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0"/>
  </p:notesMasterIdLst>
  <p:sldIdLst>
    <p:sldId id="559" r:id="rId2"/>
    <p:sldId id="561" r:id="rId3"/>
    <p:sldId id="564" r:id="rId4"/>
    <p:sldId id="563" r:id="rId5"/>
    <p:sldId id="522" r:id="rId6"/>
    <p:sldId id="528" r:id="rId7"/>
    <p:sldId id="529" r:id="rId8"/>
    <p:sldId id="530" r:id="rId9"/>
    <p:sldId id="476" r:id="rId10"/>
    <p:sldId id="560" r:id="rId11"/>
    <p:sldId id="510" r:id="rId12"/>
    <p:sldId id="502" r:id="rId13"/>
    <p:sldId id="477" r:id="rId14"/>
    <p:sldId id="566" r:id="rId15"/>
    <p:sldId id="503" r:id="rId16"/>
    <p:sldId id="504" r:id="rId17"/>
    <p:sldId id="505" r:id="rId18"/>
    <p:sldId id="506" r:id="rId19"/>
    <p:sldId id="507" r:id="rId20"/>
    <p:sldId id="532" r:id="rId21"/>
    <p:sldId id="531" r:id="rId22"/>
    <p:sldId id="480" r:id="rId23"/>
    <p:sldId id="567" r:id="rId24"/>
    <p:sldId id="497" r:id="rId25"/>
    <p:sldId id="498" r:id="rId26"/>
    <p:sldId id="499" r:id="rId27"/>
    <p:sldId id="546" r:id="rId28"/>
    <p:sldId id="547" r:id="rId29"/>
    <p:sldId id="568" r:id="rId30"/>
    <p:sldId id="500" r:id="rId31"/>
    <p:sldId id="501" r:id="rId32"/>
    <p:sldId id="541" r:id="rId33"/>
    <p:sldId id="544" r:id="rId34"/>
    <p:sldId id="520" r:id="rId35"/>
    <p:sldId id="534" r:id="rId36"/>
    <p:sldId id="545" r:id="rId37"/>
    <p:sldId id="533" r:id="rId38"/>
    <p:sldId id="549" r:id="rId39"/>
    <p:sldId id="548" r:id="rId40"/>
    <p:sldId id="550" r:id="rId41"/>
    <p:sldId id="565" r:id="rId42"/>
    <p:sldId id="552" r:id="rId43"/>
    <p:sldId id="536" r:id="rId44"/>
    <p:sldId id="554" r:id="rId45"/>
    <p:sldId id="537" r:id="rId46"/>
    <p:sldId id="539" r:id="rId47"/>
    <p:sldId id="540" r:id="rId48"/>
    <p:sldId id="538" r:id="rId49"/>
    <p:sldId id="515" r:id="rId50"/>
    <p:sldId id="516" r:id="rId51"/>
    <p:sldId id="555" r:id="rId52"/>
    <p:sldId id="556" r:id="rId53"/>
    <p:sldId id="517" r:id="rId54"/>
    <p:sldId id="557" r:id="rId55"/>
    <p:sldId id="518" r:id="rId56"/>
    <p:sldId id="519" r:id="rId57"/>
    <p:sldId id="558" r:id="rId58"/>
    <p:sldId id="475" r:id="rId5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66CC"/>
    <a:srgbClr val="003366"/>
    <a:srgbClr val="00CC00"/>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3" autoAdjust="0"/>
    <p:restoredTop sz="88536" autoAdjust="0"/>
  </p:normalViewPr>
  <p:slideViewPr>
    <p:cSldViewPr>
      <p:cViewPr varScale="1">
        <p:scale>
          <a:sx n="103" d="100"/>
          <a:sy n="103" d="100"/>
        </p:scale>
        <p:origin x="179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所有成员函数的参数中，</a:t>
            </a:r>
            <a:r>
              <a:rPr kumimoji="1" lang="zh-CN" altLang="en-US" dirty="0">
                <a:solidFill>
                  <a:srgbClr val="FF0000"/>
                </a:solidFill>
              </a:rPr>
              <a:t>隐含</a:t>
            </a:r>
            <a:r>
              <a:rPr kumimoji="1" lang="zh-CN" altLang="en-US" dirty="0"/>
              <a:t>着一个指向当前对象的指针变量，其名称为</a:t>
            </a:r>
            <a:r>
              <a:rPr kumimoji="1" lang="en-US" altLang="zh-CN" dirty="0"/>
              <a:t>this</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a:t>
            </a:fld>
            <a:endParaRPr lang="en-US" altLang="zh-CN"/>
          </a:p>
        </p:txBody>
      </p:sp>
    </p:spTree>
    <p:extLst>
      <p:ext uri="{BB962C8B-B14F-4D97-AF65-F5344CB8AC3E}">
        <p14:creationId xmlns:p14="http://schemas.microsoft.com/office/powerpoint/2010/main" val="1242752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28</a:t>
            </a:fld>
            <a:endParaRPr lang="en-US" altLang="zh-CN"/>
          </a:p>
        </p:txBody>
      </p:sp>
    </p:spTree>
    <p:extLst>
      <p:ext uri="{BB962C8B-B14F-4D97-AF65-F5344CB8AC3E}">
        <p14:creationId xmlns:p14="http://schemas.microsoft.com/office/powerpoint/2010/main" val="3595623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29</a:t>
            </a:fld>
            <a:endParaRPr lang="en-US" altLang="zh-CN"/>
          </a:p>
        </p:txBody>
      </p:sp>
    </p:spTree>
    <p:extLst>
      <p:ext uri="{BB962C8B-B14F-4D97-AF65-F5344CB8AC3E}">
        <p14:creationId xmlns:p14="http://schemas.microsoft.com/office/powerpoint/2010/main" val="516419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30</a:t>
            </a:fld>
            <a:endParaRPr lang="en-US" altLang="zh-CN"/>
          </a:p>
        </p:txBody>
      </p:sp>
    </p:spTree>
    <p:extLst>
      <p:ext uri="{BB962C8B-B14F-4D97-AF65-F5344CB8AC3E}">
        <p14:creationId xmlns:p14="http://schemas.microsoft.com/office/powerpoint/2010/main" val="1689701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2570214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34</a:t>
            </a:fld>
            <a:endParaRPr lang="en-US" altLang="zh-CN"/>
          </a:p>
        </p:txBody>
      </p:sp>
    </p:spTree>
    <p:extLst>
      <p:ext uri="{BB962C8B-B14F-4D97-AF65-F5344CB8AC3E}">
        <p14:creationId xmlns:p14="http://schemas.microsoft.com/office/powerpoint/2010/main" val="2210021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35</a:t>
            </a:fld>
            <a:endParaRPr lang="en-US" altLang="zh-CN"/>
          </a:p>
        </p:txBody>
      </p:sp>
    </p:spTree>
    <p:extLst>
      <p:ext uri="{BB962C8B-B14F-4D97-AF65-F5344CB8AC3E}">
        <p14:creationId xmlns:p14="http://schemas.microsoft.com/office/powerpoint/2010/main" val="1984718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37</a:t>
            </a:fld>
            <a:endParaRPr lang="en-US" altLang="zh-CN"/>
          </a:p>
        </p:txBody>
      </p:sp>
    </p:spTree>
    <p:extLst>
      <p:ext uri="{BB962C8B-B14F-4D97-AF65-F5344CB8AC3E}">
        <p14:creationId xmlns:p14="http://schemas.microsoft.com/office/powerpoint/2010/main" val="732960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3021222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3087028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43</a:t>
            </a:fld>
            <a:endParaRPr lang="en-US" altLang="zh-CN"/>
          </a:p>
        </p:txBody>
      </p:sp>
    </p:spTree>
    <p:extLst>
      <p:ext uri="{BB962C8B-B14F-4D97-AF65-F5344CB8AC3E}">
        <p14:creationId xmlns:p14="http://schemas.microsoft.com/office/powerpoint/2010/main" val="321005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1123443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45</a:t>
            </a:fld>
            <a:endParaRPr lang="en-US" altLang="zh-CN"/>
          </a:p>
        </p:txBody>
      </p:sp>
    </p:spTree>
    <p:extLst>
      <p:ext uri="{BB962C8B-B14F-4D97-AF65-F5344CB8AC3E}">
        <p14:creationId xmlns:p14="http://schemas.microsoft.com/office/powerpoint/2010/main" val="1190649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46</a:t>
            </a:fld>
            <a:endParaRPr lang="en-US" altLang="zh-CN"/>
          </a:p>
        </p:txBody>
      </p:sp>
    </p:spTree>
    <p:extLst>
      <p:ext uri="{BB962C8B-B14F-4D97-AF65-F5344CB8AC3E}">
        <p14:creationId xmlns:p14="http://schemas.microsoft.com/office/powerpoint/2010/main" val="2249305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47</a:t>
            </a:fld>
            <a:endParaRPr lang="en-US" altLang="zh-CN"/>
          </a:p>
        </p:txBody>
      </p:sp>
    </p:spTree>
    <p:extLst>
      <p:ext uri="{BB962C8B-B14F-4D97-AF65-F5344CB8AC3E}">
        <p14:creationId xmlns:p14="http://schemas.microsoft.com/office/powerpoint/2010/main" val="3453988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48</a:t>
            </a:fld>
            <a:endParaRPr lang="en-US" altLang="zh-CN"/>
          </a:p>
        </p:txBody>
      </p:sp>
    </p:spTree>
    <p:extLst>
      <p:ext uri="{BB962C8B-B14F-4D97-AF65-F5344CB8AC3E}">
        <p14:creationId xmlns:p14="http://schemas.microsoft.com/office/powerpoint/2010/main" val="819109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50</a:t>
            </a:fld>
            <a:endParaRPr lang="en-US" altLang="zh-CN"/>
          </a:p>
        </p:txBody>
      </p:sp>
    </p:spTree>
    <p:extLst>
      <p:ext uri="{BB962C8B-B14F-4D97-AF65-F5344CB8AC3E}">
        <p14:creationId xmlns:p14="http://schemas.microsoft.com/office/powerpoint/2010/main" val="2813223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527490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42031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377501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没有写构造函数时，编译器根据需要补充一个</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a:p>
        </p:txBody>
      </p:sp>
    </p:spTree>
    <p:extLst>
      <p:ext uri="{BB962C8B-B14F-4D97-AF65-F5344CB8AC3E}">
        <p14:creationId xmlns:p14="http://schemas.microsoft.com/office/powerpoint/2010/main" val="834991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15</a:t>
            </a:fld>
            <a:endParaRPr lang="en-US" altLang="zh-CN"/>
          </a:p>
        </p:txBody>
      </p:sp>
    </p:spTree>
    <p:extLst>
      <p:ext uri="{BB962C8B-B14F-4D97-AF65-F5344CB8AC3E}">
        <p14:creationId xmlns:p14="http://schemas.microsoft.com/office/powerpoint/2010/main" val="356047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没有写析构函数时，编译器根据需要补充一个</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1956327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24</a:t>
            </a:fld>
            <a:endParaRPr lang="en-US" altLang="zh-CN"/>
          </a:p>
        </p:txBody>
      </p:sp>
    </p:spTree>
    <p:extLst>
      <p:ext uri="{BB962C8B-B14F-4D97-AF65-F5344CB8AC3E}">
        <p14:creationId xmlns:p14="http://schemas.microsoft.com/office/powerpoint/2010/main" val="2334917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26</a:t>
            </a:fld>
            <a:endParaRPr lang="en-US" altLang="zh-CN"/>
          </a:p>
        </p:txBody>
      </p:sp>
    </p:spTree>
    <p:extLst>
      <p:ext uri="{BB962C8B-B14F-4D97-AF65-F5344CB8AC3E}">
        <p14:creationId xmlns:p14="http://schemas.microsoft.com/office/powerpoint/2010/main" val="154612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27</a:t>
            </a:fld>
            <a:endParaRPr lang="en-US" altLang="zh-CN"/>
          </a:p>
        </p:txBody>
      </p:sp>
    </p:spTree>
    <p:extLst>
      <p:ext uri="{BB962C8B-B14F-4D97-AF65-F5344CB8AC3E}">
        <p14:creationId xmlns:p14="http://schemas.microsoft.com/office/powerpoint/2010/main" val="3934681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115.182.62.169:800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hunlp/OOP-TH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0" y="4509120"/>
            <a:ext cx="9144000" cy="2348880"/>
          </a:xfrm>
        </p:spPr>
        <p:txBody>
          <a:bodyPr/>
          <a:lstStyle/>
          <a:p>
            <a:pPr lvl="0"/>
            <a:r>
              <a:rPr lang="zh-CN" altLang="en-US" sz="3600" b="1" dirty="0">
                <a:solidFill>
                  <a:prstClr val="black"/>
                </a:solidFill>
              </a:rPr>
              <a:t>刘知远</a:t>
            </a:r>
            <a:r>
              <a:rPr lang="zh-CN" altLang="en-US" sz="2800" b="1" dirty="0">
                <a:solidFill>
                  <a:prstClr val="black"/>
                </a:solidFill>
              </a:rPr>
              <a:t> </a:t>
            </a:r>
            <a:endParaRPr lang="en-US" altLang="zh-CN" sz="2800" b="1" dirty="0">
              <a:solidFill>
                <a:prstClr val="black"/>
              </a:solidFill>
            </a:endParaRPr>
          </a:p>
          <a:p>
            <a:pPr lvl="0"/>
            <a:r>
              <a:rPr lang="en-US" altLang="zh-CN" sz="2800" b="1" dirty="0" err="1">
                <a:solidFill>
                  <a:prstClr val="black"/>
                </a:solidFill>
              </a:rPr>
              <a:t>liuzy@tsinghua.edu.cn</a:t>
            </a:r>
            <a:endParaRPr lang="en-US" altLang="zh-CN" sz="2800" b="1" dirty="0">
              <a:solidFill>
                <a:prstClr val="black"/>
              </a:solidFill>
            </a:endParaRPr>
          </a:p>
          <a:p>
            <a:pPr lvl="0"/>
            <a:r>
              <a:rPr lang="en-US" altLang="zh-CN" b="1" dirty="0">
                <a:solidFill>
                  <a:prstClr val="black"/>
                </a:solidFill>
              </a:rPr>
              <a:t>http://</a:t>
            </a:r>
            <a:r>
              <a:rPr lang="en-US" altLang="zh-CN" b="1" dirty="0" err="1">
                <a:solidFill>
                  <a:prstClr val="black"/>
                </a:solidFill>
              </a:rPr>
              <a:t>nlp.csai.tsinghua.edu.cn</a:t>
            </a:r>
            <a:r>
              <a:rPr lang="en-US" altLang="zh-CN" b="1" dirty="0">
                <a:solidFill>
                  <a:prstClr val="black"/>
                </a:solidFill>
              </a:rPr>
              <a:t>/~</a:t>
            </a:r>
            <a:r>
              <a:rPr lang="en-US" altLang="zh-CN" b="1" dirty="0" err="1">
                <a:solidFill>
                  <a:prstClr val="black"/>
                </a:solidFill>
              </a:rPr>
              <a:t>lzy</a:t>
            </a:r>
            <a:r>
              <a:rPr lang="en-US" altLang="zh-CN" b="1" dirty="0">
                <a:solidFill>
                  <a:prstClr val="black"/>
                </a:solidFill>
              </a:rPr>
              <a:t>/</a:t>
            </a:r>
            <a:r>
              <a:rPr lang="zh-CN" altLang="en-US" b="1" dirty="0">
                <a:solidFill>
                  <a:prstClr val="black"/>
                </a:solidFill>
              </a:rPr>
              <a:t> </a:t>
            </a:r>
            <a:endParaRPr lang="en-US" altLang="zh-CN" b="1" dirty="0">
              <a:solidFill>
                <a:prstClr val="black"/>
              </a:solidFill>
            </a:endParaRPr>
          </a:p>
          <a:p>
            <a:pPr lvl="0"/>
            <a:r>
              <a:rPr lang="zh-CN" altLang="en-US" b="1" dirty="0">
                <a:solidFill>
                  <a:prstClr val="black"/>
                </a:solidFill>
              </a:rPr>
              <a:t>课程团队：刘知远 姚海龙 黄民烈</a:t>
            </a:r>
          </a:p>
        </p:txBody>
      </p:sp>
    </p:spTree>
    <p:extLst>
      <p:ext uri="{BB962C8B-B14F-4D97-AF65-F5344CB8AC3E}">
        <p14:creationId xmlns:p14="http://schemas.microsoft.com/office/powerpoint/2010/main" val="2370980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构造函数可以使用初始化列表</a:t>
            </a:r>
            <a:r>
              <a:rPr kumimoji="1" lang="zh-CN" altLang="en-US" dirty="0">
                <a:solidFill>
                  <a:srgbClr val="FF0000"/>
                </a:solidFill>
              </a:rPr>
              <a:t>初始化成员数据</a:t>
            </a:r>
            <a:endParaRPr kumimoji="1" lang="en-US" altLang="zh-CN" dirty="0">
              <a:solidFill>
                <a:srgbClr val="FF0000"/>
              </a:solidFill>
            </a:endParaRPr>
          </a:p>
          <a:p>
            <a:pPr>
              <a:lnSpc>
                <a:spcPct val="110000"/>
              </a:lnSpc>
            </a:pPr>
            <a:r>
              <a:rPr kumimoji="1" lang="zh-CN" altLang="en-US" dirty="0"/>
              <a:t>该列表在定义构造函数时使用，位置出现在函数体左花括号之前、函数参数列表圆括号之后，以冒号作开头。</a:t>
            </a:r>
          </a:p>
          <a:p>
            <a:pPr>
              <a:lnSpc>
                <a:spcPct val="110000"/>
              </a:lnSpc>
            </a:pPr>
            <a:r>
              <a:rPr kumimoji="1" lang="zh-CN" altLang="en-US" dirty="0"/>
              <a:t>使用“数据成员</a:t>
            </a:r>
            <a:r>
              <a:rPr kumimoji="1" lang="en-US" altLang="zh-CN" dirty="0"/>
              <a:t>(</a:t>
            </a:r>
            <a:r>
              <a:rPr kumimoji="1" lang="zh-CN" altLang="en-US" dirty="0"/>
              <a:t>初始值</a:t>
            </a:r>
            <a:r>
              <a:rPr kumimoji="1" lang="en-US" altLang="zh-CN" dirty="0"/>
              <a:t>)</a:t>
            </a:r>
            <a:r>
              <a:rPr kumimoji="1" lang="zh-CN" altLang="en-US" dirty="0"/>
              <a:t>”的形式</a:t>
            </a:r>
          </a:p>
        </p:txBody>
      </p:sp>
      <p:sp>
        <p:nvSpPr>
          <p:cNvPr id="4" name="矩形 3"/>
          <p:cNvSpPr/>
          <p:nvPr/>
        </p:nvSpPr>
        <p:spPr>
          <a:xfrm>
            <a:off x="827584" y="3789040"/>
            <a:ext cx="7992888" cy="3139321"/>
          </a:xfrm>
          <a:prstGeom prst="rect">
            <a:avLst/>
          </a:prstGeom>
        </p:spPr>
        <p:txBody>
          <a:bodyPr wrap="square">
            <a:spAutoFit/>
          </a:bodyPr>
          <a:lstStyle/>
          <a:p>
            <a:pPr>
              <a:lnSpc>
                <a:spcPct val="110000"/>
              </a:lnSpc>
            </a:pPr>
            <a:r>
              <a:rPr lang="en-US" altLang="zh-CN" sz="2000" b="1" dirty="0">
                <a:latin typeface="Consolas" panose="020B0609020204030204" pitchFamily="49" charset="0"/>
              </a:rPr>
              <a:t>class Student {</a:t>
            </a:r>
          </a:p>
          <a:p>
            <a:pPr>
              <a:lnSpc>
                <a:spcPct val="110000"/>
              </a:lnSpc>
            </a:pPr>
            <a:r>
              <a:rPr lang="en-US" altLang="zh-CN" sz="2000" b="1" dirty="0">
                <a:latin typeface="Consolas" panose="020B0609020204030204" pitchFamily="49" charset="0"/>
              </a:rPr>
              <a:t>    long ID1;</a:t>
            </a:r>
          </a:p>
          <a:p>
            <a:pPr>
              <a:lnSpc>
                <a:spcPct val="110000"/>
              </a:lnSpc>
            </a:pPr>
            <a:r>
              <a:rPr lang="en-US" altLang="zh-CN" sz="2000" b="1" dirty="0">
                <a:latin typeface="Consolas" panose="020B0609020204030204" pitchFamily="49" charset="0"/>
              </a:rPr>
              <a:t>	</a:t>
            </a:r>
            <a:r>
              <a:rPr lang="zh-CN" altLang="en-US" sz="2000" b="1" dirty="0">
                <a:latin typeface="Consolas" panose="020B0609020204030204" pitchFamily="49" charset="0"/>
              </a:rPr>
              <a:t> </a:t>
            </a:r>
            <a:r>
              <a:rPr lang="en-US" altLang="zh-CN" sz="2000" b="1" dirty="0" err="1">
                <a:latin typeface="Consolas" panose="020B0609020204030204" pitchFamily="49" charset="0"/>
              </a:rPr>
              <a:t>const</a:t>
            </a:r>
            <a:r>
              <a:rPr lang="zh-CN" altLang="en-US" sz="2000" b="1" dirty="0">
                <a:latin typeface="Consolas" panose="020B0609020204030204" pitchFamily="49" charset="0"/>
              </a:rPr>
              <a:t> </a:t>
            </a:r>
            <a:r>
              <a:rPr lang="en-US" altLang="zh-CN" sz="2000" b="1" dirty="0">
                <a:latin typeface="Consolas" panose="020B0609020204030204" pitchFamily="49" charset="0"/>
              </a:rPr>
              <a:t>long</a:t>
            </a:r>
            <a:r>
              <a:rPr lang="zh-CN" altLang="en-US" sz="2000" b="1" dirty="0">
                <a:latin typeface="Consolas" panose="020B0609020204030204" pitchFamily="49" charset="0"/>
              </a:rPr>
              <a:t> </a:t>
            </a:r>
            <a:r>
              <a:rPr lang="en-US" altLang="zh-CN" sz="2000" b="1" dirty="0">
                <a:latin typeface="Consolas" panose="020B0609020204030204" pitchFamily="49" charset="0"/>
              </a:rPr>
              <a:t>ID2;</a:t>
            </a:r>
          </a:p>
          <a:p>
            <a:pPr>
              <a:lnSpc>
                <a:spcPct val="110000"/>
              </a:lnSpc>
            </a:pPr>
            <a:r>
              <a:rPr lang="en-US" altLang="zh-CN" sz="2000" b="1" dirty="0">
                <a:latin typeface="Consolas" panose="020B0609020204030204" pitchFamily="49" charset="0"/>
              </a:rPr>
              <a:t>public:</a:t>
            </a:r>
          </a:p>
          <a:p>
            <a:pPr>
              <a:lnSpc>
                <a:spcPct val="110000"/>
              </a:lnSpc>
            </a:pPr>
            <a:r>
              <a:rPr lang="en-US" altLang="zh-CN" sz="2000" b="1" dirty="0">
                <a:latin typeface="Consolas" panose="020B0609020204030204" pitchFamily="49" charset="0"/>
              </a:rPr>
              <a:t>    Student(long id) </a:t>
            </a:r>
            <a:r>
              <a:rPr lang="en-US" altLang="zh-CN" sz="2000" b="1" dirty="0">
                <a:solidFill>
                  <a:srgbClr val="FF0000"/>
                </a:solidFill>
                <a:latin typeface="Consolas" panose="020B0609020204030204" pitchFamily="49" charset="0"/>
              </a:rPr>
              <a:t>: ID2(id)</a:t>
            </a:r>
            <a:r>
              <a:rPr lang="en-US" altLang="zh-CN" sz="2000" b="1" dirty="0">
                <a:latin typeface="Consolas" panose="020B0609020204030204" pitchFamily="49" charset="0"/>
              </a:rPr>
              <a:t> { }</a:t>
            </a:r>
          </a:p>
          <a:p>
            <a:pPr>
              <a:lnSpc>
                <a:spcPct val="110000"/>
              </a:lnSpc>
            </a:pPr>
            <a:r>
              <a:rPr lang="en-US" altLang="zh-CN" sz="2000" b="1" dirty="0">
                <a:latin typeface="Consolas" panose="020B0609020204030204" pitchFamily="49" charset="0"/>
              </a:rPr>
              <a:t>    Student(int year, int order) { </a:t>
            </a:r>
          </a:p>
          <a:p>
            <a:pPr>
              <a:lnSpc>
                <a:spcPct val="110000"/>
              </a:lnSpc>
            </a:pPr>
            <a:r>
              <a:rPr lang="en-US" altLang="zh-CN" sz="2000" b="1" dirty="0">
                <a:latin typeface="Consolas" panose="020B0609020204030204" pitchFamily="49" charset="0"/>
              </a:rPr>
              <a:t>			ID1 = year * 10000 + order;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1941925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344267"/>
            <a:ext cx="8047806" cy="4749029"/>
          </a:xfrm>
        </p:spPr>
        <p:txBody>
          <a:bodyPr/>
          <a:lstStyle/>
          <a:p>
            <a:pPr>
              <a:lnSpc>
                <a:spcPct val="110000"/>
              </a:lnSpc>
            </a:pPr>
            <a:r>
              <a:rPr kumimoji="1" lang="zh-CN" altLang="en-US" dirty="0"/>
              <a:t>在构造函数的初始化列表中，还可以调用其他构造函数，被称为“</a:t>
            </a:r>
            <a:r>
              <a:rPr kumimoji="1" lang="zh-CN" altLang="en-US" dirty="0">
                <a:solidFill>
                  <a:srgbClr val="FF0000"/>
                </a:solidFill>
              </a:rPr>
              <a:t>委派构造函数</a:t>
            </a:r>
            <a:r>
              <a:rPr kumimoji="1" lang="zh-CN" altLang="en-US" dirty="0"/>
              <a:t>”</a:t>
            </a:r>
          </a:p>
        </p:txBody>
      </p:sp>
      <p:sp>
        <p:nvSpPr>
          <p:cNvPr id="5" name="矩形 4"/>
          <p:cNvSpPr/>
          <p:nvPr/>
        </p:nvSpPr>
        <p:spPr>
          <a:xfrm>
            <a:off x="899592" y="2645501"/>
            <a:ext cx="7344816" cy="3951851"/>
          </a:xfrm>
          <a:prstGeom prst="rect">
            <a:avLst/>
          </a:prstGeom>
        </p:spPr>
        <p:txBody>
          <a:bodyPr wrap="square">
            <a:spAutoFit/>
          </a:bodyPr>
          <a:lstStyle/>
          <a:p>
            <a:pPr>
              <a:lnSpc>
                <a:spcPct val="114000"/>
              </a:lnSpc>
            </a:pPr>
            <a:r>
              <a:rPr lang="en-US" altLang="zh-CN" sz="2000" b="1" dirty="0">
                <a:latin typeface="Consolas" panose="020B0609020204030204" pitchFamily="49" charset="0"/>
              </a:rPr>
              <a:t>class Info {</a:t>
            </a:r>
          </a:p>
          <a:p>
            <a:pPr>
              <a:lnSpc>
                <a:spcPct val="114000"/>
              </a:lnSpc>
            </a:pPr>
            <a:r>
              <a:rPr lang="en-US" altLang="zh-CN" sz="2000" b="1" dirty="0">
                <a:latin typeface="Consolas" panose="020B0609020204030204" pitchFamily="49" charset="0"/>
              </a:rPr>
              <a:t>public:</a:t>
            </a:r>
          </a:p>
          <a:p>
            <a:pPr>
              <a:lnSpc>
                <a:spcPct val="114000"/>
              </a:lnSpc>
            </a:pPr>
            <a:r>
              <a:rPr lang="en-US" altLang="zh-CN" sz="2000" b="1" dirty="0">
                <a:latin typeface="Consolas" panose="020B0609020204030204" pitchFamily="49" charset="0"/>
              </a:rPr>
              <a:t>    Info() { </a:t>
            </a:r>
            <a:r>
              <a:rPr lang="en-US" altLang="zh-CN" sz="2000" b="1" dirty="0" err="1">
                <a:latin typeface="Consolas" panose="020B0609020204030204" pitchFamily="49" charset="0"/>
              </a:rPr>
              <a:t>Init</a:t>
            </a:r>
            <a:r>
              <a:rPr lang="en-US" altLang="zh-CN" sz="2000" b="1" dirty="0">
                <a:latin typeface="Consolas" panose="020B0609020204030204" pitchFamily="49" charset="0"/>
              </a:rPr>
              <a:t>(); }</a:t>
            </a:r>
          </a:p>
          <a:p>
            <a:pPr>
              <a:lnSpc>
                <a:spcPct val="114000"/>
              </a:lnSpc>
            </a:pPr>
            <a:r>
              <a:rPr lang="fr-FR" altLang="zh-CN" sz="2000" b="1" dirty="0">
                <a:latin typeface="Consolas" panose="020B0609020204030204" pitchFamily="49" charset="0"/>
              </a:rPr>
              <a:t>    Info(int i) </a:t>
            </a:r>
            <a:r>
              <a:rPr lang="fr-FR" altLang="zh-CN"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Info()</a:t>
            </a:r>
            <a:r>
              <a:rPr lang="en-US" altLang="zh-CN" sz="2000" b="1" dirty="0">
                <a:latin typeface="Consolas" panose="020B0609020204030204" pitchFamily="49" charset="0"/>
              </a:rPr>
              <a:t> </a:t>
            </a:r>
            <a:r>
              <a:rPr lang="fr-FR" altLang="zh-CN" sz="2000" b="1" dirty="0">
                <a:latin typeface="Consolas" panose="020B0609020204030204" pitchFamily="49" charset="0"/>
              </a:rPr>
              <a:t>{ id = i; }</a:t>
            </a:r>
          </a:p>
          <a:p>
            <a:pPr>
              <a:lnSpc>
                <a:spcPct val="114000"/>
              </a:lnSpc>
            </a:pPr>
            <a:r>
              <a:rPr lang="da-DK" altLang="zh-CN" sz="2000" b="1" dirty="0">
                <a:latin typeface="Consolas" panose="020B0609020204030204" pitchFamily="49" charset="0"/>
              </a:rPr>
              <a:t>    Info(char c) </a:t>
            </a:r>
            <a:r>
              <a:rPr lang="da-DK" altLang="zh-CN" sz="2000" b="1" dirty="0">
                <a:solidFill>
                  <a:srgbClr val="FF0000"/>
                </a:solidFill>
                <a:latin typeface="Consolas" panose="020B0609020204030204" pitchFamily="49" charset="0"/>
              </a:rPr>
              <a:t>: Info()</a:t>
            </a:r>
            <a:r>
              <a:rPr lang="da-DK" altLang="zh-CN" sz="2000" b="1" dirty="0">
                <a:latin typeface="Consolas" panose="020B0609020204030204" pitchFamily="49" charset="0"/>
              </a:rPr>
              <a:t> { gender = c; }</a:t>
            </a:r>
          </a:p>
          <a:p>
            <a:pPr>
              <a:lnSpc>
                <a:spcPct val="114000"/>
              </a:lnSpc>
            </a:pPr>
            <a:r>
              <a:rPr lang="da-DK" altLang="zh-CN" sz="2000" b="1" dirty="0">
                <a:latin typeface="Consolas" panose="020B0609020204030204" pitchFamily="49" charset="0"/>
              </a:rPr>
              <a:t>private:</a:t>
            </a:r>
          </a:p>
          <a:p>
            <a:pPr>
              <a:lnSpc>
                <a:spcPct val="114000"/>
              </a:lnSpc>
            </a:pPr>
            <a:r>
              <a:rPr lang="fi-FI" altLang="zh-CN" sz="2000" b="1" dirty="0">
                <a:latin typeface="Consolas" panose="020B0609020204030204" pitchFamily="49" charset="0"/>
              </a:rPr>
              <a:t>    void Init() { .... }// </a:t>
            </a:r>
            <a:r>
              <a:rPr lang="zh-CN" altLang="fi-FI" sz="2000" b="1" dirty="0">
                <a:latin typeface="Consolas" panose="020B0609020204030204" pitchFamily="49" charset="0"/>
                <a:ea typeface="STHeitiSC-Light" charset="-122"/>
              </a:rPr>
              <a:t>其他初始化</a:t>
            </a:r>
            <a:endParaRPr lang="fi-FI" altLang="zh-CN" sz="2000" b="1" dirty="0">
              <a:latin typeface="Consolas" panose="020B0609020204030204" pitchFamily="49" charset="0"/>
              <a:ea typeface="STHeitiSC-Light" charset="-122"/>
            </a:endParaRPr>
          </a:p>
          <a:p>
            <a:pPr>
              <a:lnSpc>
                <a:spcPct val="114000"/>
              </a:lnSpc>
            </a:pPr>
            <a:r>
              <a:rPr lang="fr-FR" altLang="zh-CN" sz="2000" b="1" dirty="0">
                <a:latin typeface="Consolas" panose="020B0609020204030204" pitchFamily="49" charset="0"/>
                <a:ea typeface="STHeitiSC-Light" charset="-122"/>
              </a:rPr>
              <a:t>    int id {2016};</a:t>
            </a:r>
            <a:r>
              <a:rPr lang="zh-CN" altLang="en-US" sz="2000" b="1" dirty="0">
                <a:latin typeface="Consolas" panose="020B0609020204030204" pitchFamily="49" charset="0"/>
                <a:ea typeface="STHeitiSC-Light" charset="-122"/>
              </a:rPr>
              <a:t>		</a:t>
            </a:r>
            <a:endParaRPr lang="fr-FR"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char gender {'M'};</a:t>
            </a:r>
          </a:p>
          <a:p>
            <a:pPr>
              <a:lnSpc>
                <a:spcPct val="114000"/>
              </a:lnSpc>
            </a:pPr>
            <a:r>
              <a:rPr lang="da-DK" altLang="zh-CN" sz="2000" b="1" dirty="0">
                <a:latin typeface="Consolas" panose="020B0609020204030204" pitchFamily="49" charset="0"/>
                <a:ea typeface="STHeitiSC-Light" charset="-122"/>
              </a:rPr>
              <a:t>    ...</a:t>
            </a:r>
          </a:p>
          <a:p>
            <a:pPr>
              <a:lnSpc>
                <a:spcPct val="114000"/>
              </a:lnSpc>
            </a:pPr>
            <a:r>
              <a:rPr lang="da-DK" altLang="zh-CN" sz="2000" b="1" dirty="0">
                <a:latin typeface="Consolas" panose="020B0609020204030204" pitchFamily="49" charset="0"/>
                <a:ea typeface="STHeitiSC-Light" charset="-122"/>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3753867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611560" y="1128243"/>
            <a:ext cx="8047806" cy="4749029"/>
          </a:xfrm>
        </p:spPr>
        <p:txBody>
          <a:bodyPr/>
          <a:lstStyle/>
          <a:p>
            <a:r>
              <a:rPr kumimoji="1" lang="zh-CN" altLang="en-US" dirty="0"/>
              <a:t>就地初始化</a:t>
            </a:r>
            <a:endParaRPr kumimoji="1" lang="en-US" altLang="zh-CN" dirty="0"/>
          </a:p>
          <a:p>
            <a:pPr lvl="1"/>
            <a:r>
              <a:rPr lang="zh-CN" altLang="en-US" dirty="0"/>
              <a:t>在</a:t>
            </a:r>
            <a:r>
              <a:rPr lang="en-US" altLang="zh-CN" dirty="0"/>
              <a:t>C++11</a:t>
            </a:r>
            <a:r>
              <a:rPr lang="zh-CN" altLang="en-US" dirty="0"/>
              <a:t>之前，对于类中的</a:t>
            </a:r>
            <a:r>
              <a:rPr lang="zh-CN" altLang="en-US" dirty="0">
                <a:solidFill>
                  <a:srgbClr val="FF0000"/>
                </a:solidFill>
              </a:rPr>
              <a:t>非静态成员变量</a:t>
            </a:r>
            <a:r>
              <a:rPr lang="zh-CN" altLang="en-US" dirty="0"/>
              <a:t>，不能在类定义的时候进行初始化，它们的初始化操作只能通过构造函数来进行。</a:t>
            </a:r>
            <a:endParaRPr lang="en-US" altLang="zh-CN" dirty="0"/>
          </a:p>
          <a:p>
            <a:pPr lvl="1"/>
            <a:r>
              <a:rPr lang="zh-CN" altLang="en-US" dirty="0" smtClean="0"/>
              <a:t>而</a:t>
            </a:r>
            <a:r>
              <a:rPr lang="en-US" altLang="zh-CN" dirty="0"/>
              <a:t>C</a:t>
            </a:r>
            <a:r>
              <a:rPr lang="en-US" altLang="zh-CN" dirty="0" smtClean="0"/>
              <a:t>++</a:t>
            </a:r>
            <a:r>
              <a:rPr lang="en-US" altLang="zh-CN" dirty="0"/>
              <a:t>11</a:t>
            </a:r>
            <a:r>
              <a:rPr lang="zh-CN" altLang="en-US" dirty="0"/>
              <a:t>中支持如下初始化操作。</a:t>
            </a:r>
            <a:endParaRPr lang="en-US" altLang="zh-CN" dirty="0"/>
          </a:p>
          <a:p>
            <a:pPr lvl="1"/>
            <a:endParaRPr lang="en-US" altLang="zh-CN" dirty="0"/>
          </a:p>
          <a:p>
            <a:pPr lvl="1"/>
            <a:endParaRPr kumimoji="1" lang="zh-CN" altLang="en-US" dirty="0"/>
          </a:p>
        </p:txBody>
      </p:sp>
      <p:sp>
        <p:nvSpPr>
          <p:cNvPr id="6" name="矩形 5">
            <a:extLst>
              <a:ext uri="{FF2B5EF4-FFF2-40B4-BE49-F238E27FC236}">
                <a16:creationId xmlns:a16="http://schemas.microsoft.com/office/drawing/2014/main" xmlns="" id="{888FA89E-FAB6-4A14-99A4-79059D958906}"/>
              </a:ext>
            </a:extLst>
          </p:cNvPr>
          <p:cNvSpPr/>
          <p:nvPr/>
        </p:nvSpPr>
        <p:spPr>
          <a:xfrm>
            <a:off x="1619672" y="3140968"/>
            <a:ext cx="5904656" cy="3170099"/>
          </a:xfrm>
          <a:prstGeom prst="rect">
            <a:avLst/>
          </a:prstGeom>
        </p:spPr>
        <p:txBody>
          <a:bodyPr wrap="square">
            <a:spAutoFit/>
          </a:bodyPr>
          <a:lstStyle/>
          <a:p>
            <a:r>
              <a:rPr lang="zh-CN" altLang="en-US" sz="2000" b="1" dirty="0">
                <a:latin typeface="Consolas" panose="020B0609020204030204" pitchFamily="49" charset="0"/>
              </a:rPr>
              <a:t>class A</a:t>
            </a:r>
          </a:p>
          <a:p>
            <a:r>
              <a:rPr lang="zh-CN" altLang="en-US" sz="2000" b="1" dirty="0">
                <a:latin typeface="Consolas" panose="020B0609020204030204" pitchFamily="49" charset="0"/>
              </a:rPr>
              <a:t>{</a:t>
            </a:r>
          </a:p>
          <a:p>
            <a:r>
              <a:rPr lang="zh-CN" altLang="en-US" sz="2000" b="1" dirty="0">
                <a:latin typeface="Consolas" panose="020B0609020204030204" pitchFamily="49" charset="0"/>
              </a:rPr>
              <a:t>private:</a:t>
            </a:r>
          </a:p>
          <a:p>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int a = 1;</a:t>
            </a:r>
          </a:p>
          <a:p>
            <a:pPr lvl="1"/>
            <a:r>
              <a:rPr lang="zh-CN" altLang="en-US" sz="2000" b="1" dirty="0">
                <a:solidFill>
                  <a:srgbClr val="FF0000"/>
                </a:solidFill>
                <a:latin typeface="Consolas" panose="020B0609020204030204" pitchFamily="49" charset="0"/>
              </a:rPr>
              <a:t>double b {2.0}; </a:t>
            </a:r>
          </a:p>
          <a:p>
            <a:r>
              <a:rPr lang="zh-CN" altLang="en-US" sz="2000" b="1" dirty="0">
                <a:latin typeface="Consolas" panose="020B0609020204030204" pitchFamily="49" charset="0"/>
              </a:rPr>
              <a:t>public:</a:t>
            </a:r>
          </a:p>
          <a:p>
            <a:r>
              <a:rPr lang="en-US" altLang="zh-CN" sz="2000" b="1" dirty="0">
                <a:latin typeface="Consolas" panose="020B0609020204030204" pitchFamily="49" charset="0"/>
              </a:rPr>
              <a:t>	</a:t>
            </a:r>
            <a:r>
              <a:rPr lang="zh-CN" altLang="en-US" sz="2000" b="1" dirty="0">
                <a:latin typeface="Consolas" panose="020B0609020204030204" pitchFamily="49" charset="0"/>
              </a:rPr>
              <a:t>A() {}</a:t>
            </a:r>
          </a:p>
          <a:p>
            <a:r>
              <a:rPr lang="en-US" altLang="zh-CN" sz="2000" b="1" dirty="0">
                <a:latin typeface="Consolas" panose="020B0609020204030204" pitchFamily="49" charset="0"/>
              </a:rPr>
              <a:t>	</a:t>
            </a:r>
            <a:r>
              <a:rPr lang="zh-CN" altLang="en-US" sz="2000" b="1" dirty="0">
                <a:latin typeface="Consolas" panose="020B0609020204030204" pitchFamily="49" charset="0"/>
              </a:rPr>
              <a:t>A(int i):a(i) {}   </a:t>
            </a:r>
          </a:p>
          <a:p>
            <a:r>
              <a:rPr lang="en-US" altLang="zh-CN" sz="2000" b="1" dirty="0">
                <a:latin typeface="Consolas" panose="020B0609020204030204" pitchFamily="49" charset="0"/>
              </a:rPr>
              <a:t>	</a:t>
            </a:r>
            <a:r>
              <a:rPr lang="zh-CN" altLang="en-US" sz="2000" b="1" dirty="0">
                <a:latin typeface="Consolas" panose="020B0609020204030204" pitchFamily="49" charset="0"/>
              </a:rPr>
              <a:t>A(int i, double j):a(i),b(j) {}</a:t>
            </a:r>
          </a:p>
          <a:p>
            <a:r>
              <a:rPr lang="zh-CN" altLang="en-US" sz="2000" b="1" dirty="0">
                <a:latin typeface="Consolas" panose="020B0609020204030204" pitchFamily="49" charset="0"/>
              </a:rPr>
              <a:t>};</a:t>
            </a:r>
          </a:p>
        </p:txBody>
      </p:sp>
    </p:spTree>
    <p:extLst>
      <p:ext uri="{BB962C8B-B14F-4D97-AF65-F5344CB8AC3E}">
        <p14:creationId xmlns:p14="http://schemas.microsoft.com/office/powerpoint/2010/main" val="1020827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不带任何参数的构造函数，被称为“默认构造函数”，也称“缺省构造函数”</a:t>
            </a:r>
          </a:p>
          <a:p>
            <a:endParaRPr kumimoji="1" lang="en-US" altLang="zh-CN" dirty="0"/>
          </a:p>
          <a:p>
            <a:r>
              <a:rPr kumimoji="1" lang="zh-CN" altLang="en-US" dirty="0"/>
              <a:t>使用默认构造函数（没有参数）来生成对象时，对象定义的格式为：</a:t>
            </a:r>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a:p>
            <a:pPr marL="0" indent="0">
              <a:buNone/>
            </a:pPr>
            <a:r>
              <a:rPr kumimoji="1" lang="zh-CN" altLang="en-US" dirty="0" smtClean="0"/>
              <a:t> </a:t>
            </a:r>
            <a:r>
              <a:rPr kumimoji="1" lang="zh-CN" altLang="en-US" dirty="0" smtClean="0">
                <a:solidFill>
                  <a:srgbClr val="FF0000"/>
                </a:solidFill>
              </a:rPr>
              <a:t>注意区别：</a:t>
            </a:r>
          </a:p>
          <a:p>
            <a:pPr marL="457200" lvl="1" indent="0">
              <a:buNone/>
            </a:pPr>
            <a:r>
              <a:rPr kumimoji="1" lang="en-US" altLang="zh-CN" dirty="0" err="1" smtClean="0"/>
              <a:t>ClassName</a:t>
            </a:r>
            <a:r>
              <a:rPr kumimoji="1" lang="zh-CN" altLang="en-US" dirty="0" smtClean="0"/>
              <a:t> </a:t>
            </a:r>
            <a:r>
              <a:rPr kumimoji="1" lang="en-US" altLang="zh-CN" dirty="0" err="1" smtClean="0"/>
              <a:t>obj</a:t>
            </a:r>
            <a:r>
              <a:rPr kumimoji="1" lang="en-US" altLang="zh-CN" dirty="0" smtClean="0"/>
              <a:t>();</a:t>
            </a:r>
            <a:r>
              <a:rPr lang="en-US" altLang="zh-CN" dirty="0" smtClean="0">
                <a:solidFill>
                  <a:srgbClr val="008000"/>
                </a:solidFill>
              </a:rPr>
              <a:t>//</a:t>
            </a:r>
            <a:r>
              <a:rPr lang="zh-CN" altLang="en-US" dirty="0" smtClean="0">
                <a:solidFill>
                  <a:srgbClr val="008000"/>
                </a:solidFill>
              </a:rPr>
              <a:t>返回值类型为</a:t>
            </a:r>
            <a:r>
              <a:rPr lang="en-US" altLang="zh-CN" dirty="0" err="1" smtClean="0">
                <a:solidFill>
                  <a:srgbClr val="008000"/>
                </a:solidFill>
              </a:rPr>
              <a:t>ClassName</a:t>
            </a:r>
            <a:r>
              <a:rPr lang="zh-CN" altLang="en-US" dirty="0" smtClean="0">
                <a:solidFill>
                  <a:srgbClr val="008000"/>
                </a:solidFill>
              </a:rPr>
              <a:t>的函数 </a:t>
            </a:r>
          </a:p>
          <a:p>
            <a:pPr marL="457200" lvl="1" indent="0">
              <a:buNone/>
            </a:pPr>
            <a:endParaRPr kumimoji="1" lang="zh-CN" altLang="en-US" dirty="0"/>
          </a:p>
        </p:txBody>
      </p:sp>
    </p:spTree>
    <p:extLst>
      <p:ext uri="{BB962C8B-B14F-4D97-AF65-F5344CB8AC3E}">
        <p14:creationId xmlns:p14="http://schemas.microsoft.com/office/powerpoint/2010/main" val="1508046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smtClean="0"/>
              <a:t>编译器合成默认构造函数</a:t>
            </a:r>
            <a:endParaRPr kumimoji="1" lang="en-US" altLang="zh-CN" dirty="0"/>
          </a:p>
          <a:p>
            <a:pPr lvl="1"/>
            <a:r>
              <a:rPr lang="zh-CN" altLang="en-US" dirty="0"/>
              <a:t>如果类没有定义任何构造函数，编译器是否一定会自 </a:t>
            </a:r>
            <a:r>
              <a:rPr lang="zh-CN" altLang="en-US" dirty="0" smtClean="0"/>
              <a:t>动</a:t>
            </a:r>
            <a:r>
              <a:rPr lang="zh-CN" altLang="en-US" dirty="0"/>
              <a:t>合成默认构造函数</a:t>
            </a:r>
            <a:r>
              <a:rPr lang="en-US" altLang="zh-CN" dirty="0"/>
              <a:t>? </a:t>
            </a:r>
            <a:endParaRPr lang="en-US" altLang="zh-CN" dirty="0" smtClean="0"/>
          </a:p>
          <a:p>
            <a:pPr lvl="1"/>
            <a:r>
              <a:rPr lang="zh-CN" altLang="en-US" dirty="0"/>
              <a:t>只有当默认构造函数</a:t>
            </a:r>
            <a:r>
              <a:rPr lang="zh-CN" altLang="en-US" dirty="0">
                <a:solidFill>
                  <a:srgbClr val="FF0000"/>
                </a:solidFill>
              </a:rPr>
              <a:t>被编译器需要</a:t>
            </a:r>
            <a:r>
              <a:rPr lang="zh-CN" altLang="en-US" dirty="0"/>
              <a:t>的时候，编译器才 会合成。例如</a:t>
            </a:r>
            <a:r>
              <a:rPr lang="en-US" altLang="zh-CN" dirty="0"/>
              <a:t>: </a:t>
            </a:r>
            <a:endParaRPr lang="zh-CN" altLang="en-US" dirty="0"/>
          </a:p>
          <a:p>
            <a:pPr lvl="1"/>
            <a:endParaRPr lang="en-US" altLang="zh-CN" dirty="0" smtClean="0"/>
          </a:p>
          <a:p>
            <a:pPr lvl="1"/>
            <a:endParaRPr lang="zh-CN" altLang="en-US" dirty="0">
              <a:effectLst/>
            </a:endParaRPr>
          </a:p>
        </p:txBody>
      </p:sp>
      <p:sp>
        <p:nvSpPr>
          <p:cNvPr id="5" name="矩形 4">
            <a:extLst>
              <a:ext uri="{FF2B5EF4-FFF2-40B4-BE49-F238E27FC236}">
                <a16:creationId xmlns:a16="http://schemas.microsoft.com/office/drawing/2014/main" xmlns="" id="{8C20DA87-C797-4A06-9AA0-0A4AA5D4F7C4}"/>
              </a:ext>
            </a:extLst>
          </p:cNvPr>
          <p:cNvSpPr/>
          <p:nvPr/>
        </p:nvSpPr>
        <p:spPr>
          <a:xfrm>
            <a:off x="1043608" y="3429000"/>
            <a:ext cx="7416824" cy="3170099"/>
          </a:xfrm>
          <a:prstGeom prst="rect">
            <a:avLst/>
          </a:prstGeom>
        </p:spPr>
        <p:txBody>
          <a:bodyPr wrap="square">
            <a:spAutoFit/>
          </a:bodyPr>
          <a:lstStyle/>
          <a:p>
            <a:r>
              <a:rPr lang="en-US" altLang="zh-CN" sz="2000" dirty="0"/>
              <a:t>class A { </a:t>
            </a:r>
            <a:endParaRPr lang="en-US" altLang="zh-CN" sz="2000" dirty="0" smtClean="0"/>
          </a:p>
          <a:p>
            <a:r>
              <a:rPr lang="en-US" altLang="zh-CN" sz="2000" dirty="0" smtClean="0"/>
              <a:t>public</a:t>
            </a:r>
            <a:r>
              <a:rPr lang="en-US" altLang="zh-CN" sz="2000" dirty="0"/>
              <a:t>: </a:t>
            </a:r>
            <a:endParaRPr lang="en-US" altLang="zh-CN" sz="2000" dirty="0" smtClean="0"/>
          </a:p>
          <a:p>
            <a:r>
              <a:rPr lang="en-US" altLang="zh-CN" sz="2000" b="1" dirty="0"/>
              <a:t>	</a:t>
            </a:r>
            <a:r>
              <a:rPr lang="en-US" altLang="zh-CN" sz="2000" dirty="0" smtClean="0"/>
              <a:t>A</a:t>
            </a:r>
            <a:r>
              <a:rPr lang="en-US" altLang="zh-CN" sz="2000" dirty="0"/>
              <a:t>() { </a:t>
            </a:r>
            <a:r>
              <a:rPr lang="zh-CN" altLang="en-US" sz="2000" dirty="0" smtClean="0"/>
              <a:t> </a:t>
            </a:r>
            <a:r>
              <a:rPr lang="en-US" altLang="zh-CN" sz="2000" dirty="0" err="1" smtClean="0"/>
              <a:t>cout</a:t>
            </a:r>
            <a:r>
              <a:rPr lang="en-US" altLang="zh-CN" sz="2000" dirty="0" smtClean="0"/>
              <a:t>&lt;&lt;</a:t>
            </a:r>
            <a:r>
              <a:rPr lang="en-US" altLang="zh-CN" sz="2000" dirty="0">
                <a:latin typeface="Consolas" panose="020B0609020204030204" pitchFamily="49" charset="0"/>
              </a:rPr>
              <a:t> </a:t>
            </a:r>
            <a:r>
              <a:rPr lang="en-US" altLang="zh-CN" sz="2000" dirty="0" smtClean="0">
                <a:latin typeface="Consolas" panose="020B0609020204030204" pitchFamily="49" charset="0"/>
              </a:rPr>
              <a:t>"</a:t>
            </a:r>
            <a:r>
              <a:rPr lang="en-US" altLang="zh-CN" sz="2000" dirty="0" smtClean="0"/>
              <a:t>A()</a:t>
            </a:r>
            <a:r>
              <a:rPr lang="en-US" altLang="zh-CN" sz="2000" dirty="0" smtClean="0">
                <a:latin typeface="Consolas" panose="020B0609020204030204" pitchFamily="49" charset="0"/>
              </a:rPr>
              <a:t>" </a:t>
            </a:r>
            <a:r>
              <a:rPr lang="en-US" altLang="zh-CN" sz="2000" dirty="0" smtClean="0"/>
              <a:t>&lt;&lt;</a:t>
            </a:r>
            <a:r>
              <a:rPr lang="en-US" altLang="zh-CN" sz="2000" dirty="0" err="1"/>
              <a:t>endl</a:t>
            </a:r>
            <a:r>
              <a:rPr lang="en-US" altLang="zh-CN" sz="2000" dirty="0" smtClean="0"/>
              <a:t>;</a:t>
            </a:r>
            <a:r>
              <a:rPr lang="zh-CN" altLang="en-US" sz="2000" dirty="0" smtClean="0"/>
              <a:t> </a:t>
            </a:r>
            <a:r>
              <a:rPr lang="en-US" altLang="zh-CN" sz="2000" dirty="0" smtClean="0"/>
              <a:t> }</a:t>
            </a:r>
            <a:r>
              <a:rPr lang="zh-CN" altLang="en-US" sz="2000" b="1" dirty="0" smtClean="0"/>
              <a:t>    </a:t>
            </a:r>
            <a:r>
              <a:rPr lang="en-US" altLang="zh-CN" sz="2000" b="1" dirty="0" smtClean="0"/>
              <a:t> </a:t>
            </a:r>
            <a:r>
              <a:rPr lang="en-US" altLang="zh-CN" sz="2000" dirty="0">
                <a:solidFill>
                  <a:srgbClr val="008000"/>
                </a:solidFill>
              </a:rPr>
              <a:t>// A</a:t>
            </a:r>
            <a:r>
              <a:rPr lang="zh-CN" altLang="en-US" sz="2000" dirty="0">
                <a:solidFill>
                  <a:srgbClr val="008000"/>
                </a:solidFill>
              </a:rPr>
              <a:t>类有默认构造函数 </a:t>
            </a:r>
            <a:endParaRPr lang="en-US" altLang="zh-CN" sz="2000" dirty="0" smtClean="0">
              <a:solidFill>
                <a:srgbClr val="008000"/>
              </a:solidFill>
            </a:endParaRPr>
          </a:p>
          <a:p>
            <a:r>
              <a:rPr lang="en-US" altLang="zh-CN" sz="2000" b="1" dirty="0" smtClean="0"/>
              <a:t>}; </a:t>
            </a:r>
            <a:endParaRPr lang="zh-CN" altLang="en-US" sz="2000" b="1" dirty="0"/>
          </a:p>
          <a:p>
            <a:r>
              <a:rPr lang="en-US" altLang="zh-CN" sz="2000" dirty="0"/>
              <a:t>class B { </a:t>
            </a:r>
            <a:endParaRPr lang="en-US" altLang="zh-CN" sz="2000" dirty="0" smtClean="0"/>
          </a:p>
          <a:p>
            <a:r>
              <a:rPr lang="en-US" altLang="zh-CN" sz="2000" dirty="0" smtClean="0"/>
              <a:t>public</a:t>
            </a:r>
            <a:r>
              <a:rPr lang="en-US" altLang="zh-CN" sz="2000" dirty="0"/>
              <a:t>: </a:t>
            </a:r>
            <a:endParaRPr lang="en-US" altLang="zh-CN" sz="2000" dirty="0" smtClean="0"/>
          </a:p>
          <a:p>
            <a:r>
              <a:rPr lang="en-US" altLang="zh-CN" sz="2000" dirty="0"/>
              <a:t>	</a:t>
            </a:r>
            <a:r>
              <a:rPr lang="en-US" altLang="zh-CN" sz="2000" dirty="0" smtClean="0"/>
              <a:t>A </a:t>
            </a:r>
            <a:r>
              <a:rPr lang="en-US" altLang="zh-CN" sz="2000" dirty="0"/>
              <a:t>a; </a:t>
            </a:r>
            <a:r>
              <a:rPr lang="zh-CN" altLang="en-US" sz="2000" dirty="0" smtClean="0"/>
              <a:t>                </a:t>
            </a:r>
            <a:r>
              <a:rPr lang="en-US" altLang="zh-CN" sz="2000" dirty="0" smtClean="0">
                <a:solidFill>
                  <a:srgbClr val="008000"/>
                </a:solidFill>
              </a:rPr>
              <a:t>// </a:t>
            </a:r>
            <a:r>
              <a:rPr lang="zh-CN" altLang="en-US" sz="2000" dirty="0" smtClean="0">
                <a:solidFill>
                  <a:srgbClr val="008000"/>
                </a:solidFill>
              </a:rPr>
              <a:t> </a:t>
            </a:r>
            <a:r>
              <a:rPr lang="en-US" altLang="zh-CN" sz="2000" dirty="0" smtClean="0">
                <a:solidFill>
                  <a:srgbClr val="008000"/>
                </a:solidFill>
              </a:rPr>
              <a:t>B</a:t>
            </a:r>
            <a:r>
              <a:rPr lang="zh-CN" altLang="en-US" sz="2000" dirty="0">
                <a:solidFill>
                  <a:srgbClr val="008000"/>
                </a:solidFill>
              </a:rPr>
              <a:t>类中含有</a:t>
            </a:r>
            <a:r>
              <a:rPr lang="en-US" altLang="zh-CN" sz="2000" dirty="0">
                <a:solidFill>
                  <a:srgbClr val="008000"/>
                </a:solidFill>
              </a:rPr>
              <a:t>A</a:t>
            </a:r>
            <a:r>
              <a:rPr lang="zh-CN" altLang="en-US" sz="2000" dirty="0">
                <a:solidFill>
                  <a:srgbClr val="008000"/>
                </a:solidFill>
              </a:rPr>
              <a:t>类的对象</a:t>
            </a:r>
            <a:r>
              <a:rPr lang="en-US" altLang="zh-CN" sz="2000" dirty="0" smtClean="0">
                <a:solidFill>
                  <a:srgbClr val="008000"/>
                </a:solidFill>
              </a:rPr>
              <a:t>a</a:t>
            </a:r>
          </a:p>
          <a:p>
            <a:r>
              <a:rPr lang="zh-CN" altLang="en-US" sz="2000" dirty="0">
                <a:solidFill>
                  <a:srgbClr val="008000"/>
                </a:solidFill>
              </a:rPr>
              <a:t> </a:t>
            </a:r>
            <a:r>
              <a:rPr lang="zh-CN" altLang="en-US" sz="2000" dirty="0" smtClean="0">
                <a:solidFill>
                  <a:srgbClr val="008000"/>
                </a:solidFill>
              </a:rPr>
              <a:t>                               </a:t>
            </a:r>
            <a:r>
              <a:rPr lang="en-US" altLang="zh-CN" sz="2000" dirty="0" smtClean="0">
                <a:solidFill>
                  <a:srgbClr val="008000"/>
                </a:solidFill>
              </a:rPr>
              <a:t>//</a:t>
            </a:r>
            <a:r>
              <a:rPr lang="zh-CN" altLang="en-US" sz="2000" dirty="0" smtClean="0">
                <a:solidFill>
                  <a:srgbClr val="008000"/>
                </a:solidFill>
              </a:rPr>
              <a:t> 编译</a:t>
            </a:r>
            <a:r>
              <a:rPr lang="zh-CN" altLang="en-US" sz="2000" dirty="0">
                <a:solidFill>
                  <a:srgbClr val="008000"/>
                </a:solidFill>
              </a:rPr>
              <a:t>器</a:t>
            </a:r>
            <a:r>
              <a:rPr lang="zh-CN" altLang="en-US" sz="2000" dirty="0" smtClean="0">
                <a:solidFill>
                  <a:srgbClr val="008000"/>
                </a:solidFill>
              </a:rPr>
              <a:t>会自动</a:t>
            </a:r>
            <a:r>
              <a:rPr lang="zh-CN" altLang="en-US" sz="2000" dirty="0">
                <a:solidFill>
                  <a:srgbClr val="008000"/>
                </a:solidFill>
              </a:rPr>
              <a:t>合成</a:t>
            </a:r>
            <a:r>
              <a:rPr lang="en-US" altLang="zh-CN" sz="2000" dirty="0">
                <a:solidFill>
                  <a:srgbClr val="008000"/>
                </a:solidFill>
              </a:rPr>
              <a:t>B</a:t>
            </a:r>
            <a:r>
              <a:rPr lang="zh-CN" altLang="en-US" sz="2000" dirty="0">
                <a:solidFill>
                  <a:srgbClr val="008000"/>
                </a:solidFill>
              </a:rPr>
              <a:t>类的默认构造</a:t>
            </a:r>
            <a:r>
              <a:rPr lang="zh-CN" altLang="en-US" sz="2000" dirty="0" smtClean="0">
                <a:solidFill>
                  <a:srgbClr val="008000"/>
                </a:solidFill>
              </a:rPr>
              <a:t>函数</a:t>
            </a:r>
            <a:endParaRPr lang="en-US" altLang="zh-CN" sz="2000" dirty="0" smtClean="0">
              <a:solidFill>
                <a:srgbClr val="008000"/>
              </a:solidFill>
            </a:endParaRPr>
          </a:p>
          <a:p>
            <a:r>
              <a:rPr lang="zh-CN" altLang="en-US" sz="2000" dirty="0" smtClean="0">
                <a:solidFill>
                  <a:srgbClr val="008000"/>
                </a:solidFill>
              </a:rPr>
              <a:t>                                </a:t>
            </a:r>
            <a:r>
              <a:rPr lang="en-US" altLang="zh-CN" sz="2000" dirty="0" smtClean="0">
                <a:solidFill>
                  <a:srgbClr val="008000"/>
                </a:solidFill>
              </a:rPr>
              <a:t>//</a:t>
            </a:r>
            <a:r>
              <a:rPr lang="zh-CN" altLang="en-US" sz="2000" dirty="0" smtClean="0">
                <a:solidFill>
                  <a:srgbClr val="008000"/>
                </a:solidFill>
              </a:rPr>
              <a:t> 并在其中调用</a:t>
            </a:r>
            <a:r>
              <a:rPr lang="en-US" altLang="zh-CN" sz="2000" dirty="0" smtClean="0">
                <a:solidFill>
                  <a:srgbClr val="008000"/>
                </a:solidFill>
              </a:rPr>
              <a:t>A</a:t>
            </a:r>
            <a:r>
              <a:rPr lang="zh-CN" altLang="en-US" sz="2000" dirty="0" smtClean="0">
                <a:solidFill>
                  <a:srgbClr val="008000"/>
                </a:solidFill>
              </a:rPr>
              <a:t>的默认构造函数对</a:t>
            </a:r>
            <a:r>
              <a:rPr lang="en-US" altLang="zh-CN" sz="2000" dirty="0" smtClean="0">
                <a:solidFill>
                  <a:srgbClr val="008000"/>
                </a:solidFill>
              </a:rPr>
              <a:t>a</a:t>
            </a:r>
            <a:r>
              <a:rPr lang="zh-CN" altLang="en-US" sz="2000" dirty="0" smtClean="0">
                <a:solidFill>
                  <a:srgbClr val="008000"/>
                </a:solidFill>
              </a:rPr>
              <a:t>进行初始化 </a:t>
            </a:r>
          </a:p>
          <a:p>
            <a:r>
              <a:rPr lang="en-US" altLang="zh-CN" sz="2000" b="1" dirty="0" smtClean="0"/>
              <a:t>}; </a:t>
            </a:r>
            <a:endParaRPr lang="zh-CN" altLang="en-US" sz="2000" b="1" dirty="0">
              <a:effectLst/>
            </a:endParaRPr>
          </a:p>
        </p:txBody>
      </p:sp>
    </p:spTree>
    <p:extLst>
      <p:ext uri="{BB962C8B-B14F-4D97-AF65-F5344CB8AC3E}">
        <p14:creationId xmlns:p14="http://schemas.microsoft.com/office/powerpoint/2010/main" val="1374208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显式声明默认构造函数</a:t>
            </a:r>
            <a:endParaRPr kumimoji="1" lang="en-US" altLang="zh-CN" dirty="0"/>
          </a:p>
          <a:p>
            <a:pPr lvl="1"/>
            <a:r>
              <a:rPr kumimoji="1" lang="zh-CN" altLang="en-US" dirty="0"/>
              <a:t>对于构造函数来说，一旦显式实现了一个构造函数，编译器不会再</a:t>
            </a:r>
            <a:r>
              <a:rPr kumimoji="1" lang="zh-CN" altLang="en-US" dirty="0">
                <a:solidFill>
                  <a:srgbClr val="FF0000"/>
                </a:solidFill>
              </a:rPr>
              <a:t>自动</a:t>
            </a:r>
            <a:r>
              <a:rPr kumimoji="1" lang="zh-CN" altLang="en-US" dirty="0"/>
              <a:t>产生默认版本的构造函数。</a:t>
            </a:r>
            <a:endParaRPr kumimoji="1" lang="en-US" altLang="zh-CN" dirty="0"/>
          </a:p>
          <a:p>
            <a:pPr lvl="1"/>
            <a:r>
              <a:rPr kumimoji="1" lang="zh-CN" altLang="en-US" dirty="0"/>
              <a:t>出于某些需要，我们可以</a:t>
            </a:r>
            <a:r>
              <a:rPr kumimoji="1" lang="zh-CN" altLang="en-US" dirty="0">
                <a:solidFill>
                  <a:srgbClr val="FF0000"/>
                </a:solidFill>
              </a:rPr>
              <a:t>手动</a:t>
            </a:r>
            <a:r>
              <a:rPr kumimoji="1" lang="zh-CN" altLang="en-US" dirty="0"/>
              <a:t>指定生成默认版本的构造函数。</a:t>
            </a:r>
            <a:endParaRPr kumimoji="1" lang="en-US" altLang="zh-CN" dirty="0"/>
          </a:p>
        </p:txBody>
      </p:sp>
      <p:sp>
        <p:nvSpPr>
          <p:cNvPr id="4" name="矩形 3">
            <a:extLst>
              <a:ext uri="{FF2B5EF4-FFF2-40B4-BE49-F238E27FC236}">
                <a16:creationId xmlns:a16="http://schemas.microsoft.com/office/drawing/2014/main" xmlns="" id="{D0412D61-B710-47BE-ACDE-4A191BD8C0F2}"/>
              </a:ext>
            </a:extLst>
          </p:cNvPr>
          <p:cNvSpPr/>
          <p:nvPr/>
        </p:nvSpPr>
        <p:spPr>
          <a:xfrm>
            <a:off x="2699792" y="3429000"/>
            <a:ext cx="4572000" cy="2554545"/>
          </a:xfrm>
          <a:prstGeom prst="rect">
            <a:avLst/>
          </a:prstGeom>
        </p:spPr>
        <p:txBody>
          <a:bodyPr>
            <a:spAutoFit/>
          </a:bodyPr>
          <a:lstStyle/>
          <a:p>
            <a:pPr lvl="1"/>
            <a:r>
              <a:rPr lang="en-US" altLang="zh-CN" sz="2000" b="1" dirty="0">
                <a:latin typeface="Consolas" panose="020B0609020204030204" pitchFamily="49" charset="0"/>
              </a:rPr>
              <a:t>class </a:t>
            </a:r>
            <a:r>
              <a:rPr lang="en-US" altLang="zh-CN" sz="2000" b="1" dirty="0" smtClean="0">
                <a:latin typeface="Consolas" panose="020B0609020204030204" pitchFamily="49" charset="0"/>
              </a:rPr>
              <a:t>A</a:t>
            </a:r>
            <a:r>
              <a:rPr lang="zh-CN" altLang="en-US" sz="2000" b="1" dirty="0" smtClean="0">
                <a:latin typeface="Consolas" panose="020B0609020204030204" pitchFamily="49" charset="0"/>
              </a:rPr>
              <a:t> </a:t>
            </a:r>
            <a:r>
              <a:rPr lang="en-US" altLang="zh-CN" sz="2000" b="1" dirty="0" smtClean="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private:</a:t>
            </a:r>
          </a:p>
          <a:p>
            <a:pPr lvl="1"/>
            <a:r>
              <a:rPr lang="en-US" altLang="zh-CN" sz="2000" b="1" dirty="0">
                <a:latin typeface="Consolas" panose="020B0609020204030204" pitchFamily="49" charset="0"/>
              </a:rPr>
              <a:t>	int a = 1;</a:t>
            </a:r>
          </a:p>
          <a:p>
            <a:pPr lvl="1"/>
            <a:r>
              <a:rPr lang="en-US" altLang="zh-CN" sz="2000" b="1" dirty="0">
                <a:latin typeface="Consolas" panose="020B0609020204030204" pitchFamily="49" charset="0"/>
              </a:rPr>
              <a:t>	double b {2.0}; </a:t>
            </a:r>
          </a:p>
          <a:p>
            <a:pPr lvl="1"/>
            <a:r>
              <a:rPr lang="en-US" altLang="zh-CN" sz="2000" b="1" dirty="0">
                <a:latin typeface="Consolas" panose="020B0609020204030204" pitchFamily="49" charset="0"/>
              </a:rPr>
              <a:t>public:</a:t>
            </a:r>
          </a:p>
          <a:p>
            <a:pPr lvl="1"/>
            <a:r>
              <a:rPr lang="en-US" altLang="zh-CN" sz="2000" b="1" dirty="0">
                <a:solidFill>
                  <a:srgbClr val="FF0000"/>
                </a:solidFill>
                <a:latin typeface="Consolas" panose="020B0609020204030204" pitchFamily="49" charset="0"/>
              </a:rPr>
              <a:t>	A() = default;</a:t>
            </a: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1294765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有时候，我们需要显式地声明禁用某种构造函数。</a:t>
            </a:r>
            <a:endParaRPr kumimoji="1" lang="en-US" altLang="zh-CN" dirty="0"/>
          </a:p>
          <a:p>
            <a:pPr lvl="1"/>
            <a:r>
              <a:rPr kumimoji="1" lang="zh-CN" altLang="en-US" dirty="0"/>
              <a:t>如果我们定义类如下，会出现什么问题？</a:t>
            </a:r>
            <a:endParaRPr kumimoji="1" lang="en-US" altLang="zh-CN" dirty="0"/>
          </a:p>
          <a:p>
            <a:pPr lvl="1"/>
            <a:endParaRPr kumimoji="1" lang="en-US" altLang="zh-CN" dirty="0"/>
          </a:p>
        </p:txBody>
      </p:sp>
      <p:sp>
        <p:nvSpPr>
          <p:cNvPr id="5" name="矩形 4">
            <a:extLst>
              <a:ext uri="{FF2B5EF4-FFF2-40B4-BE49-F238E27FC236}">
                <a16:creationId xmlns:a16="http://schemas.microsoft.com/office/drawing/2014/main" xmlns="" id="{8C20DA87-C797-4A06-9AA0-0A4AA5D4F7C4}"/>
              </a:ext>
            </a:extLst>
          </p:cNvPr>
          <p:cNvSpPr/>
          <p:nvPr/>
        </p:nvSpPr>
        <p:spPr>
          <a:xfrm>
            <a:off x="2555776" y="3140968"/>
            <a:ext cx="4572000" cy="2862322"/>
          </a:xfrm>
          <a:prstGeom prst="rect">
            <a:avLst/>
          </a:prstGeom>
        </p:spPr>
        <p:txBody>
          <a:bodyPr>
            <a:spAutoFit/>
          </a:bodyPr>
          <a:lstStyle/>
          <a:p>
            <a:pPr lvl="1"/>
            <a:r>
              <a:rPr lang="en-US" altLang="zh-CN" sz="2000" b="1" dirty="0">
                <a:latin typeface="Consolas" panose="020B0609020204030204" pitchFamily="49" charset="0"/>
              </a:rPr>
              <a:t>class </a:t>
            </a:r>
            <a:r>
              <a:rPr lang="en-US" altLang="zh-CN" sz="2000" b="1" dirty="0" smtClean="0">
                <a:latin typeface="Consolas" panose="020B0609020204030204" pitchFamily="49" charset="0"/>
              </a:rPr>
              <a:t>A</a:t>
            </a:r>
            <a:r>
              <a:rPr lang="zh-CN" altLang="en-US" sz="2000" b="1" dirty="0" smtClean="0">
                <a:latin typeface="Consolas" panose="020B0609020204030204" pitchFamily="49" charset="0"/>
              </a:rPr>
              <a:t> </a:t>
            </a:r>
            <a:r>
              <a:rPr lang="en-US" altLang="zh-CN" sz="2000" b="1" dirty="0" smtClean="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private:</a:t>
            </a:r>
          </a:p>
          <a:p>
            <a:pPr lvl="1"/>
            <a:r>
              <a:rPr lang="en-US" altLang="zh-CN" sz="2000" b="1" dirty="0">
                <a:latin typeface="Consolas" panose="020B0609020204030204" pitchFamily="49" charset="0"/>
              </a:rPr>
              <a:t>	int a = 1;</a:t>
            </a:r>
          </a:p>
          <a:p>
            <a:pPr lvl="1"/>
            <a:r>
              <a:rPr lang="en-US" altLang="zh-CN" sz="2000" b="1" dirty="0">
                <a:latin typeface="Consolas" panose="020B0609020204030204" pitchFamily="49" charset="0"/>
              </a:rPr>
              <a:t>	double b {2.0}; </a:t>
            </a:r>
          </a:p>
          <a:p>
            <a:pPr lvl="1"/>
            <a:r>
              <a:rPr lang="en-US" altLang="zh-CN" sz="2000" b="1" dirty="0">
                <a:latin typeface="Consolas" panose="020B0609020204030204" pitchFamily="49" charset="0"/>
              </a:rPr>
              <a:t>	char c = 'c';</a:t>
            </a:r>
          </a:p>
          <a:p>
            <a:pPr lvl="1"/>
            <a:r>
              <a:rPr lang="en-US" altLang="zh-CN" sz="2000" b="1" dirty="0">
                <a:latin typeface="Consolas" panose="020B0609020204030204" pitchFamily="49" charset="0"/>
              </a:rPr>
              <a:t>public:</a:t>
            </a:r>
          </a:p>
          <a:p>
            <a:pPr lvl="1"/>
            <a:r>
              <a:rPr lang="en-US" altLang="zh-CN" sz="2000" b="1" dirty="0">
                <a:latin typeface="Consolas" panose="020B0609020204030204" pitchFamily="49" charset="0"/>
              </a:rPr>
              <a:t>	A() = default;</a:t>
            </a: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341493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此时按照下面方法生成类对象，编译和执行都不会报错。此时</a:t>
            </a:r>
            <a:r>
              <a:rPr kumimoji="1" lang="en-US" altLang="zh-CN" b="1" dirty="0">
                <a:solidFill>
                  <a:srgbClr val="FF0000"/>
                </a:solidFill>
                <a:latin typeface="Menlo-Regular" charset="0"/>
              </a:rPr>
              <a:t>'</a:t>
            </a:r>
            <a:r>
              <a:rPr lang="en-US" altLang="zh-CN" b="1" dirty="0">
                <a:solidFill>
                  <a:srgbClr val="FF0000"/>
                </a:solidFill>
                <a:latin typeface="Menlo-Regular" charset="0"/>
              </a:rPr>
              <a:t>c'</a:t>
            </a:r>
            <a:r>
              <a:rPr kumimoji="1" lang="zh-CN" altLang="en-US" dirty="0"/>
              <a:t>先被转换成</a:t>
            </a:r>
            <a:r>
              <a:rPr kumimoji="1" lang="en-US" altLang="zh-CN" dirty="0" err="1">
                <a:solidFill>
                  <a:srgbClr val="FF0000"/>
                </a:solidFill>
              </a:rPr>
              <a:t>int</a:t>
            </a:r>
            <a:r>
              <a:rPr kumimoji="1" lang="zh-CN" altLang="en-US" dirty="0"/>
              <a:t>型值，然后调用构造函数</a:t>
            </a:r>
            <a:r>
              <a:rPr kumimoji="1" lang="en-US" altLang="zh-CN" dirty="0">
                <a:solidFill>
                  <a:srgbClr val="FF0000"/>
                </a:solidFill>
              </a:rPr>
              <a:t>A(</a:t>
            </a:r>
            <a:r>
              <a:rPr kumimoji="1" lang="en-US" altLang="zh-CN" dirty="0" err="1">
                <a:solidFill>
                  <a:srgbClr val="FF0000"/>
                </a:solidFill>
              </a:rPr>
              <a:t>int</a:t>
            </a:r>
            <a:r>
              <a:rPr kumimoji="1" lang="en-US" altLang="zh-CN" dirty="0">
                <a:solidFill>
                  <a:srgbClr val="FF0000"/>
                </a:solidFill>
              </a:rPr>
              <a:t> </a:t>
            </a:r>
            <a:r>
              <a:rPr kumimoji="1" lang="en-US" altLang="zh-CN" dirty="0" err="1">
                <a:solidFill>
                  <a:srgbClr val="FF0000"/>
                </a:solidFill>
              </a:rPr>
              <a:t>i</a:t>
            </a:r>
            <a:r>
              <a:rPr kumimoji="1" lang="en-US" altLang="zh-CN" dirty="0">
                <a:solidFill>
                  <a:srgbClr val="FF0000"/>
                </a:solidFill>
              </a:rPr>
              <a:t>)</a:t>
            </a:r>
            <a:r>
              <a:rPr kumimoji="1" lang="zh-CN" altLang="en-US" dirty="0"/>
              <a:t>。</a:t>
            </a:r>
            <a:endParaRPr kumimoji="1" lang="en-US" altLang="zh-CN" dirty="0"/>
          </a:p>
          <a:p>
            <a:pPr lvl="1"/>
            <a:endParaRPr kumimoji="1" lang="en-US" altLang="zh-CN" dirty="0"/>
          </a:p>
        </p:txBody>
      </p:sp>
      <p:sp>
        <p:nvSpPr>
          <p:cNvPr id="5" name="矩形 4">
            <a:extLst>
              <a:ext uri="{FF2B5EF4-FFF2-40B4-BE49-F238E27FC236}">
                <a16:creationId xmlns:a16="http://schemas.microsoft.com/office/drawing/2014/main" xmlns="" id="{8C20DA87-C797-4A06-9AA0-0A4AA5D4F7C4}"/>
              </a:ext>
            </a:extLst>
          </p:cNvPr>
          <p:cNvSpPr/>
          <p:nvPr/>
        </p:nvSpPr>
        <p:spPr>
          <a:xfrm>
            <a:off x="2555776" y="2955716"/>
            <a:ext cx="4572000" cy="3477875"/>
          </a:xfrm>
          <a:prstGeom prst="rect">
            <a:avLst/>
          </a:prstGeom>
        </p:spPr>
        <p:txBody>
          <a:bodyPr>
            <a:spAutoFit/>
          </a:bodyPr>
          <a:lstStyle/>
          <a:p>
            <a:pPr lvl="1"/>
            <a:r>
              <a:rPr lang="en-US" altLang="zh-CN" sz="2000" b="1" dirty="0">
                <a:latin typeface="Consolas" panose="020B0609020204030204" pitchFamily="49" charset="0"/>
              </a:rPr>
              <a:t>class </a:t>
            </a:r>
            <a:r>
              <a:rPr lang="en-US" altLang="zh-CN" sz="2000" b="1" dirty="0" smtClean="0">
                <a:latin typeface="Consolas" panose="020B0609020204030204" pitchFamily="49" charset="0"/>
              </a:rPr>
              <a:t>A</a:t>
            </a:r>
            <a:r>
              <a:rPr lang="zh-CN" altLang="en-US" sz="2000" b="1" dirty="0" smtClean="0">
                <a:latin typeface="Consolas" panose="020B0609020204030204" pitchFamily="49" charset="0"/>
              </a:rPr>
              <a:t> </a:t>
            </a:r>
            <a:r>
              <a:rPr lang="en-US" altLang="zh-CN" sz="2000" b="1" dirty="0" smtClean="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private:</a:t>
            </a:r>
          </a:p>
          <a:p>
            <a:pPr lvl="1"/>
            <a:r>
              <a:rPr lang="en-US" altLang="zh-CN" sz="2000" b="1" dirty="0">
                <a:latin typeface="Consolas" panose="020B0609020204030204" pitchFamily="49" charset="0"/>
              </a:rPr>
              <a:t>	int a = 1;</a:t>
            </a:r>
          </a:p>
          <a:p>
            <a:pPr lvl="1"/>
            <a:r>
              <a:rPr lang="en-US" altLang="zh-CN" sz="2000" b="1" dirty="0">
                <a:latin typeface="Consolas" panose="020B0609020204030204" pitchFamily="49" charset="0"/>
              </a:rPr>
              <a:t>	double b {2.0}; </a:t>
            </a:r>
          </a:p>
          <a:p>
            <a:pPr lvl="1"/>
            <a:r>
              <a:rPr lang="en-US" altLang="zh-CN" sz="2000" b="1" dirty="0">
                <a:latin typeface="Consolas" panose="020B0609020204030204" pitchFamily="49" charset="0"/>
              </a:rPr>
              <a:t>	char c = 'c';</a:t>
            </a:r>
          </a:p>
          <a:p>
            <a:pPr lvl="1"/>
            <a:r>
              <a:rPr lang="en-US" altLang="zh-CN" sz="2000" b="1" dirty="0">
                <a:latin typeface="Consolas" panose="020B0609020204030204" pitchFamily="49" charset="0"/>
              </a:rPr>
              <a:t>public:</a:t>
            </a:r>
          </a:p>
          <a:p>
            <a:pPr lvl="1"/>
            <a:r>
              <a:rPr lang="en-US" altLang="zh-CN" sz="2000" b="1" dirty="0">
                <a:latin typeface="Consolas" panose="020B0609020204030204" pitchFamily="49" charset="0"/>
              </a:rPr>
              <a:t>	A() = default;</a:t>
            </a: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325501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从正确性上讲，这样的代码没有问题，但是从工程的角度讲，这是很危险的行为。因为在开发者看来，用字符初始化应该是未定义的行为。</a:t>
            </a:r>
            <a:endParaRPr kumimoji="1" lang="en-US" altLang="zh-CN" dirty="0"/>
          </a:p>
        </p:txBody>
      </p:sp>
      <p:sp>
        <p:nvSpPr>
          <p:cNvPr id="5" name="矩形 4">
            <a:extLst>
              <a:ext uri="{FF2B5EF4-FFF2-40B4-BE49-F238E27FC236}">
                <a16:creationId xmlns:a16="http://schemas.microsoft.com/office/drawing/2014/main" xmlns="" id="{8C20DA87-C797-4A06-9AA0-0A4AA5D4F7C4}"/>
              </a:ext>
            </a:extLst>
          </p:cNvPr>
          <p:cNvSpPr/>
          <p:nvPr/>
        </p:nvSpPr>
        <p:spPr>
          <a:xfrm>
            <a:off x="2555776" y="2955716"/>
            <a:ext cx="4572000" cy="3477875"/>
          </a:xfrm>
          <a:prstGeom prst="rect">
            <a:avLst/>
          </a:prstGeom>
        </p:spPr>
        <p:txBody>
          <a:bodyPr>
            <a:spAutoFit/>
          </a:bodyPr>
          <a:lstStyle/>
          <a:p>
            <a:pPr lvl="1"/>
            <a:r>
              <a:rPr lang="en-US" altLang="zh-CN" sz="2000" b="1" dirty="0">
                <a:latin typeface="Consolas" panose="020B0609020204030204" pitchFamily="49" charset="0"/>
              </a:rPr>
              <a:t>class </a:t>
            </a:r>
            <a:r>
              <a:rPr lang="en-US" altLang="zh-CN" sz="2000" b="1" dirty="0" smtClean="0">
                <a:latin typeface="Consolas" panose="020B0609020204030204" pitchFamily="49" charset="0"/>
              </a:rPr>
              <a:t>A</a:t>
            </a:r>
            <a:r>
              <a:rPr lang="zh-CN" altLang="en-US" sz="2000" b="1" dirty="0" smtClean="0">
                <a:latin typeface="Consolas" panose="020B0609020204030204" pitchFamily="49" charset="0"/>
              </a:rPr>
              <a:t> </a:t>
            </a:r>
            <a:r>
              <a:rPr lang="en-US" altLang="zh-CN" sz="2000" b="1" dirty="0" smtClean="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private:</a:t>
            </a:r>
          </a:p>
          <a:p>
            <a:pPr lvl="2"/>
            <a:r>
              <a:rPr lang="en-US" altLang="zh-CN" sz="2000" b="1" dirty="0">
                <a:latin typeface="Consolas" panose="020B0609020204030204" pitchFamily="49" charset="0"/>
              </a:rPr>
              <a:t>int a = 1;</a:t>
            </a:r>
          </a:p>
          <a:p>
            <a:pPr lvl="2"/>
            <a:r>
              <a:rPr lang="en-US" altLang="zh-CN" sz="2000" b="1" dirty="0">
                <a:latin typeface="Consolas" panose="020B0609020204030204" pitchFamily="49" charset="0"/>
              </a:rPr>
              <a:t>double b {2.0}; </a:t>
            </a:r>
          </a:p>
          <a:p>
            <a:pPr lvl="2"/>
            <a:r>
              <a:rPr lang="en-US" altLang="zh-CN" sz="2000" b="1" dirty="0">
                <a:latin typeface="Consolas" panose="020B0609020204030204" pitchFamily="49" charset="0"/>
              </a:rPr>
              <a:t>char c = 'c';</a:t>
            </a:r>
          </a:p>
          <a:p>
            <a:pPr lvl="1"/>
            <a:r>
              <a:rPr lang="en-US" altLang="zh-CN" sz="2000" b="1" dirty="0">
                <a:latin typeface="Consolas" panose="020B0609020204030204" pitchFamily="49" charset="0"/>
              </a:rPr>
              <a:t>public:</a:t>
            </a:r>
          </a:p>
          <a:p>
            <a:pPr lvl="2"/>
            <a:r>
              <a:rPr lang="en-US" altLang="zh-CN" sz="2000" b="1" dirty="0">
                <a:latin typeface="Consolas" panose="020B0609020204030204" pitchFamily="49" charset="0"/>
              </a:rPr>
              <a:t>A() = default;</a:t>
            </a:r>
          </a:p>
          <a:p>
            <a:pPr lvl="2"/>
            <a:r>
              <a:rPr lang="en-US" altLang="zh-CN" sz="2000" b="1" dirty="0">
                <a:latin typeface="Consolas" panose="020B0609020204030204" pitchFamily="49" charset="0"/>
              </a:rPr>
              <a:t>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381600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使用</a:t>
            </a:r>
            <a:r>
              <a:rPr kumimoji="1" lang="en-US" altLang="zh-CN" dirty="0"/>
              <a:t>delete</a:t>
            </a:r>
            <a:r>
              <a:rPr kumimoji="1" lang="zh-CN" altLang="en-US" dirty="0"/>
              <a:t>显式地删除构造函数，避免产生未预期行为的可能性。</a:t>
            </a:r>
            <a:endParaRPr kumimoji="1" lang="en-US" altLang="zh-CN" dirty="0"/>
          </a:p>
        </p:txBody>
      </p:sp>
      <p:sp>
        <p:nvSpPr>
          <p:cNvPr id="5" name="矩形 4">
            <a:extLst>
              <a:ext uri="{FF2B5EF4-FFF2-40B4-BE49-F238E27FC236}">
                <a16:creationId xmlns:a16="http://schemas.microsoft.com/office/drawing/2014/main" xmlns="" id="{8C20DA87-C797-4A06-9AA0-0A4AA5D4F7C4}"/>
              </a:ext>
            </a:extLst>
          </p:cNvPr>
          <p:cNvSpPr/>
          <p:nvPr/>
        </p:nvSpPr>
        <p:spPr>
          <a:xfrm>
            <a:off x="2555776" y="2731313"/>
            <a:ext cx="5400600" cy="3785652"/>
          </a:xfrm>
          <a:prstGeom prst="rect">
            <a:avLst/>
          </a:prstGeom>
        </p:spPr>
        <p:txBody>
          <a:bodyPr wrap="square">
            <a:spAutoFit/>
          </a:bodyPr>
          <a:lstStyle/>
          <a:p>
            <a:pPr lvl="1"/>
            <a:r>
              <a:rPr lang="en-US" altLang="zh-CN" sz="2000" b="1" dirty="0">
                <a:latin typeface="Consolas" panose="020B0609020204030204" pitchFamily="49" charset="0"/>
              </a:rPr>
              <a:t>class </a:t>
            </a:r>
            <a:r>
              <a:rPr lang="en-US" altLang="zh-CN" sz="2000" b="1" dirty="0" smtClean="0">
                <a:latin typeface="Consolas" panose="020B0609020204030204" pitchFamily="49" charset="0"/>
              </a:rPr>
              <a:t>A</a:t>
            </a:r>
            <a:r>
              <a:rPr lang="zh-CN" altLang="en-US" sz="2000" b="1" dirty="0" smtClean="0">
                <a:latin typeface="Consolas" panose="020B0609020204030204" pitchFamily="49" charset="0"/>
              </a:rPr>
              <a:t> </a:t>
            </a:r>
            <a:r>
              <a:rPr lang="en-US" altLang="zh-CN" sz="2000" b="1" dirty="0" smtClean="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private:</a:t>
            </a:r>
          </a:p>
          <a:p>
            <a:r>
              <a:rPr lang="en-US" altLang="zh-CN" sz="2000" b="1" dirty="0">
                <a:latin typeface="Consolas" panose="020B0609020204030204" pitchFamily="49" charset="0"/>
              </a:rPr>
              <a:t>       int a = 1;</a:t>
            </a:r>
          </a:p>
          <a:p>
            <a:r>
              <a:rPr lang="en-US" altLang="zh-CN" sz="2000" b="1" dirty="0">
                <a:latin typeface="Consolas" panose="020B0609020204030204" pitchFamily="49" charset="0"/>
              </a:rPr>
              <a:t>       double b {2.0}; </a:t>
            </a:r>
          </a:p>
          <a:p>
            <a:r>
              <a:rPr lang="en-US" altLang="zh-CN" sz="2000" b="1" dirty="0">
                <a:latin typeface="Consolas" panose="020B0609020204030204" pitchFamily="49" charset="0"/>
              </a:rPr>
              <a:t>       char c = 'c';</a:t>
            </a:r>
          </a:p>
          <a:p>
            <a:r>
              <a:rPr lang="en-US" altLang="zh-CN" sz="2000" b="1" dirty="0">
                <a:latin typeface="Consolas" panose="020B0609020204030204" pitchFamily="49" charset="0"/>
              </a:rPr>
              <a:t>   public:</a:t>
            </a:r>
          </a:p>
          <a:p>
            <a:r>
              <a:rPr lang="en-US" altLang="zh-CN" sz="2000" b="1" dirty="0">
                <a:latin typeface="Consolas" panose="020B0609020204030204" pitchFamily="49" charset="0"/>
              </a:rPr>
              <a:t>       A() = default;</a:t>
            </a:r>
          </a:p>
          <a:p>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a:t>
            </a: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A(char </a:t>
            </a:r>
            <a:r>
              <a:rPr lang="en-US" altLang="zh-CN" sz="2000" b="1" dirty="0" err="1">
                <a:solidFill>
                  <a:srgbClr val="FF0000"/>
                </a:solidFill>
                <a:latin typeface="Consolas" panose="020B0609020204030204" pitchFamily="49" charset="0"/>
              </a:rPr>
              <a:t>ch</a:t>
            </a:r>
            <a:r>
              <a:rPr lang="en-US" altLang="zh-CN" sz="2000" b="1" dirty="0">
                <a:solidFill>
                  <a:srgbClr val="FF0000"/>
                </a:solidFill>
                <a:latin typeface="Consolas" panose="020B0609020204030204" pitchFamily="49" charset="0"/>
              </a:rPr>
              <a:t>) = delete;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 </a:t>
            </a:r>
            <a:r>
              <a:rPr lang="en-US" altLang="zh-CN" sz="2000" b="1" dirty="0">
                <a:solidFill>
                  <a:srgbClr val="008000"/>
                </a:solidFill>
                <a:latin typeface="Consolas" panose="020B0609020204030204" pitchFamily="49" charset="0"/>
              </a:rPr>
              <a:t>// error!</a:t>
            </a:r>
            <a:endParaRPr lang="zh-CN" altLang="en-US" sz="2000" b="1"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3638268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45620" y="1360070"/>
            <a:ext cx="5300359" cy="553998"/>
          </a:xfrm>
          <a:prstGeom prst="rect">
            <a:avLst/>
          </a:prstGeom>
          <a:noFill/>
        </p:spPr>
        <p:txBody>
          <a:bodyPr wrap="square" rtlCol="0">
            <a:spAutoFit/>
          </a:bodyPr>
          <a:lstStyle/>
          <a:p>
            <a:r>
              <a:rPr lang="en-US" altLang="zh-CN" sz="3000" dirty="0">
                <a:hlinkClick r:id="rId2"/>
              </a:rPr>
              <a:t>http://115.182.62.169:8000/</a:t>
            </a:r>
            <a:endParaRPr lang="zh-CN" altLang="en-US" sz="3000" dirty="0"/>
          </a:p>
        </p:txBody>
      </p:sp>
      <p:sp>
        <p:nvSpPr>
          <p:cNvPr id="7" name="文本框 6"/>
          <p:cNvSpPr txBox="1"/>
          <p:nvPr/>
        </p:nvSpPr>
        <p:spPr>
          <a:xfrm>
            <a:off x="177270" y="1313904"/>
            <a:ext cx="1536701" cy="600164"/>
          </a:xfrm>
          <a:prstGeom prst="rect">
            <a:avLst/>
          </a:prstGeom>
          <a:noFill/>
        </p:spPr>
        <p:txBody>
          <a:bodyPr wrap="square" rtlCol="0">
            <a:spAutoFit/>
          </a:bodyPr>
          <a:lstStyle/>
          <a:p>
            <a:r>
              <a:rPr lang="en-US" altLang="zh-CN" sz="3300" dirty="0"/>
              <a:t>OJ:</a:t>
            </a:r>
            <a:endParaRPr lang="zh-CN" altLang="en-US" sz="3300" dirty="0"/>
          </a:p>
        </p:txBody>
      </p:sp>
      <p:sp>
        <p:nvSpPr>
          <p:cNvPr id="9" name="文本框 8"/>
          <p:cNvSpPr txBox="1"/>
          <p:nvPr/>
        </p:nvSpPr>
        <p:spPr>
          <a:xfrm>
            <a:off x="6547160" y="1429320"/>
            <a:ext cx="1536701" cy="415498"/>
          </a:xfrm>
          <a:prstGeom prst="rect">
            <a:avLst/>
          </a:prstGeom>
          <a:noFill/>
        </p:spPr>
        <p:txBody>
          <a:bodyPr wrap="square" rtlCol="0">
            <a:spAutoFit/>
          </a:bodyPr>
          <a:lstStyle/>
          <a:p>
            <a:r>
              <a:rPr lang="zh-CN" altLang="en-US" sz="2100" dirty="0"/>
              <a:t>右上角注册</a:t>
            </a:r>
          </a:p>
        </p:txBody>
      </p:sp>
      <p:sp>
        <p:nvSpPr>
          <p:cNvPr id="10" name="文本框 9"/>
          <p:cNvSpPr txBox="1"/>
          <p:nvPr/>
        </p:nvSpPr>
        <p:spPr>
          <a:xfrm>
            <a:off x="164604" y="6093296"/>
            <a:ext cx="5883672" cy="461665"/>
          </a:xfrm>
          <a:prstGeom prst="rect">
            <a:avLst/>
          </a:prstGeom>
          <a:noFill/>
        </p:spPr>
        <p:txBody>
          <a:bodyPr wrap="square" rtlCol="0">
            <a:spAutoFit/>
          </a:bodyPr>
          <a:lstStyle/>
          <a:p>
            <a:r>
              <a:rPr lang="en-US" altLang="zh-CN" sz="2400" dirty="0">
                <a:solidFill>
                  <a:srgbClr val="FF0000"/>
                </a:solidFill>
              </a:rPr>
              <a:t>DDL: </a:t>
            </a:r>
            <a:r>
              <a:rPr lang="en-US" altLang="zh-CN" sz="2400" dirty="0" smtClean="0"/>
              <a:t>2019-03-20 </a:t>
            </a:r>
            <a:r>
              <a:rPr lang="en-US" altLang="zh-CN" sz="2400" dirty="0"/>
              <a:t>23:59:59</a:t>
            </a:r>
          </a:p>
        </p:txBody>
      </p:sp>
      <p:sp>
        <p:nvSpPr>
          <p:cNvPr id="4" name="标题 3">
            <a:extLst>
              <a:ext uri="{FF2B5EF4-FFF2-40B4-BE49-F238E27FC236}">
                <a16:creationId xmlns:a16="http://schemas.microsoft.com/office/drawing/2014/main" xmlns="" id="{B478C6EF-6BC8-2D42-8A35-D6F344FDE7D5}"/>
              </a:ext>
            </a:extLst>
          </p:cNvPr>
          <p:cNvSpPr>
            <a:spLocks noGrp="1"/>
          </p:cNvSpPr>
          <p:nvPr>
            <p:ph type="title"/>
          </p:nvPr>
        </p:nvSpPr>
        <p:spPr/>
        <p:txBody>
          <a:bodyPr/>
          <a:lstStyle/>
          <a:p>
            <a:r>
              <a:rPr lang="en-US" altLang="zh-CN" dirty="0"/>
              <a:t>OOP</a:t>
            </a:r>
            <a:r>
              <a:rPr lang="zh-CN" altLang="en-US" dirty="0"/>
              <a:t>第一次作业</a:t>
            </a:r>
            <a:endParaRPr lang="en-US" dirty="0"/>
          </a:p>
        </p:txBody>
      </p:sp>
      <p:pic>
        <p:nvPicPr>
          <p:cNvPr id="2" name="图片 1"/>
          <p:cNvPicPr>
            <a:picLocks noChangeAspect="1"/>
          </p:cNvPicPr>
          <p:nvPr/>
        </p:nvPicPr>
        <p:blipFill>
          <a:blip r:embed="rId3"/>
          <a:stretch>
            <a:fillRect/>
          </a:stretch>
        </p:blipFill>
        <p:spPr>
          <a:xfrm>
            <a:off x="4316" y="4762520"/>
            <a:ext cx="9144000" cy="1041226"/>
          </a:xfrm>
          <a:prstGeom prst="rect">
            <a:avLst/>
          </a:prstGeom>
        </p:spPr>
      </p:pic>
      <p:pic>
        <p:nvPicPr>
          <p:cNvPr id="3" name="图片 2"/>
          <p:cNvPicPr>
            <a:picLocks noChangeAspect="1"/>
          </p:cNvPicPr>
          <p:nvPr/>
        </p:nvPicPr>
        <p:blipFill>
          <a:blip r:embed="rId4"/>
          <a:stretch>
            <a:fillRect/>
          </a:stretch>
        </p:blipFill>
        <p:spPr>
          <a:xfrm>
            <a:off x="0" y="2184999"/>
            <a:ext cx="9144000" cy="2287972"/>
          </a:xfrm>
          <a:prstGeom prst="rect">
            <a:avLst/>
          </a:prstGeom>
        </p:spPr>
      </p:pic>
    </p:spTree>
    <p:extLst>
      <p:ext uri="{BB962C8B-B14F-4D97-AF65-F5344CB8AC3E}">
        <p14:creationId xmlns:p14="http://schemas.microsoft.com/office/powerpoint/2010/main" val="2666546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对象数组的初始化</a:t>
            </a:r>
          </a:p>
        </p:txBody>
      </p:sp>
      <p:sp>
        <p:nvSpPr>
          <p:cNvPr id="3" name="内容占位符 2"/>
          <p:cNvSpPr>
            <a:spLocks noGrp="1"/>
          </p:cNvSpPr>
          <p:nvPr>
            <p:ph idx="1"/>
          </p:nvPr>
        </p:nvSpPr>
        <p:spPr>
          <a:xfrm>
            <a:off x="611560" y="1268760"/>
            <a:ext cx="8047806" cy="4749029"/>
          </a:xfrm>
        </p:spPr>
        <p:txBody>
          <a:bodyPr/>
          <a:lstStyle/>
          <a:p>
            <a:r>
              <a:rPr kumimoji="1" lang="zh-CN" altLang="en-US" dirty="0"/>
              <a:t>无参定义对象数组，必须要有默认构造函数</a:t>
            </a:r>
            <a:endParaRPr kumimoji="1" lang="en-US" altLang="zh-CN" dirty="0"/>
          </a:p>
          <a:p>
            <a:pPr lvl="1"/>
            <a:endParaRPr kumimoji="1" lang="en-US" altLang="zh-CN" dirty="0"/>
          </a:p>
          <a:p>
            <a:r>
              <a:rPr kumimoji="1" lang="zh-CN" altLang="en-US" dirty="0"/>
              <a:t>如果构造函数只有一个参数</a:t>
            </a:r>
            <a:endParaRPr kumimoji="1" lang="en-US" altLang="zh-CN" dirty="0"/>
          </a:p>
          <a:p>
            <a:endParaRPr kumimoji="1" lang="en-US" altLang="zh-CN" dirty="0"/>
          </a:p>
          <a:p>
            <a:r>
              <a:rPr kumimoji="1" lang="zh-CN" altLang="en-US" dirty="0"/>
              <a:t>如果构造函数有多个参数</a:t>
            </a:r>
            <a:endParaRPr kumimoji="1" lang="en-US" altLang="zh-CN" dirty="0"/>
          </a:p>
          <a:p>
            <a:endParaRPr kumimoji="1" lang="en-US" altLang="zh-CN" dirty="0"/>
          </a:p>
          <a:p>
            <a:pPr lvl="1" defTabSz="457200" eaLnBrk="0" hangingPunct="0">
              <a:spcBef>
                <a:spcPct val="0"/>
              </a:spcBef>
            </a:pPr>
            <a:endParaRPr lang="en-US" altLang="zh-CN" dirty="0">
              <a:solidFill>
                <a:srgbClr val="000000"/>
              </a:solidFill>
              <a:ea typeface="+mn-ea"/>
            </a:endParaRPr>
          </a:p>
          <a:p>
            <a:pPr lvl="2" defTabSz="457200" eaLnBrk="0" hangingPunct="0">
              <a:spcBef>
                <a:spcPct val="0"/>
              </a:spcBef>
            </a:pPr>
            <a:endParaRPr lang="en-US" altLang="zh-CN" dirty="0">
              <a:solidFill>
                <a:srgbClr val="000000"/>
              </a:solidFill>
              <a:ea typeface="+mn-ea"/>
            </a:endParaRPr>
          </a:p>
        </p:txBody>
      </p:sp>
      <p:sp>
        <p:nvSpPr>
          <p:cNvPr id="6" name="矩形 5">
            <a:extLst>
              <a:ext uri="{FF2B5EF4-FFF2-40B4-BE49-F238E27FC236}">
                <a16:creationId xmlns:a16="http://schemas.microsoft.com/office/drawing/2014/main" xmlns="" id="{ED257486-11E7-4E21-9516-C17AFFD3100C}"/>
              </a:ext>
            </a:extLst>
          </p:cNvPr>
          <p:cNvSpPr/>
          <p:nvPr/>
        </p:nvSpPr>
        <p:spPr>
          <a:xfrm>
            <a:off x="1287091" y="176352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a[50];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定义了一个具有</a:t>
            </a:r>
            <a:r>
              <a:rPr lang="en-US" altLang="zh-CN" dirty="0">
                <a:solidFill>
                  <a:srgbClr val="008000"/>
                </a:solidFill>
                <a:latin typeface="Consolas" panose="020B0609020204030204" pitchFamily="49" charset="0"/>
              </a:rPr>
              <a:t>50</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类对象数组</a:t>
            </a:r>
            <a:endParaRPr lang="en-US" altLang="zh-CN" dirty="0">
              <a:solidFill>
                <a:srgbClr val="008000"/>
              </a:solidFill>
              <a:latin typeface="Consolas" panose="020B0609020204030204" pitchFamily="49" charset="0"/>
            </a:endParaRPr>
          </a:p>
        </p:txBody>
      </p:sp>
      <p:sp>
        <p:nvSpPr>
          <p:cNvPr id="8" name="矩形 7">
            <a:extLst>
              <a:ext uri="{FF2B5EF4-FFF2-40B4-BE49-F238E27FC236}">
                <a16:creationId xmlns:a16="http://schemas.microsoft.com/office/drawing/2014/main" xmlns="" id="{ED257486-11E7-4E21-9516-C17AFFD3100C}"/>
              </a:ext>
            </a:extLst>
          </p:cNvPr>
          <p:cNvSpPr/>
          <p:nvPr/>
        </p:nvSpPr>
        <p:spPr>
          <a:xfrm>
            <a:off x="1287090" y="2708920"/>
            <a:ext cx="8253461"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{1, 3, 5};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三个实参分别传递给</a:t>
            </a:r>
            <a:r>
              <a:rPr lang="en-US" altLang="zh-CN" dirty="0">
                <a:solidFill>
                  <a:srgbClr val="008000"/>
                </a:solidFill>
                <a:latin typeface="Consolas" panose="020B0609020204030204" pitchFamily="49" charset="0"/>
              </a:rPr>
              <a:t>3</a:t>
            </a:r>
            <a:r>
              <a:rPr lang="zh-CN" altLang="en-US" dirty="0">
                <a:solidFill>
                  <a:srgbClr val="008000"/>
                </a:solidFill>
                <a:latin typeface="Consolas" panose="020B0609020204030204" pitchFamily="49" charset="0"/>
              </a:rPr>
              <a:t>个数组元素的构造函数</a:t>
            </a:r>
            <a:endParaRPr lang="en-US" altLang="zh-CN" dirty="0">
              <a:solidFill>
                <a:srgbClr val="008000"/>
              </a:solidFill>
              <a:latin typeface="Consolas" panose="020B0609020204030204" pitchFamily="49" charset="0"/>
            </a:endParaRPr>
          </a:p>
        </p:txBody>
      </p:sp>
      <p:sp>
        <p:nvSpPr>
          <p:cNvPr id="9" name="矩形 8">
            <a:extLst>
              <a:ext uri="{FF2B5EF4-FFF2-40B4-BE49-F238E27FC236}">
                <a16:creationId xmlns:a16="http://schemas.microsoft.com/office/drawing/2014/main" xmlns="" id="{ED257486-11E7-4E21-9516-C17AFFD3100C}"/>
              </a:ext>
            </a:extLst>
          </p:cNvPr>
          <p:cNvSpPr/>
          <p:nvPr/>
        </p:nvSpPr>
        <p:spPr>
          <a:xfrm>
            <a:off x="1287090" y="3717023"/>
            <a:ext cx="8109446"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{A(1, 2), A(3, 5), A(0, 7)};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构造函数有两个整型参数</a:t>
            </a:r>
            <a:endParaRPr lang="en-US" altLang="zh-CN"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531443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析构函数：对象的“死”</a:t>
            </a:r>
            <a:endParaRPr kumimoji="1" lang="en-US" dirty="0"/>
          </a:p>
        </p:txBody>
      </p:sp>
      <p:sp>
        <p:nvSpPr>
          <p:cNvPr id="4" name="内容占位符 3"/>
          <p:cNvSpPr>
            <a:spLocks noGrp="1"/>
          </p:cNvSpPr>
          <p:nvPr>
            <p:ph idx="1"/>
          </p:nvPr>
        </p:nvSpPr>
        <p:spPr/>
        <p:txBody>
          <a:bodyPr/>
          <a:lstStyle/>
          <a:p>
            <a:pPr marL="341313" indent="-341313">
              <a:lnSpc>
                <a:spcPct val="120000"/>
              </a:lnSpc>
            </a:pPr>
            <a:r>
              <a:rPr lang="zh-CN" altLang="zh-CN" dirty="0">
                <a:latin typeface="华文楷体" panose="02010600040101010101" pitchFamily="2" charset="-122"/>
              </a:rPr>
              <a:t>对象的“死”（</a:t>
            </a:r>
            <a:r>
              <a:rPr lang="zh-CN" altLang="zh-CN" dirty="0">
                <a:solidFill>
                  <a:srgbClr val="FF0000"/>
                </a:solidFill>
                <a:latin typeface="华文楷体" panose="02010600040101010101" pitchFamily="2" charset="-122"/>
              </a:rPr>
              <a:t>清除和释放资源</a:t>
            </a:r>
            <a:r>
              <a:rPr lang="zh-CN" altLang="zh-CN" dirty="0">
                <a:latin typeface="华文楷体" panose="02010600040101010101" pitchFamily="2" charset="-122"/>
              </a:rPr>
              <a:t>）是由编译器在对象作用域结束处自动生成调用析造函数代码来完成的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pPr marL="798513" lvl="1" indent="-341313">
              <a:lnSpc>
                <a:spcPct val="120000"/>
              </a:lnSpc>
            </a:pPr>
            <a:r>
              <a:rPr lang="zh-CN" altLang="zh-CN" dirty="0">
                <a:latin typeface="华文楷体" panose="02010600040101010101" pitchFamily="2" charset="-122"/>
                <a:sym typeface="华文仿宋" panose="02010600040101010101" pitchFamily="2" charset="-122"/>
              </a:rPr>
              <a:t>当执行到“包含对象定义范围结束处”时，编译器自动调用对象的析构函数</a:t>
            </a:r>
            <a:r>
              <a:rPr lang="zh-CN" altLang="en-US" dirty="0">
                <a:latin typeface="华文楷体" panose="02010600040101010101" pitchFamily="2" charset="-122"/>
                <a:sym typeface="华文仿宋" panose="02010600040101010101" pitchFamily="2" charset="-122"/>
              </a:rPr>
              <a:t>。</a:t>
            </a:r>
            <a:endParaRPr lang="en-US" altLang="zh-CN" dirty="0">
              <a:latin typeface="华文楷体" panose="02010600040101010101" pitchFamily="2" charset="-122"/>
              <a:sym typeface="华文仿宋" panose="02010600040101010101" pitchFamily="2" charset="-122"/>
            </a:endParaRPr>
          </a:p>
          <a:p>
            <a:pPr marL="798513" lvl="1" indent="-341313">
              <a:lnSpc>
                <a:spcPct val="120000"/>
              </a:lnSpc>
            </a:pPr>
            <a:r>
              <a:rPr lang="zh-CN" altLang="zh-CN" dirty="0">
                <a:latin typeface="华文楷体" panose="02010600040101010101" pitchFamily="2" charset="-122"/>
                <a:sym typeface="华文仿宋" panose="02010600040101010101" pitchFamily="2" charset="-122"/>
              </a:rPr>
              <a:t>动态分配的内存是一种典型的需要释放的资源</a:t>
            </a:r>
            <a:r>
              <a:rPr lang="zh-CN" altLang="en-US" dirty="0">
                <a:latin typeface="华文楷体" panose="02010600040101010101" pitchFamily="2" charset="-122"/>
                <a:sym typeface="华文仿宋" panose="02010600040101010101" pitchFamily="2" charset="-122"/>
              </a:rPr>
              <a:t>。</a:t>
            </a:r>
            <a:endParaRPr lang="zh-CN" altLang="zh-CN" dirty="0">
              <a:latin typeface="华文楷体" panose="02010600040101010101" pitchFamily="2" charset="-122"/>
            </a:endParaRPr>
          </a:p>
          <a:p>
            <a:pPr marL="341313" indent="-341313">
              <a:lnSpc>
                <a:spcPct val="120000"/>
              </a:lnSpc>
            </a:pPr>
            <a:r>
              <a:rPr lang="zh-CN" altLang="zh-CN" dirty="0">
                <a:latin typeface="华文楷体" panose="02010600040101010101" pitchFamily="2" charset="-122"/>
              </a:rPr>
              <a:t>清除对象占用的资源是无条件的，不需要任何选项</a:t>
            </a:r>
            <a:r>
              <a:rPr lang="zh-CN" altLang="en-US" dirty="0">
                <a:latin typeface="华文楷体" panose="02010600040101010101" pitchFamily="2" charset="-122"/>
              </a:rPr>
              <a:t>。</a:t>
            </a:r>
            <a:r>
              <a:rPr lang="zh-CN" altLang="zh-CN" dirty="0">
                <a:latin typeface="华文楷体" panose="02010600040101010101" pitchFamily="2" charset="-122"/>
              </a:rPr>
              <a:t>因此，析构函数没有参数，且只有一个（</a:t>
            </a:r>
            <a:r>
              <a:rPr lang="zh-CN" altLang="zh-CN" dirty="0">
                <a:solidFill>
                  <a:srgbClr val="FF0000"/>
                </a:solidFill>
                <a:latin typeface="华文楷体" panose="02010600040101010101" pitchFamily="2" charset="-122"/>
              </a:rPr>
              <a:t>即清除方式唯一</a:t>
            </a:r>
            <a:r>
              <a:rPr lang="zh-CN" altLang="zh-CN" dirty="0">
                <a:latin typeface="华文楷体" panose="02010600040101010101" pitchFamily="2" charset="-122"/>
              </a:rPr>
              <a:t>）</a:t>
            </a:r>
            <a:r>
              <a:rPr lang="zh-CN" altLang="en-US" dirty="0">
                <a:ea typeface="宋体" panose="02010600030101010101" pitchFamily="2" charset="-122"/>
              </a:rPr>
              <a:t>。</a:t>
            </a:r>
            <a:endParaRPr lang="zh-CN" altLang="zh-CN"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21</a:t>
            </a:fld>
            <a:endParaRPr lang="en-US" altLang="zh-CN"/>
          </a:p>
        </p:txBody>
      </p:sp>
    </p:spTree>
    <p:extLst>
      <p:ext uri="{BB962C8B-B14F-4D97-AF65-F5344CB8AC3E}">
        <p14:creationId xmlns:p14="http://schemas.microsoft.com/office/powerpoint/2010/main" val="4186244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析构函数</a:t>
            </a:r>
          </a:p>
        </p:txBody>
      </p:sp>
      <p:sp>
        <p:nvSpPr>
          <p:cNvPr id="3" name="内容占位符 2"/>
          <p:cNvSpPr>
            <a:spLocks noGrp="1"/>
          </p:cNvSpPr>
          <p:nvPr>
            <p:ph idx="1"/>
          </p:nvPr>
        </p:nvSpPr>
        <p:spPr>
          <a:xfrm>
            <a:off x="611560" y="1268760"/>
            <a:ext cx="8047806" cy="4749029"/>
          </a:xfrm>
        </p:spPr>
        <p:txBody>
          <a:bodyPr/>
          <a:lstStyle/>
          <a:p>
            <a:r>
              <a:rPr kumimoji="1" lang="zh-CN" altLang="en-US" dirty="0"/>
              <a:t>一个类只有一个析构函数，名称是“</a:t>
            </a:r>
            <a:r>
              <a:rPr kumimoji="1" lang="en-US" altLang="zh-CN" dirty="0"/>
              <a:t>~</a:t>
            </a:r>
            <a:r>
              <a:rPr kumimoji="1" lang="zh-CN" altLang="en-US" dirty="0"/>
              <a:t>类名”，没有函数返回值，没有函数参数。</a:t>
            </a:r>
          </a:p>
          <a:p>
            <a:r>
              <a:rPr kumimoji="1" lang="zh-CN" altLang="en-US" dirty="0"/>
              <a:t>编译器在对象生命期结束时自动调用类的析构函数，以便释放对象占用的资源，或其他后处理</a:t>
            </a:r>
          </a:p>
        </p:txBody>
      </p:sp>
      <p:sp>
        <p:nvSpPr>
          <p:cNvPr id="4" name="矩形 3"/>
          <p:cNvSpPr/>
          <p:nvPr/>
        </p:nvSpPr>
        <p:spPr>
          <a:xfrm>
            <a:off x="971600" y="3429000"/>
            <a:ext cx="7956301" cy="2862322"/>
          </a:xfrm>
          <a:prstGeom prst="rect">
            <a:avLst/>
          </a:prstGeom>
        </p:spPr>
        <p:txBody>
          <a:bodyPr wrap="square">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ClassRoom</a:t>
            </a:r>
            <a:r>
              <a:rPr lang="en-US" altLang="zh-CN" dirty="0">
                <a:latin typeface="Consolas" panose="020B0609020204030204" pitchFamily="49" charset="0"/>
              </a:rPr>
              <a:t> {</a:t>
            </a:r>
          </a:p>
          <a:p>
            <a:r>
              <a:rPr lang="ro-RO" altLang="zh-CN" dirty="0">
                <a:latin typeface="Consolas" panose="020B0609020204030204" pitchFamily="49" charset="0"/>
              </a:rPr>
              <a:t>    int num;</a:t>
            </a:r>
          </a:p>
          <a:p>
            <a:r>
              <a:rPr lang="ro-RO" altLang="zh-CN" dirty="0">
                <a:latin typeface="Consolas" panose="020B0609020204030204" pitchFamily="49" charset="0"/>
              </a:rPr>
              <a:t>    long* ID_list;</a:t>
            </a:r>
          </a:p>
          <a:p>
            <a:r>
              <a:rPr lang="ro-RO" altLang="zh-CN" dirty="0">
                <a:latin typeface="Consolas" panose="020B0609020204030204" pitchFamily="49" charset="0"/>
              </a:rPr>
              <a:t>public:</a:t>
            </a:r>
          </a:p>
          <a:p>
            <a:r>
              <a:rPr lang="nl-NL" altLang="zh-CN" dirty="0">
                <a:latin typeface="Consolas" panose="020B0609020204030204" pitchFamily="49" charset="0"/>
              </a:rPr>
              <a:t>    ClassRoom() : num(0), ID_list(0); { }</a:t>
            </a:r>
          </a:p>
          <a:p>
            <a:r>
              <a:rPr lang="nl-NL" altLang="zh-CN" dirty="0">
                <a:latin typeface="Consolas" panose="020B0609020204030204" pitchFamily="49" charset="0"/>
              </a:rPr>
              <a:t>    ...</a:t>
            </a:r>
          </a:p>
          <a:p>
            <a:r>
              <a:rPr lang="fi-FI" altLang="zh-CN" dirty="0">
                <a:latin typeface="Consolas" panose="020B0609020204030204" pitchFamily="49" charset="0"/>
              </a:rPr>
              <a:t>    </a:t>
            </a:r>
            <a:r>
              <a:rPr lang="fi-FI" altLang="zh-CN" dirty="0">
                <a:solidFill>
                  <a:srgbClr val="FF0000"/>
                </a:solidFill>
                <a:latin typeface="Consolas" panose="020B0609020204030204" pitchFamily="49" charset="0"/>
              </a:rPr>
              <a:t>~ClassRoom() </a:t>
            </a:r>
            <a:r>
              <a:rPr lang="fi-FI" altLang="zh-CN" dirty="0">
                <a:latin typeface="Consolas" panose="020B0609020204030204" pitchFamily="49" charset="0"/>
              </a:rPr>
              <a:t>{  </a:t>
            </a:r>
            <a:r>
              <a:rPr lang="fi-FI"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析构函数</a:t>
            </a:r>
            <a:endParaRPr lang="fi-FI" altLang="zh-CN" dirty="0">
              <a:solidFill>
                <a:srgbClr val="008000"/>
              </a:solidFill>
              <a:latin typeface="Consolas" panose="020B0609020204030204" pitchFamily="49" charset="0"/>
            </a:endParaRPr>
          </a:p>
          <a:p>
            <a:r>
              <a:rPr lang="fi-FI" altLang="zh-CN" dirty="0">
                <a:latin typeface="Consolas" panose="020B0609020204030204" pitchFamily="49" charset="0"/>
              </a:rPr>
              <a:t>        if (ID_list) delete[] ID_list; </a:t>
            </a:r>
            <a:r>
              <a:rPr lang="fi-FI"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释放内存</a:t>
            </a:r>
            <a:endParaRPr lang="fi-FI" altLang="zh-CN" dirty="0">
              <a:solidFill>
                <a:srgbClr val="008000"/>
              </a:solidFill>
              <a:latin typeface="Consolas" panose="020B0609020204030204" pitchFamily="49" charset="0"/>
            </a:endParaRPr>
          </a:p>
          <a:p>
            <a:r>
              <a:rPr lang="fi-FI" altLang="zh-CN" dirty="0">
                <a:latin typeface="Consolas" panose="020B0609020204030204" pitchFamily="49" charset="0"/>
              </a:rPr>
              <a:t>    }</a:t>
            </a:r>
          </a:p>
          <a:p>
            <a:r>
              <a:rPr lang="fi-FI"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2526665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析构函数</a:t>
            </a:r>
            <a:endParaRPr kumimoji="1" lang="zh-CN" altLang="en-US" dirty="0"/>
          </a:p>
        </p:txBody>
      </p:sp>
      <p:sp>
        <p:nvSpPr>
          <p:cNvPr id="3" name="内容占位符 2"/>
          <p:cNvSpPr>
            <a:spLocks noGrp="1"/>
          </p:cNvSpPr>
          <p:nvPr>
            <p:ph idx="1"/>
          </p:nvPr>
        </p:nvSpPr>
        <p:spPr>
          <a:xfrm>
            <a:off x="628650" y="1488283"/>
            <a:ext cx="8047806" cy="5037061"/>
          </a:xfrm>
        </p:spPr>
        <p:txBody>
          <a:bodyPr/>
          <a:lstStyle/>
          <a:p>
            <a:r>
              <a:rPr lang="zh-CN" altLang="en-US" dirty="0" smtClean="0"/>
              <a:t>和</a:t>
            </a:r>
            <a:r>
              <a:rPr lang="zh-CN" altLang="en-US" dirty="0"/>
              <a:t>构造函数类似，当用户没有显式定义析构函数且 析构函数</a:t>
            </a:r>
            <a:r>
              <a:rPr lang="zh-CN" altLang="en-US" dirty="0">
                <a:solidFill>
                  <a:srgbClr val="FF0000"/>
                </a:solidFill>
              </a:rPr>
              <a:t>被编译器所需要</a:t>
            </a:r>
            <a:r>
              <a:rPr lang="zh-CN" altLang="en-US" dirty="0"/>
              <a:t>时，编译器会自动合成</a:t>
            </a:r>
            <a:r>
              <a:rPr lang="zh-CN" altLang="en-US" dirty="0" smtClean="0"/>
              <a:t>析构</a:t>
            </a:r>
            <a:r>
              <a:rPr lang="zh-CN" altLang="en-US" dirty="0"/>
              <a:t>函数 </a:t>
            </a:r>
          </a:p>
          <a:p>
            <a:pPr lvl="1"/>
            <a:endParaRPr lang="en-US" altLang="zh-CN" dirty="0" smtClean="0"/>
          </a:p>
          <a:p>
            <a:pPr lvl="1"/>
            <a:endParaRPr lang="zh-CN" altLang="en-US" dirty="0">
              <a:effectLst/>
            </a:endParaRPr>
          </a:p>
        </p:txBody>
      </p:sp>
      <p:sp>
        <p:nvSpPr>
          <p:cNvPr id="5" name="矩形 4">
            <a:extLst>
              <a:ext uri="{FF2B5EF4-FFF2-40B4-BE49-F238E27FC236}">
                <a16:creationId xmlns:a16="http://schemas.microsoft.com/office/drawing/2014/main" xmlns="" id="{8C20DA87-C797-4A06-9AA0-0A4AA5D4F7C4}"/>
              </a:ext>
            </a:extLst>
          </p:cNvPr>
          <p:cNvSpPr/>
          <p:nvPr/>
        </p:nvSpPr>
        <p:spPr>
          <a:xfrm>
            <a:off x="944141" y="2708920"/>
            <a:ext cx="7416824" cy="2862322"/>
          </a:xfrm>
          <a:prstGeom prst="rect">
            <a:avLst/>
          </a:prstGeom>
        </p:spPr>
        <p:txBody>
          <a:bodyPr wrap="square">
            <a:spAutoFit/>
          </a:bodyPr>
          <a:lstStyle/>
          <a:p>
            <a:r>
              <a:rPr lang="en-US" altLang="zh-CN" sz="2000" b="1" dirty="0"/>
              <a:t>class A { </a:t>
            </a:r>
            <a:endParaRPr lang="en-US" altLang="zh-CN" sz="2000" b="1" dirty="0" smtClean="0"/>
          </a:p>
          <a:p>
            <a:r>
              <a:rPr lang="zh-CN" altLang="en-US" sz="2000" dirty="0" smtClean="0">
                <a:solidFill>
                  <a:srgbClr val="008000"/>
                </a:solidFill>
              </a:rPr>
              <a:t>                  </a:t>
            </a:r>
            <a:r>
              <a:rPr lang="en-US" altLang="zh-CN" sz="2000" dirty="0" smtClean="0">
                <a:solidFill>
                  <a:srgbClr val="008000"/>
                </a:solidFill>
              </a:rPr>
              <a:t>//</a:t>
            </a:r>
            <a:r>
              <a:rPr lang="zh-CN" altLang="en-US" sz="2000" dirty="0">
                <a:solidFill>
                  <a:srgbClr val="008000"/>
                </a:solidFill>
              </a:rPr>
              <a:t>定义</a:t>
            </a:r>
            <a:r>
              <a:rPr lang="en-US" altLang="zh-CN" sz="2000" dirty="0">
                <a:solidFill>
                  <a:srgbClr val="008000"/>
                </a:solidFill>
              </a:rPr>
              <a:t>A</a:t>
            </a:r>
            <a:r>
              <a:rPr lang="zh-CN" altLang="en-US" sz="2000" dirty="0">
                <a:solidFill>
                  <a:srgbClr val="008000"/>
                </a:solidFill>
              </a:rPr>
              <a:t>类的对象时，编译器不会合成析构函数，因为</a:t>
            </a:r>
            <a:r>
              <a:rPr lang="en-US" altLang="zh-CN" sz="2000" dirty="0">
                <a:solidFill>
                  <a:srgbClr val="008000"/>
                </a:solidFill>
              </a:rPr>
              <a:t>A </a:t>
            </a:r>
            <a:endParaRPr lang="en-US" altLang="zh-CN" sz="2000" dirty="0" smtClean="0">
              <a:solidFill>
                <a:srgbClr val="008000"/>
              </a:solidFill>
            </a:endParaRPr>
          </a:p>
          <a:p>
            <a:r>
              <a:rPr lang="zh-CN" altLang="en-US" sz="2000" dirty="0">
                <a:solidFill>
                  <a:srgbClr val="008000"/>
                </a:solidFill>
              </a:rPr>
              <a:t>    </a:t>
            </a:r>
            <a:r>
              <a:rPr lang="zh-CN" altLang="en-US" sz="2000" dirty="0" smtClean="0">
                <a:solidFill>
                  <a:srgbClr val="008000"/>
                </a:solidFill>
              </a:rPr>
              <a:t>              </a:t>
            </a:r>
            <a:r>
              <a:rPr lang="en-US" altLang="zh-CN" sz="2000" dirty="0" smtClean="0">
                <a:solidFill>
                  <a:srgbClr val="008000"/>
                </a:solidFill>
              </a:rPr>
              <a:t>//</a:t>
            </a:r>
            <a:r>
              <a:rPr lang="zh-CN" altLang="en-US" sz="2000" dirty="0">
                <a:solidFill>
                  <a:srgbClr val="008000"/>
                </a:solidFill>
              </a:rPr>
              <a:t>类的对象在生命周期结束后没有需要释放的内存空间 </a:t>
            </a:r>
            <a:endParaRPr lang="zh-CN" altLang="en-US" sz="2000" dirty="0"/>
          </a:p>
          <a:p>
            <a:r>
              <a:rPr lang="en-US" altLang="zh-CN" sz="2000" b="1" dirty="0" smtClean="0"/>
              <a:t>}; </a:t>
            </a:r>
            <a:endParaRPr lang="zh-CN" altLang="en-US" sz="2000" b="1" dirty="0"/>
          </a:p>
          <a:p>
            <a:r>
              <a:rPr lang="en-US" altLang="zh-CN" sz="2000" b="1" dirty="0" smtClean="0"/>
              <a:t>class B {</a:t>
            </a:r>
            <a:r>
              <a:rPr lang="zh-CN" altLang="en-US" sz="2000" b="1" dirty="0" smtClean="0"/>
              <a:t>                  </a:t>
            </a:r>
            <a:r>
              <a:rPr lang="en-US" altLang="zh-CN" sz="2000" dirty="0" smtClean="0">
                <a:solidFill>
                  <a:srgbClr val="008000"/>
                </a:solidFill>
              </a:rPr>
              <a:t>// </a:t>
            </a:r>
            <a:r>
              <a:rPr lang="zh-CN" altLang="en-US" sz="2000" dirty="0">
                <a:solidFill>
                  <a:srgbClr val="008000"/>
                </a:solidFill>
              </a:rPr>
              <a:t>定义</a:t>
            </a:r>
            <a:r>
              <a:rPr lang="en-US" altLang="zh-CN" sz="2000" dirty="0">
                <a:solidFill>
                  <a:srgbClr val="008000"/>
                </a:solidFill>
              </a:rPr>
              <a:t>B</a:t>
            </a:r>
            <a:r>
              <a:rPr lang="zh-CN" altLang="en-US" sz="2000" dirty="0">
                <a:solidFill>
                  <a:srgbClr val="008000"/>
                </a:solidFill>
              </a:rPr>
              <a:t>类的对象时，编译器会合成析构函数</a:t>
            </a:r>
            <a:br>
              <a:rPr lang="zh-CN" altLang="en-US" sz="2000" dirty="0">
                <a:solidFill>
                  <a:srgbClr val="008000"/>
                </a:solidFill>
              </a:rPr>
            </a:br>
            <a:r>
              <a:rPr lang="en-US" altLang="zh-CN" sz="2000" dirty="0" smtClean="0"/>
              <a:t>	</a:t>
            </a:r>
            <a:r>
              <a:rPr lang="en-US" altLang="zh-CN" sz="2000" dirty="0" err="1"/>
              <a:t>int</a:t>
            </a:r>
            <a:r>
              <a:rPr lang="en-US" altLang="zh-CN" sz="2000" dirty="0"/>
              <a:t> </a:t>
            </a:r>
            <a:r>
              <a:rPr lang="en-US" altLang="zh-CN" sz="2000" dirty="0" err="1"/>
              <a:t>num</a:t>
            </a:r>
            <a:r>
              <a:rPr lang="en-US" altLang="zh-CN" sz="2000" dirty="0"/>
              <a:t>; </a:t>
            </a:r>
            <a:r>
              <a:rPr lang="zh-CN" altLang="en-US" sz="2000" dirty="0" smtClean="0"/>
              <a:t>        </a:t>
            </a:r>
            <a:r>
              <a:rPr lang="en-US" altLang="zh-CN" sz="2000" dirty="0" smtClean="0">
                <a:solidFill>
                  <a:srgbClr val="008000"/>
                </a:solidFill>
              </a:rPr>
              <a:t>// </a:t>
            </a:r>
            <a:r>
              <a:rPr lang="zh-CN" altLang="en-US" sz="2000" dirty="0">
                <a:solidFill>
                  <a:srgbClr val="008000"/>
                </a:solidFill>
              </a:rPr>
              <a:t>该析构函数能正确释放</a:t>
            </a:r>
            <a:r>
              <a:rPr lang="en-US" altLang="zh-CN" sz="2000" dirty="0" err="1">
                <a:solidFill>
                  <a:srgbClr val="008000"/>
                </a:solidFill>
              </a:rPr>
              <a:t>num</a:t>
            </a:r>
            <a:r>
              <a:rPr lang="zh-CN" altLang="en-US" sz="2000" dirty="0">
                <a:solidFill>
                  <a:srgbClr val="008000"/>
                </a:solidFill>
              </a:rPr>
              <a:t>所占用的内存空间 </a:t>
            </a:r>
            <a:endParaRPr lang="en-US" altLang="zh-CN" sz="2000" dirty="0"/>
          </a:p>
          <a:p>
            <a:r>
              <a:rPr lang="zh-CN" altLang="en-US" sz="2000" dirty="0" smtClean="0"/>
              <a:t>        </a:t>
            </a:r>
            <a:r>
              <a:rPr lang="en-US" altLang="zh-CN" sz="2000" dirty="0" smtClean="0"/>
              <a:t>long</a:t>
            </a:r>
            <a:r>
              <a:rPr lang="en-US" altLang="zh-CN" sz="2000" dirty="0"/>
              <a:t>* </a:t>
            </a:r>
            <a:r>
              <a:rPr lang="en-US" altLang="zh-CN" sz="2000" dirty="0" err="1"/>
              <a:t>ID_list</a:t>
            </a:r>
            <a:r>
              <a:rPr lang="en-US" altLang="zh-CN" sz="2000" dirty="0"/>
              <a:t>; </a:t>
            </a:r>
            <a:r>
              <a:rPr lang="zh-CN" altLang="en-US" sz="2000" dirty="0" smtClean="0"/>
              <a:t>     </a:t>
            </a:r>
            <a:r>
              <a:rPr lang="en-US" altLang="zh-CN" sz="2000" dirty="0" smtClean="0">
                <a:solidFill>
                  <a:srgbClr val="008000"/>
                </a:solidFill>
              </a:rPr>
              <a:t>// </a:t>
            </a:r>
            <a:r>
              <a:rPr lang="zh-CN" altLang="en-US" sz="2000" dirty="0">
                <a:solidFill>
                  <a:srgbClr val="008000"/>
                </a:solidFill>
              </a:rPr>
              <a:t>该析构函数不能正确释放</a:t>
            </a:r>
            <a:r>
              <a:rPr lang="en-US" altLang="zh-CN" sz="2000" dirty="0" err="1">
                <a:solidFill>
                  <a:srgbClr val="008000"/>
                </a:solidFill>
              </a:rPr>
              <a:t>ID_list</a:t>
            </a:r>
            <a:r>
              <a:rPr lang="zh-CN" altLang="en-US" sz="2000" dirty="0">
                <a:solidFill>
                  <a:srgbClr val="008000"/>
                </a:solidFill>
              </a:rPr>
              <a:t>所占用的 </a:t>
            </a:r>
          </a:p>
          <a:p>
            <a:r>
              <a:rPr lang="zh-CN" altLang="en-US" sz="2000" dirty="0" smtClean="0">
                <a:solidFill>
                  <a:srgbClr val="008000"/>
                </a:solidFill>
              </a:rPr>
              <a:t>                                     </a:t>
            </a:r>
            <a:r>
              <a:rPr lang="en-US" altLang="zh-CN" sz="2000" dirty="0" smtClean="0">
                <a:solidFill>
                  <a:srgbClr val="008000"/>
                </a:solidFill>
              </a:rPr>
              <a:t>// </a:t>
            </a:r>
            <a:r>
              <a:rPr lang="zh-CN" altLang="en-US" sz="2000" dirty="0">
                <a:solidFill>
                  <a:srgbClr val="008000"/>
                </a:solidFill>
              </a:rPr>
              <a:t>内存空间，需要参考上页显式定义析构函数 </a:t>
            </a:r>
          </a:p>
          <a:p>
            <a:r>
              <a:rPr lang="en-US" altLang="zh-CN" sz="2000" b="1" dirty="0" smtClean="0"/>
              <a:t>}; </a:t>
            </a:r>
            <a:endParaRPr lang="zh-CN" altLang="en-US" sz="2000" b="1" dirty="0">
              <a:effectLst/>
            </a:endParaRPr>
          </a:p>
        </p:txBody>
      </p:sp>
    </p:spTree>
    <p:extLst>
      <p:ext uri="{BB962C8B-B14F-4D97-AF65-F5344CB8AC3E}">
        <p14:creationId xmlns:p14="http://schemas.microsoft.com/office/powerpoint/2010/main" val="1580031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类中的静态成员</a:t>
            </a:r>
          </a:p>
        </p:txBody>
      </p:sp>
      <p:sp>
        <p:nvSpPr>
          <p:cNvPr id="3" name="内容占位符 2"/>
          <p:cNvSpPr>
            <a:spLocks noGrp="1"/>
          </p:cNvSpPr>
          <p:nvPr>
            <p:ph idx="1"/>
          </p:nvPr>
        </p:nvSpPr>
        <p:spPr>
          <a:xfrm>
            <a:off x="539552" y="1196752"/>
            <a:ext cx="8047806" cy="4968552"/>
          </a:xfrm>
        </p:spPr>
        <p:txBody>
          <a:bodyPr/>
          <a:lstStyle/>
          <a:p>
            <a:r>
              <a:rPr kumimoji="1" lang="zh-CN" altLang="en-US" dirty="0"/>
              <a:t>使用</a:t>
            </a:r>
            <a:r>
              <a:rPr kumimoji="1" lang="en-US" altLang="zh-CN" dirty="0"/>
              <a:t>static</a:t>
            </a:r>
            <a:r>
              <a:rPr kumimoji="1" lang="zh-CN" altLang="en-US" dirty="0"/>
              <a:t>修饰的数据成员，是隶属于类的，称为类的</a:t>
            </a:r>
            <a:r>
              <a:rPr kumimoji="1" lang="zh-CN" altLang="en-US" dirty="0">
                <a:solidFill>
                  <a:srgbClr val="FF0000"/>
                </a:solidFill>
              </a:rPr>
              <a:t>静态数据成员</a:t>
            </a:r>
            <a:r>
              <a:rPr kumimoji="1" lang="zh-CN" altLang="en-US" dirty="0"/>
              <a:t>，也称“类变量”</a:t>
            </a:r>
          </a:p>
          <a:p>
            <a:r>
              <a:rPr kumimoji="1" lang="zh-CN" altLang="en-US" dirty="0"/>
              <a:t>静态数据成员被该类的所有对象共享（即所有对象中的这个数据域处在同一内存位置）</a:t>
            </a:r>
          </a:p>
          <a:p>
            <a:r>
              <a:rPr kumimoji="1" lang="zh-CN" altLang="en-US" dirty="0"/>
              <a:t>在返回值前面添加</a:t>
            </a:r>
            <a:r>
              <a:rPr kumimoji="1" lang="en-US" altLang="zh-CN" dirty="0"/>
              <a:t>static</a:t>
            </a:r>
            <a:r>
              <a:rPr kumimoji="1" lang="zh-CN" altLang="en-US" dirty="0"/>
              <a:t>修饰的成员函数，称为类的</a:t>
            </a:r>
            <a:r>
              <a:rPr kumimoji="1" lang="zh-CN" altLang="en-US" dirty="0">
                <a:solidFill>
                  <a:srgbClr val="FF0000"/>
                </a:solidFill>
              </a:rPr>
              <a:t>静态成员函数</a:t>
            </a:r>
          </a:p>
          <a:p>
            <a:r>
              <a:rPr kumimoji="1" lang="zh-CN" altLang="en-US" dirty="0"/>
              <a:t>类的</a:t>
            </a:r>
            <a:r>
              <a:rPr kumimoji="1" lang="zh-CN" altLang="en-US" dirty="0">
                <a:solidFill>
                  <a:srgbClr val="FF0000"/>
                </a:solidFill>
              </a:rPr>
              <a:t>静态成员</a:t>
            </a:r>
            <a:r>
              <a:rPr kumimoji="1" lang="zh-CN" altLang="en-US" dirty="0"/>
              <a:t>（数据、函数）既可以通过对象来访问，也可以通过类名来访问</a:t>
            </a:r>
          </a:p>
          <a:p>
            <a:r>
              <a:rPr kumimoji="1" lang="zh-CN" altLang="en-US" dirty="0"/>
              <a:t>类的静态数据要在</a:t>
            </a:r>
            <a:r>
              <a:rPr kumimoji="1" lang="zh-CN" altLang="en-US" dirty="0">
                <a:solidFill>
                  <a:srgbClr val="FF0000"/>
                </a:solidFill>
              </a:rPr>
              <a:t>实现文件</a:t>
            </a:r>
            <a:r>
              <a:rPr kumimoji="1" lang="zh-CN" altLang="en-US" dirty="0"/>
              <a:t>中赋初值，格式为：</a:t>
            </a:r>
          </a:p>
          <a:p>
            <a:pPr marL="457200" lvl="1" indent="0">
              <a:buNone/>
            </a:pPr>
            <a:r>
              <a:rPr kumimoji="1" lang="en-US" altLang="zh-CN" dirty="0">
                <a:solidFill>
                  <a:srgbClr val="FF0000"/>
                </a:solidFill>
              </a:rPr>
              <a:t>Type</a:t>
            </a:r>
            <a:r>
              <a:rPr kumimoji="1" lang="zh-CN" altLang="en-US" dirty="0">
                <a:solidFill>
                  <a:srgbClr val="FF0000"/>
                </a:solidFill>
              </a:rPr>
              <a:t> </a:t>
            </a:r>
            <a:r>
              <a:rPr kumimoji="1" lang="en-US" altLang="zh-CN" dirty="0" err="1">
                <a:solidFill>
                  <a:srgbClr val="FF0000"/>
                </a:solidFill>
              </a:rPr>
              <a:t>ClassName</a:t>
            </a:r>
            <a:r>
              <a:rPr kumimoji="1" lang="en-US" altLang="zh-CN" dirty="0">
                <a:solidFill>
                  <a:srgbClr val="FF0000"/>
                </a:solidFill>
              </a:rPr>
              <a:t>::</a:t>
            </a:r>
            <a:r>
              <a:rPr kumimoji="1" lang="en-US" altLang="zh-CN" dirty="0" err="1">
                <a:solidFill>
                  <a:srgbClr val="FF0000"/>
                </a:solidFill>
              </a:rPr>
              <a:t>static_var</a:t>
            </a: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r>
              <a:rPr kumimoji="1" lang="en-US" altLang="zh-CN" dirty="0">
                <a:solidFill>
                  <a:srgbClr val="FF0000"/>
                </a:solidFill>
              </a:rPr>
              <a:t>Value;</a:t>
            </a:r>
            <a:endParaRPr kumimoji="1" lang="zh-CN" altLang="en-US" dirty="0">
              <a:solidFill>
                <a:srgbClr val="FF0000"/>
              </a:solidFill>
            </a:endParaRPr>
          </a:p>
          <a:p>
            <a:endParaRPr kumimoji="1" lang="zh-CN" altLang="en-US" dirty="0"/>
          </a:p>
        </p:txBody>
      </p:sp>
    </p:spTree>
    <p:extLst>
      <p:ext uri="{BB962C8B-B14F-4D97-AF65-F5344CB8AC3E}">
        <p14:creationId xmlns:p14="http://schemas.microsoft.com/office/powerpoint/2010/main" val="3046309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4006" y="4486987"/>
            <a:ext cx="2957834" cy="34552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1043608" y="116632"/>
            <a:ext cx="7886700" cy="1325563"/>
          </a:xfrm>
        </p:spPr>
        <p:txBody>
          <a:bodyPr/>
          <a:lstStyle/>
          <a:p>
            <a:pPr algn="r"/>
            <a:r>
              <a:rPr kumimoji="1" lang="en-US" altLang="zh-CN">
                <a:solidFill>
                  <a:srgbClr val="0066CC"/>
                </a:solidFill>
              </a:rPr>
              <a:t>static</a:t>
            </a:r>
            <a:r>
              <a:rPr kumimoji="1" lang="zh-CN" altLang="en-US">
                <a:solidFill>
                  <a:srgbClr val="0066CC"/>
                </a:solidFill>
              </a:rPr>
              <a:t>成员（数据、函数）示例</a:t>
            </a:r>
          </a:p>
        </p:txBody>
      </p:sp>
      <p:sp>
        <p:nvSpPr>
          <p:cNvPr id="4" name="矩形 3"/>
          <p:cNvSpPr/>
          <p:nvPr/>
        </p:nvSpPr>
        <p:spPr>
          <a:xfrm>
            <a:off x="539552" y="1442195"/>
            <a:ext cx="8064896" cy="4801314"/>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count;</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Test() { count ++; }</a:t>
            </a:r>
          </a:p>
          <a:p>
            <a:r>
              <a:rPr lang="en-US" altLang="zh-CN" dirty="0">
                <a:solidFill>
                  <a:srgbClr val="000000"/>
                </a:solidFill>
                <a:latin typeface="Consolas" panose="020B0609020204030204" pitchFamily="49" charset="0"/>
              </a:rPr>
              <a:t>  ~Test() { count --; }</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count; }</a:t>
            </a: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Test::count = </a:t>
            </a:r>
            <a:r>
              <a:rPr lang="en-US" altLang="zh-CN" dirty="0">
                <a:solidFill>
                  <a:srgbClr val="000BFF"/>
                </a:solidFill>
                <a:latin typeface="Consolas" panose="020B0609020204030204" pitchFamily="49" charset="0"/>
              </a:rPr>
              <a:t>0</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void</a:t>
            </a:r>
            <a:r>
              <a:rPr lang="en-US" altLang="zh-CN" dirty="0">
                <a:solidFill>
                  <a:srgbClr val="000000"/>
                </a:solidFill>
                <a:latin typeface="Consolas" panose="020B0609020204030204" pitchFamily="49" charset="0"/>
              </a:rPr>
              <a:t> print(Test 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"in print(), Test#: "</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04815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3608" y="1442195"/>
            <a:ext cx="7560840" cy="4247317"/>
          </a:xfrm>
          <a:prstGeom prst="rect">
            <a:avLst/>
          </a:prstGeom>
        </p:spPr>
        <p:txBody>
          <a:bodyPr wrap="square">
            <a:spAutoFit/>
          </a:bodyPr>
          <a:lstStyle/>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Test t1;</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Test t2 = t1;</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ro-RO" altLang="zh-CN" dirty="0">
                <a:solidFill>
                  <a:srgbClr val="000000"/>
                </a:solidFill>
                <a:latin typeface="Consolas" panose="020B0609020204030204" pitchFamily="49" charset="0"/>
              </a:rPr>
              <a:t>  print(t2);</a:t>
            </a:r>
          </a:p>
          <a:p>
            <a:endParaRPr lang="ro-RO"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t1.how_many() &lt;&lt; </a:t>
            </a:r>
            <a:r>
              <a:rPr lang="en-US" altLang="zh-CN" dirty="0">
                <a:solidFill>
                  <a:srgbClr val="BA0011"/>
                </a:solidFill>
                <a:latin typeface="Consolas" panose="020B0609020204030204" pitchFamily="49" charset="0"/>
              </a:rPr>
              <a:t>", "</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&lt;&lt; t2.how_many()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5" name="矩形 4"/>
          <p:cNvSpPr/>
          <p:nvPr/>
        </p:nvSpPr>
        <p:spPr>
          <a:xfrm>
            <a:off x="5780212" y="5419968"/>
            <a:ext cx="3112268" cy="1200329"/>
          </a:xfrm>
          <a:prstGeom prst="rect">
            <a:avLst/>
          </a:prstGeom>
        </p:spPr>
        <p:txBody>
          <a:bodyPr wrap="square">
            <a:spAutoFit/>
          </a:bodyPr>
          <a:lstStyle/>
          <a:p>
            <a:r>
              <a:rPr lang="en-US" altLang="zh-CN" b="1">
                <a:solidFill>
                  <a:srgbClr val="00B050"/>
                </a:solidFill>
                <a:latin typeface="AndaleMono" charset="0"/>
              </a:rPr>
              <a:t>Test#: 1</a:t>
            </a:r>
          </a:p>
          <a:p>
            <a:r>
              <a:rPr lang="en-US" altLang="zh-CN" b="1">
                <a:solidFill>
                  <a:srgbClr val="00B050"/>
                </a:solidFill>
                <a:latin typeface="AndaleMono" charset="0"/>
              </a:rPr>
              <a:t>Test#: 1</a:t>
            </a:r>
          </a:p>
          <a:p>
            <a:r>
              <a:rPr lang="en-US" altLang="zh-CN" b="1">
                <a:solidFill>
                  <a:srgbClr val="00B050"/>
                </a:solidFill>
                <a:latin typeface="AndaleMono" charset="0"/>
              </a:rPr>
              <a:t>in print(), Test#: 1</a:t>
            </a:r>
          </a:p>
          <a:p>
            <a:r>
              <a:rPr lang="en-US" altLang="zh-CN" b="1">
                <a:solidFill>
                  <a:srgbClr val="00B050"/>
                </a:solidFill>
                <a:latin typeface="AndaleMono" charset="0"/>
              </a:rPr>
              <a:t>Test#: 0, 0</a:t>
            </a:r>
            <a:endParaRPr lang="zh-CN" altLang="en-US" b="1">
              <a:solidFill>
                <a:srgbClr val="00B050"/>
              </a:solidFill>
            </a:endParaRPr>
          </a:p>
        </p:txBody>
      </p:sp>
      <p:sp>
        <p:nvSpPr>
          <p:cNvPr id="6" name="文本框 5"/>
          <p:cNvSpPr txBox="1"/>
          <p:nvPr/>
        </p:nvSpPr>
        <p:spPr>
          <a:xfrm>
            <a:off x="5811066" y="4941168"/>
            <a:ext cx="1723549" cy="400110"/>
          </a:xfrm>
          <a:prstGeom prst="rect">
            <a:avLst/>
          </a:prstGeom>
          <a:solidFill>
            <a:srgbClr val="FFFF00"/>
          </a:solidFill>
        </p:spPr>
        <p:txBody>
          <a:bodyPr wrap="none" rtlCol="0">
            <a:spAutoFit/>
          </a:bodyPr>
          <a:lstStyle/>
          <a:p>
            <a:r>
              <a:rPr kumimoji="1" lang="zh-CN" altLang="en-US" sz="2000" b="1" dirty="0"/>
              <a:t>运行输出结果</a:t>
            </a:r>
          </a:p>
        </p:txBody>
      </p:sp>
      <p:sp>
        <p:nvSpPr>
          <p:cNvPr id="8" name="标题 1"/>
          <p:cNvSpPr>
            <a:spLocks noGrp="1"/>
          </p:cNvSpPr>
          <p:nvPr>
            <p:ph type="title"/>
          </p:nvPr>
        </p:nvSpPr>
        <p:spPr>
          <a:xfrm>
            <a:off x="1043608" y="116632"/>
            <a:ext cx="7886700" cy="1325563"/>
          </a:xfrm>
        </p:spPr>
        <p:txBody>
          <a:bodyPr/>
          <a:lstStyle/>
          <a:p>
            <a:pPr algn="r"/>
            <a:r>
              <a:rPr kumimoji="1" lang="en-US" altLang="zh-CN" dirty="0">
                <a:solidFill>
                  <a:srgbClr val="0066CC"/>
                </a:solidFill>
              </a:rPr>
              <a:t>static</a:t>
            </a:r>
            <a:r>
              <a:rPr kumimoji="1" lang="zh-CN" altLang="en-US" dirty="0">
                <a:solidFill>
                  <a:srgbClr val="0066CC"/>
                </a:solidFill>
              </a:rPr>
              <a:t>成员（数据、函数）示例</a:t>
            </a:r>
          </a:p>
        </p:txBody>
      </p:sp>
      <p:sp>
        <p:nvSpPr>
          <p:cNvPr id="9" name="文本框 8"/>
          <p:cNvSpPr txBox="1"/>
          <p:nvPr/>
        </p:nvSpPr>
        <p:spPr>
          <a:xfrm>
            <a:off x="1044663" y="6093296"/>
            <a:ext cx="3749744" cy="400110"/>
          </a:xfrm>
          <a:prstGeom prst="rect">
            <a:avLst/>
          </a:prstGeom>
          <a:noFill/>
        </p:spPr>
        <p:txBody>
          <a:bodyPr wrap="none" rtlCol="0">
            <a:spAutoFit/>
          </a:bodyPr>
          <a:lstStyle/>
          <a:p>
            <a:r>
              <a:rPr kumimoji="1" lang="en-US" altLang="zh-CN" sz="2000" b="1" dirty="0">
                <a:solidFill>
                  <a:srgbClr val="FF0000"/>
                </a:solidFill>
              </a:rPr>
              <a:t>@</a:t>
            </a:r>
            <a:r>
              <a:rPr kumimoji="1" lang="zh-CN" altLang="en-US" sz="2000" b="1" dirty="0">
                <a:solidFill>
                  <a:srgbClr val="FF0000"/>
                </a:solidFill>
              </a:rPr>
              <a:t>课后练习：分析解释输出结果</a:t>
            </a:r>
          </a:p>
        </p:txBody>
      </p:sp>
    </p:spTree>
    <p:extLst>
      <p:ext uri="{BB962C8B-B14F-4D97-AF65-F5344CB8AC3E}">
        <p14:creationId xmlns:p14="http://schemas.microsoft.com/office/powerpoint/2010/main" val="3755109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类中的静态成员</a:t>
            </a:r>
          </a:p>
        </p:txBody>
      </p:sp>
      <p:sp>
        <p:nvSpPr>
          <p:cNvPr id="3" name="内容占位符 2"/>
          <p:cNvSpPr>
            <a:spLocks noGrp="1"/>
          </p:cNvSpPr>
          <p:nvPr>
            <p:ph idx="1"/>
          </p:nvPr>
        </p:nvSpPr>
        <p:spPr>
          <a:xfrm>
            <a:off x="539552" y="1442194"/>
            <a:ext cx="8047806" cy="4723109"/>
          </a:xfrm>
        </p:spPr>
        <p:txBody>
          <a:bodyPr/>
          <a:lstStyle/>
          <a:p>
            <a:r>
              <a:rPr kumimoji="1" lang="zh-CN" altLang="en-US" dirty="0"/>
              <a:t>静态成员函数不能访问非静态成员</a:t>
            </a:r>
            <a:endParaRPr kumimoji="1" lang="en-US" altLang="zh-CN" dirty="0"/>
          </a:p>
          <a:p>
            <a:pPr lvl="1"/>
            <a:r>
              <a:rPr lang="zh-CN" altLang="en-US" dirty="0"/>
              <a:t>静态成员函数</a:t>
            </a:r>
            <a:r>
              <a:rPr lang="zh-CN" altLang="en-US" dirty="0">
                <a:solidFill>
                  <a:srgbClr val="FF0000"/>
                </a:solidFill>
              </a:rPr>
              <a:t>属于整个类</a:t>
            </a:r>
            <a:r>
              <a:rPr lang="zh-CN" altLang="en-US" dirty="0"/>
              <a:t>，在类实例化对象之前已经分配了内存空间。</a:t>
            </a:r>
            <a:endParaRPr lang="en-US" altLang="zh-CN" dirty="0"/>
          </a:p>
          <a:p>
            <a:pPr lvl="1"/>
            <a:r>
              <a:rPr lang="zh-CN" altLang="en-US" dirty="0"/>
              <a:t>类的非静态成员必须在类实例化对象后才分配内存空间。</a:t>
            </a:r>
            <a:endParaRPr lang="en-US" altLang="zh-CN" dirty="0"/>
          </a:p>
          <a:p>
            <a:pPr lvl="1"/>
            <a:r>
              <a:rPr lang="zh-CN" altLang="en-US" dirty="0"/>
              <a:t>如果使用静态成员函数访问非静态成员，相当于没有声明一个变量却要使用它。</a:t>
            </a:r>
            <a:endParaRPr kumimoji="1" lang="zh-CN" altLang="en-US" dirty="0"/>
          </a:p>
        </p:txBody>
      </p:sp>
    </p:spTree>
    <p:extLst>
      <p:ext uri="{BB962C8B-B14F-4D97-AF65-F5344CB8AC3E}">
        <p14:creationId xmlns:p14="http://schemas.microsoft.com/office/powerpoint/2010/main" val="1679000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8C20DA87-C797-4A06-9AA0-0A4AA5D4F7C4}"/>
              </a:ext>
            </a:extLst>
          </p:cNvPr>
          <p:cNvSpPr/>
          <p:nvPr/>
        </p:nvSpPr>
        <p:spPr>
          <a:xfrm>
            <a:off x="1259632" y="1556792"/>
            <a:ext cx="6480720" cy="4401205"/>
          </a:xfrm>
          <a:prstGeom prst="rect">
            <a:avLst/>
          </a:prstGeom>
        </p:spPr>
        <p:txBody>
          <a:bodyPr wrap="square">
            <a:spAutoFit/>
          </a:bodyPr>
          <a:lstStyle/>
          <a:p>
            <a:pPr lvl="1"/>
            <a:r>
              <a:rPr lang="en-US" altLang="zh-CN" sz="2000" b="1" dirty="0">
                <a:latin typeface="Consolas" panose="020B0609020204030204" pitchFamily="49" charset="0"/>
              </a:rPr>
              <a:t>class A  </a:t>
            </a:r>
          </a:p>
          <a:p>
            <a:pPr lvl="1"/>
            <a:r>
              <a:rPr lang="en-US" altLang="zh-CN" sz="2000" b="1" dirty="0">
                <a:latin typeface="Consolas" panose="020B0609020204030204" pitchFamily="49" charset="0"/>
              </a:rPr>
              <a:t>{  </a:t>
            </a:r>
          </a:p>
          <a:p>
            <a:pPr lvl="1"/>
            <a:r>
              <a:rPr lang="en-US" altLang="zh-CN" sz="2000" b="1" dirty="0">
                <a:solidFill>
                  <a:srgbClr val="FF0000"/>
                </a:solidFill>
                <a:latin typeface="Consolas" panose="020B0609020204030204" pitchFamily="49" charset="0"/>
              </a:rPr>
              <a:t>int data;</a:t>
            </a:r>
          </a:p>
          <a:p>
            <a:pPr lvl="1"/>
            <a:r>
              <a:rPr lang="en-US" altLang="zh-CN" sz="2000" b="1" dirty="0">
                <a:latin typeface="Consolas" panose="020B0609020204030204" pitchFamily="49" charset="0"/>
              </a:rPr>
              <a:t>public:    </a:t>
            </a: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b="1" dirty="0">
                <a:latin typeface="Consolas" panose="020B0609020204030204" pitchFamily="49" charset="0"/>
              </a:rPr>
              <a:t> void output() {  </a:t>
            </a:r>
          </a:p>
          <a:p>
            <a:pPr lvl="1"/>
            <a:r>
              <a:rPr lang="en-US" altLang="zh-CN" sz="2000" b="1" dirty="0">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 &lt;&lt; data &lt;&lt; </a:t>
            </a:r>
            <a:r>
              <a:rPr lang="en-US" altLang="zh-CN" sz="2000" b="1" dirty="0" err="1">
                <a:solidFill>
                  <a:srgbClr val="FF0000"/>
                </a:solidFill>
                <a:latin typeface="Consolas" panose="020B0609020204030204" pitchFamily="49" charset="0"/>
              </a:rPr>
              <a:t>endl</a:t>
            </a:r>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编译错误</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    }  </a:t>
            </a:r>
          </a:p>
          <a:p>
            <a:pPr lvl="1"/>
            <a:r>
              <a:rPr lang="en-US" altLang="zh-CN" sz="2000" b="1" dirty="0">
                <a:latin typeface="Consolas" panose="020B0609020204030204" pitchFamily="49" charset="0"/>
              </a:rPr>
              <a:t>};  </a:t>
            </a:r>
          </a:p>
          <a:p>
            <a:pPr lvl="1"/>
            <a:r>
              <a:rPr lang="en-US" altLang="zh-CN" sz="2000" b="1" dirty="0">
                <a:latin typeface="Consolas" panose="020B0609020204030204" pitchFamily="49" charset="0"/>
              </a:rPr>
              <a:t>int main()  </a:t>
            </a:r>
          </a:p>
          <a:p>
            <a:pPr lvl="1"/>
            <a:r>
              <a:rPr lang="en-US" altLang="zh-CN" sz="2000" b="1" dirty="0">
                <a:latin typeface="Consolas" panose="020B0609020204030204" pitchFamily="49" charset="0"/>
              </a:rPr>
              <a:t>{  </a:t>
            </a:r>
          </a:p>
          <a:p>
            <a:pPr lvl="1"/>
            <a:r>
              <a:rPr lang="en-US" altLang="zh-CN" sz="2000" b="1" dirty="0">
                <a:latin typeface="Consolas" panose="020B0609020204030204" pitchFamily="49" charset="0"/>
              </a:rPr>
              <a:t>    A </a:t>
            </a:r>
            <a:r>
              <a:rPr lang="en-US" altLang="zh-CN" sz="2000" b="1" dirty="0" err="1">
                <a:latin typeface="Consolas" panose="020B0609020204030204" pitchFamily="49" charset="0"/>
              </a:rPr>
              <a:t>a</a:t>
            </a:r>
            <a:r>
              <a:rPr lang="en-US" altLang="zh-CN" sz="2000" b="1" dirty="0">
                <a:latin typeface="Consolas" panose="020B0609020204030204" pitchFamily="49" charset="0"/>
              </a:rPr>
              <a:t>;  </a:t>
            </a:r>
          </a:p>
          <a:p>
            <a:pPr lvl="1"/>
            <a:r>
              <a:rPr lang="en-US" altLang="zh-CN" sz="2000" b="1" dirty="0">
                <a:latin typeface="Consolas" panose="020B0609020204030204" pitchFamily="49" charset="0"/>
              </a:rPr>
              <a:t>    </a:t>
            </a:r>
            <a:r>
              <a:rPr lang="en-US" altLang="zh-CN" sz="2000" b="1" dirty="0" err="1">
                <a:latin typeface="Consolas" panose="020B0609020204030204" pitchFamily="49" charset="0"/>
              </a:rPr>
              <a:t>a.output</a:t>
            </a:r>
            <a:r>
              <a:rPr lang="en-US" altLang="zh-CN" sz="2000" b="1" dirty="0">
                <a:latin typeface="Consolas" panose="020B0609020204030204" pitchFamily="49" charset="0"/>
              </a:rPr>
              <a:t>();  </a:t>
            </a:r>
          </a:p>
          <a:p>
            <a:pPr lvl="1"/>
            <a:r>
              <a:rPr lang="en-US" altLang="zh-CN" sz="2000" b="1" dirty="0">
                <a:latin typeface="Consolas" panose="020B0609020204030204" pitchFamily="49" charset="0"/>
              </a:rPr>
              <a:t>    return 0;</a:t>
            </a:r>
          </a:p>
          <a:p>
            <a:pPr lvl="1"/>
            <a:r>
              <a:rPr lang="en-US" altLang="zh-CN" sz="2000" b="1" dirty="0">
                <a:latin typeface="Consolas" panose="020B0609020204030204" pitchFamily="49" charset="0"/>
              </a:rPr>
              <a:t>} </a:t>
            </a:r>
            <a:endParaRPr lang="zh-CN" altLang="en-US" sz="2000" b="1" dirty="0">
              <a:solidFill>
                <a:srgbClr val="FF0000"/>
              </a:solidFill>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静态成员函数错误调用示例</a:t>
            </a:r>
          </a:p>
        </p:txBody>
      </p:sp>
    </p:spTree>
    <p:extLst>
      <p:ext uri="{BB962C8B-B14F-4D97-AF65-F5344CB8AC3E}">
        <p14:creationId xmlns:p14="http://schemas.microsoft.com/office/powerpoint/2010/main" val="1777146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静态数据成员的多文件编译</a:t>
            </a:r>
          </a:p>
        </p:txBody>
      </p:sp>
      <p:sp>
        <p:nvSpPr>
          <p:cNvPr id="3" name="内容占位符 2"/>
          <p:cNvSpPr>
            <a:spLocks noGrp="1"/>
          </p:cNvSpPr>
          <p:nvPr>
            <p:ph idx="1"/>
          </p:nvPr>
        </p:nvSpPr>
        <p:spPr>
          <a:xfrm>
            <a:off x="628650" y="1442196"/>
            <a:ext cx="8047806" cy="4935634"/>
          </a:xfrm>
        </p:spPr>
        <p:txBody>
          <a:bodyPr/>
          <a:lstStyle/>
          <a:p>
            <a:r>
              <a:rPr kumimoji="1" lang="zh-CN" altLang="en-US" dirty="0"/>
              <a:t>静态数据成员</a:t>
            </a:r>
            <a:r>
              <a:rPr lang="zh-CN" altLang="en-US" b="0" dirty="0"/>
              <a:t>应该在</a:t>
            </a:r>
            <a:r>
              <a:rPr lang="en-US" altLang="zh-CN" b="0" dirty="0"/>
              <a:t>.h</a:t>
            </a:r>
            <a:r>
              <a:rPr lang="zh-CN" altLang="en-US" b="0" dirty="0"/>
              <a:t>文件中声明，在</a:t>
            </a:r>
            <a:r>
              <a:rPr lang="en-US" altLang="zh-CN" b="0" dirty="0"/>
              <a:t>.</a:t>
            </a:r>
            <a:r>
              <a:rPr lang="en-US" altLang="zh-CN" b="0" dirty="0" err="1"/>
              <a:t>cpp</a:t>
            </a:r>
            <a:r>
              <a:rPr lang="zh-CN" altLang="en-US" b="0" dirty="0"/>
              <a:t>文件中初始化。</a:t>
            </a:r>
            <a:endParaRPr lang="en-US" altLang="zh-CN" b="0" dirty="0"/>
          </a:p>
          <a:p>
            <a:r>
              <a:rPr lang="zh-CN" altLang="en-US" b="0" dirty="0"/>
              <a:t>如果在</a:t>
            </a:r>
            <a:r>
              <a:rPr lang="en-US" altLang="zh-CN" b="0" dirty="0"/>
              <a:t>.h</a:t>
            </a:r>
            <a:r>
              <a:rPr lang="zh-CN" altLang="en-US" b="0" dirty="0"/>
              <a:t>文件中同时完成声明和初始化，会出现问题。</a:t>
            </a:r>
            <a:endParaRPr lang="en-US" altLang="zh-CN" b="0" dirty="0"/>
          </a:p>
          <a:p>
            <a:pPr lvl="1"/>
            <a:r>
              <a:rPr lang="zh-CN" altLang="en-US" dirty="0"/>
              <a:t>包含了该头文件的所有源文件中都定义了这些静态成员变量，即该头文件被包含了多少次，这些变量就定义了多少次。</a:t>
            </a:r>
            <a:endParaRPr lang="en-US" altLang="zh-CN" dirty="0"/>
          </a:p>
          <a:p>
            <a:pPr lvl="1"/>
            <a:r>
              <a:rPr lang="zh-CN" altLang="en-US" dirty="0"/>
              <a:t>同一个变量被定义多次，会导致链接无法进行。</a:t>
            </a:r>
            <a:r>
              <a:rPr lang="zh-CN" altLang="en-US" dirty="0" smtClean="0"/>
              <a:t>程序</a:t>
            </a:r>
            <a:r>
              <a:rPr lang="zh-CN" altLang="en-US" dirty="0" smtClean="0">
                <a:solidFill>
                  <a:srgbClr val="FF0000"/>
                </a:solidFill>
              </a:rPr>
              <a:t>链接失败</a:t>
            </a:r>
            <a:r>
              <a:rPr lang="zh-CN" altLang="en-US" dirty="0"/>
              <a:t>。</a:t>
            </a:r>
            <a:endParaRPr lang="zh-CN" altLang="en-US" b="0" dirty="0"/>
          </a:p>
        </p:txBody>
      </p:sp>
    </p:spTree>
    <p:extLst>
      <p:ext uri="{BB962C8B-B14F-4D97-AF65-F5344CB8AC3E}">
        <p14:creationId xmlns:p14="http://schemas.microsoft.com/office/powerpoint/2010/main" val="26094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小教员</a:t>
            </a:r>
            <a:endParaRPr kumimoji="1" lang="zh-CN" altLang="en-US" dirty="0"/>
          </a:p>
        </p:txBody>
      </p:sp>
      <p:sp>
        <p:nvSpPr>
          <p:cNvPr id="3" name="内容占位符 2"/>
          <p:cNvSpPr>
            <a:spLocks noGrp="1"/>
          </p:cNvSpPr>
          <p:nvPr>
            <p:ph idx="1"/>
          </p:nvPr>
        </p:nvSpPr>
        <p:spPr>
          <a:xfrm>
            <a:off x="628650" y="1628800"/>
            <a:ext cx="8515350" cy="4749029"/>
          </a:xfrm>
        </p:spPr>
        <p:txBody>
          <a:bodyPr/>
          <a:lstStyle/>
          <a:p>
            <a:r>
              <a:rPr lang="zh-CN" altLang="is-IS" sz="2000" b="0" dirty="0"/>
              <a:t>董博文    软</a:t>
            </a:r>
            <a:r>
              <a:rPr lang="is-IS" altLang="zh-CN" sz="2000" b="0" dirty="0"/>
              <a:t>81       1370733528@qq.com</a:t>
            </a:r>
          </a:p>
          <a:p>
            <a:r>
              <a:rPr lang="zh-CN" altLang="is-IS" sz="2000" b="0" dirty="0"/>
              <a:t>李天逸    软</a:t>
            </a:r>
            <a:r>
              <a:rPr lang="is-IS" altLang="zh-CN" sz="2000" b="0" dirty="0"/>
              <a:t>82       l_ty81@126.com</a:t>
            </a:r>
          </a:p>
          <a:p>
            <a:r>
              <a:rPr lang="zh-CN" altLang="is-IS" sz="2000" b="0" dirty="0"/>
              <a:t>李振宇    计</a:t>
            </a:r>
            <a:r>
              <a:rPr lang="is-IS" altLang="zh-CN" sz="2000" b="0" dirty="0"/>
              <a:t>74       1491547565@qq.com</a:t>
            </a:r>
          </a:p>
          <a:p>
            <a:r>
              <a:rPr lang="zh-CN" altLang="is-IS" sz="2000" b="0" dirty="0"/>
              <a:t>刘昀      </a:t>
            </a:r>
            <a:r>
              <a:rPr lang="zh-CN" altLang="en-US" sz="2000" b="0" dirty="0" smtClean="0"/>
              <a:t>计</a:t>
            </a:r>
            <a:r>
              <a:rPr lang="is-IS" altLang="zh-CN" sz="2000" b="0" dirty="0" smtClean="0"/>
              <a:t>81</a:t>
            </a:r>
            <a:r>
              <a:rPr lang="is-IS" altLang="zh-CN" sz="2000" b="0" dirty="0"/>
              <a:t>      </a:t>
            </a:r>
            <a:r>
              <a:rPr lang="zh-CN" altLang="en-US" sz="2000" b="0" dirty="0" smtClean="0"/>
              <a:t> </a:t>
            </a:r>
            <a:r>
              <a:rPr lang="is-IS" altLang="zh-CN" sz="2000" b="0" dirty="0" smtClean="0"/>
              <a:t>liuyun18@mails.tsinghua.edu.cn</a:t>
            </a:r>
            <a:endParaRPr lang="is-IS" altLang="zh-CN" sz="2000" b="0" dirty="0"/>
          </a:p>
          <a:p>
            <a:r>
              <a:rPr lang="zh-CN" altLang="is-IS" sz="2000" b="0" dirty="0"/>
              <a:t>黄励新    计</a:t>
            </a:r>
            <a:r>
              <a:rPr lang="is-IS" altLang="zh-CN" sz="2000" b="0" dirty="0"/>
              <a:t>81       </a:t>
            </a:r>
            <a:r>
              <a:rPr lang="is-IS" altLang="zh-CN" sz="2000" b="0" dirty="0" smtClean="0"/>
              <a:t>fuxeyhuang@gmail.com</a:t>
            </a:r>
            <a:endParaRPr lang="is-IS" altLang="zh-CN" sz="2000" b="0" dirty="0"/>
          </a:p>
          <a:p>
            <a:r>
              <a:rPr lang="zh-CN" altLang="is-IS" sz="2000" b="0" dirty="0"/>
              <a:t>杨耀良    计</a:t>
            </a:r>
            <a:r>
              <a:rPr lang="is-IS" altLang="zh-CN" sz="2000" b="0" dirty="0"/>
              <a:t>83       1411529378@qq.com</a:t>
            </a:r>
          </a:p>
          <a:p>
            <a:r>
              <a:rPr lang="zh-CN" altLang="is-IS" sz="2000" b="0" dirty="0"/>
              <a:t>杨卓毅    计</a:t>
            </a:r>
            <a:r>
              <a:rPr lang="is-IS" altLang="zh-CN" sz="2000" b="0" dirty="0"/>
              <a:t>84       </a:t>
            </a:r>
            <a:r>
              <a:rPr lang="is-IS" altLang="zh-CN" sz="2000" b="0" dirty="0" smtClean="0"/>
              <a:t>515221650@qq.com</a:t>
            </a:r>
            <a:endParaRPr kumimoji="1" lang="en-US" altLang="zh-CN" sz="2000" dirty="0"/>
          </a:p>
          <a:p>
            <a:r>
              <a:rPr lang="zh-CN" altLang="en-US" sz="2000" b="0" dirty="0" smtClean="0"/>
              <a:t>大家</a:t>
            </a:r>
            <a:r>
              <a:rPr lang="zh-CN" altLang="en-US" sz="2000" b="0" dirty="0"/>
              <a:t>的日常疑问可以就近找上述同学进行咨询，期末我们会收集大家对小教员的意见，</a:t>
            </a:r>
            <a:r>
              <a:rPr lang="zh-CN" altLang="en-US" sz="2000" b="0" dirty="0" smtClean="0"/>
              <a:t>并根据</a:t>
            </a:r>
            <a:r>
              <a:rPr lang="zh-CN" altLang="en-US" sz="2000" b="0" dirty="0"/>
              <a:t>意见对小教员进行一定程度的加</a:t>
            </a:r>
            <a:r>
              <a:rPr lang="zh-CN" altLang="en-US" sz="2000" b="0" dirty="0" smtClean="0"/>
              <a:t>分</a:t>
            </a:r>
            <a:endParaRPr lang="en-US" altLang="zh-CN" sz="2000" b="0" dirty="0" smtClean="0"/>
          </a:p>
          <a:p>
            <a:endParaRPr lang="en-US" altLang="zh-CN" sz="2000" b="0" dirty="0"/>
          </a:p>
          <a:p>
            <a:r>
              <a:rPr lang="zh-CN" altLang="en-US" sz="2000" b="0" dirty="0" smtClean="0"/>
              <a:t>在线答疑，在</a:t>
            </a:r>
            <a:r>
              <a:rPr lang="en-US" altLang="zh-CN" sz="2000" b="0" dirty="0" err="1"/>
              <a:t>G</a:t>
            </a:r>
            <a:r>
              <a:rPr lang="en-US" altLang="zh-CN" sz="2000" b="0" dirty="0" err="1" smtClean="0"/>
              <a:t>ithub</a:t>
            </a:r>
            <a:r>
              <a:rPr lang="zh-CN" altLang="en-US" sz="2000" b="0" dirty="0" smtClean="0"/>
              <a:t> </a:t>
            </a:r>
            <a:r>
              <a:rPr lang="en-US" altLang="zh-CN" sz="2000" b="0" dirty="0" smtClean="0"/>
              <a:t>issue</a:t>
            </a:r>
            <a:r>
              <a:rPr lang="zh-CN" altLang="en-US" sz="2000" b="0" dirty="0" smtClean="0"/>
              <a:t>中进行提问：</a:t>
            </a:r>
            <a:endParaRPr lang="en-US" altLang="zh-CN" sz="2000" b="0" dirty="0" smtClean="0"/>
          </a:p>
          <a:p>
            <a:pPr lvl="1"/>
            <a:r>
              <a:rPr lang="en-US" altLang="zh-CN" sz="1600" b="0" dirty="0" smtClean="0">
                <a:hlinkClick r:id="rId2"/>
              </a:rPr>
              <a:t>https</a:t>
            </a:r>
            <a:r>
              <a:rPr lang="en-US" altLang="zh-CN" sz="1600" b="0" dirty="0">
                <a:hlinkClick r:id="rId2"/>
              </a:rPr>
              <a:t>://</a:t>
            </a:r>
            <a:r>
              <a:rPr lang="en-US" altLang="zh-CN" sz="1600" b="0" dirty="0" err="1">
                <a:hlinkClick r:id="rId2"/>
              </a:rPr>
              <a:t>github.com</a:t>
            </a:r>
            <a:r>
              <a:rPr lang="en-US" altLang="zh-CN" sz="1600" b="0" dirty="0">
                <a:hlinkClick r:id="rId2"/>
              </a:rPr>
              <a:t>/</a:t>
            </a:r>
            <a:r>
              <a:rPr lang="en-US" altLang="zh-CN" sz="1600" b="0" dirty="0" err="1">
                <a:hlinkClick r:id="rId2"/>
              </a:rPr>
              <a:t>thunlp</a:t>
            </a:r>
            <a:r>
              <a:rPr lang="en-US" altLang="zh-CN" sz="1600" b="0" dirty="0">
                <a:hlinkClick r:id="rId2"/>
              </a:rPr>
              <a:t>/OOP-THU</a:t>
            </a:r>
            <a:endParaRPr lang="zh-CN" altLang="en-US" sz="1600" b="0"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a:t>
            </a:fld>
            <a:endParaRPr lang="en-US" altLang="zh-CN"/>
          </a:p>
        </p:txBody>
      </p:sp>
    </p:spTree>
    <p:extLst>
      <p:ext uri="{BB962C8B-B14F-4D97-AF65-F5344CB8AC3E}">
        <p14:creationId xmlns:p14="http://schemas.microsoft.com/office/powerpoint/2010/main" val="692934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类中的常量成员</a:t>
            </a:r>
          </a:p>
        </p:txBody>
      </p:sp>
      <p:sp>
        <p:nvSpPr>
          <p:cNvPr id="3" name="内容占位符 2"/>
          <p:cNvSpPr>
            <a:spLocks noGrp="1"/>
          </p:cNvSpPr>
          <p:nvPr>
            <p:ph idx="1"/>
          </p:nvPr>
        </p:nvSpPr>
        <p:spPr>
          <a:xfrm>
            <a:off x="628650" y="1442196"/>
            <a:ext cx="8191822" cy="4935634"/>
          </a:xfrm>
        </p:spPr>
        <p:txBody>
          <a:bodyPr/>
          <a:lstStyle/>
          <a:p>
            <a:r>
              <a:rPr kumimoji="1" lang="zh-CN" altLang="en-US" dirty="0"/>
              <a:t>使用</a:t>
            </a:r>
            <a:r>
              <a:rPr kumimoji="1" lang="en-US" altLang="zh-CN" dirty="0" err="1"/>
              <a:t>const</a:t>
            </a:r>
            <a:r>
              <a:rPr kumimoji="1" lang="zh-CN" altLang="en-US" dirty="0"/>
              <a:t>修饰的数据成员，称为类的</a:t>
            </a:r>
            <a:r>
              <a:rPr kumimoji="1" lang="zh-CN" altLang="en-US" dirty="0">
                <a:solidFill>
                  <a:srgbClr val="FF0000"/>
                </a:solidFill>
              </a:rPr>
              <a:t>常量数据成员</a:t>
            </a:r>
            <a:r>
              <a:rPr kumimoji="1" lang="zh-CN" altLang="en-US" dirty="0"/>
              <a:t>，在对象的整个生命周期里不可更改</a:t>
            </a:r>
          </a:p>
          <a:p>
            <a:r>
              <a:rPr kumimoji="1" lang="zh-CN" altLang="en-US" dirty="0"/>
              <a:t>常量数据成员可以在</a:t>
            </a:r>
            <a:endParaRPr kumimoji="1" lang="en-US" altLang="zh-CN" dirty="0"/>
          </a:p>
          <a:p>
            <a:pPr lvl="1"/>
            <a:r>
              <a:rPr kumimoji="1" lang="zh-CN" altLang="en-US" dirty="0"/>
              <a:t>构造函数的</a:t>
            </a:r>
            <a:r>
              <a:rPr kumimoji="1" lang="zh-CN" altLang="en-US" b="1" u="sng" dirty="0"/>
              <a:t>初始化列表</a:t>
            </a:r>
            <a:r>
              <a:rPr kumimoji="1" lang="zh-CN" altLang="en-US" dirty="0"/>
              <a:t>中被初始化</a:t>
            </a:r>
            <a:endParaRPr kumimoji="1" lang="en-US" altLang="zh-CN" dirty="0"/>
          </a:p>
          <a:p>
            <a:pPr lvl="1"/>
            <a:r>
              <a:rPr kumimoji="1" lang="zh-CN" altLang="en-US" dirty="0"/>
              <a:t>就地初始化</a:t>
            </a:r>
            <a:endParaRPr kumimoji="1" lang="en-US" altLang="zh-CN" dirty="0"/>
          </a:p>
          <a:p>
            <a:pPr lvl="1"/>
            <a:r>
              <a:rPr kumimoji="1" lang="zh-CN" altLang="en-US" b="1" dirty="0">
                <a:solidFill>
                  <a:srgbClr val="FF0000"/>
                </a:solidFill>
              </a:rPr>
              <a:t>不允许</a:t>
            </a:r>
            <a:r>
              <a:rPr kumimoji="1" lang="zh-CN" altLang="en-US" dirty="0"/>
              <a:t>在构造函数的函数体中通过赋值来设置</a:t>
            </a:r>
          </a:p>
          <a:p>
            <a:r>
              <a:rPr kumimoji="1" lang="zh-CN" altLang="en-US" dirty="0"/>
              <a:t>成员函数也能用</a:t>
            </a:r>
            <a:r>
              <a:rPr kumimoji="1" lang="en-US" altLang="zh-CN" dirty="0" err="1"/>
              <a:t>const</a:t>
            </a:r>
            <a:r>
              <a:rPr kumimoji="1" lang="zh-CN" altLang="en-US" dirty="0"/>
              <a:t>来修饰，称为</a:t>
            </a:r>
            <a:r>
              <a:rPr kumimoji="1" lang="zh-CN" altLang="en-US" dirty="0">
                <a:solidFill>
                  <a:srgbClr val="FF0000"/>
                </a:solidFill>
              </a:rPr>
              <a:t>常量成员函数</a:t>
            </a:r>
            <a:r>
              <a:rPr kumimoji="1" lang="zh-CN" altLang="en-US" dirty="0"/>
              <a:t>。该成员函数的实现语句不能修改类的数据成员 </a:t>
            </a:r>
            <a:r>
              <a:rPr kumimoji="1" lang="en-US" altLang="zh-CN" dirty="0"/>
              <a:t>——</a:t>
            </a:r>
            <a:r>
              <a:rPr kumimoji="1" lang="zh-CN" altLang="en-US" dirty="0"/>
              <a:t> 即改变对象状态（内容）</a:t>
            </a:r>
            <a:endParaRPr kumimoji="1" lang="en-US" altLang="zh-CN" dirty="0"/>
          </a:p>
          <a:p>
            <a:pPr lvl="1"/>
            <a:r>
              <a:rPr kumimoji="1" lang="en-US" altLang="zh-CN" dirty="0" err="1">
                <a:solidFill>
                  <a:srgbClr val="008000"/>
                </a:solidFill>
              </a:rPr>
              <a:t>ReturnType</a:t>
            </a:r>
            <a:r>
              <a:rPr kumimoji="1" lang="zh-CN" altLang="en-US" dirty="0">
                <a:solidFill>
                  <a:srgbClr val="008000"/>
                </a:solidFill>
              </a:rPr>
              <a:t> </a:t>
            </a:r>
            <a:r>
              <a:rPr kumimoji="1" lang="en-US" altLang="zh-CN" dirty="0" err="1">
                <a:solidFill>
                  <a:srgbClr val="008000"/>
                </a:solidFill>
              </a:rPr>
              <a:t>Func</a:t>
            </a:r>
            <a:r>
              <a:rPr kumimoji="1" lang="en-US" altLang="zh-CN" dirty="0">
                <a:solidFill>
                  <a:srgbClr val="008000"/>
                </a:solidFill>
              </a:rPr>
              <a:t>(</a:t>
            </a:r>
            <a:r>
              <a:rPr kumimoji="1" lang="mr-IN" altLang="zh-CN" dirty="0">
                <a:solidFill>
                  <a:srgbClr val="008000"/>
                </a:solidFill>
              </a:rPr>
              <a:t>…</a:t>
            </a:r>
            <a:r>
              <a:rPr kumimoji="1" lang="en-US" altLang="zh-CN" dirty="0">
                <a:solidFill>
                  <a:srgbClr val="008000"/>
                </a:solidFill>
              </a:rPr>
              <a:t>)</a:t>
            </a:r>
            <a:r>
              <a:rPr kumimoji="1" lang="zh-CN" altLang="en-US" dirty="0">
                <a:solidFill>
                  <a:srgbClr val="008000"/>
                </a:solidFill>
              </a:rPr>
              <a:t> </a:t>
            </a:r>
            <a:r>
              <a:rPr kumimoji="1" lang="en-US" altLang="zh-CN" b="1" dirty="0" err="1">
                <a:solidFill>
                  <a:srgbClr val="008000"/>
                </a:solidFill>
              </a:rPr>
              <a:t>const</a:t>
            </a:r>
            <a:r>
              <a:rPr kumimoji="1" lang="zh-CN" altLang="en-US" dirty="0">
                <a:solidFill>
                  <a:srgbClr val="008000"/>
                </a:solidFill>
              </a:rPr>
              <a:t> </a:t>
            </a:r>
            <a:r>
              <a:rPr kumimoji="1" lang="en-US" altLang="zh-CN" dirty="0">
                <a:solidFill>
                  <a:srgbClr val="008000"/>
                </a:solidFill>
              </a:rPr>
              <a:t>{</a:t>
            </a:r>
            <a:r>
              <a:rPr kumimoji="1" lang="mr-IN" altLang="zh-CN" dirty="0">
                <a:solidFill>
                  <a:srgbClr val="008000"/>
                </a:solidFill>
              </a:rPr>
              <a:t>…</a:t>
            </a:r>
            <a:r>
              <a:rPr kumimoji="1" lang="en-US" altLang="zh-CN" dirty="0">
                <a:solidFill>
                  <a:srgbClr val="008000"/>
                </a:solidFill>
              </a:rPr>
              <a:t>}</a:t>
            </a:r>
            <a:endParaRPr kumimoji="1" lang="zh-CN" altLang="en-US" dirty="0">
              <a:solidFill>
                <a:srgbClr val="008000"/>
              </a:solidFill>
            </a:endParaRPr>
          </a:p>
          <a:p>
            <a:r>
              <a:rPr kumimoji="1" lang="zh-CN" altLang="en-US" dirty="0"/>
              <a:t>若对象被定义为常量，则它只能调用以</a:t>
            </a:r>
            <a:r>
              <a:rPr kumimoji="1" lang="en-US" altLang="zh-CN" dirty="0" err="1"/>
              <a:t>const</a:t>
            </a:r>
            <a:r>
              <a:rPr kumimoji="1" lang="zh-CN" altLang="en-US" dirty="0"/>
              <a:t>修饰的成员函数</a:t>
            </a:r>
          </a:p>
        </p:txBody>
      </p:sp>
    </p:spTree>
    <p:extLst>
      <p:ext uri="{BB962C8B-B14F-4D97-AF65-F5344CB8AC3E}">
        <p14:creationId xmlns:p14="http://schemas.microsoft.com/office/powerpoint/2010/main" val="4053203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56938" y="2291386"/>
            <a:ext cx="7843453" cy="288032"/>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p:cNvSpPr/>
          <p:nvPr/>
        </p:nvSpPr>
        <p:spPr>
          <a:xfrm>
            <a:off x="256939" y="5603754"/>
            <a:ext cx="7843453" cy="288032"/>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常量成员示例</a:t>
            </a:r>
          </a:p>
        </p:txBody>
      </p:sp>
      <p:sp>
        <p:nvSpPr>
          <p:cNvPr id="6" name="矩形 5"/>
          <p:cNvSpPr/>
          <p:nvPr/>
        </p:nvSpPr>
        <p:spPr>
          <a:xfrm>
            <a:off x="899593" y="73069"/>
            <a:ext cx="6696744" cy="6740307"/>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000000"/>
                </a:solidFill>
                <a:latin typeface="Consolas" panose="020B0609020204030204" pitchFamily="49" charset="0"/>
              </a:rPr>
              <a:t>  </a:t>
            </a:r>
            <a:r>
              <a:rPr lang="en-US" altLang="zh-CN" dirty="0" err="1">
                <a:solidFill>
                  <a:srgbClr val="B40062"/>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ID;</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Test(</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id) : ID(id)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MyID() </a:t>
            </a:r>
            <a:r>
              <a:rPr lang="fr-FR" altLang="zh-CN" dirty="0">
                <a:solidFill>
                  <a:srgbClr val="B40062"/>
                </a:solidFill>
                <a:latin typeface="Consolas" panose="020B0609020204030204" pitchFamily="49" charset="0"/>
              </a:rPr>
              <a:t>const</a:t>
            </a:r>
            <a:r>
              <a:rPr lang="fr-FR" altLang="zh-CN" dirty="0">
                <a:solidFill>
                  <a:srgbClr val="000000"/>
                </a:solidFill>
                <a:latin typeface="Consolas" panose="020B0609020204030204" pitchFamily="49" charset="0"/>
              </a:rPr>
              <a:t> { </a:t>
            </a:r>
            <a:r>
              <a:rPr lang="fr-FR" altLang="zh-CN" dirty="0">
                <a:solidFill>
                  <a:srgbClr val="B40062"/>
                </a:solidFill>
                <a:latin typeface="Consolas" panose="020B0609020204030204" pitchFamily="49" charset="0"/>
              </a:rPr>
              <a:t>return</a:t>
            </a:r>
            <a:r>
              <a:rPr lang="fr-FR" altLang="zh-CN" dirty="0">
                <a:solidFill>
                  <a:srgbClr val="000000"/>
                </a:solidFill>
                <a:latin typeface="Consolas" panose="020B0609020204030204" pitchFamily="49" charset="0"/>
              </a:rPr>
              <a:t> ID; }</a:t>
            </a:r>
          </a:p>
          <a:p>
            <a:r>
              <a:rPr lang="en-US" altLang="zh-CN" dirty="0">
                <a:solidFill>
                  <a:srgbClr val="000000"/>
                </a:solidFill>
                <a:latin typeface="Consolas" panose="020B0609020204030204" pitchFamily="49" charset="0"/>
              </a:rPr>
              <a:t>  </a:t>
            </a:r>
            <a:r>
              <a:rPr lang="en-US" altLang="zh-CN" dirty="0">
                <a:solidFill>
                  <a:srgbClr val="1D8519"/>
                </a:solidFill>
                <a:latin typeface="Consolas" panose="020B0609020204030204" pitchFamily="49" charset="0"/>
              </a:rPr>
              <a:t>//  int Next() </a:t>
            </a:r>
            <a:r>
              <a:rPr lang="en-US" altLang="zh-CN" dirty="0" err="1">
                <a:solidFill>
                  <a:srgbClr val="1D8519"/>
                </a:solidFill>
                <a:latin typeface="Consolas" panose="020B0609020204030204" pitchFamily="49" charset="0"/>
              </a:rPr>
              <a:t>const</a:t>
            </a:r>
            <a:r>
              <a:rPr lang="en-US" altLang="zh-CN" dirty="0">
                <a:solidFill>
                  <a:srgbClr val="1D8519"/>
                </a:solidFill>
                <a:latin typeface="Consolas" panose="020B0609020204030204" pitchFamily="49" charset="0"/>
              </a:rPr>
              <a:t> { ID++; return ID;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Who()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ID; }</a:t>
            </a: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Test obj1(</a:t>
            </a:r>
            <a:r>
              <a:rPr lang="en-US" altLang="zh-CN" dirty="0">
                <a:solidFill>
                  <a:srgbClr val="000BFF"/>
                </a:solidFill>
                <a:latin typeface="Consolas" panose="020B0609020204030204" pitchFamily="49" charset="0"/>
              </a:rPr>
              <a:t>20151145</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"ID_1 = "</a:t>
            </a:r>
            <a:r>
              <a:rPr lang="en-US" altLang="zh-CN" dirty="0">
                <a:solidFill>
                  <a:srgbClr val="000000"/>
                </a:solidFill>
                <a:latin typeface="Consolas" panose="020B0609020204030204" pitchFamily="49" charset="0"/>
              </a:rPr>
              <a:t> &lt;&lt; obj1.MyID()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"ID_2 = "</a:t>
            </a:r>
            <a:r>
              <a:rPr lang="en-US" altLang="zh-CN" dirty="0">
                <a:solidFill>
                  <a:srgbClr val="000000"/>
                </a:solidFill>
                <a:latin typeface="Consolas" panose="020B0609020204030204" pitchFamily="49" charset="0"/>
              </a:rPr>
              <a:t> &lt;&lt; obj1.Who()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B40062"/>
                </a:solidFill>
                <a:latin typeface="Consolas" panose="020B0609020204030204" pitchFamily="49" charset="0"/>
              </a:rPr>
              <a:t>const</a:t>
            </a:r>
            <a:r>
              <a:rPr lang="en-US" altLang="zh-CN" dirty="0">
                <a:solidFill>
                  <a:srgbClr val="000000"/>
                </a:solidFill>
                <a:latin typeface="Consolas" panose="020B0609020204030204" pitchFamily="49" charset="0"/>
              </a:rPr>
              <a:t> Test obj2(</a:t>
            </a:r>
            <a:r>
              <a:rPr lang="en-US" altLang="zh-CN" dirty="0">
                <a:solidFill>
                  <a:srgbClr val="000BFF"/>
                </a:solidFill>
                <a:latin typeface="Consolas" panose="020B0609020204030204" pitchFamily="49" charset="0"/>
              </a:rPr>
              <a:t>20160301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"id_1 : "</a:t>
            </a:r>
            <a:r>
              <a:rPr lang="en-US" altLang="zh-CN" dirty="0">
                <a:solidFill>
                  <a:srgbClr val="000000"/>
                </a:solidFill>
                <a:latin typeface="Consolas" panose="020B0609020204030204" pitchFamily="49" charset="0"/>
              </a:rPr>
              <a:t> &lt;&lt; obj2.MyID()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1D8519"/>
                </a:solidFill>
                <a:latin typeface="Consolas" panose="020B0609020204030204" pitchFamily="49" charset="0"/>
              </a:rPr>
              <a:t>//  </a:t>
            </a:r>
            <a:r>
              <a:rPr lang="en-US" altLang="zh-CN" dirty="0" err="1">
                <a:solidFill>
                  <a:srgbClr val="1D8519"/>
                </a:solidFill>
                <a:latin typeface="Consolas" panose="020B0609020204030204" pitchFamily="49" charset="0"/>
              </a:rPr>
              <a:t>cout</a:t>
            </a:r>
            <a:r>
              <a:rPr lang="en-US" altLang="zh-CN" dirty="0">
                <a:solidFill>
                  <a:srgbClr val="1D8519"/>
                </a:solidFill>
                <a:latin typeface="Consolas" panose="020B0609020204030204" pitchFamily="49" charset="0"/>
              </a:rPr>
              <a:t> &lt;&lt; "id_2 : " &lt;&lt; obj2.Who() &lt;&lt; </a:t>
            </a:r>
            <a:r>
              <a:rPr lang="en-US" altLang="zh-CN" dirty="0" err="1">
                <a:solidFill>
                  <a:srgbClr val="1D8519"/>
                </a:solidFill>
                <a:latin typeface="Consolas" panose="020B0609020204030204" pitchFamily="49" charset="0"/>
              </a:rPr>
              <a:t>endl</a:t>
            </a:r>
            <a:r>
              <a:rPr lang="en-US" altLang="zh-CN" dirty="0">
                <a:solidFill>
                  <a:srgbClr val="1D8519"/>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42325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6A7066F-3353-4AFD-829C-1A77A28E30D4}"/>
              </a:ext>
            </a:extLst>
          </p:cNvPr>
          <p:cNvSpPr>
            <a:spLocks noGrp="1"/>
          </p:cNvSpPr>
          <p:nvPr>
            <p:ph type="title"/>
          </p:nvPr>
        </p:nvSpPr>
        <p:spPr/>
        <p:txBody>
          <a:bodyPr/>
          <a:lstStyle/>
          <a:p>
            <a:r>
              <a:rPr lang="zh-CN" altLang="en-US" dirty="0"/>
              <a:t>常量静态数据成员</a:t>
            </a:r>
          </a:p>
        </p:txBody>
      </p:sp>
      <p:sp>
        <p:nvSpPr>
          <p:cNvPr id="3" name="内容占位符 2">
            <a:extLst>
              <a:ext uri="{FF2B5EF4-FFF2-40B4-BE49-F238E27FC236}">
                <a16:creationId xmlns:a16="http://schemas.microsoft.com/office/drawing/2014/main" xmlns="" id="{03B471AE-92BE-4601-A152-17B268A3656C}"/>
              </a:ext>
            </a:extLst>
          </p:cNvPr>
          <p:cNvSpPr>
            <a:spLocks noGrp="1"/>
          </p:cNvSpPr>
          <p:nvPr>
            <p:ph idx="1"/>
          </p:nvPr>
        </p:nvSpPr>
        <p:spPr/>
        <p:txBody>
          <a:bodyPr/>
          <a:lstStyle/>
          <a:p>
            <a:r>
              <a:rPr lang="zh-CN" altLang="en-US" dirty="0"/>
              <a:t>我们可以定义既是常量也是静态的数据成员</a:t>
            </a:r>
            <a:endParaRPr lang="en-US" altLang="zh-CN" dirty="0"/>
          </a:p>
          <a:p>
            <a:pPr lvl="1"/>
            <a:r>
              <a:rPr lang="zh-CN" altLang="en-US" dirty="0"/>
              <a:t>作为类的常量数据成员</a:t>
            </a:r>
            <a:endParaRPr lang="en-US" altLang="zh-CN" dirty="0"/>
          </a:p>
          <a:p>
            <a:r>
              <a:rPr lang="zh-CN" altLang="en-US" dirty="0"/>
              <a:t>常量静态数据成员需要在类外进行初始化</a:t>
            </a:r>
            <a:endParaRPr lang="en-US" altLang="zh-CN" dirty="0"/>
          </a:p>
          <a:p>
            <a:pPr lvl="1"/>
            <a:r>
              <a:rPr lang="zh-CN" altLang="en-US" dirty="0"/>
              <a:t>和静态数据成员一样</a:t>
            </a:r>
            <a:endParaRPr lang="en-US" altLang="zh-CN" dirty="0"/>
          </a:p>
          <a:p>
            <a:pPr lvl="1"/>
            <a:r>
              <a:rPr lang="zh-CN" altLang="en-US" dirty="0"/>
              <a:t>但有两个</a:t>
            </a:r>
            <a:r>
              <a:rPr lang="zh-CN" altLang="en-US" dirty="0">
                <a:solidFill>
                  <a:srgbClr val="FF0000"/>
                </a:solidFill>
              </a:rPr>
              <a:t>例外</a:t>
            </a:r>
            <a:r>
              <a:rPr lang="zh-CN" altLang="en-US" dirty="0"/>
              <a:t>：</a:t>
            </a:r>
            <a:r>
              <a:rPr lang="en-US" altLang="zh-CN" dirty="0" err="1"/>
              <a:t>int</a:t>
            </a:r>
            <a:r>
              <a:rPr lang="zh-CN" altLang="en-US" dirty="0"/>
              <a:t>和</a:t>
            </a:r>
            <a:r>
              <a:rPr lang="en-US" altLang="zh-CN" dirty="0" err="1"/>
              <a:t>enum</a:t>
            </a:r>
            <a:r>
              <a:rPr lang="zh-CN" altLang="en-US" dirty="0"/>
              <a:t>类型可以就地初始化</a:t>
            </a:r>
          </a:p>
          <a:p>
            <a:r>
              <a:rPr lang="zh-CN" altLang="en-US" dirty="0"/>
              <a:t>常量静态数据成员和静态数据成员一样，满足访问权限的任意函数均可访问</a:t>
            </a:r>
            <a:r>
              <a:rPr lang="zh-CN" altLang="en-US" dirty="0"/>
              <a:t>，常量静态数据成员不</a:t>
            </a:r>
            <a:r>
              <a:rPr lang="zh-CN" altLang="en-US" dirty="0" smtClean="0"/>
              <a:t>能</a:t>
            </a:r>
            <a:r>
              <a:rPr lang="zh-CN" altLang="en-US" dirty="0" smtClean="0"/>
              <a:t>被</a:t>
            </a:r>
            <a:r>
              <a:rPr lang="zh-CN" altLang="en-US" dirty="0" smtClean="0"/>
              <a:t>修改</a:t>
            </a:r>
            <a:endParaRPr lang="en-US" altLang="zh-CN" dirty="0"/>
          </a:p>
          <a:p>
            <a:endParaRPr lang="en-US" altLang="zh-CN" dirty="0"/>
          </a:p>
          <a:p>
            <a:r>
              <a:rPr lang="zh-CN" altLang="en-US" dirty="0"/>
              <a:t>注意：不存在常量静态函数。因为常量函数是说当前对象为常量，不可修改</a:t>
            </a:r>
          </a:p>
        </p:txBody>
      </p:sp>
      <p:sp>
        <p:nvSpPr>
          <p:cNvPr id="4" name="灯片编号占位符 3">
            <a:extLst>
              <a:ext uri="{FF2B5EF4-FFF2-40B4-BE49-F238E27FC236}">
                <a16:creationId xmlns:a16="http://schemas.microsoft.com/office/drawing/2014/main" xmlns="" id="{C86C9AB1-D74C-4C81-BF0B-7111678A6CFC}"/>
              </a:ext>
            </a:extLst>
          </p:cNvPr>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Tree>
    <p:extLst>
      <p:ext uri="{BB962C8B-B14F-4D97-AF65-F5344CB8AC3E}">
        <p14:creationId xmlns:p14="http://schemas.microsoft.com/office/powerpoint/2010/main" val="25692206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1E6CD47-9E26-46BB-9085-EA853EECA9DB}"/>
              </a:ext>
            </a:extLst>
          </p:cNvPr>
          <p:cNvSpPr>
            <a:spLocks noGrp="1"/>
          </p:cNvSpPr>
          <p:nvPr>
            <p:ph type="title"/>
          </p:nvPr>
        </p:nvSpPr>
        <p:spPr/>
        <p:txBody>
          <a:bodyPr/>
          <a:lstStyle/>
          <a:p>
            <a:r>
              <a:rPr lang="zh-CN" altLang="en-US" dirty="0"/>
              <a:t>常量静态数据成员</a:t>
            </a:r>
          </a:p>
        </p:txBody>
      </p:sp>
      <p:sp>
        <p:nvSpPr>
          <p:cNvPr id="4" name="灯片编号占位符 3">
            <a:extLst>
              <a:ext uri="{FF2B5EF4-FFF2-40B4-BE49-F238E27FC236}">
                <a16:creationId xmlns:a16="http://schemas.microsoft.com/office/drawing/2014/main" xmlns="" id="{7A2259F0-DBF1-44B2-9027-126F4D698B7E}"/>
              </a:ext>
            </a:extLst>
          </p:cNvPr>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7" name="文本框 6">
            <a:extLst>
              <a:ext uri="{FF2B5EF4-FFF2-40B4-BE49-F238E27FC236}">
                <a16:creationId xmlns:a16="http://schemas.microsoft.com/office/drawing/2014/main" xmlns="" id="{A82F3126-96F4-4412-A11B-32BA76AB9E5B}"/>
              </a:ext>
            </a:extLst>
          </p:cNvPr>
          <p:cNvSpPr txBox="1"/>
          <p:nvPr/>
        </p:nvSpPr>
        <p:spPr>
          <a:xfrm>
            <a:off x="899592" y="2204864"/>
            <a:ext cx="7632848" cy="3046988"/>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foo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a:t>
            </a:r>
            <a:r>
              <a:rPr lang="en-US" altLang="zh-CN" sz="2400" b="1" dirty="0" err="1">
                <a:latin typeface="Consolas" panose="020B0609020204030204" pitchFamily="49" charset="0"/>
              </a:rPr>
              <a:t>cs</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不可就地初始化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a:t>
            </a:r>
            <a:r>
              <a:rPr lang="en-US" altLang="zh-CN" sz="2400" b="1" dirty="0" err="1">
                <a:latin typeface="Consolas" panose="020B0609020204030204" pitchFamily="49" charset="0"/>
              </a:rPr>
              <a:t>i</a:t>
            </a:r>
            <a:r>
              <a:rPr lang="en-US" altLang="zh-CN" sz="2400" b="1" dirty="0">
                <a:latin typeface="Consolas" panose="020B0609020204030204" pitchFamily="49" charset="0"/>
              </a:rPr>
              <a:t> = 3;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可以就地初始化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j;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也可以在类外定义</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p>
          <a:p>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foo::</a:t>
            </a:r>
            <a:r>
              <a:rPr lang="en-US" altLang="zh-CN" sz="2400" b="1" dirty="0" err="1">
                <a:latin typeface="Consolas" panose="020B0609020204030204" pitchFamily="49" charset="0"/>
              </a:rPr>
              <a:t>cs</a:t>
            </a:r>
            <a:r>
              <a:rPr lang="en-US" altLang="zh-CN" sz="2400" b="1" dirty="0">
                <a:latin typeface="Consolas" panose="020B0609020204030204" pitchFamily="49" charset="0"/>
              </a:rPr>
              <a:t> = "foo C string";</a:t>
            </a: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foo::j = 4;</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935542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常量、静态</a:t>
            </a:r>
            <a:r>
              <a:rPr lang="zh-CN" altLang="en-US" dirty="0"/>
              <a:t>数据成员</a:t>
            </a:r>
            <a:r>
              <a:rPr kumimoji="1" lang="zh-CN" altLang="en-US" dirty="0"/>
              <a:t>总结</a:t>
            </a:r>
          </a:p>
        </p:txBody>
      </p:sp>
      <p:sp>
        <p:nvSpPr>
          <p:cNvPr id="3" name="内容占位符 2"/>
          <p:cNvSpPr>
            <a:spLocks noGrp="1"/>
          </p:cNvSpPr>
          <p:nvPr>
            <p:ph idx="1"/>
          </p:nvPr>
        </p:nvSpPr>
        <p:spPr>
          <a:xfrm>
            <a:off x="628650" y="1442196"/>
            <a:ext cx="8047806" cy="4935634"/>
          </a:xfrm>
        </p:spPr>
        <p:txBody>
          <a:bodyPr/>
          <a:lstStyle/>
          <a:p>
            <a:r>
              <a:rPr lang="zh-CN" altLang="en-US" b="0" dirty="0"/>
              <a:t>对于</a:t>
            </a:r>
            <a:r>
              <a:rPr lang="zh-CN" altLang="en-US" b="0" dirty="0">
                <a:solidFill>
                  <a:srgbClr val="FF0000"/>
                </a:solidFill>
              </a:rPr>
              <a:t>常量静态</a:t>
            </a:r>
            <a:r>
              <a:rPr lang="zh-CN" altLang="en-US" b="0" dirty="0"/>
              <a:t>的数据成员，需要在类外初始化。但对于</a:t>
            </a:r>
            <a:r>
              <a:rPr lang="en-US" altLang="zh-CN" b="0" dirty="0" err="1"/>
              <a:t>int</a:t>
            </a:r>
            <a:r>
              <a:rPr lang="zh-CN" altLang="en-US" b="0" dirty="0"/>
              <a:t>和</a:t>
            </a:r>
            <a:r>
              <a:rPr lang="en-US" altLang="zh-CN" b="0" dirty="0" err="1"/>
              <a:t>enum</a:t>
            </a:r>
            <a:r>
              <a:rPr lang="zh-CN" altLang="en-US" b="0" dirty="0"/>
              <a:t>类型，</a:t>
            </a:r>
            <a:r>
              <a:rPr lang="zh-CN" altLang="en-US" b="0" dirty="0">
                <a:solidFill>
                  <a:srgbClr val="FF0000"/>
                </a:solidFill>
              </a:rPr>
              <a:t>支持在定义时初始化</a:t>
            </a:r>
            <a:r>
              <a:rPr lang="zh-CN" altLang="en-US" b="0" dirty="0"/>
              <a:t>。</a:t>
            </a:r>
          </a:p>
          <a:p>
            <a:r>
              <a:rPr lang="zh-CN" altLang="en-US" b="0" dirty="0"/>
              <a:t>对于</a:t>
            </a:r>
            <a:r>
              <a:rPr lang="zh-CN" altLang="en-US" b="0" dirty="0">
                <a:solidFill>
                  <a:srgbClr val="FF0000"/>
                </a:solidFill>
              </a:rPr>
              <a:t>静态、非常量</a:t>
            </a:r>
            <a:r>
              <a:rPr lang="zh-CN" altLang="en-US" b="0" dirty="0"/>
              <a:t>的数据成员，</a:t>
            </a:r>
            <a:r>
              <a:rPr lang="zh-CN" altLang="en-US" b="0" dirty="0">
                <a:solidFill>
                  <a:srgbClr val="FF0000"/>
                </a:solidFill>
              </a:rPr>
              <a:t>要求在类外初始化</a:t>
            </a:r>
            <a:r>
              <a:rPr lang="zh-CN" altLang="en-US" b="0" dirty="0"/>
              <a:t>。</a:t>
            </a:r>
          </a:p>
          <a:p>
            <a:r>
              <a:rPr lang="zh-CN" altLang="en-US" b="0" dirty="0"/>
              <a:t>对于</a:t>
            </a:r>
            <a:r>
              <a:rPr lang="zh-CN" altLang="en-US" b="0" dirty="0">
                <a:solidFill>
                  <a:srgbClr val="FF0000"/>
                </a:solidFill>
              </a:rPr>
              <a:t>常量、非静态</a:t>
            </a:r>
            <a:r>
              <a:rPr lang="zh-CN" altLang="en-US" b="0" dirty="0"/>
              <a:t>的数据成员，可以在构造函数的初始化列表中来初始化或</a:t>
            </a:r>
            <a:r>
              <a:rPr lang="zh-CN" altLang="en-US" b="0" dirty="0">
                <a:solidFill>
                  <a:srgbClr val="FF0000"/>
                </a:solidFill>
              </a:rPr>
              <a:t>就地初始化</a:t>
            </a:r>
            <a:r>
              <a:rPr lang="zh-CN" altLang="en-US" b="0" dirty="0"/>
              <a:t>。</a:t>
            </a:r>
            <a:endParaRPr lang="en-US" altLang="zh-CN" b="0" dirty="0"/>
          </a:p>
          <a:p>
            <a:r>
              <a:rPr lang="zh-CN" altLang="en-US" b="0" dirty="0"/>
              <a:t>对于</a:t>
            </a:r>
            <a:r>
              <a:rPr lang="zh-CN" altLang="en-US" b="0" dirty="0">
                <a:solidFill>
                  <a:srgbClr val="FF0000"/>
                </a:solidFill>
              </a:rPr>
              <a:t>非常量、非静态</a:t>
            </a:r>
            <a:r>
              <a:rPr lang="zh-CN" altLang="en-US" b="0" dirty="0"/>
              <a:t>的数据成员，可以在构造函数的初始化列表、或构造函数内进行初始化，同时也允许</a:t>
            </a:r>
            <a:r>
              <a:rPr lang="zh-CN" altLang="en-US" b="0" dirty="0">
                <a:solidFill>
                  <a:srgbClr val="FF0000"/>
                </a:solidFill>
              </a:rPr>
              <a:t>就地初始化</a:t>
            </a:r>
            <a:r>
              <a:rPr lang="zh-CN" altLang="en-US" b="0" dirty="0"/>
              <a:t>。</a:t>
            </a:r>
          </a:p>
        </p:txBody>
      </p:sp>
    </p:spTree>
    <p:extLst>
      <p:ext uri="{BB962C8B-B14F-4D97-AF65-F5344CB8AC3E}">
        <p14:creationId xmlns:p14="http://schemas.microsoft.com/office/powerpoint/2010/main" val="421759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局部对象的构造与析构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局部对象</a:t>
            </a:r>
            <a:endParaRPr lang="en-US" altLang="zh-CN" b="0" dirty="0"/>
          </a:p>
          <a:p>
            <a:pPr lvl="1"/>
            <a:r>
              <a:rPr lang="zh-CN" altLang="en-US" dirty="0"/>
              <a:t>在程序执行到该局部对象的代码时被初始化。</a:t>
            </a:r>
            <a:endParaRPr lang="en-US" altLang="zh-CN" dirty="0"/>
          </a:p>
          <a:p>
            <a:pPr lvl="1"/>
            <a:r>
              <a:rPr lang="zh-CN" altLang="en-US" b="0" dirty="0"/>
              <a:t>在局部对象生命周期结束、即所在作用域结束后被析构。</a:t>
            </a:r>
            <a:endParaRPr lang="en-US" altLang="zh-CN" b="0" dirty="0"/>
          </a:p>
        </p:txBody>
      </p:sp>
      <p:sp>
        <p:nvSpPr>
          <p:cNvPr id="5" name="文本框 4">
            <a:extLst>
              <a:ext uri="{FF2B5EF4-FFF2-40B4-BE49-F238E27FC236}">
                <a16:creationId xmlns:a16="http://schemas.microsoft.com/office/drawing/2014/main" xmlns="" id="{E99531B2-A358-4170-9DF3-4B7595DE8F9E}"/>
              </a:ext>
            </a:extLst>
          </p:cNvPr>
          <p:cNvSpPr txBox="1"/>
          <p:nvPr/>
        </p:nvSpPr>
        <p:spPr>
          <a:xfrm>
            <a:off x="1187624" y="3449782"/>
            <a:ext cx="6593472" cy="2308324"/>
          </a:xfrm>
          <a:prstGeom prst="rect">
            <a:avLst/>
          </a:prstGeom>
          <a:noFill/>
        </p:spPr>
        <p:txBody>
          <a:bodyPr wrap="none" rtlCol="0">
            <a:spAutoFit/>
          </a:bodyPr>
          <a:lstStyle/>
          <a:p>
            <a:r>
              <a:rPr lang="en-US" altLang="zh-CN" sz="2400" dirty="0" err="1">
                <a:solidFill>
                  <a:srgbClr val="C00000"/>
                </a:solidFill>
                <a:latin typeface="Consolas" panose="020B0609020204030204" pitchFamily="49" charset="0"/>
              </a:rPr>
              <a:t>int</a:t>
            </a:r>
            <a:r>
              <a:rPr lang="en-US" altLang="zh-CN" sz="2400" dirty="0">
                <a:latin typeface="Consolas" panose="020B0609020204030204" pitchFamily="49" charset="0"/>
              </a:rPr>
              <a:t> main() {</a:t>
            </a:r>
          </a:p>
          <a:p>
            <a:r>
              <a:rPr lang="en-US" altLang="zh-CN" sz="2400" dirty="0">
                <a:latin typeface="Consolas" panose="020B0609020204030204" pitchFamily="49" charset="0"/>
              </a:rPr>
              <a:t>	</a:t>
            </a:r>
            <a:r>
              <a:rPr lang="en-US" altLang="zh-CN" sz="2400" dirty="0" err="1">
                <a:latin typeface="Consolas" panose="020B0609020204030204" pitchFamily="49" charset="0"/>
              </a:rPr>
              <a:t>cout</a:t>
            </a:r>
            <a:r>
              <a:rPr lang="en-US" altLang="zh-CN" sz="2400" dirty="0">
                <a:latin typeface="Consolas" panose="020B0609020204030204" pitchFamily="49" charset="0"/>
              </a:rPr>
              <a:t> &lt;&lt; </a:t>
            </a:r>
            <a:r>
              <a:rPr lang="en-US" altLang="zh-CN" sz="2400" dirty="0">
                <a:solidFill>
                  <a:srgbClr val="C00000"/>
                </a:solidFill>
                <a:latin typeface="Consolas" panose="020B0609020204030204" pitchFamily="49" charset="0"/>
              </a:rPr>
              <a:t>"Entering main..."</a:t>
            </a:r>
            <a:r>
              <a:rPr lang="en-US" altLang="zh-CN" sz="2400" dirty="0">
                <a:latin typeface="Consolas" panose="020B0609020204030204" pitchFamily="49" charset="0"/>
              </a:rPr>
              <a:t> &lt;&lt; </a:t>
            </a:r>
            <a:r>
              <a:rPr lang="en-US" altLang="zh-CN" sz="2400" dirty="0" err="1">
                <a:latin typeface="Consolas" panose="020B0609020204030204" pitchFamily="49" charset="0"/>
              </a:rPr>
              <a:t>endl</a:t>
            </a:r>
            <a:r>
              <a:rPr lang="en-US" altLang="zh-CN" sz="2400" dirty="0">
                <a:latin typeface="Consolas" panose="020B0609020204030204" pitchFamily="49" charset="0"/>
              </a:rPr>
              <a:t>;</a:t>
            </a:r>
          </a:p>
          <a:p>
            <a:r>
              <a:rPr lang="en-US" altLang="zh-CN" sz="2400" dirty="0">
                <a:latin typeface="Consolas" panose="020B0609020204030204" pitchFamily="49" charset="0"/>
              </a:rPr>
              <a:t>	A </a:t>
            </a:r>
            <a:r>
              <a:rPr lang="en-US" altLang="zh-CN" sz="2400" dirty="0" err="1">
                <a:latin typeface="Consolas" panose="020B0609020204030204" pitchFamily="49" charset="0"/>
              </a:rPr>
              <a:t>local_obj</a:t>
            </a:r>
            <a:r>
              <a:rPr lang="en-US" altLang="zh-CN" sz="2400" dirty="0">
                <a:latin typeface="Consolas" panose="020B0609020204030204" pitchFamily="49" charset="0"/>
              </a:rPr>
              <a:t>(</a:t>
            </a:r>
            <a:r>
              <a:rPr lang="en-US" altLang="zh-CN" sz="2400" dirty="0">
                <a:solidFill>
                  <a:srgbClr val="C00000"/>
                </a:solidFill>
                <a:latin typeface="Consolas" panose="020B0609020204030204" pitchFamily="49" charset="0"/>
              </a:rPr>
              <a:t>"local"</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cout</a:t>
            </a:r>
            <a:r>
              <a:rPr lang="en-US" altLang="zh-CN" sz="2400" dirty="0">
                <a:latin typeface="Consolas" panose="020B0609020204030204" pitchFamily="49" charset="0"/>
              </a:rPr>
              <a:t> &lt;&lt; </a:t>
            </a:r>
            <a:r>
              <a:rPr lang="en-US" altLang="zh-CN" sz="2400" dirty="0">
                <a:solidFill>
                  <a:srgbClr val="C00000"/>
                </a:solidFill>
                <a:latin typeface="Consolas" panose="020B0609020204030204" pitchFamily="49" charset="0"/>
              </a:rPr>
              <a:t>"Exiting main..." </a:t>
            </a:r>
            <a:r>
              <a:rPr lang="en-US" altLang="zh-CN" sz="2400" dirty="0">
                <a:latin typeface="Consolas" panose="020B0609020204030204" pitchFamily="49" charset="0"/>
              </a:rPr>
              <a:t>&lt;&lt; </a:t>
            </a:r>
            <a:r>
              <a:rPr lang="en-US" altLang="zh-CN" sz="2400" dirty="0" err="1">
                <a:latin typeface="Consolas" panose="020B0609020204030204" pitchFamily="49" charset="0"/>
              </a:rPr>
              <a:t>endl</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a:solidFill>
                  <a:srgbClr val="C00000"/>
                </a:solidFill>
                <a:latin typeface="Consolas" panose="020B0609020204030204" pitchFamily="49" charset="0"/>
              </a:rPr>
              <a:t>return</a:t>
            </a:r>
            <a:r>
              <a:rPr lang="en-US" altLang="zh-CN" sz="2400" dirty="0">
                <a:latin typeface="Consolas" panose="020B0609020204030204" pitchFamily="49" charset="0"/>
              </a:rPr>
              <a:t> 0;</a:t>
            </a:r>
          </a:p>
          <a:p>
            <a:r>
              <a:rPr lang="en-US" altLang="zh-CN" sz="2400" dirty="0">
                <a:latin typeface="Consolas" panose="020B0609020204030204" pitchFamily="49" charset="0"/>
              </a:rPr>
              <a:t>}</a:t>
            </a:r>
            <a:endParaRPr lang="zh-CN" altLang="en-US" sz="3600" b="1" dirty="0">
              <a:latin typeface="Consolas" panose="020B0609020204030204" pitchFamily="49" charset="0"/>
            </a:endParaRPr>
          </a:p>
        </p:txBody>
      </p:sp>
    </p:spTree>
    <p:extLst>
      <p:ext uri="{BB962C8B-B14F-4D97-AF65-F5344CB8AC3E}">
        <p14:creationId xmlns:p14="http://schemas.microsoft.com/office/powerpoint/2010/main" val="3390697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DC3A50-82BC-48E9-A1E7-AF4A05D692AE}"/>
              </a:ext>
            </a:extLst>
          </p:cNvPr>
          <p:cNvSpPr>
            <a:spLocks noGrp="1"/>
          </p:cNvSpPr>
          <p:nvPr>
            <p:ph type="title"/>
          </p:nvPr>
        </p:nvSpPr>
        <p:spPr/>
        <p:txBody>
          <a:bodyPr/>
          <a:lstStyle/>
          <a:p>
            <a:r>
              <a:rPr kumimoji="1" lang="zh-CN" altLang="en-US" dirty="0"/>
              <a:t>局部对象的构造与析构</a:t>
            </a:r>
            <a:endParaRPr lang="zh-CN" altLang="en-US" dirty="0"/>
          </a:p>
        </p:txBody>
      </p:sp>
      <p:sp>
        <p:nvSpPr>
          <p:cNvPr id="4" name="灯片编号占位符 3">
            <a:extLst>
              <a:ext uri="{FF2B5EF4-FFF2-40B4-BE49-F238E27FC236}">
                <a16:creationId xmlns:a16="http://schemas.microsoft.com/office/drawing/2014/main" xmlns="" id="{1EB0CE3D-E0B0-4355-A85D-59D48981CB6D}"/>
              </a:ext>
            </a:extLst>
          </p:cNvPr>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
        <p:nvSpPr>
          <p:cNvPr id="5" name="文本框 4">
            <a:extLst>
              <a:ext uri="{FF2B5EF4-FFF2-40B4-BE49-F238E27FC236}">
                <a16:creationId xmlns:a16="http://schemas.microsoft.com/office/drawing/2014/main" xmlns="" id="{1346F066-2C21-414E-9EE4-1620B1D49950}"/>
              </a:ext>
            </a:extLst>
          </p:cNvPr>
          <p:cNvSpPr txBox="1"/>
          <p:nvPr/>
        </p:nvSpPr>
        <p:spPr>
          <a:xfrm>
            <a:off x="484686" y="1452618"/>
            <a:ext cx="7276351" cy="4708981"/>
          </a:xfrm>
          <a:prstGeom prst="rect">
            <a:avLst/>
          </a:prstGeom>
          <a:noFill/>
        </p:spPr>
        <p:txBody>
          <a:bodyPr wrap="none" rtlCol="0">
            <a:spAutoFit/>
          </a:bodyPr>
          <a:lstStyle/>
          <a:p>
            <a:r>
              <a:rPr lang="en-US" altLang="zh-CN" sz="2000" dirty="0">
                <a:solidFill>
                  <a:srgbClr val="C00000"/>
                </a:solidFill>
                <a:latin typeface="Consolas" panose="020B0609020204030204" pitchFamily="49" charset="0"/>
              </a:rPr>
              <a:t>class</a:t>
            </a:r>
            <a:r>
              <a:rPr lang="en-US" altLang="zh-CN" sz="2000" dirty="0">
                <a:latin typeface="Consolas" panose="020B0609020204030204" pitchFamily="49" charset="0"/>
              </a:rPr>
              <a:t> </a:t>
            </a:r>
            <a:r>
              <a:rPr lang="en-US" altLang="zh-CN" sz="2000" dirty="0" smtClean="0">
                <a:latin typeface="Consolas" panose="020B0609020204030204" pitchFamily="49" charset="0"/>
              </a:rPr>
              <a:t>A</a:t>
            </a:r>
            <a:r>
              <a:rPr lang="zh-CN" altLang="en-US" sz="2000" dirty="0" smtClean="0">
                <a:latin typeface="Consolas" panose="020B0609020204030204" pitchFamily="49" charset="0"/>
              </a:rPr>
              <a:t> </a:t>
            </a:r>
            <a:r>
              <a:rPr lang="en-US" altLang="zh-CN" sz="2000" dirty="0" smtClean="0">
                <a:latin typeface="Consolas" panose="020B0609020204030204" pitchFamily="49" charset="0"/>
              </a:rPr>
              <a:t>{</a:t>
            </a:r>
            <a:endParaRPr lang="en-US" altLang="zh-CN" sz="2000" dirty="0">
              <a:latin typeface="Consolas" panose="020B0609020204030204" pitchFamily="49" charset="0"/>
            </a:endParaRPr>
          </a:p>
          <a:p>
            <a:r>
              <a:rPr lang="en-US" altLang="zh-CN" sz="2000" dirty="0">
                <a:solidFill>
                  <a:srgbClr val="C00000"/>
                </a:solidFill>
                <a:latin typeface="Consolas" panose="020B0609020204030204" pitchFamily="49" charset="0"/>
              </a:rPr>
              <a:t>public</a:t>
            </a:r>
            <a:r>
              <a:rPr lang="en-US" altLang="zh-CN" sz="2000" dirty="0">
                <a:latin typeface="Consolas" panose="020B0609020204030204" pitchFamily="49" charset="0"/>
              </a:rPr>
              <a:t>:</a:t>
            </a:r>
          </a:p>
          <a:p>
            <a:r>
              <a:rPr lang="en-US" altLang="zh-CN" sz="2000" dirty="0">
                <a:latin typeface="Consolas" panose="020B0609020204030204" pitchFamily="49" charset="0"/>
              </a:rPr>
              <a:t>	</a:t>
            </a:r>
            <a:r>
              <a:rPr lang="en-US" altLang="zh-CN" sz="2000" dirty="0" err="1">
                <a:solidFill>
                  <a:srgbClr val="C00000"/>
                </a:solidFill>
                <a:latin typeface="Consolas" panose="020B0609020204030204" pitchFamily="49" charset="0"/>
              </a:rPr>
              <a:t>const</a:t>
            </a: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char*</a:t>
            </a:r>
            <a:r>
              <a:rPr lang="en-US" altLang="zh-CN" sz="2000" dirty="0">
                <a:latin typeface="Consolas" panose="020B0609020204030204" pitchFamily="49" charset="0"/>
              </a:rPr>
              <a:t> s;</a:t>
            </a:r>
          </a:p>
          <a:p>
            <a:r>
              <a:rPr lang="en-US" altLang="zh-CN" sz="2000" dirty="0">
                <a:latin typeface="Consolas" panose="020B0609020204030204" pitchFamily="49" charset="0"/>
              </a:rPr>
              <a:t>	A(</a:t>
            </a:r>
            <a:r>
              <a:rPr lang="en-US" altLang="zh-CN" sz="2000" dirty="0" err="1">
                <a:solidFill>
                  <a:srgbClr val="C00000"/>
                </a:solidFill>
                <a:latin typeface="Consolas" panose="020B0609020204030204" pitchFamily="49" charset="0"/>
              </a:rPr>
              <a:t>const</a:t>
            </a: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char*</a:t>
            </a:r>
            <a:r>
              <a:rPr lang="en-US" altLang="zh-CN" sz="2000" dirty="0">
                <a:latin typeface="Consolas" panose="020B0609020204030204" pitchFamily="49" charset="0"/>
              </a:rPr>
              <a:t> </a:t>
            </a:r>
            <a:r>
              <a:rPr lang="en-US" altLang="zh-CN" sz="2000" dirty="0" err="1">
                <a:latin typeface="Consolas" panose="020B0609020204030204" pitchFamily="49" charset="0"/>
              </a:rPr>
              <a:t>str</a:t>
            </a:r>
            <a:r>
              <a:rPr lang="en-US" altLang="zh-CN" sz="2000" dirty="0">
                <a:latin typeface="Consolas" panose="020B0609020204030204" pitchFamily="49" charset="0"/>
              </a:rPr>
              <a:t>):s(</a:t>
            </a:r>
            <a:r>
              <a:rPr lang="en-US" altLang="zh-CN" sz="2000" dirty="0" err="1">
                <a:latin typeface="Consolas" panose="020B0609020204030204" pitchFamily="49" charset="0"/>
              </a:rPr>
              <a:t>str</a:t>
            </a:r>
            <a:r>
              <a:rPr lang="en-US" altLang="zh-CN" sz="2000" dirty="0">
                <a:latin typeface="Consolas" panose="020B0609020204030204" pitchFamily="49" charset="0"/>
              </a:rPr>
              <a:t>) { </a:t>
            </a:r>
          </a:p>
          <a:p>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s &lt;&lt; " A constructing"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r>
              <a:rPr lang="en-US" altLang="zh-CN" sz="2000" dirty="0">
                <a:latin typeface="Consolas" panose="020B0609020204030204" pitchFamily="49" charset="0"/>
              </a:rPr>
              <a:t>	}</a:t>
            </a:r>
          </a:p>
          <a:p>
            <a:r>
              <a:rPr lang="en-US" altLang="zh-CN" sz="2000" dirty="0">
                <a:latin typeface="Consolas" panose="020B0609020204030204" pitchFamily="49" charset="0"/>
              </a:rPr>
              <a:t>	~A() { </a:t>
            </a:r>
            <a:r>
              <a:rPr lang="en-US" altLang="zh-CN" sz="2000" dirty="0" err="1">
                <a:latin typeface="Consolas" panose="020B0609020204030204" pitchFamily="49" charset="0"/>
              </a:rPr>
              <a:t>cout</a:t>
            </a:r>
            <a:r>
              <a:rPr lang="en-US" altLang="zh-CN" sz="2000" dirty="0">
                <a:latin typeface="Consolas" panose="020B0609020204030204" pitchFamily="49" charset="0"/>
              </a:rPr>
              <a:t> &lt;&lt; s &lt;&lt; " A destructing"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r>
              <a:rPr lang="en-US" altLang="zh-CN" sz="2000" dirty="0">
                <a:latin typeface="Consolas" panose="020B0609020204030204" pitchFamily="49" charset="0"/>
              </a:rPr>
              <a:t>};</a:t>
            </a:r>
          </a:p>
          <a:p>
            <a:endParaRPr lang="zh-CN" altLang="en-US" sz="2000" dirty="0">
              <a:latin typeface="Consolas" panose="020B0609020204030204" pitchFamily="49" charset="0"/>
            </a:endParaRPr>
          </a:p>
          <a:p>
            <a:r>
              <a:rPr lang="en-US" altLang="zh-CN" sz="2000" dirty="0" err="1">
                <a:solidFill>
                  <a:srgbClr val="C00000"/>
                </a:solidFill>
                <a:latin typeface="Consolas" panose="020B0609020204030204" pitchFamily="49" charset="0"/>
              </a:rPr>
              <a:t>int</a:t>
            </a:r>
            <a:r>
              <a:rPr lang="en-US" altLang="zh-CN" sz="2000" dirty="0">
                <a:latin typeface="Consolas" panose="020B0609020204030204" pitchFamily="49" charset="0"/>
              </a:rPr>
              <a:t> main() {</a:t>
            </a:r>
          </a:p>
          <a:p>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a:solidFill>
                  <a:srgbClr val="C00000"/>
                </a:solidFill>
                <a:latin typeface="Consolas" panose="020B0609020204030204" pitchFamily="49" charset="0"/>
              </a:rPr>
              <a:t>"Entering main..."</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r>
              <a:rPr lang="en-US" altLang="zh-CN" sz="2000" dirty="0">
                <a:latin typeface="Consolas" panose="020B0609020204030204" pitchFamily="49" charset="0"/>
              </a:rPr>
              <a:t>	A </a:t>
            </a:r>
            <a:r>
              <a:rPr lang="en-US" altLang="zh-CN" sz="2000" dirty="0" err="1">
                <a:latin typeface="Consolas" panose="020B0609020204030204" pitchFamily="49" charset="0"/>
              </a:rPr>
              <a:t>local_obj</a:t>
            </a:r>
            <a:r>
              <a:rPr lang="en-US" altLang="zh-CN" sz="2000" dirty="0">
                <a:latin typeface="Consolas" panose="020B0609020204030204" pitchFamily="49" charset="0"/>
              </a:rPr>
              <a:t>(</a:t>
            </a:r>
            <a:r>
              <a:rPr lang="en-US" altLang="zh-CN" sz="2000" dirty="0">
                <a:solidFill>
                  <a:srgbClr val="C00000"/>
                </a:solidFill>
                <a:latin typeface="Consolas" panose="020B0609020204030204" pitchFamily="49" charset="0"/>
              </a:rPr>
              <a:t>"local"</a:t>
            </a:r>
            <a:r>
              <a:rPr lang="en-US" altLang="zh-CN" sz="2000" dirty="0">
                <a:latin typeface="Consolas" panose="020B0609020204030204" pitchFamily="49" charset="0"/>
              </a:rPr>
              <a:t>);</a:t>
            </a:r>
          </a:p>
          <a:p>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a:solidFill>
                  <a:srgbClr val="C00000"/>
                </a:solidFill>
                <a:latin typeface="Consolas" panose="020B0609020204030204" pitchFamily="49" charset="0"/>
              </a:rPr>
              <a:t>"Exiting main..." </a:t>
            </a:r>
            <a:r>
              <a:rPr lang="en-US" altLang="zh-CN" sz="2000" dirty="0">
                <a:latin typeface="Consolas" panose="020B0609020204030204" pitchFamily="49" charset="0"/>
              </a:rPr>
              <a:t>&lt;&lt;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return</a:t>
            </a:r>
            <a:r>
              <a:rPr lang="en-US" altLang="zh-CN" sz="2000" dirty="0">
                <a:latin typeface="Consolas" panose="020B0609020204030204" pitchFamily="49" charset="0"/>
              </a:rPr>
              <a:t> 0;</a:t>
            </a:r>
          </a:p>
          <a:p>
            <a:r>
              <a:rPr lang="en-US" altLang="zh-CN" sz="2000" dirty="0">
                <a:latin typeface="Consolas" panose="020B0609020204030204" pitchFamily="49" charset="0"/>
              </a:rPr>
              <a:t>}</a:t>
            </a:r>
            <a:endParaRPr lang="zh-CN" altLang="en-US" sz="3200" b="1" dirty="0">
              <a:latin typeface="Consolas" panose="020B0609020204030204" pitchFamily="49" charset="0"/>
            </a:endParaRPr>
          </a:p>
        </p:txBody>
      </p:sp>
      <p:sp>
        <p:nvSpPr>
          <p:cNvPr id="6" name="文本框 5">
            <a:extLst>
              <a:ext uri="{FF2B5EF4-FFF2-40B4-BE49-F238E27FC236}">
                <a16:creationId xmlns:a16="http://schemas.microsoft.com/office/drawing/2014/main" xmlns="" id="{ABE83726-3740-4F4D-9E16-47B06DE1767F}"/>
              </a:ext>
            </a:extLst>
          </p:cNvPr>
          <p:cNvSpPr txBox="1"/>
          <p:nvPr/>
        </p:nvSpPr>
        <p:spPr>
          <a:xfrm>
            <a:off x="6444208" y="4617899"/>
            <a:ext cx="2267737" cy="1631216"/>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Entering main...</a:t>
            </a:r>
          </a:p>
          <a:p>
            <a:r>
              <a:rPr lang="en-US" altLang="zh-CN" sz="2000" b="1" dirty="0">
                <a:solidFill>
                  <a:srgbClr val="008000"/>
                </a:solidFill>
              </a:rPr>
              <a:t>local A constructing</a:t>
            </a:r>
          </a:p>
          <a:p>
            <a:r>
              <a:rPr lang="en-US" altLang="zh-CN" sz="2000" b="1" dirty="0">
                <a:solidFill>
                  <a:srgbClr val="008000"/>
                </a:solidFill>
              </a:rPr>
              <a:t>Exiting main...</a:t>
            </a:r>
          </a:p>
          <a:p>
            <a:r>
              <a:rPr lang="en-US" altLang="zh-CN" sz="2000" b="1" dirty="0">
                <a:solidFill>
                  <a:srgbClr val="008000"/>
                </a:solidFill>
              </a:rPr>
              <a:t>local A destructing</a:t>
            </a:r>
            <a:endParaRPr lang="zh-CN" altLang="en-US" sz="2000" b="1" dirty="0">
              <a:solidFill>
                <a:srgbClr val="008000"/>
              </a:solidFill>
            </a:endParaRPr>
          </a:p>
        </p:txBody>
      </p:sp>
    </p:spTree>
    <p:extLst>
      <p:ext uri="{BB962C8B-B14F-4D97-AF65-F5344CB8AC3E}">
        <p14:creationId xmlns:p14="http://schemas.microsoft.com/office/powerpoint/2010/main" val="2889533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全局对象的构造和析构</a:t>
            </a:r>
          </a:p>
        </p:txBody>
      </p:sp>
      <p:sp>
        <p:nvSpPr>
          <p:cNvPr id="3" name="内容占位符 2"/>
          <p:cNvSpPr>
            <a:spLocks noGrp="1"/>
          </p:cNvSpPr>
          <p:nvPr>
            <p:ph idx="1"/>
          </p:nvPr>
        </p:nvSpPr>
        <p:spPr>
          <a:xfrm>
            <a:off x="628650" y="1442196"/>
            <a:ext cx="8047806" cy="4935634"/>
          </a:xfrm>
        </p:spPr>
        <p:txBody>
          <a:bodyPr/>
          <a:lstStyle/>
          <a:p>
            <a:r>
              <a:rPr lang="zh-CN" altLang="en-US" b="0" dirty="0"/>
              <a:t>全局对象和作为类变量的对象</a:t>
            </a:r>
            <a:endParaRPr lang="en-US" altLang="zh-CN" b="0" dirty="0"/>
          </a:p>
          <a:p>
            <a:pPr lvl="1"/>
            <a:r>
              <a:rPr lang="zh-CN" altLang="en-US" b="0" dirty="0"/>
              <a:t>如果对象</a:t>
            </a:r>
            <a:r>
              <a:rPr lang="en-US" altLang="zh-CN" b="0" dirty="0"/>
              <a:t>A</a:t>
            </a:r>
            <a:r>
              <a:rPr lang="zh-CN" altLang="en-US" b="0" dirty="0"/>
              <a:t>作为类</a:t>
            </a:r>
            <a:r>
              <a:rPr lang="en-US" altLang="zh-CN" b="0" dirty="0"/>
              <a:t>B</a:t>
            </a:r>
            <a:r>
              <a:rPr lang="zh-CN" altLang="en-US" b="0" dirty="0"/>
              <a:t>的静态变量，其构造与析构表现和全局对象类似（和</a:t>
            </a:r>
            <a:r>
              <a:rPr lang="en-US" altLang="zh-CN" b="0" dirty="0"/>
              <a:t>B</a:t>
            </a:r>
            <a:r>
              <a:rPr lang="zh-CN" altLang="en-US" b="0" dirty="0"/>
              <a:t>是否实例化无关）</a:t>
            </a:r>
            <a:endParaRPr lang="en-US" altLang="zh-CN" b="0" dirty="0"/>
          </a:p>
          <a:p>
            <a:endParaRPr lang="en-US" altLang="zh-CN" b="0" dirty="0"/>
          </a:p>
          <a:p>
            <a:pPr lvl="1"/>
            <a:r>
              <a:rPr lang="zh-CN" altLang="en-US" dirty="0"/>
              <a:t>在</a:t>
            </a:r>
            <a:r>
              <a:rPr lang="en-US" altLang="zh-CN" dirty="0"/>
              <a:t>main()</a:t>
            </a:r>
            <a:r>
              <a:rPr lang="zh-CN" altLang="en-US" dirty="0"/>
              <a:t>函数调用之前进行初始化。</a:t>
            </a:r>
            <a:endParaRPr lang="en-US" altLang="zh-CN" dirty="0"/>
          </a:p>
          <a:p>
            <a:pPr lvl="1"/>
            <a:r>
              <a:rPr lang="zh-CN" altLang="en-US" b="0" dirty="0"/>
              <a:t>在同一编译单元中，按照对象定义顺序进行初始化。</a:t>
            </a:r>
            <a:endParaRPr lang="en-US" altLang="zh-CN" b="0" dirty="0"/>
          </a:p>
          <a:p>
            <a:pPr lvl="2"/>
            <a:r>
              <a:rPr lang="zh-CN" altLang="en-US" dirty="0"/>
              <a:t>编译单元</a:t>
            </a:r>
            <a:r>
              <a:rPr lang="en-US" altLang="zh-CN" dirty="0"/>
              <a:t>————</a:t>
            </a:r>
            <a:r>
              <a:rPr lang="zh-CN" altLang="en-US" dirty="0"/>
              <a:t>通常以源文件为限定。即同一编译单元就是同一源文件。</a:t>
            </a:r>
            <a:endParaRPr lang="en-US" altLang="zh-CN" dirty="0"/>
          </a:p>
          <a:p>
            <a:pPr lvl="1"/>
            <a:r>
              <a:rPr lang="zh-CN" altLang="en-US" b="0" dirty="0">
                <a:solidFill>
                  <a:srgbClr val="FF0000"/>
                </a:solidFill>
              </a:rPr>
              <a:t>不同编译单元中，对象初始化顺序不确定。</a:t>
            </a:r>
            <a:endParaRPr lang="en-US" altLang="zh-CN" b="0" dirty="0">
              <a:solidFill>
                <a:srgbClr val="FF0000"/>
              </a:solidFill>
            </a:endParaRPr>
          </a:p>
          <a:p>
            <a:pPr lvl="1"/>
            <a:r>
              <a:rPr lang="zh-CN" altLang="en-US" dirty="0"/>
              <a:t>在</a:t>
            </a:r>
            <a:r>
              <a:rPr lang="en-US" altLang="zh-CN" dirty="0"/>
              <a:t>main()</a:t>
            </a:r>
            <a:r>
              <a:rPr lang="zh-CN" altLang="en-US" dirty="0"/>
              <a:t>函数执行完</a:t>
            </a:r>
            <a:r>
              <a:rPr lang="en-US" altLang="zh-CN" dirty="0"/>
              <a:t>return</a:t>
            </a:r>
            <a:r>
              <a:rPr lang="zh-CN" altLang="en-US" dirty="0"/>
              <a:t>之后，对象被析构。</a:t>
            </a:r>
            <a:endParaRPr lang="en-US" altLang="zh-CN" b="0" dirty="0"/>
          </a:p>
          <a:p>
            <a:pPr marL="457200" lvl="1" indent="0">
              <a:buNone/>
            </a:pPr>
            <a:endParaRPr lang="zh-CN" altLang="en-US" b="0" dirty="0"/>
          </a:p>
        </p:txBody>
      </p:sp>
    </p:spTree>
    <p:extLst>
      <p:ext uri="{BB962C8B-B14F-4D97-AF65-F5344CB8AC3E}">
        <p14:creationId xmlns:p14="http://schemas.microsoft.com/office/powerpoint/2010/main" val="3106119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
        <p:nvSpPr>
          <p:cNvPr id="5" name="文本框 4">
            <a:extLst>
              <a:ext uri="{FF2B5EF4-FFF2-40B4-BE49-F238E27FC236}">
                <a16:creationId xmlns:a16="http://schemas.microsoft.com/office/drawing/2014/main" xmlns="" id="{94789B55-0703-452F-9DBE-1AE597C2B6D4}"/>
              </a:ext>
            </a:extLst>
          </p:cNvPr>
          <p:cNvSpPr txBox="1"/>
          <p:nvPr/>
        </p:nvSpPr>
        <p:spPr>
          <a:xfrm>
            <a:off x="251520" y="0"/>
            <a:ext cx="6598281" cy="6894195"/>
          </a:xfrm>
          <a:prstGeom prst="rect">
            <a:avLst/>
          </a:prstGeom>
          <a:noFill/>
        </p:spPr>
        <p:txBody>
          <a:bodyPr wrap="none" rtlCol="0">
            <a:spAutoFit/>
          </a:bodyPr>
          <a:lstStyle/>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t>
            </a:r>
            <a:r>
              <a:rPr lang="en-US" altLang="zh-CN" dirty="0" smtClean="0">
                <a:latin typeface="Consolas" panose="020B0609020204030204" pitchFamily="49" charset="0"/>
              </a:rPr>
              <a:t>A</a:t>
            </a:r>
            <a:r>
              <a:rPr lang="zh-CN" altLang="en-US" dirty="0" smtClean="0">
                <a:latin typeface="Consolas" panose="020B0609020204030204" pitchFamily="49" charset="0"/>
              </a:rPr>
              <a:t> </a:t>
            </a:r>
            <a:r>
              <a:rPr lang="en-US" altLang="zh-CN" dirty="0" smtClean="0">
                <a:latin typeface="Consolas" panose="020B0609020204030204" pitchFamily="49" charset="0"/>
              </a:rPr>
              <a:t>{</a:t>
            </a:r>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s;</a:t>
            </a:r>
          </a:p>
          <a:p>
            <a:r>
              <a:rPr lang="en-US" altLang="zh-CN" dirty="0">
                <a:latin typeface="Consolas" panose="020B0609020204030204" pitchFamily="49" charset="0"/>
              </a:rPr>
              <a:t>	A(</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a:t>
            </a:r>
            <a:r>
              <a:rPr lang="en-US" altLang="zh-CN" dirty="0" err="1">
                <a:latin typeface="Consolas" panose="020B0609020204030204" pitchFamily="49" charset="0"/>
              </a:rPr>
              <a:t>str</a:t>
            </a:r>
            <a:r>
              <a:rPr lang="en-US" altLang="zh-CN" dirty="0">
                <a:latin typeface="Consolas" panose="020B0609020204030204" pitchFamily="49" charset="0"/>
              </a:rPr>
              <a:t>):s(</a:t>
            </a:r>
            <a:r>
              <a:rPr lang="en-US" altLang="zh-CN" dirty="0" err="1">
                <a:latin typeface="Consolas" panose="020B0609020204030204" pitchFamily="49" charset="0"/>
              </a:rPr>
              <a:t>str</a:t>
            </a:r>
            <a:r>
              <a:rPr lang="en-US" altLang="zh-CN" dirty="0">
                <a:latin typeface="Consolas" panose="020B0609020204030204" pitchFamily="49" charset="0"/>
              </a:rPr>
              <a:t>) {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s &lt;&lt; " A constructing"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 { </a:t>
            </a:r>
            <a:r>
              <a:rPr lang="en-US" altLang="zh-CN" dirty="0" err="1">
                <a:latin typeface="Consolas" panose="020B0609020204030204" pitchFamily="49" charset="0"/>
              </a:rPr>
              <a:t>cout</a:t>
            </a:r>
            <a:r>
              <a:rPr lang="en-US" altLang="zh-CN" dirty="0">
                <a:latin typeface="Consolas" panose="020B0609020204030204" pitchFamily="49" charset="0"/>
              </a:rPr>
              <a:t> &lt;&lt; s &lt;&lt; " A destructing" &lt;&lt;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smtClean="0">
                <a:latin typeface="Consolas" panose="020B0609020204030204" pitchFamily="49" charset="0"/>
              </a:rPr>
              <a:t>};</a:t>
            </a:r>
            <a:endParaRPr lang="en-US" altLang="zh-CN" dirty="0" smtClean="0">
              <a:solidFill>
                <a:srgbClr val="C00000"/>
              </a:solidFill>
              <a:latin typeface="Consolas" panose="020B0609020204030204" pitchFamily="49" charset="0"/>
            </a:endParaRPr>
          </a:p>
          <a:p>
            <a:r>
              <a:rPr lang="en-US" altLang="zh-CN" dirty="0" smtClean="0">
                <a:solidFill>
                  <a:srgbClr val="C00000"/>
                </a:solidFill>
                <a:latin typeface="Consolas" panose="020B0609020204030204" pitchFamily="49" charset="0"/>
              </a:rPr>
              <a:t>class</a:t>
            </a:r>
            <a:r>
              <a:rPr lang="en-US" altLang="zh-CN" dirty="0" smtClean="0">
                <a:latin typeface="Consolas" panose="020B0609020204030204" pitchFamily="49" charset="0"/>
              </a:rPr>
              <a:t> B</a:t>
            </a:r>
            <a:r>
              <a:rPr lang="zh-CN" altLang="en-US" dirty="0" smtClean="0">
                <a:latin typeface="Consolas" panose="020B0609020204030204" pitchFamily="49" charset="0"/>
              </a:rPr>
              <a:t> </a:t>
            </a:r>
            <a:r>
              <a:rPr lang="en-US" altLang="zh-CN" dirty="0" smtClean="0">
                <a:latin typeface="Consolas" panose="020B0609020204030204" pitchFamily="49" charset="0"/>
              </a:rPr>
              <a:t>{</a:t>
            </a:r>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static</a:t>
            </a:r>
            <a:r>
              <a:rPr lang="en-US" altLang="zh-CN" dirty="0">
                <a:latin typeface="Consolas" panose="020B0609020204030204" pitchFamily="49" charset="0"/>
              </a:rPr>
              <a:t> A x;</a:t>
            </a:r>
          </a:p>
          <a:p>
            <a:r>
              <a:rPr lang="en-US" altLang="zh-CN" dirty="0">
                <a:latin typeface="Consolas" panose="020B0609020204030204" pitchFamily="49" charset="0"/>
              </a:rPr>
              <a:t>	B() {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"B constructing"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	~B() {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"B destructing"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a:latin typeface="Consolas" panose="020B0609020204030204" pitchFamily="49" charset="0"/>
              </a:rPr>
              <a:t>A B::x(</a:t>
            </a:r>
            <a:r>
              <a:rPr lang="en-US" altLang="zh-CN" dirty="0">
                <a:solidFill>
                  <a:srgbClr val="C00000"/>
                </a:solidFill>
                <a:latin typeface="Consolas" panose="020B0609020204030204" pitchFamily="49" charset="0"/>
              </a:rPr>
              <a:t>"static"</a:t>
            </a:r>
            <a:r>
              <a:rPr lang="en-US" altLang="zh-CN" dirty="0">
                <a:latin typeface="Consolas" panose="020B0609020204030204" pitchFamily="49" charset="0"/>
              </a:rPr>
              <a:t>);</a:t>
            </a:r>
          </a:p>
          <a:p>
            <a:r>
              <a:rPr lang="en-US" altLang="zh-CN" dirty="0">
                <a:latin typeface="Consolas" panose="020B0609020204030204" pitchFamily="49" charset="0"/>
              </a:rPr>
              <a:t>A </a:t>
            </a:r>
            <a:r>
              <a:rPr lang="en-US" altLang="zh-CN" dirty="0" err="1">
                <a:latin typeface="Consolas" panose="020B0609020204030204" pitchFamily="49" charset="0"/>
              </a:rPr>
              <a:t>global_obj</a:t>
            </a:r>
            <a:r>
              <a:rPr lang="en-US" altLang="zh-CN" dirty="0">
                <a:latin typeface="Consolas" panose="020B0609020204030204" pitchFamily="49" charset="0"/>
              </a:rPr>
              <a:t>("global");</a:t>
            </a:r>
          </a:p>
          <a:p>
            <a:endParaRPr lang="en-US" altLang="zh-CN"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"Entering main..."</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B </a:t>
            </a:r>
            <a:r>
              <a:rPr lang="en-US" altLang="zh-CN" dirty="0" err="1">
                <a:latin typeface="Consolas" panose="020B0609020204030204" pitchFamily="49" charset="0"/>
              </a:rPr>
              <a:t>local_obj</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"Exiting main..."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xmlns="" id="{5AA38E02-AD04-42E0-BE93-1C53285DEF50}"/>
              </a:ext>
            </a:extLst>
          </p:cNvPr>
          <p:cNvSpPr>
            <a:spLocks noGrp="1"/>
          </p:cNvSpPr>
          <p:nvPr>
            <p:ph type="title"/>
          </p:nvPr>
        </p:nvSpPr>
        <p:spPr>
          <a:xfrm>
            <a:off x="1043608" y="116632"/>
            <a:ext cx="7886700" cy="1325563"/>
          </a:xfrm>
        </p:spPr>
        <p:txBody>
          <a:bodyPr/>
          <a:lstStyle/>
          <a:p>
            <a:pPr algn="r"/>
            <a:r>
              <a:rPr kumimoji="1" lang="zh-CN" altLang="en-US" dirty="0">
                <a:solidFill>
                  <a:srgbClr val="0066CC"/>
                </a:solidFill>
              </a:rPr>
              <a:t>例子</a:t>
            </a:r>
          </a:p>
        </p:txBody>
      </p:sp>
      <p:sp>
        <p:nvSpPr>
          <p:cNvPr id="7" name="文本框 6">
            <a:extLst>
              <a:ext uri="{FF2B5EF4-FFF2-40B4-BE49-F238E27FC236}">
                <a16:creationId xmlns:a16="http://schemas.microsoft.com/office/drawing/2014/main" xmlns="" id="{F4816C33-0573-488B-B810-4C1CA45A58B4}"/>
              </a:ext>
            </a:extLst>
          </p:cNvPr>
          <p:cNvSpPr txBox="1"/>
          <p:nvPr/>
        </p:nvSpPr>
        <p:spPr>
          <a:xfrm>
            <a:off x="6084168" y="3316150"/>
            <a:ext cx="2421497" cy="2862322"/>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static A constructing</a:t>
            </a:r>
          </a:p>
          <a:p>
            <a:r>
              <a:rPr lang="en-US" altLang="zh-CN" sz="2000" b="1" dirty="0">
                <a:solidFill>
                  <a:srgbClr val="008000"/>
                </a:solidFill>
              </a:rPr>
              <a:t>global A constructing</a:t>
            </a:r>
          </a:p>
          <a:p>
            <a:r>
              <a:rPr lang="en-US" altLang="zh-CN" sz="2000" b="1" dirty="0">
                <a:solidFill>
                  <a:srgbClr val="008000"/>
                </a:solidFill>
              </a:rPr>
              <a:t>Entering main...</a:t>
            </a:r>
          </a:p>
          <a:p>
            <a:r>
              <a:rPr lang="en-US" altLang="zh-CN" sz="2000" b="1" dirty="0">
                <a:solidFill>
                  <a:srgbClr val="008000"/>
                </a:solidFill>
              </a:rPr>
              <a:t>B constructing</a:t>
            </a:r>
          </a:p>
          <a:p>
            <a:r>
              <a:rPr lang="en-US" altLang="zh-CN" sz="2000" b="1" dirty="0">
                <a:solidFill>
                  <a:srgbClr val="008000"/>
                </a:solidFill>
              </a:rPr>
              <a:t>Exiting main...</a:t>
            </a:r>
          </a:p>
          <a:p>
            <a:r>
              <a:rPr lang="en-US" altLang="zh-CN" sz="2000" b="1" dirty="0">
                <a:solidFill>
                  <a:srgbClr val="008000"/>
                </a:solidFill>
              </a:rPr>
              <a:t>B destructing</a:t>
            </a:r>
          </a:p>
          <a:p>
            <a:r>
              <a:rPr lang="en-US" altLang="zh-CN" sz="2000" b="1" dirty="0">
                <a:solidFill>
                  <a:srgbClr val="008000"/>
                </a:solidFill>
              </a:rPr>
              <a:t>global A destructing</a:t>
            </a:r>
          </a:p>
          <a:p>
            <a:r>
              <a:rPr lang="en-US" altLang="zh-CN" sz="2000" b="1" dirty="0">
                <a:solidFill>
                  <a:srgbClr val="008000"/>
                </a:solidFill>
              </a:rPr>
              <a:t>static A destructing</a:t>
            </a:r>
            <a:endParaRPr lang="zh-CN" altLang="en-US" sz="2000" b="1" dirty="0">
              <a:solidFill>
                <a:srgbClr val="008000"/>
              </a:solidFill>
            </a:endParaRPr>
          </a:p>
        </p:txBody>
      </p:sp>
    </p:spTree>
    <p:extLst>
      <p:ext uri="{BB962C8B-B14F-4D97-AF65-F5344CB8AC3E}">
        <p14:creationId xmlns:p14="http://schemas.microsoft.com/office/powerpoint/2010/main" val="4935345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16220C-6DE3-42AB-B49C-2C44DDEBE8A0}"/>
              </a:ext>
            </a:extLst>
          </p:cNvPr>
          <p:cNvSpPr>
            <a:spLocks noGrp="1"/>
          </p:cNvSpPr>
          <p:nvPr>
            <p:ph type="title"/>
          </p:nvPr>
        </p:nvSpPr>
        <p:spPr/>
        <p:txBody>
          <a:bodyPr/>
          <a:lstStyle/>
          <a:p>
            <a:r>
              <a:rPr kumimoji="1" lang="zh-CN" altLang="en-US" dirty="0"/>
              <a:t>全局对象的构造和析构</a:t>
            </a:r>
            <a:endParaRPr lang="zh-CN" altLang="en-US" dirty="0"/>
          </a:p>
        </p:txBody>
      </p:sp>
      <p:sp>
        <p:nvSpPr>
          <p:cNvPr id="3" name="内容占位符 2">
            <a:extLst>
              <a:ext uri="{FF2B5EF4-FFF2-40B4-BE49-F238E27FC236}">
                <a16:creationId xmlns:a16="http://schemas.microsoft.com/office/drawing/2014/main" xmlns="" id="{6E80FA9A-35D4-4A89-B228-376085411606}"/>
              </a:ext>
            </a:extLst>
          </p:cNvPr>
          <p:cNvSpPr>
            <a:spLocks noGrp="1"/>
          </p:cNvSpPr>
          <p:nvPr>
            <p:ph idx="1"/>
          </p:nvPr>
        </p:nvSpPr>
        <p:spPr/>
        <p:txBody>
          <a:bodyPr/>
          <a:lstStyle/>
          <a:p>
            <a:r>
              <a:rPr lang="zh-CN" altLang="en-US" dirty="0"/>
              <a:t>尽量少用全局对象</a:t>
            </a:r>
            <a:endParaRPr lang="en-US" altLang="zh-CN" dirty="0"/>
          </a:p>
          <a:p>
            <a:pPr lvl="1"/>
            <a:r>
              <a:rPr lang="zh-CN" altLang="en-US" dirty="0"/>
              <a:t>全局对象的构造顺序不能完全确定，所以全局对象之间不能有依赖关系，否则会出现问题</a:t>
            </a:r>
            <a:endParaRPr lang="en-US" altLang="zh-CN" dirty="0"/>
          </a:p>
          <a:p>
            <a:pPr lvl="1"/>
            <a:r>
              <a:rPr lang="zh-CN" altLang="en-US" dirty="0"/>
              <a:t>全局对象会增大代码的耦合性，导致程序难以复用或者测试</a:t>
            </a:r>
            <a:endParaRPr lang="en-US" altLang="zh-CN" dirty="0"/>
          </a:p>
          <a:p>
            <a:pPr lvl="1"/>
            <a:r>
              <a:rPr lang="zh-CN" altLang="en-US" dirty="0"/>
              <a:t>使用参数来替代全局对象</a:t>
            </a:r>
            <a:endParaRPr lang="en-US" altLang="zh-CN" dirty="0"/>
          </a:p>
          <a:p>
            <a:pPr lvl="1"/>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xmlns="" id="{73B28F8E-A615-4521-AC71-25E4EB8FD083}"/>
              </a:ext>
            </a:extLst>
          </p:cNvPr>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
        <p:nvSpPr>
          <p:cNvPr id="5" name="文本框 4">
            <a:extLst>
              <a:ext uri="{FF2B5EF4-FFF2-40B4-BE49-F238E27FC236}">
                <a16:creationId xmlns:a16="http://schemas.microsoft.com/office/drawing/2014/main" xmlns="" id="{839D3499-BC2B-4E9C-B83A-DBE6314C8850}"/>
              </a:ext>
            </a:extLst>
          </p:cNvPr>
          <p:cNvSpPr txBox="1"/>
          <p:nvPr/>
        </p:nvSpPr>
        <p:spPr>
          <a:xfrm>
            <a:off x="1187624" y="4010455"/>
            <a:ext cx="3223959" cy="2308324"/>
          </a:xfrm>
          <a:prstGeom prst="rect">
            <a:avLst/>
          </a:prstGeom>
          <a:noFill/>
        </p:spPr>
        <p:txBody>
          <a:bodyPr wrap="square" numCol="1" rtlCol="0">
            <a:spAutoFit/>
          </a:bodyPr>
          <a:lstStyle/>
          <a:p>
            <a:r>
              <a:rPr lang="en-US" altLang="zh-CN" b="1" dirty="0">
                <a:solidFill>
                  <a:srgbClr val="FF0000"/>
                </a:solidFill>
                <a:latin typeface="Consolas" panose="020B0609020204030204" pitchFamily="49" charset="0"/>
              </a:rPr>
              <a:t>Input input</a:t>
            </a:r>
            <a:r>
              <a:rPr lang="en-US" altLang="zh-CN" b="1" dirty="0" smtClean="0">
                <a:solidFill>
                  <a:srgbClr val="FF0000"/>
                </a:solidFill>
                <a:latin typeface="Consolas" panose="020B0609020204030204" pitchFamily="49" charset="0"/>
              </a:rPr>
              <a:t>;</a:t>
            </a:r>
            <a:endParaRPr lang="en-US" altLang="zh-CN" b="1" dirty="0" smtClean="0">
              <a:solidFill>
                <a:srgbClr val="C00000"/>
              </a:solidFill>
              <a:latin typeface="Consolas" panose="020B0609020204030204" pitchFamily="49" charset="0"/>
            </a:endParaRPr>
          </a:p>
          <a:p>
            <a:r>
              <a:rPr lang="en-US" altLang="zh-CN" b="1" dirty="0" smtClean="0">
                <a:solidFill>
                  <a:srgbClr val="C00000"/>
                </a:solidFill>
                <a:latin typeface="Consolas" panose="020B0609020204030204" pitchFamily="49" charset="0"/>
              </a:rPr>
              <a:t>void</a:t>
            </a:r>
            <a:r>
              <a:rPr lang="en-US" altLang="zh-CN" b="1" dirty="0" smtClean="0">
                <a:latin typeface="Consolas" panose="020B0609020204030204" pitchFamily="49" charset="0"/>
              </a:rPr>
              <a:t> </a:t>
            </a:r>
            <a:r>
              <a:rPr lang="en-US" altLang="zh-CN" b="1" dirty="0">
                <a:latin typeface="Consolas" panose="020B0609020204030204" pitchFamily="49" charset="0"/>
              </a:rPr>
              <a:t>foo</a:t>
            </a:r>
            <a:r>
              <a:rPr lang="en-US" altLang="zh-CN" b="1" dirty="0" smtClean="0">
                <a:latin typeface="Consolas" panose="020B0609020204030204" pitchFamily="49" charset="0"/>
              </a:rPr>
              <a:t>()</a:t>
            </a:r>
            <a:r>
              <a:rPr lang="zh-CN" altLang="en-US" b="1" dirty="0" smtClean="0">
                <a:latin typeface="Consolas" panose="020B0609020204030204" pitchFamily="49" charset="0"/>
              </a:rPr>
              <a:t> </a:t>
            </a:r>
            <a:r>
              <a:rPr lang="en-US" altLang="zh-CN" b="1" dirty="0" smtClean="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err="1" smtClean="0">
                <a:solidFill>
                  <a:srgbClr val="C00000"/>
                </a:solidFill>
                <a:latin typeface="Consolas" panose="020B0609020204030204" pitchFamily="49" charset="0"/>
              </a:rPr>
              <a:t>int</a:t>
            </a:r>
            <a:r>
              <a:rPr lang="en-US" altLang="zh-CN" b="1" dirty="0" smtClean="0">
                <a:latin typeface="Consolas" panose="020B0609020204030204" pitchFamily="49" charset="0"/>
              </a:rPr>
              <a:t> </a:t>
            </a:r>
            <a:r>
              <a:rPr lang="en-US" altLang="zh-CN" b="1" dirty="0">
                <a:latin typeface="Consolas" panose="020B0609020204030204" pitchFamily="49" charset="0"/>
              </a:rPr>
              <a:t>main</a:t>
            </a:r>
            <a:r>
              <a:rPr lang="en-US" altLang="zh-CN" b="1" dirty="0" smtClean="0">
                <a:latin typeface="Consolas" panose="020B0609020204030204" pitchFamily="49" charset="0"/>
              </a:rPr>
              <a:t>()</a:t>
            </a:r>
            <a:r>
              <a:rPr lang="zh-CN" altLang="en-US" b="1" dirty="0" smtClean="0">
                <a:latin typeface="Consolas" panose="020B0609020204030204" pitchFamily="49" charset="0"/>
              </a:rPr>
              <a:t> </a:t>
            </a:r>
            <a:r>
              <a:rPr lang="en-US" altLang="zh-CN" b="1" dirty="0" smtClean="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	foo();</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en-US" altLang="zh-CN" b="1" dirty="0">
              <a:latin typeface="Consolas" panose="020B0609020204030204" pitchFamily="49" charset="0"/>
            </a:endParaRPr>
          </a:p>
        </p:txBody>
      </p:sp>
      <p:sp>
        <p:nvSpPr>
          <p:cNvPr id="7" name="文本框 6">
            <a:extLst>
              <a:ext uri="{FF2B5EF4-FFF2-40B4-BE49-F238E27FC236}">
                <a16:creationId xmlns:a16="http://schemas.microsoft.com/office/drawing/2014/main" xmlns="" id="{E5AA7667-223A-4672-ACAB-D0EBEB2536F4}"/>
              </a:ext>
            </a:extLst>
          </p:cNvPr>
          <p:cNvSpPr txBox="1"/>
          <p:nvPr/>
        </p:nvSpPr>
        <p:spPr>
          <a:xfrm>
            <a:off x="5291391" y="3964288"/>
            <a:ext cx="3223959" cy="2400657"/>
          </a:xfrm>
          <a:prstGeom prst="rect">
            <a:avLst/>
          </a:prstGeom>
          <a:noFill/>
        </p:spPr>
        <p:txBody>
          <a:bodyPr wrap="none"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foo(Input input</a:t>
            </a:r>
            <a:r>
              <a:rPr lang="en-US" altLang="zh-CN" b="1" dirty="0" smtClean="0">
                <a:latin typeface="Consolas" panose="020B0609020204030204" pitchFamily="49" charset="0"/>
              </a:rPr>
              <a:t>)</a:t>
            </a:r>
            <a:r>
              <a:rPr lang="zh-CN" altLang="en-US" b="1" dirty="0" smtClean="0">
                <a:latin typeface="Consolas" panose="020B0609020204030204" pitchFamily="49" charset="0"/>
              </a:rPr>
              <a:t> </a:t>
            </a:r>
            <a:r>
              <a:rPr lang="en-US" altLang="zh-CN" b="1" dirty="0" smtClean="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a:t>
            </a:r>
            <a:r>
              <a:rPr lang="en-US" altLang="zh-CN" b="1" dirty="0" smtClean="0">
                <a:latin typeface="Consolas" panose="020B0609020204030204" pitchFamily="49" charset="0"/>
              </a:rPr>
              <a:t>()</a:t>
            </a:r>
            <a:r>
              <a:rPr lang="zh-CN" altLang="en-US" b="1" dirty="0" smtClean="0">
                <a:latin typeface="Consolas" panose="020B0609020204030204" pitchFamily="49" charset="0"/>
              </a:rPr>
              <a:t> </a:t>
            </a:r>
            <a:r>
              <a:rPr lang="en-US" altLang="zh-CN" b="1" dirty="0" smtClean="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a:solidFill>
                  <a:srgbClr val="C00000"/>
                </a:solidFill>
                <a:latin typeface="Consolas" panose="020B0609020204030204" pitchFamily="49" charset="0"/>
              </a:rPr>
              <a:t>Input</a:t>
            </a:r>
            <a:r>
              <a:rPr lang="en-US" altLang="zh-CN" b="1" dirty="0">
                <a:latin typeface="Consolas" panose="020B0609020204030204" pitchFamily="49" charset="0"/>
              </a:rPr>
              <a:t> </a:t>
            </a:r>
            <a:r>
              <a:rPr lang="en-US" altLang="zh-CN" b="1" dirty="0" err="1">
                <a:latin typeface="Consolas" panose="020B0609020204030204" pitchFamily="49" charset="0"/>
              </a:rPr>
              <a:t>input</a:t>
            </a:r>
            <a:r>
              <a:rPr lang="en-US" altLang="zh-CN" b="1" dirty="0">
                <a:latin typeface="Consolas" panose="020B0609020204030204" pitchFamily="49" charset="0"/>
              </a:rPr>
              <a:t>;</a:t>
            </a:r>
          </a:p>
          <a:p>
            <a:r>
              <a:rPr lang="en-US" altLang="zh-CN" b="1" dirty="0">
                <a:latin typeface="Consolas" panose="020B0609020204030204" pitchFamily="49" charset="0"/>
              </a:rPr>
              <a:t>    foo(input);</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zh-CN" altLang="en-US" sz="2400" b="1" dirty="0"/>
          </a:p>
        </p:txBody>
      </p:sp>
      <p:sp>
        <p:nvSpPr>
          <p:cNvPr id="8" name="箭头: 右 7">
            <a:extLst>
              <a:ext uri="{FF2B5EF4-FFF2-40B4-BE49-F238E27FC236}">
                <a16:creationId xmlns:a16="http://schemas.microsoft.com/office/drawing/2014/main" xmlns="" id="{ED7959EB-8071-407F-B023-D51D44638306}"/>
              </a:ext>
            </a:extLst>
          </p:cNvPr>
          <p:cNvSpPr/>
          <p:nvPr/>
        </p:nvSpPr>
        <p:spPr>
          <a:xfrm>
            <a:off x="4257652" y="5157192"/>
            <a:ext cx="100742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729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kumimoji="1" lang="zh-CN" altLang="en-US" dirty="0"/>
              <a:t>自定义类与对象：数据成员、成员函数、访问权限，</a:t>
            </a:r>
            <a:r>
              <a:rPr kumimoji="1" lang="en-US" altLang="zh-CN" dirty="0"/>
              <a:t>this</a:t>
            </a:r>
            <a:r>
              <a:rPr kumimoji="1" lang="zh-CN" altLang="en-US" dirty="0"/>
              <a:t>指针</a:t>
            </a:r>
            <a:endParaRPr kumimoji="1" lang="en-US" altLang="zh-CN" dirty="0"/>
          </a:p>
          <a:p>
            <a:r>
              <a:rPr kumimoji="1" lang="zh-CN" altLang="en-US" dirty="0"/>
              <a:t>函数重载</a:t>
            </a:r>
            <a:endParaRPr kumimoji="1" lang="en-US" altLang="zh-CN" dirty="0"/>
          </a:p>
          <a:p>
            <a:r>
              <a:rPr kumimoji="1" lang="zh-CN" altLang="en-US" dirty="0"/>
              <a:t>运算符重载：流运算符</a:t>
            </a:r>
            <a:r>
              <a:rPr kumimoji="1" lang="en-US" altLang="zh-CN" dirty="0"/>
              <a:t>(&lt;&lt;,&gt;&gt;),</a:t>
            </a:r>
            <a:r>
              <a:rPr kumimoji="1" lang="zh-CN" altLang="en-US" dirty="0"/>
              <a:t>函数运算符</a:t>
            </a:r>
            <a:r>
              <a:rPr kumimoji="1" lang="en-US" altLang="zh-CN" dirty="0"/>
              <a:t>(),</a:t>
            </a:r>
            <a:r>
              <a:rPr kumimoji="1" lang="zh-CN" altLang="en-US" dirty="0"/>
              <a:t>前缀运算符</a:t>
            </a:r>
            <a:r>
              <a:rPr kumimoji="1" lang="en-US" altLang="zh-CN" dirty="0"/>
              <a:t>(++,--),</a:t>
            </a:r>
            <a:r>
              <a:rPr kumimoji="1" lang="zh-CN" altLang="en-US" dirty="0"/>
              <a:t>下标运算符</a:t>
            </a:r>
            <a:r>
              <a:rPr kumimoji="1" lang="en-US" altLang="zh-CN" dirty="0"/>
              <a:t>[]</a:t>
            </a:r>
          </a:p>
          <a:p>
            <a:r>
              <a:rPr kumimoji="1" lang="zh-CN" altLang="en-US" dirty="0"/>
              <a:t>友元函数、友元类</a:t>
            </a:r>
            <a:endParaRPr kumimoji="1" lang="en-US" altLang="zh-CN" dirty="0"/>
          </a:p>
          <a:p>
            <a:r>
              <a:rPr kumimoji="1" lang="zh-CN" altLang="en-US" dirty="0"/>
              <a:t>宏与内联函数</a:t>
            </a:r>
            <a:endParaRPr kumimoji="1" lang="en-US" altLang="zh-CN" dirty="0"/>
          </a:p>
          <a:p>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20093070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6D7961-37D1-4BF8-A5FB-9FE106A9D0DB}"/>
              </a:ext>
            </a:extLst>
          </p:cNvPr>
          <p:cNvSpPr>
            <a:spLocks noGrp="1"/>
          </p:cNvSpPr>
          <p:nvPr>
            <p:ph type="title"/>
          </p:nvPr>
        </p:nvSpPr>
        <p:spPr/>
        <p:txBody>
          <a:bodyPr/>
          <a:lstStyle/>
          <a:p>
            <a:r>
              <a:rPr lang="zh-CN" altLang="en-US" dirty="0"/>
              <a:t>函数静态对象的构造与析构</a:t>
            </a:r>
          </a:p>
        </p:txBody>
      </p:sp>
      <p:sp>
        <p:nvSpPr>
          <p:cNvPr id="3" name="内容占位符 2">
            <a:extLst>
              <a:ext uri="{FF2B5EF4-FFF2-40B4-BE49-F238E27FC236}">
                <a16:creationId xmlns:a16="http://schemas.microsoft.com/office/drawing/2014/main" xmlns="" id="{D000BF0F-202E-4F5E-BAD3-2F9CB94BF6B0}"/>
              </a:ext>
            </a:extLst>
          </p:cNvPr>
          <p:cNvSpPr>
            <a:spLocks noGrp="1"/>
          </p:cNvSpPr>
          <p:nvPr>
            <p:ph idx="1"/>
          </p:nvPr>
        </p:nvSpPr>
        <p:spPr/>
        <p:txBody>
          <a:bodyPr/>
          <a:lstStyle/>
          <a:p>
            <a:r>
              <a:rPr lang="zh-CN" altLang="en-US" dirty="0"/>
              <a:t>函数静态对象是指在函数内部定义的</a:t>
            </a:r>
            <a:r>
              <a:rPr lang="en-US" altLang="zh-CN" dirty="0"/>
              <a:t>static</a:t>
            </a:r>
            <a:r>
              <a:rPr lang="zh-CN" altLang="en-US" dirty="0"/>
              <a:t>对象</a:t>
            </a:r>
            <a:endParaRPr lang="en-US" altLang="zh-CN" dirty="0"/>
          </a:p>
          <a:p>
            <a:pPr lvl="1"/>
            <a:r>
              <a:rPr lang="zh-CN" altLang="en-US" dirty="0"/>
              <a:t>在程序执行到该局部静态对象的代码时被初始化。</a:t>
            </a:r>
            <a:endParaRPr lang="en-US" altLang="zh-CN" dirty="0"/>
          </a:p>
          <a:p>
            <a:pPr lvl="1"/>
            <a:r>
              <a:rPr lang="zh-CN" altLang="en-US" dirty="0"/>
              <a:t>离开作用域不析构。</a:t>
            </a:r>
            <a:endParaRPr lang="en-US" altLang="zh-CN" dirty="0"/>
          </a:p>
          <a:p>
            <a:pPr lvl="1"/>
            <a:r>
              <a:rPr lang="zh-CN" altLang="en-US" dirty="0">
                <a:solidFill>
                  <a:srgbClr val="FF0000"/>
                </a:solidFill>
              </a:rPr>
              <a:t>第二次</a:t>
            </a:r>
            <a:r>
              <a:rPr lang="zh-CN" altLang="en-US" dirty="0"/>
              <a:t>执行到该对象代码时，</a:t>
            </a:r>
            <a:r>
              <a:rPr lang="zh-CN" altLang="en-US" dirty="0">
                <a:solidFill>
                  <a:srgbClr val="FF0000"/>
                </a:solidFill>
              </a:rPr>
              <a:t>不再初始化</a:t>
            </a:r>
            <a:r>
              <a:rPr lang="zh-CN" altLang="en-US" dirty="0"/>
              <a:t>，直接使用上一次的对象</a:t>
            </a:r>
            <a:endParaRPr lang="en-US" altLang="zh-CN" dirty="0"/>
          </a:p>
          <a:p>
            <a:pPr lvl="1"/>
            <a:r>
              <a:rPr lang="zh-CN" altLang="en-US" dirty="0"/>
              <a:t>在</a:t>
            </a:r>
            <a:r>
              <a:rPr lang="en-US" altLang="zh-CN" dirty="0"/>
              <a:t>main()</a:t>
            </a:r>
            <a:r>
              <a:rPr lang="zh-CN" altLang="en-US" dirty="0"/>
              <a:t>函数结束后被析构。</a:t>
            </a:r>
          </a:p>
        </p:txBody>
      </p:sp>
      <p:sp>
        <p:nvSpPr>
          <p:cNvPr id="4" name="灯片编号占位符 3">
            <a:extLst>
              <a:ext uri="{FF2B5EF4-FFF2-40B4-BE49-F238E27FC236}">
                <a16:creationId xmlns:a16="http://schemas.microsoft.com/office/drawing/2014/main" xmlns=""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a:p>
        </p:txBody>
      </p:sp>
      <p:sp>
        <p:nvSpPr>
          <p:cNvPr id="5" name="文本框 4">
            <a:extLst>
              <a:ext uri="{FF2B5EF4-FFF2-40B4-BE49-F238E27FC236}">
                <a16:creationId xmlns:a16="http://schemas.microsoft.com/office/drawing/2014/main" xmlns="" id="{DF38AC70-BC14-4012-A637-9A8DB7F76B24}"/>
              </a:ext>
            </a:extLst>
          </p:cNvPr>
          <p:cNvSpPr txBox="1"/>
          <p:nvPr/>
        </p:nvSpPr>
        <p:spPr>
          <a:xfrm>
            <a:off x="1286485" y="4581128"/>
            <a:ext cx="5339923" cy="1323439"/>
          </a:xfrm>
          <a:prstGeom prst="rect">
            <a:avLst/>
          </a:prstGeom>
          <a:noFill/>
        </p:spPr>
        <p:txBody>
          <a:bodyPr wrap="none" rtlCol="0">
            <a:spAutoFit/>
          </a:bodyPr>
          <a:lstStyle/>
          <a:p>
            <a:r>
              <a:rPr lang="en-US" altLang="zh-CN" sz="2000" dirty="0">
                <a:latin typeface="Consolas" panose="020B0609020204030204" pitchFamily="49" charset="0"/>
              </a:rPr>
              <a:t>void fun(</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n) {</a:t>
            </a: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n) </a:t>
            </a:r>
          </a:p>
          <a:p>
            <a:r>
              <a:rPr lang="en-US" altLang="zh-CN" sz="2000"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dirty="0">
                <a:latin typeface="Consolas" panose="020B0609020204030204" pitchFamily="49" charset="0"/>
              </a:rPr>
              <a:t> A </a:t>
            </a:r>
            <a:r>
              <a:rPr lang="en-US" altLang="zh-CN" sz="2000" dirty="0" err="1">
                <a:latin typeface="Consolas" panose="020B0609020204030204" pitchFamily="49" charset="0"/>
              </a:rPr>
              <a:t>static_obj</a:t>
            </a:r>
            <a:r>
              <a:rPr lang="en-US" altLang="zh-CN" sz="2000" dirty="0">
                <a:latin typeface="Consolas" panose="020B0609020204030204" pitchFamily="49" charset="0"/>
              </a:rPr>
              <a:t>("static");</a:t>
            </a:r>
          </a:p>
          <a:p>
            <a:r>
              <a:rPr lang="en-US" altLang="zh-CN" sz="2000" dirty="0">
                <a:latin typeface="Consolas" panose="020B0609020204030204" pitchFamily="49" charset="0"/>
              </a:rPr>
              <a:t>}</a:t>
            </a:r>
          </a:p>
        </p:txBody>
      </p:sp>
    </p:spTree>
    <p:extLst>
      <p:ext uri="{BB962C8B-B14F-4D97-AF65-F5344CB8AC3E}">
        <p14:creationId xmlns:p14="http://schemas.microsoft.com/office/powerpoint/2010/main" val="10935673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5" name="文本框 4">
            <a:extLst>
              <a:ext uri="{FF2B5EF4-FFF2-40B4-BE49-F238E27FC236}">
                <a16:creationId xmlns:a16="http://schemas.microsoft.com/office/drawing/2014/main" xmlns="" id="{94789B55-0703-452F-9DBE-1AE597C2B6D4}"/>
              </a:ext>
            </a:extLst>
          </p:cNvPr>
          <p:cNvSpPr txBox="1"/>
          <p:nvPr/>
        </p:nvSpPr>
        <p:spPr>
          <a:xfrm>
            <a:off x="568993" y="369627"/>
            <a:ext cx="6598281" cy="5786199"/>
          </a:xfrm>
          <a:prstGeom prst="rect">
            <a:avLst/>
          </a:prstGeom>
          <a:noFill/>
        </p:spPr>
        <p:txBody>
          <a:bodyPr wrap="none" rtlCol="0">
            <a:spAutoFit/>
          </a:bodyPr>
          <a:lstStyle/>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a:t>
            </a:r>
            <a:r>
              <a:rPr lang="zh-CN" altLang="en-US" dirty="0">
                <a:latin typeface="Consolas" panose="020B0609020204030204" pitchFamily="49" charset="0"/>
              </a:rPr>
              <a:t> </a:t>
            </a:r>
            <a:r>
              <a:rPr lang="en-US" altLang="zh-CN" dirty="0">
                <a:latin typeface="Consolas" panose="020B0609020204030204" pitchFamily="49" charset="0"/>
              </a:rPr>
              <a:t>{</a:t>
            </a: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s;</a:t>
            </a:r>
          </a:p>
          <a:p>
            <a:r>
              <a:rPr lang="en-US" altLang="zh-CN" dirty="0">
                <a:latin typeface="Consolas" panose="020B0609020204030204" pitchFamily="49" charset="0"/>
              </a:rPr>
              <a:t>	A(</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a:t>
            </a:r>
            <a:r>
              <a:rPr lang="en-US" altLang="zh-CN" dirty="0" err="1">
                <a:latin typeface="Consolas" panose="020B0609020204030204" pitchFamily="49" charset="0"/>
              </a:rPr>
              <a:t>str</a:t>
            </a:r>
            <a:r>
              <a:rPr lang="en-US" altLang="zh-CN" dirty="0">
                <a:latin typeface="Consolas" panose="020B0609020204030204" pitchFamily="49" charset="0"/>
              </a:rPr>
              <a:t>):s(</a:t>
            </a:r>
            <a:r>
              <a:rPr lang="en-US" altLang="zh-CN" dirty="0" err="1">
                <a:latin typeface="Consolas" panose="020B0609020204030204" pitchFamily="49" charset="0"/>
              </a:rPr>
              <a:t>str</a:t>
            </a:r>
            <a:r>
              <a:rPr lang="en-US" altLang="zh-CN" dirty="0">
                <a:latin typeface="Consolas" panose="020B0609020204030204" pitchFamily="49" charset="0"/>
              </a:rPr>
              <a:t>) {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s &lt;&lt; " A constructing"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 { </a:t>
            </a:r>
            <a:r>
              <a:rPr lang="en-US" altLang="zh-CN" dirty="0" err="1">
                <a:latin typeface="Consolas" panose="020B0609020204030204" pitchFamily="49" charset="0"/>
              </a:rPr>
              <a:t>cout</a:t>
            </a:r>
            <a:r>
              <a:rPr lang="en-US" altLang="zh-CN" dirty="0">
                <a:latin typeface="Consolas" panose="020B0609020204030204" pitchFamily="49" charset="0"/>
              </a:rPr>
              <a:t> &lt;&lt; s &lt;&lt; " A destructing" &lt;&lt;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a:t>
            </a:r>
            <a:endParaRPr lang="en-US" altLang="zh-CN" dirty="0">
              <a:solidFill>
                <a:srgbClr val="C00000"/>
              </a:solidFill>
              <a:latin typeface="Consolas" panose="020B0609020204030204" pitchFamily="49" charset="0"/>
            </a:endParaRPr>
          </a:p>
          <a:p>
            <a:r>
              <a:rPr lang="en-US" altLang="zh-CN" dirty="0" smtClean="0">
                <a:solidFill>
                  <a:srgbClr val="C00000"/>
                </a:solidFill>
                <a:latin typeface="Consolas" panose="020B0609020204030204" pitchFamily="49" charset="0"/>
              </a:rPr>
              <a:t>void</a:t>
            </a:r>
            <a:r>
              <a:rPr lang="en-US" altLang="zh-CN" dirty="0" smtClean="0">
                <a:latin typeface="Consolas" panose="020B0609020204030204" pitchFamily="49" charset="0"/>
              </a:rPr>
              <a:t> </a:t>
            </a:r>
            <a:r>
              <a:rPr lang="en-US" altLang="zh-CN" dirty="0">
                <a:latin typeface="Consolas" panose="020B0609020204030204" pitchFamily="49" charset="0"/>
              </a:rPr>
              <a:t>fun(</a:t>
            </a:r>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n) {</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if</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&gt;= n) </a:t>
            </a:r>
            <a:r>
              <a:rPr lang="en-US" altLang="zh-CN" dirty="0">
                <a:solidFill>
                  <a:srgbClr val="C00000"/>
                </a:solidFill>
                <a:latin typeface="Consolas" panose="020B0609020204030204" pitchFamily="49" charset="0"/>
              </a:rPr>
              <a:t>static</a:t>
            </a:r>
            <a:r>
              <a:rPr lang="en-US" altLang="zh-CN" dirty="0">
                <a:latin typeface="Consolas" panose="020B0609020204030204" pitchFamily="49" charset="0"/>
              </a:rPr>
              <a:t> A </a:t>
            </a:r>
            <a:r>
              <a:rPr lang="en-US" altLang="zh-CN" dirty="0" err="1">
                <a:latin typeface="Consolas" panose="020B0609020204030204" pitchFamily="49" charset="0"/>
              </a:rPr>
              <a:t>static_obj</a:t>
            </a:r>
            <a:r>
              <a:rPr lang="en-US" altLang="zh-CN" dirty="0">
                <a:latin typeface="Consolas" panose="020B0609020204030204" pitchFamily="49" charset="0"/>
              </a:rPr>
              <a:t>("static");</a:t>
            </a:r>
          </a:p>
          <a:p>
            <a:r>
              <a:rPr lang="en-US" altLang="zh-CN" dirty="0">
                <a:latin typeface="Consolas" panose="020B0609020204030204" pitchFamily="49" charset="0"/>
              </a:rPr>
              <a:t>}</a:t>
            </a:r>
            <a:endParaRPr lang="en-US" altLang="zh-CN" dirty="0">
              <a:solidFill>
                <a:srgbClr val="C00000"/>
              </a:solidFill>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n;</a:t>
            </a:r>
          </a:p>
          <a:p>
            <a:r>
              <a:rPr lang="en-US" altLang="zh-CN" dirty="0">
                <a:latin typeface="Consolas" panose="020B0609020204030204" pitchFamily="49" charset="0"/>
              </a:rPr>
              <a:t>	</a:t>
            </a:r>
            <a:r>
              <a:rPr lang="en-US" altLang="zh-CN" dirty="0" err="1">
                <a:latin typeface="Consolas" panose="020B0609020204030204" pitchFamily="49" charset="0"/>
              </a:rPr>
              <a:t>cin</a:t>
            </a:r>
            <a:r>
              <a:rPr lang="en-US" altLang="zh-CN" dirty="0">
                <a:latin typeface="Consolas" panose="020B0609020204030204" pitchFamily="49" charset="0"/>
              </a:rPr>
              <a:t> &gt;&gt; n;</a:t>
            </a:r>
          </a:p>
          <a:p>
            <a:r>
              <a:rPr lang="nn-NO" altLang="zh-CN" dirty="0">
                <a:latin typeface="Consolas" panose="020B0609020204030204" pitchFamily="49" charset="0"/>
              </a:rPr>
              <a:t>	</a:t>
            </a:r>
            <a:r>
              <a:rPr lang="nn-NO" altLang="zh-CN" dirty="0">
                <a:solidFill>
                  <a:srgbClr val="C00000"/>
                </a:solidFill>
                <a:latin typeface="Consolas" panose="020B0609020204030204" pitchFamily="49" charset="0"/>
              </a:rPr>
              <a:t>for</a:t>
            </a:r>
            <a:r>
              <a:rPr lang="nn-NO" altLang="zh-CN" dirty="0">
                <a:latin typeface="Consolas" panose="020B0609020204030204" pitchFamily="49" charset="0"/>
              </a:rPr>
              <a:t> (</a:t>
            </a:r>
            <a:r>
              <a:rPr lang="nn-NO" altLang="zh-CN" dirty="0">
                <a:solidFill>
                  <a:srgbClr val="C00000"/>
                </a:solidFill>
                <a:latin typeface="Consolas" panose="020B0609020204030204" pitchFamily="49" charset="0"/>
              </a:rPr>
              <a:t>int</a:t>
            </a:r>
            <a:r>
              <a:rPr lang="nn-NO" altLang="zh-CN" dirty="0">
                <a:latin typeface="Consolas" panose="020B0609020204030204" pitchFamily="49" charset="0"/>
              </a:rPr>
              <a:t> i = 0; i &lt; 4; i++)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latin typeface="Consolas" panose="020B0609020204030204" pitchFamily="49" charset="0"/>
              </a:rPr>
              <a:t>i</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fun(</a:t>
            </a:r>
            <a:r>
              <a:rPr lang="en-US" altLang="zh-CN" dirty="0" err="1">
                <a:latin typeface="Consolas" panose="020B0609020204030204" pitchFamily="49" charset="0"/>
              </a:rPr>
              <a:t>i</a:t>
            </a:r>
            <a:r>
              <a:rPr lang="en-US" altLang="zh-CN" dirty="0">
                <a:latin typeface="Consolas" panose="020B0609020204030204" pitchFamily="49" charset="0"/>
              </a:rPr>
              <a:t>, n);</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xmlns="" id="{5AA38E02-AD04-42E0-BE93-1C53285DEF50}"/>
              </a:ext>
            </a:extLst>
          </p:cNvPr>
          <p:cNvSpPr>
            <a:spLocks noGrp="1"/>
          </p:cNvSpPr>
          <p:nvPr>
            <p:ph type="title"/>
          </p:nvPr>
        </p:nvSpPr>
        <p:spPr>
          <a:xfrm>
            <a:off x="6660232" y="116632"/>
            <a:ext cx="2270076" cy="1325563"/>
          </a:xfrm>
        </p:spPr>
        <p:txBody>
          <a:bodyPr/>
          <a:lstStyle/>
          <a:p>
            <a:pPr algn="r"/>
            <a:r>
              <a:rPr kumimoji="1" lang="zh-CN" altLang="en-US" dirty="0">
                <a:solidFill>
                  <a:srgbClr val="0066CC"/>
                </a:solidFill>
              </a:rPr>
              <a:t>例子</a:t>
            </a:r>
          </a:p>
        </p:txBody>
      </p:sp>
      <p:sp>
        <p:nvSpPr>
          <p:cNvPr id="9" name="文本框 8">
            <a:extLst>
              <a:ext uri="{FF2B5EF4-FFF2-40B4-BE49-F238E27FC236}">
                <a16:creationId xmlns:a16="http://schemas.microsoft.com/office/drawing/2014/main" xmlns="" id="{0701709D-B60E-4EAA-99CC-A1643724ED7E}"/>
              </a:ext>
            </a:extLst>
          </p:cNvPr>
          <p:cNvSpPr txBox="1"/>
          <p:nvPr/>
        </p:nvSpPr>
        <p:spPr>
          <a:xfrm>
            <a:off x="4555328" y="5445224"/>
            <a:ext cx="4328429" cy="400110"/>
          </a:xfrm>
          <a:prstGeom prst="rect">
            <a:avLst/>
          </a:prstGeom>
          <a:noFill/>
        </p:spPr>
        <p:txBody>
          <a:bodyPr wrap="none" rtlCol="0">
            <a:spAutoFit/>
          </a:bodyPr>
          <a:lstStyle/>
          <a:p>
            <a:r>
              <a:rPr lang="zh-CN" altLang="en-US" sz="2000" dirty="0">
                <a:solidFill>
                  <a:srgbClr val="FF0000"/>
                </a:solidFill>
              </a:rPr>
              <a:t>当输入为</a:t>
            </a:r>
            <a:r>
              <a:rPr lang="en-US" altLang="zh-CN" sz="2000" dirty="0">
                <a:solidFill>
                  <a:srgbClr val="FF0000"/>
                </a:solidFill>
              </a:rPr>
              <a:t>0, 2, 5</a:t>
            </a:r>
            <a:r>
              <a:rPr lang="zh-CN" altLang="en-US" sz="2000" dirty="0">
                <a:solidFill>
                  <a:srgbClr val="FF0000"/>
                </a:solidFill>
              </a:rPr>
              <a:t>时，输出分别是</a:t>
            </a:r>
            <a:r>
              <a:rPr lang="zh-CN" altLang="en-US" sz="2000" dirty="0" smtClean="0">
                <a:solidFill>
                  <a:srgbClr val="FF0000"/>
                </a:solidFill>
              </a:rPr>
              <a:t>什么</a:t>
            </a:r>
            <a:r>
              <a:rPr lang="en-US" altLang="zh-CN" sz="2000" dirty="0" smtClean="0">
                <a:solidFill>
                  <a:srgbClr val="FF0000"/>
                </a:solidFill>
              </a:rPr>
              <a:t>?</a:t>
            </a:r>
            <a:r>
              <a:rPr lang="zh-CN" altLang="en-US" sz="2000" dirty="0" smtClean="0">
                <a:solidFill>
                  <a:srgbClr val="FF0000"/>
                </a:solidFill>
              </a:rPr>
              <a:t> </a:t>
            </a:r>
            <a:endParaRPr lang="zh-CN" altLang="en-US" sz="2000" dirty="0">
              <a:solidFill>
                <a:srgbClr val="FF0000"/>
              </a:solidFill>
              <a:effectLst/>
            </a:endParaRPr>
          </a:p>
        </p:txBody>
      </p:sp>
    </p:spTree>
    <p:extLst>
      <p:ext uri="{BB962C8B-B14F-4D97-AF65-F5344CB8AC3E}">
        <p14:creationId xmlns:p14="http://schemas.microsoft.com/office/powerpoint/2010/main" val="2923136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a:p>
        </p:txBody>
      </p:sp>
      <p:sp>
        <p:nvSpPr>
          <p:cNvPr id="5" name="文本框 4">
            <a:extLst>
              <a:ext uri="{FF2B5EF4-FFF2-40B4-BE49-F238E27FC236}">
                <a16:creationId xmlns:a16="http://schemas.microsoft.com/office/drawing/2014/main" xmlns="" id="{94789B55-0703-452F-9DBE-1AE597C2B6D4}"/>
              </a:ext>
            </a:extLst>
          </p:cNvPr>
          <p:cNvSpPr txBox="1"/>
          <p:nvPr/>
        </p:nvSpPr>
        <p:spPr>
          <a:xfrm>
            <a:off x="568993" y="369627"/>
            <a:ext cx="5965095" cy="3847207"/>
          </a:xfrm>
          <a:prstGeom prst="rect">
            <a:avLst/>
          </a:prstGeom>
          <a:noFill/>
        </p:spPr>
        <p:txBody>
          <a:bodyPr wrap="none" rtlCol="0">
            <a:spAutoFit/>
          </a:bodyPr>
          <a:lstStyle/>
          <a:p>
            <a:r>
              <a:rPr lang="en-US" altLang="zh-CN" dirty="0" smtClean="0">
                <a:solidFill>
                  <a:srgbClr val="C00000"/>
                </a:solidFill>
                <a:latin typeface="Consolas" panose="020B0609020204030204" pitchFamily="49" charset="0"/>
              </a:rPr>
              <a:t>class</a:t>
            </a:r>
            <a:r>
              <a:rPr lang="en-US" altLang="zh-CN" dirty="0" smtClean="0">
                <a:latin typeface="Consolas" panose="020B0609020204030204" pitchFamily="49" charset="0"/>
              </a:rPr>
              <a:t> A {…</a:t>
            </a:r>
            <a:r>
              <a:rPr lang="en-US" altLang="zh-CN" dirty="0" smtClean="0">
                <a:solidFill>
                  <a:srgbClr val="008000"/>
                </a:solidFill>
                <a:latin typeface="Consolas" panose="020B0609020204030204" pitchFamily="49" charset="0"/>
              </a:rPr>
              <a:t>//A</a:t>
            </a:r>
            <a:r>
              <a:rPr lang="zh-CN" altLang="en-US" dirty="0" smtClean="0">
                <a:solidFill>
                  <a:srgbClr val="008000"/>
                </a:solidFill>
                <a:latin typeface="Consolas" panose="020B0609020204030204" pitchFamily="49" charset="0"/>
              </a:rPr>
              <a:t>定义见上页</a:t>
            </a:r>
            <a:r>
              <a:rPr lang="en-US" altLang="zh-CN" dirty="0" smtClean="0">
                <a:latin typeface="Consolas" panose="020B0609020204030204" pitchFamily="49" charset="0"/>
              </a:rPr>
              <a:t>}</a:t>
            </a:r>
          </a:p>
          <a:p>
            <a:r>
              <a:rPr lang="en-US" altLang="zh-CN" dirty="0" smtClean="0">
                <a:solidFill>
                  <a:srgbClr val="C00000"/>
                </a:solidFill>
                <a:latin typeface="Consolas" panose="020B0609020204030204" pitchFamily="49" charset="0"/>
              </a:rPr>
              <a:t>void</a:t>
            </a:r>
            <a:r>
              <a:rPr lang="en-US" altLang="zh-CN" dirty="0" smtClean="0">
                <a:latin typeface="Consolas" panose="020B0609020204030204" pitchFamily="49" charset="0"/>
              </a:rPr>
              <a:t> </a:t>
            </a:r>
            <a:r>
              <a:rPr lang="en-US" altLang="zh-CN" dirty="0">
                <a:latin typeface="Consolas" panose="020B0609020204030204" pitchFamily="49" charset="0"/>
              </a:rPr>
              <a:t>fun(</a:t>
            </a:r>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n) {</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if</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&gt;= n) </a:t>
            </a:r>
            <a:r>
              <a:rPr lang="en-US" altLang="zh-CN" dirty="0">
                <a:solidFill>
                  <a:srgbClr val="C00000"/>
                </a:solidFill>
                <a:latin typeface="Consolas" panose="020B0609020204030204" pitchFamily="49" charset="0"/>
              </a:rPr>
              <a:t>static</a:t>
            </a:r>
            <a:r>
              <a:rPr lang="en-US" altLang="zh-CN" dirty="0">
                <a:latin typeface="Consolas" panose="020B0609020204030204" pitchFamily="49" charset="0"/>
              </a:rPr>
              <a:t> A </a:t>
            </a:r>
            <a:r>
              <a:rPr lang="en-US" altLang="zh-CN" dirty="0" err="1">
                <a:latin typeface="Consolas" panose="020B0609020204030204" pitchFamily="49" charset="0"/>
              </a:rPr>
              <a:t>static_obj</a:t>
            </a:r>
            <a:r>
              <a:rPr lang="en-US" altLang="zh-CN" dirty="0">
                <a:latin typeface="Consolas" panose="020B0609020204030204" pitchFamily="49" charset="0"/>
              </a:rPr>
              <a:t>("static");</a:t>
            </a:r>
          </a:p>
          <a:p>
            <a:r>
              <a:rPr lang="en-US" altLang="zh-CN" dirty="0">
                <a:latin typeface="Consolas" panose="020B0609020204030204" pitchFamily="49" charset="0"/>
              </a:rPr>
              <a:t>}</a:t>
            </a:r>
            <a:endParaRPr lang="en-US" altLang="zh-CN" dirty="0">
              <a:solidFill>
                <a:srgbClr val="C00000"/>
              </a:solidFill>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n;</a:t>
            </a:r>
          </a:p>
          <a:p>
            <a:r>
              <a:rPr lang="en-US" altLang="zh-CN" dirty="0">
                <a:latin typeface="Consolas" panose="020B0609020204030204" pitchFamily="49" charset="0"/>
              </a:rPr>
              <a:t>	</a:t>
            </a:r>
            <a:r>
              <a:rPr lang="en-US" altLang="zh-CN" dirty="0" err="1">
                <a:latin typeface="Consolas" panose="020B0609020204030204" pitchFamily="49" charset="0"/>
              </a:rPr>
              <a:t>cin</a:t>
            </a:r>
            <a:r>
              <a:rPr lang="en-US" altLang="zh-CN" dirty="0">
                <a:latin typeface="Consolas" panose="020B0609020204030204" pitchFamily="49" charset="0"/>
              </a:rPr>
              <a:t> &gt;&gt; n;</a:t>
            </a:r>
          </a:p>
          <a:p>
            <a:r>
              <a:rPr lang="nn-NO" altLang="zh-CN" dirty="0">
                <a:latin typeface="Consolas" panose="020B0609020204030204" pitchFamily="49" charset="0"/>
              </a:rPr>
              <a:t>	</a:t>
            </a:r>
            <a:r>
              <a:rPr lang="nn-NO" altLang="zh-CN" dirty="0">
                <a:solidFill>
                  <a:srgbClr val="C00000"/>
                </a:solidFill>
                <a:latin typeface="Consolas" panose="020B0609020204030204" pitchFamily="49" charset="0"/>
              </a:rPr>
              <a:t>for</a:t>
            </a:r>
            <a:r>
              <a:rPr lang="nn-NO" altLang="zh-CN" dirty="0">
                <a:latin typeface="Consolas" panose="020B0609020204030204" pitchFamily="49" charset="0"/>
              </a:rPr>
              <a:t> (</a:t>
            </a:r>
            <a:r>
              <a:rPr lang="nn-NO" altLang="zh-CN" dirty="0">
                <a:solidFill>
                  <a:srgbClr val="C00000"/>
                </a:solidFill>
                <a:latin typeface="Consolas" panose="020B0609020204030204" pitchFamily="49" charset="0"/>
              </a:rPr>
              <a:t>int</a:t>
            </a:r>
            <a:r>
              <a:rPr lang="nn-NO" altLang="zh-CN" dirty="0">
                <a:latin typeface="Consolas" panose="020B0609020204030204" pitchFamily="49" charset="0"/>
              </a:rPr>
              <a:t> i = 0; i &lt; 4; i++)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latin typeface="Consolas" panose="020B0609020204030204" pitchFamily="49" charset="0"/>
              </a:rPr>
              <a:t>i</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fun(</a:t>
            </a:r>
            <a:r>
              <a:rPr lang="en-US" altLang="zh-CN" dirty="0" err="1">
                <a:latin typeface="Consolas" panose="020B0609020204030204" pitchFamily="49" charset="0"/>
              </a:rPr>
              <a:t>i</a:t>
            </a:r>
            <a:r>
              <a:rPr lang="en-US" altLang="zh-CN" dirty="0">
                <a:latin typeface="Consolas" panose="020B0609020204030204" pitchFamily="49" charset="0"/>
              </a:rPr>
              <a:t>, n);</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xmlns="" id="{5AA38E02-AD04-42E0-BE93-1C53285DEF50}"/>
              </a:ext>
            </a:extLst>
          </p:cNvPr>
          <p:cNvSpPr>
            <a:spLocks noGrp="1"/>
          </p:cNvSpPr>
          <p:nvPr>
            <p:ph type="title"/>
          </p:nvPr>
        </p:nvSpPr>
        <p:spPr>
          <a:xfrm>
            <a:off x="6660232" y="116632"/>
            <a:ext cx="2270076" cy="1325563"/>
          </a:xfrm>
        </p:spPr>
        <p:txBody>
          <a:bodyPr/>
          <a:lstStyle/>
          <a:p>
            <a:pPr algn="r"/>
            <a:r>
              <a:rPr kumimoji="1" lang="zh-CN" altLang="en-US" dirty="0">
                <a:solidFill>
                  <a:srgbClr val="0066CC"/>
                </a:solidFill>
              </a:rPr>
              <a:t>例子</a:t>
            </a:r>
          </a:p>
        </p:txBody>
      </p:sp>
      <p:sp>
        <p:nvSpPr>
          <p:cNvPr id="7" name="文本框 6">
            <a:extLst>
              <a:ext uri="{FF2B5EF4-FFF2-40B4-BE49-F238E27FC236}">
                <a16:creationId xmlns:a16="http://schemas.microsoft.com/office/drawing/2014/main" xmlns="" id="{F4816C33-0573-488B-B810-4C1CA45A58B4}"/>
              </a:ext>
            </a:extLst>
          </p:cNvPr>
          <p:cNvSpPr txBox="1"/>
          <p:nvPr/>
        </p:nvSpPr>
        <p:spPr>
          <a:xfrm>
            <a:off x="1475656" y="3873878"/>
            <a:ext cx="2340000" cy="2554545"/>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zh-CN" altLang="en-US" sz="2000" b="1" dirty="0">
                <a:solidFill>
                  <a:srgbClr val="008000"/>
                </a:solidFill>
              </a:rPr>
              <a:t>输入</a:t>
            </a:r>
            <a:r>
              <a:rPr lang="en-US" altLang="zh-CN" sz="2000" b="1" dirty="0">
                <a:solidFill>
                  <a:srgbClr val="008000"/>
                </a:solidFill>
              </a:rPr>
              <a:t>0</a:t>
            </a:r>
          </a:p>
          <a:p>
            <a:r>
              <a:rPr lang="en-US" altLang="zh-CN" sz="2000" b="1" dirty="0">
                <a:solidFill>
                  <a:srgbClr val="008000"/>
                </a:solidFill>
              </a:rPr>
              <a:t>0</a:t>
            </a:r>
          </a:p>
          <a:p>
            <a:r>
              <a:rPr lang="en-US" altLang="zh-CN" sz="2000" b="1" dirty="0">
                <a:solidFill>
                  <a:srgbClr val="008000"/>
                </a:solidFill>
              </a:rPr>
              <a:t>static A constructing</a:t>
            </a:r>
          </a:p>
          <a:p>
            <a:r>
              <a:rPr lang="en-US" altLang="zh-CN" sz="2000" b="1" dirty="0">
                <a:solidFill>
                  <a:srgbClr val="008000"/>
                </a:solidFill>
              </a:rPr>
              <a:t>1</a:t>
            </a:r>
          </a:p>
          <a:p>
            <a:r>
              <a:rPr lang="en-US" altLang="zh-CN" sz="2000" b="1" dirty="0">
                <a:solidFill>
                  <a:srgbClr val="008000"/>
                </a:solidFill>
              </a:rPr>
              <a:t>2</a:t>
            </a:r>
          </a:p>
          <a:p>
            <a:r>
              <a:rPr lang="en-US" altLang="zh-CN" sz="2000" b="1" dirty="0">
                <a:solidFill>
                  <a:srgbClr val="008000"/>
                </a:solidFill>
              </a:rPr>
              <a:t>3</a:t>
            </a:r>
          </a:p>
          <a:p>
            <a:r>
              <a:rPr lang="en-US" altLang="zh-CN" sz="2000" b="1" dirty="0">
                <a:solidFill>
                  <a:srgbClr val="008000"/>
                </a:solidFill>
              </a:rPr>
              <a:t>static A destructing</a:t>
            </a:r>
            <a:endParaRPr lang="zh-CN" altLang="en-US" sz="2000" b="1" dirty="0">
              <a:solidFill>
                <a:srgbClr val="008000"/>
              </a:solidFill>
            </a:endParaRPr>
          </a:p>
        </p:txBody>
      </p:sp>
      <p:sp>
        <p:nvSpPr>
          <p:cNvPr id="8" name="文本框 7">
            <a:extLst>
              <a:ext uri="{FF2B5EF4-FFF2-40B4-BE49-F238E27FC236}">
                <a16:creationId xmlns:a16="http://schemas.microsoft.com/office/drawing/2014/main" xmlns="" id="{CA3D33F2-AD43-4578-A217-4C35D3EDBF18}"/>
              </a:ext>
            </a:extLst>
          </p:cNvPr>
          <p:cNvSpPr txBox="1"/>
          <p:nvPr/>
        </p:nvSpPr>
        <p:spPr>
          <a:xfrm>
            <a:off x="4067944" y="3868354"/>
            <a:ext cx="2340000" cy="2554545"/>
          </a:xfrm>
          <a:prstGeom prst="rect">
            <a:avLst/>
          </a:prstGeom>
          <a:noFill/>
        </p:spPr>
        <p:txBody>
          <a:bodyPr wrap="none" rtlCol="0">
            <a:spAutoFit/>
          </a:bodyPr>
          <a:lstStyle/>
          <a:p>
            <a:endParaRPr lang="en-US" altLang="zh-CN" sz="2000" b="1" dirty="0">
              <a:solidFill>
                <a:srgbClr val="008000"/>
              </a:solidFill>
            </a:endParaRPr>
          </a:p>
          <a:p>
            <a:r>
              <a:rPr lang="zh-CN" altLang="en-US" sz="2000" b="1" dirty="0">
                <a:solidFill>
                  <a:srgbClr val="008000"/>
                </a:solidFill>
              </a:rPr>
              <a:t>输入</a:t>
            </a:r>
            <a:r>
              <a:rPr lang="en-US" altLang="zh-CN" sz="2000" b="1" dirty="0">
                <a:solidFill>
                  <a:srgbClr val="008000"/>
                </a:solidFill>
              </a:rPr>
              <a:t>2</a:t>
            </a:r>
          </a:p>
          <a:p>
            <a:r>
              <a:rPr lang="en-US" altLang="zh-CN" sz="2000" b="1" dirty="0">
                <a:solidFill>
                  <a:srgbClr val="008000"/>
                </a:solidFill>
              </a:rPr>
              <a:t>0</a:t>
            </a:r>
          </a:p>
          <a:p>
            <a:r>
              <a:rPr lang="en-US" altLang="zh-CN" sz="2000" b="1" dirty="0">
                <a:solidFill>
                  <a:srgbClr val="008000"/>
                </a:solidFill>
              </a:rPr>
              <a:t>1</a:t>
            </a:r>
          </a:p>
          <a:p>
            <a:r>
              <a:rPr lang="en-US" altLang="zh-CN" sz="2000" b="1" dirty="0">
                <a:solidFill>
                  <a:srgbClr val="008000"/>
                </a:solidFill>
              </a:rPr>
              <a:t>2</a:t>
            </a:r>
          </a:p>
          <a:p>
            <a:r>
              <a:rPr lang="en-US" altLang="zh-CN" sz="2000" b="1" dirty="0">
                <a:solidFill>
                  <a:srgbClr val="008000"/>
                </a:solidFill>
              </a:rPr>
              <a:t>static A constructing</a:t>
            </a:r>
          </a:p>
          <a:p>
            <a:r>
              <a:rPr lang="en-US" altLang="zh-CN" sz="2000" b="1" dirty="0">
                <a:solidFill>
                  <a:srgbClr val="008000"/>
                </a:solidFill>
              </a:rPr>
              <a:t>3</a:t>
            </a:r>
          </a:p>
          <a:p>
            <a:r>
              <a:rPr lang="en-US" altLang="zh-CN" sz="2000" b="1" dirty="0">
                <a:solidFill>
                  <a:srgbClr val="008000"/>
                </a:solidFill>
              </a:rPr>
              <a:t>static A destructing</a:t>
            </a:r>
            <a:endParaRPr lang="zh-CN" altLang="en-US" sz="2000" b="1" dirty="0">
              <a:solidFill>
                <a:srgbClr val="008000"/>
              </a:solidFill>
            </a:endParaRPr>
          </a:p>
        </p:txBody>
      </p:sp>
      <p:sp>
        <p:nvSpPr>
          <p:cNvPr id="9" name="文本框 8">
            <a:extLst>
              <a:ext uri="{FF2B5EF4-FFF2-40B4-BE49-F238E27FC236}">
                <a16:creationId xmlns:a16="http://schemas.microsoft.com/office/drawing/2014/main" xmlns="" id="{0701709D-B60E-4EAA-99CC-A1643724ED7E}"/>
              </a:ext>
            </a:extLst>
          </p:cNvPr>
          <p:cNvSpPr txBox="1"/>
          <p:nvPr/>
        </p:nvSpPr>
        <p:spPr>
          <a:xfrm>
            <a:off x="6660232" y="3868353"/>
            <a:ext cx="1688283" cy="2862322"/>
          </a:xfrm>
          <a:prstGeom prst="rect">
            <a:avLst/>
          </a:prstGeom>
          <a:noFill/>
        </p:spPr>
        <p:txBody>
          <a:bodyPr wrap="none" rtlCol="0">
            <a:spAutoFit/>
          </a:bodyPr>
          <a:lstStyle/>
          <a:p>
            <a:endParaRPr lang="en-US" altLang="zh-CN" sz="2000" b="1" dirty="0">
              <a:solidFill>
                <a:srgbClr val="008000"/>
              </a:solidFill>
            </a:endParaRPr>
          </a:p>
          <a:p>
            <a:r>
              <a:rPr lang="zh-CN" altLang="en-US" sz="2000" b="1" dirty="0">
                <a:solidFill>
                  <a:srgbClr val="008000"/>
                </a:solidFill>
              </a:rPr>
              <a:t>输入</a:t>
            </a:r>
            <a:r>
              <a:rPr lang="en-US" altLang="zh-CN" sz="2000" b="1" dirty="0">
                <a:solidFill>
                  <a:srgbClr val="008000"/>
                </a:solidFill>
              </a:rPr>
              <a:t>5</a:t>
            </a:r>
          </a:p>
          <a:p>
            <a:r>
              <a:rPr lang="en-US" altLang="zh-CN" sz="2000" b="1" dirty="0">
                <a:solidFill>
                  <a:srgbClr val="008000"/>
                </a:solidFill>
              </a:rPr>
              <a:t>0</a:t>
            </a:r>
          </a:p>
          <a:p>
            <a:r>
              <a:rPr lang="en-US" altLang="zh-CN" sz="2000" b="1" dirty="0">
                <a:solidFill>
                  <a:srgbClr val="008000"/>
                </a:solidFill>
              </a:rPr>
              <a:t>1</a:t>
            </a:r>
          </a:p>
          <a:p>
            <a:r>
              <a:rPr lang="en-US" altLang="zh-CN" sz="2000" b="1" dirty="0">
                <a:solidFill>
                  <a:srgbClr val="008000"/>
                </a:solidFill>
              </a:rPr>
              <a:t>2</a:t>
            </a:r>
          </a:p>
          <a:p>
            <a:r>
              <a:rPr lang="en-US" altLang="zh-CN" sz="2000" b="1" dirty="0">
                <a:solidFill>
                  <a:srgbClr val="008000"/>
                </a:solidFill>
              </a:rPr>
              <a:t>3</a:t>
            </a:r>
          </a:p>
          <a:p>
            <a:endParaRPr lang="en-US" altLang="zh-CN" sz="2000" b="1" dirty="0">
              <a:solidFill>
                <a:srgbClr val="008000"/>
              </a:solidFill>
            </a:endParaRPr>
          </a:p>
          <a:p>
            <a:r>
              <a:rPr lang="en-US" altLang="zh-CN" sz="2000" b="1" dirty="0">
                <a:solidFill>
                  <a:srgbClr val="008000"/>
                </a:solidFill>
              </a:rPr>
              <a:t>//</a:t>
            </a:r>
            <a:r>
              <a:rPr lang="zh-CN" altLang="en-US" sz="2000" b="1" dirty="0">
                <a:solidFill>
                  <a:srgbClr val="008000"/>
                </a:solidFill>
              </a:rPr>
              <a:t>如果不构造</a:t>
            </a:r>
            <a:endParaRPr lang="en-US" altLang="zh-CN" sz="2000" b="1" dirty="0">
              <a:solidFill>
                <a:srgbClr val="008000"/>
              </a:solidFill>
            </a:endParaRPr>
          </a:p>
          <a:p>
            <a:r>
              <a:rPr lang="en-US" altLang="zh-CN" sz="2000" b="1" dirty="0">
                <a:solidFill>
                  <a:srgbClr val="008000"/>
                </a:solidFill>
              </a:rPr>
              <a:t>//</a:t>
            </a:r>
            <a:r>
              <a:rPr lang="zh-CN" altLang="en-US" sz="2000" b="1" dirty="0">
                <a:solidFill>
                  <a:srgbClr val="008000"/>
                </a:solidFill>
              </a:rPr>
              <a:t>也不会析构</a:t>
            </a:r>
            <a:endParaRPr lang="en-US" altLang="zh-CN" sz="2000" b="1" dirty="0">
              <a:solidFill>
                <a:srgbClr val="008000"/>
              </a:solidFill>
            </a:endParaRPr>
          </a:p>
        </p:txBody>
      </p:sp>
    </p:spTree>
    <p:extLst>
      <p:ext uri="{BB962C8B-B14F-4D97-AF65-F5344CB8AC3E}">
        <p14:creationId xmlns:p14="http://schemas.microsoft.com/office/powerpoint/2010/main" val="32652952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xmlns="" id="{2783BAD9-6BA7-7E4C-8FF8-E4CD697373A9}"/>
              </a:ext>
            </a:extLst>
          </p:cNvPr>
          <p:cNvSpPr>
            <a:spLocks noGrp="1"/>
          </p:cNvSpPr>
          <p:nvPr>
            <p:ph type="title"/>
          </p:nvPr>
        </p:nvSpPr>
        <p:spPr>
          <a:xfrm>
            <a:off x="179512" y="116632"/>
            <a:ext cx="7886700" cy="1325563"/>
          </a:xfrm>
        </p:spPr>
        <p:txBody>
          <a:bodyPr/>
          <a:lstStyle/>
          <a:p>
            <a:r>
              <a:rPr kumimoji="1" lang="zh-CN" altLang="en-US" dirty="0"/>
              <a:t>参数对象的构造与析构</a:t>
            </a:r>
          </a:p>
        </p:txBody>
      </p:sp>
      <p:sp>
        <p:nvSpPr>
          <p:cNvPr id="13" name="内容占位符 2">
            <a:extLst>
              <a:ext uri="{FF2B5EF4-FFF2-40B4-BE49-F238E27FC236}">
                <a16:creationId xmlns:a16="http://schemas.microsoft.com/office/drawing/2014/main" xmlns="" id="{09433CAC-C51A-B94E-B2F8-44AE6887FA27}"/>
              </a:ext>
            </a:extLst>
          </p:cNvPr>
          <p:cNvSpPr>
            <a:spLocks noGrp="1"/>
          </p:cNvSpPr>
          <p:nvPr>
            <p:ph idx="1"/>
          </p:nvPr>
        </p:nvSpPr>
        <p:spPr>
          <a:xfrm>
            <a:off x="628650" y="1442196"/>
            <a:ext cx="8047806" cy="4935634"/>
          </a:xfrm>
        </p:spPr>
        <p:txBody>
          <a:bodyPr/>
          <a:lstStyle/>
          <a:p>
            <a:r>
              <a:rPr lang="zh-CN" altLang="en-US" b="0" dirty="0"/>
              <a:t>如果传递的是形参。</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被构造，调用</a:t>
            </a:r>
            <a:r>
              <a:rPr lang="zh-CN" altLang="en-US" dirty="0">
                <a:solidFill>
                  <a:srgbClr val="FF0000"/>
                </a:solidFill>
              </a:rPr>
              <a:t>拷贝构造函数（以后内容）</a:t>
            </a:r>
            <a:r>
              <a:rPr lang="zh-CN" altLang="en-US" dirty="0"/>
              <a:t>进行初始化。默认情况下，对象</a:t>
            </a:r>
            <a:r>
              <a:rPr lang="en-US" altLang="zh-CN" dirty="0"/>
              <a:t>b</a:t>
            </a:r>
            <a:r>
              <a:rPr lang="zh-CN" altLang="en-US" dirty="0"/>
              <a:t>的属性值和</a:t>
            </a:r>
            <a:r>
              <a:rPr lang="en-US" altLang="zh-CN" dirty="0"/>
              <a:t>a</a:t>
            </a:r>
            <a:r>
              <a:rPr lang="zh-CN" altLang="en-US" dirty="0"/>
              <a:t>一致。</a:t>
            </a:r>
            <a:endParaRPr lang="en-US" altLang="zh-CN" dirty="0"/>
          </a:p>
          <a:p>
            <a:pPr lvl="1"/>
            <a:r>
              <a:rPr lang="zh-CN" altLang="en-US" b="0" dirty="0"/>
              <a:t>在函数结束时，调用析构函数，</a:t>
            </a:r>
            <a:r>
              <a:rPr lang="en-US" altLang="zh-CN" dirty="0"/>
              <a:t>b</a:t>
            </a:r>
            <a:r>
              <a:rPr lang="zh-CN" altLang="en-US" b="0" dirty="0"/>
              <a:t>被析构。</a:t>
            </a:r>
            <a:endParaRPr lang="en-US" altLang="zh-CN" b="0" dirty="0"/>
          </a:p>
          <a:p>
            <a:pPr lvl="1"/>
            <a:endParaRPr lang="en-US" altLang="zh-CN" dirty="0"/>
          </a:p>
          <a:p>
            <a:pPr lvl="1"/>
            <a:endParaRPr lang="en-US" altLang="zh-CN" b="0" dirty="0"/>
          </a:p>
          <a:p>
            <a:pPr marL="457200" lvl="1" indent="0">
              <a:buNone/>
            </a:pPr>
            <a:endParaRPr lang="en-US" altLang="zh-CN" b="0" dirty="0"/>
          </a:p>
        </p:txBody>
      </p:sp>
      <p:sp>
        <p:nvSpPr>
          <p:cNvPr id="14" name="矩形 13">
            <a:extLst>
              <a:ext uri="{FF2B5EF4-FFF2-40B4-BE49-F238E27FC236}">
                <a16:creationId xmlns:a16="http://schemas.microsoft.com/office/drawing/2014/main" xmlns="" id="{A3930926-46EB-9F47-B66C-1590F835CFE1}"/>
              </a:ext>
            </a:extLst>
          </p:cNvPr>
          <p:cNvSpPr/>
          <p:nvPr/>
        </p:nvSpPr>
        <p:spPr>
          <a:xfrm>
            <a:off x="1547664" y="2060848"/>
            <a:ext cx="6696744" cy="1200329"/>
          </a:xfrm>
          <a:prstGeom prst="rect">
            <a:avLst/>
          </a:prstGeom>
        </p:spPr>
        <p:txBody>
          <a:bodyPr wrap="square">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fun(A b) {</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"In fun: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latin typeface="Consolas" panose="020B0609020204030204" pitchFamily="49" charset="0"/>
              </a:rPr>
              <a:t>fun(a);</a:t>
            </a:r>
            <a:endParaRPr lang="en-US" altLang="zh-CN" b="1"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8186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
        <p:nvSpPr>
          <p:cNvPr id="5" name="文本框 4">
            <a:extLst>
              <a:ext uri="{FF2B5EF4-FFF2-40B4-BE49-F238E27FC236}">
                <a16:creationId xmlns:a16="http://schemas.microsoft.com/office/drawing/2014/main" xmlns="" id="{94789B55-0703-452F-9DBE-1AE597C2B6D4}"/>
              </a:ext>
            </a:extLst>
          </p:cNvPr>
          <p:cNvSpPr txBox="1"/>
          <p:nvPr/>
        </p:nvSpPr>
        <p:spPr>
          <a:xfrm>
            <a:off x="828517" y="1420103"/>
            <a:ext cx="6598281" cy="5232202"/>
          </a:xfrm>
          <a:prstGeom prst="rect">
            <a:avLst/>
          </a:prstGeom>
          <a:noFill/>
        </p:spPr>
        <p:txBody>
          <a:bodyPr wrap="none" rtlCol="0">
            <a:spAutoFit/>
          </a:bodyPr>
          <a:lstStyle/>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a:t>
            </a:r>
            <a:r>
              <a:rPr lang="zh-CN" altLang="en-US" dirty="0">
                <a:latin typeface="Consolas" panose="020B0609020204030204" pitchFamily="49" charset="0"/>
              </a:rPr>
              <a:t> </a:t>
            </a:r>
            <a:r>
              <a:rPr lang="en-US" altLang="zh-CN" dirty="0">
                <a:latin typeface="Consolas" panose="020B0609020204030204" pitchFamily="49" charset="0"/>
              </a:rPr>
              <a:t>{</a:t>
            </a: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s;</a:t>
            </a:r>
          </a:p>
          <a:p>
            <a:r>
              <a:rPr lang="en-US" altLang="zh-CN" dirty="0">
                <a:latin typeface="Consolas" panose="020B0609020204030204" pitchFamily="49" charset="0"/>
              </a:rPr>
              <a:t>	A(</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a:t>
            </a:r>
            <a:r>
              <a:rPr lang="en-US" altLang="zh-CN" dirty="0" err="1">
                <a:latin typeface="Consolas" panose="020B0609020204030204" pitchFamily="49" charset="0"/>
              </a:rPr>
              <a:t>str</a:t>
            </a:r>
            <a:r>
              <a:rPr lang="en-US" altLang="zh-CN" dirty="0">
                <a:latin typeface="Consolas" panose="020B0609020204030204" pitchFamily="49" charset="0"/>
              </a:rPr>
              <a:t>):s(</a:t>
            </a:r>
            <a:r>
              <a:rPr lang="en-US" altLang="zh-CN" dirty="0" err="1">
                <a:latin typeface="Consolas" panose="020B0609020204030204" pitchFamily="49" charset="0"/>
              </a:rPr>
              <a:t>str</a:t>
            </a:r>
            <a:r>
              <a:rPr lang="en-US" altLang="zh-CN" dirty="0">
                <a:latin typeface="Consolas" panose="020B0609020204030204" pitchFamily="49" charset="0"/>
              </a:rPr>
              <a:t>) {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s &lt;&lt; " A constructing"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 { </a:t>
            </a:r>
            <a:r>
              <a:rPr lang="en-US" altLang="zh-CN" dirty="0" err="1">
                <a:latin typeface="Consolas" panose="020B0609020204030204" pitchFamily="49" charset="0"/>
              </a:rPr>
              <a:t>cout</a:t>
            </a:r>
            <a:r>
              <a:rPr lang="en-US" altLang="zh-CN" dirty="0">
                <a:latin typeface="Consolas" panose="020B0609020204030204" pitchFamily="49" charset="0"/>
              </a:rPr>
              <a:t> &lt;&lt; s &lt;&lt; " A destructing" &lt;&lt;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smtClean="0">
                <a:latin typeface="Consolas" panose="020B0609020204030204" pitchFamily="49" charset="0"/>
              </a:rPr>
              <a:t>};</a:t>
            </a:r>
          </a:p>
          <a:p>
            <a:endParaRPr lang="en-US" altLang="zh-CN" dirty="0">
              <a:solidFill>
                <a:srgbClr val="C00000"/>
              </a:solidFill>
              <a:latin typeface="Consolas" panose="020B0609020204030204" pitchFamily="49" charset="0"/>
            </a:endParaRPr>
          </a:p>
          <a:p>
            <a:r>
              <a:rPr lang="en-US" altLang="zh-CN" dirty="0" smtClean="0">
                <a:solidFill>
                  <a:srgbClr val="C00000"/>
                </a:solidFill>
                <a:latin typeface="Consolas" panose="020B0609020204030204" pitchFamily="49" charset="0"/>
              </a:rPr>
              <a:t>void</a:t>
            </a:r>
            <a:r>
              <a:rPr lang="en-US" altLang="zh-CN" dirty="0" smtClean="0">
                <a:latin typeface="Consolas" panose="020B0609020204030204" pitchFamily="49" charset="0"/>
              </a:rPr>
              <a:t> </a:t>
            </a:r>
            <a:r>
              <a:rPr lang="en-US" altLang="zh-CN" dirty="0">
                <a:latin typeface="Consolas" panose="020B0609020204030204" pitchFamily="49" charset="0"/>
              </a:rPr>
              <a:t>fun(A 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"In fun: </a:t>
            </a:r>
            <a:r>
              <a:rPr lang="en-US" altLang="zh-CN" dirty="0" err="1">
                <a:solidFill>
                  <a:srgbClr val="C00000"/>
                </a:solidFill>
                <a:latin typeface="Consolas" panose="020B0609020204030204" pitchFamily="49" charset="0"/>
              </a:rPr>
              <a:t>b.s</a:t>
            </a:r>
            <a:r>
              <a:rPr lang="en-US" altLang="zh-CN" dirty="0">
                <a:solidFill>
                  <a:srgbClr val="C00000"/>
                </a:solidFill>
                <a:latin typeface="Consolas" panose="020B0609020204030204" pitchFamily="49" charset="0"/>
              </a:rPr>
              <a:t>="</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 a(</a:t>
            </a:r>
            <a:r>
              <a:rPr lang="en-US" altLang="zh-CN" dirty="0">
                <a:solidFill>
                  <a:srgbClr val="C00000"/>
                </a:solidFill>
                <a:latin typeface="Consolas" panose="020B0609020204030204" pitchFamily="49" charset="0"/>
              </a:rPr>
              <a:t>"a"</a:t>
            </a:r>
            <a:r>
              <a:rPr lang="en-US" altLang="zh-CN" dirty="0">
                <a:latin typeface="Consolas" panose="020B0609020204030204" pitchFamily="49" charset="0"/>
              </a:rPr>
              <a:t>);</a:t>
            </a:r>
          </a:p>
          <a:p>
            <a:r>
              <a:rPr lang="en-US" altLang="zh-CN" dirty="0">
                <a:latin typeface="Consolas" panose="020B0609020204030204" pitchFamily="49" charset="0"/>
              </a:rPr>
              <a:t>	fun(a);</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xmlns="" id="{5AA38E02-AD04-42E0-BE93-1C53285DEF50}"/>
              </a:ext>
            </a:extLst>
          </p:cNvPr>
          <p:cNvSpPr>
            <a:spLocks noGrp="1"/>
          </p:cNvSpPr>
          <p:nvPr>
            <p:ph type="title"/>
          </p:nvPr>
        </p:nvSpPr>
        <p:spPr>
          <a:xfrm>
            <a:off x="1043608" y="116632"/>
            <a:ext cx="7886700" cy="1325563"/>
          </a:xfrm>
        </p:spPr>
        <p:txBody>
          <a:bodyPr/>
          <a:lstStyle/>
          <a:p>
            <a:pPr algn="r"/>
            <a:r>
              <a:rPr kumimoji="1" lang="zh-CN" altLang="en-US" dirty="0">
                <a:solidFill>
                  <a:srgbClr val="0066CC"/>
                </a:solidFill>
              </a:rPr>
              <a:t>例子</a:t>
            </a:r>
          </a:p>
        </p:txBody>
      </p:sp>
      <p:sp>
        <p:nvSpPr>
          <p:cNvPr id="9" name="文本框 8">
            <a:extLst>
              <a:ext uri="{FF2B5EF4-FFF2-40B4-BE49-F238E27FC236}">
                <a16:creationId xmlns:a16="http://schemas.microsoft.com/office/drawing/2014/main" xmlns="" id="{0701709D-B60E-4EAA-99CC-A1643724ED7E}"/>
              </a:ext>
            </a:extLst>
          </p:cNvPr>
          <p:cNvSpPr txBox="1"/>
          <p:nvPr/>
        </p:nvSpPr>
        <p:spPr>
          <a:xfrm>
            <a:off x="4419939" y="4746614"/>
            <a:ext cx="1898918" cy="1631216"/>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constructing</a:t>
            </a:r>
          </a:p>
          <a:p>
            <a:r>
              <a:rPr lang="en-US" altLang="zh-CN" sz="2000" b="1" dirty="0">
                <a:solidFill>
                  <a:srgbClr val="008000"/>
                </a:solidFill>
              </a:rPr>
              <a:t>In fun: </a:t>
            </a:r>
            <a:r>
              <a:rPr lang="en-US" altLang="zh-CN" sz="2000" b="1" dirty="0" err="1">
                <a:solidFill>
                  <a:srgbClr val="008000"/>
                </a:solidFill>
              </a:rPr>
              <a:t>b.s</a:t>
            </a:r>
            <a:r>
              <a:rPr lang="en-US" altLang="zh-CN" sz="2000" b="1" dirty="0">
                <a:solidFill>
                  <a:srgbClr val="008000"/>
                </a:solidFill>
              </a:rPr>
              <a:t>=a</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p:txBody>
      </p:sp>
      <p:sp>
        <p:nvSpPr>
          <p:cNvPr id="2" name="文本框 1">
            <a:extLst>
              <a:ext uri="{FF2B5EF4-FFF2-40B4-BE49-F238E27FC236}">
                <a16:creationId xmlns:a16="http://schemas.microsoft.com/office/drawing/2014/main" xmlns="" id="{14DB75DE-9A7D-4870-9EAE-6B0116A29048}"/>
              </a:ext>
            </a:extLst>
          </p:cNvPr>
          <p:cNvSpPr txBox="1"/>
          <p:nvPr/>
        </p:nvSpPr>
        <p:spPr>
          <a:xfrm>
            <a:off x="6950279" y="4924283"/>
            <a:ext cx="1980029" cy="954107"/>
          </a:xfrm>
          <a:prstGeom prst="rect">
            <a:avLst/>
          </a:prstGeom>
          <a:noFill/>
        </p:spPr>
        <p:txBody>
          <a:bodyPr wrap="none" rtlCol="0">
            <a:spAutoFit/>
          </a:bodyPr>
          <a:lstStyle/>
          <a:p>
            <a:r>
              <a:rPr lang="zh-CN" altLang="en-US" sz="2800" b="1" dirty="0"/>
              <a:t>构造一次，</a:t>
            </a:r>
            <a:endParaRPr lang="en-US" altLang="zh-CN" sz="2800" b="1" dirty="0"/>
          </a:p>
          <a:p>
            <a:r>
              <a:rPr lang="zh-CN" altLang="en-US" sz="2800" b="1" dirty="0"/>
              <a:t>析构两</a:t>
            </a:r>
            <a:r>
              <a:rPr lang="zh-CN" altLang="en-US" sz="2800" b="1" dirty="0" smtClean="0"/>
              <a:t>次</a:t>
            </a:r>
            <a:r>
              <a:rPr lang="en-US" altLang="zh-CN" sz="2800" b="1" dirty="0" smtClean="0"/>
              <a:t>?</a:t>
            </a:r>
            <a:endParaRPr lang="en-US" altLang="zh-CN" sz="2800" b="1" dirty="0"/>
          </a:p>
        </p:txBody>
      </p:sp>
    </p:spTree>
    <p:extLst>
      <p:ext uri="{BB962C8B-B14F-4D97-AF65-F5344CB8AC3E}">
        <p14:creationId xmlns:p14="http://schemas.microsoft.com/office/powerpoint/2010/main" val="2689530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191822" cy="4935634"/>
          </a:xfrm>
        </p:spPr>
        <p:txBody>
          <a:bodyPr/>
          <a:lstStyle/>
          <a:p>
            <a:r>
              <a:rPr lang="zh-CN" altLang="en-US" b="0" dirty="0"/>
              <a:t>如果参数是类对象的引用。</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不需要初始化，因为</a:t>
            </a:r>
            <a:r>
              <a:rPr lang="en-US" altLang="zh-CN" dirty="0"/>
              <a:t>b</a:t>
            </a:r>
            <a:r>
              <a:rPr lang="zh-CN" altLang="en-US" dirty="0"/>
              <a:t>就是</a:t>
            </a:r>
            <a:r>
              <a:rPr lang="en-US" altLang="zh-CN" dirty="0"/>
              <a:t>a</a:t>
            </a:r>
            <a:r>
              <a:rPr lang="zh-CN" altLang="en-US" dirty="0"/>
              <a:t>的引用。</a:t>
            </a:r>
            <a:endParaRPr lang="en-US" altLang="zh-CN" dirty="0"/>
          </a:p>
          <a:p>
            <a:pPr lvl="1"/>
            <a:r>
              <a:rPr lang="zh-CN" altLang="en-US" b="0" dirty="0"/>
              <a:t>在函数结束时，也不需要调用析构函数，因为</a:t>
            </a:r>
            <a:r>
              <a:rPr lang="en-US" altLang="zh-CN" b="0" dirty="0"/>
              <a:t>b</a:t>
            </a:r>
            <a:r>
              <a:rPr lang="zh-CN" altLang="en-US" dirty="0"/>
              <a:t>只是一个引用，而不是</a:t>
            </a:r>
            <a:r>
              <a:rPr lang="en-US" altLang="zh-CN" dirty="0"/>
              <a:t>A</a:t>
            </a:r>
            <a:r>
              <a:rPr lang="zh-CN" altLang="en-US" dirty="0"/>
              <a:t>的对象</a:t>
            </a:r>
            <a:r>
              <a:rPr lang="zh-CN" altLang="en-US" b="0" dirty="0"/>
              <a:t>。</a:t>
            </a:r>
            <a:endParaRPr lang="en-US" altLang="zh-CN" b="0" dirty="0"/>
          </a:p>
          <a:p>
            <a:pPr marL="457200" lvl="1" indent="0">
              <a:buNone/>
            </a:pPr>
            <a:endParaRPr lang="en-US" altLang="zh-CN" b="0" dirty="0"/>
          </a:p>
        </p:txBody>
      </p:sp>
      <p:sp>
        <p:nvSpPr>
          <p:cNvPr id="5" name="矩形 4">
            <a:extLst>
              <a:ext uri="{FF2B5EF4-FFF2-40B4-BE49-F238E27FC236}">
                <a16:creationId xmlns:a16="http://schemas.microsoft.com/office/drawing/2014/main" xmlns="" id="{DCE23EA7-3823-4124-83FD-CA45B06111B8}"/>
              </a:ext>
            </a:extLst>
          </p:cNvPr>
          <p:cNvSpPr/>
          <p:nvPr/>
        </p:nvSpPr>
        <p:spPr>
          <a:xfrm>
            <a:off x="1547664" y="2060848"/>
            <a:ext cx="6696744" cy="1200329"/>
          </a:xfrm>
          <a:prstGeom prst="rect">
            <a:avLst/>
          </a:prstGeom>
        </p:spPr>
        <p:txBody>
          <a:bodyPr wrap="square">
            <a:spAutoFit/>
          </a:bodyPr>
          <a:lstStyle/>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&amp;b)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"In fun: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r>
              <a:rPr lang="en-US" altLang="zh-CN" dirty="0">
                <a:latin typeface="Consolas" panose="020B0609020204030204" pitchFamily="49" charset="0"/>
              </a:rPr>
              <a:t>fun(a);</a:t>
            </a:r>
            <a:endParaRPr lang="en-US" altLang="zh-CN"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754477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smtClean="0"/>
              <a:t>如果一个类含有指针成员</a:t>
            </a:r>
            <a:r>
              <a:rPr lang="en-US" altLang="zh-CN" b="0" dirty="0"/>
              <a:t>?</a:t>
            </a:r>
          </a:p>
        </p:txBody>
      </p:sp>
      <p:sp>
        <p:nvSpPr>
          <p:cNvPr id="4" name="矩形 3"/>
          <p:cNvSpPr/>
          <p:nvPr/>
        </p:nvSpPr>
        <p:spPr>
          <a:xfrm>
            <a:off x="1259632" y="2060848"/>
            <a:ext cx="7596336" cy="4524315"/>
          </a:xfrm>
          <a:prstGeom prst="rect">
            <a:avLst/>
          </a:prstGeom>
        </p:spPr>
        <p:txBody>
          <a:bodyPr wrap="square">
            <a:spAutoFit/>
          </a:bodyPr>
          <a:lstStyle/>
          <a:p>
            <a:r>
              <a:rPr lang="en-US" altLang="zh-CN" dirty="0">
                <a:solidFill>
                  <a:srgbClr val="6E200D"/>
                </a:solidFill>
                <a:latin typeface="Consolas" panose="020B0609020204030204" pitchFamily="49" charset="0"/>
              </a:rPr>
              <a:t>class A {</a:t>
            </a:r>
          </a:p>
          <a:p>
            <a:r>
              <a:rPr lang="en-US" altLang="zh-CN" dirty="0">
                <a:solidFill>
                  <a:srgbClr val="6E200D"/>
                </a:solidFill>
                <a:latin typeface="Consolas" panose="020B0609020204030204" pitchFamily="49" charset="0"/>
              </a:rPr>
              <a:t>public:</a:t>
            </a:r>
          </a:p>
          <a:p>
            <a:r>
              <a:rPr lang="en-US" altLang="zh-CN" dirty="0">
                <a:solidFill>
                  <a:srgbClr val="6E200D"/>
                </a:solidFill>
                <a:latin typeface="Consolas" panose="020B0609020204030204" pitchFamily="49" charset="0"/>
              </a:rPr>
              <a:t>    int *data;</a:t>
            </a:r>
            <a:r>
              <a:rPr lang="zh-CN" altLang="en-US" dirty="0">
                <a:solidFill>
                  <a:srgbClr val="6E200D"/>
                </a:solidFill>
                <a:latin typeface="Consolas" panose="020B0609020204030204" pitchFamily="49" charset="0"/>
              </a:rPr>
              <a:t>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注意这是一个指针</a:t>
            </a:r>
            <a:endParaRPr lang="en-US" altLang="zh-CN" b="1" dirty="0">
              <a:solidFill>
                <a:srgbClr val="008000"/>
              </a:solidFill>
              <a:latin typeface="Consolas" panose="020B0609020204030204" pitchFamily="49" charset="0"/>
            </a:endParaRPr>
          </a:p>
          <a:p>
            <a:r>
              <a:rPr lang="en-US" altLang="zh-CN" dirty="0">
                <a:solidFill>
                  <a:srgbClr val="6E200D"/>
                </a:solidFill>
                <a:latin typeface="Consolas" panose="020B0609020204030204" pitchFamily="49" charset="0"/>
              </a:rPr>
              <a:t>    A(d) {data = new int(d);}</a:t>
            </a:r>
          </a:p>
          <a:p>
            <a:r>
              <a:rPr lang="en-US" altLang="zh-CN" dirty="0">
                <a:solidFill>
                  <a:srgbClr val="6E200D"/>
                </a:solidFill>
                <a:latin typeface="Consolas" panose="020B0609020204030204" pitchFamily="49" charset="0"/>
              </a:rPr>
              <a:t>    </a:t>
            </a:r>
            <a:r>
              <a:rPr lang="en-US" altLang="zh-CN" dirty="0">
                <a:solidFill>
                  <a:srgbClr val="FF0000"/>
                </a:solidFill>
                <a:latin typeface="Consolas" panose="020B0609020204030204" pitchFamily="49" charset="0"/>
              </a:rPr>
              <a:t>~A() {delete data;}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注意这里，释放之前申请的内存</a:t>
            </a:r>
            <a:endParaRPr lang="en-US" altLang="zh-CN" b="1" dirty="0">
              <a:solidFill>
                <a:srgbClr val="008000"/>
              </a:solidFill>
              <a:latin typeface="Consolas" panose="020B0609020204030204" pitchFamily="49" charset="0"/>
            </a:endParaRPr>
          </a:p>
          <a:p>
            <a:r>
              <a:rPr lang="en-US" altLang="zh-CN" dirty="0">
                <a:solidFill>
                  <a:srgbClr val="6E200D"/>
                </a:solidFill>
                <a:latin typeface="Consolas" panose="020B0609020204030204" pitchFamily="49" charset="0"/>
              </a:rPr>
              <a:t>};</a:t>
            </a:r>
          </a:p>
          <a:p>
            <a:endParaRPr lang="en-US" altLang="zh-CN" dirty="0">
              <a:solidFill>
                <a:srgbClr val="6E200D"/>
              </a:solidFill>
              <a:latin typeface="Consolas" panose="020B0609020204030204" pitchFamily="49" charset="0"/>
            </a:endParaRPr>
          </a:p>
          <a:p>
            <a:r>
              <a:rPr lang="en-US" altLang="zh-CN" dirty="0">
                <a:solidFill>
                  <a:srgbClr val="6E200D"/>
                </a:solidFill>
                <a:latin typeface="Consolas" panose="020B0609020204030204" pitchFamily="49" charset="0"/>
              </a:rPr>
              <a:t>void fun(</a:t>
            </a:r>
            <a:r>
              <a:rPr lang="en-US" altLang="zh-CN" dirty="0">
                <a:solidFill>
                  <a:srgbClr val="FF0000"/>
                </a:solidFill>
                <a:latin typeface="Consolas" panose="020B0609020204030204" pitchFamily="49" charset="0"/>
              </a:rPr>
              <a:t>A a</a:t>
            </a:r>
            <a:r>
              <a:rPr lang="en-US" altLang="zh-CN" dirty="0">
                <a:solidFill>
                  <a:srgbClr val="6E200D"/>
                </a:solidFill>
                <a:latin typeface="Consolas" panose="020B0609020204030204" pitchFamily="49" charset="0"/>
              </a:rPr>
              <a:t>) { </a:t>
            </a:r>
          </a:p>
          <a:p>
            <a:r>
              <a:rPr lang="en-US" altLang="zh-CN" dirty="0">
                <a:solidFill>
                  <a:srgbClr val="6E200D"/>
                </a:solidFill>
                <a:latin typeface="Consolas" panose="020B0609020204030204" pitchFamily="49" charset="0"/>
              </a:rPr>
              <a:t>    </a:t>
            </a:r>
            <a:r>
              <a:rPr lang="en-US" altLang="zh-CN" dirty="0" err="1">
                <a:solidFill>
                  <a:srgbClr val="6E200D"/>
                </a:solidFill>
                <a:latin typeface="Consolas" panose="020B0609020204030204" pitchFamily="49" charset="0"/>
              </a:rPr>
              <a:t>cout</a:t>
            </a:r>
            <a:r>
              <a:rPr lang="en-US" altLang="zh-CN" dirty="0">
                <a:solidFill>
                  <a:srgbClr val="6E200D"/>
                </a:solidFill>
                <a:latin typeface="Consolas" panose="020B0609020204030204" pitchFamily="49" charset="0"/>
              </a:rPr>
              <a:t> &lt;&lt; *(</a:t>
            </a:r>
            <a:r>
              <a:rPr lang="en-US" altLang="zh-CN" dirty="0" err="1">
                <a:solidFill>
                  <a:srgbClr val="6E200D"/>
                </a:solidFill>
                <a:latin typeface="Consolas" panose="020B0609020204030204" pitchFamily="49" charset="0"/>
              </a:rPr>
              <a:t>a.data</a:t>
            </a:r>
            <a:r>
              <a:rPr lang="en-US" altLang="zh-CN" dirty="0">
                <a:solidFill>
                  <a:srgbClr val="6E200D"/>
                </a:solidFill>
                <a:latin typeface="Consolas" panose="020B0609020204030204" pitchFamily="49" charset="0"/>
              </a:rPr>
              <a:t>) &lt;&lt; </a:t>
            </a:r>
            <a:r>
              <a:rPr lang="en-US" altLang="zh-CN" dirty="0" err="1">
                <a:solidFill>
                  <a:srgbClr val="6E200D"/>
                </a:solidFill>
                <a:latin typeface="Consolas" panose="020B0609020204030204" pitchFamily="49" charset="0"/>
              </a:rPr>
              <a:t>endl</a:t>
            </a:r>
            <a:r>
              <a:rPr lang="en-US" altLang="zh-CN" dirty="0">
                <a:solidFill>
                  <a:srgbClr val="6E200D"/>
                </a:solidFill>
                <a:latin typeface="Consolas" panose="020B0609020204030204" pitchFamily="49" charset="0"/>
              </a:rPr>
              <a:t>;</a:t>
            </a:r>
          </a:p>
          <a:p>
            <a:r>
              <a:rPr lang="en-US" altLang="zh-CN" dirty="0">
                <a:solidFill>
                  <a:srgbClr val="6E200D"/>
                </a:solidFill>
                <a:latin typeface="Consolas" panose="020B0609020204030204" pitchFamily="49" charset="0"/>
              </a:rPr>
              <a:t>}</a:t>
            </a:r>
          </a:p>
          <a:p>
            <a:endParaRPr lang="en-US" altLang="zh-CN" dirty="0">
              <a:solidFill>
                <a:srgbClr val="6E200D"/>
              </a:solidFill>
              <a:latin typeface="Consolas" panose="020B0609020204030204" pitchFamily="49" charset="0"/>
            </a:endParaRPr>
          </a:p>
          <a:p>
            <a:r>
              <a:rPr lang="en-US" altLang="zh-CN" dirty="0">
                <a:solidFill>
                  <a:srgbClr val="6E200D"/>
                </a:solidFill>
                <a:latin typeface="Consolas" panose="020B0609020204030204" pitchFamily="49" charset="0"/>
              </a:rPr>
              <a:t>int main() {</a:t>
            </a:r>
          </a:p>
          <a:p>
            <a:r>
              <a:rPr lang="en-US" altLang="zh-CN" dirty="0">
                <a:solidFill>
                  <a:srgbClr val="6E200D"/>
                </a:solidFill>
                <a:latin typeface="Consolas" panose="020B0609020204030204" pitchFamily="49" charset="0"/>
              </a:rPr>
              <a:t>    A </a:t>
            </a:r>
            <a:r>
              <a:rPr lang="en-US" altLang="zh-CN" dirty="0" err="1">
                <a:solidFill>
                  <a:srgbClr val="6E200D"/>
                </a:solidFill>
                <a:latin typeface="Consolas" panose="020B0609020204030204" pitchFamily="49" charset="0"/>
              </a:rPr>
              <a:t>object_a</a:t>
            </a:r>
            <a:r>
              <a:rPr lang="en-US" altLang="zh-CN" dirty="0">
                <a:solidFill>
                  <a:srgbClr val="6E200D"/>
                </a:solidFill>
                <a:latin typeface="Consolas" panose="020B0609020204030204" pitchFamily="49" charset="0"/>
              </a:rPr>
              <a:t>(3);</a:t>
            </a:r>
          </a:p>
          <a:p>
            <a:r>
              <a:rPr lang="en-US" altLang="zh-CN" dirty="0">
                <a:solidFill>
                  <a:srgbClr val="6E200D"/>
                </a:solidFill>
                <a:latin typeface="Consolas" panose="020B0609020204030204" pitchFamily="49" charset="0"/>
              </a:rPr>
              <a:t>    fun(</a:t>
            </a:r>
            <a:r>
              <a:rPr lang="en-US" altLang="zh-CN" dirty="0" err="1">
                <a:solidFill>
                  <a:srgbClr val="6E200D"/>
                </a:solidFill>
                <a:latin typeface="Consolas" panose="020B0609020204030204" pitchFamily="49" charset="0"/>
              </a:rPr>
              <a:t>object_a</a:t>
            </a:r>
            <a:r>
              <a:rPr lang="en-US" altLang="zh-CN" dirty="0">
                <a:solidFill>
                  <a:srgbClr val="6E200D"/>
                </a:solidFill>
                <a:latin typeface="Consolas" panose="020B0609020204030204" pitchFamily="49" charset="0"/>
              </a:rPr>
              <a:t>);</a:t>
            </a:r>
          </a:p>
          <a:p>
            <a:r>
              <a:rPr lang="en-US" altLang="zh-CN" dirty="0">
                <a:solidFill>
                  <a:srgbClr val="6E200D"/>
                </a:solidFill>
                <a:latin typeface="Consolas" panose="020B0609020204030204" pitchFamily="49" charset="0"/>
              </a:rPr>
              <a:t>    return 0; // </a:t>
            </a:r>
            <a:r>
              <a:rPr lang="zh-CN" altLang="en-US" dirty="0">
                <a:solidFill>
                  <a:srgbClr val="6E200D"/>
                </a:solidFill>
                <a:latin typeface="Consolas" panose="020B0609020204030204" pitchFamily="49" charset="0"/>
              </a:rPr>
              <a:t>在程序结束时会出错</a:t>
            </a:r>
            <a:endParaRPr lang="en-US" altLang="zh-CN" dirty="0">
              <a:solidFill>
                <a:srgbClr val="6E200D"/>
              </a:solidFill>
              <a:latin typeface="Consolas" panose="020B0609020204030204" pitchFamily="49" charset="0"/>
            </a:endParaRPr>
          </a:p>
          <a:p>
            <a:r>
              <a:rPr lang="en-US" altLang="zh-CN"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2317119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尽量使用对象引用作为参数。</a:t>
            </a:r>
            <a:endParaRPr lang="en-US" altLang="zh-CN" b="0" dirty="0"/>
          </a:p>
          <a:p>
            <a:pPr lvl="1"/>
            <a:r>
              <a:rPr lang="zh-CN" altLang="en-US" dirty="0"/>
              <a:t>对象</a:t>
            </a:r>
            <a:r>
              <a:rPr lang="en-US" altLang="zh-CN" dirty="0"/>
              <a:t>a</a:t>
            </a:r>
            <a:r>
              <a:rPr lang="zh-CN" altLang="en-US" dirty="0"/>
              <a:t>和对象</a:t>
            </a:r>
            <a:r>
              <a:rPr lang="en-US" altLang="zh-CN" dirty="0" err="1"/>
              <a:t>object_a</a:t>
            </a:r>
            <a:r>
              <a:rPr lang="zh-CN" altLang="en-US" dirty="0"/>
              <a:t>的</a:t>
            </a:r>
            <a:r>
              <a:rPr lang="en-US" altLang="zh-CN" dirty="0"/>
              <a:t>data</a:t>
            </a:r>
            <a:r>
              <a:rPr lang="zh-CN" altLang="en-US" dirty="0"/>
              <a:t>成员一样（地址一样），所以</a:t>
            </a:r>
            <a:r>
              <a:rPr lang="en-US" altLang="zh-CN" dirty="0"/>
              <a:t>delete</a:t>
            </a:r>
            <a:r>
              <a:rPr lang="zh-CN" altLang="en-US" dirty="0"/>
              <a:t>的时候释放的是同一块内存地址。</a:t>
            </a:r>
            <a:endParaRPr lang="en-US" altLang="zh-CN" dirty="0"/>
          </a:p>
          <a:p>
            <a:pPr lvl="1"/>
            <a:r>
              <a:rPr lang="zh-CN" altLang="en-US" b="0" dirty="0"/>
              <a:t>对象</a:t>
            </a:r>
            <a:r>
              <a:rPr lang="en-US" altLang="zh-CN" b="0" dirty="0"/>
              <a:t>a</a:t>
            </a:r>
            <a:r>
              <a:rPr lang="zh-CN" altLang="en-US" b="0" dirty="0"/>
              <a:t>析构时不会出错</a:t>
            </a:r>
            <a:r>
              <a:rPr lang="zh-CN" altLang="en-US" dirty="0"/>
              <a:t>。但</a:t>
            </a:r>
            <a:r>
              <a:rPr lang="zh-CN" altLang="en-US" b="0" dirty="0"/>
              <a:t>对象</a:t>
            </a:r>
            <a:r>
              <a:rPr lang="en-US" altLang="zh-CN" b="0" dirty="0" err="1"/>
              <a:t>object_a</a:t>
            </a:r>
            <a:r>
              <a:rPr lang="zh-CN" altLang="en-US" b="0" dirty="0"/>
              <a:t>析构时，因为试图释放一块已经释放过的内存，所以会出错。</a:t>
            </a:r>
            <a:endParaRPr lang="en-US" altLang="zh-CN" b="0" dirty="0"/>
          </a:p>
        </p:txBody>
      </p:sp>
      <p:sp>
        <p:nvSpPr>
          <p:cNvPr id="4" name="圆角矩形 3"/>
          <p:cNvSpPr/>
          <p:nvPr/>
        </p:nvSpPr>
        <p:spPr>
          <a:xfrm>
            <a:off x="2313459" y="4437112"/>
            <a:ext cx="361880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t>析构两次，两个对象的指针是同一个内存地址，但是被删除两次</a:t>
            </a:r>
          </a:p>
        </p:txBody>
      </p:sp>
    </p:spTree>
    <p:extLst>
      <p:ext uri="{BB962C8B-B14F-4D97-AF65-F5344CB8AC3E}">
        <p14:creationId xmlns:p14="http://schemas.microsoft.com/office/powerpoint/2010/main" val="211560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xmlns="" id="{D2CB2719-FB73-5C42-B3B9-F81B82268CDA}"/>
              </a:ext>
            </a:extLst>
          </p:cNvPr>
          <p:cNvSpPr>
            <a:spLocks noGrp="1"/>
          </p:cNvSpPr>
          <p:nvPr>
            <p:ph type="title"/>
          </p:nvPr>
        </p:nvSpPr>
        <p:spPr>
          <a:xfrm>
            <a:off x="179512" y="116632"/>
            <a:ext cx="7886700" cy="1325563"/>
          </a:xfrm>
        </p:spPr>
        <p:txBody>
          <a:bodyPr/>
          <a:lstStyle/>
          <a:p>
            <a:r>
              <a:rPr kumimoji="1" lang="zh-CN" altLang="en-US" dirty="0"/>
              <a:t>参数对象的构造与析构</a:t>
            </a:r>
          </a:p>
        </p:txBody>
      </p:sp>
      <p:sp>
        <p:nvSpPr>
          <p:cNvPr id="10" name="内容占位符 2">
            <a:extLst>
              <a:ext uri="{FF2B5EF4-FFF2-40B4-BE49-F238E27FC236}">
                <a16:creationId xmlns:a16="http://schemas.microsoft.com/office/drawing/2014/main" xmlns="" id="{3F722761-3244-F742-94D0-318660509A36}"/>
              </a:ext>
            </a:extLst>
          </p:cNvPr>
          <p:cNvSpPr>
            <a:spLocks noGrp="1"/>
          </p:cNvSpPr>
          <p:nvPr>
            <p:ph idx="1"/>
          </p:nvPr>
        </p:nvSpPr>
        <p:spPr>
          <a:xfrm>
            <a:off x="628650" y="1442196"/>
            <a:ext cx="8047806" cy="4935634"/>
          </a:xfrm>
        </p:spPr>
        <p:txBody>
          <a:bodyPr/>
          <a:lstStyle/>
          <a:p>
            <a:r>
              <a:rPr lang="zh-CN" altLang="en-US" b="0" dirty="0"/>
              <a:t>尽量使用对象引用作为参数。</a:t>
            </a:r>
            <a:endParaRPr lang="en-US" altLang="zh-CN" b="0" dirty="0"/>
          </a:p>
        </p:txBody>
      </p:sp>
      <p:sp>
        <p:nvSpPr>
          <p:cNvPr id="11" name="矩形 10">
            <a:extLst>
              <a:ext uri="{FF2B5EF4-FFF2-40B4-BE49-F238E27FC236}">
                <a16:creationId xmlns:a16="http://schemas.microsoft.com/office/drawing/2014/main" xmlns="" id="{38CBF3DA-258F-5D4A-8265-EA8437D1EF41}"/>
              </a:ext>
            </a:extLst>
          </p:cNvPr>
          <p:cNvSpPr/>
          <p:nvPr/>
        </p:nvSpPr>
        <p:spPr>
          <a:xfrm>
            <a:off x="1259632" y="2060848"/>
            <a:ext cx="7577930" cy="4524315"/>
          </a:xfrm>
          <a:prstGeom prst="rect">
            <a:avLst/>
          </a:prstGeom>
        </p:spPr>
        <p:txBody>
          <a:bodyPr wrap="square">
            <a:spAutoFit/>
          </a:bodyPr>
          <a:lstStyle/>
          <a:p>
            <a:r>
              <a:rPr lang="en-US" altLang="zh-CN" b="1" dirty="0">
                <a:solidFill>
                  <a:srgbClr val="6E200D"/>
                </a:solidFill>
                <a:latin typeface="Consolas" panose="020B0609020204030204" pitchFamily="49" charset="0"/>
              </a:rPr>
              <a:t>class A {</a:t>
            </a:r>
          </a:p>
          <a:p>
            <a:r>
              <a:rPr lang="en-US" altLang="zh-CN" b="1" dirty="0">
                <a:solidFill>
                  <a:srgbClr val="6E200D"/>
                </a:solidFill>
                <a:latin typeface="Consolas" panose="020B0609020204030204" pitchFamily="49" charset="0"/>
              </a:rPr>
              <a:t>public:</a:t>
            </a:r>
          </a:p>
          <a:p>
            <a:r>
              <a:rPr lang="en-US" altLang="zh-CN" b="1" dirty="0">
                <a:solidFill>
                  <a:srgbClr val="6E200D"/>
                </a:solidFill>
                <a:latin typeface="Consolas" panose="020B0609020204030204" pitchFamily="49" charset="0"/>
              </a:rPr>
              <a:t>    int *data;</a:t>
            </a:r>
          </a:p>
          <a:p>
            <a:r>
              <a:rPr lang="en-US" altLang="zh-CN" b="1" dirty="0">
                <a:solidFill>
                  <a:srgbClr val="6E200D"/>
                </a:solidFill>
                <a:latin typeface="Consolas" panose="020B0609020204030204" pitchFamily="49" charset="0"/>
              </a:rPr>
              <a:t>    A(</a:t>
            </a:r>
            <a:r>
              <a:rPr lang="en-US" altLang="zh-CN" b="1" dirty="0" err="1">
                <a:solidFill>
                  <a:srgbClr val="6E200D"/>
                </a:solidFill>
                <a:latin typeface="Consolas" panose="020B0609020204030204" pitchFamily="49" charset="0"/>
              </a:rPr>
              <a:t>int</a:t>
            </a:r>
            <a:r>
              <a:rPr lang="en-US" altLang="zh-CN" b="1" dirty="0">
                <a:solidFill>
                  <a:srgbClr val="6E200D"/>
                </a:solidFill>
                <a:latin typeface="Consolas" panose="020B0609020204030204" pitchFamily="49" charset="0"/>
              </a:rPr>
              <a:t> d) {data = new int(d);}</a:t>
            </a:r>
          </a:p>
          <a:p>
            <a:r>
              <a:rPr lang="en-US" altLang="zh-CN" b="1" dirty="0">
                <a:solidFill>
                  <a:srgbClr val="6E200D"/>
                </a:solidFill>
                <a:latin typeface="Consolas" panose="020B0609020204030204" pitchFamily="49" charset="0"/>
              </a:rPr>
              <a:t>    </a:t>
            </a:r>
            <a:r>
              <a:rPr lang="en-US" altLang="zh-CN" b="1" dirty="0">
                <a:solidFill>
                  <a:srgbClr val="FF0000"/>
                </a:solidFill>
                <a:latin typeface="Consolas" panose="020B0609020204030204" pitchFamily="49" charset="0"/>
              </a:rPr>
              <a:t>~A() {delete data;} </a:t>
            </a:r>
            <a:r>
              <a:rPr lang="en-US" altLang="zh-CN" b="1" dirty="0">
                <a:solidFill>
                  <a:srgbClr val="6E200D"/>
                </a:solidFill>
                <a:latin typeface="Consolas" panose="020B0609020204030204" pitchFamily="49" charset="0"/>
              </a:rPr>
              <a:t>// </a:t>
            </a:r>
            <a:r>
              <a:rPr lang="zh-CN" altLang="en-US" b="1" dirty="0">
                <a:solidFill>
                  <a:srgbClr val="6E200D"/>
                </a:solidFill>
                <a:latin typeface="Consolas" panose="020B0609020204030204" pitchFamily="49" charset="0"/>
              </a:rPr>
              <a:t>注意这里，释放之前申请的内存</a:t>
            </a:r>
            <a:endParaRPr lang="en-US" altLang="zh-CN" b="1" dirty="0">
              <a:solidFill>
                <a:srgbClr val="FF0000"/>
              </a:solidFill>
              <a:latin typeface="Consolas" panose="020B0609020204030204" pitchFamily="49" charset="0"/>
            </a:endParaRPr>
          </a:p>
          <a:p>
            <a:r>
              <a:rPr lang="en-US" altLang="zh-CN" b="1" dirty="0">
                <a:solidFill>
                  <a:srgbClr val="6E200D"/>
                </a:solidFill>
                <a:latin typeface="Consolas" panose="020B0609020204030204" pitchFamily="49" charset="0"/>
              </a:rPr>
              <a:t>};</a:t>
            </a:r>
          </a:p>
          <a:p>
            <a:endParaRPr lang="en-US" altLang="zh-CN" b="1" dirty="0">
              <a:solidFill>
                <a:srgbClr val="6E200D"/>
              </a:solidFill>
              <a:latin typeface="Consolas" panose="020B0609020204030204" pitchFamily="49" charset="0"/>
            </a:endParaRPr>
          </a:p>
          <a:p>
            <a:r>
              <a:rPr lang="en-US" altLang="zh-CN" b="1" dirty="0">
                <a:solidFill>
                  <a:srgbClr val="6E200D"/>
                </a:solidFill>
                <a:latin typeface="Consolas" panose="020B0609020204030204" pitchFamily="49" charset="0"/>
              </a:rPr>
              <a:t>void fun(</a:t>
            </a:r>
            <a:r>
              <a:rPr lang="en-US" altLang="zh-CN" b="1" dirty="0">
                <a:solidFill>
                  <a:srgbClr val="FF0000"/>
                </a:solidFill>
                <a:latin typeface="Consolas" panose="020B0609020204030204" pitchFamily="49" charset="0"/>
              </a:rPr>
              <a:t>A &amp;a</a:t>
            </a:r>
            <a:r>
              <a:rPr lang="en-US" altLang="zh-CN" b="1" dirty="0">
                <a:solidFill>
                  <a:srgbClr val="6E200D"/>
                </a:solidFill>
                <a:latin typeface="Consolas" panose="020B0609020204030204" pitchFamily="49" charset="0"/>
              </a:rPr>
              <a:t>) { // </a:t>
            </a:r>
            <a:r>
              <a:rPr lang="zh-CN" altLang="en-US" b="1" dirty="0">
                <a:solidFill>
                  <a:srgbClr val="6E200D"/>
                </a:solidFill>
                <a:latin typeface="Consolas" panose="020B0609020204030204" pitchFamily="49" charset="0"/>
              </a:rPr>
              <a:t>这种情况下，程序不会出现问题</a:t>
            </a:r>
            <a:endParaRPr lang="en-US" altLang="zh-CN" b="1" dirty="0">
              <a:solidFill>
                <a:srgbClr val="6E200D"/>
              </a:solidFill>
              <a:latin typeface="Consolas" panose="020B0609020204030204" pitchFamily="49" charset="0"/>
            </a:endParaRPr>
          </a:p>
          <a:p>
            <a:r>
              <a:rPr lang="en-US" altLang="zh-CN" b="1" dirty="0">
                <a:solidFill>
                  <a:srgbClr val="6E200D"/>
                </a:solidFill>
                <a:latin typeface="Consolas" panose="020B0609020204030204" pitchFamily="49" charset="0"/>
              </a:rPr>
              <a:t>    </a:t>
            </a:r>
            <a:r>
              <a:rPr lang="en-US" altLang="zh-CN" b="1" dirty="0" err="1">
                <a:solidFill>
                  <a:srgbClr val="6E200D"/>
                </a:solidFill>
                <a:latin typeface="Consolas" panose="020B0609020204030204" pitchFamily="49" charset="0"/>
              </a:rPr>
              <a:t>cout</a:t>
            </a:r>
            <a:r>
              <a:rPr lang="en-US" altLang="zh-CN" b="1" dirty="0">
                <a:solidFill>
                  <a:srgbClr val="6E200D"/>
                </a:solidFill>
                <a:latin typeface="Consolas" panose="020B0609020204030204" pitchFamily="49" charset="0"/>
              </a:rPr>
              <a:t> &lt;&lt; *(</a:t>
            </a:r>
            <a:r>
              <a:rPr lang="en-US" altLang="zh-CN" b="1" dirty="0" err="1">
                <a:solidFill>
                  <a:srgbClr val="6E200D"/>
                </a:solidFill>
                <a:latin typeface="Consolas" panose="020B0609020204030204" pitchFamily="49" charset="0"/>
              </a:rPr>
              <a:t>a.data</a:t>
            </a:r>
            <a:r>
              <a:rPr lang="en-US" altLang="zh-CN" b="1" dirty="0">
                <a:solidFill>
                  <a:srgbClr val="6E200D"/>
                </a:solidFill>
                <a:latin typeface="Consolas" panose="020B0609020204030204" pitchFamily="49" charset="0"/>
              </a:rPr>
              <a:t>) &lt;&lt; </a:t>
            </a:r>
            <a:r>
              <a:rPr lang="en-US" altLang="zh-CN" b="1" dirty="0" err="1">
                <a:solidFill>
                  <a:srgbClr val="6E200D"/>
                </a:solidFill>
                <a:latin typeface="Consolas" panose="020B0609020204030204" pitchFamily="49" charset="0"/>
              </a:rPr>
              <a:t>endl</a:t>
            </a:r>
            <a:r>
              <a:rPr lang="en-US" altLang="zh-CN" b="1" dirty="0">
                <a:solidFill>
                  <a:srgbClr val="6E200D"/>
                </a:solidFill>
                <a:latin typeface="Consolas" panose="020B0609020204030204" pitchFamily="49" charset="0"/>
              </a:rPr>
              <a:t>;</a:t>
            </a:r>
          </a:p>
          <a:p>
            <a:r>
              <a:rPr lang="en-US" altLang="zh-CN" b="1" dirty="0">
                <a:solidFill>
                  <a:srgbClr val="6E200D"/>
                </a:solidFill>
                <a:latin typeface="Consolas" panose="020B0609020204030204" pitchFamily="49" charset="0"/>
              </a:rPr>
              <a:t>}</a:t>
            </a:r>
          </a:p>
          <a:p>
            <a:endParaRPr lang="en-US" altLang="zh-CN" b="1" dirty="0">
              <a:solidFill>
                <a:srgbClr val="6E200D"/>
              </a:solidFill>
              <a:latin typeface="Consolas" panose="020B0609020204030204" pitchFamily="49" charset="0"/>
            </a:endParaRPr>
          </a:p>
          <a:p>
            <a:r>
              <a:rPr lang="en-US" altLang="zh-CN" b="1" dirty="0">
                <a:solidFill>
                  <a:srgbClr val="6E200D"/>
                </a:solidFill>
                <a:latin typeface="Consolas" panose="020B0609020204030204" pitchFamily="49" charset="0"/>
              </a:rPr>
              <a:t>int main() {</a:t>
            </a:r>
          </a:p>
          <a:p>
            <a:r>
              <a:rPr lang="en-US" altLang="zh-CN" b="1" dirty="0">
                <a:solidFill>
                  <a:srgbClr val="6E200D"/>
                </a:solidFill>
                <a:latin typeface="Consolas" panose="020B0609020204030204" pitchFamily="49" charset="0"/>
              </a:rPr>
              <a:t>    A </a:t>
            </a:r>
            <a:r>
              <a:rPr lang="en-US" altLang="zh-CN" b="1" dirty="0" err="1">
                <a:solidFill>
                  <a:srgbClr val="6E200D"/>
                </a:solidFill>
                <a:latin typeface="Consolas" panose="020B0609020204030204" pitchFamily="49" charset="0"/>
              </a:rPr>
              <a:t>object_a</a:t>
            </a:r>
            <a:r>
              <a:rPr lang="en-US" altLang="zh-CN" b="1" dirty="0">
                <a:solidFill>
                  <a:srgbClr val="6E200D"/>
                </a:solidFill>
                <a:latin typeface="Consolas" panose="020B0609020204030204" pitchFamily="49" charset="0"/>
              </a:rPr>
              <a:t>(3);</a:t>
            </a:r>
          </a:p>
          <a:p>
            <a:r>
              <a:rPr lang="en-US" altLang="zh-CN" b="1" dirty="0">
                <a:solidFill>
                  <a:srgbClr val="6E200D"/>
                </a:solidFill>
                <a:latin typeface="Consolas" panose="020B0609020204030204" pitchFamily="49" charset="0"/>
              </a:rPr>
              <a:t>    fun(</a:t>
            </a:r>
            <a:r>
              <a:rPr lang="en-US" altLang="zh-CN" b="1" dirty="0" err="1">
                <a:solidFill>
                  <a:srgbClr val="6E200D"/>
                </a:solidFill>
                <a:latin typeface="Consolas" panose="020B0609020204030204" pitchFamily="49" charset="0"/>
              </a:rPr>
              <a:t>object_a</a:t>
            </a:r>
            <a:r>
              <a:rPr lang="en-US" altLang="zh-CN" b="1" dirty="0">
                <a:solidFill>
                  <a:srgbClr val="6E200D"/>
                </a:solidFill>
                <a:latin typeface="Consolas" panose="020B0609020204030204" pitchFamily="49" charset="0"/>
              </a:rPr>
              <a:t>);</a:t>
            </a:r>
          </a:p>
          <a:p>
            <a:r>
              <a:rPr lang="en-US" altLang="zh-CN" b="1" dirty="0">
                <a:solidFill>
                  <a:srgbClr val="6E200D"/>
                </a:solidFill>
                <a:latin typeface="Consolas" panose="020B0609020204030204" pitchFamily="49" charset="0"/>
              </a:rPr>
              <a:t>    return 0;</a:t>
            </a:r>
          </a:p>
          <a:p>
            <a:r>
              <a:rPr lang="en-US" altLang="zh-CN" b="1"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3679254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t>
            </a:r>
          </a:p>
          <a:p>
            <a:pPr lvl="1"/>
            <a:r>
              <a:rPr kumimoji="1" lang="zh-CN" altLang="en-US" dirty="0"/>
              <a:t>生成一个类对象，并返回地址（构造函数会被调用）</a:t>
            </a:r>
            <a:endParaRPr kumimoji="1" lang="en-US" altLang="zh-CN" dirty="0"/>
          </a:p>
          <a:p>
            <a:pPr lvl="1"/>
            <a:endParaRPr kumimoji="1" lang="en-US" altLang="zh-CN" dirty="0"/>
          </a:p>
          <a:p>
            <a:pPr lvl="1"/>
            <a:endParaRPr kumimoji="1" lang="en-US" altLang="zh-CN" dirty="0"/>
          </a:p>
          <a:p>
            <a:r>
              <a:rPr kumimoji="1" lang="en-US" altLang="zh-CN" dirty="0"/>
              <a:t>delete</a:t>
            </a:r>
          </a:p>
          <a:p>
            <a:pPr lvl="1"/>
            <a:r>
              <a:rPr kumimoji="1" lang="zh-CN" altLang="en-US" dirty="0"/>
              <a:t>删除该类对象，释放内存资源（析构函数会被调用）</a:t>
            </a:r>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xmlns="" id="{9FA27ED6-49EB-4ED8-9323-BDD0731311D8}"/>
              </a:ext>
            </a:extLst>
          </p:cNvPr>
          <p:cNvSpPr/>
          <p:nvPr/>
        </p:nvSpPr>
        <p:spPr>
          <a:xfrm>
            <a:off x="1835696" y="2276872"/>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A(some parameters);</a:t>
            </a:r>
            <a:endParaRPr lang="is-IS" altLang="zh-CN" dirty="0">
              <a:solidFill>
                <a:srgbClr val="000000"/>
              </a:solidFill>
              <a:latin typeface="Consolas" panose="020B0609020204030204" pitchFamily="49" charset="0"/>
            </a:endParaRPr>
          </a:p>
        </p:txBody>
      </p:sp>
      <p:sp>
        <p:nvSpPr>
          <p:cNvPr id="5" name="矩形 4">
            <a:extLst>
              <a:ext uri="{FF2B5EF4-FFF2-40B4-BE49-F238E27FC236}">
                <a16:creationId xmlns:a16="http://schemas.microsoft.com/office/drawing/2014/main" xmlns="" id="{C92D3A07-D621-4C73-8B9E-57DD832627E3}"/>
              </a:ext>
            </a:extLst>
          </p:cNvPr>
          <p:cNvSpPr/>
          <p:nvPr/>
        </p:nvSpPr>
        <p:spPr>
          <a:xfrm>
            <a:off x="1835696" y="387795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40513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3.1 </a:t>
            </a:r>
            <a:r>
              <a:rPr lang="zh-CN" altLang="en-US" dirty="0"/>
              <a:t>构造函数</a:t>
            </a:r>
            <a:endParaRPr lang="en-US" altLang="zh-CN" dirty="0"/>
          </a:p>
          <a:p>
            <a:r>
              <a:rPr lang="en-US" altLang="zh-CN" dirty="0"/>
              <a:t>3.2 </a:t>
            </a:r>
            <a:r>
              <a:rPr lang="zh-CN" altLang="en-US" dirty="0"/>
              <a:t>析构函数</a:t>
            </a:r>
            <a:endParaRPr lang="en-US" altLang="zh-CN" dirty="0"/>
          </a:p>
          <a:p>
            <a:r>
              <a:rPr lang="en-US" altLang="zh-CN" dirty="0"/>
              <a:t>3.3 </a:t>
            </a:r>
            <a:r>
              <a:rPr lang="zh-CN" altLang="en-US" dirty="0"/>
              <a:t>静态成员与常量成员</a:t>
            </a:r>
            <a:endParaRPr lang="en-US" altLang="zh-CN" dirty="0"/>
          </a:p>
          <a:p>
            <a:r>
              <a:rPr lang="en-US" altLang="zh-CN" dirty="0"/>
              <a:t>3.4 </a:t>
            </a:r>
            <a:r>
              <a:rPr lang="zh-CN" altLang="en-US" dirty="0"/>
              <a:t>对象的构造与析构时机</a:t>
            </a:r>
          </a:p>
          <a:p>
            <a:r>
              <a:rPr lang="en-US" altLang="zh-CN" dirty="0"/>
              <a:t>3.5 </a:t>
            </a:r>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5</a:t>
            </a:fld>
            <a:endParaRPr lang="en-US" altLang="zh-CN"/>
          </a:p>
        </p:txBody>
      </p:sp>
    </p:spTree>
    <p:extLst>
      <p:ext uri="{BB962C8B-B14F-4D97-AF65-F5344CB8AC3E}">
        <p14:creationId xmlns:p14="http://schemas.microsoft.com/office/powerpoint/2010/main" val="23933573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生成一个类对象的数组</a:t>
            </a:r>
            <a:endParaRPr kumimoji="1" lang="en-US" altLang="zh-CN" dirty="0"/>
          </a:p>
          <a:p>
            <a:pPr lvl="1"/>
            <a:endParaRPr kumimoji="1" lang="en-US" altLang="zh-CN"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xmlns="" id="{9FA27ED6-49EB-4ED8-9323-BDD0731311D8}"/>
              </a:ext>
            </a:extLst>
          </p:cNvPr>
          <p:cNvSpPr/>
          <p:nvPr/>
        </p:nvSpPr>
        <p:spPr>
          <a:xfrm>
            <a:off x="1832465" y="189943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xmlns=""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010A9DCD-0D90-49F3-9733-A7B360B17DC5}"/>
              </a:ext>
            </a:extLst>
          </p:cNvPr>
          <p:cNvSpPr txBox="1"/>
          <p:nvPr/>
        </p:nvSpPr>
        <p:spPr>
          <a:xfrm>
            <a:off x="926645" y="2924048"/>
            <a:ext cx="3215860" cy="2308324"/>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①调用</a:t>
            </a:r>
            <a:r>
              <a:rPr lang="en-US" altLang="zh-CN" sz="2400" b="1" dirty="0">
                <a:latin typeface="华文楷体" panose="02010600040101010101" pitchFamily="2" charset="-122"/>
                <a:ea typeface="华文楷体" panose="02010600040101010101" pitchFamily="2" charset="-122"/>
              </a:rPr>
              <a:t>operator new[ ] </a:t>
            </a:r>
            <a:r>
              <a:rPr lang="zh-CN" altLang="en-US" sz="2400" b="1" dirty="0">
                <a:latin typeface="华文楷体" panose="02010600040101010101" pitchFamily="2" charset="-122"/>
                <a:ea typeface="华文楷体" panose="02010600040101010101" pitchFamily="2" charset="-122"/>
              </a:rPr>
              <a:t>标准库函数来分配足够大的原始未类型化的内存。</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注意要多出</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个字节来存放数组的大小。</a:t>
            </a:r>
          </a:p>
        </p:txBody>
      </p:sp>
      <p:sp>
        <p:nvSpPr>
          <p:cNvPr id="11" name="文本框 10">
            <a:extLst>
              <a:ext uri="{FF2B5EF4-FFF2-40B4-BE49-F238E27FC236}">
                <a16:creationId xmlns:a16="http://schemas.microsoft.com/office/drawing/2014/main" xmlns="" id="{A121E94E-889B-46B3-B74B-A5BE3A59DFC4}"/>
              </a:ext>
            </a:extLst>
          </p:cNvPr>
          <p:cNvSpPr txBox="1"/>
          <p:nvPr/>
        </p:nvSpPr>
        <p:spPr>
          <a:xfrm>
            <a:off x="4145101" y="2988847"/>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0x007DA28C</a:t>
            </a:r>
            <a:endParaRPr lang="zh-CN" altLang="en-US"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xmlns="" id="{7473AE6A-6071-499E-B2FF-1D7162C75A39}"/>
              </a:ext>
            </a:extLst>
          </p:cNvPr>
          <p:cNvSpPr txBox="1"/>
          <p:nvPr/>
        </p:nvSpPr>
        <p:spPr>
          <a:xfrm>
            <a:off x="4142505"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6831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生成一个类对象的数组</a:t>
            </a:r>
            <a:endParaRPr kumimoji="1" lang="en-US" altLang="zh-CN" dirty="0"/>
          </a:p>
          <a:p>
            <a:pPr lvl="1"/>
            <a:endParaRPr kumimoji="1" lang="en-US" altLang="zh-CN"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xmlns="" id="{9FA27ED6-49EB-4ED8-9323-BDD0731311D8}"/>
              </a:ext>
            </a:extLst>
          </p:cNvPr>
          <p:cNvSpPr/>
          <p:nvPr/>
        </p:nvSpPr>
        <p:spPr>
          <a:xfrm>
            <a:off x="1832465" y="189943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xmlns=""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010A9DCD-0D90-49F3-9733-A7B360B17DC5}"/>
              </a:ext>
            </a:extLst>
          </p:cNvPr>
          <p:cNvSpPr txBox="1"/>
          <p:nvPr/>
        </p:nvSpPr>
        <p:spPr>
          <a:xfrm>
            <a:off x="926645" y="2924048"/>
            <a:ext cx="3215860" cy="1569660"/>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②在刚分配的内存上运行构造函数对新建的对象进行初始化构造。</a:t>
            </a:r>
          </a:p>
        </p:txBody>
      </p:sp>
      <p:sp>
        <p:nvSpPr>
          <p:cNvPr id="11" name="文本框 10">
            <a:extLst>
              <a:ext uri="{FF2B5EF4-FFF2-40B4-BE49-F238E27FC236}">
                <a16:creationId xmlns:a16="http://schemas.microsoft.com/office/drawing/2014/main" xmlns="" id="{A121E94E-889B-46B3-B74B-A5BE3A59DFC4}"/>
              </a:ext>
            </a:extLst>
          </p:cNvPr>
          <p:cNvSpPr txBox="1"/>
          <p:nvPr/>
        </p:nvSpPr>
        <p:spPr>
          <a:xfrm>
            <a:off x="4145101" y="2988847"/>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0x007DA28C</a:t>
            </a:r>
            <a:endParaRPr lang="zh-CN" altLang="en-US"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xmlns="" id="{7473AE6A-6071-499E-B2FF-1D7162C75A39}"/>
              </a:ext>
            </a:extLst>
          </p:cNvPr>
          <p:cNvSpPr txBox="1"/>
          <p:nvPr/>
        </p:nvSpPr>
        <p:spPr>
          <a:xfrm>
            <a:off x="4142505"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xmlns=""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xmlns=""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sp>
          <p:nvSpPr>
            <p:cNvPr id="16" name="矩形: 圆角 15">
              <a:extLst>
                <a:ext uri="{FF2B5EF4-FFF2-40B4-BE49-F238E27FC236}">
                  <a16:creationId xmlns:a16="http://schemas.microsoft.com/office/drawing/2014/main" xmlns=""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xmlns=""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xmlns=""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706010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生成一个类对象的数组</a:t>
            </a:r>
            <a:endParaRPr kumimoji="1" lang="en-US" altLang="zh-CN" dirty="0"/>
          </a:p>
          <a:p>
            <a:pPr lvl="1"/>
            <a:endParaRPr kumimoji="1" lang="en-US" altLang="zh-CN"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xmlns="" id="{9FA27ED6-49EB-4ED8-9323-BDD0731311D8}"/>
              </a:ext>
            </a:extLst>
          </p:cNvPr>
          <p:cNvSpPr/>
          <p:nvPr/>
        </p:nvSpPr>
        <p:spPr>
          <a:xfrm>
            <a:off x="1832465" y="189943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xmlns=""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010A9DCD-0D90-49F3-9733-A7B360B17DC5}"/>
              </a:ext>
            </a:extLst>
          </p:cNvPr>
          <p:cNvSpPr txBox="1"/>
          <p:nvPr/>
        </p:nvSpPr>
        <p:spPr>
          <a:xfrm>
            <a:off x="926644" y="2924048"/>
            <a:ext cx="2997284" cy="1200329"/>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③返回指向新分配并构造好的对象数组的指针。</a:t>
            </a:r>
          </a:p>
        </p:txBody>
      </p:sp>
      <p:sp>
        <p:nvSpPr>
          <p:cNvPr id="12" name="文本框 11">
            <a:extLst>
              <a:ext uri="{FF2B5EF4-FFF2-40B4-BE49-F238E27FC236}">
                <a16:creationId xmlns:a16="http://schemas.microsoft.com/office/drawing/2014/main" xmlns="" id="{7473AE6A-6071-499E-B2FF-1D7162C75A39}"/>
              </a:ext>
            </a:extLst>
          </p:cNvPr>
          <p:cNvSpPr txBox="1"/>
          <p:nvPr/>
        </p:nvSpPr>
        <p:spPr>
          <a:xfrm>
            <a:off x="4142505"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xmlns=""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xmlns=""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sp>
          <p:nvSpPr>
            <p:cNvPr id="16" name="矩形: 圆角 15">
              <a:extLst>
                <a:ext uri="{FF2B5EF4-FFF2-40B4-BE49-F238E27FC236}">
                  <a16:creationId xmlns:a16="http://schemas.microsoft.com/office/drawing/2014/main" xmlns=""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xmlns=""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xmlns=""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xmlns="" id="{200EC954-A142-4037-B50D-8BE425A2D3B5}"/>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20" name="连接符: 肘形 19">
            <a:extLst>
              <a:ext uri="{FF2B5EF4-FFF2-40B4-BE49-F238E27FC236}">
                <a16:creationId xmlns:a16="http://schemas.microsoft.com/office/drawing/2014/main" xmlns="" id="{8519D990-6263-4725-AA4C-D704E61EA399}"/>
              </a:ext>
            </a:extLst>
          </p:cNvPr>
          <p:cNvCxnSpPr>
            <a:cxnSpLocks/>
            <a:stCxn id="19"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6816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zh-CN" altLang="en-US" dirty="0"/>
              <a:t>删除该对象数组及数组中的每个元素（释放内存资源）</a:t>
            </a:r>
            <a:endParaRPr kumimoji="1" lang="en-US" altLang="zh-CN" dirty="0"/>
          </a:p>
          <a:p>
            <a:pPr lvl="2"/>
            <a:endParaRPr kumimoji="1" lang="en-US" altLang="zh-CN" dirty="0"/>
          </a:p>
        </p:txBody>
      </p:sp>
      <p:sp>
        <p:nvSpPr>
          <p:cNvPr id="5" name="矩形 4">
            <a:extLst>
              <a:ext uri="{FF2B5EF4-FFF2-40B4-BE49-F238E27FC236}">
                <a16:creationId xmlns:a16="http://schemas.microsoft.com/office/drawing/2014/main" xmlns="" id="{C92D3A07-D621-4C73-8B9E-57DD832627E3}"/>
              </a:ext>
            </a:extLst>
          </p:cNvPr>
          <p:cNvSpPr/>
          <p:nvPr/>
        </p:nvSpPr>
        <p:spPr>
          <a:xfrm>
            <a:off x="1691680" y="2224991"/>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xmlns=""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7B1E394D-51BB-4F0E-ADEF-33CF973DB76A}"/>
              </a:ext>
            </a:extLst>
          </p:cNvPr>
          <p:cNvSpPr txBox="1"/>
          <p:nvPr/>
        </p:nvSpPr>
        <p:spPr>
          <a:xfrm>
            <a:off x="926644" y="2924048"/>
            <a:ext cx="3069291" cy="1569660"/>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①对数组中各个对象运行析构函数，数组的维数保存在</a:t>
            </a:r>
            <a:r>
              <a:rPr lang="en-US" altLang="zh-CN" sz="2400" b="1" dirty="0" err="1">
                <a:latin typeface="华文楷体" panose="02010600040101010101" pitchFamily="2" charset="-122"/>
                <a:ea typeface="华文楷体" panose="02010600040101010101" pitchFamily="2" charset="-122"/>
              </a:rPr>
              <a:t>pA</a:t>
            </a:r>
            <a:r>
              <a:rPr lang="zh-CN" altLang="en-US" sz="2400" b="1" dirty="0">
                <a:latin typeface="华文楷体" panose="02010600040101010101" pitchFamily="2" charset="-122"/>
                <a:ea typeface="华文楷体" panose="02010600040101010101" pitchFamily="2" charset="-122"/>
              </a:rPr>
              <a:t>前</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个字节里。</a:t>
            </a:r>
          </a:p>
        </p:txBody>
      </p:sp>
      <p:sp>
        <p:nvSpPr>
          <p:cNvPr id="11" name="文本框 10">
            <a:extLst>
              <a:ext uri="{FF2B5EF4-FFF2-40B4-BE49-F238E27FC236}">
                <a16:creationId xmlns:a16="http://schemas.microsoft.com/office/drawing/2014/main" xmlns="" id="{424CE9C0-8334-4520-989E-A316EEB89717}"/>
              </a:ext>
            </a:extLst>
          </p:cNvPr>
          <p:cNvSpPr txBox="1"/>
          <p:nvPr/>
        </p:nvSpPr>
        <p:spPr>
          <a:xfrm>
            <a:off x="4142505"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xmlns=""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xmlns=""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8" name="矩形 17">
            <a:extLst>
              <a:ext uri="{FF2B5EF4-FFF2-40B4-BE49-F238E27FC236}">
                <a16:creationId xmlns:a16="http://schemas.microsoft.com/office/drawing/2014/main" xmlns=""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xmlns=""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076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zh-CN" altLang="en-US" dirty="0"/>
              <a:t>删除该对象数组及数组中的每个元素（释放内存资源）</a:t>
            </a:r>
            <a:endParaRPr kumimoji="1" lang="en-US" altLang="zh-CN" dirty="0"/>
          </a:p>
          <a:p>
            <a:pPr lvl="2"/>
            <a:endParaRPr kumimoji="1" lang="en-US" altLang="zh-CN" dirty="0"/>
          </a:p>
        </p:txBody>
      </p:sp>
      <p:sp>
        <p:nvSpPr>
          <p:cNvPr id="5" name="矩形 4">
            <a:extLst>
              <a:ext uri="{FF2B5EF4-FFF2-40B4-BE49-F238E27FC236}">
                <a16:creationId xmlns:a16="http://schemas.microsoft.com/office/drawing/2014/main" xmlns="" id="{C92D3A07-D621-4C73-8B9E-57DD832627E3}"/>
              </a:ext>
            </a:extLst>
          </p:cNvPr>
          <p:cNvSpPr/>
          <p:nvPr/>
        </p:nvSpPr>
        <p:spPr>
          <a:xfrm>
            <a:off x="1691680" y="2224991"/>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87B87726-A780-4B4A-A9BE-E060E8027E77}"/>
              </a:ext>
            </a:extLst>
          </p:cNvPr>
          <p:cNvGrpSpPr/>
          <p:nvPr/>
        </p:nvGrpSpPr>
        <p:grpSpPr>
          <a:xfrm>
            <a:off x="5877422" y="3063366"/>
            <a:ext cx="1358874" cy="2525874"/>
            <a:chOff x="753036" y="2353235"/>
            <a:chExt cx="1210236" cy="1936377"/>
          </a:xfrm>
        </p:grpSpPr>
        <p:sp>
          <p:nvSpPr>
            <p:cNvPr id="8" name="矩形 7">
              <a:extLst>
                <a:ext uri="{FF2B5EF4-FFF2-40B4-BE49-F238E27FC236}">
                  <a16:creationId xmlns:a16="http://schemas.microsoft.com/office/drawing/2014/main" xmlns=""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7B1E394D-51BB-4F0E-ADEF-33CF973DB76A}"/>
              </a:ext>
            </a:extLst>
          </p:cNvPr>
          <p:cNvSpPr txBox="1"/>
          <p:nvPr/>
        </p:nvSpPr>
        <p:spPr>
          <a:xfrm>
            <a:off x="926644" y="2924048"/>
            <a:ext cx="3357324" cy="2308324"/>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②调用</a:t>
            </a:r>
            <a:r>
              <a:rPr lang="en-US" altLang="zh-CN" sz="2400" b="1" dirty="0">
                <a:latin typeface="华文楷体" panose="02010600040101010101" pitchFamily="2" charset="-122"/>
                <a:ea typeface="华文楷体" panose="02010600040101010101" pitchFamily="2" charset="-122"/>
              </a:rPr>
              <a:t>operator delete[ ]</a:t>
            </a:r>
            <a:r>
              <a:rPr lang="zh-CN" altLang="en-US" sz="2400" b="1" dirty="0">
                <a:latin typeface="华文楷体" panose="02010600040101010101" pitchFamily="2" charset="-122"/>
                <a:ea typeface="华文楷体" panose="02010600040101010101" pitchFamily="2" charset="-122"/>
              </a:rPr>
              <a:t>标准库函数释放申请的空间。</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不仅仅释放对象数组所占的空间，还有上面的</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个字节！</a:t>
            </a:r>
          </a:p>
        </p:txBody>
      </p:sp>
      <p:sp>
        <p:nvSpPr>
          <p:cNvPr id="11" name="文本框 10">
            <a:extLst>
              <a:ext uri="{FF2B5EF4-FFF2-40B4-BE49-F238E27FC236}">
                <a16:creationId xmlns:a16="http://schemas.microsoft.com/office/drawing/2014/main" xmlns="" id="{424CE9C0-8334-4520-989E-A316EEB89717}"/>
              </a:ext>
            </a:extLst>
          </p:cNvPr>
          <p:cNvSpPr txBox="1"/>
          <p:nvPr/>
        </p:nvSpPr>
        <p:spPr>
          <a:xfrm>
            <a:off x="4532278"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xmlns="" id="{622EBE98-000A-4CE9-86E5-E36D290159D2}"/>
              </a:ext>
            </a:extLst>
          </p:cNvPr>
          <p:cNvGrpSpPr/>
          <p:nvPr/>
        </p:nvGrpSpPr>
        <p:grpSpPr>
          <a:xfrm>
            <a:off x="5873804" y="3059810"/>
            <a:ext cx="1362492" cy="2529430"/>
            <a:chOff x="3957918" y="441380"/>
            <a:chExt cx="1210236" cy="1936377"/>
          </a:xfrm>
        </p:grpSpPr>
        <p:sp>
          <p:nvSpPr>
            <p:cNvPr id="13" name="矩形 12">
              <a:extLst>
                <a:ext uri="{FF2B5EF4-FFF2-40B4-BE49-F238E27FC236}">
                  <a16:creationId xmlns:a16="http://schemas.microsoft.com/office/drawing/2014/main" xmlns=""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8" name="矩形 17">
            <a:extLst>
              <a:ext uri="{FF2B5EF4-FFF2-40B4-BE49-F238E27FC236}">
                <a16:creationId xmlns:a16="http://schemas.microsoft.com/office/drawing/2014/main" xmlns="" id="{DBA3F848-5341-4A9D-800F-896ED66D30CE}"/>
              </a:ext>
            </a:extLst>
          </p:cNvPr>
          <p:cNvSpPr/>
          <p:nvPr/>
        </p:nvSpPr>
        <p:spPr>
          <a:xfrm>
            <a:off x="4532279"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xmlns="" id="{4837E513-8F79-47AA-A067-F30F3193AB38}"/>
              </a:ext>
            </a:extLst>
          </p:cNvPr>
          <p:cNvCxnSpPr>
            <a:cxnSpLocks/>
            <a:stCxn id="18" idx="3"/>
          </p:cNvCxnSpPr>
          <p:nvPr/>
        </p:nvCxnSpPr>
        <p:spPr>
          <a:xfrm>
            <a:off x="5350513"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865DDCB4-7874-47FF-977F-5E96DE770560}"/>
              </a:ext>
            </a:extLst>
          </p:cNvPr>
          <p:cNvCxnSpPr>
            <a:cxnSpLocks/>
          </p:cNvCxnSpPr>
          <p:nvPr/>
        </p:nvCxnSpPr>
        <p:spPr>
          <a:xfrm>
            <a:off x="5477141" y="3225681"/>
            <a:ext cx="235527" cy="2632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D5D4B87-327B-4B22-B3CB-2F9093E178CD}"/>
              </a:ext>
            </a:extLst>
          </p:cNvPr>
          <p:cNvCxnSpPr>
            <a:cxnSpLocks/>
          </p:cNvCxnSpPr>
          <p:nvPr/>
        </p:nvCxnSpPr>
        <p:spPr>
          <a:xfrm flipH="1">
            <a:off x="5484068" y="3233302"/>
            <a:ext cx="221673" cy="2556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9313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en-US" altLang="zh-CN" dirty="0"/>
              <a:t>new</a:t>
            </a:r>
            <a:r>
              <a:rPr kumimoji="1" lang="zh-CN" altLang="en-US" dirty="0"/>
              <a:t>和</a:t>
            </a:r>
            <a:r>
              <a:rPr kumimoji="1" lang="en-US" altLang="zh-CN" dirty="0"/>
              <a:t>delete</a:t>
            </a:r>
            <a:r>
              <a:rPr kumimoji="1" lang="zh-CN" altLang="en-US" dirty="0"/>
              <a:t>要配套使用</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p>
          <a:p>
            <a:pPr lvl="2">
              <a:lnSpc>
                <a:spcPct val="100000"/>
              </a:lnSpc>
            </a:pPr>
            <a:r>
              <a:rPr kumimoji="1" lang="en-US" altLang="zh-CN" dirty="0"/>
              <a:t>new[] </a:t>
            </a:r>
            <a:r>
              <a:rPr kumimoji="1" lang="zh-CN" altLang="en-US" dirty="0"/>
              <a:t>和 </a:t>
            </a:r>
            <a:r>
              <a:rPr kumimoji="1" lang="en-US" altLang="zh-CN" dirty="0"/>
              <a:t>delete[]</a:t>
            </a:r>
          </a:p>
          <a:p>
            <a:pPr>
              <a:lnSpc>
                <a:spcPct val="100000"/>
              </a:lnSpc>
            </a:pPr>
            <a:endParaRPr kumimoji="1" lang="en-US" altLang="zh-CN" dirty="0"/>
          </a:p>
          <a:p>
            <a:pPr>
              <a:lnSpc>
                <a:spcPct val="100000"/>
              </a:lnSpc>
            </a:pPr>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p:txBody>
      </p:sp>
      <p:sp>
        <p:nvSpPr>
          <p:cNvPr id="6" name="矩形 5">
            <a:extLst>
              <a:ext uri="{FF2B5EF4-FFF2-40B4-BE49-F238E27FC236}">
                <a16:creationId xmlns:a16="http://schemas.microsoft.com/office/drawing/2014/main" xmlns="" id="{ED257486-11E7-4E21-9516-C17AFFD3100C}"/>
              </a:ext>
            </a:extLst>
          </p:cNvPr>
          <p:cNvSpPr/>
          <p:nvPr/>
        </p:nvSpPr>
        <p:spPr>
          <a:xfrm>
            <a:off x="1619672" y="3717032"/>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342498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new&amp;&amp;delete</a:t>
            </a:r>
          </a:p>
          <a:p>
            <a:pPr lvl="1"/>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a:p>
            <a:pPr lvl="1"/>
            <a:endParaRPr kumimoji="1" lang="en-US" altLang="zh-CN" dirty="0"/>
          </a:p>
          <a:p>
            <a:pPr lvl="1"/>
            <a:endParaRPr kumimoji="1" lang="en-US" altLang="zh-CN" dirty="0"/>
          </a:p>
          <a:p>
            <a:pPr lvl="1"/>
            <a:r>
              <a:rPr kumimoji="1" lang="zh-CN" altLang="en-US" dirty="0"/>
              <a:t>该</a:t>
            </a:r>
            <a:r>
              <a:rPr kumimoji="1" lang="en-US" altLang="zh-CN" dirty="0"/>
              <a:t>delete</a:t>
            </a:r>
            <a:r>
              <a:rPr kumimoji="1" lang="zh-CN" altLang="en-US" dirty="0"/>
              <a:t>命令做了两件事。</a:t>
            </a:r>
            <a:endParaRPr kumimoji="1" lang="en-US" altLang="zh-CN" dirty="0"/>
          </a:p>
          <a:p>
            <a:pPr lvl="2"/>
            <a:r>
              <a:rPr lang="zh-CN" altLang="en-US" dirty="0"/>
              <a:t>调用一次 </a:t>
            </a:r>
            <a:r>
              <a:rPr lang="en-US" altLang="zh-CN" dirty="0" err="1"/>
              <a:t>pA</a:t>
            </a:r>
            <a:r>
              <a:rPr lang="en-US" altLang="zh-CN" dirty="0"/>
              <a:t> </a:t>
            </a:r>
            <a:r>
              <a:rPr lang="zh-CN" altLang="en-US" dirty="0"/>
              <a:t>指向的对象的析构函数。</a:t>
            </a:r>
            <a:endParaRPr lang="en-US" altLang="zh-CN" dirty="0"/>
          </a:p>
          <a:p>
            <a:pPr lvl="2"/>
            <a:r>
              <a:rPr kumimoji="1" lang="zh-CN" altLang="en-US" dirty="0" smtClean="0"/>
              <a:t>释放 </a:t>
            </a:r>
            <a:r>
              <a:rPr kumimoji="1" lang="en-US" altLang="zh-CN" dirty="0" err="1" smtClean="0"/>
              <a:t>pA</a:t>
            </a:r>
            <a:r>
              <a:rPr kumimoji="1" lang="zh-CN" altLang="en-US" dirty="0" smtClean="0"/>
              <a:t> 地址</a:t>
            </a:r>
            <a:r>
              <a:rPr kumimoji="1" lang="zh-CN" altLang="en-US" dirty="0"/>
              <a:t>的内存。</a:t>
            </a:r>
            <a:endParaRPr kumimoji="1" lang="en-US" altLang="zh-CN" dirty="0"/>
          </a:p>
          <a:p>
            <a:pPr lvl="1"/>
            <a:r>
              <a:rPr kumimoji="1" lang="zh-CN" altLang="en-US" dirty="0"/>
              <a:t>后果如下：</a:t>
            </a:r>
            <a:endParaRPr kumimoji="1" lang="en-US" altLang="zh-CN" dirty="0"/>
          </a:p>
          <a:p>
            <a:pPr lvl="2"/>
            <a:r>
              <a:rPr kumimoji="1" lang="zh-CN" altLang="en-US" dirty="0">
                <a:solidFill>
                  <a:srgbClr val="FF0000"/>
                </a:solidFill>
              </a:rPr>
              <a:t>只调用一次析构函数</a:t>
            </a:r>
            <a:r>
              <a:rPr kumimoji="1" lang="zh-CN" altLang="en-US" dirty="0"/>
              <a:t>。如果类对象中有大量申请内存的操作，那么因为没有调用析构函数，这些内存无法被释放，造成</a:t>
            </a:r>
            <a:r>
              <a:rPr kumimoji="1" lang="zh-CN" altLang="en-US" dirty="0">
                <a:solidFill>
                  <a:srgbClr val="0066CC"/>
                </a:solidFill>
              </a:rPr>
              <a:t>内存泄漏</a:t>
            </a:r>
            <a:r>
              <a:rPr kumimoji="1" lang="zh-CN" altLang="en-US" dirty="0"/>
              <a:t>。</a:t>
            </a:r>
            <a:endParaRPr kumimoji="1" lang="en-US" altLang="zh-CN" dirty="0"/>
          </a:p>
          <a:p>
            <a:pPr lvl="2"/>
            <a:r>
              <a:rPr lang="zh-CN" altLang="en-US" dirty="0"/>
              <a:t>直接</a:t>
            </a:r>
            <a:r>
              <a:rPr lang="zh-CN" altLang="en-US" dirty="0" smtClean="0"/>
              <a:t>释放 </a:t>
            </a:r>
            <a:r>
              <a:rPr lang="en-US" altLang="zh-CN" dirty="0" err="1" smtClean="0"/>
              <a:t>pA</a:t>
            </a:r>
            <a:r>
              <a:rPr lang="zh-CN" altLang="en-US" dirty="0" smtClean="0"/>
              <a:t> 指向</a:t>
            </a:r>
            <a:r>
              <a:rPr lang="zh-CN" altLang="en-US" dirty="0"/>
              <a:t>的内存</a:t>
            </a:r>
            <a:r>
              <a:rPr lang="zh-CN" altLang="en-US" dirty="0" smtClean="0"/>
              <a:t>空间，造成</a:t>
            </a:r>
            <a:r>
              <a:rPr lang="zh-CN" altLang="en-US" dirty="0"/>
              <a:t>严重的</a:t>
            </a:r>
            <a:r>
              <a:rPr lang="zh-CN" altLang="en-US" dirty="0">
                <a:solidFill>
                  <a:srgbClr val="FF0000"/>
                </a:solidFill>
              </a:rPr>
              <a:t>段</a:t>
            </a:r>
            <a:r>
              <a:rPr lang="zh-CN" altLang="en-US" dirty="0" smtClean="0">
                <a:solidFill>
                  <a:srgbClr val="FF0000"/>
                </a:solidFill>
              </a:rPr>
              <a:t>错误</a:t>
            </a:r>
            <a:r>
              <a:rPr lang="zh-CN" altLang="en-US" dirty="0" smtClean="0"/>
              <a:t>。</a:t>
            </a:r>
            <a:endParaRPr lang="en-US" altLang="zh-CN" dirty="0" smtClean="0"/>
          </a:p>
          <a:p>
            <a:pPr lvl="2"/>
            <a:r>
              <a:rPr lang="en-US" altLang="zh-CN" dirty="0" smtClean="0">
                <a:solidFill>
                  <a:srgbClr val="FF0000"/>
                </a:solidFill>
              </a:rPr>
              <a:t>delete</a:t>
            </a:r>
            <a:r>
              <a:rPr lang="en-US" altLang="zh-CN" dirty="0">
                <a:solidFill>
                  <a:srgbClr val="FF0000"/>
                </a:solidFill>
              </a:rPr>
              <a:t>[] </a:t>
            </a:r>
            <a:r>
              <a:rPr lang="en-US" altLang="zh-CN" dirty="0" err="1" smtClean="0">
                <a:solidFill>
                  <a:srgbClr val="FF0000"/>
                </a:solidFill>
              </a:rPr>
              <a:t>pA</a:t>
            </a:r>
            <a:r>
              <a:rPr lang="zh-CN" altLang="en-US" dirty="0" smtClean="0"/>
              <a:t>的</a:t>
            </a:r>
            <a:r>
              <a:rPr lang="zh-CN" altLang="en-US" dirty="0"/>
              <a:t>释放地址自动转换</a:t>
            </a:r>
            <a:r>
              <a:rPr lang="zh-CN" altLang="en-US" dirty="0" smtClean="0"/>
              <a:t>为从 </a:t>
            </a:r>
            <a:r>
              <a:rPr lang="en-US" altLang="zh-CN" dirty="0" smtClean="0"/>
              <a:t>pA-4byte</a:t>
            </a:r>
            <a:r>
              <a:rPr lang="zh-CN" altLang="en-US" dirty="0" smtClean="0"/>
              <a:t> 开始</a:t>
            </a:r>
            <a:endParaRPr kumimoji="1" lang="en-US" altLang="zh-CN" dirty="0"/>
          </a:p>
        </p:txBody>
      </p:sp>
      <p:sp>
        <p:nvSpPr>
          <p:cNvPr id="6" name="矩形 5">
            <a:extLst>
              <a:ext uri="{FF2B5EF4-FFF2-40B4-BE49-F238E27FC236}">
                <a16:creationId xmlns:a16="http://schemas.microsoft.com/office/drawing/2014/main" xmlns="" id="{ED257486-11E7-4E21-9516-C17AFFD3100C}"/>
              </a:ext>
            </a:extLst>
          </p:cNvPr>
          <p:cNvSpPr/>
          <p:nvPr/>
        </p:nvSpPr>
        <p:spPr>
          <a:xfrm>
            <a:off x="1475656" y="2132856"/>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45729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a:t>
            </a:r>
            <a:r>
              <a:rPr kumimoji="1" lang="en-US" altLang="zh-CN" dirty="0" err="1"/>
              <a:t>c++</a:t>
            </a:r>
            <a:r>
              <a:rPr kumimoji="1" lang="zh-CN" altLang="en-US" dirty="0"/>
              <a:t>编程思想</a:t>
            </a:r>
            <a:r>
              <a:rPr kumimoji="1" lang="en-US" altLang="zh-CN" dirty="0"/>
              <a:t>》</a:t>
            </a:r>
          </a:p>
          <a:p>
            <a:pPr lvl="1"/>
            <a:r>
              <a:rPr kumimoji="1" lang="zh-CN" altLang="en-US" dirty="0" smtClean="0"/>
              <a:t>第六章 初始化</a:t>
            </a:r>
            <a:r>
              <a:rPr kumimoji="1" lang="zh-CN" altLang="en-US" dirty="0"/>
              <a:t>与清除，</a:t>
            </a:r>
            <a:r>
              <a:rPr kumimoji="1" lang="en-US" altLang="zh-CN" dirty="0"/>
              <a:t>p156-p169</a:t>
            </a:r>
          </a:p>
          <a:p>
            <a:pPr lvl="1"/>
            <a:r>
              <a:rPr kumimoji="1" lang="zh-CN" altLang="en-US" dirty="0" smtClean="0"/>
              <a:t>第八章 常量</a:t>
            </a:r>
            <a:r>
              <a:rPr kumimoji="1" lang="zh-CN" altLang="en-US" dirty="0"/>
              <a:t>，</a:t>
            </a:r>
            <a:r>
              <a:rPr kumimoji="1" lang="en-US" altLang="zh-CN" dirty="0"/>
              <a:t>p185-p200</a:t>
            </a:r>
          </a:p>
          <a:p>
            <a:pPr lvl="1"/>
            <a:r>
              <a:rPr kumimoji="1" lang="zh-CN" altLang="en-US" dirty="0" smtClean="0"/>
              <a:t>第十章 名字</a:t>
            </a:r>
            <a:r>
              <a:rPr kumimoji="1" lang="zh-CN" altLang="en-US" dirty="0"/>
              <a:t>控制，</a:t>
            </a:r>
            <a:r>
              <a:rPr kumimoji="1" lang="en-US" altLang="zh-CN" dirty="0"/>
              <a:t>p227-p250</a:t>
            </a:r>
            <a:r>
              <a:rPr kumimoji="1" lang="zh-CN" altLang="en-US" dirty="0"/>
              <a:t> </a:t>
            </a:r>
            <a:r>
              <a:rPr kumimoji="1" lang="en-US" altLang="zh-CN" dirty="0"/>
              <a:t>(</a:t>
            </a:r>
            <a:r>
              <a:rPr kumimoji="1" lang="zh-CN" altLang="en-US" dirty="0"/>
              <a:t>高级内容</a:t>
            </a:r>
            <a:r>
              <a:rPr kumimoji="1" lang="zh-CN" altLang="en-US" dirty="0" smtClean="0"/>
              <a:t>：</a:t>
            </a:r>
            <a:r>
              <a:rPr kumimoji="1" lang="en-US" altLang="zh-CN" dirty="0" smtClean="0"/>
              <a:t>10.4</a:t>
            </a:r>
            <a:r>
              <a:rPr kumimoji="1" lang="zh-CN" altLang="en-US" dirty="0" smtClean="0"/>
              <a:t> 静态</a:t>
            </a:r>
            <a:r>
              <a:rPr kumimoji="1" lang="zh-CN" altLang="en-US" dirty="0"/>
              <a:t>初始化的相依性</a:t>
            </a:r>
            <a:r>
              <a:rPr kumimoji="1" lang="en-US" altLang="zh-CN" dirty="0"/>
              <a:t>)</a:t>
            </a:r>
          </a:p>
          <a:p>
            <a:pPr lvl="1"/>
            <a:r>
              <a:rPr kumimoji="1" lang="zh-CN" altLang="en-US" dirty="0" smtClean="0"/>
              <a:t>第十三章 动态</a:t>
            </a:r>
            <a:r>
              <a:rPr kumimoji="1" lang="zh-CN" altLang="en-US" dirty="0"/>
              <a:t>对象创建，</a:t>
            </a:r>
            <a:r>
              <a:rPr kumimoji="1" lang="en-US" altLang="zh-CN" dirty="0"/>
              <a:t>p315-p325</a:t>
            </a: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Tree>
    <p:extLst>
      <p:ext uri="{BB962C8B-B14F-4D97-AF65-F5344CB8AC3E}">
        <p14:creationId xmlns:p14="http://schemas.microsoft.com/office/powerpoint/2010/main" val="18939939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zh-CN" altLang="zh-CN" dirty="0">
                <a:latin typeface="华文楷体" panose="02010600040101010101" pitchFamily="2" charset="-122"/>
              </a:rPr>
              <a:t>对用户定义类型进行严格的类型检查</a:t>
            </a:r>
            <a:endParaRPr lang="en-US" altLang="zh-CN" dirty="0">
              <a:latin typeface="华文楷体" panose="02010600040101010101" pitchFamily="2" charset="-122"/>
            </a:endParaRPr>
          </a:p>
          <a:p>
            <a:r>
              <a:rPr lang="zh-CN" altLang="zh-CN" dirty="0">
                <a:latin typeface="华文楷体" panose="02010600040101010101" pitchFamily="2" charset="-122"/>
              </a:rPr>
              <a:t>隐藏实现，防止受到不必要的干扰</a:t>
            </a:r>
            <a:endParaRPr lang="en-US" altLang="zh-CN" dirty="0">
              <a:latin typeface="华文楷体" panose="02010600040101010101" pitchFamily="2" charset="-122"/>
            </a:endParaRPr>
          </a:p>
          <a:p>
            <a:r>
              <a:rPr lang="zh-CN" altLang="zh-CN" dirty="0">
                <a:latin typeface="华文楷体" panose="02010600040101010101" pitchFamily="2" charset="-122"/>
              </a:rPr>
              <a:t>对象的初始化和清除，需要自动进行</a:t>
            </a:r>
            <a:endParaRPr lang="en-US" altLang="zh-CN" dirty="0">
              <a:latin typeface="华文楷体" panose="02010600040101010101" pitchFamily="2" charset="-122"/>
            </a:endParaRPr>
          </a:p>
          <a:p>
            <a:pPr lvl="1"/>
            <a:r>
              <a:rPr lang="zh-CN" altLang="zh-CN" dirty="0">
                <a:sym typeface="华文仿宋" panose="02010600040101010101" pitchFamily="2" charset="-122"/>
              </a:rPr>
              <a:t>如果忘记进行初始化或清除一个变量，可能会导致程序崩溃。</a:t>
            </a:r>
            <a:endParaRPr lang="en-US" altLang="zh-CN" dirty="0">
              <a:sym typeface="华文仿宋" panose="02010600040101010101" pitchFamily="2" charset="-122"/>
            </a:endParaRPr>
          </a:p>
          <a:p>
            <a:pPr lvl="1"/>
            <a:r>
              <a:rPr lang="zh-CN" altLang="zh-CN" dirty="0">
                <a:sym typeface="华文仿宋" panose="02010600040101010101" pitchFamily="2" charset="-122"/>
              </a:rPr>
              <a:t>由类生成的对象是一种新型的变量，也要</a:t>
            </a:r>
            <a:r>
              <a:rPr lang="zh-CN" altLang="zh-CN" dirty="0">
                <a:solidFill>
                  <a:srgbClr val="FF0000"/>
                </a:solidFill>
                <a:sym typeface="华文仿宋" panose="02010600040101010101" pitchFamily="2" charset="-122"/>
              </a:rPr>
              <a:t>初始化</a:t>
            </a:r>
            <a:r>
              <a:rPr lang="zh-CN" altLang="zh-CN" dirty="0">
                <a:sym typeface="华文仿宋" panose="02010600040101010101" pitchFamily="2" charset="-122"/>
              </a:rPr>
              <a:t>。</a:t>
            </a:r>
            <a:endParaRPr lang="en-US" altLang="zh-CN" dirty="0">
              <a:sym typeface="华文仿宋" panose="02010600040101010101" pitchFamily="2" charset="-122"/>
            </a:endParaRPr>
          </a:p>
          <a:p>
            <a:pPr lvl="1"/>
            <a:r>
              <a:rPr lang="zh-CN" altLang="zh-CN" dirty="0">
                <a:sym typeface="华文仿宋" panose="02010600040101010101" pitchFamily="2" charset="-122"/>
              </a:rPr>
              <a:t>由于</a:t>
            </a:r>
            <a:r>
              <a:rPr lang="zh-CN" altLang="zh-CN" dirty="0">
                <a:solidFill>
                  <a:srgbClr val="FF0000"/>
                </a:solidFill>
                <a:sym typeface="华文仿宋" panose="02010600040101010101" pitchFamily="2" charset="-122"/>
              </a:rPr>
              <a:t>隐藏实现</a:t>
            </a:r>
            <a:r>
              <a:rPr lang="zh-CN" altLang="zh-CN" dirty="0">
                <a:sym typeface="华文仿宋" panose="02010600040101010101" pitchFamily="2" charset="-122"/>
              </a:rPr>
              <a:t>（访问权限控制），对象的有些私有数据成员只有类的设计者知道，而且只允许类的成员函数访问。</a:t>
            </a:r>
            <a:endParaRPr lang="en-US" altLang="zh-CN" dirty="0">
              <a:sym typeface="华文仿宋" panose="02010600040101010101" pitchFamily="2" charset="-122"/>
            </a:endParaRPr>
          </a:p>
          <a:p>
            <a:pPr lvl="1"/>
            <a:r>
              <a:rPr lang="zh-CN" altLang="zh-CN" dirty="0">
                <a:sym typeface="华文仿宋" panose="02010600040101010101" pitchFamily="2" charset="-122"/>
              </a:rPr>
              <a:t>尽管可以由通过显式调用对象成员函数来初始化对象，但这种做法缺少强制性，因而容易被程序员遗忘。</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6</a:t>
            </a:fld>
            <a:endParaRPr lang="en-US" altLang="zh-CN"/>
          </a:p>
        </p:txBody>
      </p:sp>
    </p:spTree>
    <p:extLst>
      <p:ext uri="{BB962C8B-B14F-4D97-AF65-F5344CB8AC3E}">
        <p14:creationId xmlns:p14="http://schemas.microsoft.com/office/powerpoint/2010/main" val="3634557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a:t>如何使含有对象的程序更可靠？</a:t>
            </a:r>
            <a:endParaRPr lang="en-US" dirty="0"/>
          </a:p>
        </p:txBody>
      </p:sp>
      <p:sp>
        <p:nvSpPr>
          <p:cNvPr id="4" name="内容占位符 3"/>
          <p:cNvSpPr>
            <a:spLocks noGrp="1"/>
          </p:cNvSpPr>
          <p:nvPr>
            <p:ph idx="1"/>
          </p:nvPr>
        </p:nvSpPr>
        <p:spPr/>
        <p:txBody>
          <a:bodyPr/>
          <a:lstStyle/>
          <a:p>
            <a:r>
              <a:rPr lang="zh-CN" altLang="en-US" dirty="0"/>
              <a:t>结论</a:t>
            </a:r>
            <a:endParaRPr lang="en-US" altLang="zh-CN" dirty="0"/>
          </a:p>
          <a:p>
            <a:pPr lvl="1"/>
            <a:r>
              <a:rPr lang="zh-CN" altLang="zh-CN" dirty="0"/>
              <a:t>如何进行初始化和清除</a:t>
            </a:r>
            <a:r>
              <a:rPr lang="en-US" altLang="zh-CN" dirty="0"/>
              <a:t>(HOW)</a:t>
            </a:r>
            <a:r>
              <a:rPr lang="zh-CN" altLang="zh-CN" dirty="0"/>
              <a:t>，应由</a:t>
            </a:r>
            <a:r>
              <a:rPr lang="zh-CN" altLang="zh-CN" dirty="0">
                <a:solidFill>
                  <a:srgbClr val="FF0000"/>
                </a:solidFill>
              </a:rPr>
              <a:t>类设计者</a:t>
            </a:r>
            <a:r>
              <a:rPr lang="zh-CN" altLang="zh-CN" dirty="0"/>
              <a:t>决定</a:t>
            </a:r>
            <a:r>
              <a:rPr lang="zh-CN" altLang="en-US" dirty="0"/>
              <a:t>。</a:t>
            </a:r>
            <a:endParaRPr lang="en-US" altLang="zh-CN" dirty="0"/>
          </a:p>
          <a:p>
            <a:pPr lvl="1"/>
            <a:r>
              <a:rPr lang="zh-CN" altLang="zh-CN" dirty="0"/>
              <a:t>何时进行初始化和清除</a:t>
            </a:r>
            <a:r>
              <a:rPr lang="en-US" altLang="zh-CN" dirty="0"/>
              <a:t>(WHEN)</a:t>
            </a:r>
            <a:r>
              <a:rPr lang="zh-CN" altLang="zh-CN" dirty="0"/>
              <a:t>，应由</a:t>
            </a:r>
            <a:r>
              <a:rPr lang="zh-CN" altLang="zh-CN" dirty="0">
                <a:solidFill>
                  <a:srgbClr val="FF0000"/>
                </a:solidFill>
              </a:rPr>
              <a:t>编译器</a:t>
            </a:r>
            <a:r>
              <a:rPr lang="zh-CN" altLang="zh-CN" dirty="0"/>
              <a:t>来决定</a:t>
            </a:r>
            <a:r>
              <a:rPr lang="zh-CN" altLang="en-US" dirty="0"/>
              <a:t>。</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fld id="{C34C3BD7-260C-4BC9-9C17-940D7F59C4D1}" type="slidenum">
              <a:rPr lang="en-US" altLang="zh-CN" smtClean="0"/>
              <a:pPr/>
              <a:t>7</a:t>
            </a:fld>
            <a:endParaRPr lang="en-US" altLang="zh-CN"/>
          </a:p>
        </p:txBody>
      </p:sp>
    </p:spTree>
    <p:extLst>
      <p:ext uri="{BB962C8B-B14F-4D97-AF65-F5344CB8AC3E}">
        <p14:creationId xmlns:p14="http://schemas.microsoft.com/office/powerpoint/2010/main" val="3835151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a:t>构造函数：对象的“生”</a:t>
            </a:r>
            <a:endParaRPr lang="en-US" dirty="0"/>
          </a:p>
        </p:txBody>
      </p:sp>
      <p:sp>
        <p:nvSpPr>
          <p:cNvPr id="4" name="内容占位符 3"/>
          <p:cNvSpPr>
            <a:spLocks noGrp="1"/>
          </p:cNvSpPr>
          <p:nvPr>
            <p:ph idx="1"/>
          </p:nvPr>
        </p:nvSpPr>
        <p:spPr/>
        <p:txBody>
          <a:bodyPr/>
          <a:lstStyle/>
          <a:p>
            <a:r>
              <a:rPr lang="zh-CN" altLang="zh-CN"/>
              <a:t>对象的“生”（初始化工作）是由编译器在创建对象处自动生成调用构造函数的代码来完成的</a:t>
            </a:r>
            <a:r>
              <a:rPr lang="zh-CN" altLang="en-US"/>
              <a:t>。</a:t>
            </a:r>
            <a:endParaRPr lang="en-US" altLang="zh-CN"/>
          </a:p>
          <a:p>
            <a:r>
              <a:rPr lang="zh-CN" altLang="zh-CN"/>
              <a:t>构造函数是类的特殊的成员函数，它用来确保类的每个对象都能正确地初始化</a:t>
            </a:r>
            <a:r>
              <a:rPr lang="zh-CN" altLang="en-US"/>
              <a:t>。</a:t>
            </a:r>
            <a:endParaRPr lang="zh-CN" altLang="zh-CN" dirty="0"/>
          </a:p>
        </p:txBody>
      </p:sp>
      <p:sp>
        <p:nvSpPr>
          <p:cNvPr id="2" name="幻灯片编号占位符 1"/>
          <p:cNvSpPr>
            <a:spLocks noGrp="1"/>
          </p:cNvSpPr>
          <p:nvPr>
            <p:ph type="sldNum" sz="quarter" idx="12"/>
          </p:nvPr>
        </p:nvSpPr>
        <p:spPr/>
        <p:txBody>
          <a:bodyPr/>
          <a:lstStyle/>
          <a:p>
            <a:fld id="{C34C3BD7-260C-4BC9-9C17-940D7F59C4D1}" type="slidenum">
              <a:rPr lang="en-US" altLang="zh-CN" smtClean="0"/>
              <a:pPr/>
              <a:t>8</a:t>
            </a:fld>
            <a:endParaRPr lang="en-US" altLang="zh-CN"/>
          </a:p>
        </p:txBody>
      </p:sp>
    </p:spTree>
    <p:extLst>
      <p:ext uri="{BB962C8B-B14F-4D97-AF65-F5344CB8AC3E}">
        <p14:creationId xmlns:p14="http://schemas.microsoft.com/office/powerpoint/2010/main" val="3287341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548097" y="1442195"/>
            <a:ext cx="8047806" cy="4749029"/>
          </a:xfrm>
        </p:spPr>
        <p:txBody>
          <a:bodyPr/>
          <a:lstStyle/>
          <a:p>
            <a:r>
              <a:rPr kumimoji="1" lang="zh-CN" altLang="en-US" dirty="0"/>
              <a:t>构造函数</a:t>
            </a:r>
            <a:r>
              <a:rPr kumimoji="1" lang="zh-CN" altLang="en-US" dirty="0">
                <a:solidFill>
                  <a:srgbClr val="FF0000"/>
                </a:solidFill>
              </a:rPr>
              <a:t>没有返回值类型</a:t>
            </a:r>
            <a:r>
              <a:rPr kumimoji="1" lang="zh-CN" altLang="en-US" dirty="0"/>
              <a:t>，函数名与类名</a:t>
            </a:r>
            <a:r>
              <a:rPr kumimoji="1" lang="zh-CN" altLang="en-US" dirty="0">
                <a:solidFill>
                  <a:srgbClr val="FF0000"/>
                </a:solidFill>
              </a:rPr>
              <a:t>相同</a:t>
            </a:r>
          </a:p>
          <a:p>
            <a:r>
              <a:rPr kumimoji="1" lang="zh-CN" altLang="en-US" dirty="0"/>
              <a:t>类的构造函数</a:t>
            </a:r>
            <a:r>
              <a:rPr kumimoji="1" lang="zh-CN" altLang="en-US" dirty="0">
                <a:solidFill>
                  <a:srgbClr val="FF0000"/>
                </a:solidFill>
              </a:rPr>
              <a:t>可以重载</a:t>
            </a:r>
            <a:r>
              <a:rPr kumimoji="1" lang="zh-CN" altLang="en-US" dirty="0"/>
              <a:t>，即可以使用不同的函数参数进行对象初始化</a:t>
            </a:r>
          </a:p>
          <a:p>
            <a:pPr marL="0" indent="0">
              <a:buNone/>
            </a:pPr>
            <a:endParaRPr kumimoji="1" lang="zh-CN" altLang="en-US" dirty="0"/>
          </a:p>
        </p:txBody>
      </p:sp>
      <p:sp>
        <p:nvSpPr>
          <p:cNvPr id="5" name="矩形 4"/>
          <p:cNvSpPr/>
          <p:nvPr/>
        </p:nvSpPr>
        <p:spPr>
          <a:xfrm>
            <a:off x="971600" y="3429000"/>
            <a:ext cx="7939211" cy="2862322"/>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long</a:t>
            </a:r>
            <a:r>
              <a:rPr lang="en-US" altLang="zh-CN" sz="2000" b="1" dirty="0">
                <a:solidFill>
                  <a:srgbClr val="000000"/>
                </a:solidFill>
                <a:latin typeface="Consolas" panose="020B0609020204030204" pitchFamily="49" charset="0"/>
              </a:rPr>
              <a:t> ID;</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long</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391110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12324</TotalTime>
  <Words>3929</Words>
  <Application>Microsoft Macintosh PowerPoint</Application>
  <PresentationFormat>全屏显示(4:3)</PresentationFormat>
  <Paragraphs>742</Paragraphs>
  <Slides>58</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58</vt:i4>
      </vt:variant>
    </vt:vector>
  </HeadingPairs>
  <TitlesOfParts>
    <vt:vector size="73" baseType="lpstr">
      <vt:lpstr>AndaleMono</vt:lpstr>
      <vt:lpstr>Calibri</vt:lpstr>
      <vt:lpstr>Calibri Light</vt:lpstr>
      <vt:lpstr>Consolas</vt:lpstr>
      <vt:lpstr>Mangal</vt:lpstr>
      <vt:lpstr>Menlo-Regular</vt:lpstr>
      <vt:lpstr>STHeitiSC-Light</vt:lpstr>
      <vt:lpstr>Wingdings</vt:lpstr>
      <vt:lpstr>等线</vt:lpstr>
      <vt:lpstr>华文仿宋</vt:lpstr>
      <vt:lpstr>华文楷体</vt:lpstr>
      <vt:lpstr>宋体</vt:lpstr>
      <vt:lpstr>微软雅黑</vt:lpstr>
      <vt:lpstr>Arial</vt:lpstr>
      <vt:lpstr>Office Theme</vt:lpstr>
      <vt:lpstr>面向对象程序设计基础 （OOP）</vt:lpstr>
      <vt:lpstr>OOP第一次作业</vt:lpstr>
      <vt:lpstr>小教员</vt:lpstr>
      <vt:lpstr>上期要点回顾</vt:lpstr>
      <vt:lpstr>本讲内容提要</vt:lpstr>
      <vt:lpstr>如何使含有对象的程序更可靠？</vt:lpstr>
      <vt:lpstr>如何使含有对象的程序更可靠？</vt:lpstr>
      <vt:lpstr>构造函数：对象的“生”</vt:lpstr>
      <vt:lpstr>构造函数</vt:lpstr>
      <vt:lpstr>构造函数的初始化列表</vt:lpstr>
      <vt:lpstr>构造函数的初始化列表</vt:lpstr>
      <vt:lpstr>构造函数</vt:lpstr>
      <vt:lpstr>默认构造函数</vt:lpstr>
      <vt:lpstr>默认构造函数</vt:lpstr>
      <vt:lpstr>默认构造函数</vt:lpstr>
      <vt:lpstr>默认构造函数</vt:lpstr>
      <vt:lpstr>默认构造函数</vt:lpstr>
      <vt:lpstr>默认构造函数</vt:lpstr>
      <vt:lpstr>默认构造函数</vt:lpstr>
      <vt:lpstr>对象数组的初始化</vt:lpstr>
      <vt:lpstr>析构函数：对象的“死”</vt:lpstr>
      <vt:lpstr>析构函数</vt:lpstr>
      <vt:lpstr>析构函数</vt:lpstr>
      <vt:lpstr>类中的静态成员</vt:lpstr>
      <vt:lpstr>static成员（数据、函数）示例</vt:lpstr>
      <vt:lpstr>static成员（数据、函数）示例</vt:lpstr>
      <vt:lpstr>类中的静态成员</vt:lpstr>
      <vt:lpstr>静态成员函数错误调用示例</vt:lpstr>
      <vt:lpstr>静态数据成员的多文件编译</vt:lpstr>
      <vt:lpstr>类中的常量成员</vt:lpstr>
      <vt:lpstr>常量成员示例</vt:lpstr>
      <vt:lpstr>常量静态数据成员</vt:lpstr>
      <vt:lpstr>常量静态数据成员</vt:lpstr>
      <vt:lpstr>常量、静态数据成员总结</vt:lpstr>
      <vt:lpstr>局部对象的构造与析构</vt:lpstr>
      <vt:lpstr>局部对象的构造与析构</vt:lpstr>
      <vt:lpstr>全局对象的构造和析构</vt:lpstr>
      <vt:lpstr>例子</vt:lpstr>
      <vt:lpstr>全局对象的构造和析构</vt:lpstr>
      <vt:lpstr>函数静态对象的构造与析构</vt:lpstr>
      <vt:lpstr>例子</vt:lpstr>
      <vt:lpstr>例子</vt:lpstr>
      <vt:lpstr>参数对象的构造与析构</vt:lpstr>
      <vt:lpstr>例子</vt:lpstr>
      <vt:lpstr>参数对象的构造与析构</vt:lpstr>
      <vt:lpstr>参数对象的构造与析构</vt:lpstr>
      <vt:lpstr>参数对象的构造与析构</vt:lpstr>
      <vt:lpstr>参数对象的构造与析构</vt:lpstr>
      <vt:lpstr>对象的new和delete</vt:lpstr>
      <vt:lpstr>对象的new和delete</vt:lpstr>
      <vt:lpstr>对象的new和delete</vt:lpstr>
      <vt:lpstr>对象的new和delete</vt:lpstr>
      <vt:lpstr>对象的new和delete</vt:lpstr>
      <vt:lpstr>对象的new和delete</vt:lpstr>
      <vt:lpstr>对象的new和delete</vt:lpstr>
      <vt:lpstr>对象的new和delete</vt:lpstr>
      <vt:lpstr>课后阅读</vt:lpstr>
      <vt:lpstr>结 束</vt:lpstr>
    </vt:vector>
  </TitlesOfParts>
  <Company>清华大学</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Ye Deming</cp:lastModifiedBy>
  <cp:revision>2153</cp:revision>
  <dcterms:created xsi:type="dcterms:W3CDTF">2002-09-18T00:55:13Z</dcterms:created>
  <dcterms:modified xsi:type="dcterms:W3CDTF">2019-03-12T01:41:43Z</dcterms:modified>
</cp:coreProperties>
</file>