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52"/>
  </p:notesMasterIdLst>
  <p:sldIdLst>
    <p:sldId id="585" r:id="rId2"/>
    <p:sldId id="579" r:id="rId3"/>
    <p:sldId id="480" r:id="rId4"/>
    <p:sldId id="557" r:id="rId5"/>
    <p:sldId id="558" r:id="rId6"/>
    <p:sldId id="534" r:id="rId7"/>
    <p:sldId id="549" r:id="rId8"/>
    <p:sldId id="550" r:id="rId9"/>
    <p:sldId id="548" r:id="rId10"/>
    <p:sldId id="482" r:id="rId11"/>
    <p:sldId id="483" r:id="rId12"/>
    <p:sldId id="484" r:id="rId13"/>
    <p:sldId id="486" r:id="rId14"/>
    <p:sldId id="559" r:id="rId15"/>
    <p:sldId id="487" r:id="rId16"/>
    <p:sldId id="560" r:id="rId17"/>
    <p:sldId id="562" r:id="rId18"/>
    <p:sldId id="582" r:id="rId19"/>
    <p:sldId id="583" r:id="rId20"/>
    <p:sldId id="584" r:id="rId21"/>
    <p:sldId id="576" r:id="rId22"/>
    <p:sldId id="577" r:id="rId23"/>
    <p:sldId id="535" r:id="rId24"/>
    <p:sldId id="536" r:id="rId25"/>
    <p:sldId id="491" r:id="rId26"/>
    <p:sldId id="492" r:id="rId27"/>
    <p:sldId id="556" r:id="rId28"/>
    <p:sldId id="580" r:id="rId29"/>
    <p:sldId id="575" r:id="rId30"/>
    <p:sldId id="544" r:id="rId31"/>
    <p:sldId id="552" r:id="rId32"/>
    <p:sldId id="553" r:id="rId33"/>
    <p:sldId id="555" r:id="rId34"/>
    <p:sldId id="538" r:id="rId35"/>
    <p:sldId id="539" r:id="rId36"/>
    <p:sldId id="494" r:id="rId37"/>
    <p:sldId id="495" r:id="rId38"/>
    <p:sldId id="569" r:id="rId39"/>
    <p:sldId id="570" r:id="rId40"/>
    <p:sldId id="571" r:id="rId41"/>
    <p:sldId id="572" r:id="rId42"/>
    <p:sldId id="573" r:id="rId43"/>
    <p:sldId id="574" r:id="rId44"/>
    <p:sldId id="581" r:id="rId45"/>
    <p:sldId id="545" r:id="rId46"/>
    <p:sldId id="566" r:id="rId47"/>
    <p:sldId id="567" r:id="rId48"/>
    <p:sldId id="568" r:id="rId49"/>
    <p:sldId id="586" r:id="rId50"/>
    <p:sldId id="475" r:id="rId5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FF00"/>
    <a:srgbClr val="0066CC"/>
    <a:srgbClr val="003366"/>
    <a:srgbClr val="FF0000"/>
    <a:srgbClr val="00CC00"/>
    <a:srgbClr val="FFFFFF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3" autoAdjust="0"/>
    <p:restoredTop sz="76626" autoAdjust="0"/>
  </p:normalViewPr>
  <p:slideViewPr>
    <p:cSldViewPr>
      <p:cViewPr varScale="1">
        <p:scale>
          <a:sx n="86" d="100"/>
          <a:sy n="86" d="100"/>
        </p:scale>
        <p:origin x="26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714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69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集合交：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成员 和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继承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相交得到 </a:t>
            </a:r>
            <a:r>
              <a:rPr kumimoji="1" lang="en-US" altLang="zh-CN" dirty="0"/>
              <a:t>private</a:t>
            </a:r>
          </a:p>
          <a:p>
            <a:r>
              <a:rPr kumimoji="1" lang="en-US" altLang="zh-CN" dirty="0"/>
              <a:t>Public</a:t>
            </a:r>
            <a:r>
              <a:rPr kumimoji="1" lang="zh-CN" altLang="en-US" dirty="0"/>
              <a:t> 成员 与 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继承 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得到</a:t>
            </a:r>
            <a:r>
              <a:rPr kumimoji="1" lang="en-US" altLang="zh-CN" dirty="0"/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665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继承是如何 将子对象引入新类 ：将子对象引入新类 </a:t>
            </a:r>
            <a:r>
              <a:rPr kumimoji="1" lang="en-US" altLang="zh-CN" dirty="0"/>
              <a:t>20,21</a:t>
            </a:r>
            <a:r>
              <a:rPr kumimoji="1" lang="zh-CN" altLang="en-US" dirty="0"/>
              <a:t>页 图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795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512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程序编译时系统就能决定调用哪个函数，因此静态多态性又称为编译时的多态性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多态分为两类：静态多态性和动态多态性，以前学过的函数重载和运算符重载实现的多态性属于静态多态性，在程序编译时系统就能决定调用哪个函数，因此静态多态性又称为编译时的多态性。静态多态性是通过函数的重载实现的。动态多态性是在程序运行过程中才动态地确定操作所针对的对象。它又称运行时的多态性。动态多态性是通过虚函数实现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494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445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如果是一个 </a:t>
            </a:r>
            <a:r>
              <a:rPr kumimoji="1" lang="en-US" altLang="zh-CN" dirty="0"/>
              <a:t>Base</a:t>
            </a:r>
            <a:r>
              <a:rPr kumimoji="1" lang="zh-CN" altLang="en-US" baseline="0" dirty="0"/>
              <a:t> * </a:t>
            </a:r>
            <a:r>
              <a:rPr kumimoji="1" lang="en-US" altLang="zh-CN" baseline="0" dirty="0"/>
              <a:t>p=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&amp;Derive;</a:t>
            </a:r>
          </a:p>
          <a:p>
            <a:r>
              <a:rPr kumimoji="1" lang="zh-CN" altLang="en-US" baseline="0" dirty="0"/>
              <a:t>如果私有继承 允许这种向上转换产生，</a:t>
            </a:r>
            <a:endParaRPr kumimoji="1" lang="en-US" altLang="zh-CN" baseline="0" dirty="0"/>
          </a:p>
          <a:p>
            <a:r>
              <a:rPr kumimoji="1" lang="zh-CN" altLang="en-US" baseline="0" dirty="0"/>
              <a:t>那么</a:t>
            </a:r>
            <a:r>
              <a:rPr kumimoji="1" lang="en-US" altLang="zh-CN" baseline="0" dirty="0"/>
              <a:t>p</a:t>
            </a:r>
            <a:r>
              <a:rPr kumimoji="1" lang="zh-CN" altLang="en-US" baseline="0" dirty="0"/>
              <a:t>很可能访问 </a:t>
            </a:r>
            <a:r>
              <a:rPr kumimoji="1" lang="en-US" altLang="zh-CN" baseline="0" dirty="0"/>
              <a:t>Base</a:t>
            </a:r>
            <a:r>
              <a:rPr kumimoji="1" lang="zh-CN" altLang="en-US" baseline="0" dirty="0"/>
              <a:t>的公有函数，破坏了封装性。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857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注意这里没有对象切片产生。</a:t>
            </a:r>
            <a:endParaRPr lang="en-US" altLang="zh-CN" dirty="0"/>
          </a:p>
          <a:p>
            <a:r>
              <a:rPr lang="zh-CN" altLang="en-US" dirty="0"/>
              <a:t>这里是因为 编译器早绑定产生的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312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989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91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39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56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62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若没有定义基类的默认构造函数（基类也无自动生成的构造函数），则派生类不能</a:t>
            </a:r>
            <a:r>
              <a:rPr lang="zh-CN" altLang="en-US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无显示调用基类构造函数</a:t>
            </a:r>
            <a:r>
              <a:rPr lang="en-US" altLang="zh-CN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zh-CN" altLang="en-US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编译错误</a:t>
            </a:r>
            <a:r>
              <a:rPr lang="en-US" altLang="zh-CN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656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比如，我能不能用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;</a:t>
            </a:r>
            <a:r>
              <a:rPr kumimoji="1" lang="zh-CN" altLang="en-US" dirty="0"/>
              <a:t>构造对象？不能，因为</a:t>
            </a:r>
            <a:r>
              <a:rPr kumimoji="1" lang="zh-CN" altLang="en-US" baseline="0" dirty="0"/>
              <a:t>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没有默认构造函数</a:t>
            </a:r>
            <a:endParaRPr kumimoji="1" lang="en-US" altLang="zh-CN" dirty="0"/>
          </a:p>
          <a:p>
            <a:r>
              <a:rPr kumimoji="1" lang="zh-CN" altLang="en-US" dirty="0"/>
              <a:t>这个例子，如果没有</a:t>
            </a:r>
            <a:r>
              <a:rPr kumimoji="1" lang="en-US" altLang="zh-CN" dirty="0"/>
              <a:t>Base();</a:t>
            </a:r>
            <a:r>
              <a:rPr kumimoji="1" lang="zh-CN" altLang="en-US" dirty="0"/>
              <a:t>则不能定义派生类构造函数</a:t>
            </a:r>
            <a:r>
              <a:rPr kumimoji="1" lang="en-US" altLang="zh-CN" dirty="0"/>
              <a:t>Derive(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</a:t>
            </a:r>
            <a:r>
              <a:rPr kumimoji="1" lang="en-US" altLang="zh-CN" baseline="0" dirty="0"/>
              <a:t>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j,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k)</a:t>
            </a:r>
            <a:endParaRPr kumimoji="1" lang="en-US" altLang="zh-CN" dirty="0"/>
          </a:p>
          <a:p>
            <a:r>
              <a:rPr kumimoji="1" lang="zh-CN" altLang="en-US" dirty="0"/>
              <a:t>因为无显示调用基类构造函数时会选择调用基类默认构造函数，若基类默认构造函数不存在则编译不通过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using</a:t>
            </a:r>
            <a:r>
              <a:rPr kumimoji="1" lang="zh-CN" altLang="en-US" dirty="0"/>
              <a:t> 关键字：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zh.cppreference.com</a:t>
            </a:r>
            <a:r>
              <a:rPr kumimoji="1" lang="en-US" altLang="zh-CN" dirty="0"/>
              <a:t>/w/</a:t>
            </a:r>
            <a:r>
              <a:rPr kumimoji="1" lang="en-US" altLang="zh-CN" dirty="0" err="1"/>
              <a:t>cpp</a:t>
            </a:r>
            <a:r>
              <a:rPr kumimoji="1" lang="en-US" altLang="zh-CN" dirty="0"/>
              <a:t>/language/</a:t>
            </a:r>
            <a:r>
              <a:rPr kumimoji="1" lang="en-US" altLang="zh-CN" dirty="0" err="1"/>
              <a:t>using_declaration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2780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966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第一问：不能，基类没有默认构造函数；编译器就不会再为派生类生成默认构造函数。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第二问：可以，自动构造基类所有相应的构造函数，即生成两个构造函数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Derive(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){}</a:t>
            </a:r>
            <a:endParaRPr kumimoji="1" lang="en-US" altLang="zh-CN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Derive(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j){}</a:t>
            </a:r>
          </a:p>
          <a:p>
            <a:endParaRPr kumimoji="1" lang="en-US" altLang="zh-CN" baseline="0" dirty="0"/>
          </a:p>
          <a:p>
            <a:r>
              <a:rPr kumimoji="1" lang="zh-CN" altLang="en-US" baseline="0" dirty="0"/>
              <a:t>私有构造函数本身也不能被使用</a:t>
            </a:r>
            <a:r>
              <a:rPr kumimoji="1" lang="zh-CN" altLang="en-US" baseline="0" dirty="0" smtClean="0"/>
              <a:t>；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endParaRPr kumimoji="1"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970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当私有继承时，我们是 “照此实现” 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is-implementing-in-terms-of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）；也就是说，创建的新类具有基类的所有数据和功能，但这些功能是隐藏的，所以它只是部分的内部实现。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该类的用户访问不到这些内部功能，并且一个对象不能被看做是这个基类的实例。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***相当于重新实现了一遍基类的功能，而且它们是私有的。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保护继承 不常用，存在只是为了语言的完备性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14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nlp.csai.tsinghua.edu.cn/~lzy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pPr lvl="0"/>
            <a:r>
              <a:rPr lang="zh-CN" altLang="en-US" sz="3600" b="1" dirty="0">
                <a:solidFill>
                  <a:prstClr val="black"/>
                </a:solidFill>
              </a:rPr>
              <a:t>刘知远</a:t>
            </a:r>
            <a:r>
              <a:rPr lang="zh-CN" altLang="en-US" sz="2800" b="1" dirty="0">
                <a:solidFill>
                  <a:prstClr val="black"/>
                </a:solidFill>
              </a:rPr>
              <a:t> 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/>
            <a:r>
              <a:rPr lang="en-US" altLang="zh-CN" sz="2800" b="1" dirty="0" err="1">
                <a:solidFill>
                  <a:prstClr val="black"/>
                </a:solidFill>
              </a:rPr>
              <a:t>liuzy@tsinghua.edu.cn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  <a:hlinkClick r:id="rId3"/>
              </a:rPr>
              <a:t>http://</a:t>
            </a:r>
            <a:r>
              <a:rPr lang="en-US" altLang="zh-CN" b="1" dirty="0" err="1">
                <a:solidFill>
                  <a:prstClr val="black"/>
                </a:solidFill>
                <a:hlinkClick r:id="rId3"/>
              </a:rPr>
              <a:t>nlp.csai.tsinghua.edu.cn</a:t>
            </a:r>
            <a:r>
              <a:rPr lang="en-US" altLang="zh-CN" b="1" dirty="0">
                <a:solidFill>
                  <a:prstClr val="black"/>
                </a:solidFill>
                <a:hlinkClick r:id="rId3"/>
              </a:rPr>
              <a:t>/~</a:t>
            </a:r>
            <a:r>
              <a:rPr lang="en-US" altLang="zh-CN" b="1" dirty="0" err="1">
                <a:solidFill>
                  <a:prstClr val="black"/>
                </a:solidFill>
                <a:hlinkClick r:id="rId3"/>
              </a:rPr>
              <a:t>lzy</a:t>
            </a:r>
            <a:r>
              <a:rPr lang="en-US" altLang="zh-CN" b="1" dirty="0">
                <a:solidFill>
                  <a:prstClr val="black"/>
                </a:solidFill>
                <a:hlinkClick r:id="rId3"/>
              </a:rPr>
              <a:t>/</a:t>
            </a:r>
            <a:r>
              <a:rPr lang="zh-CN" altLang="en-US" b="1" dirty="0">
                <a:solidFill>
                  <a:prstClr val="black"/>
                </a:solidFill>
                <a:hlinkClick r:id="rId3"/>
              </a:rPr>
              <a:t> 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0"/>
            <a:r>
              <a:rPr lang="zh-CN" altLang="en-US" b="1" dirty="0">
                <a:solidFill>
                  <a:prstClr val="black"/>
                </a:solidFill>
              </a:rPr>
              <a:t>课程团队：刘知远 姚海龙 黄民烈</a:t>
            </a:r>
          </a:p>
        </p:txBody>
      </p:sp>
    </p:spTree>
    <p:extLst>
      <p:ext uri="{BB962C8B-B14F-4D97-AF65-F5344CB8AC3E}">
        <p14:creationId xmlns:p14="http://schemas.microsoft.com/office/powerpoint/2010/main" val="296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对象组合示例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487025"/>
            <a:ext cx="763284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sz="2400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C1 {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altLang="zh-CN" sz="24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r>
              <a:rPr lang="fr-FR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C1(</a:t>
            </a:r>
            <a:r>
              <a:rPr lang="fr-FR" altLang="zh-CN" sz="24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id) : ID(id) { cout &lt;&lt; 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"C1(</a:t>
            </a:r>
            <a:r>
              <a:rPr lang="fr-FR" altLang="zh-CN" sz="2400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fr-FR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~C1()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"~C1()"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C2 {</a:t>
            </a: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C2()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"C2()"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~C2()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"~C2()"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page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738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对象组合示例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899592" y="2093784"/>
            <a:ext cx="7776864" cy="34552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99592" y="2757203"/>
            <a:ext cx="7776864" cy="34552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99592" y="3420622"/>
            <a:ext cx="7776864" cy="34552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2375" y="89575"/>
            <a:ext cx="8568952" cy="607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C3 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C1 sub_obj1;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构造函数带参数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C2 sub_obj2;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sub_obj1(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构造函数初始化列表中构造子对象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(n), sub_obj1(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k)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(n), sub_obj1(k)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~C3()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"~C3()"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 a, b(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c(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d(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0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对象组合运行结果</a:t>
            </a:r>
          </a:p>
        </p:txBody>
      </p:sp>
      <p:sp>
        <p:nvSpPr>
          <p:cNvPr id="3" name="矩形 2"/>
          <p:cNvSpPr/>
          <p:nvPr/>
        </p:nvSpPr>
        <p:spPr>
          <a:xfrm>
            <a:off x="1769763" y="116632"/>
            <a:ext cx="2088232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, 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~C1()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~C1()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~C1()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~C1()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481731" y="144915"/>
            <a:ext cx="216024" cy="79208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481731" y="1023641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1481731" y="1844215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1481731" y="2672805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9131" y="269767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a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19131" y="115302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b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19131" y="1945115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c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9131" y="279004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d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47456" y="1153027"/>
            <a:ext cx="48965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C3 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C1 sub_obj1;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C2 sub_obj2;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mr-I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C3 a, b(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 c(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 d(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sz="2000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3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en-US" altLang="zh-CN" dirty="0"/>
              <a:t>is-a</a:t>
            </a:r>
            <a:r>
              <a:rPr kumimoji="1" lang="zh-CN" altLang="en-US" dirty="0"/>
              <a:t>：“</a:t>
            </a:r>
            <a:r>
              <a:rPr kumimoji="1" lang="zh-CN" altLang="en-US" dirty="0">
                <a:solidFill>
                  <a:srgbClr val="FF0000"/>
                </a:solidFill>
              </a:rPr>
              <a:t>一般－特殊”</a:t>
            </a:r>
            <a:r>
              <a:rPr kumimoji="1" lang="zh-CN" altLang="en-US" dirty="0"/>
              <a:t>结构，也称“分类结构”，是由一组具有“一般－特殊”关系的类所组成的结构。</a:t>
            </a:r>
          </a:p>
          <a:p>
            <a:pPr lvl="1"/>
            <a:r>
              <a:rPr kumimoji="1" lang="zh-CN" altLang="en-US" dirty="0"/>
              <a:t>如果类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具有类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全部的属性和服务，而且具有自己特有的某些属性或服务，则称</a:t>
            </a:r>
            <a:r>
              <a:rPr kumimoji="1" lang="en-US" altLang="zh-CN" dirty="0"/>
              <a:t>A</a:t>
            </a:r>
            <a:r>
              <a:rPr kumimoji="1" lang="zh-CN" altLang="en-US" dirty="0"/>
              <a:t>为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的特殊类，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的一般类。</a:t>
            </a:r>
          </a:p>
          <a:p>
            <a:pPr lvl="1"/>
            <a:r>
              <a:rPr kumimoji="1" lang="zh-CN" altLang="en-US" dirty="0"/>
              <a:t>如果类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的全部对象都是类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的对象，而且类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中存在不属于类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的对象，则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的特殊类，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是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的一般类。</a:t>
            </a:r>
          </a:p>
          <a:p>
            <a:r>
              <a:rPr kumimoji="1" lang="en-US" altLang="zh-CN" dirty="0"/>
              <a:t>C++</a:t>
            </a:r>
            <a:r>
              <a:rPr kumimoji="1" lang="zh-CN" altLang="en-US" dirty="0"/>
              <a:t>使用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来表达类间的“一般－特殊结构”</a:t>
            </a:r>
          </a:p>
          <a:p>
            <a:pPr lvl="1"/>
            <a:r>
              <a:rPr kumimoji="1" lang="zh-CN" altLang="en-US" dirty="0"/>
              <a:t>上述例子中类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继承类</a:t>
            </a:r>
            <a:r>
              <a:rPr kumimoji="1" lang="en-US" altLang="zh-CN" dirty="0"/>
              <a:t>B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“矩形” 继承 “形状”</a:t>
            </a:r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  <a:p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3635896" y="4747146"/>
            <a:ext cx="4612140" cy="2027357"/>
            <a:chOff x="4335257" y="4067687"/>
            <a:chExt cx="4612140" cy="2027357"/>
          </a:xfrm>
        </p:grpSpPr>
        <p:sp>
          <p:nvSpPr>
            <p:cNvPr id="5" name="矩形 4"/>
            <p:cNvSpPr/>
            <p:nvPr/>
          </p:nvSpPr>
          <p:spPr>
            <a:xfrm>
              <a:off x="6341028" y="4067687"/>
              <a:ext cx="692621" cy="4232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形状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667838" y="5725533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矩形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335823" y="5725533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圆形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67608" y="5725712"/>
              <a:ext cx="898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三角形</a:t>
              </a:r>
            </a:p>
          </p:txBody>
        </p:sp>
        <p:grpSp>
          <p:nvGrpSpPr>
            <p:cNvPr id="9" name="组 8"/>
            <p:cNvGrpSpPr/>
            <p:nvPr/>
          </p:nvGrpSpPr>
          <p:grpSpPr>
            <a:xfrm>
              <a:off x="7518299" y="5210603"/>
              <a:ext cx="1429098" cy="423240"/>
              <a:chOff x="6905064" y="6322161"/>
              <a:chExt cx="1429098" cy="42324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598349" y="6322161"/>
                <a:ext cx="735813" cy="4232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特性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905064" y="6322161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6011831" y="5207930"/>
              <a:ext cx="1412467" cy="423240"/>
              <a:chOff x="6011831" y="5207930"/>
              <a:chExt cx="1412467" cy="42324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695863" y="5207930"/>
                <a:ext cx="728435" cy="4232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011831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4335257" y="5207930"/>
              <a:ext cx="1378418" cy="423240"/>
              <a:chOff x="4335257" y="5207930"/>
              <a:chExt cx="1378418" cy="4232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027878" y="5207930"/>
                <a:ext cx="685797" cy="4232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335257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cxnSp>
          <p:nvCxnSpPr>
            <p:cNvPr id="12" name="直线箭头连接符 11"/>
            <p:cNvCxnSpPr>
              <a:cxnSpLocks/>
            </p:cNvCxnSpPr>
            <p:nvPr/>
          </p:nvCxnSpPr>
          <p:spPr>
            <a:xfrm flipV="1">
              <a:off x="5027878" y="4490927"/>
              <a:ext cx="1330263" cy="70226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cxnSpLocks/>
              <a:endCxn id="5" idx="2"/>
            </p:cNvCxnSpPr>
            <p:nvPr/>
          </p:nvCxnSpPr>
          <p:spPr>
            <a:xfrm flipV="1">
              <a:off x="6680746" y="4490927"/>
              <a:ext cx="6593" cy="70227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cxnSpLocks/>
            </p:cNvCxnSpPr>
            <p:nvPr/>
          </p:nvCxnSpPr>
          <p:spPr>
            <a:xfrm flipH="1" flipV="1">
              <a:off x="7060080" y="4490927"/>
              <a:ext cx="1126618" cy="702269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46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zh-CN" altLang="en-US" dirty="0"/>
              <a:t>被继承的已有类，被称为</a:t>
            </a:r>
            <a:r>
              <a:rPr kumimoji="1" lang="zh-CN" altLang="en-US" dirty="0">
                <a:solidFill>
                  <a:srgbClr val="FF0000"/>
                </a:solidFill>
              </a:rPr>
              <a:t>基类</a:t>
            </a:r>
            <a:r>
              <a:rPr kumimoji="1" lang="en-US" altLang="zh-CN" dirty="0"/>
              <a:t>(base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class)</a:t>
            </a:r>
            <a:r>
              <a:rPr kumimoji="1" lang="zh-CN" altLang="en-US" dirty="0"/>
              <a:t>，也称“父类”。</a:t>
            </a:r>
          </a:p>
          <a:p>
            <a:r>
              <a:rPr kumimoji="1" lang="zh-CN" altLang="en-US" dirty="0"/>
              <a:t>通过继承得到的新类，被为</a:t>
            </a:r>
            <a:r>
              <a:rPr kumimoji="1" lang="zh-CN" altLang="en-US" dirty="0">
                <a:solidFill>
                  <a:srgbClr val="FF0000"/>
                </a:solidFill>
              </a:rPr>
              <a:t>派生类</a:t>
            </a:r>
            <a:r>
              <a:rPr kumimoji="1" lang="en-US" altLang="zh-CN" dirty="0"/>
              <a:t>(derived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，也称“</a:t>
            </a:r>
            <a:r>
              <a:rPr kumimoji="1" lang="zh-CN" altLang="en-US" dirty="0">
                <a:solidFill>
                  <a:srgbClr val="FF0000"/>
                </a:solidFill>
              </a:rPr>
              <a:t>子类</a:t>
            </a:r>
            <a:r>
              <a:rPr kumimoji="1" lang="zh-CN" altLang="en-US" dirty="0"/>
              <a:t>”、“</a:t>
            </a:r>
            <a:r>
              <a:rPr kumimoji="1" lang="zh-CN" altLang="en-US" dirty="0">
                <a:solidFill>
                  <a:srgbClr val="FF0000"/>
                </a:solidFill>
              </a:rPr>
              <a:t>扩展类</a:t>
            </a:r>
            <a:r>
              <a:rPr kumimoji="1" lang="zh-CN" altLang="en-US" dirty="0"/>
              <a:t>”。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常见的继承方式：</a:t>
            </a:r>
            <a:r>
              <a:rPr kumimoji="1" lang="en-US" altLang="zh-CN" dirty="0"/>
              <a:t>public,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private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[private]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 }; </a:t>
            </a:r>
            <a:r>
              <a:rPr kumimoji="1" lang="zh-CN" altLang="en-US" dirty="0"/>
              <a:t>缺省继承方式为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继承。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public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... };</a:t>
            </a:r>
          </a:p>
          <a:p>
            <a:r>
              <a:rPr kumimoji="1" lang="en-US" altLang="zh-CN" dirty="0"/>
              <a:t>protected </a:t>
            </a:r>
            <a:r>
              <a:rPr kumimoji="1" lang="zh-CN" altLang="en-US" dirty="0"/>
              <a:t>继承很少被使用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protected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... };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派生类对象的构造与析构过程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184576"/>
          </a:xfrm>
        </p:spPr>
        <p:txBody>
          <a:bodyPr/>
          <a:lstStyle/>
          <a:p>
            <a:r>
              <a:rPr kumimoji="1" lang="zh-CN" altLang="en-US" dirty="0"/>
              <a:t>基类中的数据成员，通过继承成为派生类对象的一部分，需要在构造派生类对象的过程中</a:t>
            </a:r>
            <a:r>
              <a:rPr kumimoji="1" lang="zh-CN" altLang="en-US" dirty="0">
                <a:solidFill>
                  <a:srgbClr val="FF0000"/>
                </a:solidFill>
              </a:rPr>
              <a:t>调用基类构造函数</a:t>
            </a:r>
            <a:r>
              <a:rPr kumimoji="1" lang="zh-CN" altLang="en-US" dirty="0"/>
              <a:t>来正确初始化。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若没有显式调用，则编译器会自动生成一个对基类的默认构造函数的调用。</a:t>
            </a:r>
          </a:p>
          <a:p>
            <a:pPr lvl="1"/>
            <a:r>
              <a:rPr kumimoji="1" lang="zh-CN" altLang="en-US" dirty="0"/>
              <a:t>若想要显式调用，则只能在派生类构造函数的</a:t>
            </a:r>
            <a:r>
              <a:rPr kumimoji="1" lang="zh-CN" altLang="en-US" dirty="0">
                <a:solidFill>
                  <a:srgbClr val="FF0000"/>
                </a:solidFill>
              </a:rPr>
              <a:t>初始化成员列表</a:t>
            </a:r>
            <a:r>
              <a:rPr kumimoji="1" lang="zh-CN" altLang="en-US" dirty="0"/>
              <a:t>中进行，既可以调用基类中不带参数的默认构造函数，也可以调用合适的带参数的其他构造函数。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先执行基类</a:t>
            </a:r>
            <a:r>
              <a:rPr kumimoji="1" lang="zh-CN" altLang="en-US" dirty="0"/>
              <a:t>的构造函数来初始化继承来的数据，</a:t>
            </a:r>
            <a:r>
              <a:rPr kumimoji="1" lang="zh-CN" altLang="en-US" dirty="0">
                <a:solidFill>
                  <a:srgbClr val="FF0000"/>
                </a:solidFill>
              </a:rPr>
              <a:t>再执行派生类</a:t>
            </a:r>
            <a:r>
              <a:rPr kumimoji="1" lang="zh-CN" altLang="en-US" dirty="0"/>
              <a:t>的构造函数。</a:t>
            </a:r>
          </a:p>
          <a:p>
            <a:r>
              <a:rPr kumimoji="1" lang="zh-CN" altLang="en-US" dirty="0"/>
              <a:t>对象析构时，</a:t>
            </a:r>
            <a:r>
              <a:rPr kumimoji="1" lang="zh-CN" altLang="en-US" dirty="0">
                <a:solidFill>
                  <a:srgbClr val="FF0000"/>
                </a:solidFill>
              </a:rPr>
              <a:t>先执行派生类</a:t>
            </a:r>
            <a:r>
              <a:rPr kumimoji="1" lang="zh-CN" altLang="en-US" dirty="0"/>
              <a:t>析构函数，</a:t>
            </a:r>
            <a:r>
              <a:rPr kumimoji="1" lang="zh-CN" altLang="en-US" dirty="0">
                <a:solidFill>
                  <a:srgbClr val="FF0000"/>
                </a:solidFill>
              </a:rPr>
              <a:t>再执行</a:t>
            </a:r>
            <a:r>
              <a:rPr kumimoji="1" lang="zh-CN" altLang="en-US" dirty="0"/>
              <a:t>由编译器自动调用的</a:t>
            </a:r>
            <a:r>
              <a:rPr kumimoji="1" lang="zh-CN" altLang="en-US" dirty="0">
                <a:solidFill>
                  <a:srgbClr val="FF0000"/>
                </a:solidFill>
              </a:rPr>
              <a:t>基类</a:t>
            </a:r>
            <a:r>
              <a:rPr kumimoji="1" lang="zh-CN" altLang="en-US" dirty="0"/>
              <a:t>的析构函数。</a:t>
            </a:r>
          </a:p>
        </p:txBody>
      </p:sp>
    </p:spTree>
    <p:extLst>
      <p:ext uri="{BB962C8B-B14F-4D97-AF65-F5344CB8AC3E}">
        <p14:creationId xmlns:p14="http://schemas.microsoft.com/office/powerpoint/2010/main" val="109894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调用基类构造函数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若没有显式调用，则编译器会自动生成一个对基类的默认构造函数的调用。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1916832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r>
              <a:rPr lang="zh-CN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Base() : data(0)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zh-CN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sz="1600" b="1" dirty="0" smtClean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			</a:t>
            </a:r>
            <a:r>
              <a:rPr lang="zh-CN" alt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 smtClean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b="1" dirty="0" smtClean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默认构造</a:t>
            </a:r>
            <a:r>
              <a:rPr lang="zh-CN" altLang="en-US" sz="1600" b="1" dirty="0" smtClean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函数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nl-NL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() {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BA0011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“Derive::Derive()”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			</a:t>
            </a:r>
            <a:r>
              <a:rPr lang="zh-CN" alt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 smtClean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b="1" dirty="0" smtClean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无显示调用基类构造函数，则调用基类默认构造函数</a:t>
            </a:r>
            <a:endParaRPr lang="nl-NL" altLang="zh-CN" sz="1600" dirty="0" smtClean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fi-FI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fi-FI" altLang="zh-CN" sz="1600" dirty="0" smtClean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600" dirty="0" err="1" smtClean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	</a:t>
            </a:r>
          </a:p>
          <a:p>
            <a:r>
              <a:rPr lang="zh-CN" altLang="en-US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7895" y="5807005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Base::Base(0)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Derive::Derive()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7895" y="534420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8332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调用基类构造函数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若想要显式调用，则只能在派生类构造函数的</a:t>
            </a:r>
            <a:r>
              <a:rPr kumimoji="1" lang="zh-CN" altLang="en-US" dirty="0">
                <a:solidFill>
                  <a:srgbClr val="FF0000"/>
                </a:solidFill>
              </a:rPr>
              <a:t>初始化成员列表</a:t>
            </a:r>
            <a:r>
              <a:rPr kumimoji="1" lang="zh-CN" altLang="en-US" dirty="0"/>
              <a:t>中进行。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1917407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r>
              <a:rPr lang="zh-CN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Base() : data(0)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			</a:t>
            </a:r>
            <a:r>
              <a:rPr lang="zh-CN" alt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 smtClean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b="1" dirty="0" smtClean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默认构造函数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zh-CN" altLang="en-US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nl-NL" altLang="zh-CN" sz="16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nl-NL" altLang="zh-CN" sz="16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 err="1">
                <a:solidFill>
                  <a:srgbClr val="B40062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) : Base(i) {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BA0011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altLang="zh-CN" sz="1600" dirty="0" err="1">
                <a:solidFill>
                  <a:srgbClr val="BA0011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Derjve</a:t>
            </a:r>
            <a:r>
              <a:rPr lang="en-US" altLang="zh-CN" sz="1600" dirty="0">
                <a:solidFill>
                  <a:srgbClr val="BA0011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::Derive()”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			</a:t>
            </a:r>
            <a:r>
              <a:rPr lang="zh-CN" alt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 smtClean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b="1" dirty="0" smtClean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显示调用基类构造函数</a:t>
            </a:r>
            <a:endParaRPr lang="nl-NL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a-DK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	</a:t>
            </a:r>
          </a:p>
          <a:p>
            <a:r>
              <a:rPr lang="zh-CN" altLang="en-US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7895" y="5805264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Derive::Derive()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7895" y="533372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4105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继承基类构造函数（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在派生类中使用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Base::Base;</a:t>
            </a:r>
            <a:r>
              <a:rPr kumimoji="1" lang="zh-CN" altLang="en-US" dirty="0"/>
              <a:t> 来继承基类构造函数，相当于给派生类“定义”了相应参数的构造函数，如</a:t>
            </a:r>
            <a:r>
              <a:rPr kumimoji="1" lang="en-US" altLang="zh-CN" sz="2000" dirty="0">
                <a:solidFill>
                  <a:schemeClr val="tx1"/>
                </a:solidFill>
              </a:rPr>
              <a:t>	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3556" y="2378299"/>
            <a:ext cx="807785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r>
              <a:rPr lang="zh-CN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b="1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Base::Base;</a:t>
            </a:r>
            <a:r>
              <a:rPr lang="zh-CN" altLang="en-US" dirty="0"/>
              <a:t> 		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相当于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):Base(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</a:t>
            </a:r>
            <a:r>
              <a:rPr lang="en-US" altLang="zh-CN" b="1" dirty="0" smtClean="0">
                <a:solidFill>
                  <a:srgbClr val="00B050"/>
                </a:solidFill>
                <a:latin typeface="AndaleMono" charset="0"/>
              </a:rPr>
              <a:t>){};</a:t>
            </a:r>
            <a:endParaRPr lang="nl-NL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sz="1600" dirty="0" smtClean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600" dirty="0" err="1" smtClean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Derive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a-DK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356</a:t>
            </a:r>
            <a:r>
              <a:rPr lang="da-DK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ro-RO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7895" y="5628350"/>
            <a:ext cx="2421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7895" y="520142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8368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继承基类构造函数（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7920880" cy="5256584"/>
          </a:xfrm>
        </p:spPr>
        <p:txBody>
          <a:bodyPr/>
          <a:lstStyle/>
          <a:p>
            <a:r>
              <a:rPr kumimoji="1" lang="zh-CN" altLang="en-US" dirty="0"/>
              <a:t>当基类存在多个构造函数时，使用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会给派生类自动构造多个相应的构造函数。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B62ADE7-06C0-4AB6-8F33-E60267F8171A}"/>
              </a:ext>
            </a:extLst>
          </p:cNvPr>
          <p:cNvSpPr/>
          <p:nvPr/>
        </p:nvSpPr>
        <p:spPr>
          <a:xfrm>
            <a:off x="869540" y="2084070"/>
            <a:ext cx="76629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r>
              <a:rPr lang="en-US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Base(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zh-CN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j)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::Base("</a:t>
            </a:r>
            <a:r>
              <a:rPr lang="en-US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","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&lt;&lt; j 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</a:t>
            </a:r>
            <a:r>
              <a:rPr lang="en-US" altLang="zh-CN" sz="1600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n"</a:t>
            </a:r>
            <a:r>
              <a:rPr lang="en-US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b="1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Base::Base;</a:t>
            </a:r>
            <a:r>
              <a:rPr lang="zh-CN" altLang="en-US" dirty="0"/>
              <a:t>  </a:t>
            </a:r>
            <a:r>
              <a:rPr lang="zh-CN" altLang="en-US" dirty="0" smtClean="0"/>
              <a:t>  </a:t>
            </a:r>
            <a:r>
              <a:rPr lang="en-US" altLang="zh-CN" sz="1600" b="1" dirty="0" smtClean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dirty="0">
                <a:solidFill>
                  <a:srgbClr val="008000"/>
                </a:solidFill>
              </a:rPr>
              <a:t>相当于</a:t>
            </a:r>
            <a:r>
              <a:rPr lang="zh-CN" altLang="en-US" dirty="0">
                <a:solidFill>
                  <a:srgbClr val="008000"/>
                </a:solidFill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Derive(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 smtClean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):Base(</a:t>
            </a:r>
            <a:r>
              <a:rPr lang="en-US" altLang="zh-CN" sz="1600" dirty="0" err="1" smtClean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 smtClean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){};</a:t>
            </a:r>
            <a:endParaRPr lang="en-US" altLang="zh-CN" sz="1600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</a:rPr>
              <a:t>                     </a:t>
            </a:r>
            <a:r>
              <a:rPr lang="zh-CN" altLang="en-US" sz="1600" dirty="0" smtClean="0">
                <a:solidFill>
                  <a:srgbClr val="B40062"/>
                </a:solidFill>
                <a:latin typeface="Consolas" charset="0"/>
              </a:rPr>
              <a:t>  </a:t>
            </a:r>
            <a:r>
              <a:rPr lang="en-US" altLang="zh-CN" sz="1600" b="1" dirty="0" smtClean="0">
                <a:solidFill>
                  <a:srgbClr val="008000"/>
                </a:solidFill>
                <a:latin typeface="Consolas" charset="0"/>
              </a:rPr>
              <a:t>///</a:t>
            </a:r>
            <a:r>
              <a:rPr lang="zh-CN" altLang="en-US" sz="1600" dirty="0" smtClean="0">
                <a:solidFill>
                  <a:srgbClr val="008000"/>
                </a:solidFill>
                <a:latin typeface="Consolas" charset="0"/>
              </a:rPr>
              <a:t>加上</a:t>
            </a:r>
            <a:r>
              <a:rPr lang="zh-CN" altLang="en-US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zh-CN" sz="1600" dirty="0" smtClean="0">
                <a:solidFill>
                  <a:srgbClr val="008000"/>
                </a:solidFill>
                <a:latin typeface="Consolas" charset="0"/>
              </a:rPr>
              <a:t>Derive(</a:t>
            </a:r>
            <a:r>
              <a:rPr lang="en-US" altLang="zh-CN" sz="1600" dirty="0" err="1" smtClean="0">
                <a:solidFill>
                  <a:srgbClr val="008000"/>
                </a:solidFill>
                <a:latin typeface="Consolas" charset="0"/>
              </a:rPr>
              <a:t>int</a:t>
            </a:r>
            <a:r>
              <a:rPr lang="zh-CN" altLang="en-US" sz="1600" dirty="0" smtClean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</a:rPr>
              <a:t>, int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</a:rPr>
              <a:t>j</a:t>
            </a:r>
            <a:r>
              <a:rPr lang="en-US" altLang="zh-CN" sz="1600" dirty="0" smtClean="0">
                <a:solidFill>
                  <a:srgbClr val="008000"/>
                </a:solidFill>
                <a:latin typeface="Consolas" charset="0"/>
              </a:rPr>
              <a:t>):Base(</a:t>
            </a:r>
            <a:r>
              <a:rPr lang="en-US" altLang="zh-CN" sz="1600" dirty="0" err="1" smtClean="0">
                <a:solidFill>
                  <a:srgbClr val="008000"/>
                </a:solidFill>
                <a:latin typeface="Consolas" charset="0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</a:rPr>
              <a:t>，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</a:rPr>
              <a:t>j</a:t>
            </a:r>
            <a:r>
              <a:rPr lang="en-US" altLang="zh-CN" sz="1600" dirty="0" smtClean="0">
                <a:solidFill>
                  <a:srgbClr val="008000"/>
                </a:solidFill>
                <a:latin typeface="Consolas" charset="0"/>
              </a:rPr>
              <a:t>){};</a:t>
            </a:r>
            <a:endParaRPr lang="nl-NL" altLang="zh-CN" sz="1600" dirty="0">
              <a:solidFill>
                <a:srgbClr val="008000"/>
              </a:solidFill>
              <a:latin typeface="Consolas" charset="0"/>
            </a:endParaRPr>
          </a:p>
          <a:p>
            <a:r>
              <a:rPr lang="fi-FI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Derive obj(</a:t>
            </a:r>
            <a:r>
              <a:rPr lang="da-DK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obj2(</a:t>
            </a:r>
            <a:r>
              <a:rPr lang="da-DK" altLang="zh-CN" sz="1600" dirty="0" smtClean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356</a:t>
            </a:r>
            <a:r>
              <a:rPr lang="da-DK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, 789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ro-RO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58ED960-8874-44B0-AFC9-159EBFC36FF1}"/>
              </a:ext>
            </a:extLst>
          </p:cNvPr>
          <p:cNvSpPr/>
          <p:nvPr/>
        </p:nvSpPr>
        <p:spPr>
          <a:xfrm>
            <a:off x="6145229" y="5916189"/>
            <a:ext cx="2998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Base::Base(356, 789)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C3AB6E6-9441-41C5-81AE-E1F9A67DA475}"/>
              </a:ext>
            </a:extLst>
          </p:cNvPr>
          <p:cNvSpPr txBox="1"/>
          <p:nvPr/>
        </p:nvSpPr>
        <p:spPr>
          <a:xfrm>
            <a:off x="6145229" y="5454524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411657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拷贝构造函数：对象之间的拷贝复制</a:t>
            </a:r>
            <a:endParaRPr lang="en-US" altLang="zh-CN" sz="3600" dirty="0"/>
          </a:p>
          <a:p>
            <a:r>
              <a:rPr lang="zh-CN" altLang="en-US" sz="3600" dirty="0"/>
              <a:t>右值引用：延长临时对象的生命周期</a:t>
            </a:r>
            <a:endParaRPr lang="en-US" altLang="zh-CN" sz="3600" dirty="0"/>
          </a:p>
          <a:p>
            <a:r>
              <a:rPr lang="zh-CN" altLang="en-US" sz="3600" dirty="0"/>
              <a:t>移动构造函数：偷临时对象的资源，避免频繁的拷贝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9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873F75-490C-43DF-B5D1-8D4B4C3F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继承基类构造函数（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1E6C6F-B373-4FE5-BA53-3E86DDA7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2736"/>
            <a:ext cx="8532440" cy="6048672"/>
          </a:xfrm>
        </p:spPr>
        <p:txBody>
          <a:bodyPr/>
          <a:lstStyle/>
          <a:p>
            <a:r>
              <a:rPr kumimoji="1" lang="zh-CN" altLang="en-US" dirty="0"/>
              <a:t>基类构造函数的参数默认值不会被派生类继承。默认值会导致产生多个构造函数版本，但都会被派生类</a:t>
            </a:r>
            <a:r>
              <a:rPr kumimoji="1" lang="zh-CN" altLang="en-US" dirty="0" smtClean="0"/>
              <a:t>继承。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</a:t>
            </a:r>
            <a:r>
              <a:rPr kumimoji="1" lang="zh-CN" altLang="en-US" dirty="0"/>
              <a:t>基类的某个构造函数被声明为私有成员函数，则不能在派生类中声明继承该构造函数。</a:t>
            </a:r>
          </a:p>
          <a:p>
            <a:r>
              <a:rPr kumimoji="1" lang="zh-CN" altLang="en-US" dirty="0"/>
              <a:t>如果派生类使用了继承构造函数，编译器就不会再为派生类生成默认构造函数。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思考题：</a:t>
            </a:r>
            <a:r>
              <a:rPr kumimoji="1" lang="zh-CN" altLang="en-US" dirty="0" smtClean="0"/>
              <a:t>根据前一页</a:t>
            </a:r>
            <a:r>
              <a:rPr kumimoji="1" lang="en-US" altLang="zh-CN" dirty="0" smtClean="0"/>
              <a:t>Derive</a:t>
            </a:r>
            <a:r>
              <a:rPr kumimoji="1" lang="zh-CN" altLang="en-US" dirty="0"/>
              <a:t>类的定义，下列语句能通过编译吗？</a:t>
            </a:r>
          </a:p>
          <a:p>
            <a:pPr marL="457200" lvl="1" indent="0"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(1)</a:t>
            </a:r>
            <a:r>
              <a:rPr kumimoji="1" lang="zh-CN" altLang="en-US" dirty="0" smtClean="0">
                <a:solidFill>
                  <a:srgbClr val="008000"/>
                </a:solidFill>
              </a:rPr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Derive </a:t>
            </a:r>
            <a:r>
              <a:rPr kumimoji="1" lang="en-US" altLang="zh-CN" dirty="0">
                <a:solidFill>
                  <a:srgbClr val="008000"/>
                </a:solidFill>
              </a:rPr>
              <a:t>d1; </a:t>
            </a:r>
            <a:r>
              <a:rPr kumimoji="1" lang="zh-CN" altLang="en-US" dirty="0">
                <a:solidFill>
                  <a:srgbClr val="008000"/>
                </a:solidFill>
              </a:rPr>
              <a:t> </a:t>
            </a:r>
            <a:r>
              <a:rPr kumimoji="1" lang="en-US" altLang="zh-CN" dirty="0">
                <a:solidFill>
                  <a:srgbClr val="008000"/>
                </a:solidFill>
              </a:rPr>
              <a:t>Derive array[10</a:t>
            </a:r>
            <a:r>
              <a:rPr kumimoji="1" lang="en-US" altLang="zh-CN" dirty="0" smtClean="0">
                <a:solidFill>
                  <a:srgbClr val="008000"/>
                </a:solidFill>
              </a:rPr>
              <a:t>];</a:t>
            </a:r>
            <a:r>
              <a:rPr kumimoji="1" lang="zh-CN" altLang="en-US" dirty="0" smtClean="0">
                <a:solidFill>
                  <a:srgbClr val="008000"/>
                </a:solidFill>
              </a:rPr>
              <a:t> 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///?</a:t>
            </a:r>
            <a:r>
              <a:rPr kumimoji="1" lang="zh-CN" altLang="en-US" dirty="0" smtClean="0">
                <a:solidFill>
                  <a:srgbClr val="008000"/>
                </a:solidFill>
              </a:rPr>
              <a:t> </a:t>
            </a:r>
            <a:endParaRPr kumimoji="1" lang="en-US" altLang="zh-CN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(2)</a:t>
            </a:r>
            <a:r>
              <a:rPr kumimoji="1" lang="zh-CN" altLang="en-US" dirty="0">
                <a:solidFill>
                  <a:srgbClr val="008000"/>
                </a:solidFill>
              </a:rPr>
              <a:t> </a:t>
            </a:r>
            <a:r>
              <a:rPr kumimoji="1" lang="zh-CN" altLang="en-US" dirty="0" smtClean="0">
                <a:solidFill>
                  <a:srgbClr val="008000"/>
                </a:solidFill>
              </a:rPr>
              <a:t>基类构造函数只定义：</a:t>
            </a:r>
            <a:r>
              <a:rPr kumimoji="1" lang="en-US" altLang="zh-CN" dirty="0" smtClean="0">
                <a:solidFill>
                  <a:srgbClr val="008000"/>
                </a:solidFill>
              </a:rPr>
              <a:t>Base(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int</a:t>
            </a:r>
            <a:r>
              <a:rPr kumimoji="1" lang="zh-CN" altLang="en-US" dirty="0" smtClean="0">
                <a:solidFill>
                  <a:srgbClr val="008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i</a:t>
            </a:r>
            <a:r>
              <a:rPr kumimoji="1" lang="en-US" altLang="zh-CN" dirty="0" smtClean="0">
                <a:solidFill>
                  <a:srgbClr val="008000"/>
                </a:solidFill>
              </a:rPr>
              <a:t>,</a:t>
            </a:r>
            <a:r>
              <a:rPr kumimoji="1" lang="zh-CN" altLang="en-US" dirty="0" smtClean="0">
                <a:solidFill>
                  <a:srgbClr val="008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int</a:t>
            </a:r>
            <a:r>
              <a:rPr kumimoji="1" lang="zh-CN" altLang="en-US" dirty="0" smtClean="0">
                <a:solidFill>
                  <a:srgbClr val="008000"/>
                </a:solidFill>
              </a:rPr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j=1)</a:t>
            </a:r>
            <a:r>
              <a:rPr kumimoji="1" lang="zh-CN" altLang="en-US" dirty="0" smtClean="0">
                <a:solidFill>
                  <a:srgbClr val="008000"/>
                </a:solidFill>
              </a:rPr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{}</a:t>
            </a:r>
            <a:r>
              <a:rPr kumimoji="1" lang="zh-CN" altLang="en-US" dirty="0" smtClean="0">
                <a:solidFill>
                  <a:srgbClr val="008000"/>
                </a:solidFill>
              </a:rPr>
              <a:t> </a:t>
            </a:r>
            <a:endParaRPr kumimoji="1" lang="en-US" altLang="zh-CN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kumimoji="1" lang="zh-CN" altLang="en-US" dirty="0" smtClean="0">
                <a:solidFill>
                  <a:srgbClr val="008000"/>
                </a:solidFill>
              </a:rPr>
              <a:t>是否能让 </a:t>
            </a:r>
            <a:r>
              <a:rPr kumimoji="1" lang="hr-HR" altLang="zh-CN" dirty="0" err="1" smtClean="0">
                <a:solidFill>
                  <a:srgbClr val="008000"/>
                </a:solidFill>
              </a:rPr>
              <a:t>Derive</a:t>
            </a:r>
            <a:r>
              <a:rPr kumimoji="1" lang="hr-HR" altLang="zh-CN" dirty="0" smtClean="0">
                <a:solidFill>
                  <a:srgbClr val="008000"/>
                </a:solidFill>
              </a:rPr>
              <a:t> </a:t>
            </a:r>
            <a:r>
              <a:rPr kumimoji="1" lang="hr-HR" altLang="zh-CN" dirty="0" err="1" smtClean="0">
                <a:solidFill>
                  <a:srgbClr val="008000"/>
                </a:solidFill>
              </a:rPr>
              <a:t>obj</a:t>
            </a:r>
            <a:r>
              <a:rPr kumimoji="1" lang="hr-HR" altLang="zh-CN" dirty="0" smtClean="0">
                <a:solidFill>
                  <a:srgbClr val="008000"/>
                </a:solidFill>
              </a:rPr>
              <a:t>(356)</a:t>
            </a:r>
            <a:r>
              <a:rPr kumimoji="1" lang="en-US" altLang="zh-CN" dirty="0" smtClean="0">
                <a:solidFill>
                  <a:srgbClr val="008000"/>
                </a:solidFill>
              </a:rPr>
              <a:t>;</a:t>
            </a:r>
            <a:r>
              <a:rPr kumimoji="1" lang="zh-CN" altLang="en-US" dirty="0" smtClean="0">
                <a:solidFill>
                  <a:srgbClr val="008000"/>
                </a:solidFill>
              </a:rPr>
              <a:t> </a:t>
            </a:r>
            <a:r>
              <a:rPr kumimoji="1" lang="hr-HR" altLang="zh-CN" dirty="0" err="1" smtClean="0">
                <a:solidFill>
                  <a:srgbClr val="008000"/>
                </a:solidFill>
              </a:rPr>
              <a:t>Derive</a:t>
            </a:r>
            <a:r>
              <a:rPr kumimoji="1" lang="hr-HR" altLang="zh-CN" dirty="0" smtClean="0">
                <a:solidFill>
                  <a:srgbClr val="008000"/>
                </a:solidFill>
              </a:rPr>
              <a:t> obj2(356,789);</a:t>
            </a:r>
          </a:p>
          <a:p>
            <a:pPr marL="457200" lvl="1" indent="0">
              <a:buNone/>
            </a:pPr>
            <a:r>
              <a:rPr kumimoji="1" lang="zh-CN" altLang="en-US" dirty="0" smtClean="0">
                <a:solidFill>
                  <a:srgbClr val="008000"/>
                </a:solidFill>
              </a:rPr>
              <a:t>编译通过                          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///?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	</a:t>
            </a:r>
            <a:r>
              <a:rPr kumimoji="1" lang="en-US" altLang="zh-CN" dirty="0" smtClean="0">
                <a:solidFill>
                  <a:srgbClr val="008000"/>
                </a:solidFill>
              </a:rPr>
              <a:t>					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AA7CF13-7491-4470-8916-98E2E74F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17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如何选择继承方式？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public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zh-CN" altLang="en-US" dirty="0"/>
              <a:t>基类中公有成员仍能在派生类中保持公有。原接口可沿用。最常用。</a:t>
            </a:r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：基类对象能使用的地方，派生类对象也能使用。</a:t>
            </a:r>
          </a:p>
        </p:txBody>
      </p:sp>
      <p:sp>
        <p:nvSpPr>
          <p:cNvPr id="4" name="Rectangle 21" descr="Wide upward diagonal"/>
          <p:cNvSpPr>
            <a:spLocks noChangeArrowheads="1"/>
          </p:cNvSpPr>
          <p:nvPr/>
        </p:nvSpPr>
        <p:spPr bwMode="auto">
          <a:xfrm>
            <a:off x="2195711" y="425908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7298" y="3820938"/>
            <a:ext cx="1293813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051248" y="3172906"/>
            <a:ext cx="1584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基类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48448" y="3126869"/>
            <a:ext cx="20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派生类</a:t>
            </a:r>
          </a:p>
        </p:txBody>
      </p:sp>
      <p:sp>
        <p:nvSpPr>
          <p:cNvPr id="8" name="Rectangle 10" descr="Wide upward diagonal"/>
          <p:cNvSpPr>
            <a:spLocks noChangeArrowheads="1"/>
          </p:cNvSpPr>
          <p:nvPr/>
        </p:nvSpPr>
        <p:spPr bwMode="auto">
          <a:xfrm>
            <a:off x="5437386" y="4222576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12" descr="Solid diamond"/>
          <p:cNvSpPr>
            <a:spLocks noChangeArrowheads="1"/>
          </p:cNvSpPr>
          <p:nvPr/>
        </p:nvSpPr>
        <p:spPr bwMode="auto">
          <a:xfrm>
            <a:off x="5437386" y="6165676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780036" y="4436888"/>
            <a:ext cx="1225550" cy="3603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548262" y="5957713"/>
            <a:ext cx="165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Courier New" charset="0"/>
              </a:rPr>
              <a:t>派生类</a:t>
            </a:r>
            <a:r>
              <a:rPr kumimoji="0" lang="zh-CN" altLang="en-US" sz="2000" b="1">
                <a:latin typeface="Courier New" charset="0"/>
              </a:rPr>
              <a:t>定义的新成员</a:t>
            </a:r>
            <a:endParaRPr kumimoji="0" lang="zh-CN" altLang="en-US" sz="2000" b="1" dirty="0">
              <a:latin typeface="Courier New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437386" y="5765626"/>
            <a:ext cx="1295400" cy="400050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FFFF00"/>
                </a:solidFill>
                <a:ea typeface="黑体" charset="0"/>
              </a:rPr>
              <a:t>私有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437386" y="3820938"/>
            <a:ext cx="1293812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580261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15" name="AutoShape 23"/>
          <p:cNvSpPr>
            <a:spLocks/>
          </p:cNvSpPr>
          <p:nvPr/>
        </p:nvSpPr>
        <p:spPr bwMode="auto">
          <a:xfrm flipH="1">
            <a:off x="1906786" y="4259088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187647" y="4806776"/>
            <a:ext cx="76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948686" y="6294263"/>
            <a:ext cx="79216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charset="0"/>
              </a:rPr>
              <a:t>接口</a:t>
            </a:r>
            <a:endParaRPr kumimoji="0" lang="zh-CN" altLang="en-US" sz="2000" b="1" dirty="0">
              <a:latin typeface="Courier New" charset="0"/>
            </a:endParaRPr>
          </a:p>
        </p:txBody>
      </p:sp>
      <p:sp>
        <p:nvSpPr>
          <p:cNvPr id="18" name="AutoShape 26"/>
          <p:cNvSpPr>
            <a:spLocks/>
          </p:cNvSpPr>
          <p:nvPr/>
        </p:nvSpPr>
        <p:spPr bwMode="auto">
          <a:xfrm>
            <a:off x="6758186" y="4259088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7"/>
          <p:cNvSpPr>
            <a:spLocks/>
          </p:cNvSpPr>
          <p:nvPr/>
        </p:nvSpPr>
        <p:spPr bwMode="auto">
          <a:xfrm>
            <a:off x="6732786" y="6195838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7020124" y="4797251"/>
            <a:ext cx="72072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charset="0"/>
              </a:rPr>
              <a:t>接口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187648" y="3632026"/>
            <a:ext cx="6985000" cy="212407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340173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3" name="AutoShape 23"/>
          <p:cNvSpPr>
            <a:spLocks/>
          </p:cNvSpPr>
          <p:nvPr/>
        </p:nvSpPr>
        <p:spPr bwMode="auto">
          <a:xfrm flipH="1">
            <a:off x="5132586" y="5805313"/>
            <a:ext cx="288925" cy="971550"/>
          </a:xfrm>
          <a:prstGeom prst="rightBrace">
            <a:avLst>
              <a:gd name="adj1" fmla="val 43434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508823" y="6316488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8194853" y="448972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>
                <a:solidFill>
                  <a:srgbClr val="0000FF"/>
                </a:solidFill>
                <a:latin typeface="Courier New" charset="0"/>
                <a:ea typeface="方正姚体" charset="0"/>
              </a:rPr>
              <a:t>继承</a:t>
            </a:r>
            <a:endParaRPr kumimoji="0" lang="zh-CN" altLang="en-US" sz="2000" b="1" dirty="0">
              <a:solidFill>
                <a:srgbClr val="0000FF"/>
              </a:solidFill>
              <a:latin typeface="Courier New" charset="0"/>
              <a:ea typeface="方正姚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如何选择继承方式？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private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en-US" altLang="zh-CN" dirty="0"/>
              <a:t>is-implementing-in-terms-of(</a:t>
            </a:r>
            <a:r>
              <a:rPr kumimoji="1" lang="zh-CN" altLang="en-US" b="1" dirty="0">
                <a:solidFill>
                  <a:srgbClr val="C00000"/>
                </a:solidFill>
              </a:rPr>
              <a:t>照此实现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：用</a:t>
            </a:r>
            <a:r>
              <a:rPr kumimoji="1" lang="zh-CN" altLang="en-US" dirty="0">
                <a:solidFill>
                  <a:srgbClr val="FF0000"/>
                </a:solidFill>
              </a:rPr>
              <a:t>基类接口实现派生类功能</a:t>
            </a:r>
            <a:r>
              <a:rPr kumimoji="1" lang="zh-CN" altLang="en-US" dirty="0"/>
              <a:t>。移除了 </a:t>
            </a:r>
            <a:r>
              <a:rPr kumimoji="1" lang="en-US" altLang="zh-CN" dirty="0"/>
              <a:t>is-a</a:t>
            </a:r>
            <a:r>
              <a:rPr kumimoji="1" lang="zh-CN" altLang="en-US" dirty="0"/>
              <a:t> 关系。</a:t>
            </a:r>
          </a:p>
          <a:p>
            <a:pPr lvl="1"/>
            <a:r>
              <a:rPr kumimoji="1" lang="zh-CN" altLang="en-US" dirty="0"/>
              <a:t>通常不使用，</a:t>
            </a:r>
            <a:r>
              <a:rPr kumimoji="1" lang="zh-CN" altLang="en-US" dirty="0">
                <a:solidFill>
                  <a:srgbClr val="FF0000"/>
                </a:solidFill>
              </a:rPr>
              <a:t>用组合替代</a:t>
            </a:r>
            <a:r>
              <a:rPr kumimoji="1" lang="zh-CN" altLang="en-US" dirty="0"/>
              <a:t>。</a:t>
            </a:r>
            <a:r>
              <a:rPr kumimoji="1" lang="zh-CN" altLang="en-US" b="1" dirty="0"/>
              <a:t>可用于隐藏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公开基类的部分接口</a:t>
            </a:r>
            <a:r>
              <a:rPr kumimoji="1" lang="zh-CN" altLang="en-US" dirty="0"/>
              <a:t>。公开方法：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关键字。</a:t>
            </a:r>
          </a:p>
        </p:txBody>
      </p:sp>
      <p:sp>
        <p:nvSpPr>
          <p:cNvPr id="4" name="Rectangle 21" descr="Wide upward diagonal"/>
          <p:cNvSpPr>
            <a:spLocks noChangeArrowheads="1"/>
          </p:cNvSpPr>
          <p:nvPr/>
        </p:nvSpPr>
        <p:spPr bwMode="auto">
          <a:xfrm>
            <a:off x="2195711" y="425908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7298" y="3820938"/>
            <a:ext cx="1293813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051248" y="3172906"/>
            <a:ext cx="1584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基类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48448" y="3126869"/>
            <a:ext cx="20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派生类</a:t>
            </a:r>
          </a:p>
        </p:txBody>
      </p:sp>
      <p:sp>
        <p:nvSpPr>
          <p:cNvPr id="8" name="Rectangle 10" descr="Wide upward diagonal"/>
          <p:cNvSpPr>
            <a:spLocks noChangeArrowheads="1"/>
          </p:cNvSpPr>
          <p:nvPr/>
        </p:nvSpPr>
        <p:spPr bwMode="auto">
          <a:xfrm>
            <a:off x="5437386" y="4222576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12" descr="Solid diamond"/>
          <p:cNvSpPr>
            <a:spLocks noChangeArrowheads="1"/>
          </p:cNvSpPr>
          <p:nvPr/>
        </p:nvSpPr>
        <p:spPr bwMode="auto">
          <a:xfrm>
            <a:off x="5437386" y="6165676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780036" y="4436888"/>
            <a:ext cx="1225550" cy="3603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548262" y="5957713"/>
            <a:ext cx="165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Courier New" charset="0"/>
              </a:rPr>
              <a:t>派生类</a:t>
            </a:r>
            <a:r>
              <a:rPr kumimoji="0" lang="zh-CN" altLang="en-US" sz="2000" b="1">
                <a:latin typeface="Courier New" charset="0"/>
              </a:rPr>
              <a:t>定义的新成员</a:t>
            </a:r>
            <a:endParaRPr kumimoji="0" lang="zh-CN" altLang="en-US" sz="2000" b="1" dirty="0">
              <a:latin typeface="Courier New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437386" y="5765626"/>
            <a:ext cx="1295400" cy="400050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FFFF00"/>
                </a:solidFill>
                <a:ea typeface="黑体" charset="0"/>
              </a:rPr>
              <a:t>私有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437386" y="3820938"/>
            <a:ext cx="1293812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580261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私有</a:t>
            </a:r>
          </a:p>
        </p:txBody>
      </p:sp>
      <p:sp>
        <p:nvSpPr>
          <p:cNvPr id="15" name="AutoShape 23"/>
          <p:cNvSpPr>
            <a:spLocks/>
          </p:cNvSpPr>
          <p:nvPr/>
        </p:nvSpPr>
        <p:spPr bwMode="auto">
          <a:xfrm flipH="1">
            <a:off x="1906786" y="4259088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187647" y="4806776"/>
            <a:ext cx="76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9" name="AutoShape 27"/>
          <p:cNvSpPr>
            <a:spLocks/>
          </p:cNvSpPr>
          <p:nvPr/>
        </p:nvSpPr>
        <p:spPr bwMode="auto">
          <a:xfrm>
            <a:off x="6732786" y="6195838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187648" y="3632026"/>
            <a:ext cx="6985000" cy="212407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340173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3" name="AutoShape 23"/>
          <p:cNvSpPr>
            <a:spLocks/>
          </p:cNvSpPr>
          <p:nvPr/>
        </p:nvSpPr>
        <p:spPr bwMode="auto">
          <a:xfrm flipH="1">
            <a:off x="5132586" y="5805313"/>
            <a:ext cx="288925" cy="971550"/>
          </a:xfrm>
          <a:prstGeom prst="rightBrace">
            <a:avLst>
              <a:gd name="adj1" fmla="val 43434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508823" y="6316488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8194853" y="448972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>
                <a:solidFill>
                  <a:srgbClr val="0000FF"/>
                </a:solidFill>
                <a:latin typeface="Courier New" charset="0"/>
                <a:ea typeface="方正姚体" charset="0"/>
              </a:rPr>
              <a:t>继承</a:t>
            </a:r>
            <a:endParaRPr kumimoji="0" lang="zh-CN" altLang="en-US" sz="2000" b="1" dirty="0">
              <a:solidFill>
                <a:srgbClr val="0000FF"/>
              </a:solidFill>
              <a:latin typeface="Courier New" charset="0"/>
              <a:ea typeface="方正姚体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948686" y="6294263"/>
            <a:ext cx="79216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charset="0"/>
              </a:rPr>
              <a:t>接口</a:t>
            </a:r>
            <a:endParaRPr kumimoji="0" lang="zh-CN" altLang="en-US" sz="20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zh-CN" altLang="en-US" dirty="0"/>
              <a:t>基类中的私有成员，</a:t>
            </a:r>
            <a:r>
              <a:rPr kumimoji="1" lang="zh-CN" altLang="en-US" dirty="0">
                <a:solidFill>
                  <a:srgbClr val="FF0000"/>
                </a:solidFill>
              </a:rPr>
              <a:t>不允许在派生类成员函数中访问</a:t>
            </a:r>
            <a:r>
              <a:rPr kumimoji="1" lang="zh-CN" altLang="en-US" dirty="0"/>
              <a:t>，也不允许派生类的对象访问它们。</a:t>
            </a:r>
          </a:p>
          <a:p>
            <a:pPr lvl="1"/>
            <a:r>
              <a:rPr kumimoji="1" lang="zh-CN" altLang="en-US" dirty="0"/>
              <a:t>真正体现“基类私有”，对派生类也不开放其权限！</a:t>
            </a:r>
          </a:p>
          <a:p>
            <a:r>
              <a:rPr kumimoji="1" lang="zh-CN" altLang="en-US" dirty="0"/>
              <a:t>基类中的公有成员：</a:t>
            </a:r>
          </a:p>
          <a:p>
            <a:pPr lvl="1"/>
            <a:r>
              <a:rPr kumimoji="1" lang="zh-CN" altLang="en-US" dirty="0"/>
              <a:t>允许在派生类成员函数中被访问</a:t>
            </a:r>
          </a:p>
          <a:p>
            <a:pPr lvl="1"/>
            <a:r>
              <a:rPr kumimoji="1" lang="zh-CN" altLang="en-US" dirty="0"/>
              <a:t>若是使用</a:t>
            </a:r>
            <a:r>
              <a:rPr kumimoji="1" lang="en-US" altLang="zh-CN" dirty="0">
                <a:solidFill>
                  <a:srgbClr val="FF0000"/>
                </a:solidFill>
              </a:rPr>
              <a:t>public</a:t>
            </a:r>
            <a:r>
              <a:rPr kumimoji="1" lang="zh-CN" altLang="en-US" dirty="0"/>
              <a:t>继承方式，则成为派生类公有成员，可以被派生类的对象访问；</a:t>
            </a:r>
          </a:p>
          <a:p>
            <a:pPr lvl="1"/>
            <a:r>
              <a:rPr kumimoji="1" lang="zh-CN" altLang="en-US" dirty="0"/>
              <a:t>若是使用</a:t>
            </a:r>
            <a:r>
              <a:rPr kumimoji="1" lang="en-US" altLang="zh-CN" dirty="0">
                <a:solidFill>
                  <a:srgbClr val="FF0000"/>
                </a:solidFill>
              </a:rPr>
              <a:t>private/protected</a:t>
            </a:r>
            <a:r>
              <a:rPr kumimoji="1" lang="zh-CN" altLang="en-US" dirty="0"/>
              <a:t>继承方式，则成为派生类私有</a:t>
            </a:r>
            <a:r>
              <a:rPr kumimoji="1" lang="en-US" altLang="zh-CN" dirty="0"/>
              <a:t>/</a:t>
            </a:r>
            <a:r>
              <a:rPr kumimoji="1" lang="zh-CN" altLang="en-US" dirty="0"/>
              <a:t>保护成员，不能被派生类的对象访问。若想让某成员能被派生类的对象访问，可在派生类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部分用关键字</a:t>
            </a:r>
            <a:r>
              <a:rPr kumimoji="1" lang="en-US" altLang="zh-CN" dirty="0">
                <a:solidFill>
                  <a:srgbClr val="FF0000"/>
                </a:solidFill>
              </a:rPr>
              <a:t>using</a:t>
            </a:r>
            <a:r>
              <a:rPr kumimoji="1" lang="zh-CN" altLang="en-US" dirty="0"/>
              <a:t>声明它的名字。</a:t>
            </a:r>
          </a:p>
          <a:p>
            <a:r>
              <a:rPr kumimoji="1" lang="zh-CN" altLang="en-US" dirty="0"/>
              <a:t>基类中的保护成员</a:t>
            </a:r>
          </a:p>
          <a:p>
            <a:pPr lvl="1"/>
            <a:r>
              <a:rPr kumimoji="1" lang="zh-CN" altLang="en-US" dirty="0"/>
              <a:t>与基类中的私有成员的不同在于：保护成员</a:t>
            </a:r>
            <a:r>
              <a:rPr kumimoji="1" lang="zh-CN" altLang="en-US" dirty="0">
                <a:solidFill>
                  <a:srgbClr val="FF0000"/>
                </a:solidFill>
              </a:rPr>
              <a:t>允许在派生类成员函数</a:t>
            </a:r>
            <a:r>
              <a:rPr kumimoji="1" lang="zh-CN" altLang="en-US" dirty="0"/>
              <a:t>中被访问。</a:t>
            </a:r>
          </a:p>
        </p:txBody>
      </p:sp>
    </p:spTree>
    <p:extLst>
      <p:ext uri="{BB962C8B-B14F-4D97-AF65-F5344CB8AC3E}">
        <p14:creationId xmlns:p14="http://schemas.microsoft.com/office/powerpoint/2010/main" val="7442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0959" y="1124744"/>
            <a:ext cx="78254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20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sz="20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sz="20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sz="2000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r>
              <a:rPr lang="fi-FI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sz="20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sz="20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 B::</a:t>
            </a:r>
            <a:r>
              <a:rPr lang="en-US" altLang="zh-CN" sz="20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sz="20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()..."</a:t>
            </a:r>
            <a:r>
              <a:rPr lang="fi-FI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zh-CN" altLang="en-US" sz="2000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0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D1: </a:t>
            </a:r>
            <a:r>
              <a:rPr lang="fi-FI" altLang="zh-CN" sz="20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sz="20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{};</a:t>
            </a:r>
          </a:p>
          <a:p>
            <a:endParaRPr lang="zh-CN" altLang="en-US" sz="2000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基类中的公有成员访问</a:t>
            </a:r>
          </a:p>
        </p:txBody>
      </p:sp>
    </p:spTree>
    <p:extLst>
      <p:ext uri="{BB962C8B-B14F-4D97-AF65-F5344CB8AC3E}">
        <p14:creationId xmlns:p14="http://schemas.microsoft.com/office/powerpoint/2010/main" val="18700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1407536"/>
            <a:ext cx="7825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D2: </a:t>
            </a:r>
            <a:r>
              <a:rPr lang="en-US" altLang="zh-CN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 smtClean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私有继承，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is-implementing-in-terms-of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：用基类接口实现派生类功能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deriveFunc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 D2::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deriveFunc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(), calling B::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私有继承时，基类接口在子类成员函数中可以使用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D3: </a:t>
            </a:r>
            <a:r>
              <a:rPr lang="en-US" altLang="zh-CN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私有继承时，在派生类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部分声明基类成员名字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B::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基类中的公有成员访问</a:t>
            </a:r>
          </a:p>
        </p:txBody>
      </p:sp>
    </p:spTree>
    <p:extLst>
      <p:ext uri="{BB962C8B-B14F-4D97-AF65-F5344CB8AC3E}">
        <p14:creationId xmlns:p14="http://schemas.microsoft.com/office/powerpoint/2010/main" val="17047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052736"/>
            <a:ext cx="86067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cout &lt;&lt; </a:t>
            </a:r>
            <a:r>
              <a:rPr lang="fr-FR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 main()..."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r-FR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D1 obj1;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B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的公有继承</a:t>
            </a:r>
            <a:endParaRPr lang="fr-FR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"calling obj1.baseFunc()..."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obj1.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  <a:r>
              <a:rPr lang="en-US" altLang="zh-CN" b="1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zh-CN" altLang="en-US" b="1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基类接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口成为子类接口的一部分，子类对象可调用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D2 obj2;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B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的私有继承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"calling obj2.deriveFunc()..."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obj2.deriveFunc();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//ERROR  obj2.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(); 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基类接口不许子类对象调用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D3 obj3;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"calling obj3.baseFunc()..."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obj3.baseFunc();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基类接口在派生类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部分声明，则派生类对象可调用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基类中的公有成员访问</a:t>
            </a:r>
          </a:p>
        </p:txBody>
      </p:sp>
    </p:spTree>
    <p:extLst>
      <p:ext uri="{BB962C8B-B14F-4D97-AF65-F5344CB8AC3E}">
        <p14:creationId xmlns:p14="http://schemas.microsoft.com/office/powerpoint/2010/main" val="17354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</a:t>
            </a:r>
            <a:br>
              <a:rPr kumimoji="1" lang="zh-CN" altLang="en-US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私有，保护成员访问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864227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a{0};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protected: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b{0};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 : </a:t>
            </a:r>
            <a:r>
              <a:rPr lang="fi-FI" altLang="zh-CN" b="1" dirty="0" err="1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fi-FI" altLang="zh-CN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getA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编译错误，不可访问基类中私有成员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getB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访问基类中保护成员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A a;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a.getB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a.b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编译错误，派生类对象不可访问基类中保护成员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980728"/>
            <a:ext cx="83529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data{0};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getData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D1 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B::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 {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D1 d1;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&lt;&lt;d1.getData();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//d1.setData(10);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隐藏了基类的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函数，不可访问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//B&amp; b = d1;     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不允许私有继承的向上转换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b.setData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(10);   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否则可以绕过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D1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，调用基类的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函数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68952" cy="1325563"/>
          </a:xfrm>
        </p:spPr>
        <p:txBody>
          <a:bodyPr/>
          <a:lstStyle/>
          <a:p>
            <a:r>
              <a:rPr kumimoji="1" lang="zh-CN" altLang="en-US"/>
              <a:t>基类成员访问</a:t>
            </a:r>
            <a:r>
              <a:rPr kumimoji="1" lang="zh-CN" altLang="en-US" dirty="0"/>
              <a:t>权限与三种继承方式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public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zh-CN" altLang="en-US" dirty="0"/>
              <a:t>基类的公有成员，保护成员，私有成员作为派生类的成员时，都</a:t>
            </a:r>
            <a:r>
              <a:rPr kumimoji="1" lang="zh-CN" altLang="en-US" dirty="0">
                <a:solidFill>
                  <a:srgbClr val="FF0000"/>
                </a:solidFill>
              </a:rPr>
              <a:t>保持</a:t>
            </a:r>
            <a:r>
              <a:rPr kumimoji="1" lang="zh-CN" altLang="en-US" dirty="0"/>
              <a:t>原有的状态。</a:t>
            </a:r>
          </a:p>
          <a:p>
            <a:r>
              <a:rPr kumimoji="1" lang="en-US" altLang="zh-CN" dirty="0"/>
              <a:t>private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zh-CN" altLang="en-US" dirty="0"/>
              <a:t>基类的公有成员，保护成员，私有成员作为派生类的成员时，都作为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成员。</a:t>
            </a:r>
          </a:p>
          <a:p>
            <a:r>
              <a:rPr kumimoji="1" lang="en-US" altLang="zh-CN" dirty="0"/>
              <a:t>protected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zh-CN" altLang="en-US" dirty="0"/>
              <a:t>基类的公有成员，保护成员作为派生类的成员时，都成为</a:t>
            </a:r>
            <a:r>
              <a:rPr kumimoji="1" lang="zh-CN" altLang="en-US" dirty="0">
                <a:solidFill>
                  <a:srgbClr val="FF0000"/>
                </a:solidFill>
              </a:rPr>
              <a:t>保护</a:t>
            </a:r>
            <a:r>
              <a:rPr kumimoji="1" lang="zh-CN" altLang="en-US" dirty="0"/>
              <a:t>成员，基类的私有成员仍然是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的。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5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组合</a:t>
            </a:r>
          </a:p>
          <a:p>
            <a:r>
              <a:rPr lang="zh-CN" altLang="en-US" dirty="0"/>
              <a:t> 继承</a:t>
            </a:r>
          </a:p>
          <a:p>
            <a:r>
              <a:rPr lang="zh-CN" altLang="en-US" dirty="0"/>
              <a:t> 成员访问权限</a:t>
            </a:r>
          </a:p>
          <a:p>
            <a:r>
              <a:rPr lang="zh-CN" altLang="en-US" dirty="0"/>
              <a:t> 重写隐藏与重载</a:t>
            </a:r>
          </a:p>
          <a:p>
            <a:r>
              <a:rPr lang="zh-CN" altLang="en-US" dirty="0"/>
              <a:t> 向上类型转换</a:t>
            </a:r>
          </a:p>
          <a:p>
            <a:r>
              <a:rPr lang="zh-CN" altLang="en-US" dirty="0"/>
              <a:t> 对象切片</a:t>
            </a:r>
          </a:p>
          <a:p>
            <a:r>
              <a:rPr lang="zh-CN" altLang="en-US" dirty="0"/>
              <a:t> 多重继承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85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060688"/>
              </p:ext>
            </p:extLst>
          </p:nvPr>
        </p:nvGraphicFramePr>
        <p:xfrm>
          <a:off x="153715" y="1458799"/>
          <a:ext cx="8882780" cy="2232026"/>
        </p:xfrm>
        <a:graphic>
          <a:graphicData uri="http://schemas.openxmlformats.org/drawingml/2006/table">
            <a:tbl>
              <a:tblPr/>
              <a:tblGrid>
                <a:gridCol w="1910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61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73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94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03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64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088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813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318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继承表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继承方法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3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基类中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/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</a:b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成员类型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pub/yes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Line 46"/>
          <p:cNvSpPr>
            <a:spLocks noChangeShapeType="1"/>
          </p:cNvSpPr>
          <p:nvPr/>
        </p:nvSpPr>
        <p:spPr bwMode="auto">
          <a:xfrm>
            <a:off x="4284663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971600" y="3884191"/>
            <a:ext cx="3024138" cy="7078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030A0"/>
                </a:solidFill>
              </a:rPr>
              <a:t>派生类成员函数</a:t>
            </a:r>
            <a:r>
              <a:rPr kumimoji="0" lang="en-US" altLang="zh-CN" sz="2000" b="1" dirty="0">
                <a:solidFill>
                  <a:srgbClr val="7030A0"/>
                </a:solidFill>
              </a:rPr>
              <a:t/>
            </a:r>
            <a:br>
              <a:rPr kumimoji="0" lang="en-US" altLang="zh-CN" sz="2000" b="1" dirty="0">
                <a:solidFill>
                  <a:srgbClr val="7030A0"/>
                </a:solidFill>
              </a:rPr>
            </a:br>
            <a:r>
              <a:rPr kumimoji="0" lang="zh-CN" altLang="en-US" sz="2000" b="1" dirty="0"/>
              <a:t>能否访问基类成员</a:t>
            </a:r>
            <a:endParaRPr kumimoji="0" lang="en-US" altLang="zh-CN" sz="2000" b="1" dirty="0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5003800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4140200" y="4676353"/>
            <a:ext cx="4151393" cy="707886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+mn-lt"/>
                <a:ea typeface="宋体" charset="-122"/>
              </a:rPr>
              <a:t>基类成员在派生类中的成员类型，</a:t>
            </a: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宋体" charset="-122"/>
              </a:rPr>
              <a:t>派生类对象</a:t>
            </a:r>
            <a:r>
              <a:rPr lang="zh-CN" altLang="en-US" sz="2000" b="1" dirty="0">
                <a:latin typeface="+mn-lt"/>
                <a:ea typeface="宋体" charset="-122"/>
              </a:rPr>
              <a:t>能否访问基类成员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6588224" y="3741316"/>
            <a:ext cx="0" cy="93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>
            <a:off x="8460432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5003800" y="4460453"/>
            <a:ext cx="345663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796136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7452320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995738" y="4173116"/>
            <a:ext cx="345658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539750" y="5457403"/>
            <a:ext cx="2303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prv: private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pro: protected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pub: public</a:t>
            </a:r>
            <a:endParaRPr kumimoji="0" lang="zh-CN" altLang="en-US" sz="1800"/>
          </a:p>
        </p:txBody>
      </p:sp>
      <p:sp>
        <p:nvSpPr>
          <p:cNvPr id="3" name="矩形 2"/>
          <p:cNvSpPr/>
          <p:nvPr/>
        </p:nvSpPr>
        <p:spPr>
          <a:xfrm>
            <a:off x="3600072" y="5880360"/>
            <a:ext cx="5076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类似集合交运算</a:t>
            </a:r>
            <a:r>
              <a:rPr kumimoji="1" lang="en-US" altLang="zh-CN" dirty="0"/>
              <a:t>(</a:t>
            </a:r>
            <a:r>
              <a:rPr kumimoji="1" lang="zh-CN" altLang="en-US" dirty="0"/>
              <a:t>成员类型与继承类型之间取交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Order: public </a:t>
            </a:r>
            <a:r>
              <a:rPr kumimoji="1" lang="zh-CN" altLang="en-US" b="1" dirty="0"/>
              <a:t>    </a:t>
            </a:r>
            <a:r>
              <a:rPr kumimoji="1" lang="zh-CN" altLang="en-US" dirty="0"/>
              <a:t> </a:t>
            </a:r>
            <a:r>
              <a:rPr kumimoji="1" lang="en-US" altLang="zh-CN" dirty="0"/>
              <a:t> protected </a:t>
            </a:r>
            <a:r>
              <a:rPr kumimoji="1" lang="zh-CN" altLang="en-US" b="1" dirty="0"/>
              <a:t>   </a:t>
            </a:r>
            <a:r>
              <a:rPr kumimoji="1" lang="en-US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private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13E1A645-332F-4D62-990F-760A059A032E}"/>
              </a:ext>
            </a:extLst>
          </p:cNvPr>
          <p:cNvSpPr txBox="1"/>
          <p:nvPr/>
        </p:nvSpPr>
        <p:spPr>
          <a:xfrm rot="10800000">
            <a:off x="6167789" y="6237312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/>
              <a:t>U</a:t>
            </a:r>
            <a:endParaRPr kumimoji="1" lang="zh-CN" altLang="en-US" sz="20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3CE6E8DF-477A-44C3-8FED-02177C07D29C}"/>
              </a:ext>
            </a:extLst>
          </p:cNvPr>
          <p:cNvSpPr txBox="1"/>
          <p:nvPr/>
        </p:nvSpPr>
        <p:spPr>
          <a:xfrm rot="10800000">
            <a:off x="4860033" y="6237312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3997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组合与继承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zh-CN" altLang="en-US" dirty="0"/>
              <a:t>组合与继承的优点：支持增量开发。</a:t>
            </a:r>
          </a:p>
          <a:p>
            <a:pPr lvl="1"/>
            <a:r>
              <a:rPr kumimoji="1" lang="zh-CN" altLang="en-US" dirty="0"/>
              <a:t>允许引入新代码而不影响已有代码正确性。</a:t>
            </a:r>
          </a:p>
          <a:p>
            <a:r>
              <a:rPr kumimoji="1" lang="zh-CN" altLang="en-US" dirty="0"/>
              <a:t>相似：</a:t>
            </a:r>
          </a:p>
          <a:p>
            <a:pPr lvl="1"/>
            <a:r>
              <a:rPr kumimoji="1" lang="zh-CN" altLang="en-US" dirty="0"/>
              <a:t>实现代码重用。</a:t>
            </a:r>
          </a:p>
          <a:p>
            <a:pPr lvl="1"/>
            <a:r>
              <a:rPr kumimoji="1" lang="zh-CN" altLang="en-US" dirty="0"/>
              <a:t>将子对象引入新类</a:t>
            </a:r>
            <a:r>
              <a:rPr kumimoji="1" lang="en-US" altLang="zh-CN" dirty="0"/>
              <a:t>(</a:t>
            </a:r>
            <a:r>
              <a:rPr kumimoji="1" lang="zh-CN" altLang="en-US" dirty="0"/>
              <a:t>继承</a:t>
            </a:r>
            <a:r>
              <a:rPr kumimoji="1" lang="en-US" altLang="zh-CN" dirty="0"/>
              <a:t>?)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/>
              <a:t>使用构造函数的初始化成员列表初始化。</a:t>
            </a:r>
          </a:p>
          <a:p>
            <a:r>
              <a:rPr kumimoji="1" lang="zh-CN" altLang="en-US" dirty="0"/>
              <a:t>不同：</a:t>
            </a:r>
          </a:p>
          <a:p>
            <a:pPr lvl="1"/>
            <a:r>
              <a:rPr kumimoji="1" lang="zh-CN" altLang="en-US" dirty="0"/>
              <a:t>组合：</a:t>
            </a:r>
          </a:p>
          <a:p>
            <a:pPr lvl="2"/>
            <a:r>
              <a:rPr kumimoji="1" lang="zh-CN" altLang="en-US" dirty="0"/>
              <a:t>嵌入一个对象以实现新类的功能。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has-a </a:t>
            </a:r>
            <a:r>
              <a:rPr kumimoji="1" lang="zh-CN" altLang="en-US" dirty="0"/>
              <a:t>关系。</a:t>
            </a:r>
          </a:p>
          <a:p>
            <a:pPr lvl="1"/>
            <a:r>
              <a:rPr kumimoji="1" lang="zh-CN" altLang="en-US" dirty="0"/>
              <a:t>继承：</a:t>
            </a:r>
          </a:p>
          <a:p>
            <a:pPr lvl="2"/>
            <a:r>
              <a:rPr kumimoji="1" lang="zh-CN" altLang="en-US" dirty="0"/>
              <a:t>沿用已存在的类提供的接口。</a:t>
            </a:r>
          </a:p>
          <a:p>
            <a:pPr lvl="2"/>
            <a:r>
              <a:rPr kumimoji="1" lang="en-US" altLang="zh-CN" dirty="0"/>
              <a:t>public</a:t>
            </a:r>
            <a:r>
              <a:rPr kumimoji="1" lang="zh-CN" altLang="en-US" dirty="0"/>
              <a:t> 继承：</a:t>
            </a:r>
            <a:r>
              <a:rPr kumimoji="1" lang="en-US" altLang="zh-CN" dirty="0"/>
              <a:t>is-a</a:t>
            </a:r>
            <a:r>
              <a:rPr kumimoji="1" lang="zh-CN" altLang="en-US" dirty="0"/>
              <a:t>。</a:t>
            </a:r>
          </a:p>
          <a:p>
            <a:pPr lvl="2"/>
            <a:r>
              <a:rPr kumimoji="1" lang="en-US" altLang="zh-CN" dirty="0"/>
              <a:t>private</a:t>
            </a:r>
            <a:r>
              <a:rPr kumimoji="1" lang="zh-CN" altLang="en-US" dirty="0"/>
              <a:t> 继承：</a:t>
            </a:r>
            <a:r>
              <a:rPr kumimoji="1" lang="en-US" altLang="zh-CN" dirty="0"/>
              <a:t>is-implementing-in-terms-of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20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组合示例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en-US" altLang="zh-CN" dirty="0">
                <a:solidFill>
                  <a:srgbClr val="0070C0"/>
                </a:solidFill>
              </a:rPr>
              <a:t>has-a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42863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Wheel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inflate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Engine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start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stop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Engine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engine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Wheel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wheel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[4];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8202" y="3222412"/>
            <a:ext cx="3454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car.wheel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[0].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inflate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car.engine.start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3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继承示例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en-US" altLang="zh-CN" dirty="0">
                <a:solidFill>
                  <a:srgbClr val="0070C0"/>
                </a:solidFill>
              </a:rPr>
              <a:t>is-a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63745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</a:t>
            </a:r>
            <a:r>
              <a:rPr lang="fi-FI" altLang="zh-CN" dirty="0" err="1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fi-FI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sleep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</a:t>
            </a:r>
            <a:r>
              <a:rPr lang="fi-FI" altLang="zh-CN" dirty="0" err="1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duck.eat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重写隐藏与重载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重载</a:t>
            </a:r>
            <a:r>
              <a:rPr kumimoji="1" lang="en-US" altLang="zh-CN" dirty="0"/>
              <a:t>(overload)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目的：提供同名函数的不同实现，属于</a:t>
            </a:r>
            <a:r>
              <a:rPr kumimoji="1" lang="zh-CN" altLang="en-US" b="1" dirty="0"/>
              <a:t>静态多态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/>
              <a:t>函数名必须相同，函数参数必须</a:t>
            </a:r>
            <a:r>
              <a:rPr kumimoji="1"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作用域相同（如位于同一个类中）</a:t>
            </a:r>
            <a:r>
              <a:rPr lang="zh-CN" altLang="en-US" dirty="0"/>
              <a:t>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重写隐藏</a:t>
            </a:r>
            <a:r>
              <a:rPr kumimoji="1" lang="en-US" altLang="zh-CN" dirty="0"/>
              <a:t>(redefining)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目的：在</a:t>
            </a:r>
            <a:r>
              <a:rPr kumimoji="1" lang="zh-CN" altLang="en-US" b="1" dirty="0">
                <a:solidFill>
                  <a:srgbClr val="FF0000"/>
                </a:solidFill>
              </a:rPr>
              <a:t>派生类中重新定义基类函数</a:t>
            </a:r>
            <a:r>
              <a:rPr kumimoji="1" lang="zh-CN" altLang="en-US" dirty="0"/>
              <a:t>，实现派生类的特殊功能。</a:t>
            </a:r>
          </a:p>
          <a:p>
            <a:pPr lvl="1"/>
            <a:r>
              <a:rPr lang="zh-CN" altLang="en-US" dirty="0"/>
              <a:t>屏蔽了基类的所有其它</a:t>
            </a:r>
            <a:r>
              <a:rPr lang="zh-CN" altLang="en-US" dirty="0">
                <a:solidFill>
                  <a:srgbClr val="FF0000"/>
                </a:solidFill>
              </a:rPr>
              <a:t>同名</a:t>
            </a:r>
            <a:r>
              <a:rPr lang="zh-CN" altLang="en-US" dirty="0"/>
              <a:t>函数。</a:t>
            </a:r>
          </a:p>
          <a:p>
            <a:pPr lvl="1"/>
            <a:r>
              <a:rPr kumimoji="1" lang="zh-CN" altLang="en-US" dirty="0"/>
              <a:t>函数名必须相同，函数参数可以不同</a:t>
            </a:r>
            <a:endParaRPr kumimoji="1" lang="en-US" altLang="zh-CN" dirty="0"/>
          </a:p>
          <a:p>
            <a:pPr lvl="1"/>
            <a:endParaRPr lang="zh-CN" altLang="en-US" b="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重写隐藏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重写隐藏发生时，基类中该成员函数的其他重载函数都将被屏蔽掉，不能提供给派生类对象使用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可以在派生类中通过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类名</a:t>
            </a:r>
            <a:r>
              <a:rPr kumimoji="1" lang="en-US" altLang="zh-CN" dirty="0"/>
              <a:t>::</a:t>
            </a:r>
            <a:r>
              <a:rPr kumimoji="1" lang="zh-CN" altLang="en-US" dirty="0"/>
              <a:t>成员函数名</a:t>
            </a:r>
            <a:r>
              <a:rPr kumimoji="1" lang="en-US" altLang="zh-CN" dirty="0"/>
              <a:t>;</a:t>
            </a:r>
            <a:r>
              <a:rPr kumimoji="1" lang="zh-CN" altLang="en-US" dirty="0"/>
              <a:t> 在派生类中“恢复”指定的基类成员函数（即去掉屏蔽），使之重新可用</a:t>
            </a:r>
          </a:p>
        </p:txBody>
      </p:sp>
    </p:spTree>
    <p:extLst>
      <p:ext uri="{BB962C8B-B14F-4D97-AF65-F5344CB8AC3E}">
        <p14:creationId xmlns:p14="http://schemas.microsoft.com/office/powerpoint/2010/main" val="15636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函数重写隐藏示例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476672"/>
            <a:ext cx="80648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 {};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"B::f()\n"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重载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f(T)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"B::f(T)\n"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D1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"D1::f("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重写隐藏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D1 d;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4.9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编译警告。执行自动类型转换。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</a:t>
            </a:r>
            <a:r>
              <a:rPr lang="fi-FI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被屏蔽，编译错误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</a:t>
            </a:r>
            <a:r>
              <a:rPr lang="fi-FI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(T()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被屏蔽，编译错误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6321871" y="5770130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CC00"/>
                </a:solidFill>
                <a:latin typeface="AndaleMono" charset="0"/>
              </a:rPr>
              <a:t>D1::f(10)</a:t>
            </a:r>
          </a:p>
          <a:p>
            <a:r>
              <a:rPr lang="en-US" altLang="zh-CN" b="1">
                <a:solidFill>
                  <a:srgbClr val="00CC00"/>
                </a:solidFill>
                <a:latin typeface="AndaleMono" charset="0"/>
              </a:rPr>
              <a:t>D1::f(4)</a:t>
            </a:r>
            <a:endParaRPr lang="zh-CN" altLang="en-US" b="1">
              <a:solidFill>
                <a:srgbClr val="00CC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cxnSp>
        <p:nvCxnSpPr>
          <p:cNvPr id="8" name="直线箭头连接符 7"/>
          <p:cNvCxnSpPr/>
          <p:nvPr/>
        </p:nvCxnSpPr>
        <p:spPr>
          <a:xfrm>
            <a:off x="5015771" y="5502423"/>
            <a:ext cx="1306100" cy="59087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149755" y="5423248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4.9</a:t>
            </a:r>
            <a:r>
              <a:rPr kumimoji="1" lang="zh-CN" altLang="en-US" sz="2400" b="1" dirty="0"/>
              <a:t> </a:t>
            </a:r>
            <a:r>
              <a:rPr kumimoji="1" lang="zh-CN" altLang="en-US" sz="2400" b="1" dirty="0">
                <a:sym typeface="Wingdings"/>
              </a:rPr>
              <a:t> </a:t>
            </a:r>
            <a:r>
              <a:rPr kumimoji="1" lang="en-US" altLang="zh-CN" sz="2400" b="1" dirty="0">
                <a:sym typeface="Wingdings"/>
              </a:rPr>
              <a:t>4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018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23528" y="3645024"/>
            <a:ext cx="2232248" cy="21602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512" y="260648"/>
            <a:ext cx="80648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 {};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"B::f()\n"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f(T)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"B::f(T)\n"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D1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B::f;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"D1::f("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D1 d;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4.9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(T());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70C0"/>
                </a:solidFill>
              </a:rPr>
              <a:t>恢复基类成员函数示例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70959" y="4737918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4970959" y="5220691"/>
            <a:ext cx="2049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D1::f(10)</a:t>
            </a:r>
          </a:p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B::f(4.9)</a:t>
            </a:r>
          </a:p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B::f()</a:t>
            </a:r>
          </a:p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B::f(T)</a:t>
            </a:r>
            <a:endParaRPr lang="zh-CN" altLang="en-US" b="1" dirty="0">
              <a:solidFill>
                <a:srgbClr val="00CC00"/>
              </a:solidFill>
            </a:endParaRPr>
          </a:p>
        </p:txBody>
      </p:sp>
      <p:sp>
        <p:nvSpPr>
          <p:cNvPr id="11" name="虚尾箭头 10"/>
          <p:cNvSpPr/>
          <p:nvPr/>
        </p:nvSpPr>
        <p:spPr>
          <a:xfrm rot="10800000">
            <a:off x="2718706" y="3645024"/>
            <a:ext cx="360040" cy="21602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31840" y="3460938"/>
            <a:ext cx="460735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</a:rPr>
              <a:t>使用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using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 基类名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::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函数名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;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恢复基类函数</a:t>
            </a:r>
          </a:p>
        </p:txBody>
      </p:sp>
    </p:spTree>
    <p:extLst>
      <p:ext uri="{BB962C8B-B14F-4D97-AF65-F5344CB8AC3E}">
        <p14:creationId xmlns:p14="http://schemas.microsoft.com/office/powerpoint/2010/main" val="11626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向上类型转换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kumimoji="1" lang="zh-CN" altLang="en-US" sz="2400" dirty="0"/>
              <a:t>派生类对象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指针转换成基类对象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向上类型转换</a:t>
            </a:r>
            <a:r>
              <a:rPr kumimoji="1" lang="zh-CN" altLang="en-US" sz="2400" dirty="0"/>
              <a:t>。只对</a:t>
            </a:r>
            <a:r>
              <a:rPr kumimoji="1" lang="en-US" altLang="zh-CN" sz="2400" dirty="0">
                <a:solidFill>
                  <a:srgbClr val="FF0000"/>
                </a:solidFill>
              </a:rPr>
              <a:t>public</a:t>
            </a:r>
            <a:r>
              <a:rPr kumimoji="1" lang="zh-CN" altLang="en-US" sz="2400" dirty="0"/>
              <a:t>继承有效，在继承图上是上升的；对</a:t>
            </a:r>
            <a:r>
              <a:rPr kumimoji="1" lang="en-US" altLang="zh-CN" sz="2400" dirty="0">
                <a:solidFill>
                  <a:srgbClr val="FF0000"/>
                </a:solidFill>
              </a:rPr>
              <a:t>private</a:t>
            </a:r>
            <a:r>
              <a:rPr kumimoji="1" lang="zh-CN" altLang="en-US" sz="2400" dirty="0">
                <a:solidFill>
                  <a:srgbClr val="FF0000"/>
                </a:solidFill>
              </a:rPr>
              <a:t>、</a:t>
            </a:r>
            <a:r>
              <a:rPr kumimoji="1" lang="en-US" altLang="zh-CN" sz="2400" dirty="0">
                <a:solidFill>
                  <a:srgbClr val="FF0000"/>
                </a:solidFill>
              </a:rPr>
              <a:t>protected</a:t>
            </a:r>
            <a:r>
              <a:rPr kumimoji="1" lang="zh-CN" altLang="en-US" sz="2400" dirty="0"/>
              <a:t>继承无效。</a:t>
            </a:r>
          </a:p>
          <a:p>
            <a:r>
              <a:rPr kumimoji="1" lang="zh-CN" altLang="en-US" sz="2400" dirty="0"/>
              <a:t>向上类型转换（派生类到基类）可以由编译器</a:t>
            </a:r>
            <a:r>
              <a:rPr kumimoji="1" lang="zh-CN" altLang="en-US" sz="2400" dirty="0">
                <a:solidFill>
                  <a:srgbClr val="FF0000"/>
                </a:solidFill>
              </a:rPr>
              <a:t>自动完成</a:t>
            </a:r>
            <a:r>
              <a:rPr kumimoji="1" lang="zh-CN" altLang="en-US" sz="2400" dirty="0"/>
              <a:t>，是一种</a:t>
            </a:r>
            <a:r>
              <a:rPr kumimoji="1" lang="zh-CN" altLang="en-US" sz="2400" dirty="0">
                <a:solidFill>
                  <a:srgbClr val="FF0000"/>
                </a:solidFill>
              </a:rPr>
              <a:t>隐式</a:t>
            </a:r>
            <a:r>
              <a:rPr kumimoji="1" lang="zh-CN" altLang="en-US" sz="2400" dirty="0"/>
              <a:t>类型转换。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凡是</a:t>
            </a:r>
            <a:r>
              <a:rPr kumimoji="1" lang="zh-CN" altLang="en-US" sz="2400" dirty="0"/>
              <a:t>接受基类对象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指针的地方（如函数参数），</a:t>
            </a:r>
            <a:r>
              <a:rPr kumimoji="1" lang="zh-CN" altLang="en-US" sz="2400" dirty="0">
                <a:solidFill>
                  <a:srgbClr val="FF0000"/>
                </a:solidFill>
              </a:rPr>
              <a:t>都可以</a:t>
            </a:r>
            <a:r>
              <a:rPr kumimoji="1" lang="zh-CN" altLang="en-US" sz="2400" dirty="0"/>
              <a:t>使用派生类对象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指针，编译器会自动将派生类对象转换为基类对象以便使用。</a:t>
            </a:r>
          </a:p>
          <a:p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51562" y="5155902"/>
            <a:ext cx="1584325" cy="4619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Base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516637" y="6135389"/>
            <a:ext cx="1655763" cy="461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Derived</a:t>
            </a:r>
          </a:p>
        </p:txBody>
      </p:sp>
      <p:cxnSp>
        <p:nvCxnSpPr>
          <p:cNvPr id="8" name="直接箭头连接符 8"/>
          <p:cNvCxnSpPr/>
          <p:nvPr/>
        </p:nvCxnSpPr>
        <p:spPr>
          <a:xfrm flipH="1" flipV="1">
            <a:off x="7308304" y="5617864"/>
            <a:ext cx="1587" cy="517525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9"/>
          <p:cNvSpPr/>
          <p:nvPr/>
        </p:nvSpPr>
        <p:spPr>
          <a:xfrm>
            <a:off x="7236296" y="5632152"/>
            <a:ext cx="144463" cy="215900"/>
          </a:xfrm>
          <a:prstGeom prst="triangl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60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411043"/>
            <a:ext cx="8280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// Redefine interface function: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tune(Instrument&amp;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i.play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Menlo-Regular" charset="0"/>
              </a:rPr>
              <a:t>引用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的向上类型转换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5654452" y="5906889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24128" y="5445224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E3763E7-335D-9A4D-A081-E2AB16623311}"/>
              </a:ext>
            </a:extLst>
          </p:cNvPr>
          <p:cNvSpPr txBox="1"/>
          <p:nvPr/>
        </p:nvSpPr>
        <p:spPr>
          <a:xfrm>
            <a:off x="4644278" y="4323874"/>
            <a:ext cx="446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如果</a:t>
            </a:r>
            <a:r>
              <a:rPr kumimoji="1" lang="en-US" altLang="zh-CN" sz="2800" b="1" dirty="0"/>
              <a:t>tune</a:t>
            </a:r>
            <a:r>
              <a:rPr kumimoji="1" lang="zh-CN" altLang="en-US" sz="2800" b="1" dirty="0"/>
              <a:t>参数修改为指针？</a:t>
            </a:r>
          </a:p>
        </p:txBody>
      </p:sp>
    </p:spTree>
    <p:extLst>
      <p:ext uri="{BB962C8B-B14F-4D97-AF65-F5344CB8AC3E}">
        <p14:creationId xmlns:p14="http://schemas.microsoft.com/office/powerpoint/2010/main" val="82030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类</a:t>
            </a:r>
            <a:r>
              <a:rPr kumimoji="1" lang="en-US" altLang="zh-CN" dirty="0"/>
              <a:t>)</a:t>
            </a:r>
            <a:r>
              <a:rPr kumimoji="1" lang="zh-CN" altLang="en-US" dirty="0"/>
              <a:t>之间的关系？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zh-CN" altLang="en-US" dirty="0"/>
              <a:t>思考：这些是什么关系？</a:t>
            </a:r>
          </a:p>
          <a:p>
            <a:r>
              <a:rPr kumimoji="1" lang="zh-CN" altLang="en-US" dirty="0"/>
              <a:t>汽车：车门、车窗、引擎、轮胎</a:t>
            </a:r>
          </a:p>
          <a:p>
            <a:r>
              <a:rPr kumimoji="1" lang="zh-CN" altLang="en-US" dirty="0"/>
              <a:t>形状：矩形，圆形，三角形，正方形</a:t>
            </a:r>
          </a:p>
        </p:txBody>
      </p:sp>
    </p:spTree>
    <p:extLst>
      <p:ext uri="{BB962C8B-B14F-4D97-AF65-F5344CB8AC3E}">
        <p14:creationId xmlns:p14="http://schemas.microsoft.com/office/powerpoint/2010/main" val="65528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70C0"/>
                </a:solidFill>
              </a:rPr>
              <a:t>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obj.print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}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d;</a:t>
            </a: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d.print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(d);	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Menlo-Regular" charset="0"/>
              </a:rPr>
              <a:t>对象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的向上类型转换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-&gt;</a:t>
            </a:r>
            <a:r>
              <a:rPr lang="zh-CN" altLang="en-US" dirty="0">
                <a:solidFill>
                  <a:srgbClr val="FF0000"/>
                </a:solidFill>
                <a:latin typeface="Menlo-Regular" charset="0"/>
              </a:rPr>
              <a:t>对象切片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!</a:t>
            </a:r>
            <a:endParaRPr lang="ro-RO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798468" y="4595368"/>
            <a:ext cx="244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Derive::print()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Base::print()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68144" y="413370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cxnSp>
        <p:nvCxnSpPr>
          <p:cNvPr id="10" name="直线连接符 9"/>
          <p:cNvCxnSpPr/>
          <p:nvPr/>
        </p:nvCxnSpPr>
        <p:spPr>
          <a:xfrm>
            <a:off x="1043608" y="4364536"/>
            <a:ext cx="17281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683568" y="5949280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66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对象切片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当派生类的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en-US" altLang="zh-CN" dirty="0"/>
              <a:t>(</a:t>
            </a:r>
            <a:r>
              <a:rPr lang="zh-CN" altLang="en-US" dirty="0"/>
              <a:t>不是指针或引用</a:t>
            </a:r>
            <a:r>
              <a:rPr lang="en-US" altLang="zh-CN" dirty="0"/>
              <a:t>)</a:t>
            </a:r>
            <a:r>
              <a:rPr lang="zh-CN" altLang="en-US" dirty="0"/>
              <a:t>被转换为基类的对象时，派生类的对象被</a:t>
            </a:r>
            <a:r>
              <a:rPr lang="zh-CN" altLang="en-US" dirty="0">
                <a:solidFill>
                  <a:srgbClr val="FF0000"/>
                </a:solidFill>
              </a:rPr>
              <a:t>切片</a:t>
            </a:r>
            <a:r>
              <a:rPr lang="zh-CN" altLang="en-US" dirty="0"/>
              <a:t>为对应基类的子对象。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Rectangle 4" descr="Wide upward diagonal"/>
          <p:cNvSpPr>
            <a:spLocks noChangeArrowheads="1"/>
          </p:cNvSpPr>
          <p:nvPr/>
        </p:nvSpPr>
        <p:spPr bwMode="auto">
          <a:xfrm>
            <a:off x="2051050" y="3899172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2638" y="3186385"/>
            <a:ext cx="1293812" cy="682625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403118" y="274188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基类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848341" y="2741885"/>
            <a:ext cx="9541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派生类</a:t>
            </a:r>
          </a:p>
        </p:txBody>
      </p:sp>
      <p:sp>
        <p:nvSpPr>
          <p:cNvPr id="8" name="Rectangle 8" descr="Wide upward diagonal"/>
          <p:cNvSpPr>
            <a:spLocks noChangeArrowheads="1"/>
          </p:cNvSpPr>
          <p:nvPr/>
        </p:nvSpPr>
        <p:spPr bwMode="auto">
          <a:xfrm>
            <a:off x="5678488" y="3862660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9" descr="Solid diamond"/>
          <p:cNvSpPr>
            <a:spLocks noChangeArrowheads="1"/>
          </p:cNvSpPr>
          <p:nvPr/>
        </p:nvSpPr>
        <p:spPr bwMode="auto">
          <a:xfrm>
            <a:off x="5678488" y="6021660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rot="10800000">
            <a:off x="3348038" y="3532460"/>
            <a:ext cx="2160587" cy="7334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1800" b="1">
                <a:ea typeface="黑体" charset="0"/>
              </a:rPr>
              <a:t>cast</a:t>
            </a:r>
            <a:endParaRPr kumimoji="0" lang="zh-CN" altLang="en-US" sz="1800" b="1">
              <a:ea typeface="黑体" charset="0"/>
            </a:endParaRP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 flipH="1">
            <a:off x="5316538" y="5373960"/>
            <a:ext cx="288925" cy="1295400"/>
          </a:xfrm>
          <a:prstGeom prst="rightBrace">
            <a:avLst>
              <a:gd name="adj1" fmla="val 37363"/>
              <a:gd name="adj2" fmla="val 51963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289406" y="5858117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新定义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678488" y="5372372"/>
            <a:ext cx="1293812" cy="612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249488" y="4396060"/>
            <a:ext cx="954087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ea typeface="黑体" charset="0"/>
              </a:rPr>
              <a:t>Public</a:t>
            </a:r>
            <a:endParaRPr kumimoji="0" lang="zh-CN" altLang="en-US" sz="4000" b="1">
              <a:ea typeface="黑体" charset="0"/>
            </a:endParaRPr>
          </a:p>
        </p:txBody>
      </p:sp>
      <p:sp>
        <p:nvSpPr>
          <p:cNvPr id="15" name="AutoShape 18"/>
          <p:cNvSpPr>
            <a:spLocks/>
          </p:cNvSpPr>
          <p:nvPr/>
        </p:nvSpPr>
        <p:spPr bwMode="auto">
          <a:xfrm flipH="1">
            <a:off x="1762125" y="3899172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994052" y="443733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7308304" y="6131197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</a:p>
        </p:txBody>
      </p:sp>
      <p:sp>
        <p:nvSpPr>
          <p:cNvPr id="18" name="AutoShape 21"/>
          <p:cNvSpPr>
            <a:spLocks/>
          </p:cNvSpPr>
          <p:nvPr/>
        </p:nvSpPr>
        <p:spPr bwMode="auto">
          <a:xfrm>
            <a:off x="6999288" y="3899172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2"/>
          <p:cNvSpPr>
            <a:spLocks/>
          </p:cNvSpPr>
          <p:nvPr/>
        </p:nvSpPr>
        <p:spPr bwMode="auto">
          <a:xfrm>
            <a:off x="6973888" y="6058172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7308304" y="443733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1042988" y="3178447"/>
            <a:ext cx="6985000" cy="223202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Rectangle 29" descr="Divot"/>
          <p:cNvSpPr>
            <a:spLocks noChangeArrowheads="1"/>
          </p:cNvSpPr>
          <p:nvPr/>
        </p:nvSpPr>
        <p:spPr bwMode="auto">
          <a:xfrm>
            <a:off x="2051050" y="5415235"/>
            <a:ext cx="1295400" cy="1223962"/>
          </a:xfrm>
          <a:prstGeom prst="rect">
            <a:avLst/>
          </a:prstGeom>
          <a:pattFill prst="divot">
            <a:fgClr>
              <a:srgbClr val="FF0000"/>
            </a:fgClr>
            <a:bgClr>
              <a:srgbClr val="FFFFFF"/>
            </a:bgClr>
          </a:patt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024812" y="5877197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ea typeface="方正姚体" charset="0"/>
              </a:rPr>
              <a:t>数据丢失！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681663" y="3170510"/>
            <a:ext cx="1293812" cy="64770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 dirty="0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867400" y="4437335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ea typeface="黑体" charset="0"/>
              </a:rPr>
              <a:t>Public</a:t>
            </a:r>
            <a:endParaRPr kumimoji="0" lang="zh-CN" altLang="en-US" sz="4000" b="1" dirty="0">
              <a:ea typeface="黑体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5880100" y="6131197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ea typeface="黑体" charset="0"/>
              </a:rPr>
              <a:t>Public</a:t>
            </a:r>
            <a:endParaRPr kumimoji="0" lang="zh-CN" altLang="en-US" sz="4000" b="1"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494084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/>
              <a:t>#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cs typeface="Consolas" charset="0"/>
              </a:rPr>
              <a:t>pragma</a:t>
            </a:r>
            <a:r>
              <a:rPr lang="en-US" altLang="zh-CN" dirty="0"/>
              <a:t> pack(4)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j;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altLang="zh-CN" b="1" dirty="0" err="1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getSize</a:t>
            </a:r>
            <a:r>
              <a:rPr lang="en-US" altLang="zh-CN" b="1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(Pet p)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Dog g;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altLang="zh-CN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Dog</a:t>
            </a:r>
            <a:r>
              <a:rPr lang="zh-CN" altLang="en-US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(g)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getSize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(g);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对象切片，数据丢失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派生类新数据丢失示例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6518548" y="5397023"/>
            <a:ext cx="2445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size:4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Dog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size:8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size:4</a:t>
            </a: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88224" y="4935358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0842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494084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name(){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::name()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name(){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“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Dog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::name()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err="1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getName</a:t>
            </a:r>
            <a:r>
              <a:rPr lang="en-US" altLang="zh-CN" b="1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(Pet p</a:t>
            </a:r>
            <a:r>
              <a:rPr lang="en-US" altLang="zh-CN" b="1" dirty="0" smtClean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en-US" b="1" dirty="0" smtClean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smtClean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p.name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Dog g;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g.name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	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getName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(g); 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对象切片，调用基类的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name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函数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派生类新方法丢失示例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5654452" y="4178697"/>
            <a:ext cx="244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Dog::name()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Pet::name()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24128" y="3717032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7838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548680"/>
            <a:ext cx="84969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data{0};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getData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data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D1 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B::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 {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D1 d1;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&lt;&lt;d1.getData();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//d1.setData(10);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隐藏了基类的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函数，不可访问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//B&amp; b = d1;     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不允许私有继承的向上转换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b.setData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(10);   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否则可以绕过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D1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，调用基类的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函数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365820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私有继承“照此实现”</a:t>
            </a:r>
          </a:p>
        </p:txBody>
      </p:sp>
    </p:spTree>
    <p:extLst>
      <p:ext uri="{BB962C8B-B14F-4D97-AF65-F5344CB8AC3E}">
        <p14:creationId xmlns:p14="http://schemas.microsoft.com/office/powerpoint/2010/main" val="2423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派生类同时继承多个基类</a:t>
            </a:r>
          </a:p>
          <a:p>
            <a:r>
              <a:rPr kumimoji="1" lang="zh-CN" altLang="en-US" dirty="0"/>
              <a:t>应用场景</a:t>
            </a:r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2815634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OutputFile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11760" y="507467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InputFile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01616" y="5074676"/>
            <a:ext cx="16586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Courier" charset="0"/>
                <a:ea typeface="Courier" charset="0"/>
                <a:cs typeface="Courier" charset="0"/>
              </a:rPr>
              <a:t>OutputFile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04523" y="4035300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95936" y="6217324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IOFile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直线箭头连接符 9"/>
          <p:cNvCxnSpPr>
            <a:stCxn id="13" idx="0"/>
          </p:cNvCxnSpPr>
          <p:nvPr/>
        </p:nvCxnSpPr>
        <p:spPr>
          <a:xfrm flipH="1" flipV="1">
            <a:off x="3383868" y="5578732"/>
            <a:ext cx="11521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13" idx="0"/>
            <a:endCxn id="11" idx="2"/>
          </p:cNvCxnSpPr>
          <p:nvPr/>
        </p:nvCxnSpPr>
        <p:spPr>
          <a:xfrm flipV="1">
            <a:off x="4535996" y="5578732"/>
            <a:ext cx="12949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0" idx="0"/>
            <a:endCxn id="12" idx="2"/>
          </p:cNvCxnSpPr>
          <p:nvPr/>
        </p:nvCxnSpPr>
        <p:spPr>
          <a:xfrm flipV="1">
            <a:off x="3167844" y="4539356"/>
            <a:ext cx="1276739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1" idx="0"/>
            <a:endCxn id="12" idx="2"/>
          </p:cNvCxnSpPr>
          <p:nvPr/>
        </p:nvCxnSpPr>
        <p:spPr>
          <a:xfrm flipH="1" flipV="1">
            <a:off x="4444583" y="4539356"/>
            <a:ext cx="1386341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数据存储</a:t>
            </a:r>
          </a:p>
          <a:p>
            <a:pPr lvl="1"/>
            <a:r>
              <a:rPr kumimoji="1" lang="zh-CN" altLang="en-US" dirty="0"/>
              <a:t>如果派生类</a:t>
            </a:r>
            <a:r>
              <a:rPr kumimoji="1" lang="en-US" altLang="zh-CN" dirty="0"/>
              <a:t>D</a:t>
            </a:r>
            <a:r>
              <a:rPr kumimoji="1" lang="zh-CN" altLang="en-US" dirty="0"/>
              <a:t>继承的两个基类</a:t>
            </a:r>
            <a:r>
              <a:rPr kumimoji="1" lang="en-US" altLang="zh-CN" dirty="0"/>
              <a:t>A,B</a:t>
            </a:r>
            <a:r>
              <a:rPr kumimoji="1" lang="zh-CN" altLang="en-US" dirty="0"/>
              <a:t>，是同一基类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的不同继承，则</a:t>
            </a:r>
            <a:r>
              <a:rPr kumimoji="1" lang="en-US" altLang="zh-CN" dirty="0"/>
              <a:t>A,B</a:t>
            </a:r>
            <a:r>
              <a:rPr kumimoji="1" lang="zh-CN" altLang="en-US" dirty="0"/>
              <a:t>中继承自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的数据成员会在</a:t>
            </a:r>
            <a:r>
              <a:rPr kumimoji="1" lang="en-US" altLang="zh-CN" dirty="0"/>
              <a:t>D</a:t>
            </a:r>
            <a:r>
              <a:rPr kumimoji="1" lang="zh-CN" altLang="en-US" dirty="0"/>
              <a:t>有两份独立的副本，可能带来数据冗余。</a:t>
            </a:r>
          </a:p>
          <a:p>
            <a:r>
              <a:rPr kumimoji="1" lang="zh-CN" altLang="en-US" dirty="0"/>
              <a:t>二义性</a:t>
            </a:r>
          </a:p>
          <a:p>
            <a:pPr lvl="1"/>
            <a:r>
              <a:rPr kumimoji="1" lang="zh-CN" altLang="en-US" dirty="0"/>
              <a:t>如果派生类</a:t>
            </a:r>
            <a:r>
              <a:rPr kumimoji="1" lang="en-US" altLang="zh-CN" dirty="0"/>
              <a:t>D</a:t>
            </a:r>
            <a:r>
              <a:rPr kumimoji="1" lang="zh-CN" altLang="en-US" dirty="0"/>
              <a:t>继承的两个基类</a:t>
            </a:r>
            <a:r>
              <a:rPr kumimoji="1" lang="en-US" altLang="zh-CN" dirty="0"/>
              <a:t>A,B</a:t>
            </a:r>
            <a:r>
              <a:rPr kumimoji="1" lang="zh-CN" altLang="en-US" dirty="0"/>
              <a:t>，有同名成员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，则访问</a:t>
            </a:r>
            <a:r>
              <a:rPr kumimoji="1" lang="en-US" altLang="zh-CN" dirty="0"/>
              <a:t>D</a:t>
            </a:r>
            <a:r>
              <a:rPr kumimoji="1" lang="zh-CN" altLang="en-US" dirty="0"/>
              <a:t>中</a:t>
            </a:r>
            <a:r>
              <a:rPr kumimoji="1" lang="en-US" altLang="zh-CN" dirty="0"/>
              <a:t>a</a:t>
            </a:r>
            <a:r>
              <a:rPr kumimoji="1" lang="zh-CN" altLang="en-US" dirty="0"/>
              <a:t>时，编译器无法判断要访问的哪一个基类成员。</a:t>
            </a:r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多重继承问题</a:t>
            </a:r>
          </a:p>
        </p:txBody>
      </p:sp>
    </p:spTree>
    <p:extLst>
      <p:ext uri="{BB962C8B-B14F-4D97-AF65-F5344CB8AC3E}">
        <p14:creationId xmlns:p14="http://schemas.microsoft.com/office/powerpoint/2010/main" val="20837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多重继承示例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476672"/>
            <a:ext cx="78488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a{0};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++a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++a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A,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1807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多重继承示例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574790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 d;</a:t>
            </a: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d.fooA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输出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a=1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。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d.fooB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仍然输出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a=1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。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d.a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编译错误，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和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都有成员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zh-CN" altLang="en-US" sz="2400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A::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a;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输出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中的成员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的值</a:t>
            </a: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d.bar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编译错误，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和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都有成员函数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24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4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</a:t>
            </a:r>
          </a:p>
          <a:p>
            <a:pPr lvl="1"/>
            <a:r>
              <a:rPr kumimoji="1" lang="zh-CN" altLang="en-US" dirty="0" smtClean="0"/>
              <a:t>第十四章继承</a:t>
            </a:r>
            <a:r>
              <a:rPr kumimoji="1" lang="zh-CN" altLang="en-US" dirty="0"/>
              <a:t>与组合，</a:t>
            </a:r>
            <a:r>
              <a:rPr kumimoji="1" lang="en-US" altLang="zh-CN" dirty="0"/>
              <a:t>p336-p361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类</a:t>
            </a:r>
            <a:r>
              <a:rPr kumimoji="1" lang="en-US" altLang="zh-CN" dirty="0"/>
              <a:t>)</a:t>
            </a:r>
            <a:r>
              <a:rPr kumimoji="1" lang="zh-CN" altLang="en-US" dirty="0"/>
              <a:t>之间的关系？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zh-CN" altLang="en-US" dirty="0"/>
              <a:t>思考：这些是什么关系？</a:t>
            </a:r>
          </a:p>
          <a:p>
            <a:r>
              <a:rPr kumimoji="1" lang="en-US" altLang="zh-CN" dirty="0"/>
              <a:t>has-a</a:t>
            </a:r>
            <a:r>
              <a:rPr kumimoji="1" lang="zh-CN" altLang="en-US" dirty="0"/>
              <a:t>：车门，车窗，引擎是汽车的</a:t>
            </a:r>
            <a:r>
              <a:rPr kumimoji="1" lang="zh-CN" altLang="en-US" dirty="0">
                <a:solidFill>
                  <a:srgbClr val="FF0000"/>
                </a:solidFill>
              </a:rPr>
              <a:t>组成部分</a:t>
            </a:r>
          </a:p>
          <a:p>
            <a:r>
              <a:rPr kumimoji="1" lang="en-US" altLang="zh-CN" dirty="0"/>
              <a:t>is-a</a:t>
            </a:r>
            <a:r>
              <a:rPr kumimoji="1" lang="zh-CN" altLang="en-US" dirty="0"/>
              <a:t>：矩形，圆形，三角形是一种</a:t>
            </a:r>
            <a:r>
              <a:rPr kumimoji="1" lang="zh-CN" altLang="en-US" dirty="0">
                <a:solidFill>
                  <a:srgbClr val="FF0000"/>
                </a:solidFill>
              </a:rPr>
              <a:t>特殊</a:t>
            </a:r>
            <a:r>
              <a:rPr kumimoji="1" lang="zh-CN" altLang="en-US" dirty="0"/>
              <a:t>的形状</a:t>
            </a:r>
          </a:p>
          <a:p>
            <a:r>
              <a:rPr kumimoji="1" lang="zh-CN" altLang="en-US" dirty="0"/>
              <a:t>区分：“整体</a:t>
            </a:r>
            <a:r>
              <a:rPr kumimoji="1" lang="en-US" altLang="zh-CN" dirty="0"/>
              <a:t>-</a:t>
            </a:r>
            <a:r>
              <a:rPr kumimoji="1" lang="zh-CN" altLang="en-US" dirty="0"/>
              <a:t>部分”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“一般</a:t>
            </a:r>
            <a:r>
              <a:rPr kumimoji="1" lang="en-US" altLang="zh-CN" dirty="0"/>
              <a:t>-</a:t>
            </a:r>
            <a:r>
              <a:rPr kumimoji="1" lang="zh-CN" altLang="en-US" dirty="0"/>
              <a:t>特殊”</a:t>
            </a:r>
          </a:p>
        </p:txBody>
      </p:sp>
      <p:grpSp>
        <p:nvGrpSpPr>
          <p:cNvPr id="19" name="组 18"/>
          <p:cNvGrpSpPr/>
          <p:nvPr/>
        </p:nvGrpSpPr>
        <p:grpSpPr>
          <a:xfrm>
            <a:off x="899592" y="3501008"/>
            <a:ext cx="2808312" cy="2808312"/>
            <a:chOff x="899592" y="3501008"/>
            <a:chExt cx="2808312" cy="2808312"/>
          </a:xfrm>
        </p:grpSpPr>
        <p:sp>
          <p:nvSpPr>
            <p:cNvPr id="4" name="椭圆 3"/>
            <p:cNvSpPr/>
            <p:nvPr/>
          </p:nvSpPr>
          <p:spPr>
            <a:xfrm>
              <a:off x="899592" y="3501008"/>
              <a:ext cx="2808312" cy="28083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7704" y="563117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/>
                <a:t>汽车</a:t>
              </a:r>
              <a:endParaRPr kumimoji="1" lang="zh-CN" altLang="en-US" sz="2800" b="1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187624" y="4617132"/>
              <a:ext cx="10081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车门</a:t>
              </a: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2591780" y="4437112"/>
              <a:ext cx="684076" cy="936104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车窗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1726790" y="3797848"/>
              <a:ext cx="1026114" cy="6840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引擎</a:t>
              </a: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4335257" y="3795522"/>
            <a:ext cx="4612140" cy="2358868"/>
            <a:chOff x="4335257" y="3795522"/>
            <a:chExt cx="4612140" cy="2358868"/>
          </a:xfrm>
        </p:grpSpPr>
        <p:sp>
          <p:nvSpPr>
            <p:cNvPr id="9" name="矩形 8"/>
            <p:cNvSpPr/>
            <p:nvPr/>
          </p:nvSpPr>
          <p:spPr>
            <a:xfrm>
              <a:off x="6341028" y="3795522"/>
              <a:ext cx="692621" cy="4232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形状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650696" y="578505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矩形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88753" y="578224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圆形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60987" y="5782245"/>
              <a:ext cx="898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三角形</a:t>
              </a:r>
            </a:p>
          </p:txBody>
        </p:sp>
        <p:grpSp>
          <p:nvGrpSpPr>
            <p:cNvPr id="27" name="组 26"/>
            <p:cNvGrpSpPr/>
            <p:nvPr/>
          </p:nvGrpSpPr>
          <p:grpSpPr>
            <a:xfrm>
              <a:off x="7518299" y="5210603"/>
              <a:ext cx="1429098" cy="423240"/>
              <a:chOff x="6905064" y="6322161"/>
              <a:chExt cx="1429098" cy="42324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598349" y="6322161"/>
                <a:ext cx="735813" cy="4232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特性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905064" y="6322161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grpSp>
          <p:nvGrpSpPr>
            <p:cNvPr id="37" name="组 36"/>
            <p:cNvGrpSpPr/>
            <p:nvPr/>
          </p:nvGrpSpPr>
          <p:grpSpPr>
            <a:xfrm>
              <a:off x="6011831" y="5207930"/>
              <a:ext cx="1412467" cy="423240"/>
              <a:chOff x="6011831" y="5207930"/>
              <a:chExt cx="1412467" cy="4232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6695863" y="5207930"/>
                <a:ext cx="728435" cy="4232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11831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grpSp>
          <p:nvGrpSpPr>
            <p:cNvPr id="38" name="组 37"/>
            <p:cNvGrpSpPr/>
            <p:nvPr/>
          </p:nvGrpSpPr>
          <p:grpSpPr>
            <a:xfrm>
              <a:off x="4335257" y="5207930"/>
              <a:ext cx="1378418" cy="423240"/>
              <a:chOff x="4335257" y="5207930"/>
              <a:chExt cx="1378418" cy="42324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027878" y="5207930"/>
                <a:ext cx="685797" cy="4232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335257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cxnSp>
          <p:nvCxnSpPr>
            <p:cNvPr id="11" name="直线箭头连接符 10"/>
            <p:cNvCxnSpPr/>
            <p:nvPr/>
          </p:nvCxnSpPr>
          <p:spPr>
            <a:xfrm flipV="1">
              <a:off x="5027878" y="4218762"/>
              <a:ext cx="1423127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endCxn id="9" idx="2"/>
            </p:cNvCxnSpPr>
            <p:nvPr/>
          </p:nvCxnSpPr>
          <p:spPr>
            <a:xfrm flipV="1">
              <a:off x="6680746" y="4218762"/>
              <a:ext cx="6593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 flipH="1" flipV="1">
              <a:off x="6923674" y="4218762"/>
              <a:ext cx="1263023" cy="974434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0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en-US" altLang="zh-CN" dirty="0"/>
              <a:t>has-a</a:t>
            </a:r>
            <a:r>
              <a:rPr kumimoji="1" lang="zh-CN" altLang="en-US" dirty="0"/>
              <a:t>：如果对象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是对象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的一个组成部分，则称</a:t>
            </a:r>
            <a:r>
              <a:rPr kumimoji="1" lang="en-US" altLang="zh-CN" dirty="0"/>
              <a:t>b</a:t>
            </a:r>
            <a:r>
              <a:rPr kumimoji="1" lang="zh-CN" altLang="en-US" dirty="0"/>
              <a:t>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的整体对象，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为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的部分对象。并把</a:t>
            </a:r>
            <a:r>
              <a:rPr kumimoji="1" lang="en-US" altLang="zh-CN" dirty="0"/>
              <a:t>b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</a:t>
            </a:r>
            <a:r>
              <a:rPr kumimoji="1" lang="zh-CN" altLang="en-US" dirty="0"/>
              <a:t>之间的关系，称为</a:t>
            </a:r>
            <a:r>
              <a:rPr kumimoji="1" lang="zh-CN" altLang="en-US" dirty="0">
                <a:solidFill>
                  <a:srgbClr val="FF0000"/>
                </a:solidFill>
              </a:rPr>
              <a:t>“整体－部分”</a:t>
            </a:r>
            <a:r>
              <a:rPr kumimoji="1" lang="zh-CN" altLang="en-US" dirty="0"/>
              <a:t>关系（也可称为“</a:t>
            </a:r>
            <a:r>
              <a:rPr kumimoji="1" lang="zh-CN" altLang="en-US" dirty="0">
                <a:solidFill>
                  <a:srgbClr val="FF0000"/>
                </a:solidFill>
              </a:rPr>
              <a:t>组合</a:t>
            </a:r>
            <a:r>
              <a:rPr kumimoji="1" lang="zh-CN" altLang="en-US" dirty="0"/>
              <a:t>”或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FF0000"/>
                </a:solidFill>
              </a:rPr>
              <a:t>has-a</a:t>
            </a:r>
            <a:r>
              <a:rPr kumimoji="1" lang="en-US" altLang="zh-CN" dirty="0"/>
              <a:t>”</a:t>
            </a:r>
            <a:r>
              <a:rPr kumimoji="1" lang="zh-CN" altLang="en-US" dirty="0"/>
              <a:t>关系）。</a:t>
            </a:r>
            <a:endParaRPr kumimoji="1" lang="en-US" altLang="zh-CN" dirty="0"/>
          </a:p>
          <a:p>
            <a:r>
              <a:rPr kumimoji="1" lang="zh-CN" altLang="en-US" dirty="0"/>
              <a:t>程序设计反映对客观世界的认知习惯</a:t>
            </a:r>
            <a:endParaRPr kumimoji="1" lang="en-US" altLang="zh-CN" dirty="0"/>
          </a:p>
        </p:txBody>
      </p:sp>
      <p:grpSp>
        <p:nvGrpSpPr>
          <p:cNvPr id="5" name="组 4"/>
          <p:cNvGrpSpPr/>
          <p:nvPr/>
        </p:nvGrpSpPr>
        <p:grpSpPr>
          <a:xfrm>
            <a:off x="6084168" y="3537012"/>
            <a:ext cx="2808312" cy="2808312"/>
            <a:chOff x="899592" y="3501008"/>
            <a:chExt cx="2808312" cy="2808312"/>
          </a:xfrm>
        </p:grpSpPr>
        <p:sp>
          <p:nvSpPr>
            <p:cNvPr id="6" name="椭圆 5"/>
            <p:cNvSpPr/>
            <p:nvPr/>
          </p:nvSpPr>
          <p:spPr>
            <a:xfrm>
              <a:off x="899592" y="3501008"/>
              <a:ext cx="2808312" cy="28083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07704" y="563117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/>
                <a:t>汽车</a:t>
              </a:r>
              <a:endParaRPr kumimoji="1" lang="zh-CN" altLang="en-US" sz="2800" b="1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7624" y="4617132"/>
              <a:ext cx="10081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车门</a:t>
              </a:r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2591780" y="4437112"/>
              <a:ext cx="684076" cy="936104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车窗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1726790" y="3797848"/>
              <a:ext cx="1026114" cy="6840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引擎</a:t>
              </a:r>
            </a:p>
          </p:txBody>
        </p:sp>
      </p:grp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611560" y="3537012"/>
            <a:ext cx="5312405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kumimoji="1" lang="zh-CN" altLang="en-US" dirty="0"/>
              <a:t>对象组合的两种实现方法：</a:t>
            </a:r>
          </a:p>
          <a:p>
            <a:pPr lvl="1" defTabSz="914400"/>
            <a:r>
              <a:rPr kumimoji="1" lang="zh-CN" altLang="en-US" dirty="0"/>
              <a:t>已有类的对象作为新类的</a:t>
            </a:r>
            <a:r>
              <a:rPr kumimoji="1" lang="zh-CN" altLang="en-US" dirty="0">
                <a:solidFill>
                  <a:srgbClr val="FF0000"/>
                </a:solidFill>
              </a:rPr>
              <a:t>公有</a:t>
            </a:r>
            <a:r>
              <a:rPr kumimoji="1" lang="zh-CN" altLang="en-US" dirty="0"/>
              <a:t>数据成员，这样通过允许直接访问子对象而“提供”旧类接口</a:t>
            </a:r>
          </a:p>
          <a:p>
            <a:pPr lvl="1" defTabSz="914400"/>
            <a:r>
              <a:rPr kumimoji="1" lang="zh-CN" altLang="en-US" dirty="0"/>
              <a:t>已有类的对象作为新类的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数据成员。新类可以调整旧类的对外接口，可以不使用旧类原有的接口（相当于对接口作了转换）</a:t>
            </a:r>
          </a:p>
          <a:p>
            <a:pPr marL="0" indent="0" defTabSz="914400">
              <a:buFont typeface="Wingdings" panose="05000000000000000000" pitchFamily="2" charset="2"/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70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对象组合示例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441451"/>
            <a:ext cx="76328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24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sz="24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sz="24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sz="2400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24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i;</a:t>
            </a:r>
            <a:endParaRPr lang="en-US" altLang="zh-CN" sz="2400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set(</a:t>
            </a:r>
            <a:r>
              <a:rPr lang="en-US" altLang="zh-CN" sz="24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</a:t>
            </a:r>
            <a:r>
              <a:rPr lang="en-US" altLang="zh-CN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zh-CN" altLang="en-US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zh-CN" altLang="en-US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n;</a:t>
            </a:r>
            <a:r>
              <a:rPr lang="zh-CN" altLang="en-US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zh-CN" altLang="en-US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24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j;</a:t>
            </a:r>
            <a:endParaRPr lang="en-US" altLang="zh-CN" sz="2400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set(</a:t>
            </a:r>
            <a:r>
              <a:rPr lang="en-US" altLang="zh-CN" sz="24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</a:t>
            </a:r>
            <a:r>
              <a:rPr lang="en-US" altLang="zh-CN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zh-CN" altLang="en-US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zh-CN" altLang="en-US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n;</a:t>
            </a:r>
            <a:r>
              <a:rPr lang="zh-CN" altLang="en-US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328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对象组合示例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441451"/>
            <a:ext cx="7632848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 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B b;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a.set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(n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);}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提供私有成员的访问接口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C c;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c.b.set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(1);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c.setA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(2);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Menlo-Regular" charset="0"/>
              </a:rPr>
              <a:t> return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0;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849104" y="3212976"/>
            <a:ext cx="3744912" cy="140335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49104" y="3212976"/>
            <a:ext cx="3744912" cy="3024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06143" y="3851151"/>
            <a:ext cx="875561" cy="40011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对象 </a:t>
            </a:r>
            <a:r>
              <a:rPr lang="en-US" altLang="zh-CN" sz="2000" b="1" dirty="0">
                <a:latin typeface="+mj-lt"/>
                <a:ea typeface="宋体" charset="-122"/>
              </a:rPr>
              <a:t>a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396556" y="5471988"/>
            <a:ext cx="888385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lt"/>
                <a:ea typeface="宋体" charset="-122"/>
              </a:rPr>
              <a:t>对象 </a:t>
            </a:r>
            <a:r>
              <a:rPr lang="en-US" altLang="zh-CN" sz="2000" b="1" dirty="0">
                <a:solidFill>
                  <a:schemeClr val="bg1"/>
                </a:solidFill>
                <a:latin typeface="+mj-lt"/>
                <a:ea typeface="宋体" charset="-122"/>
              </a:rPr>
              <a:t>b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847469" y="4613383"/>
            <a:ext cx="3743325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267954" y="5678764"/>
            <a:ext cx="4128601" cy="132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79317" y="4958222"/>
            <a:ext cx="1657350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lt"/>
                <a:ea typeface="宋体" charset="-122"/>
              </a:rPr>
              <a:t>新接口</a:t>
            </a:r>
            <a:r>
              <a:rPr lang="en-US" altLang="zh-CN" sz="2000" b="1" dirty="0" err="1">
                <a:solidFill>
                  <a:schemeClr val="bg1"/>
                </a:solidFill>
                <a:latin typeface="+mj-lt"/>
                <a:ea typeface="宋体" charset="-122"/>
              </a:rPr>
              <a:t>setA</a:t>
            </a:r>
            <a:endParaRPr lang="en-US" altLang="zh-CN" sz="2000" b="1" dirty="0">
              <a:solidFill>
                <a:schemeClr val="bg1"/>
              </a:solidFill>
              <a:latin typeface="+mj-lt"/>
              <a:ea typeface="宋体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36666" y="4330576"/>
            <a:ext cx="828675" cy="7842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267955" y="5150685"/>
            <a:ext cx="2011362" cy="862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512929" y="3243138"/>
            <a:ext cx="1081087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私有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79556" y="4722688"/>
            <a:ext cx="1011238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公有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520435" y="6340351"/>
            <a:ext cx="246734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latin typeface="+mn-lt"/>
                <a:ea typeface="宋体" charset="-122"/>
              </a:rPr>
              <a:t>新对象</a:t>
            </a:r>
            <a:r>
              <a:rPr lang="en-US" altLang="zh-CN" sz="2400" b="1" dirty="0">
                <a:latin typeface="+mn-lt"/>
                <a:ea typeface="宋体" charset="-122"/>
              </a:rPr>
              <a:t>c</a:t>
            </a:r>
            <a:r>
              <a:rPr lang="zh-CN" altLang="en-US" sz="2400" b="1" dirty="0">
                <a:latin typeface="+mn-lt"/>
                <a:ea typeface="宋体" charset="-122"/>
              </a:rPr>
              <a:t>（组合）</a:t>
            </a:r>
            <a:endParaRPr lang="en-US" altLang="zh-CN" sz="2400" b="1" dirty="0">
              <a:latin typeface="+mn-lt"/>
              <a:ea typeface="宋体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423104" y="4727132"/>
            <a:ext cx="240573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方法二：私有成员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402838" y="5795167"/>
            <a:ext cx="240573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方法一：公有成员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3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zh-CN" altLang="en-US" dirty="0"/>
              <a:t>子对象构造时若需要参数，则应在当前类的</a:t>
            </a:r>
            <a:r>
              <a:rPr kumimoji="1" lang="zh-CN" altLang="en-US" dirty="0">
                <a:solidFill>
                  <a:srgbClr val="FF0000"/>
                </a:solidFill>
              </a:rPr>
              <a:t>构造函数的初始化列表</a:t>
            </a:r>
            <a:r>
              <a:rPr kumimoji="1" lang="zh-CN" altLang="en-US" dirty="0"/>
              <a:t>中进行。若使用默认构造函数来构造子对象，则不用做任何处理。</a:t>
            </a:r>
          </a:p>
          <a:p>
            <a:pPr lvl="1"/>
            <a:r>
              <a:rPr kumimoji="1" lang="zh-CN" altLang="en-US" dirty="0"/>
              <a:t>课后尝试：修改代码，使得</a:t>
            </a:r>
            <a:r>
              <a:rPr kumimoji="1" lang="en-US" altLang="zh-CN" dirty="0"/>
              <a:t>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的构造函数带参数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对象构造与析构函数的次序</a:t>
            </a:r>
          </a:p>
          <a:p>
            <a:pPr lvl="1"/>
            <a:r>
              <a:rPr kumimoji="1" lang="zh-CN" altLang="en-US" dirty="0"/>
              <a:t>先完成子对象构造，再完成当前对象构造</a:t>
            </a:r>
          </a:p>
          <a:p>
            <a:pPr lvl="1"/>
            <a:r>
              <a:rPr kumimoji="1" lang="zh-CN" altLang="en-US" dirty="0"/>
              <a:t>子对象构造的次序仅由在类中</a:t>
            </a:r>
            <a:r>
              <a:rPr kumimoji="1" lang="zh-CN" altLang="en-US" dirty="0">
                <a:solidFill>
                  <a:srgbClr val="FF0000"/>
                </a:solidFill>
              </a:rPr>
              <a:t>声明的次序</a:t>
            </a:r>
            <a:r>
              <a:rPr kumimoji="1" lang="zh-CN" altLang="en-US" dirty="0"/>
              <a:t>所决定</a:t>
            </a:r>
          </a:p>
          <a:p>
            <a:pPr lvl="1"/>
            <a:r>
              <a:rPr kumimoji="1" lang="zh-CN" altLang="en-US" dirty="0"/>
              <a:t>析构函数的次序与构造函数</a:t>
            </a:r>
            <a:r>
              <a:rPr kumimoji="1" lang="zh-CN" altLang="en-US" dirty="0">
                <a:solidFill>
                  <a:srgbClr val="FF0000"/>
                </a:solidFill>
              </a:rPr>
              <a:t>相反</a:t>
            </a:r>
          </a:p>
        </p:txBody>
      </p:sp>
    </p:spTree>
    <p:extLst>
      <p:ext uri="{BB962C8B-B14F-4D97-AF65-F5344CB8AC3E}">
        <p14:creationId xmlns:p14="http://schemas.microsoft.com/office/powerpoint/2010/main" val="7015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OP2017-L3" id="{85E7D0C8-7BBF-EE44-A1EE-07EED29E3AB7}" vid="{35A2EA15-CC57-B240-9E33-1539618C1AC3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OOP2017-L3</Template>
  <TotalTime>6321</TotalTime>
  <Words>4565</Words>
  <Application>Microsoft Macintosh PowerPoint</Application>
  <PresentationFormat>全屏显示(4:3)</PresentationFormat>
  <Paragraphs>820</Paragraphs>
  <Slides>50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7" baseType="lpstr">
      <vt:lpstr>AndaleMono</vt:lpstr>
      <vt:lpstr>Calibri</vt:lpstr>
      <vt:lpstr>Calibri Light</vt:lpstr>
      <vt:lpstr>Consolas</vt:lpstr>
      <vt:lpstr>Courier</vt:lpstr>
      <vt:lpstr>Courier New</vt:lpstr>
      <vt:lpstr>Mangal</vt:lpstr>
      <vt:lpstr>Menlo-Regular</vt:lpstr>
      <vt:lpstr>Wingdings</vt:lpstr>
      <vt:lpstr>等线</vt:lpstr>
      <vt:lpstr>方正姚体</vt:lpstr>
      <vt:lpstr>黑体</vt:lpstr>
      <vt:lpstr>华文楷体</vt:lpstr>
      <vt:lpstr>宋体</vt:lpstr>
      <vt:lpstr>微软雅黑</vt:lpstr>
      <vt:lpstr>Arial</vt:lpstr>
      <vt:lpstr>Office 主题</vt:lpstr>
      <vt:lpstr>面向对象程序设计基础 （OOP）</vt:lpstr>
      <vt:lpstr>上期要点回顾</vt:lpstr>
      <vt:lpstr>本讲内容提要</vt:lpstr>
      <vt:lpstr>对象(类)之间的关系？</vt:lpstr>
      <vt:lpstr>对象(类)之间的关系？</vt:lpstr>
      <vt:lpstr>组合</vt:lpstr>
      <vt:lpstr>对象组合示例</vt:lpstr>
      <vt:lpstr>对象组合示例</vt:lpstr>
      <vt:lpstr>组合</vt:lpstr>
      <vt:lpstr>对象组合示例</vt:lpstr>
      <vt:lpstr>对象组合示例</vt:lpstr>
      <vt:lpstr>对象组合运行结果</vt:lpstr>
      <vt:lpstr>继承</vt:lpstr>
      <vt:lpstr>继承</vt:lpstr>
      <vt:lpstr>派生类对象的构造与析构过程</vt:lpstr>
      <vt:lpstr>调用基类构造函数</vt:lpstr>
      <vt:lpstr>调用基类构造函数</vt:lpstr>
      <vt:lpstr>继承基类构造函数（1）</vt:lpstr>
      <vt:lpstr>继承基类构造函数（2）</vt:lpstr>
      <vt:lpstr>继承基类构造函数（3）</vt:lpstr>
      <vt:lpstr>如何选择继承方式？</vt:lpstr>
      <vt:lpstr>如何选择继承方式？</vt:lpstr>
      <vt:lpstr>成员访问权限</vt:lpstr>
      <vt:lpstr>基类中的公有成员访问</vt:lpstr>
      <vt:lpstr>基类中的公有成员访问</vt:lpstr>
      <vt:lpstr>基类中的公有成员访问</vt:lpstr>
      <vt:lpstr>基类中的 私有，保护成员访问</vt:lpstr>
      <vt:lpstr>PowerPoint 演示文稿</vt:lpstr>
      <vt:lpstr>基类成员访问权限与三种继承方式</vt:lpstr>
      <vt:lpstr>成员访问权限</vt:lpstr>
      <vt:lpstr>组合与继承</vt:lpstr>
      <vt:lpstr>组合示例 has-a</vt:lpstr>
      <vt:lpstr>继承示例 is-a</vt:lpstr>
      <vt:lpstr>重写隐藏与重载</vt:lpstr>
      <vt:lpstr>重写隐藏</vt:lpstr>
      <vt:lpstr>函数重写隐藏示例</vt:lpstr>
      <vt:lpstr>恢复基类成员函数示例</vt:lpstr>
      <vt:lpstr>向上类型转换</vt:lpstr>
      <vt:lpstr>示例</vt:lpstr>
      <vt:lpstr>示例</vt:lpstr>
      <vt:lpstr>对象切片</vt:lpstr>
      <vt:lpstr>派生类新数据丢失示例</vt:lpstr>
      <vt:lpstr>派生类新方法丢失示例</vt:lpstr>
      <vt:lpstr>私有继承“照此实现”</vt:lpstr>
      <vt:lpstr>多重继承</vt:lpstr>
      <vt:lpstr>多重继承问题</vt:lpstr>
      <vt:lpstr>多重继承示例</vt:lpstr>
      <vt:lpstr>多重继承示例</vt:lpstr>
      <vt:lpstr>课后阅读</vt:lpstr>
      <vt:lpstr>结 束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Microsoft Office 用户</dc:creator>
  <cp:lastModifiedBy>Ye Deming</cp:lastModifiedBy>
  <cp:revision>461</cp:revision>
  <dcterms:created xsi:type="dcterms:W3CDTF">2018-01-30T01:46:35Z</dcterms:created>
  <dcterms:modified xsi:type="dcterms:W3CDTF">2019-03-26T01:48:19Z</dcterms:modified>
</cp:coreProperties>
</file>