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5"/>
  </p:notesMasterIdLst>
  <p:sldIdLst>
    <p:sldId id="922" r:id="rId2"/>
    <p:sldId id="878" r:id="rId3"/>
    <p:sldId id="880" r:id="rId4"/>
    <p:sldId id="881" r:id="rId5"/>
    <p:sldId id="877" r:id="rId6"/>
    <p:sldId id="826" r:id="rId7"/>
    <p:sldId id="882" r:id="rId8"/>
    <p:sldId id="884" r:id="rId9"/>
    <p:sldId id="888" r:id="rId10"/>
    <p:sldId id="834" r:id="rId11"/>
    <p:sldId id="833" r:id="rId12"/>
    <p:sldId id="832" r:id="rId13"/>
    <p:sldId id="916" r:id="rId14"/>
    <p:sldId id="885" r:id="rId15"/>
    <p:sldId id="917" r:id="rId16"/>
    <p:sldId id="886" r:id="rId17"/>
    <p:sldId id="887" r:id="rId18"/>
    <p:sldId id="836" r:id="rId19"/>
    <p:sldId id="839" r:id="rId20"/>
    <p:sldId id="805" r:id="rId21"/>
    <p:sldId id="824" r:id="rId22"/>
    <p:sldId id="809" r:id="rId23"/>
    <p:sldId id="810" r:id="rId24"/>
    <p:sldId id="911" r:id="rId25"/>
    <p:sldId id="811" r:id="rId26"/>
    <p:sldId id="913" r:id="rId27"/>
    <p:sldId id="812" r:id="rId28"/>
    <p:sldId id="915" r:id="rId29"/>
    <p:sldId id="813" r:id="rId30"/>
    <p:sldId id="814" r:id="rId31"/>
    <p:sldId id="914" r:id="rId32"/>
    <p:sldId id="815" r:id="rId33"/>
    <p:sldId id="816" r:id="rId34"/>
    <p:sldId id="817" r:id="rId35"/>
    <p:sldId id="818" r:id="rId36"/>
    <p:sldId id="838" r:id="rId37"/>
    <p:sldId id="889" r:id="rId38"/>
    <p:sldId id="890" r:id="rId39"/>
    <p:sldId id="891" r:id="rId40"/>
    <p:sldId id="892" r:id="rId41"/>
    <p:sldId id="893" r:id="rId42"/>
    <p:sldId id="894" r:id="rId43"/>
    <p:sldId id="895" r:id="rId44"/>
    <p:sldId id="896" r:id="rId45"/>
    <p:sldId id="897" r:id="rId46"/>
    <p:sldId id="898" r:id="rId47"/>
    <p:sldId id="899" r:id="rId48"/>
    <p:sldId id="918" r:id="rId49"/>
    <p:sldId id="900" r:id="rId50"/>
    <p:sldId id="901" r:id="rId51"/>
    <p:sldId id="919" r:id="rId52"/>
    <p:sldId id="902" r:id="rId53"/>
    <p:sldId id="920" r:id="rId54"/>
    <p:sldId id="903" r:id="rId55"/>
    <p:sldId id="921" r:id="rId56"/>
    <p:sldId id="904" r:id="rId57"/>
    <p:sldId id="905" r:id="rId58"/>
    <p:sldId id="906" r:id="rId59"/>
    <p:sldId id="907" r:id="rId60"/>
    <p:sldId id="909" r:id="rId61"/>
    <p:sldId id="910" r:id="rId62"/>
    <p:sldId id="873" r:id="rId63"/>
    <p:sldId id="475" r:id="rId6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CC00"/>
    <a:srgbClr val="003366"/>
    <a:srgbClr val="0066CC"/>
    <a:srgbClr val="FF0000"/>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5" autoAdjust="0"/>
    <p:restoredTop sz="92083" autoAdjust="0"/>
  </p:normalViewPr>
  <p:slideViewPr>
    <p:cSldViewPr>
      <p:cViewPr varScale="1">
        <p:scale>
          <a:sx n="115" d="100"/>
          <a:sy n="115" d="100"/>
        </p:scale>
        <p:origin x="52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a:t>
          </a: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type="par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type="sib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773D3313-B5A3-4FE6-9179-66B39F63FE51}" type="par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8D7FC9EE-388E-46D8-9AB1-31FEDB926250}" type="sib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522BC6A5-7C5B-4106-8908-518A3B831A2D}" type="par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608F3EDE-126B-4F43-919E-AD6A858D3B41}" type="sib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p>
      </dgm:t>
    </dgm:pt>
    <dgm:pt modelId="{6A019B37-89DD-4566-9619-5CF12A07CE8F}" type="par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8EC5C649-09CF-46B9-AA2B-D696D73FA971}" type="sib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AB309C70-23A9-4DE4-9C4C-5B82536077FE}" type="par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C92E960A-BC2C-4C97-9E6C-836EC3EEBA3F}" type="sib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8886A3B-F08C-4CD5-B28D-63556B8C6029}" type="par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0285B49F-93B1-42DC-8ED8-D3E81608E96C}" type="sib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C3CB8F10-D388-4134-900E-4B1BE841541C}" type="parTrans" cxnId="{AB9A1BAF-8333-4926-B22E-E149F9E9A49C}">
      <dgm:prSet/>
      <dgm:spPr/>
      <dgm:t>
        <a:bodyPr/>
        <a:lstStyle/>
        <a:p>
          <a:endParaRPr lang="zh-CN" altLang="en-US"/>
        </a:p>
      </dgm:t>
    </dgm:pt>
    <dgm:pt modelId="{98ACC516-66BE-4297-9EC3-254053D7061E}" type="sibTrans" cxnId="{AB9A1BAF-8333-4926-B22E-E149F9E9A49C}">
      <dgm:prSet/>
      <dgm:spPr/>
      <dgm:t>
        <a:bodyPr/>
        <a:lstStyle/>
        <a:p>
          <a:endParaRPr lang="zh-CN" alt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A2EABF91-7149-47BC-8807-33086E7FB103}" type="parTrans" cxnId="{D203B732-6426-4152-9220-A76A041E2EB7}">
      <dgm:prSet/>
      <dgm:spPr/>
      <dgm:t>
        <a:bodyPr/>
        <a:lstStyle/>
        <a:p>
          <a:endParaRPr lang="zh-CN" altLang="en-US"/>
        </a:p>
      </dgm:t>
    </dgm:pt>
    <dgm:pt modelId="{9875EE78-5280-4BC2-BFBC-0BCC4E0AAE1B}" type="sibTrans" cxnId="{D203B732-6426-4152-9220-A76A041E2EB7}">
      <dgm:prSet/>
      <dgm:spPr/>
      <dgm:t>
        <a:bodyPr/>
        <a:lstStyle/>
        <a:p>
          <a:endParaRPr lang="zh-CN" altLang="en-US"/>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b="1" i="0" dirty="0">
              <a:solidFill>
                <a:schemeClr val="accent4">
                  <a:lumMod val="50000"/>
                </a:schemeClr>
              </a:solidFill>
              <a:latin typeface="华文楷体" panose="02010600040101010101" pitchFamily="2" charset="-122"/>
              <a:ea typeface="华文楷体" panose="02010600040101010101" pitchFamily="2" charset="-122"/>
            </a:rPr>
            <a:t>,</a:t>
          </a:r>
          <a:r>
            <a:rPr lang="zh-CN" altLang="en-US" b="1" i="0" dirty="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A5F52BE-0E9E-435B-8E47-8D641B19E15C}" type="parTrans" cxnId="{9FE69356-BF88-4A74-A041-B86D9986FF27}">
      <dgm:prSet/>
      <dgm:spPr/>
      <dgm:t>
        <a:bodyPr/>
        <a:lstStyle/>
        <a:p>
          <a:endParaRPr lang="zh-CN" altLang="en-US"/>
        </a:p>
      </dgm:t>
    </dgm:pt>
    <dgm:pt modelId="{5ADAC6B1-41E5-4434-A341-7D1215ECAB3C}" type="sibTrans" cxnId="{9FE69356-BF88-4A74-A041-B86D9986FF27}">
      <dgm:prSet/>
      <dgm:spPr/>
      <dgm:t>
        <a:bodyPr/>
        <a:lstStyle/>
        <a:p>
          <a:endParaRPr lang="zh-CN" altLang="en-US"/>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90971B1-1C4E-42A1-A252-0BF6B5E9132B}" type="parTrans" cxnId="{F154294F-2B3F-4410-94F7-18EBBCBA4BDB}">
      <dgm:prSet/>
      <dgm:spPr/>
      <dgm:t>
        <a:bodyPr/>
        <a:lstStyle/>
        <a:p>
          <a:endParaRPr lang="zh-CN" altLang="en-US"/>
        </a:p>
      </dgm:t>
    </dgm:pt>
    <dgm:pt modelId="{EF20C94C-7492-40AA-B07F-2F7C7E93A928}" type="sibTrans" cxnId="{F154294F-2B3F-4410-94F7-18EBBCBA4BDB}">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4BA478E-D745-43E6-A448-1DD2E8ECFA8B}" type="parTrans" cxnId="{BD612754-A80E-467F-A5D2-DBFC611F70C4}">
      <dgm:prSet/>
      <dgm:spPr/>
      <dgm:t>
        <a:bodyPr/>
        <a:lstStyle/>
        <a:p>
          <a:endParaRPr lang="zh-CN" altLang="en-US"/>
        </a:p>
      </dgm:t>
    </dgm:pt>
    <dgm:pt modelId="{59FEBA75-314B-4E8C-BDC2-0EAD2DD16722}" type="sibTrans" cxnId="{BD612754-A80E-467F-A5D2-DBFC611F70C4}">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D81E54A-3464-48F7-9C0B-A0E904558FE3}" type="parTrans" cxnId="{9F6BE50E-A12F-432E-A1D6-89EAC6E1F847}">
      <dgm:prSet/>
      <dgm:spPr/>
      <dgm:t>
        <a:bodyPr/>
        <a:lstStyle/>
        <a:p>
          <a:endParaRPr lang="zh-CN" altLang="en-US"/>
        </a:p>
      </dgm:t>
    </dgm:pt>
    <dgm:pt modelId="{703A6A7F-C388-47C9-ACDA-E15916FD1CD4}" type="sib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52313851-0BA5-4171-BC3D-0F9E7979FE39}" type="parTrans" cxnId="{9B6EF1B1-0461-4E82-B417-75BBB59BF375}">
      <dgm:prSet/>
      <dgm:spPr/>
      <dgm:t>
        <a:bodyPr/>
        <a:lstStyle/>
        <a:p>
          <a:endParaRPr lang="zh-CN" altLang="en-US"/>
        </a:p>
      </dgm:t>
    </dgm:pt>
    <dgm:pt modelId="{206473BA-A1EE-4E08-A82E-ABC42C0D031C}" type="sib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A8A58E13-BF6C-4E91-8DBA-D9727A51354C}" type="parTrans" cxnId="{4A7E875A-CB9B-4435-A8E8-4ECA0C33BF44}">
      <dgm:prSet/>
      <dgm:spPr/>
      <dgm:t>
        <a:bodyPr/>
        <a:lstStyle/>
        <a:p>
          <a:endParaRPr lang="zh-CN" altLang="en-US"/>
        </a:p>
      </dgm:t>
    </dgm:pt>
    <dgm:pt modelId="{14F6FEEA-D20F-4383-A841-519E8B346CE3}" type="sibTrans" cxnId="{4A7E875A-CB9B-4435-A8E8-4ECA0C33BF44}">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6D39B837-4E11-412F-A163-D6D5F0C015D2}" type="parTrans" cxnId="{BD4D0132-5170-49BB-A026-8B7C8053F112}">
      <dgm:prSet/>
      <dgm:spPr/>
      <dgm:t>
        <a:bodyPr/>
        <a:lstStyle/>
        <a:p>
          <a:endParaRPr lang="zh-CN" altLang="en-US"/>
        </a:p>
      </dgm:t>
    </dgm:pt>
    <dgm:pt modelId="{710061CE-2E8F-48B1-9F90-3D271F481DC6}" type="sibTrans" cxnId="{BD4D0132-5170-49BB-A026-8B7C8053F112}">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80FE4BE6-ECAA-46B8-ACC1-99BD0DE2AB5D}" type="parTrans" cxnId="{16D6AB84-ED11-4639-AB03-1729240C83E4}">
      <dgm:prSet/>
      <dgm:spPr/>
      <dgm:t>
        <a:bodyPr/>
        <a:lstStyle/>
        <a:p>
          <a:endParaRPr lang="zh-CN" altLang="en-US"/>
        </a:p>
      </dgm:t>
    </dgm:pt>
    <dgm:pt modelId="{1E12B259-9BCD-4C6A-8AE3-962C5D049843}" type="sibTrans" cxnId="{16D6AB84-ED11-4639-AB03-1729240C83E4}">
      <dgm:prSet/>
      <dgm:spPr/>
      <dgm:t>
        <a:bodyPr/>
        <a:lstStyle/>
        <a:p>
          <a:endParaRPr lang="zh-CN" altLang="en-US"/>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98C5F5C-DBDB-4CCE-953E-A48B82F3580B}" type="parTrans" cxnId="{C5D1A8C5-991F-4316-951A-E624F26E94E0}">
      <dgm:prSet/>
      <dgm:spPr/>
      <dgm:t>
        <a:bodyPr/>
        <a:lstStyle/>
        <a:p>
          <a:endParaRPr lang="zh-CN" altLang="en-US"/>
        </a:p>
      </dgm:t>
    </dgm:pt>
    <dgm:pt modelId="{B72D04F1-7ACC-479D-8675-CCCF0C825023}" type="sib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DA77619C-EF28-4288-B65E-7E0AC2291EEB}" type="parTrans" cxnId="{8257B3A6-DB2E-4D3E-9340-53318907096A}">
      <dgm:prSet/>
      <dgm:spPr/>
      <dgm:t>
        <a:bodyPr/>
        <a:lstStyle/>
        <a:p>
          <a:endParaRPr lang="zh-CN" altLang="en-US"/>
        </a:p>
      </dgm:t>
    </dgm:pt>
    <dgm:pt modelId="{39E99FFC-237A-49E3-AA69-0092CFA87081}" type="sib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8DD13D47-932A-41B7-A55C-C9996C7AAA43}" type="parTrans" cxnId="{48CCEE1E-0AF2-410A-8FEB-22386C470AF0}">
      <dgm:prSet/>
      <dgm:spPr/>
      <dgm:t>
        <a:bodyPr/>
        <a:lstStyle/>
        <a:p>
          <a:endParaRPr lang="zh-CN" altLang="en-US"/>
        </a:p>
      </dgm:t>
    </dgm:pt>
    <dgm:pt modelId="{7D2726FF-8998-42C9-92D5-3178CDC7A884}" type="sib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2">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2">
        <dgm:presLayoutVars>
          <dgm:bulletEnabled val="1"/>
        </dgm:presLayoutVars>
      </dgm:prSet>
      <dgm:spPr/>
    </dgm:pt>
    <dgm:pt modelId="{CD9ACB0B-2FF2-4871-8D65-77A321D1EC1C}" type="pres">
      <dgm:prSet presAssocID="{6F8FAD61-DD39-4E15-BDBD-D059E40696A6}" presName="space" presStyleCnt="0"/>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1" presStyleCnt="2">
        <dgm:presLayoutVars>
          <dgm:chMax val="0"/>
          <dgm:chPref val="0"/>
          <dgm:bulletEnabled val="1"/>
        </dgm:presLayoutVars>
      </dgm:prSet>
      <dgm:spPr/>
    </dgm:pt>
    <dgm:pt modelId="{8FFECA59-98BF-4565-9CEA-F70A4E2AD30D}" type="pres">
      <dgm:prSet presAssocID="{CCBCAC37-B8AB-45F8-AB71-71ABA887AB2E}" presName="desTx" presStyleLbl="alignAccFollowNode1" presStyleIdx="1" presStyleCnt="2">
        <dgm:presLayoutVars>
          <dgm:bulletEnabled val="1"/>
        </dgm:presLayoutVars>
      </dgm:prSet>
      <dgm:spPr/>
    </dgm:pt>
  </dgm:ptLst>
  <dgm:cxnLst>
    <dgm:cxn modelId="{4C885203-52F6-48CB-854A-2ABC6D494D1E}" type="presOf" srcId="{6755FEFD-CE0E-46EC-924E-6FD0CC58B4D8}" destId="{4F99D08E-A45F-418D-B8DE-A4B2EAA1939D}" srcOrd="0" destOrd="3" presId="urn:microsoft.com/office/officeart/2005/8/layout/hList1"/>
    <dgm:cxn modelId="{9F6BE50E-A12F-432E-A1D6-89EAC6E1F847}" srcId="{669DB7BA-CFA2-48B5-8065-18562E6AA662}" destId="{35B4B7B7-BD5A-4F7D-96B9-E65CCFE6A0C4}" srcOrd="2" destOrd="0" parTransId="{AD81E54A-3464-48F7-9C0B-A0E904558FE3}" sibTransId="{703A6A7F-C388-47C9-ACDA-E15916FD1CD4}"/>
    <dgm:cxn modelId="{48CCEE1E-0AF2-410A-8FEB-22386C470AF0}" srcId="{E0992F7A-2260-4B10-8B20-4FA81762436F}" destId="{B4FD3614-ECB3-4A80-8984-EE4025B63D79}" srcOrd="1" destOrd="0" parTransId="{8DD13D47-932A-41B7-A55C-C9996C7AAA43}" sibTransId="{7D2726FF-8998-42C9-92D5-3178CDC7A884}"/>
    <dgm:cxn modelId="{10E5371F-B2FD-49EF-AF39-01BE45B75F81}" type="presOf" srcId="{97BB9685-A683-4922-B4BF-C060758DB3D7}" destId="{4F99D08E-A45F-418D-B8DE-A4B2EAA1939D}" srcOrd="0" destOrd="4"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D203B732-6426-4152-9220-A76A041E2EB7}" srcId="{669DB7BA-CFA2-48B5-8065-18562E6AA662}" destId="{1106EB89-0D34-4855-B9E3-619C36F86171}" srcOrd="1"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E67F0D3E-7F07-47D0-8C5C-AC44CE026104}" type="presOf" srcId="{B4FD3614-ECB3-4A80-8984-EE4025B63D79}" destId="{8FFECA59-98BF-4565-9CEA-F70A4E2AD30D}" srcOrd="0" destOrd="7" presId="urn:microsoft.com/office/officeart/2005/8/layout/hList1"/>
    <dgm:cxn modelId="{3261603F-510C-4F5C-9A52-23276F28D75D}" type="presOf" srcId="{1106EB89-0D34-4855-B9E3-619C36F86171}" destId="{4F99D08E-A45F-418D-B8DE-A4B2EAA1939D}" srcOrd="0" destOrd="1" presId="urn:microsoft.com/office/officeart/2005/8/layout/hList1"/>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3" destOrd="0" parTransId="{B4BA478E-D745-43E6-A448-1DD2E8ECFA8B}" sibTransId="{59FEBA75-314B-4E8C-BDC2-0EAD2DD16722}"/>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4A7E875A-CB9B-4435-A8E8-4ECA0C33BF44}" srcId="{35B4B7B7-BD5A-4F7D-96B9-E65CCFE6A0C4}" destId="{97BB9685-A683-4922-B4BF-C060758DB3D7}" srcOrd="1" destOrd="0" parTransId="{A8A58E13-BF6C-4E91-8DBA-D9727A51354C}" sibTransId="{14F6FEEA-D20F-4383-A841-519E8B346CE3}"/>
    <dgm:cxn modelId="{EDE9345F-0E24-4CFF-AE65-467E481AAC5A}" type="presOf" srcId="{E2F52CCC-C98E-427A-92CA-C97119699DCF}" destId="{8FFECA59-98BF-4565-9CEA-F70A4E2AD30D}" srcOrd="0" destOrd="2" presId="urn:microsoft.com/office/officeart/2005/8/layout/hList1"/>
    <dgm:cxn modelId="{3046E16D-BE55-49A7-85BB-B463819976F3}" type="presOf" srcId="{FE3C24BD-45F0-4C28-A6E7-DDC8E8B6287B}" destId="{4F99D08E-A45F-418D-B8DE-A4B2EAA1939D}" srcOrd="0" destOrd="7" presId="urn:microsoft.com/office/officeart/2005/8/layout/hList1"/>
    <dgm:cxn modelId="{F1E5E777-5A9C-4FD4-A53D-FA2249E13F9F}" srcId="{3DC56CCE-8177-4FC4-8ED5-9CB19D1A0492}" destId="{CCBCAC37-B8AB-45F8-AB71-71ABA887AB2E}" srcOrd="1" destOrd="0" parTransId="{6A019B37-89DD-4566-9619-5CF12A07CE8F}" sibTransId="{8EC5C649-09CF-46B9-AA2B-D696D73FA971}"/>
    <dgm:cxn modelId="{03896E7E-A3F7-47AA-9AA4-3613C7126F7F}" type="presOf" srcId="{BC7C46DF-C253-4997-B878-F36250D2FADD}" destId="{4F99D08E-A45F-418D-B8DE-A4B2EAA1939D}" srcOrd="0" destOrd="8"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5" presId="urn:microsoft.com/office/officeart/2005/8/layout/hList1"/>
    <dgm:cxn modelId="{D06A1D8C-4092-43FC-92C6-45CBD5E480A1}" srcId="{E2F52CCC-C98E-427A-92CA-C97119699DCF}" destId="{91523511-9445-4DA7-B3D7-DEBF3C194093}" srcOrd="0" destOrd="0" parTransId="{AB309C70-23A9-4DE4-9C4C-5B82536077FE}" sibTransId="{C92E960A-BC2C-4C97-9E6C-836EC3EEBA3F}"/>
    <dgm:cxn modelId="{0BADAD8E-A65D-49CE-832F-F0A41124B377}" type="presOf" srcId="{35B4B7B7-BD5A-4F7D-96B9-E65CCFE6A0C4}" destId="{4F99D08E-A45F-418D-B8DE-A4B2EAA1939D}" srcOrd="0" destOrd="2" presId="urn:microsoft.com/office/officeart/2005/8/layout/hList1"/>
    <dgm:cxn modelId="{7ADA5F97-4661-4D60-A663-62D2EF269406}" type="presOf" srcId="{B95EFA91-AA7E-4576-A8CA-E25CA9E186EE}" destId="{8FFECA59-98BF-4565-9CEA-F70A4E2AD30D}" srcOrd="0" destOrd="6" presId="urn:microsoft.com/office/officeart/2005/8/layout/hList1"/>
    <dgm:cxn modelId="{7E65799E-969F-4B6C-AF0C-BD994D0CFFD8}" type="presOf" srcId="{8E0F2FCA-A59E-4549-A98A-95AB24C5D8E2}" destId="{4F99D08E-A45F-418D-B8DE-A4B2EAA1939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 modelId="{66D6ACE9-FC2A-4FFC-B67B-C75AE100D6FF}" type="presParOf" srcId="{21044B00-274B-4064-8676-6C45C70269A3}" destId="{CD9ACB0B-2FF2-4871-8D65-77A321D1EC1C}" srcOrd="1" destOrd="0" presId="urn:microsoft.com/office/officeart/2005/8/layout/hList1"/>
    <dgm:cxn modelId="{6F0B0FF9-C693-43D9-8D58-4A4077D052AD}" type="presParOf" srcId="{21044B00-274B-4064-8676-6C45C70269A3}" destId="{F812A902-1C25-48FF-8018-D8ABFFBC107C}" srcOrd="2"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模板方法</a:t>
          </a:r>
        </a:p>
      </dsp:txBody>
      <dsp:txXfrm>
        <a:off x="38" y="2181"/>
        <a:ext cx="3685337" cy="1411200"/>
      </dsp:txXfrm>
    </dsp:sp>
    <dsp:sp modelId="{EEDB4AA6-32AF-44D6-9F64-CB942A8079E2}">
      <dsp:nvSpPr>
        <dsp:cNvPr id="0" name=""/>
        <dsp:cNvSpPr/>
      </dsp:nvSpPr>
      <dsp:spPr>
        <a:xfrm>
          <a:off x="38"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13381"/>
        <a:ext cx="3685337" cy="2799385"/>
      </dsp:txXfrm>
    </dsp:sp>
    <dsp:sp modelId="{1DC7EF5F-B031-4AAB-9BFA-FBFC076D71E0}">
      <dsp:nvSpPr>
        <dsp:cNvPr id="0" name=""/>
        <dsp:cNvSpPr/>
      </dsp:nvSpPr>
      <dsp:spPr>
        <a:xfrm>
          <a:off x="4201323"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策略</a:t>
          </a:r>
        </a:p>
      </dsp:txBody>
      <dsp:txXfrm>
        <a:off x="4201323" y="2181"/>
        <a:ext cx="3685337" cy="1411200"/>
      </dsp:txXfrm>
    </dsp:sp>
    <dsp:sp modelId="{BC5FFCBD-8963-4386-998B-EC7F07B38F9B}">
      <dsp:nvSpPr>
        <dsp:cNvPr id="0" name=""/>
        <dsp:cNvSpPr/>
      </dsp:nvSpPr>
      <dsp:spPr>
        <a:xfrm>
          <a:off x="4201323"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13381"/>
        <a:ext cx="3685337" cy="27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38" y="165888"/>
          <a:ext cx="3685337" cy="460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模板方法</a:t>
          </a:r>
          <a:endParaRPr lang="zh-CN" sz="1600" kern="1200" dirty="0">
            <a:latin typeface="微软雅黑" panose="020B0503020204020204" pitchFamily="34" charset="-122"/>
            <a:ea typeface="微软雅黑" panose="020B0503020204020204" pitchFamily="34" charset="-122"/>
          </a:endParaRPr>
        </a:p>
      </dsp:txBody>
      <dsp:txXfrm>
        <a:off x="38" y="165888"/>
        <a:ext cx="3685337" cy="460800"/>
      </dsp:txXfrm>
    </dsp:sp>
    <dsp:sp modelId="{4F99D08E-A45F-418D-B8DE-A4B2EAA1939D}">
      <dsp:nvSpPr>
        <dsp:cNvPr id="0" name=""/>
        <dsp:cNvSpPr/>
      </dsp:nvSpPr>
      <dsp:spPr>
        <a:xfrm>
          <a:off x="38" y="626688"/>
          <a:ext cx="3685337" cy="43920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600" b="1" kern="1200" dirty="0">
              <a:solidFill>
                <a:srgbClr val="FF0000"/>
              </a:solidFill>
              <a:latin typeface="华文楷体" panose="02010600040101010101" pitchFamily="2" charset="-122"/>
              <a:ea typeface="华文楷体" panose="02010600040101010101" pitchFamily="2" charset="-122"/>
            </a:rPr>
            <a:t>继承行为</a:t>
          </a: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600" b="1" kern="1200" dirty="0">
              <a:solidFill>
                <a:srgbClr val="FF0000"/>
              </a:solidFill>
              <a:latin typeface="华文楷体" panose="02010600040101010101" pitchFamily="2" charset="-122"/>
              <a:ea typeface="华文楷体" panose="02010600040101010101" pitchFamily="2" charset="-122"/>
            </a:rPr>
            <a:t>功能的抽象与归纳</a:t>
          </a:r>
          <a:endParaRPr lang="zh-CN" sz="1600" b="1" kern="1200" dirty="0">
            <a:solidFill>
              <a:srgbClr val="FF0000"/>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优点：</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基类高度抽象统一，逻辑简洁明了</a:t>
          </a:r>
          <a:endParaRPr lang="zh-CN" sz="1600" b="1" kern="1200" dirty="0">
            <a:solidFill>
              <a:schemeClr val="tx1"/>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sz="1600" b="1" kern="1200" dirty="0">
            <a:solidFill>
              <a:schemeClr val="tx1"/>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sz="16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sz="16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342900" lvl="2" indent="-171450" algn="l" defTabSz="711200" rtl="0">
            <a:lnSpc>
              <a:spcPct val="90000"/>
            </a:lnSpc>
            <a:spcBef>
              <a:spcPct val="0"/>
            </a:spcBef>
            <a:spcAft>
              <a:spcPct val="15000"/>
            </a:spcAft>
            <a:buChar char="•"/>
          </a:pPr>
          <a:r>
            <a:rPr lang="zh-CN" sz="16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38" y="626688"/>
        <a:ext cx="3685337" cy="4392000"/>
      </dsp:txXfrm>
    </dsp:sp>
    <dsp:sp modelId="{D581C9D2-9FFF-469F-A863-444014EEFBC5}">
      <dsp:nvSpPr>
        <dsp:cNvPr id="0" name=""/>
        <dsp:cNvSpPr/>
      </dsp:nvSpPr>
      <dsp:spPr>
        <a:xfrm>
          <a:off x="4201323" y="165888"/>
          <a:ext cx="3685337" cy="460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zh-CN" sz="1600" kern="1200" dirty="0">
              <a:latin typeface="微软雅黑" panose="020B0503020204020204" pitchFamily="34" charset="-122"/>
              <a:ea typeface="微软雅黑" panose="020B0503020204020204" pitchFamily="34" charset="-122"/>
            </a:rPr>
            <a:t>策略</a:t>
          </a:r>
        </a:p>
      </dsp:txBody>
      <dsp:txXfrm>
        <a:off x="4201323" y="165888"/>
        <a:ext cx="3685337" cy="460800"/>
      </dsp:txXfrm>
    </dsp:sp>
    <dsp:sp modelId="{8FFECA59-98BF-4565-9CEA-F70A4E2AD30D}">
      <dsp:nvSpPr>
        <dsp:cNvPr id="0" name=""/>
        <dsp:cNvSpPr/>
      </dsp:nvSpPr>
      <dsp:spPr>
        <a:xfrm>
          <a:off x="4201323" y="626688"/>
          <a:ext cx="3685337" cy="43920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sz="1600" b="1" i="0"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1600" b="1" i="0" kern="1200" dirty="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使它们可相互替换。本模式使得算法可独立于使用它的客户而变化</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600" b="1" kern="1200" dirty="0">
              <a:solidFill>
                <a:srgbClr val="FF0000"/>
              </a:solidFill>
              <a:latin typeface="华文楷体" panose="02010600040101010101" pitchFamily="2" charset="-122"/>
              <a:ea typeface="华文楷体" panose="02010600040101010101" pitchFamily="2" charset="-122"/>
            </a:rPr>
            <a:t>组合行为</a:t>
          </a: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600" b="1" kern="1200" dirty="0">
              <a:solidFill>
                <a:srgbClr val="FF0000"/>
              </a:solidFill>
              <a:latin typeface="华文楷体" panose="02010600040101010101" pitchFamily="2" charset="-122"/>
              <a:ea typeface="华文楷体" panose="02010600040101010101" pitchFamily="2" charset="-122"/>
            </a:rPr>
            <a:t>功能的划分与组合</a:t>
          </a:r>
          <a:endParaRPr lang="zh-CN" sz="1600" b="1" kern="1200" dirty="0">
            <a:solidFill>
              <a:srgbClr val="FF0000"/>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优点：</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sz="1600" b="1" kern="1200" dirty="0">
              <a:solidFill>
                <a:schemeClr val="tx1"/>
              </a:solidFill>
              <a:latin typeface="华文楷体" panose="02010600040101010101" pitchFamily="2" charset="-122"/>
              <a:ea typeface="华文楷体" panose="02010600040101010101" pitchFamily="2" charset="-122"/>
            </a:rPr>
            <a:t>每个策略</a:t>
          </a:r>
          <a:r>
            <a:rPr lang="zh-CN" altLang="en-US" sz="1600" b="1" kern="1200" dirty="0">
              <a:solidFill>
                <a:schemeClr val="tx1"/>
              </a:solidFill>
              <a:latin typeface="华文楷体" panose="02010600040101010101" pitchFamily="2" charset="-122"/>
              <a:ea typeface="华文楷体" panose="02010600040101010101" pitchFamily="2" charset="-122"/>
            </a:rPr>
            <a:t>只</a:t>
          </a:r>
          <a:r>
            <a:rPr lang="zh-CN" sz="1600" b="1" kern="1200" dirty="0">
              <a:solidFill>
                <a:schemeClr val="tx1"/>
              </a:solidFill>
              <a:latin typeface="华文楷体" panose="02010600040101010101" pitchFamily="2" charset="-122"/>
              <a:ea typeface="华文楷体" panose="02010600040101010101" pitchFamily="2" charset="-122"/>
            </a:rPr>
            <a:t>负责一个功能</a:t>
          </a:r>
          <a:r>
            <a:rPr lang="zh-CN" altLang="en-US" sz="1600" b="1" kern="1200" dirty="0">
              <a:solidFill>
                <a:schemeClr val="tx1"/>
              </a:solidFill>
              <a:latin typeface="华文楷体" panose="02010600040101010101" pitchFamily="2" charset="-122"/>
              <a:ea typeface="华文楷体" panose="02010600040101010101" pitchFamily="2" charset="-122"/>
            </a:rPr>
            <a:t>，易于拓展。</a:t>
          </a:r>
          <a:endParaRPr lang="zh-CN" sz="1600" b="1" kern="1200" dirty="0">
            <a:solidFill>
              <a:schemeClr val="tx1"/>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sz="1600" b="1" kern="1200"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sz="1600" b="1" kern="1200" dirty="0">
              <a:solidFill>
                <a:schemeClr val="tx1"/>
              </a:solidFill>
              <a:latin typeface="华文楷体" panose="02010600040101010101" pitchFamily="2" charset="-122"/>
              <a:ea typeface="华文楷体" panose="02010600040101010101" pitchFamily="2" charset="-122"/>
            </a:rPr>
            <a:t>，</a:t>
          </a:r>
          <a:r>
            <a:rPr lang="zh-CN" sz="1600" b="1" kern="1200" dirty="0">
              <a:solidFill>
                <a:schemeClr val="tx1"/>
              </a:solidFill>
              <a:latin typeface="华文楷体" panose="02010600040101010101" pitchFamily="2" charset="-122"/>
              <a:ea typeface="华文楷体" panose="02010600040101010101" pitchFamily="2" charset="-122"/>
            </a:rPr>
            <a:t>任何算法的修改</a:t>
          </a:r>
          <a:r>
            <a:rPr lang="zh-CN" altLang="en-US" sz="1600" b="1" kern="1200" dirty="0">
              <a:solidFill>
                <a:schemeClr val="tx1"/>
              </a:solidFill>
              <a:latin typeface="华文楷体" panose="02010600040101010101" pitchFamily="2" charset="-122"/>
              <a:ea typeface="华文楷体" panose="02010600040101010101" pitchFamily="2" charset="-122"/>
            </a:rPr>
            <a:t>对整体不造成影响</a:t>
          </a:r>
          <a:endParaRPr lang="zh-CN" sz="16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在功能较多的情况下结构复杂</a:t>
          </a:r>
          <a:endParaRPr lang="zh-CN" sz="1600" b="1" kern="1200" dirty="0">
            <a:solidFill>
              <a:schemeClr val="tx1"/>
            </a:solidFill>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sz="1600" b="1" kern="1200" dirty="0">
            <a:solidFill>
              <a:schemeClr val="tx1"/>
            </a:solidFill>
            <a:latin typeface="华文楷体" panose="02010600040101010101" pitchFamily="2" charset="-122"/>
            <a:ea typeface="华文楷体" panose="02010600040101010101" pitchFamily="2" charset="-122"/>
          </a:endParaRPr>
        </a:p>
      </dsp:txBody>
      <dsp:txXfrm>
        <a:off x="4201323" y="626688"/>
        <a:ext cx="3685337" cy="4392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1261566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175358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35880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3266508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320667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94951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0455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242288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232884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277376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67555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67638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236901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nlp.csai.tsinghua.edu.cn/~lz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hlinkClick r:id="rId3"/>
              </a:rPr>
              <a:t>http://</a:t>
            </a:r>
            <a:r>
              <a:rPr lang="en-US" altLang="zh-CN" b="1" dirty="0" err="1">
                <a:solidFill>
                  <a:prstClr val="black"/>
                </a:solidFill>
                <a:hlinkClick r:id="rId3"/>
              </a:rPr>
              <a:t>nlp.csai.tsinghua.edu.cn</a:t>
            </a:r>
            <a:r>
              <a:rPr lang="en-US" altLang="zh-CN" b="1" dirty="0">
                <a:solidFill>
                  <a:prstClr val="black"/>
                </a:solidFill>
                <a:hlinkClick r:id="rId3"/>
              </a:rPr>
              <a:t>/~</a:t>
            </a:r>
            <a:r>
              <a:rPr lang="en-US" altLang="zh-CN" b="1" dirty="0" err="1">
                <a:solidFill>
                  <a:prstClr val="black"/>
                </a:solidFill>
                <a:hlinkClick r:id="rId3"/>
              </a:rPr>
              <a:t>lzy</a:t>
            </a:r>
            <a:r>
              <a:rPr lang="en-US" altLang="zh-CN" b="1" dirty="0">
                <a:solidFill>
                  <a:prstClr val="black"/>
                </a:solidFill>
                <a:hlinkClick r:id="rId3"/>
              </a:rPr>
              <a:t>/</a:t>
            </a:r>
            <a:r>
              <a:rPr lang="zh-CN" altLang="en-US" b="1" dirty="0">
                <a:solidFill>
                  <a:prstClr val="black"/>
                </a:solidFill>
                <a:hlinkClick r:id="rId3"/>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12956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extLst>
      <p:ext uri="{BB962C8B-B14F-4D97-AF65-F5344CB8AC3E}">
        <p14:creationId xmlns:p14="http://schemas.microsoft.com/office/powerpoint/2010/main" val="34841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还记得我们小学的时候是怎么写作文的吗？</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我们学习一些经典的行文结构，然后在不同的题目下分别组织语言。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其实不光小学生作文可以这么写，程序设计也可以如此。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2"/>
          <a:stretch>
            <a:fillRect/>
          </a:stretch>
        </p:blipFill>
        <p:spPr>
          <a:xfrm>
            <a:off x="3870503" y="0"/>
            <a:ext cx="5273497" cy="6504996"/>
          </a:xfrm>
          <a:prstGeom prst="rect">
            <a:avLst/>
          </a:prstGeom>
        </p:spPr>
      </p:pic>
      <p:pic>
        <p:nvPicPr>
          <p:cNvPr id="3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3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12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36738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62413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pic>
        <p:nvPicPr>
          <p:cNvPr id="3" name="图片 2"/>
          <p:cNvPicPr>
            <a:picLocks noChangeAspect="1"/>
          </p:cNvPicPr>
          <p:nvPr/>
        </p:nvPicPr>
        <p:blipFill>
          <a:blip r:embed="rId2"/>
          <a:stretch>
            <a:fillRect/>
          </a:stretch>
        </p:blipFill>
        <p:spPr>
          <a:xfrm>
            <a:off x="539552" y="1156800"/>
            <a:ext cx="8053841" cy="5221030"/>
          </a:xfrm>
          <a:prstGeom prst="rect">
            <a:avLst/>
          </a:prstGeom>
        </p:spPr>
      </p:pic>
    </p:spTree>
    <p:extLst>
      <p:ext uri="{BB962C8B-B14F-4D97-AF65-F5344CB8AC3E}">
        <p14:creationId xmlns:p14="http://schemas.microsoft.com/office/powerpoint/2010/main" val="401012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load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150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2000" dirty="0">
                <a:solidFill>
                  <a:schemeClr val="tx1"/>
                </a:solidFill>
                <a:latin typeface="Consolas" panose="020B0609020204030204" pitchFamily="49" charset="0"/>
                <a:ea typeface="华文楷体" panose="02010600040101010101" pitchFamily="2" charset="-122"/>
                <a:cs typeface="+mn-cs"/>
              </a:rPr>
              <a:t> display;</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a:t>
            </a:r>
            <a:r>
              <a:rPr lang="en-US" altLang="zh-CN" sz="2000" dirty="0">
                <a:solidFill>
                  <a:srgbClr val="FF0000"/>
                </a:solidFill>
                <a:latin typeface="Consolas" panose="020B0609020204030204" pitchFamily="49" charset="0"/>
                <a:ea typeface="华文楷体" panose="02010600040101010101" pitchFamily="2" charset="-122"/>
              </a:rPr>
              <a:t>MonitorWin32</a:t>
            </a:r>
            <a:r>
              <a:rPr lang="zh-CN" altLang="en-US" sz="20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a:solidFill>
                  <a:schemeClr val="tx1"/>
                </a:solidFill>
                <a:latin typeface="Consolas" panose="020B0609020204030204" pitchFamily="49" charset="0"/>
                <a:ea typeface="华文楷体" panose="02010600040101010101" pitchFamily="2" charset="-122"/>
                <a:cs typeface="+mn-cs"/>
              </a:rPr>
              <a:t>(&amp;display);</a:t>
            </a:r>
          </a:p>
          <a:p>
            <a:r>
              <a:rPr lang="en-US" altLang="zh-CN" sz="20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2000" dirty="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a:solidFill>
                  <a:schemeClr val="tx1"/>
                </a:solidFill>
                <a:latin typeface="Consolas" panose="020B0609020204030204" pitchFamily="49" charset="0"/>
                <a:ea typeface="华文楷体" panose="02010600040101010101" pitchFamily="2" charset="-122"/>
                <a:cs typeface="+mn-cs"/>
              </a:rPr>
              <a:t>getLoad</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a:solidFill>
                  <a:schemeClr val="tx1"/>
                </a:solidFill>
                <a:latin typeface="Consolas" panose="020B0609020204030204" pitchFamily="49" charset="0"/>
                <a:ea typeface="华文楷体" panose="02010600040101010101" pitchFamily="2" charset="-122"/>
                <a:cs typeface="+mn-cs"/>
              </a:rPr>
              <a:t>show();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2000" dirty="0">
                <a:solidFill>
                  <a:schemeClr val="tx1"/>
                </a:solidFill>
                <a:latin typeface="Consolas" panose="020B0609020204030204" pitchFamily="49" charset="0"/>
                <a:ea typeface="华文楷体" panose="02010600040101010101" pitchFamily="2" charset="-122"/>
                <a:cs typeface="+mn-cs"/>
              </a:rPr>
              <a:t>}</a:t>
            </a: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80741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Tree>
    <p:extLst>
      <p:ext uri="{BB962C8B-B14F-4D97-AF65-F5344CB8AC3E}">
        <p14:creationId xmlns:p14="http://schemas.microsoft.com/office/powerpoint/2010/main" val="362741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229987"/>
          </a:xfrm>
        </p:spPr>
        <p:txBody>
          <a:bodyPr>
            <a:normAutofit fontScale="92500" lnSpcReduction="1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对扩展开放，有新需求或变化时，可以方便地现有代码进行扩展，而无需整体变动</a:t>
            </a:r>
          </a:p>
          <a:p>
            <a:pPr lvl="2">
              <a:lnSpc>
                <a:spcPct val="110000"/>
              </a:lnSpc>
              <a:buSzPct val="75000"/>
              <a:buFont typeface="Wingdings" pitchFamily="2" charset="2"/>
              <a:buChar char="§"/>
            </a:pPr>
            <a:r>
              <a:rPr lang="zh-CN" altLang="en-US" sz="2600" dirty="0"/>
              <a:t>对修改封闭，新的扩展类一旦设计完成，可以独立完成其工作，同样不需要整体变动</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抽象结构是简单与稳定的</a:t>
            </a:r>
            <a:endParaRPr lang="en-US" altLang="zh-CN" sz="2600" dirty="0"/>
          </a:p>
          <a:p>
            <a:pPr lvl="2">
              <a:lnSpc>
                <a:spcPct val="110000"/>
              </a:lnSpc>
              <a:buSzPct val="75000"/>
              <a:buFont typeface="Wingdings" pitchFamily="2" charset="2"/>
              <a:buChar char="§"/>
            </a:pPr>
            <a:r>
              <a:rPr lang="zh-CN" altLang="en-US" sz="2600" dirty="0"/>
              <a:t>具体实现是复杂与多变的</a:t>
            </a:r>
            <a:endParaRPr lang="en-US" altLang="zh-CN" sz="26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32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2769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策略模式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21</a:t>
            </a:fld>
            <a:endParaRPr lang="en-US" altLang="zh-CN" sz="1400">
              <a:solidFill>
                <a:schemeClr val="hlink"/>
              </a:solidFill>
              <a:ea typeface="SimSun" charset="-122"/>
            </a:endParaRPr>
          </a:p>
        </p:txBody>
      </p:sp>
    </p:spTree>
    <p:extLst>
      <p:ext uri="{BB962C8B-B14F-4D97-AF65-F5344CB8AC3E}">
        <p14:creationId xmlns:p14="http://schemas.microsoft.com/office/powerpoint/2010/main" val="212390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133411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23</a:t>
            </a:fld>
            <a:endParaRPr lang="zh-CN" altLang="en-US" dirty="0"/>
          </a:p>
        </p:txBody>
      </p:sp>
      <p:pic>
        <p:nvPicPr>
          <p:cNvPr id="3" name="图片 2"/>
          <p:cNvPicPr>
            <a:picLocks noChangeAspect="1"/>
          </p:cNvPicPr>
          <p:nvPr/>
        </p:nvPicPr>
        <p:blipFill>
          <a:blip r:embed="rId2"/>
          <a:stretch>
            <a:fillRect/>
          </a:stretch>
        </p:blipFill>
        <p:spPr>
          <a:xfrm>
            <a:off x="683568" y="1140097"/>
            <a:ext cx="7631174" cy="5580000"/>
          </a:xfrm>
          <a:prstGeom prst="rect">
            <a:avLst/>
          </a:prstGeom>
        </p:spPr>
      </p:pic>
    </p:spTree>
    <p:extLst>
      <p:ext uri="{BB962C8B-B14F-4D97-AF65-F5344CB8AC3E}">
        <p14:creationId xmlns:p14="http://schemas.microsoft.com/office/powerpoint/2010/main" val="379338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98719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43533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366895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081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28</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774936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29</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Display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1717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4749029"/>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241313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30</a:t>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(display),        </a:t>
            </a:r>
          </a:p>
          <a:p>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 -&gt; show(	load,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0928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31</a:t>
            </a:fld>
            <a:endParaRPr lang="zh-CN" altLang="en-US" dirty="0"/>
          </a:p>
        </p:txBody>
      </p:sp>
      <p:pic>
        <p:nvPicPr>
          <p:cNvPr id="5" name="图片 4"/>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67132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32</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99991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33</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600" dirty="0">
                <a:solidFill>
                  <a:schemeClr val="tx1"/>
                </a:solidFill>
                <a:latin typeface="Consolas" panose="020B0609020204030204" pitchFamily="49" charset="0"/>
                <a:ea typeface="华文楷体" panose="02010600040101010101" pitchFamily="2" charset="-122"/>
                <a:cs typeface="+mn-cs"/>
              </a:rPr>
              <a:t>      display;</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&amp;display);</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椭圆 5"/>
          <p:cNvSpPr/>
          <p:nvPr/>
        </p:nvSpPr>
        <p:spPr>
          <a:xfrm>
            <a:off x="2411760" y="2852936"/>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0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ma14="http://schemas.microsoft.com/office/mac/drawingml/2011/main" xmlns=""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10749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itchFamily="2" charset="2"/>
              <a:buChar char="§"/>
            </a:pPr>
            <a:r>
              <a:rPr lang="en-US" altLang="zh-CN" sz="2400" dirty="0"/>
              <a:t>3</a:t>
            </a:r>
            <a:r>
              <a:rPr lang="zh-CN" altLang="en-US" sz="2400" dirty="0"/>
              <a:t>个抽象策略类（接口）</a:t>
            </a:r>
            <a:endParaRPr lang="en-US" altLang="zh-CN" sz="2400" dirty="0"/>
          </a:p>
          <a:p>
            <a:pPr lvl="2">
              <a:buSzPct val="75000"/>
              <a:buFont typeface="Wingdings"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35</a:t>
            </a:fld>
            <a:endParaRPr lang="zh-CN" altLang="en-US" dirty="0"/>
          </a:p>
        </p:txBody>
      </p:sp>
    </p:spTree>
    <p:extLst>
      <p:ext uri="{BB962C8B-B14F-4D97-AF65-F5344CB8AC3E}">
        <p14:creationId xmlns:p14="http://schemas.microsoft.com/office/powerpoint/2010/main" val="3543761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一个类（接口）只负责一项职责</a:t>
            </a:r>
            <a:endParaRPr lang="en-US" altLang="zh-CN" sz="2600" dirty="0"/>
          </a:p>
          <a:p>
            <a:pPr lvl="2">
              <a:lnSpc>
                <a:spcPct val="110000"/>
              </a:lnSpc>
              <a:buSzPct val="75000"/>
              <a:buFont typeface="Wingdings"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348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graphicFrame>
        <p:nvGraphicFramePr>
          <p:cNvPr id="5" name="内容占位符 4"/>
          <p:cNvGraphicFramePr>
            <a:graphicFrameLocks noGrp="1"/>
          </p:cNvGraphicFramePr>
          <p:nvPr>
            <p:ph idx="1"/>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sp>
        <p:nvSpPr>
          <p:cNvPr id="6" name="内容占位符 2"/>
          <p:cNvSpPr txBox="1">
            <a:spLocks/>
          </p:cNvSpPr>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3354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graphicFrame>
        <p:nvGraphicFramePr>
          <p:cNvPr id="6" name="图示 5"/>
          <p:cNvGraphicFramePr/>
          <p:nvPr>
            <p:extLst>
              <p:ext uri="{D42A27DB-BD31-4B8C-83A1-F6EECF244321}">
                <p14:modId xmlns:p14="http://schemas.microsoft.com/office/powerpoint/2010/main" val="3409919239"/>
              </p:ext>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3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17" dur="500"/>
                                        <p:tgtEl>
                                          <p:spTgt spid="6">
                                            <p:graphicEl>
                                              <a:dgm id="{D581C9D2-9FFF-469F-A863-444014EEFB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2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模式方法更加侧重于逻辑复杂但结构稳定的场景，尤其是其中的某些步骤（部分功能）变化剧烈且没有相互关联。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spTree>
    <p:extLst>
      <p:ext uri="{BB962C8B-B14F-4D97-AF65-F5344CB8AC3E}">
        <p14:creationId xmlns:p14="http://schemas.microsoft.com/office/powerpoint/2010/main" val="224506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2196738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再从一个简单的实例开始</a:t>
            </a:r>
          </a:p>
        </p:txBody>
      </p:sp>
      <p:sp>
        <p:nvSpPr>
          <p:cNvPr id="3" name="内容占位符 2"/>
          <p:cNvSpPr>
            <a:spLocks noGrp="1"/>
          </p:cNvSpPr>
          <p:nvPr>
            <p:ph idx="1"/>
          </p:nvPr>
        </p:nvSpPr>
        <p:spPr/>
        <p:txBody>
          <a:bodyPr/>
          <a:lstStyle/>
          <a:p>
            <a:r>
              <a:rPr lang="zh-CN" altLang="en-US" dirty="0"/>
              <a:t>实例：对考试结果进行统计分析</a:t>
            </a:r>
            <a:r>
              <a:rPr lang="en-US" altLang="zh-CN" dirty="0"/>
              <a:t>(</a:t>
            </a:r>
            <a:r>
              <a:rPr lang="zh-CN" altLang="en-US" dirty="0"/>
              <a:t>及格率</a:t>
            </a:r>
            <a:r>
              <a:rPr lang="en-US" altLang="zh-CN" dirty="0"/>
              <a:t>)</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scores[STUDENT_COUNT];</a:t>
            </a:r>
          </a:p>
          <a:p>
            <a:pPr lvl="1"/>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EXIT_SUCCESS;</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5487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责任分解</a:t>
            </a:r>
          </a:p>
        </p:txBody>
      </p:sp>
      <p:sp>
        <p:nvSpPr>
          <p:cNvPr id="3" name="内容占位符 2"/>
          <p:cNvSpPr>
            <a:spLocks noGrp="1"/>
          </p:cNvSpPr>
          <p:nvPr>
            <p:ph idx="1"/>
          </p:nvPr>
        </p:nvSpPr>
        <p:spPr/>
        <p:txBody>
          <a:bodyPr/>
          <a:lstStyle/>
          <a:p>
            <a:r>
              <a:rPr lang="zh-CN" altLang="en-US" dirty="0"/>
              <a:t>把“分析”单独作为一个功能</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07485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3" name="内容占位符 2"/>
          <p:cNvSpPr>
            <a:spLocks noGrp="1"/>
          </p:cNvSpPr>
          <p:nvPr>
            <p:ph idx="1"/>
          </p:nvPr>
        </p:nvSpPr>
        <p:spPr>
          <a:xfrm>
            <a:off x="539552" y="1484784"/>
            <a:ext cx="8047806" cy="4749029"/>
          </a:xfrm>
        </p:spPr>
        <p:txBody>
          <a:bodyPr/>
          <a:lstStyle/>
          <a:p>
            <a:r>
              <a:rPr lang="zh-CN" altLang="en-US" dirty="0"/>
              <a:t>如果成绩是用单向非循环链表取代数组进行存储？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p>
          <a:p>
            <a:r>
              <a:rPr lang="en-US" altLang="zh-CN" sz="1600" dirty="0">
                <a:solidFill>
                  <a:schemeClr val="tx1"/>
                </a:solidFill>
                <a:latin typeface="Consolas" panose="020B0609020204030204" pitchFamily="49" charset="0"/>
                <a:ea typeface="华文楷体" panose="02010600040101010101" pitchFamily="2" charset="-122"/>
                <a:cs typeface="+mn-cs"/>
              </a:rPr>
              <a:t>	float score;</a:t>
            </a:r>
          </a:p>
          <a:p>
            <a:r>
              <a:rPr lang="en-US" altLang="zh-CN" sz="1600" dirty="0">
                <a:solidFill>
                  <a:schemeClr val="tx1"/>
                </a:solidFill>
                <a:latin typeface="Consolas" panose="020B0609020204030204" pitchFamily="49" charset="0"/>
                <a:ea typeface="华文楷体" panose="02010600040101010101" pitchFamily="2" charset="-122"/>
                <a:cs typeface="+mn-cs"/>
              </a:rPr>
              <a:t>	Student* next;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p>
        </p:txBody>
      </p:sp>
      <p:pic>
        <p:nvPicPr>
          <p:cNvPr id="7" name="图片 6"/>
          <p:cNvPicPr>
            <a:picLocks noChangeAspect="1"/>
          </p:cNvPicPr>
          <p:nvPr/>
        </p:nvPicPr>
        <p:blipFill>
          <a:blip r:embed="rId2"/>
          <a:stretch>
            <a:fillRect/>
          </a:stretch>
        </p:blipFill>
        <p:spPr>
          <a:xfrm>
            <a:off x="467544" y="2204864"/>
            <a:ext cx="8176346" cy="1800200"/>
          </a:xfrm>
          <a:prstGeom prst="rect">
            <a:avLst/>
          </a:prstGeom>
        </p:spPr>
      </p:pic>
    </p:spTree>
    <p:extLst>
      <p:ext uri="{BB962C8B-B14F-4D97-AF65-F5344CB8AC3E}">
        <p14:creationId xmlns:p14="http://schemas.microsoft.com/office/powerpoint/2010/main" val="168161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43</a:t>
            </a:fld>
            <a:endParaRPr lang="zh-CN" altLang="en-US" dirty="0"/>
          </a:p>
        </p:txBody>
      </p:sp>
      <p:pic>
        <p:nvPicPr>
          <p:cNvPr id="7" name="图片 6"/>
          <p:cNvPicPr>
            <a:picLocks noChangeAspect="1"/>
          </p:cNvPicPr>
          <p:nvPr/>
        </p:nvPicPr>
        <p:blipFill>
          <a:blip r:embed="rId2"/>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(Student *p = head; p != NULL; p = p -&gt; next) {</a:t>
            </a:r>
          </a:p>
          <a:p>
            <a:r>
              <a:rPr lang="en-US" altLang="zh-CN" sz="1600" dirty="0">
                <a:solidFill>
                  <a:srgbClr val="FF0000"/>
                </a:solidFill>
                <a:latin typeface="Consolas" panose="020B0609020204030204" pitchFamily="49" charset="0"/>
                <a:ea typeface="华文楷体" panose="02010600040101010101" pitchFamily="2" charset="-122"/>
                <a:cs typeface="+mn-cs"/>
              </a:rPr>
              <a:t>		if (p -&gt; score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count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477754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p>
        </p:txBody>
      </p:sp>
      <p:sp>
        <p:nvSpPr>
          <p:cNvPr id="3" name="内容占位符 2"/>
          <p:cNvSpPr>
            <a:spLocks noGrp="1"/>
          </p:cNvSpPr>
          <p:nvPr>
            <p:ph idx="1"/>
          </p:nvPr>
        </p:nvSpPr>
        <p:spPr>
          <a:xfrm>
            <a:off x="395536" y="1196752"/>
            <a:ext cx="8911902" cy="4749029"/>
          </a:xfrm>
        </p:spPr>
        <p:txBody>
          <a:bodyPr/>
          <a:lstStyle/>
          <a:p>
            <a:r>
              <a:rPr lang="zh-CN" altLang="en-US" dirty="0"/>
              <a:t>如何实现</a:t>
            </a:r>
            <a:r>
              <a:rPr lang="zh-CN" altLang="en-US" dirty="0">
                <a:solidFill>
                  <a:srgbClr val="FF0000"/>
                </a:solidFill>
              </a:rPr>
              <a:t>与底层数据结构无关</a:t>
            </a:r>
            <a:r>
              <a:rPr lang="zh-CN" altLang="en-US" dirty="0"/>
              <a:t>的统一算法接口？</a:t>
            </a:r>
            <a:endParaRPr lang="en-US" altLang="zh-CN" dirty="0"/>
          </a:p>
          <a:p>
            <a:r>
              <a:rPr lang="zh-CN" altLang="en-US" dirty="0"/>
              <a:t>变与不变</a:t>
            </a:r>
            <a:endParaRPr lang="en-US" altLang="zh-CN" dirty="0"/>
          </a:p>
          <a:p>
            <a:pPr lvl="2">
              <a:buSzPct val="75000"/>
              <a:buFont typeface="Wingdings" pitchFamily="2" charset="2"/>
              <a:buChar char="§"/>
            </a:pPr>
            <a:r>
              <a:rPr lang="zh-CN" altLang="en-US" sz="2400" dirty="0"/>
              <a:t>需要遍历所有学生的成绩，即算法是不变的</a:t>
            </a:r>
            <a:endParaRPr lang="en-US" altLang="zh-CN" sz="2400" dirty="0"/>
          </a:p>
          <a:p>
            <a:pPr lvl="2">
              <a:buSzPct val="75000"/>
              <a:buFont typeface="Wingdings" pitchFamily="2" charset="2"/>
              <a:buChar char="§"/>
            </a:pPr>
            <a:r>
              <a:rPr lang="zh-CN" altLang="en-US" sz="2400" dirty="0"/>
              <a:t>不希望绑定在某种存储方式，即底层数据结构是变的</a:t>
            </a:r>
            <a:endParaRPr lang="en-US" altLang="zh-CN" sz="2400" dirty="0"/>
          </a:p>
          <a:p>
            <a:r>
              <a:rPr lang="zh-CN" altLang="en-US" dirty="0"/>
              <a:t>分离“变”（存储）与“不变”（访问）</a:t>
            </a:r>
            <a:endParaRPr lang="en-US" altLang="zh-CN" dirty="0"/>
          </a:p>
          <a:p>
            <a:pPr lvl="2">
              <a:buSzPct val="75000"/>
              <a:buFont typeface="Wingdings" pitchFamily="2" charset="2"/>
              <a:buChar char="§"/>
            </a:pPr>
            <a:r>
              <a:rPr lang="zh-CN" altLang="en-US" sz="2400" dirty="0"/>
              <a:t>把数据“访问”设计为一个接口</a:t>
            </a:r>
            <a:endParaRPr lang="en-US" altLang="zh-CN" sz="2400" dirty="0"/>
          </a:p>
          <a:p>
            <a:pPr lvl="2">
              <a:buSzPct val="75000"/>
              <a:buFont typeface="Wingdings"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44</a:t>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(Student *p = scores; p != NULL; p = p -&gt; next)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5827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迭代器模式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Iterator</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45</a:t>
            </a:fld>
            <a:endParaRPr lang="en-US" altLang="zh-CN" sz="1400">
              <a:solidFill>
                <a:schemeClr val="hlink"/>
              </a:solidFill>
              <a:ea typeface="SimSun" charset="-122"/>
            </a:endParaRPr>
          </a:p>
        </p:txBody>
      </p:sp>
    </p:spTree>
    <p:extLst>
      <p:ext uri="{BB962C8B-B14F-4D97-AF65-F5344CB8AC3E}">
        <p14:creationId xmlns:p14="http://schemas.microsoft.com/office/powerpoint/2010/main" val="3009608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提供一种方法顺序访问一个聚合对象中各个元素</a:t>
            </a:r>
            <a:endParaRPr lang="en-US" altLang="zh-CN" dirty="0"/>
          </a:p>
          <a:p>
            <a:r>
              <a:rPr lang="zh-CN" altLang="en-US" dirty="0"/>
              <a:t>又不需暴露该对象的内部表示</a:t>
            </a:r>
            <a:r>
              <a:rPr lang="en-US" altLang="zh-CN" dirty="0"/>
              <a:t>——</a:t>
            </a:r>
            <a:r>
              <a:rPr lang="zh-CN" altLang="en-US" dirty="0"/>
              <a:t>与对象的内部数据结构形式无关（数组还是链表）</a:t>
            </a:r>
            <a:endParaRPr lang="en-US" altLang="zh-CN" dirty="0"/>
          </a:p>
          <a:p>
            <a:r>
              <a:rPr lang="zh-CN" altLang="en-US" dirty="0"/>
              <a:t>具体实现相当于用</a:t>
            </a:r>
            <a:r>
              <a:rPr lang="zh-CN" altLang="en-US" dirty="0">
                <a:solidFill>
                  <a:srgbClr val="FF0000"/>
                </a:solidFill>
              </a:rPr>
              <a:t>模板方法</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46</a:t>
            </a:fld>
            <a:endParaRPr lang="zh-CN" altLang="en-US" dirty="0"/>
          </a:p>
        </p:txBody>
      </p:sp>
    </p:spTree>
    <p:extLst>
      <p:ext uri="{BB962C8B-B14F-4D97-AF65-F5344CB8AC3E}">
        <p14:creationId xmlns:p14="http://schemas.microsoft.com/office/powerpoint/2010/main" val="365189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for (Iterator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begin;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end;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a:t>
            </a:r>
          </a:p>
          <a:p>
            <a:r>
              <a:rPr lang="en-US" altLang="zh-CN" sz="1600" dirty="0">
                <a:solidFill>
                  <a:schemeClr val="tx1"/>
                </a:solidFill>
                <a:latin typeface="Consolas" charset="0"/>
                <a:ea typeface="Consolas" charset="0"/>
                <a:cs typeface="Consolas" charset="0"/>
              </a:rPr>
              <a:t>	//do something with object *p;</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1993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pic>
        <p:nvPicPr>
          <p:cNvPr id="6" name="图片 5"/>
          <p:cNvPicPr>
            <a:picLocks noChangeAspect="1"/>
          </p:cNvPicPr>
          <p:nvPr/>
        </p:nvPicPr>
        <p:blipFill>
          <a:blip r:embed="rId3"/>
          <a:stretch>
            <a:fillRect/>
          </a:stretch>
        </p:blipFill>
        <p:spPr>
          <a:xfrm>
            <a:off x="111656" y="1196752"/>
            <a:ext cx="8924261" cy="5112568"/>
          </a:xfrm>
          <a:prstGeom prst="rect">
            <a:avLst/>
          </a:prstGeom>
        </p:spPr>
      </p:pic>
    </p:spTree>
    <p:extLst>
      <p:ext uri="{BB962C8B-B14F-4D97-AF65-F5344CB8AC3E}">
        <p14:creationId xmlns:p14="http://schemas.microsoft.com/office/powerpoint/2010/main" val="4019779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9605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设计模式：行为型模式</a:t>
            </a:r>
            <a:endParaRPr lang="en-US" altLang="zh-CN" dirty="0"/>
          </a:p>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a:t>
            </a:r>
            <a:r>
              <a:rPr lang="zh-CN" altLang="en-US" dirty="0"/>
              <a:t> 迭代器（</a:t>
            </a:r>
            <a:r>
              <a:rPr lang="en-US" altLang="zh-CN" dirty="0"/>
              <a:t>Iterator</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135585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用“迭代器”作为参数传递，参与上层算法构建</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这样算法构建就可以不依赖于底层的数据结构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39105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pic>
        <p:nvPicPr>
          <p:cNvPr id="5" name="图片 4"/>
          <p:cNvPicPr>
            <a:picLocks noChangeAspect="1"/>
          </p:cNvPicPr>
          <p:nvPr/>
        </p:nvPicPr>
        <p:blipFill>
          <a:blip r:embed="rId3"/>
          <a:stretch>
            <a:fillRect/>
          </a:stretch>
        </p:blipFill>
        <p:spPr>
          <a:xfrm>
            <a:off x="107503" y="1268760"/>
            <a:ext cx="8918155" cy="5109070"/>
          </a:xfrm>
          <a:prstGeom prst="rect">
            <a:avLst/>
          </a:prstGeom>
        </p:spPr>
      </p:pic>
    </p:spTree>
    <p:extLst>
      <p:ext uri="{BB962C8B-B14F-4D97-AF65-F5344CB8AC3E}">
        <p14:creationId xmlns:p14="http://schemas.microsoft.com/office/powerpoint/2010/main" val="2692632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a:t>
            </a:r>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p>
          <a:p>
            <a:r>
              <a:rPr lang="zh-CN" altLang="en-US" dirty="0"/>
              <a:t>需要给“存储”对象一个约束</a:t>
            </a:r>
            <a:endParaRPr lang="en-US" altLang="zh-CN" dirty="0"/>
          </a:p>
          <a:p>
            <a:pPr lvl="2">
              <a:buSzPct val="75000"/>
              <a:buFont typeface="Wingdings" pitchFamily="2" charset="2"/>
              <a:buChar char="§"/>
            </a:pPr>
            <a:r>
              <a:rPr lang="zh-CN" altLang="en-US" sz="2400" dirty="0"/>
              <a:t>能够返回代表“头”和“尾”的迭代器</a:t>
            </a:r>
            <a:endParaRPr lang="en-US" altLang="zh-CN" sz="2400" dirty="0"/>
          </a:p>
          <a:p>
            <a:pPr lvl="2">
              <a:buSzPct val="75000"/>
              <a:buFont typeface="Wingdings"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~Collection()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038579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2345411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底层为数组的存储结构类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//friend</a:t>
            </a:r>
            <a:r>
              <a:rPr lang="zh-CN" altLang="en-US" sz="1600" dirty="0">
                <a:solidFill>
                  <a:srgbClr val="FF0000"/>
                </a:solidFill>
                <a:latin typeface="Consolas" panose="020B0609020204030204" pitchFamily="49" charset="0"/>
                <a:ea typeface="华文楷体" panose="02010600040101010101" pitchFamily="2" charset="-122"/>
                <a:cs typeface="+mn-cs"/>
              </a:rPr>
              <a:t>可以使得</a:t>
            </a:r>
            <a:r>
              <a:rPr lang="zh-CN" altLang="en-US" sz="1600" dirty="0">
                <a:solidFill>
                  <a:srgbClr val="FF0000"/>
                </a:solidFill>
                <a:latin typeface="Consolas" panose="020B0609020204030204" pitchFamily="49" charset="0"/>
                <a:ea typeface="华文楷体" panose="02010600040101010101" pitchFamily="2" charset="-122"/>
              </a:rPr>
              <a:t>配套的迭代器类可以访问数据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开辟数组空间用以存储数据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头迭代器，并放入相应数据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尾迭代器，并放入相应数据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577544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4196056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继承自迭代器基类并配套</a:t>
            </a:r>
            <a:r>
              <a:rPr lang="en-US" altLang="zh-CN" sz="1600" dirty="0" err="1">
                <a:solidFill>
                  <a:srgbClr val="FF0000"/>
                </a:solidFill>
                <a:latin typeface="Consolas" panose="020B0609020204030204" pitchFamily="49" charset="0"/>
                <a:ea typeface="华文楷体" panose="02010600040101010101" pitchFamily="2" charset="-122"/>
              </a:rPr>
              <a:t>ArrayCollection</a:t>
            </a:r>
            <a:r>
              <a:rPr lang="zh-CN" altLang="en-US" sz="1600" dirty="0">
                <a:solidFill>
                  <a:srgbClr val="FF0000"/>
                </a:solidFill>
                <a:latin typeface="Consolas" panose="020B0609020204030204" pitchFamily="49" charset="0"/>
                <a:ea typeface="华文楷体" panose="02010600040101010101" pitchFamily="2" charset="-122"/>
              </a:rPr>
              <a:t>使用的迭代器</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rPr>
              <a:t>ArrayCollection</a:t>
            </a:r>
            <a:r>
              <a:rPr lang="zh-CN" altLang="en-US" sz="1600" dirty="0">
                <a:solidFill>
                  <a:srgbClr val="FF0000"/>
                </a:solidFill>
                <a:latin typeface="Consolas" panose="020B0609020204030204" pitchFamily="49" charset="0"/>
                <a:ea typeface="华文楷体" panose="02010600040101010101" pitchFamily="2" charset="-122"/>
              </a:rPr>
              <a:t>的数据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数据访问到的下标</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109023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迭代器各种内容的实现</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因为是数组，所以直接将空间指针位置</a:t>
            </a:r>
            <a:r>
              <a:rPr lang="en-US" altLang="zh-CN" sz="1600" dirty="0">
                <a:solidFill>
                  <a:srgbClr val="FF0000"/>
                </a:solidFill>
                <a:latin typeface="Consolas" panose="020B0609020204030204" pitchFamily="49" charset="0"/>
                <a:ea typeface="华文楷体" panose="02010600040101010101" pitchFamily="2" charset="-122"/>
                <a:cs typeface="+mn-cs"/>
              </a:rPr>
              <a:t>+1</a:t>
            </a:r>
            <a:r>
              <a:rPr lang="zh-CN" altLang="en-US" sz="1600" dirty="0">
                <a:solidFill>
                  <a:srgbClr val="FF0000"/>
                </a:solidFill>
                <a:latin typeface="Consolas" panose="020B0609020204030204" pitchFamily="49" charset="0"/>
                <a:ea typeface="华文楷体" panose="02010600040101010101" pitchFamily="2" charset="-122"/>
                <a:cs typeface="+mn-cs"/>
              </a:rPr>
              <a:t>即可，可以思考下这里为什么返回</a:t>
            </a:r>
            <a:r>
              <a:rPr lang="en-US" altLang="zh-CN" sz="1600" dirty="0">
                <a:solidFill>
                  <a:srgbClr val="FF0000"/>
                </a:solidFill>
                <a:latin typeface="Consolas" panose="020B0609020204030204" pitchFamily="49" charset="0"/>
                <a:ea typeface="华文楷体" panose="02010600040101010101" pitchFamily="2" charset="-122"/>
                <a:cs typeface="+mn-cs"/>
              </a:rPr>
              <a:t>float&amp;</a:t>
            </a:r>
            <a:r>
              <a:rPr lang="zh-CN" altLang="en-US" sz="1600" dirty="0">
                <a:solidFill>
                  <a:srgbClr val="FF0000"/>
                </a:solidFill>
                <a:latin typeface="Consolas" panose="020B0609020204030204" pitchFamily="49" charset="0"/>
                <a:ea typeface="华文楷体" panose="02010600040101010101" pitchFamily="2" charset="-122"/>
                <a:cs typeface="+mn-cs"/>
              </a:rPr>
              <a:t>，而不是</a:t>
            </a:r>
            <a:r>
              <a:rPr lang="en-US" altLang="zh-CN" sz="1600" dirty="0">
                <a:solidFill>
                  <a:srgbClr val="FF0000"/>
                </a:solidFill>
                <a:latin typeface="Consolas" panose="020B0609020204030204" pitchFamily="49" charset="0"/>
                <a:ea typeface="华文楷体" panose="02010600040101010101" pitchFamily="2" charset="-122"/>
                <a:cs typeface="+mn-cs"/>
              </a:rPr>
              <a:t>Iterator</a:t>
            </a: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对</a:t>
            </a:r>
            <a:r>
              <a:rPr lang="en-US" altLang="zh-CN" sz="1600" dirty="0">
                <a:solidFill>
                  <a:srgbClr val="FF0000"/>
                </a:solidFill>
                <a:latin typeface="Consolas" panose="020B0609020204030204" pitchFamily="49" charset="0"/>
                <a:ea typeface="华文楷体" panose="02010600040101010101" pitchFamily="2" charset="-122"/>
              </a:rPr>
              <a:t>data</a:t>
            </a:r>
            <a:r>
              <a:rPr lang="zh-CN" altLang="en-US" sz="1600" dirty="0">
                <a:solidFill>
                  <a:srgbClr val="FF0000"/>
                </a:solidFill>
                <a:latin typeface="Consolas" panose="020B0609020204030204" pitchFamily="49" charset="0"/>
                <a:ea typeface="华文楷体" panose="02010600040101010101" pitchFamily="2" charset="-122"/>
              </a:rPr>
              <a:t>的内存位置取值</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判断是不是指向内存的同一位置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11133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5" name="TextBox 3"/>
          <p:cNvSpPr txBox="1"/>
          <p:nvPr/>
        </p:nvSpPr>
        <p:spPr>
          <a:xfrm>
            <a:off x="539552" y="1899143"/>
            <a:ext cx="8175985"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charset="0"/>
                <a:ea typeface="Consolas" charset="0"/>
                <a:cs typeface="Consolas" charset="0"/>
              </a:rPr>
              <a:t>int</a:t>
            </a:r>
            <a:r>
              <a:rPr lang="en-US" altLang="zh-CN" sz="1600" dirty="0">
                <a:solidFill>
                  <a:schemeClr val="tx1"/>
                </a:solidFill>
                <a:latin typeface="Consolas" charset="0"/>
                <a:ea typeface="Consolas" charset="0"/>
                <a:cs typeface="Consolas" charset="0"/>
              </a:rPr>
              <a:t> main(</a:t>
            </a:r>
            <a:r>
              <a:rPr lang="en-US" altLang="zh-CN" sz="1600" dirty="0" err="1">
                <a:solidFill>
                  <a:schemeClr val="tx1"/>
                </a:solidFill>
                <a:latin typeface="Consolas" charset="0"/>
                <a:ea typeface="Consolas" charset="0"/>
                <a:cs typeface="Consolas" charset="0"/>
              </a:rPr>
              <a:t>int</a:t>
            </a:r>
            <a:r>
              <a:rPr lang="en-US" altLang="zh-CN" sz="1600" dirty="0">
                <a:solidFill>
                  <a:schemeClr val="tx1"/>
                </a:solidFill>
                <a:latin typeface="Consolas" charset="0"/>
                <a:ea typeface="Consolas" charset="0"/>
                <a:cs typeface="Consolas" charset="0"/>
              </a:rPr>
              <a:t> </a:t>
            </a:r>
            <a:r>
              <a:rPr lang="en-US" altLang="zh-CN" sz="1600" dirty="0" err="1">
                <a:solidFill>
                  <a:schemeClr val="tx1"/>
                </a:solidFill>
                <a:latin typeface="Consolas" charset="0"/>
                <a:ea typeface="Consolas" charset="0"/>
                <a:cs typeface="Consolas" charset="0"/>
              </a:rPr>
              <a:t>argc</a:t>
            </a:r>
            <a:r>
              <a:rPr lang="en-US" altLang="zh-CN" sz="1600" dirty="0">
                <a:solidFill>
                  <a:schemeClr val="tx1"/>
                </a:solidFill>
                <a:latin typeface="Consolas" charset="0"/>
                <a:ea typeface="Consolas" charset="0"/>
                <a:cs typeface="Consolas" charset="0"/>
              </a:rPr>
              <a:t>, char *</a:t>
            </a:r>
            <a:r>
              <a:rPr lang="en-US" altLang="zh-CN" sz="1600" dirty="0" err="1">
                <a:solidFill>
                  <a:schemeClr val="tx1"/>
                </a:solidFill>
                <a:latin typeface="Consolas" charset="0"/>
                <a:ea typeface="Consolas" charset="0"/>
                <a:cs typeface="Consolas" charset="0"/>
              </a:rPr>
              <a:t>argv</a:t>
            </a:r>
            <a:r>
              <a:rPr lang="en-US" altLang="zh-CN" sz="1600" dirty="0">
                <a:solidFill>
                  <a:schemeClr val="tx1"/>
                </a:solidFill>
                <a:latin typeface="Consolas" charset="0"/>
                <a:ea typeface="Consolas" charset="0"/>
                <a:cs typeface="Consolas" charset="0"/>
              </a:rPr>
              <a:t>[]) {</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float scores[]={90, 20, 40, 40, 30, 60, 70, 30, 90, 100};   </a:t>
            </a:r>
          </a:p>
          <a:p>
            <a:r>
              <a:rPr lang="en-US" altLang="zh-CN" sz="1600" dirty="0">
                <a:solidFill>
                  <a:schemeClr val="tx1"/>
                </a:solidFill>
                <a:latin typeface="Consolas" charset="0"/>
                <a:ea typeface="Consolas" charset="0"/>
                <a:cs typeface="Consolas" charset="0"/>
              </a:rPr>
              <a:t>	Collection *collection = new </a:t>
            </a:r>
            <a:r>
              <a:rPr lang="en-US" altLang="zh-CN" sz="1600" dirty="0" err="1">
                <a:solidFill>
                  <a:schemeClr val="tx1"/>
                </a:solidFill>
                <a:latin typeface="Consolas" charset="0"/>
                <a:ea typeface="Consolas" charset="0"/>
                <a:cs typeface="Consolas" charset="0"/>
              </a:rPr>
              <a:t>ArrayCollection</a:t>
            </a:r>
            <a:r>
              <a:rPr lang="en-US" altLang="zh-CN" sz="1600" dirty="0">
                <a:solidFill>
                  <a:schemeClr val="tx1"/>
                </a:solidFill>
                <a:latin typeface="Consolas" charset="0"/>
                <a:ea typeface="Consolas" charset="0"/>
                <a:cs typeface="Consolas" charset="0"/>
              </a:rPr>
              <a:t>(10, scores);</a:t>
            </a:r>
          </a:p>
          <a:p>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analyze(collection -&gt; begin(), collection -&gt; end());</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return 0;</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a:t>
            </a:r>
          </a:p>
        </p:txBody>
      </p:sp>
      <p:pic>
        <p:nvPicPr>
          <p:cNvPr id="3" name="图片 2"/>
          <p:cNvPicPr>
            <a:picLocks noChangeAspect="1"/>
          </p:cNvPicPr>
          <p:nvPr/>
        </p:nvPicPr>
        <p:blipFill>
          <a:blip r:embed="rId2"/>
          <a:stretch>
            <a:fillRect/>
          </a:stretch>
        </p:blipFill>
        <p:spPr>
          <a:xfrm>
            <a:off x="3851920" y="3949828"/>
            <a:ext cx="4611277" cy="2287484"/>
          </a:xfrm>
          <a:prstGeom prst="rect">
            <a:avLst/>
          </a:prstGeom>
        </p:spPr>
      </p:pic>
    </p:spTree>
    <p:extLst>
      <p:ext uri="{BB962C8B-B14F-4D97-AF65-F5344CB8AC3E}">
        <p14:creationId xmlns:p14="http://schemas.microsoft.com/office/powerpoint/2010/main" val="35681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Iterator* it = </a:t>
            </a:r>
            <a:r>
              <a:rPr lang="en-US" altLang="zh-CN" sz="1600" dirty="0" err="1">
                <a:solidFill>
                  <a:schemeClr val="tx1"/>
                </a:solidFill>
                <a:latin typeface="Consolas" charset="0"/>
                <a:ea typeface="Consolas" charset="0"/>
                <a:cs typeface="Consolas" charset="0"/>
              </a:rPr>
              <a:t>collection.iterator</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while (it-&gt;</a:t>
            </a:r>
            <a:r>
              <a:rPr lang="en-US" altLang="zh-CN" sz="1600" dirty="0" err="1">
                <a:solidFill>
                  <a:schemeClr val="tx1"/>
                </a:solidFill>
                <a:latin typeface="Consolas" charset="0"/>
                <a:ea typeface="Consolas" charset="0"/>
                <a:cs typeface="Consolas" charset="0"/>
              </a:rPr>
              <a:t>hasNext</a:t>
            </a:r>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it-&gt;next();</a:t>
            </a:r>
          </a:p>
          <a:p>
            <a:r>
              <a:rPr lang="en-US" altLang="zh-CN" sz="1600" dirty="0">
                <a:solidFill>
                  <a:schemeClr val="tx1"/>
                </a:solidFill>
                <a:latin typeface="Consolas" charset="0"/>
                <a:ea typeface="Consolas" charset="0"/>
                <a:cs typeface="Consolas" charset="0"/>
              </a:rPr>
              <a:t>	Object object = it-&gt;</a:t>
            </a:r>
            <a:r>
              <a:rPr lang="en-US" altLang="zh-CN" sz="1600" dirty="0" err="1">
                <a:solidFill>
                  <a:schemeClr val="tx1"/>
                </a:solidFill>
                <a:latin typeface="Consolas" charset="0"/>
                <a:ea typeface="Consolas" charset="0"/>
                <a:cs typeface="Consolas" charset="0"/>
              </a:rPr>
              <a:t>getValue</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//do something with object;</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2779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p>
        </p:txBody>
      </p:sp>
      <p:pic>
        <p:nvPicPr>
          <p:cNvPr id="6" name="Picture 2"/>
          <p:cNvPicPr>
            <a:picLocks noChangeAspect="1" noChangeArrowheads="1"/>
          </p:cNvPicPr>
          <p:nvPr/>
        </p:nvPicPr>
        <p:blipFill rotWithShape="1">
          <a:blip r:embed="rId2" cstate="print"/>
          <a:srcRect t="69275" r="44257"/>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p:blipFill>
        <p:spPr>
          <a:xfrm>
            <a:off x="4381140" y="4941463"/>
            <a:ext cx="4608512" cy="1198048"/>
          </a:xfrm>
          <a:prstGeom prst="rect">
            <a:avLst/>
          </a:prstGeom>
        </p:spPr>
      </p:pic>
    </p:spTree>
    <p:extLst>
      <p:ext uri="{BB962C8B-B14F-4D97-AF65-F5344CB8AC3E}">
        <p14:creationId xmlns:p14="http://schemas.microsoft.com/office/powerpoint/2010/main" val="17236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Tree>
    <p:extLst>
      <p:ext uri="{BB962C8B-B14F-4D97-AF65-F5344CB8AC3E}">
        <p14:creationId xmlns:p14="http://schemas.microsoft.com/office/powerpoint/2010/main" val="3545763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这些容器背后支持的数据结构是不同的，但是类似的数据访问操作，如遍历、最大值、最小值</a:t>
            </a:r>
            <a:r>
              <a:rPr lang="en-US" altLang="zh-CN" sz="2800" b="1" dirty="0">
                <a:solidFill>
                  <a:srgbClr val="003366"/>
                </a:solidFill>
              </a:rPr>
              <a:t>……</a:t>
            </a: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可以阅读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的具体实现代码来体会迭代器模式的特点</a:t>
            </a:r>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Tree>
    <p:extLst>
      <p:ext uri="{BB962C8B-B14F-4D97-AF65-F5344CB8AC3E}">
        <p14:creationId xmlns:p14="http://schemas.microsoft.com/office/powerpoint/2010/main" val="190353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4749029"/>
          </a:xfrm>
        </p:spPr>
        <p:txBody>
          <a:bodyPr/>
          <a:lstStyle/>
          <a:p>
            <a:r>
              <a:rPr lang="zh-CN" altLang="en-US" dirty="0"/>
              <a:t>行为型设计模式关心对象之间的行为功能抽象，核心在于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的成分，保证以尽可能少的代码改动完成功能的增减</a:t>
            </a:r>
            <a:endParaRPr lang="en-US" altLang="zh-CN" sz="2400" dirty="0"/>
          </a:p>
          <a:p>
            <a:pPr lvl="2">
              <a:buSzPct val="75000"/>
              <a:buFont typeface="Wingdings" pitchFamily="2" charset="2"/>
              <a:buChar char="§"/>
            </a:pPr>
            <a:r>
              <a:rPr lang="zh-CN" altLang="en-US" sz="2400" dirty="0"/>
              <a:t>模板方法归纳了一系列类的通用功能，在基类中将功能的接口固定，在子类中具体实现流程细节，使得新类的增加不对已有类产生影响</a:t>
            </a:r>
            <a:endParaRPr lang="en-US" altLang="zh-CN" b="0" dirty="0"/>
          </a:p>
          <a:p>
            <a:pPr lvl="2">
              <a:buSzPct val="75000"/>
              <a:buFont typeface="Wingdings" pitchFamily="2" charset="2"/>
              <a:buChar char="§"/>
            </a:pPr>
            <a:r>
              <a:rPr lang="zh-CN" altLang="en-US" sz="2400" dirty="0"/>
              <a:t>策略模式抽象了功能的选择与组合，隔离不同的功能使得相互之间不受影响，可以灵活支持算法或策略的变动</a:t>
            </a:r>
            <a:endParaRPr lang="en-US" altLang="zh-CN" b="0" dirty="0"/>
          </a:p>
          <a:p>
            <a:pPr lvl="2">
              <a:buSzPct val="75000"/>
              <a:buFont typeface="Wingdings" pitchFamily="2" charset="2"/>
              <a:buChar char="§"/>
            </a:pPr>
            <a:r>
              <a:rPr lang="zh-CN" altLang="en-US" sz="2400" dirty="0"/>
              <a:t>迭代器模式抽象了数据访问方法，可以访问对象的元素但却不暴露底层实现，隔离具体算法与数据结构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Tree>
    <p:extLst>
      <p:ext uri="{BB962C8B-B14F-4D97-AF65-F5344CB8AC3E}">
        <p14:creationId xmlns:p14="http://schemas.microsoft.com/office/powerpoint/2010/main" val="193897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428544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500" dirty="0">
                <a:solidFill>
                  <a:schemeClr val="tx1"/>
                </a:solidFill>
                <a:latin typeface="Consolas" panose="020B0609020204030204" pitchFamily="49" charset="0"/>
                <a:ea typeface="华文楷体" panose="02010600040101010101" pitchFamily="2" charset="-122"/>
                <a:cs typeface="+mn-cs"/>
              </a:rPr>
              <a:t> display;</a:t>
            </a:r>
          </a:p>
          <a:p>
            <a:r>
              <a:rPr lang="en-US" altLang="zh-CN" sz="1500" dirty="0">
                <a:solidFill>
                  <a:schemeClr val="tx1"/>
                </a:solidFill>
                <a:latin typeface="Consolas" panose="020B0609020204030204" pitchFamily="49" charset="0"/>
                <a:ea typeface="华文楷体" panose="02010600040101010101" pitchFamily="2" charset="-122"/>
                <a:cs typeface="+mn-cs"/>
              </a:rPr>
              <a:t>	Monitor monitor(&amp;display);</a:t>
            </a: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2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模板方法</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Template Method</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9</a:t>
            </a:fld>
            <a:endParaRPr lang="en-US" altLang="zh-CN" sz="1400">
              <a:solidFill>
                <a:schemeClr val="hlink"/>
              </a:solidFill>
              <a:ea typeface="SimSun" charset="-122"/>
            </a:endParaRPr>
          </a:p>
        </p:txBody>
      </p:sp>
    </p:spTree>
    <p:extLst>
      <p:ext uri="{BB962C8B-B14F-4D97-AF65-F5344CB8AC3E}">
        <p14:creationId xmlns:p14="http://schemas.microsoft.com/office/powerpoint/2010/main" val="394901670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12844</TotalTime>
  <Words>3348</Words>
  <Application>Microsoft Macintosh PowerPoint</Application>
  <PresentationFormat>全屏显示(4:3)</PresentationFormat>
  <Paragraphs>759</Paragraphs>
  <Slides>63</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63</vt:i4>
      </vt:variant>
    </vt:vector>
  </HeadingPairs>
  <TitlesOfParts>
    <vt:vector size="79" baseType="lpstr">
      <vt:lpstr>等线</vt:lpstr>
      <vt:lpstr>华文楷体</vt:lpstr>
      <vt:lpstr>SimSun</vt:lpstr>
      <vt:lpstr>SimSun</vt:lpstr>
      <vt:lpstr>Microsoft YaHei</vt:lpstr>
      <vt:lpstr>Microsoft YaHei</vt:lpstr>
      <vt:lpstr>Bitstream Vera Sans Mono</vt:lpstr>
      <vt:lpstr>Arial</vt:lpstr>
      <vt:lpstr>Calibri</vt:lpstr>
      <vt:lpstr>Calibri Light</vt:lpstr>
      <vt:lpstr>Consolas</vt:lpstr>
      <vt:lpstr>Courier New</vt:lpstr>
      <vt:lpstr>Lucida Console</vt:lpstr>
      <vt:lpstr>Mangal</vt:lpstr>
      <vt:lpstr>Wingdings</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存储器</vt:lpstr>
      <vt:lpstr>实现基于数组的Collection</vt:lpstr>
      <vt:lpstr>实现基于数组的Collection</vt:lpstr>
      <vt:lpstr>实现基于数组的Iterator</vt:lpstr>
      <vt:lpstr>实现基于数组的Iterator</vt:lpstr>
      <vt:lpstr>Iterator对Collection的数据访问</vt:lpstr>
      <vt:lpstr>main()</vt:lpstr>
      <vt:lpstr>另一种常见的迭代器模式</vt:lpstr>
      <vt:lpstr>总结</vt:lpstr>
      <vt:lpstr>STL</vt:lpstr>
      <vt:lpstr>本节课</vt:lpstr>
      <vt:lpstr>结 束</vt:lpstr>
    </vt:vector>
  </TitlesOfParts>
  <Company>清华大学</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3291</cp:revision>
  <dcterms:created xsi:type="dcterms:W3CDTF">2002-09-18T00:55:13Z</dcterms:created>
  <dcterms:modified xsi:type="dcterms:W3CDTF">2019-05-13T11:33:52Z</dcterms:modified>
</cp:coreProperties>
</file>