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9" r:id="rId4"/>
    <p:sldId id="268" r:id="rId5"/>
    <p:sldId id="265" r:id="rId6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Yaohua" initials="CY" lastIdx="1" clrIdx="0">
    <p:extLst>
      <p:ext uri="{19B8F6BF-5375-455C-9EA6-DF929625EA0E}">
        <p15:presenceInfo xmlns:p15="http://schemas.microsoft.com/office/powerpoint/2012/main" userId="S::ychen@teksystems.com::7b2f7e70-d9b7-413d-bc7a-1c60b1de0f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1811003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5975647" y="1"/>
            <a:ext cx="6216352" cy="5750015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4683E-95F0-A94A-8D0C-6B1DD7C1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25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430" y="2509079"/>
            <a:ext cx="5349605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620F55-EF76-AB42-A257-D129C4F0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2613"/>
            <a:ext cx="5346699" cy="3600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907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Tw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27" y="1079929"/>
            <a:ext cx="5346699" cy="53553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25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201" y="1080999"/>
            <a:ext cx="5346699" cy="1009507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7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27" y="1079929"/>
            <a:ext cx="5346699" cy="53553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25" y="2982216"/>
            <a:ext cx="5346699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82216"/>
            <a:ext cx="5346699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201" y="1080999"/>
            <a:ext cx="5346699" cy="1009507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53425" y="2170470"/>
            <a:ext cx="5346699" cy="4247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1" y="2170470"/>
            <a:ext cx="5346699" cy="4247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13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3" y="2509079"/>
            <a:ext cx="7225196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1" y="2509079"/>
            <a:ext cx="3357033" cy="20764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8679617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4"/>
            <a:ext cx="8689883" cy="3509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67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BB43D483-74B6-A849-84DD-E6A16F66C25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598225" y="495336"/>
            <a:ext cx="2315633" cy="1447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61785" y="2635251"/>
            <a:ext cx="3575051" cy="3477683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65463" y="2635251"/>
            <a:ext cx="3575051" cy="3477683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3427" y="2635251"/>
            <a:ext cx="3575051" cy="3477683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553428" y="226797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4465464" y="226797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8361786" y="226797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88A26-54B6-5E48-940B-873BD0553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899CDC-58D8-D747-9F2E-CB445CBDC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980C4-2FED-B743-9729-84EB868B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36197-DF33-304B-AB82-7132E345E9EE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477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Short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8679617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5"/>
            <a:ext cx="8689883" cy="618631"/>
          </a:xfrm>
        </p:spPr>
        <p:txBody>
          <a:bodyPr wrap="square">
            <a:spAutoFit/>
          </a:bodyPr>
          <a:lstStyle>
            <a:lvl1pPr marL="0" indent="0">
              <a:lnSpc>
                <a:spcPts val="2053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Two Line Max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BB43D483-74B6-A849-84DD-E6A16F66C25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598225" y="801412"/>
            <a:ext cx="2315633" cy="1447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61785" y="2865503"/>
            <a:ext cx="3575051" cy="3266008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65463" y="2865503"/>
            <a:ext cx="3575051" cy="3266008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3427" y="2865503"/>
            <a:ext cx="3575051" cy="3266008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553428" y="2498227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4465464" y="2498227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8361786" y="2498227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81946-8460-004C-9808-25806406F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E97208E-88AB-3D43-A9ED-B009628C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2FC93-253D-4D44-89F0-52AE130D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4EC6E1-6F3D-F14C-B779-09AFBE04A8E1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234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_Long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8679617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4"/>
            <a:ext cx="8689883" cy="1148904"/>
          </a:xfrm>
        </p:spPr>
        <p:txBody>
          <a:bodyPr wrap="square">
            <a:spAutoFit/>
          </a:bodyPr>
          <a:lstStyle>
            <a:lvl1pPr marL="0" indent="0">
              <a:lnSpc>
                <a:spcPts val="2053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Four</a:t>
            </a:r>
          </a:p>
          <a:p>
            <a:pPr lvl="0"/>
            <a:r>
              <a:rPr lang="en-US"/>
              <a:t>Line</a:t>
            </a:r>
          </a:p>
          <a:p>
            <a:pPr lvl="0"/>
            <a:r>
              <a:rPr lang="en-US"/>
              <a:t>Max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61785" y="3386326"/>
            <a:ext cx="3575051" cy="2726607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65463" y="3386326"/>
            <a:ext cx="3575051" cy="2726607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3427" y="3386326"/>
            <a:ext cx="3575051" cy="2726607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553428" y="3019049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4465464" y="3019049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8361786" y="3019049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EFD2C-55A4-1D42-8766-07762445D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746F9-E20E-9349-83F6-39C149BE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BC649-7103-5647-BFCE-BE835F75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8BE08D-2887-9F4F-BFEA-B5A4DDEF29B7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BFEABDC-2F62-5B4F-9587-01F485F70F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598225" y="801412"/>
            <a:ext cx="2315633" cy="1447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</p:spTree>
    <p:extLst>
      <p:ext uri="{BB962C8B-B14F-4D97-AF65-F5344CB8AC3E}">
        <p14:creationId xmlns:p14="http://schemas.microsoft.com/office/powerpoint/2010/main" val="112294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_Shor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3CF9E13-1062-704B-BCF4-3750A3DA88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4301" y="1"/>
            <a:ext cx="4697700" cy="5750015"/>
          </a:xfrm>
          <a:custGeom>
            <a:avLst/>
            <a:gdLst>
              <a:gd name="connsiteX0" fmla="*/ 0 w 3523275"/>
              <a:gd name="connsiteY0" fmla="*/ 0 h 4312511"/>
              <a:gd name="connsiteX1" fmla="*/ 3523275 w 3523275"/>
              <a:gd name="connsiteY1" fmla="*/ 0 h 4312511"/>
              <a:gd name="connsiteX2" fmla="*/ 3523275 w 3523275"/>
              <a:gd name="connsiteY2" fmla="*/ 4310873 h 4312511"/>
              <a:gd name="connsiteX3" fmla="*/ 3073650 w 3523275"/>
              <a:gd name="connsiteY3" fmla="*/ 4312511 h 4312511"/>
              <a:gd name="connsiteX4" fmla="*/ 2122134 w 3523275"/>
              <a:gd name="connsiteY4" fmla="*/ 3681803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3275" h="4312511">
                <a:moveTo>
                  <a:pt x="0" y="0"/>
                </a:moveTo>
                <a:lnTo>
                  <a:pt x="3523275" y="0"/>
                </a:lnTo>
                <a:lnTo>
                  <a:pt x="3523275" y="431087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9CBE20C-BA23-4006-B8B7-EDE17F2F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_Short_Long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5CAE631-596F-B149-98E4-4871CE56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3" b="72593"/>
          <a:stretch>
            <a:fillRect/>
          </a:stretch>
        </p:blipFill>
        <p:spPr>
          <a:xfrm>
            <a:off x="9245600" y="0"/>
            <a:ext cx="2946400" cy="1879600"/>
          </a:xfrm>
          <a:custGeom>
            <a:avLst/>
            <a:gdLst>
              <a:gd name="connsiteX0" fmla="*/ 0 w 2209800"/>
              <a:gd name="connsiteY0" fmla="*/ 0 h 1409700"/>
              <a:gd name="connsiteX1" fmla="*/ 2209800 w 2209800"/>
              <a:gd name="connsiteY1" fmla="*/ 0 h 1409700"/>
              <a:gd name="connsiteX2" fmla="*/ 2209800 w 2209800"/>
              <a:gd name="connsiteY2" fmla="*/ 1409700 h 1409700"/>
              <a:gd name="connsiteX3" fmla="*/ 0 w 2209800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1409700">
                <a:moveTo>
                  <a:pt x="0" y="0"/>
                </a:moveTo>
                <a:lnTo>
                  <a:pt x="2209800" y="0"/>
                </a:lnTo>
                <a:lnTo>
                  <a:pt x="2209800" y="1409700"/>
                </a:lnTo>
                <a:lnTo>
                  <a:pt x="0" y="1409700"/>
                </a:lnTo>
                <a:close/>
              </a:path>
            </a:pathLst>
          </a:cu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2" y="3128339"/>
            <a:ext cx="2290817" cy="1416955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5FA81F-BFF1-EC48-B075-4C94F7CB9F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36488" y="3429065"/>
            <a:ext cx="3837801" cy="1106884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F02985D-FAC8-A14B-B1F1-96D164F5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36487" y="5076055"/>
            <a:ext cx="3827797" cy="1036879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B585673-DC0B-AF46-9FBE-0FB11C38CD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0908" y="3429063"/>
            <a:ext cx="3836933" cy="2683871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0985F-EC5F-1C45-B8BB-8CDB47D54EDC}"/>
              </a:ext>
            </a:extLst>
          </p:cNvPr>
          <p:cNvSpPr txBox="1"/>
          <p:nvPr/>
        </p:nvSpPr>
        <p:spPr>
          <a:xfrm>
            <a:off x="3736488" y="3054552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2730C-575B-E84B-9D93-26B39FCEEF37}"/>
              </a:ext>
            </a:extLst>
          </p:cNvPr>
          <p:cNvSpPr txBox="1"/>
          <p:nvPr/>
        </p:nvSpPr>
        <p:spPr>
          <a:xfrm>
            <a:off x="3736488" y="471948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4B038C-94AF-614C-B2A3-BEA662BB78B9}"/>
              </a:ext>
            </a:extLst>
          </p:cNvPr>
          <p:cNvSpPr txBox="1"/>
          <p:nvPr/>
        </p:nvSpPr>
        <p:spPr>
          <a:xfrm>
            <a:off x="7960909" y="3054552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C53008-398D-EE4A-BA3F-07244D90CB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9305849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F49EA50-9C83-984A-9E06-A73F9560D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4"/>
            <a:ext cx="10966285" cy="1148904"/>
          </a:xfrm>
        </p:spPr>
        <p:txBody>
          <a:bodyPr wrap="square">
            <a:spAutoFit/>
          </a:bodyPr>
          <a:lstStyle>
            <a:lvl1pPr marL="0" indent="0">
              <a:lnSpc>
                <a:spcPts val="2053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Four</a:t>
            </a:r>
          </a:p>
          <a:p>
            <a:pPr lvl="0"/>
            <a:r>
              <a:rPr lang="en-US"/>
              <a:t>Line</a:t>
            </a:r>
          </a:p>
          <a:p>
            <a:pPr lvl="0"/>
            <a:r>
              <a:rPr lang="en-US"/>
              <a:t>Max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4FB2FC-78D3-D545-A66C-65DE7C085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1810491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Date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B529B-6D1E-7A45-AE36-F7546910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22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6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Contact info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44527E-9D07-3D40-86E7-FA8E42148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0463" y="2462785"/>
            <a:ext cx="6169304" cy="806375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632BDE-23C9-1544-81D1-52C3E5F3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13" y="12913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39" y="857966"/>
            <a:ext cx="11353800" cy="570189"/>
          </a:xfrm>
        </p:spPr>
        <p:txBody>
          <a:bodyPr>
            <a:normAutofit/>
          </a:bodyPr>
          <a:lstStyle>
            <a:lvl1pPr>
              <a:defRPr lang="en-US" sz="2400" b="1" kern="1200" dirty="0">
                <a:solidFill>
                  <a:srgbClr val="053B5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94325"/>
            <a:ext cx="11349739" cy="4351339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783" indent="-228594">
              <a:buFont typeface="Calibri" panose="020F0502020204030204" pitchFamily="34" charset="0"/>
              <a:buChar char="−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2971" indent="-228594">
              <a:buFont typeface="Calibri" panose="020F0502020204030204" pitchFamily="34" charset="0"/>
              <a:buChar char="−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160" indent="-228594">
              <a:buFont typeface="Calibri" panose="020F0502020204030204" pitchFamily="34" charset="0"/>
              <a:buChar char="−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349" indent="-228594">
              <a:buFont typeface="Calibri" panose="020F0502020204030204" pitchFamily="34" charset="0"/>
              <a:buChar char="−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029039" cy="54864"/>
          </a:xfrm>
          <a:prstGeom prst="rect">
            <a:avLst/>
          </a:prstGeom>
          <a:solidFill>
            <a:srgbClr val="0671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1"/>
          </a:p>
        </p:txBody>
      </p:sp>
      <p:sp>
        <p:nvSpPr>
          <p:cNvPr id="8" name="Rectangle 7"/>
          <p:cNvSpPr/>
          <p:nvPr/>
        </p:nvSpPr>
        <p:spPr>
          <a:xfrm>
            <a:off x="1029038" y="0"/>
            <a:ext cx="1029039" cy="54864"/>
          </a:xfrm>
          <a:prstGeom prst="rect">
            <a:avLst/>
          </a:prstGeom>
          <a:solidFill>
            <a:srgbClr val="BD1F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1"/>
          </a:p>
        </p:txBody>
      </p:sp>
      <p:sp>
        <p:nvSpPr>
          <p:cNvPr id="9" name="Rectangle 8"/>
          <p:cNvSpPr/>
          <p:nvPr/>
        </p:nvSpPr>
        <p:spPr>
          <a:xfrm>
            <a:off x="2058077" y="0"/>
            <a:ext cx="1029039" cy="54864"/>
          </a:xfrm>
          <a:prstGeom prst="rect">
            <a:avLst/>
          </a:prstGeom>
          <a:solidFill>
            <a:srgbClr val="B0B6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1"/>
          </a:p>
        </p:txBody>
      </p:sp>
      <p:sp>
        <p:nvSpPr>
          <p:cNvPr id="11" name="TextBox 10"/>
          <p:cNvSpPr txBox="1"/>
          <p:nvPr/>
        </p:nvSpPr>
        <p:spPr>
          <a:xfrm>
            <a:off x="9504123" y="6548193"/>
            <a:ext cx="1607164" cy="244039"/>
          </a:xfrm>
          <a:prstGeom prst="rect">
            <a:avLst/>
          </a:prstGeom>
          <a:noFill/>
        </p:spPr>
        <p:txBody>
          <a:bodyPr wrap="none" lIns="121917" tIns="60959" rIns="121917" bIns="60959" rtlCol="0" anchor="ctr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00" dirty="0">
                <a:solidFill>
                  <a:srgbClr val="FFFFFF"/>
                </a:solidFill>
                <a:latin typeface="Open Sans"/>
                <a:cs typeface="Open Sans"/>
              </a:rPr>
              <a:t>CAPGEMINI CLOUD  </a:t>
            </a:r>
            <a:r>
              <a:rPr lang="en-US" sz="900" baseline="0" dirty="0">
                <a:solidFill>
                  <a:srgbClr val="FFFFFF"/>
                </a:solidFill>
                <a:latin typeface="Open Sans"/>
                <a:cs typeface="Open Sans"/>
              </a:rPr>
              <a:t>|   </a:t>
            </a:r>
            <a:fld id="{386B4344-649F-C745-A86B-93613093FF3C}" type="slidenum">
              <a:rPr lang="en-US" sz="1100" smtClean="0">
                <a:solidFill>
                  <a:srgbClr val="FFFFFF"/>
                </a:solidFill>
              </a:rPr>
              <a:pPr algn="ctr">
                <a:lnSpc>
                  <a:spcPct val="70000"/>
                </a:lnSpc>
              </a:pPr>
              <a:t>‹#›</a:t>
            </a:fld>
            <a:endParaRPr lang="en-US" sz="9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grpSp>
        <p:nvGrpSpPr>
          <p:cNvPr id="10" name="Groupe 1">
            <a:extLst>
              <a:ext uri="{FF2B5EF4-FFF2-40B4-BE49-F238E27FC236}">
                <a16:creationId xmlns:a16="http://schemas.microsoft.com/office/drawing/2014/main" id="{E2195E84-9CF0-40D2-B98B-0A1ED4EBA710}"/>
              </a:ext>
            </a:extLst>
          </p:cNvPr>
          <p:cNvGrpSpPr/>
          <p:nvPr/>
        </p:nvGrpSpPr>
        <p:grpSpPr>
          <a:xfrm>
            <a:off x="11501103" y="171574"/>
            <a:ext cx="419436" cy="388988"/>
            <a:chOff x="11501102" y="171573"/>
            <a:chExt cx="419436" cy="388988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E496A23-28D2-4143-AF82-26E66EE23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EC8F5AA-94B4-412C-BD3E-AED381238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10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pos="74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268A6-3784-A747-A256-BD21081D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951" y="1600200"/>
            <a:ext cx="1096645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1079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D762F0-C1A3-47B2-832D-28233C6225D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130463" y="1810491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2101E-6181-D445-8991-D581E4F2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130463" y="1810491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1AB4-7E4D-D449-A2D1-D9EEF381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4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429" y="2509079"/>
            <a:ext cx="10965471" cy="3603855"/>
          </a:xfrm>
        </p:spPr>
        <p:txBody>
          <a:bodyPr/>
          <a:lstStyle>
            <a:lvl1pPr marL="0" indent="0">
              <a:buNone/>
              <a:tabLst/>
              <a:defRPr/>
            </a:lvl1pPr>
            <a:lvl2pPr marL="461422" indent="-230712">
              <a:buFont typeface="Arial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98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28" y="2509079"/>
            <a:ext cx="10965472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26" y="1095319"/>
            <a:ext cx="10965473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28" y="2207093"/>
            <a:ext cx="10965472" cy="390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03CFAF-CE88-D649-8148-F796F5DAB43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B210C7-6FF6-304A-A26A-1CBE3975D0AB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27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1pPr>
      <a:lvl2pPr marL="461422" indent="-230712" algn="l" defTabSz="914377" rtl="0" eaLnBrk="1" latinLnBrk="0" hangingPunct="1">
        <a:lnSpc>
          <a:spcPct val="100000"/>
        </a:lnSpc>
        <a:spcBef>
          <a:spcPts val="1067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2pPr>
      <a:lvl3pPr marL="685783" indent="-224361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92072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8">
          <p15:clr>
            <a:srgbClr val="F26B43"/>
          </p15:clr>
        </p15:guide>
        <p15:guide id="2" pos="5442">
          <p15:clr>
            <a:srgbClr val="F26B43"/>
          </p15:clr>
        </p15:guide>
        <p15:guide id="3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01E-1A84-4F74-A463-5011E7001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3" y="1122363"/>
            <a:ext cx="8754712" cy="2387600"/>
          </a:xfrm>
        </p:spPr>
        <p:txBody>
          <a:bodyPr>
            <a:norm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D57D2-3A17-4B50-A031-65FF2256AABD}"/>
              </a:ext>
            </a:extLst>
          </p:cNvPr>
          <p:cNvSpPr txBox="1"/>
          <p:nvPr/>
        </p:nvSpPr>
        <p:spPr>
          <a:xfrm>
            <a:off x="3426781" y="5249104"/>
            <a:ext cx="1660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Chen </a:t>
            </a:r>
          </a:p>
          <a:p>
            <a:endParaRPr lang="en-US" dirty="0"/>
          </a:p>
          <a:p>
            <a:r>
              <a:rPr lang="en-US" dirty="0"/>
              <a:t>Feb 2020</a:t>
            </a:r>
          </a:p>
        </p:txBody>
      </p:sp>
      <p:pic>
        <p:nvPicPr>
          <p:cNvPr id="5" name="Picture 2" descr="Image result for allegis logo">
            <a:extLst>
              <a:ext uri="{FF2B5EF4-FFF2-40B4-BE49-F238E27FC236}">
                <a16:creationId xmlns:a16="http://schemas.microsoft.com/office/drawing/2014/main" id="{E9780589-76DD-4342-A1E0-58A45DD2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623" y="6172434"/>
            <a:ext cx="750694" cy="6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4" descr="A picture containing web&#10;&#10;Description generated with high confidence">
            <a:extLst>
              <a:ext uri="{FF2B5EF4-FFF2-40B4-BE49-F238E27FC236}">
                <a16:creationId xmlns:a16="http://schemas.microsoft.com/office/drawing/2014/main" id="{18446483-091F-4EEC-BF8F-6CF5D8E3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" b="69"/>
          <a:stretch>
            <a:fillRect/>
          </a:stretch>
        </p:blipFill>
        <p:spPr>
          <a:xfrm>
            <a:off x="7529736" y="10892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62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27D-05CD-42C4-8839-D30EFB6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24136"/>
            <a:ext cx="11353800" cy="570189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F960-6961-451A-83F1-1473D1A5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94325"/>
            <a:ext cx="11349739" cy="48781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Background and Motivation</a:t>
            </a:r>
          </a:p>
          <a:p>
            <a:pPr lvl="1"/>
            <a:r>
              <a:rPr lang="en-US" sz="2400" dirty="0"/>
              <a:t>Job description classification &amp; bill rate prediction</a:t>
            </a:r>
          </a:p>
          <a:p>
            <a:pPr lvl="1"/>
            <a:r>
              <a:rPr lang="en-US" sz="2400" dirty="0"/>
              <a:t>Existing approach and issues</a:t>
            </a:r>
          </a:p>
          <a:p>
            <a:r>
              <a:rPr lang="en-US" sz="2400" dirty="0"/>
              <a:t>Assessments and Solutions</a:t>
            </a:r>
          </a:p>
          <a:p>
            <a:pPr lvl="1"/>
            <a:r>
              <a:rPr lang="en-US" sz="2400" dirty="0"/>
              <a:t>Word2Vec for feature extraction</a:t>
            </a:r>
          </a:p>
          <a:p>
            <a:pPr lvl="1"/>
            <a:r>
              <a:rPr lang="en-US" sz="2400" dirty="0"/>
              <a:t>Deep neural network for learning</a:t>
            </a:r>
          </a:p>
          <a:p>
            <a:r>
              <a:rPr lang="en-US" sz="2400" dirty="0"/>
              <a:t>Implementation and Results</a:t>
            </a:r>
          </a:p>
          <a:p>
            <a:r>
              <a:rPr lang="en-US" sz="2400" dirty="0"/>
              <a:t>Principles and Best Practices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Q &amp; A</a:t>
            </a:r>
          </a:p>
        </p:txBody>
      </p:sp>
      <p:pic>
        <p:nvPicPr>
          <p:cNvPr id="4" name="Picture Placeholder 18">
            <a:extLst>
              <a:ext uri="{FF2B5EF4-FFF2-40B4-BE49-F238E27FC236}">
                <a16:creationId xmlns:a16="http://schemas.microsoft.com/office/drawing/2014/main" id="{4FC917E7-E8AD-4555-97ED-24F25307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98" r="22798"/>
          <a:stretch>
            <a:fillRect/>
          </a:stretch>
        </p:blipFill>
        <p:spPr>
          <a:xfrm>
            <a:off x="8668725" y="0"/>
            <a:ext cx="3523275" cy="4312511"/>
          </a:xfrm>
          <a:custGeom>
            <a:avLst/>
            <a:gdLst>
              <a:gd name="connsiteX0" fmla="*/ 0 w 3523275"/>
              <a:gd name="connsiteY0" fmla="*/ 0 h 4312511"/>
              <a:gd name="connsiteX1" fmla="*/ 3523275 w 3523275"/>
              <a:gd name="connsiteY1" fmla="*/ 0 h 4312511"/>
              <a:gd name="connsiteX2" fmla="*/ 3523275 w 3523275"/>
              <a:gd name="connsiteY2" fmla="*/ 4310873 h 4312511"/>
              <a:gd name="connsiteX3" fmla="*/ 3073650 w 3523275"/>
              <a:gd name="connsiteY3" fmla="*/ 4312511 h 4312511"/>
              <a:gd name="connsiteX4" fmla="*/ 2122134 w 3523275"/>
              <a:gd name="connsiteY4" fmla="*/ 3681803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3275" h="4312511">
                <a:moveTo>
                  <a:pt x="0" y="0"/>
                </a:moveTo>
                <a:lnTo>
                  <a:pt x="3523275" y="0"/>
                </a:lnTo>
                <a:lnTo>
                  <a:pt x="3523275" y="431087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2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6B56-1701-4410-8683-CC1B82AC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pic>
        <p:nvPicPr>
          <p:cNvPr id="4" name="Picture 8" descr="Image result for precision vs. recall">
            <a:extLst>
              <a:ext uri="{FF2B5EF4-FFF2-40B4-BE49-F238E27FC236}">
                <a16:creationId xmlns:a16="http://schemas.microsoft.com/office/drawing/2014/main" id="{7E34FF77-591C-48DA-A38D-130D1851E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39" y="1493838"/>
            <a:ext cx="6978559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9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DCEB-3B64-4904-B9C1-F4D29941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E9FCFCE-86B2-48E8-BCAE-9FCDAB5462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9" y="2951006"/>
            <a:ext cx="50387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19317-1E68-4E7A-AA4F-8C872543EBF5}"/>
              </a:ext>
            </a:extLst>
          </p:cNvPr>
          <p:cNvSpPr txBox="1"/>
          <p:nvPr/>
        </p:nvSpPr>
        <p:spPr>
          <a:xfrm>
            <a:off x="6561056" y="2802282"/>
            <a:ext cx="492079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"Of all records that were labelled 1 by the model, 10% were actually 1 (90% incorrect predictions). Of all records that were truly labelled 1 we predicted 83% correctly.“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reason the precision is so poor for label 1 is because there are many more "negatives" (0's) than "positives" (1) increasing the chance for false positives to occur, affecting the precision.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q &amp; a image">
            <a:extLst>
              <a:ext uri="{FF2B5EF4-FFF2-40B4-BE49-F238E27FC236}">
                <a16:creationId xmlns:a16="http://schemas.microsoft.com/office/drawing/2014/main" id="{5BE28258-870E-4757-92CF-77368FAE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643187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Placeholder 10">
            <a:extLst>
              <a:ext uri="{FF2B5EF4-FFF2-40B4-BE49-F238E27FC236}">
                <a16:creationId xmlns:a16="http://schemas.microsoft.com/office/drawing/2014/main" id="{876E7BB2-34C9-4E8B-9906-DDE9F86D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8" r="13968"/>
          <a:stretch/>
        </p:blipFill>
        <p:spPr>
          <a:xfrm>
            <a:off x="7553325" y="2545489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666116"/>
      </p:ext>
    </p:extLst>
  </p:cSld>
  <p:clrMapOvr>
    <a:masterClrMapping/>
  </p:clrMapOvr>
</p:sld>
</file>

<file path=ppt/theme/theme1.xml><?xml version="1.0" encoding="utf-8"?>
<a:theme xmlns:a="http://schemas.openxmlformats.org/drawingml/2006/main" name="Teksystems">
  <a:themeElements>
    <a:clrScheme name="TEKsystems">
      <a:dk1>
        <a:srgbClr val="000000"/>
      </a:dk1>
      <a:lt1>
        <a:srgbClr val="FFFFFF"/>
      </a:lt1>
      <a:dk2>
        <a:srgbClr val="CFD4D7"/>
      </a:dk2>
      <a:lt2>
        <a:srgbClr val="717073"/>
      </a:lt2>
      <a:accent1>
        <a:srgbClr val="021A32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ksystems" id="{CA76AF10-8638-4F45-8FB6-28C9A33D3EA2}" vid="{74B1D639-66D2-44E8-9E88-B2F688D0F3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Teksystems</Template>
  <TotalTime>606</TotalTime>
  <Words>131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.AppleSystemUIFont</vt:lpstr>
      <vt:lpstr>Open Sans</vt:lpstr>
      <vt:lpstr>Arial</vt:lpstr>
      <vt:lpstr>Calibri</vt:lpstr>
      <vt:lpstr>Wingdings</vt:lpstr>
      <vt:lpstr>Teksystems</vt:lpstr>
      <vt:lpstr>Machine Learning</vt:lpstr>
      <vt:lpstr>Agenda</vt:lpstr>
      <vt:lpstr>Precision vs. Recall</vt:lpstr>
      <vt:lpstr>Precision vs. 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Job Descriptions</dc:title>
  <dc:creator>Chen, Yaohua</dc:creator>
  <cp:lastModifiedBy>Chen, Yaohua</cp:lastModifiedBy>
  <cp:revision>278</cp:revision>
  <dcterms:created xsi:type="dcterms:W3CDTF">2019-12-24T16:49:54Z</dcterms:created>
  <dcterms:modified xsi:type="dcterms:W3CDTF">2020-02-11T15:47:27Z</dcterms:modified>
</cp:coreProperties>
</file>