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F3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2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781550" y="938530"/>
            <a:ext cx="3207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二分图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4775" y="2304415"/>
            <a:ext cx="9280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      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题目：有一个男孩，受朋友邀请去参加一个</a:t>
            </a:r>
            <a:r>
              <a:rPr lang="en-US" altLang="zh-CN" sz="2400">
                <a:solidFill>
                  <a:schemeClr val="tx1"/>
                </a:solidFill>
              </a:rPr>
              <a:t>party</a:t>
            </a:r>
            <a:r>
              <a:rPr lang="zh-CN" altLang="en-US" sz="2400">
                <a:solidFill>
                  <a:schemeClr val="tx1"/>
                </a:solidFill>
              </a:rPr>
              <a:t>，期间有人提出要玩游戏，每个男生和一个女生一队，每个男生不是愿意和任何一个女生组队，他们只愿意和某些女生组队，比如男生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号只愿意和女生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号或女生</a:t>
            </a:r>
            <a:r>
              <a:rPr lang="en-US" altLang="zh-CN" sz="2400">
                <a:solidFill>
                  <a:schemeClr val="tx1"/>
                </a:solidFill>
              </a:rPr>
              <a:t>5</a:t>
            </a:r>
            <a:r>
              <a:rPr lang="zh-CN" altLang="en-US" sz="2400">
                <a:solidFill>
                  <a:schemeClr val="tx1"/>
                </a:solidFill>
              </a:rPr>
              <a:t>号组队，男生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号只愿意和女生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号组队等等，那么，是否有办法让所有男生都能和一个女生组队呢？如果不能，最多可以组成多少对呢？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50315" y="730885"/>
            <a:ext cx="9559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二分图：二分图是指在一个图中，将点集分为X和Y两个集合，使得图的边的两个端点总是分别落在X和Y上，不会有X中的点连向X中的点，也不会有Y中的点连接到Y中的点。 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180" y="2400935"/>
            <a:ext cx="5004435" cy="3317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87755" y="692150"/>
            <a:ext cx="9415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匹配：在图论中，一个匹配是一个边集，其中任意两条边都没有公共顶点。例如，图 3、图 4 中红色的边就是图 2 的匹配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055" y="2583180"/>
            <a:ext cx="5313045" cy="3317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2583180"/>
            <a:ext cx="5004435" cy="3317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73430" y="561340"/>
            <a:ext cx="98793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最大匹配：一个图所有匹配中，所含匹配边数最多的匹配，称为这个图的最大匹配。图 4 是一个最大匹配，它包含 4 条匹配边。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完美匹配：如果一个图的某个匹配中，所有的顶点都是匹配点，那么它就是一个完美匹配。图 4 是一个完美匹配。显然，完美匹配一定是最大匹配（完美匹配的任何一个点都已经匹配，添加一条新的匹配边一定会与已有的匹配边冲突）。但并非每个图都存在完美匹配。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2405" y="3237865"/>
            <a:ext cx="5313045" cy="3317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4550" y="525780"/>
            <a:ext cx="9879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求二分图的最大匹配，算法：最大流算法（网络流的时候再讲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，匈牙利算法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4550" y="1590040"/>
            <a:ext cx="9879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</a:rPr>
              <a:t>交替路：从一个未匹配点出发，依次经过非匹配边、匹配边、非匹配边...形成的路径叫交替路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4550" y="2738120"/>
            <a:ext cx="98799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增广路：从一个未匹配点出发，走交替路，如果途径另一个未匹配点（出发的点不算），则这条交替路称为增广路（agumenting path）。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5025" y="525780"/>
            <a:ext cx="7383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增广路的查找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3773805"/>
            <a:ext cx="3350260" cy="25634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5025" y="1162685"/>
            <a:ext cx="9366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对于左图，从未匹配点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出发，经过未匹配边（</a:t>
            </a:r>
            <a:r>
              <a:rPr lang="en-US" altLang="zh-CN" sz="2400">
                <a:solidFill>
                  <a:schemeClr val="tx1"/>
                </a:solidFill>
              </a:rPr>
              <a:t>2-6</a:t>
            </a:r>
            <a:r>
              <a:rPr lang="zh-CN" altLang="en-US" sz="2400">
                <a:solidFill>
                  <a:schemeClr val="tx1"/>
                </a:solidFill>
              </a:rPr>
              <a:t>），匹配边（</a:t>
            </a:r>
            <a:r>
              <a:rPr lang="en-US" altLang="zh-CN" sz="2400">
                <a:solidFill>
                  <a:schemeClr val="tx1"/>
                </a:solidFill>
              </a:rPr>
              <a:t>6-1</a:t>
            </a:r>
            <a:r>
              <a:rPr lang="zh-CN" altLang="en-US" sz="2400">
                <a:solidFill>
                  <a:schemeClr val="tx1"/>
                </a:solidFill>
              </a:rPr>
              <a:t>），未匹配边（</a:t>
            </a:r>
            <a:r>
              <a:rPr lang="en-US" altLang="zh-CN" sz="2400">
                <a:solidFill>
                  <a:schemeClr val="tx1"/>
                </a:solidFill>
              </a:rPr>
              <a:t>1-8</a:t>
            </a:r>
            <a:r>
              <a:rPr lang="zh-CN" altLang="en-US" sz="2400">
                <a:solidFill>
                  <a:schemeClr val="tx1"/>
                </a:solidFill>
              </a:rPr>
              <a:t>），匹配边（</a:t>
            </a:r>
            <a:r>
              <a:rPr lang="en-US" altLang="zh-CN" sz="2400">
                <a:solidFill>
                  <a:schemeClr val="tx1"/>
                </a:solidFill>
              </a:rPr>
              <a:t>8-4</a:t>
            </a:r>
            <a:r>
              <a:rPr lang="zh-CN" altLang="en-US" sz="2400">
                <a:solidFill>
                  <a:schemeClr val="tx1"/>
                </a:solidFill>
              </a:rPr>
              <a:t>），未匹配边（</a:t>
            </a:r>
            <a:r>
              <a:rPr lang="en-US" altLang="zh-CN" sz="2400">
                <a:solidFill>
                  <a:schemeClr val="tx1"/>
                </a:solidFill>
              </a:rPr>
              <a:t>4-9</a:t>
            </a:r>
            <a:r>
              <a:rPr lang="zh-CN" altLang="en-US" sz="2400">
                <a:solidFill>
                  <a:schemeClr val="tx1"/>
                </a:solidFill>
              </a:rPr>
              <a:t>），发现</a:t>
            </a:r>
            <a:r>
              <a:rPr lang="en-US" altLang="zh-CN" sz="2400">
                <a:solidFill>
                  <a:schemeClr val="tx1"/>
                </a:solidFill>
              </a:rPr>
              <a:t>9</a:t>
            </a:r>
            <a:r>
              <a:rPr lang="zh-CN" altLang="en-US" sz="2400">
                <a:solidFill>
                  <a:schemeClr val="tx1"/>
                </a:solidFill>
              </a:rPr>
              <a:t>是未匹配点，那么增广路就找到了。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5025" y="2597785"/>
            <a:ext cx="10240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找到增广路后，将原来增光路上的匹配边变为非匹配边，非匹配边变为匹配边，那么，匹配边就多了一条。（如右图）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35" y="3663950"/>
            <a:ext cx="3868420" cy="2673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350085"/>
            <a:ext cx="10852237" cy="64800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4550" y="349885"/>
            <a:ext cx="99764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</a:rPr>
              <a:t>增广路有一个重要特点：非匹配边比匹配边多一条。因此，研究增广路的意义是改进匹配。只要把增广路中的匹配边和非匹配边的身份交换即可。由于中间的匹配节点不存在其他相连的匹配边，所以这样做不会破坏匹配的性质。交换后，图中的匹配边数目比原来多了 1 条。其实，如果交替路以非匹配点结束的，那么这条交替路就是一条增广路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我们可以通过不停地找增广路来增加匹配中的匹配边和匹配点。找不到增广路时，达到最大匹配（这是增广路定理）。匈牙利算法正是这么做的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350085"/>
            <a:ext cx="10852237" cy="64800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4550" y="349885"/>
            <a:ext cx="75831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int solve(){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	memset(match,0,sizeof(match));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	int cnt=0;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	for(int i=1;i&lt;=m;i++){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		memset(vis,0,sizeof(vis));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		if(dfs(i))cnt++;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	}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	return cnt;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350085"/>
            <a:ext cx="10852237" cy="648000"/>
          </a:xfrm>
        </p:spPr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4710" y="349885"/>
            <a:ext cx="758317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ym typeface="+mn-ea"/>
              </a:rPr>
              <a:t>bool dfs(int u){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for(int i=head[u];i!=-1;i=t[i].Next){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int v=t[i].v;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if(vis[v])continue;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vis[v]=1;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if(match[v]==0||dfs(match[v])){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	match[v]=u;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	return true;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	}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}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	return false;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r>
              <a:rPr lang="zh-CN" altLang="en-US" sz="2400">
                <a:sym typeface="+mn-ea"/>
              </a:rPr>
              <a:t>}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演示</Application>
  <PresentationFormat>宽屏</PresentationFormat>
  <Paragraphs>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Office 主题​​</vt:lpstr>
      <vt:lpstr> 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石</cp:lastModifiedBy>
  <cp:revision>15</cp:revision>
  <dcterms:created xsi:type="dcterms:W3CDTF">2019-06-29T07:30:00Z</dcterms:created>
  <dcterms:modified xsi:type="dcterms:W3CDTF">2021-07-11T13:33:19Z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966D2D2050A8483CA4D8B6907141D694</vt:lpwstr>
  </property>
</Properties>
</file>