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6"/>
  </p:notesMasterIdLst>
  <p:sldIdLst>
    <p:sldId id="256" r:id="rId3"/>
    <p:sldId id="273" r:id="rId4"/>
    <p:sldId id="258" r:id="rId5"/>
    <p:sldId id="259" r:id="rId6"/>
    <p:sldId id="260" r:id="rId7"/>
    <p:sldId id="261" r:id="rId8"/>
    <p:sldId id="262" r:id="rId9"/>
    <p:sldId id="263" r:id="rId10"/>
    <p:sldId id="264" r:id="rId11"/>
    <p:sldId id="265" r:id="rId12"/>
    <p:sldId id="266" r:id="rId13"/>
    <p:sldId id="271" r:id="rId14"/>
    <p:sldId id="267" r:id="rId15"/>
    <p:sldId id="269" r:id="rId16"/>
    <p:sldId id="268" r:id="rId17"/>
    <p:sldId id="270" r:id="rId18"/>
    <p:sldId id="274" r:id="rId19"/>
    <p:sldId id="275" r:id="rId20"/>
    <p:sldId id="276" r:id="rId21"/>
    <p:sldId id="277" r:id="rId22"/>
    <p:sldId id="278" r:id="rId23"/>
    <p:sldId id="279" r:id="rId24"/>
    <p:sldId id="280"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1E7714AB-EFC4-4525-AA4D-A54FD72A382E}">
          <p14:sldIdLst>
            <p14:sldId id="256"/>
            <p14:sldId id="273"/>
            <p14:sldId id="258"/>
            <p14:sldId id="259"/>
          </p14:sldIdLst>
        </p14:section>
        <p14:section name="无标题节" id="{820DA47A-3197-4B00-8155-40FE8CE4BB91}">
          <p14:sldIdLst>
            <p14:sldId id="260"/>
            <p14:sldId id="261"/>
            <p14:sldId id="262"/>
            <p14:sldId id="263"/>
            <p14:sldId id="264"/>
            <p14:sldId id="265"/>
            <p14:sldId id="266"/>
            <p14:sldId id="271"/>
            <p14:sldId id="267"/>
            <p14:sldId id="269"/>
            <p14:sldId id="268"/>
            <p14:sldId id="270"/>
            <p14:sldId id="274"/>
            <p14:sldId id="275"/>
            <p14:sldId id="276"/>
            <p14:sldId id="277"/>
            <p14:sldId id="278"/>
            <p14:sldId id="279"/>
            <p14:sldId id="280"/>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邱 天" initials="邱" lastIdx="1" clrIdx="0">
    <p:extLst>
      <p:ext uri="{19B8F6BF-5375-455C-9EA6-DF929625EA0E}">
        <p15:presenceInfo xmlns:p15="http://schemas.microsoft.com/office/powerpoint/2012/main" userId="910f62a823132ae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8" d="100"/>
          <a:sy n="98" d="100"/>
        </p:scale>
        <p:origin x="103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commentAuthors" Target="commentAuthors.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89583C-4A05-4945-B6AF-B79C956FB5D8}" type="datetimeFigureOut">
              <a:rPr lang="zh-CN" altLang="en-US" smtClean="0"/>
              <a:t>2021/7/8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0AF523-6EE5-4F64-AFFC-78D47BFD4D5F}" type="slidenum">
              <a:rPr lang="zh-CN" altLang="en-US" smtClean="0"/>
              <a:t>‹#›</a:t>
            </a:fld>
            <a:endParaRPr lang="zh-CN" altLang="en-US"/>
          </a:p>
        </p:txBody>
      </p:sp>
    </p:spTree>
    <p:extLst>
      <p:ext uri="{BB962C8B-B14F-4D97-AF65-F5344CB8AC3E}">
        <p14:creationId xmlns:p14="http://schemas.microsoft.com/office/powerpoint/2010/main" val="40915274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C0AF523-6EE5-4F64-AFFC-78D47BFD4D5F}" type="slidenum">
              <a:rPr lang="zh-CN" altLang="en-US" smtClean="0"/>
              <a:t>10</a:t>
            </a:fld>
            <a:endParaRPr lang="zh-CN" altLang="en-US"/>
          </a:p>
        </p:txBody>
      </p:sp>
    </p:spTree>
    <p:extLst>
      <p:ext uri="{BB962C8B-B14F-4D97-AF65-F5344CB8AC3E}">
        <p14:creationId xmlns:p14="http://schemas.microsoft.com/office/powerpoint/2010/main" val="19729181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2F9193-0C81-4331-9FE3-D844C0104868}"/>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6FFF1091-6983-456A-BD82-8DEEE3ABA89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93BA2266-97A9-48AA-A709-99E32A0B001D}"/>
              </a:ext>
            </a:extLst>
          </p:cNvPr>
          <p:cNvSpPr>
            <a:spLocks noGrp="1"/>
          </p:cNvSpPr>
          <p:nvPr>
            <p:ph type="dt" sz="half" idx="10"/>
          </p:nvPr>
        </p:nvSpPr>
        <p:spPr/>
        <p:txBody>
          <a:bodyPr/>
          <a:lstStyle/>
          <a:p>
            <a:fld id="{D8FD59FE-7E1F-4434-8127-BC759F9AFD5E}" type="datetimeFigureOut">
              <a:rPr lang="zh-CN" altLang="en-US" smtClean="0"/>
              <a:t>2021/7/8</a:t>
            </a:fld>
            <a:endParaRPr lang="zh-CN" altLang="en-US"/>
          </a:p>
        </p:txBody>
      </p:sp>
      <p:sp>
        <p:nvSpPr>
          <p:cNvPr id="5" name="页脚占位符 4">
            <a:extLst>
              <a:ext uri="{FF2B5EF4-FFF2-40B4-BE49-F238E27FC236}">
                <a16:creationId xmlns:a16="http://schemas.microsoft.com/office/drawing/2014/main" id="{3D2467B2-7876-4060-9ED4-660BC422CFC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0A00A32-46D0-4D74-A1DF-91D6313FF3BC}"/>
              </a:ext>
            </a:extLst>
          </p:cNvPr>
          <p:cNvSpPr>
            <a:spLocks noGrp="1"/>
          </p:cNvSpPr>
          <p:nvPr>
            <p:ph type="sldNum" sz="quarter" idx="12"/>
          </p:nvPr>
        </p:nvSpPr>
        <p:spPr/>
        <p:txBody>
          <a:bodyPr/>
          <a:lstStyle/>
          <a:p>
            <a:fld id="{19A8EBB7-90A7-486F-9665-9938F745F435}" type="slidenum">
              <a:rPr lang="zh-CN" altLang="en-US" smtClean="0"/>
              <a:t>‹#›</a:t>
            </a:fld>
            <a:endParaRPr lang="zh-CN" altLang="en-US"/>
          </a:p>
        </p:txBody>
      </p:sp>
    </p:spTree>
    <p:extLst>
      <p:ext uri="{BB962C8B-B14F-4D97-AF65-F5344CB8AC3E}">
        <p14:creationId xmlns:p14="http://schemas.microsoft.com/office/powerpoint/2010/main" val="14051273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ED05AE-6286-4454-BC9F-05409803B9A6}"/>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6EF58724-2BFE-47EF-9C7D-20004A815363}"/>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BD5C859-176F-47B9-8E9F-2B1C3E3C0E23}"/>
              </a:ext>
            </a:extLst>
          </p:cNvPr>
          <p:cNvSpPr>
            <a:spLocks noGrp="1"/>
          </p:cNvSpPr>
          <p:nvPr>
            <p:ph type="dt" sz="half" idx="10"/>
          </p:nvPr>
        </p:nvSpPr>
        <p:spPr/>
        <p:txBody>
          <a:bodyPr/>
          <a:lstStyle/>
          <a:p>
            <a:fld id="{D8FD59FE-7E1F-4434-8127-BC759F9AFD5E}" type="datetimeFigureOut">
              <a:rPr lang="zh-CN" altLang="en-US" smtClean="0"/>
              <a:t>2021/7/8</a:t>
            </a:fld>
            <a:endParaRPr lang="zh-CN" altLang="en-US"/>
          </a:p>
        </p:txBody>
      </p:sp>
      <p:sp>
        <p:nvSpPr>
          <p:cNvPr id="5" name="页脚占位符 4">
            <a:extLst>
              <a:ext uri="{FF2B5EF4-FFF2-40B4-BE49-F238E27FC236}">
                <a16:creationId xmlns:a16="http://schemas.microsoft.com/office/drawing/2014/main" id="{2E254662-6949-4EAF-BD1D-EAD9F66D986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C133F8C-7A68-49BE-8D3A-36BE54DFA818}"/>
              </a:ext>
            </a:extLst>
          </p:cNvPr>
          <p:cNvSpPr>
            <a:spLocks noGrp="1"/>
          </p:cNvSpPr>
          <p:nvPr>
            <p:ph type="sldNum" sz="quarter" idx="12"/>
          </p:nvPr>
        </p:nvSpPr>
        <p:spPr/>
        <p:txBody>
          <a:bodyPr/>
          <a:lstStyle/>
          <a:p>
            <a:fld id="{19A8EBB7-90A7-486F-9665-9938F745F435}" type="slidenum">
              <a:rPr lang="zh-CN" altLang="en-US" smtClean="0"/>
              <a:t>‹#›</a:t>
            </a:fld>
            <a:endParaRPr lang="zh-CN" altLang="en-US"/>
          </a:p>
        </p:txBody>
      </p:sp>
    </p:spTree>
    <p:extLst>
      <p:ext uri="{BB962C8B-B14F-4D97-AF65-F5344CB8AC3E}">
        <p14:creationId xmlns:p14="http://schemas.microsoft.com/office/powerpoint/2010/main" val="1298177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D80A211-EFBA-4B9A-8807-A3E85C4ADECF}"/>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BD5D12F9-AB33-4B54-93DA-553A35937683}"/>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C4D9B04-5D3F-4CAD-B262-7BA876236386}"/>
              </a:ext>
            </a:extLst>
          </p:cNvPr>
          <p:cNvSpPr>
            <a:spLocks noGrp="1"/>
          </p:cNvSpPr>
          <p:nvPr>
            <p:ph type="dt" sz="half" idx="10"/>
          </p:nvPr>
        </p:nvSpPr>
        <p:spPr/>
        <p:txBody>
          <a:bodyPr/>
          <a:lstStyle/>
          <a:p>
            <a:fld id="{D8FD59FE-7E1F-4434-8127-BC759F9AFD5E}" type="datetimeFigureOut">
              <a:rPr lang="zh-CN" altLang="en-US" smtClean="0"/>
              <a:t>2021/7/8</a:t>
            </a:fld>
            <a:endParaRPr lang="zh-CN" altLang="en-US"/>
          </a:p>
        </p:txBody>
      </p:sp>
      <p:sp>
        <p:nvSpPr>
          <p:cNvPr id="5" name="页脚占位符 4">
            <a:extLst>
              <a:ext uri="{FF2B5EF4-FFF2-40B4-BE49-F238E27FC236}">
                <a16:creationId xmlns:a16="http://schemas.microsoft.com/office/drawing/2014/main" id="{5BD3206C-5DB5-4BA2-AE63-A2287CD1013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00136E0-91AD-48C7-A36F-7651EB99995C}"/>
              </a:ext>
            </a:extLst>
          </p:cNvPr>
          <p:cNvSpPr>
            <a:spLocks noGrp="1"/>
          </p:cNvSpPr>
          <p:nvPr>
            <p:ph type="sldNum" sz="quarter" idx="12"/>
          </p:nvPr>
        </p:nvSpPr>
        <p:spPr/>
        <p:txBody>
          <a:bodyPr/>
          <a:lstStyle/>
          <a:p>
            <a:fld id="{19A8EBB7-90A7-486F-9665-9938F745F435}" type="slidenum">
              <a:rPr lang="zh-CN" altLang="en-US" smtClean="0"/>
              <a:t>‹#›</a:t>
            </a:fld>
            <a:endParaRPr lang="zh-CN" altLang="en-US"/>
          </a:p>
        </p:txBody>
      </p:sp>
    </p:spTree>
    <p:extLst>
      <p:ext uri="{BB962C8B-B14F-4D97-AF65-F5344CB8AC3E}">
        <p14:creationId xmlns:p14="http://schemas.microsoft.com/office/powerpoint/2010/main" val="22907464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073ED0CC-082F-4160-86E5-0D6041F12778}" type="datetime1">
              <a:rPr lang="en-US" smtClean="0"/>
              <a:t>7/8/2021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8043301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073ED0CC-082F-4160-86E5-0D6041F12778}" type="datetime1">
              <a:rPr lang="en-US" smtClean="0"/>
              <a:t>7/8/2021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8694982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073ED0CC-082F-4160-86E5-0D6041F12778}" type="datetime1">
              <a:rPr lang="en-US" smtClean="0"/>
              <a:t>7/8/2021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0712938"/>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073ED0CC-082F-4160-86E5-0D6041F12778}" type="datetime1">
              <a:rPr lang="en-US" smtClean="0"/>
              <a:t>7/8/2021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51027367"/>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073ED0CC-082F-4160-86E5-0D6041F12778}" type="datetime1">
              <a:rPr lang="en-US" smtClean="0"/>
              <a:t>7/8/2021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08335767"/>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073ED0CC-082F-4160-86E5-0D6041F12778}" type="datetime1">
              <a:rPr lang="en-US" smtClean="0"/>
              <a:t>7/8/2021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33382212"/>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3ED0CC-082F-4160-86E5-0D6041F12778}" type="datetime1">
              <a:rPr lang="en-US" smtClean="0"/>
              <a:t>7/8/2021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98895267"/>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073ED0CC-082F-4160-86E5-0D6041F12778}" type="datetime1">
              <a:rPr lang="en-US" smtClean="0"/>
              <a:t>7/8/2021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66131820"/>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2D7AAD-567D-4AD9-828F-317606EC039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670E7A6-ADF3-4862-963C-2B6729ABD3AC}"/>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84D45E0-F0B1-4C77-8D96-CC82938F9128}"/>
              </a:ext>
            </a:extLst>
          </p:cNvPr>
          <p:cNvSpPr>
            <a:spLocks noGrp="1"/>
          </p:cNvSpPr>
          <p:nvPr>
            <p:ph type="dt" sz="half" idx="10"/>
          </p:nvPr>
        </p:nvSpPr>
        <p:spPr/>
        <p:txBody>
          <a:bodyPr/>
          <a:lstStyle/>
          <a:p>
            <a:fld id="{D8FD59FE-7E1F-4434-8127-BC759F9AFD5E}" type="datetimeFigureOut">
              <a:rPr lang="zh-CN" altLang="en-US" smtClean="0"/>
              <a:t>2021/7/8</a:t>
            </a:fld>
            <a:endParaRPr lang="zh-CN" altLang="en-US"/>
          </a:p>
        </p:txBody>
      </p:sp>
      <p:sp>
        <p:nvSpPr>
          <p:cNvPr id="5" name="页脚占位符 4">
            <a:extLst>
              <a:ext uri="{FF2B5EF4-FFF2-40B4-BE49-F238E27FC236}">
                <a16:creationId xmlns:a16="http://schemas.microsoft.com/office/drawing/2014/main" id="{A56C694A-8B2F-41B3-83FD-705AAE8C49F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2522A78-6E33-45C6-A644-70438EF04244}"/>
              </a:ext>
            </a:extLst>
          </p:cNvPr>
          <p:cNvSpPr>
            <a:spLocks noGrp="1"/>
          </p:cNvSpPr>
          <p:nvPr>
            <p:ph type="sldNum" sz="quarter" idx="12"/>
          </p:nvPr>
        </p:nvSpPr>
        <p:spPr/>
        <p:txBody>
          <a:bodyPr/>
          <a:lstStyle/>
          <a:p>
            <a:fld id="{19A8EBB7-90A7-486F-9665-9938F745F435}" type="slidenum">
              <a:rPr lang="zh-CN" altLang="en-US" smtClean="0"/>
              <a:t>‹#›</a:t>
            </a:fld>
            <a:endParaRPr lang="zh-CN" altLang="en-US"/>
          </a:p>
        </p:txBody>
      </p:sp>
    </p:spTree>
    <p:extLst>
      <p:ext uri="{BB962C8B-B14F-4D97-AF65-F5344CB8AC3E}">
        <p14:creationId xmlns:p14="http://schemas.microsoft.com/office/powerpoint/2010/main" val="356565696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073ED0CC-082F-4160-86E5-0D6041F12778}" type="datetime1">
              <a:rPr lang="en-US" smtClean="0"/>
              <a:t>7/8/2021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1284447"/>
      </p:ext>
    </p:extLst>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073ED0CC-082F-4160-86E5-0D6041F12778}" type="datetime1">
              <a:rPr lang="en-US" smtClean="0"/>
              <a:t>7/8/2021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63069318"/>
      </p:ext>
    </p:extLst>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073ED0CC-082F-4160-86E5-0D6041F12778}" type="datetime1">
              <a:rPr lang="en-US" smtClean="0"/>
              <a:t>7/8/2021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7924501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AE6F54-2A41-4A22-B2AB-209C4772E3E6}"/>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1A8C5EA4-A7E2-4010-8E0B-6E44708C4EF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B194A63B-E8D8-4890-AD57-48B6580B4032}"/>
              </a:ext>
            </a:extLst>
          </p:cNvPr>
          <p:cNvSpPr>
            <a:spLocks noGrp="1"/>
          </p:cNvSpPr>
          <p:nvPr>
            <p:ph type="dt" sz="half" idx="10"/>
          </p:nvPr>
        </p:nvSpPr>
        <p:spPr/>
        <p:txBody>
          <a:bodyPr/>
          <a:lstStyle/>
          <a:p>
            <a:fld id="{D8FD59FE-7E1F-4434-8127-BC759F9AFD5E}" type="datetimeFigureOut">
              <a:rPr lang="zh-CN" altLang="en-US" smtClean="0"/>
              <a:t>2021/7/8</a:t>
            </a:fld>
            <a:endParaRPr lang="zh-CN" altLang="en-US"/>
          </a:p>
        </p:txBody>
      </p:sp>
      <p:sp>
        <p:nvSpPr>
          <p:cNvPr id="5" name="页脚占位符 4">
            <a:extLst>
              <a:ext uri="{FF2B5EF4-FFF2-40B4-BE49-F238E27FC236}">
                <a16:creationId xmlns:a16="http://schemas.microsoft.com/office/drawing/2014/main" id="{FFDD41DF-FADA-48D4-AAB1-DBA20906398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52F6886-9ADD-42ED-A537-A2201D370D0C}"/>
              </a:ext>
            </a:extLst>
          </p:cNvPr>
          <p:cNvSpPr>
            <a:spLocks noGrp="1"/>
          </p:cNvSpPr>
          <p:nvPr>
            <p:ph type="sldNum" sz="quarter" idx="12"/>
          </p:nvPr>
        </p:nvSpPr>
        <p:spPr/>
        <p:txBody>
          <a:bodyPr/>
          <a:lstStyle/>
          <a:p>
            <a:fld id="{19A8EBB7-90A7-486F-9665-9938F745F435}" type="slidenum">
              <a:rPr lang="zh-CN" altLang="en-US" smtClean="0"/>
              <a:t>‹#›</a:t>
            </a:fld>
            <a:endParaRPr lang="zh-CN" altLang="en-US"/>
          </a:p>
        </p:txBody>
      </p:sp>
    </p:spTree>
    <p:extLst>
      <p:ext uri="{BB962C8B-B14F-4D97-AF65-F5344CB8AC3E}">
        <p14:creationId xmlns:p14="http://schemas.microsoft.com/office/powerpoint/2010/main" val="29647867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B0A942-893C-4B5E-A393-C7F39512F45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BABF1F1-7D3E-42CF-AB5D-904FF8951265}"/>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C6579064-9CEE-40C3-B489-8B4245585533}"/>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16EB2E4B-A115-4864-B8AD-7E8AF1F20D1F}"/>
              </a:ext>
            </a:extLst>
          </p:cNvPr>
          <p:cNvSpPr>
            <a:spLocks noGrp="1"/>
          </p:cNvSpPr>
          <p:nvPr>
            <p:ph type="dt" sz="half" idx="10"/>
          </p:nvPr>
        </p:nvSpPr>
        <p:spPr/>
        <p:txBody>
          <a:bodyPr/>
          <a:lstStyle/>
          <a:p>
            <a:fld id="{D8FD59FE-7E1F-4434-8127-BC759F9AFD5E}" type="datetimeFigureOut">
              <a:rPr lang="zh-CN" altLang="en-US" smtClean="0"/>
              <a:t>2021/7/8</a:t>
            </a:fld>
            <a:endParaRPr lang="zh-CN" altLang="en-US"/>
          </a:p>
        </p:txBody>
      </p:sp>
      <p:sp>
        <p:nvSpPr>
          <p:cNvPr id="6" name="页脚占位符 5">
            <a:extLst>
              <a:ext uri="{FF2B5EF4-FFF2-40B4-BE49-F238E27FC236}">
                <a16:creationId xmlns:a16="http://schemas.microsoft.com/office/drawing/2014/main" id="{813F9A65-9BEF-41CF-9F08-26962B11180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1144EEA-F3E3-4ED1-8FFC-A245C8382F8B}"/>
              </a:ext>
            </a:extLst>
          </p:cNvPr>
          <p:cNvSpPr>
            <a:spLocks noGrp="1"/>
          </p:cNvSpPr>
          <p:nvPr>
            <p:ph type="sldNum" sz="quarter" idx="12"/>
          </p:nvPr>
        </p:nvSpPr>
        <p:spPr/>
        <p:txBody>
          <a:bodyPr/>
          <a:lstStyle/>
          <a:p>
            <a:fld id="{19A8EBB7-90A7-486F-9665-9938F745F435}" type="slidenum">
              <a:rPr lang="zh-CN" altLang="en-US" smtClean="0"/>
              <a:t>‹#›</a:t>
            </a:fld>
            <a:endParaRPr lang="zh-CN" altLang="en-US"/>
          </a:p>
        </p:txBody>
      </p:sp>
    </p:spTree>
    <p:extLst>
      <p:ext uri="{BB962C8B-B14F-4D97-AF65-F5344CB8AC3E}">
        <p14:creationId xmlns:p14="http://schemas.microsoft.com/office/powerpoint/2010/main" val="2785568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D3AB3D-633D-4A6D-82BF-FA2828CAE79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77E31853-4210-4BBF-9426-E5EC8A9F1E8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88F83D10-00C6-4C0A-86B0-706B56FEFB7E}"/>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318966C8-DDE9-43EA-A730-DEB246FD0FD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0197EBE4-6CDC-4FCD-BBF6-3C3604EA04F7}"/>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B82ADB94-7975-497A-B936-2107DAFE8DF3}"/>
              </a:ext>
            </a:extLst>
          </p:cNvPr>
          <p:cNvSpPr>
            <a:spLocks noGrp="1"/>
          </p:cNvSpPr>
          <p:nvPr>
            <p:ph type="dt" sz="half" idx="10"/>
          </p:nvPr>
        </p:nvSpPr>
        <p:spPr/>
        <p:txBody>
          <a:bodyPr/>
          <a:lstStyle/>
          <a:p>
            <a:fld id="{D8FD59FE-7E1F-4434-8127-BC759F9AFD5E}" type="datetimeFigureOut">
              <a:rPr lang="zh-CN" altLang="en-US" smtClean="0"/>
              <a:t>2021/7/8</a:t>
            </a:fld>
            <a:endParaRPr lang="zh-CN" altLang="en-US"/>
          </a:p>
        </p:txBody>
      </p:sp>
      <p:sp>
        <p:nvSpPr>
          <p:cNvPr id="8" name="页脚占位符 7">
            <a:extLst>
              <a:ext uri="{FF2B5EF4-FFF2-40B4-BE49-F238E27FC236}">
                <a16:creationId xmlns:a16="http://schemas.microsoft.com/office/drawing/2014/main" id="{495DCBC9-2145-48F3-993F-19D8111DBEBC}"/>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3218F322-660F-4DE8-BC08-2551F6D9C318}"/>
              </a:ext>
            </a:extLst>
          </p:cNvPr>
          <p:cNvSpPr>
            <a:spLocks noGrp="1"/>
          </p:cNvSpPr>
          <p:nvPr>
            <p:ph type="sldNum" sz="quarter" idx="12"/>
          </p:nvPr>
        </p:nvSpPr>
        <p:spPr/>
        <p:txBody>
          <a:bodyPr/>
          <a:lstStyle/>
          <a:p>
            <a:fld id="{19A8EBB7-90A7-486F-9665-9938F745F435}" type="slidenum">
              <a:rPr lang="zh-CN" altLang="en-US" smtClean="0"/>
              <a:t>‹#›</a:t>
            </a:fld>
            <a:endParaRPr lang="zh-CN" altLang="en-US"/>
          </a:p>
        </p:txBody>
      </p:sp>
    </p:spTree>
    <p:extLst>
      <p:ext uri="{BB962C8B-B14F-4D97-AF65-F5344CB8AC3E}">
        <p14:creationId xmlns:p14="http://schemas.microsoft.com/office/powerpoint/2010/main" val="36711844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5A85A9-60CF-4C7A-916D-B0B1DB33AE7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E5BBCA7F-9C50-4355-A5EE-DC27B67E6F4C}"/>
              </a:ext>
            </a:extLst>
          </p:cNvPr>
          <p:cNvSpPr>
            <a:spLocks noGrp="1"/>
          </p:cNvSpPr>
          <p:nvPr>
            <p:ph type="dt" sz="half" idx="10"/>
          </p:nvPr>
        </p:nvSpPr>
        <p:spPr/>
        <p:txBody>
          <a:bodyPr/>
          <a:lstStyle/>
          <a:p>
            <a:fld id="{D8FD59FE-7E1F-4434-8127-BC759F9AFD5E}" type="datetimeFigureOut">
              <a:rPr lang="zh-CN" altLang="en-US" smtClean="0"/>
              <a:t>2021/7/8</a:t>
            </a:fld>
            <a:endParaRPr lang="zh-CN" altLang="en-US"/>
          </a:p>
        </p:txBody>
      </p:sp>
      <p:sp>
        <p:nvSpPr>
          <p:cNvPr id="4" name="页脚占位符 3">
            <a:extLst>
              <a:ext uri="{FF2B5EF4-FFF2-40B4-BE49-F238E27FC236}">
                <a16:creationId xmlns:a16="http://schemas.microsoft.com/office/drawing/2014/main" id="{3E803CB9-5DC6-44A0-BD40-AB121C28FD9B}"/>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A756ACE9-05B7-4789-9439-200DCDA781CC}"/>
              </a:ext>
            </a:extLst>
          </p:cNvPr>
          <p:cNvSpPr>
            <a:spLocks noGrp="1"/>
          </p:cNvSpPr>
          <p:nvPr>
            <p:ph type="sldNum" sz="quarter" idx="12"/>
          </p:nvPr>
        </p:nvSpPr>
        <p:spPr/>
        <p:txBody>
          <a:bodyPr/>
          <a:lstStyle/>
          <a:p>
            <a:fld id="{19A8EBB7-90A7-486F-9665-9938F745F435}" type="slidenum">
              <a:rPr lang="zh-CN" altLang="en-US" smtClean="0"/>
              <a:t>‹#›</a:t>
            </a:fld>
            <a:endParaRPr lang="zh-CN" altLang="en-US"/>
          </a:p>
        </p:txBody>
      </p:sp>
    </p:spTree>
    <p:extLst>
      <p:ext uri="{BB962C8B-B14F-4D97-AF65-F5344CB8AC3E}">
        <p14:creationId xmlns:p14="http://schemas.microsoft.com/office/powerpoint/2010/main" val="12563816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C3F66970-6945-41DC-8B03-84380A222D99}"/>
              </a:ext>
            </a:extLst>
          </p:cNvPr>
          <p:cNvSpPr>
            <a:spLocks noGrp="1"/>
          </p:cNvSpPr>
          <p:nvPr>
            <p:ph type="dt" sz="half" idx="10"/>
          </p:nvPr>
        </p:nvSpPr>
        <p:spPr/>
        <p:txBody>
          <a:bodyPr/>
          <a:lstStyle/>
          <a:p>
            <a:fld id="{D8FD59FE-7E1F-4434-8127-BC759F9AFD5E}" type="datetimeFigureOut">
              <a:rPr lang="zh-CN" altLang="en-US" smtClean="0"/>
              <a:t>2021/7/8</a:t>
            </a:fld>
            <a:endParaRPr lang="zh-CN" altLang="en-US"/>
          </a:p>
        </p:txBody>
      </p:sp>
      <p:sp>
        <p:nvSpPr>
          <p:cNvPr id="3" name="页脚占位符 2">
            <a:extLst>
              <a:ext uri="{FF2B5EF4-FFF2-40B4-BE49-F238E27FC236}">
                <a16:creationId xmlns:a16="http://schemas.microsoft.com/office/drawing/2014/main" id="{6CF85F6C-0BE6-4EAA-813A-A7C2A142868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5ABC895C-D789-4A94-BCF2-3175163D24AB}"/>
              </a:ext>
            </a:extLst>
          </p:cNvPr>
          <p:cNvSpPr>
            <a:spLocks noGrp="1"/>
          </p:cNvSpPr>
          <p:nvPr>
            <p:ph type="sldNum" sz="quarter" idx="12"/>
          </p:nvPr>
        </p:nvSpPr>
        <p:spPr/>
        <p:txBody>
          <a:bodyPr/>
          <a:lstStyle/>
          <a:p>
            <a:fld id="{19A8EBB7-90A7-486F-9665-9938F745F435}" type="slidenum">
              <a:rPr lang="zh-CN" altLang="en-US" smtClean="0"/>
              <a:t>‹#›</a:t>
            </a:fld>
            <a:endParaRPr lang="zh-CN" altLang="en-US"/>
          </a:p>
        </p:txBody>
      </p:sp>
    </p:spTree>
    <p:extLst>
      <p:ext uri="{BB962C8B-B14F-4D97-AF65-F5344CB8AC3E}">
        <p14:creationId xmlns:p14="http://schemas.microsoft.com/office/powerpoint/2010/main" val="37754467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A8F00F-B192-49E0-8F8C-E4C49E4EB78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01F46EF-2065-4A24-A0F0-62E5F871E8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463FFA19-1087-4402-9255-0E19196B5B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D4F970A-CE62-4975-A7DC-68930A7D23AF}"/>
              </a:ext>
            </a:extLst>
          </p:cNvPr>
          <p:cNvSpPr>
            <a:spLocks noGrp="1"/>
          </p:cNvSpPr>
          <p:nvPr>
            <p:ph type="dt" sz="half" idx="10"/>
          </p:nvPr>
        </p:nvSpPr>
        <p:spPr/>
        <p:txBody>
          <a:bodyPr/>
          <a:lstStyle/>
          <a:p>
            <a:fld id="{D8FD59FE-7E1F-4434-8127-BC759F9AFD5E}" type="datetimeFigureOut">
              <a:rPr lang="zh-CN" altLang="en-US" smtClean="0"/>
              <a:t>2021/7/8</a:t>
            </a:fld>
            <a:endParaRPr lang="zh-CN" altLang="en-US"/>
          </a:p>
        </p:txBody>
      </p:sp>
      <p:sp>
        <p:nvSpPr>
          <p:cNvPr id="6" name="页脚占位符 5">
            <a:extLst>
              <a:ext uri="{FF2B5EF4-FFF2-40B4-BE49-F238E27FC236}">
                <a16:creationId xmlns:a16="http://schemas.microsoft.com/office/drawing/2014/main" id="{D7DE6A9F-0955-47CF-9C4E-59AF653DAE1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519F33F-735F-4DED-9FB9-7075D689762E}"/>
              </a:ext>
            </a:extLst>
          </p:cNvPr>
          <p:cNvSpPr>
            <a:spLocks noGrp="1"/>
          </p:cNvSpPr>
          <p:nvPr>
            <p:ph type="sldNum" sz="quarter" idx="12"/>
          </p:nvPr>
        </p:nvSpPr>
        <p:spPr/>
        <p:txBody>
          <a:bodyPr/>
          <a:lstStyle/>
          <a:p>
            <a:fld id="{19A8EBB7-90A7-486F-9665-9938F745F435}" type="slidenum">
              <a:rPr lang="zh-CN" altLang="en-US" smtClean="0"/>
              <a:t>‹#›</a:t>
            </a:fld>
            <a:endParaRPr lang="zh-CN" altLang="en-US"/>
          </a:p>
        </p:txBody>
      </p:sp>
    </p:spTree>
    <p:extLst>
      <p:ext uri="{BB962C8B-B14F-4D97-AF65-F5344CB8AC3E}">
        <p14:creationId xmlns:p14="http://schemas.microsoft.com/office/powerpoint/2010/main" val="20877951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C0CBA5-F7EB-4912-9C6B-2601BB013E5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59C7C266-1988-4C01-B43D-14E22687AB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5E5A69A5-89EA-4A51-9F5C-D90E34E0CD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69E98DC-9F2D-4798-8F08-981B40A219DA}"/>
              </a:ext>
            </a:extLst>
          </p:cNvPr>
          <p:cNvSpPr>
            <a:spLocks noGrp="1"/>
          </p:cNvSpPr>
          <p:nvPr>
            <p:ph type="dt" sz="half" idx="10"/>
          </p:nvPr>
        </p:nvSpPr>
        <p:spPr/>
        <p:txBody>
          <a:bodyPr/>
          <a:lstStyle/>
          <a:p>
            <a:fld id="{D8FD59FE-7E1F-4434-8127-BC759F9AFD5E}" type="datetimeFigureOut">
              <a:rPr lang="zh-CN" altLang="en-US" smtClean="0"/>
              <a:t>2021/7/8</a:t>
            </a:fld>
            <a:endParaRPr lang="zh-CN" altLang="en-US"/>
          </a:p>
        </p:txBody>
      </p:sp>
      <p:sp>
        <p:nvSpPr>
          <p:cNvPr id="6" name="页脚占位符 5">
            <a:extLst>
              <a:ext uri="{FF2B5EF4-FFF2-40B4-BE49-F238E27FC236}">
                <a16:creationId xmlns:a16="http://schemas.microsoft.com/office/drawing/2014/main" id="{D6557FE9-FBBA-45A0-817E-BA8E807C7FB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D1E9CEE-5EBA-41B5-A2A0-A839C7442EAA}"/>
              </a:ext>
            </a:extLst>
          </p:cNvPr>
          <p:cNvSpPr>
            <a:spLocks noGrp="1"/>
          </p:cNvSpPr>
          <p:nvPr>
            <p:ph type="sldNum" sz="quarter" idx="12"/>
          </p:nvPr>
        </p:nvSpPr>
        <p:spPr/>
        <p:txBody>
          <a:bodyPr/>
          <a:lstStyle/>
          <a:p>
            <a:fld id="{19A8EBB7-90A7-486F-9665-9938F745F435}" type="slidenum">
              <a:rPr lang="zh-CN" altLang="en-US" smtClean="0"/>
              <a:t>‹#›</a:t>
            </a:fld>
            <a:endParaRPr lang="zh-CN" altLang="en-US"/>
          </a:p>
        </p:txBody>
      </p:sp>
    </p:spTree>
    <p:extLst>
      <p:ext uri="{BB962C8B-B14F-4D97-AF65-F5344CB8AC3E}">
        <p14:creationId xmlns:p14="http://schemas.microsoft.com/office/powerpoint/2010/main" val="32492704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46FA3162-D6F0-412F-A070-DC8D49F7E5D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72C5D7C1-45BF-4817-BD8C-199D69A149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EE6B64D-991A-4CF3-9D16-E9CEECC2340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FD59FE-7E1F-4434-8127-BC759F9AFD5E}" type="datetimeFigureOut">
              <a:rPr lang="zh-CN" altLang="en-US" smtClean="0"/>
              <a:t>2021/7/8</a:t>
            </a:fld>
            <a:endParaRPr lang="zh-CN" altLang="en-US"/>
          </a:p>
        </p:txBody>
      </p:sp>
      <p:sp>
        <p:nvSpPr>
          <p:cNvPr id="5" name="页脚占位符 4">
            <a:extLst>
              <a:ext uri="{FF2B5EF4-FFF2-40B4-BE49-F238E27FC236}">
                <a16:creationId xmlns:a16="http://schemas.microsoft.com/office/drawing/2014/main" id="{6C9B25CA-4E7D-4839-AF05-0D056B13462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5984C979-260B-41AF-AB2E-15A1C02109C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A8EBB7-90A7-486F-9665-9938F745F435}" type="slidenum">
              <a:rPr lang="zh-CN" altLang="en-US" smtClean="0"/>
              <a:t>‹#›</a:t>
            </a:fld>
            <a:endParaRPr lang="zh-CN" altLang="en-US"/>
          </a:p>
        </p:txBody>
      </p:sp>
    </p:spTree>
    <p:extLst>
      <p:ext uri="{BB962C8B-B14F-4D97-AF65-F5344CB8AC3E}">
        <p14:creationId xmlns:p14="http://schemas.microsoft.com/office/powerpoint/2010/main" val="20777945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3ED0CC-082F-4160-86E5-0D6041F12778}" type="datetime1">
              <a:rPr lang="en-US" smtClean="0"/>
              <a:t>7/8/2021</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9406323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hzwer.com/8053.html" TargetMode="External"/><Relationship Id="rId2" Type="http://schemas.openxmlformats.org/officeDocument/2006/relationships/hyperlink" Target="https://loj.ac/p?keyword=%E5%88%86%E5%9D%97" TargetMode="External"/><Relationship Id="rId1" Type="http://schemas.openxmlformats.org/officeDocument/2006/relationships/slideLayout" Target="../slideLayouts/slideLayout13.xml"/><Relationship Id="rId6" Type="http://schemas.openxmlformats.org/officeDocument/2006/relationships/hyperlink" Target="https://www.acwing.com/problem/content/252/" TargetMode="External"/><Relationship Id="rId5" Type="http://schemas.openxmlformats.org/officeDocument/2006/relationships/hyperlink" Target="https://www.acwing.com/problem/content/251/" TargetMode="External"/><Relationship Id="rId4" Type="http://schemas.openxmlformats.org/officeDocument/2006/relationships/hyperlink" Target="http://codeforces.com/contest/103/problem/D"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oi-wiki.org/ds/decompose/"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www.cnblogs.com/WAMonster/p/10118934.html"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www.luogu.com.cn/problem/SP3267" TargetMode="External"/><Relationship Id="rId2" Type="http://schemas.openxmlformats.org/officeDocument/2006/relationships/hyperlink" Target="&#23567;B&#30340;&#35810;&#38382;" TargetMode="External"/><Relationship Id="rId1" Type="http://schemas.openxmlformats.org/officeDocument/2006/relationships/slideLayout" Target="../slideLayouts/slideLayout2.xml"/><Relationship Id="rId6" Type="http://schemas.openxmlformats.org/officeDocument/2006/relationships/hyperlink" Target="https://www.luogu.com.cn/training/38213#problems" TargetMode="External"/><Relationship Id="rId5" Type="http://schemas.openxmlformats.org/officeDocument/2006/relationships/hyperlink" Target="https://www.luogu.com.cn/problem/P3901" TargetMode="External"/><Relationship Id="rId4" Type="http://schemas.openxmlformats.org/officeDocument/2006/relationships/hyperlink" Target="https://www.luogu.com.cn/problem/P1494"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3BD839-4A49-4FF2-AA47-AE1F3FB88974}"/>
              </a:ext>
            </a:extLst>
          </p:cNvPr>
          <p:cNvSpPr>
            <a:spLocks noGrp="1"/>
          </p:cNvSpPr>
          <p:nvPr>
            <p:ph type="ctrTitle"/>
          </p:nvPr>
        </p:nvSpPr>
        <p:spPr/>
        <p:txBody>
          <a:bodyPr/>
          <a:lstStyle/>
          <a:p>
            <a:r>
              <a:rPr lang="zh-CN" altLang="en-US" dirty="0"/>
              <a:t>分块</a:t>
            </a:r>
          </a:p>
        </p:txBody>
      </p:sp>
      <p:sp>
        <p:nvSpPr>
          <p:cNvPr id="5" name="副标题 4">
            <a:extLst>
              <a:ext uri="{FF2B5EF4-FFF2-40B4-BE49-F238E27FC236}">
                <a16:creationId xmlns:a16="http://schemas.microsoft.com/office/drawing/2014/main" id="{CBD6B700-B36D-4BB8-B006-AE25941E4A6D}"/>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283593509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115840-266B-4A47-8BDF-A48638592D7D}"/>
              </a:ext>
            </a:extLst>
          </p:cNvPr>
          <p:cNvSpPr>
            <a:spLocks noGrp="1"/>
          </p:cNvSpPr>
          <p:nvPr>
            <p:ph type="title"/>
          </p:nvPr>
        </p:nvSpPr>
        <p:spPr/>
        <p:txBody>
          <a:bodyPr/>
          <a:lstStyle/>
          <a:p>
            <a:r>
              <a:rPr lang="en-US" altLang="zh-CN" dirty="0"/>
              <a:t>3. </a:t>
            </a:r>
            <a:r>
              <a:rPr lang="zh-CN" altLang="en-US" dirty="0"/>
              <a:t>分块思想</a:t>
            </a:r>
          </a:p>
        </p:txBody>
      </p:sp>
      <p:sp>
        <p:nvSpPr>
          <p:cNvPr id="3" name="内容占位符 2">
            <a:extLst>
              <a:ext uri="{FF2B5EF4-FFF2-40B4-BE49-F238E27FC236}">
                <a16:creationId xmlns:a16="http://schemas.microsoft.com/office/drawing/2014/main" id="{BB7B234F-EAD2-444B-9989-02231B0BD74E}"/>
              </a:ext>
            </a:extLst>
          </p:cNvPr>
          <p:cNvSpPr>
            <a:spLocks noGrp="1"/>
          </p:cNvSpPr>
          <p:nvPr>
            <p:ph idx="1"/>
          </p:nvPr>
        </p:nvSpPr>
        <p:spPr/>
        <p:txBody>
          <a:bodyPr/>
          <a:lstStyle/>
          <a:p>
            <a:r>
              <a:rPr lang="zh-CN" altLang="en-US" dirty="0"/>
              <a:t>来看这样一道题目</a:t>
            </a:r>
            <a:endParaRPr lang="en-US" altLang="zh-CN" dirty="0"/>
          </a:p>
          <a:p>
            <a:r>
              <a:rPr lang="en-US" altLang="zh-CN" b="1" dirty="0"/>
              <a:t>CF103D Time to Raid </a:t>
            </a:r>
            <a:r>
              <a:rPr lang="en-US" altLang="zh-CN" b="1" dirty="0" err="1"/>
              <a:t>Cowavans</a:t>
            </a:r>
            <a:endParaRPr lang="en-US" altLang="zh-CN" b="1" dirty="0"/>
          </a:p>
          <a:p>
            <a:endParaRPr lang="zh-CN" altLang="en-US" dirty="0"/>
          </a:p>
        </p:txBody>
      </p:sp>
      <p:pic>
        <p:nvPicPr>
          <p:cNvPr id="5" name="图片 4">
            <a:extLst>
              <a:ext uri="{FF2B5EF4-FFF2-40B4-BE49-F238E27FC236}">
                <a16:creationId xmlns:a16="http://schemas.microsoft.com/office/drawing/2014/main" id="{D1C063F5-4069-4BD8-A393-0ED0E63A3C1F}"/>
              </a:ext>
            </a:extLst>
          </p:cNvPr>
          <p:cNvPicPr>
            <a:picLocks noChangeAspect="1"/>
          </p:cNvPicPr>
          <p:nvPr/>
        </p:nvPicPr>
        <p:blipFill>
          <a:blip r:embed="rId3"/>
          <a:stretch>
            <a:fillRect/>
          </a:stretch>
        </p:blipFill>
        <p:spPr>
          <a:xfrm>
            <a:off x="838200" y="2903705"/>
            <a:ext cx="11260130" cy="1405647"/>
          </a:xfrm>
          <a:prstGeom prst="rect">
            <a:avLst/>
          </a:prstGeom>
        </p:spPr>
      </p:pic>
    </p:spTree>
    <p:extLst>
      <p:ext uri="{BB962C8B-B14F-4D97-AF65-F5344CB8AC3E}">
        <p14:creationId xmlns:p14="http://schemas.microsoft.com/office/powerpoint/2010/main" val="302664682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5" dur="500"/>
                                        <p:tgtEl>
                                          <p:spTgt spid="3">
                                            <p:txEl>
                                              <p:pRg st="1" end="1"/>
                                            </p:txEl>
                                          </p:spTgt>
                                        </p:tgtEl>
                                      </p:cBhvr>
                                    </p:animEffect>
                                  </p:childTnLst>
                                </p:cTn>
                              </p:par>
                              <p:par>
                                <p:cTn id="16" presetID="14" presetClass="entr" presetSubtype="10" fill="hold"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randombar(horizontal)">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115840-266B-4A47-8BDF-A48638592D7D}"/>
              </a:ext>
            </a:extLst>
          </p:cNvPr>
          <p:cNvSpPr>
            <a:spLocks noGrp="1"/>
          </p:cNvSpPr>
          <p:nvPr>
            <p:ph type="title"/>
          </p:nvPr>
        </p:nvSpPr>
        <p:spPr/>
        <p:txBody>
          <a:bodyPr/>
          <a:lstStyle/>
          <a:p>
            <a:r>
              <a:rPr lang="en-US" altLang="zh-CN" dirty="0"/>
              <a:t>3. </a:t>
            </a:r>
            <a:r>
              <a:rPr lang="zh-CN" altLang="en-US" dirty="0"/>
              <a:t>分块思想</a:t>
            </a:r>
          </a:p>
        </p:txBody>
      </p:sp>
      <p:sp>
        <p:nvSpPr>
          <p:cNvPr id="3" name="内容占位符 2">
            <a:extLst>
              <a:ext uri="{FF2B5EF4-FFF2-40B4-BE49-F238E27FC236}">
                <a16:creationId xmlns:a16="http://schemas.microsoft.com/office/drawing/2014/main" id="{BB7B234F-EAD2-444B-9989-02231B0BD74E}"/>
              </a:ext>
            </a:extLst>
          </p:cNvPr>
          <p:cNvSpPr>
            <a:spLocks noGrp="1"/>
          </p:cNvSpPr>
          <p:nvPr>
            <p:ph idx="1"/>
          </p:nvPr>
        </p:nvSpPr>
        <p:spPr/>
        <p:txBody>
          <a:bodyPr/>
          <a:lstStyle/>
          <a:p>
            <a:r>
              <a:rPr lang="zh-CN" altLang="en-US" dirty="0"/>
              <a:t>这题的询问是否让人有些异样的感觉？</a:t>
            </a:r>
            <a:endParaRPr lang="en-US" altLang="zh-CN" dirty="0"/>
          </a:p>
          <a:p>
            <a:r>
              <a:rPr lang="zh-CN" altLang="en-US" dirty="0"/>
              <a:t>之前学过的大部分数据结构维护的是连续区间的信息，而不擅长间隔位置的信息</a:t>
            </a:r>
            <a:endParaRPr lang="en-US" altLang="zh-CN" dirty="0"/>
          </a:p>
        </p:txBody>
      </p:sp>
    </p:spTree>
    <p:extLst>
      <p:ext uri="{BB962C8B-B14F-4D97-AF65-F5344CB8AC3E}">
        <p14:creationId xmlns:p14="http://schemas.microsoft.com/office/powerpoint/2010/main" val="176908246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5"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115840-266B-4A47-8BDF-A48638592D7D}"/>
              </a:ext>
            </a:extLst>
          </p:cNvPr>
          <p:cNvSpPr>
            <a:spLocks noGrp="1"/>
          </p:cNvSpPr>
          <p:nvPr>
            <p:ph type="title"/>
          </p:nvPr>
        </p:nvSpPr>
        <p:spPr/>
        <p:txBody>
          <a:bodyPr/>
          <a:lstStyle/>
          <a:p>
            <a:r>
              <a:rPr lang="en-US" altLang="zh-CN" dirty="0"/>
              <a:t>3. </a:t>
            </a:r>
            <a:r>
              <a:rPr lang="zh-CN" altLang="en-US" dirty="0"/>
              <a:t>分块思想</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BB7B234F-EAD2-444B-9989-02231B0BD74E}"/>
                  </a:ext>
                </a:extLst>
              </p:cNvPr>
              <p:cNvSpPr>
                <a:spLocks noGrp="1"/>
              </p:cNvSpPr>
              <p:nvPr>
                <p:ph idx="1"/>
              </p:nvPr>
            </p:nvSpPr>
            <p:spPr/>
            <p:txBody>
              <a:bodyPr/>
              <a:lstStyle/>
              <a:p>
                <a:r>
                  <a:rPr lang="zh-CN" altLang="en-US" dirty="0"/>
                  <a:t>从暴力的角度来看，假设最坏情况所有询问从</a:t>
                </a:r>
                <a:r>
                  <a:rPr lang="en-US" altLang="zh-CN" dirty="0"/>
                  <a:t>1</a:t>
                </a:r>
                <a:r>
                  <a:rPr lang="zh-CN" altLang="en-US" dirty="0"/>
                  <a:t>开始，我们观察一下需要累加的数量为</a:t>
                </a:r>
                <a14:m>
                  <m:oMath xmlns:m="http://schemas.openxmlformats.org/officeDocument/2006/math">
                    <m:r>
                      <m:rPr>
                        <m:sty m:val="p"/>
                      </m:rPr>
                      <a:rPr lang="en-US" altLang="zh-CN" b="0" i="0" smtClean="0">
                        <a:latin typeface="Cambria Math" panose="02040503050406030204" pitchFamily="18" charset="0"/>
                      </a:rPr>
                      <m:t>p</m:t>
                    </m:r>
                    <m:r>
                      <a:rPr lang="en-US" altLang="zh-CN" b="0" i="0" smtClean="0">
                        <a:latin typeface="Cambria Math" panose="02040503050406030204" pitchFamily="18" charset="0"/>
                      </a:rPr>
                      <m:t>= </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𝑛</m:t>
                        </m:r>
                      </m:num>
                      <m:den>
                        <m:r>
                          <a:rPr lang="en-US" altLang="zh-CN" b="0" i="1" smtClean="0">
                            <a:latin typeface="Cambria Math" panose="02040503050406030204" pitchFamily="18" charset="0"/>
                          </a:rPr>
                          <m:t>𝑘</m:t>
                        </m:r>
                      </m:den>
                    </m:f>
                  </m:oMath>
                </a14:m>
                <a:r>
                  <a:rPr lang="zh-CN" altLang="en-US" dirty="0"/>
                  <a:t> ，显然</a:t>
                </a:r>
                <a14:m>
                  <m:oMath xmlns:m="http://schemas.openxmlformats.org/officeDocument/2006/math">
                    <m:r>
                      <m:rPr>
                        <m:sty m:val="p"/>
                      </m:rPr>
                      <a:rPr lang="en-US" altLang="zh-CN" i="1" dirty="0">
                        <a:latin typeface="Cambria Math" panose="02040503050406030204" pitchFamily="18" charset="0"/>
                      </a:rPr>
                      <m:t>p</m:t>
                    </m:r>
                  </m:oMath>
                </a14:m>
                <a:r>
                  <a:rPr lang="zh-CN" altLang="en-US" dirty="0"/>
                  <a:t> 和</a:t>
                </a:r>
                <a14:m>
                  <m:oMath xmlns:m="http://schemas.openxmlformats.org/officeDocument/2006/math">
                    <m:r>
                      <a:rPr lang="en-US" altLang="zh-CN" b="0" i="1" dirty="0" smtClean="0">
                        <a:latin typeface="Cambria Math" panose="02040503050406030204" pitchFamily="18" charset="0"/>
                      </a:rPr>
                      <m:t> </m:t>
                    </m:r>
                    <m:r>
                      <m:rPr>
                        <m:sty m:val="p"/>
                      </m:rPr>
                      <a:rPr lang="en-US" altLang="zh-CN" i="1" dirty="0">
                        <a:latin typeface="Cambria Math" panose="02040503050406030204" pitchFamily="18" charset="0"/>
                      </a:rPr>
                      <m:t>k</m:t>
                    </m:r>
                  </m:oMath>
                </a14:m>
                <a:r>
                  <a:rPr lang="zh-CN" altLang="en-US" dirty="0"/>
                  <a:t> 之间存在着一种制约关系，并且这种制约关系是乘积关系，显然</a:t>
                </a:r>
                <a:r>
                  <a:rPr lang="en-US" altLang="zh-CN" dirty="0"/>
                  <a:t> </a:t>
                </a:r>
                <a14:m>
                  <m:oMath xmlns:m="http://schemas.openxmlformats.org/officeDocument/2006/math">
                    <m:r>
                      <m:rPr>
                        <m:sty m:val="p"/>
                      </m:rPr>
                      <a:rPr lang="en-US" altLang="zh-CN" i="1" smtClean="0">
                        <a:latin typeface="Cambria Math" panose="02040503050406030204" pitchFamily="18" charset="0"/>
                      </a:rPr>
                      <m:t>k</m:t>
                    </m:r>
                  </m:oMath>
                </a14:m>
                <a:r>
                  <a:rPr lang="zh-CN" altLang="en-US" dirty="0"/>
                  <a:t> 如果越大，</a:t>
                </a:r>
                <a14:m>
                  <m:oMath xmlns:m="http://schemas.openxmlformats.org/officeDocument/2006/math">
                    <m:r>
                      <m:rPr>
                        <m:sty m:val="p"/>
                      </m:rPr>
                      <a:rPr lang="en-US" altLang="zh-CN" i="1" dirty="0">
                        <a:latin typeface="Cambria Math" panose="02040503050406030204" pitchFamily="18" charset="0"/>
                      </a:rPr>
                      <m:t>p</m:t>
                    </m:r>
                  </m:oMath>
                </a14:m>
                <a:r>
                  <a:rPr lang="zh-CN" altLang="en-US" dirty="0"/>
                  <a:t> 就越小。</a:t>
                </a:r>
              </a:p>
            </p:txBody>
          </p:sp>
        </mc:Choice>
        <mc:Fallback xmlns="">
          <p:sp>
            <p:nvSpPr>
              <p:cNvPr id="3" name="内容占位符 2">
                <a:extLst>
                  <a:ext uri="{FF2B5EF4-FFF2-40B4-BE49-F238E27FC236}">
                    <a16:creationId xmlns:a16="http://schemas.microsoft.com/office/drawing/2014/main" id="{BB7B234F-EAD2-444B-9989-02231B0BD74E}"/>
                  </a:ext>
                </a:extLst>
              </p:cNvPr>
              <p:cNvSpPr>
                <a:spLocks noGrp="1" noRot="1" noChangeAspect="1" noMove="1" noResize="1" noEditPoints="1" noAdjustHandles="1" noChangeArrowheads="1" noChangeShapeType="1" noTextEdit="1"/>
              </p:cNvSpPr>
              <p:nvPr>
                <p:ph idx="1"/>
              </p:nvPr>
            </p:nvSpPr>
            <p:spPr>
              <a:blipFill>
                <a:blip r:embed="rId2"/>
                <a:stretch>
                  <a:fillRect l="-1043" t="-25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0829077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heel(1)">
                                      <p:cBhvr>
                                        <p:cTn id="10"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115840-266B-4A47-8BDF-A48638592D7D}"/>
              </a:ext>
            </a:extLst>
          </p:cNvPr>
          <p:cNvSpPr>
            <a:spLocks noGrp="1"/>
          </p:cNvSpPr>
          <p:nvPr>
            <p:ph type="title"/>
          </p:nvPr>
        </p:nvSpPr>
        <p:spPr/>
        <p:txBody>
          <a:bodyPr/>
          <a:lstStyle/>
          <a:p>
            <a:r>
              <a:rPr lang="en-US" altLang="zh-CN" dirty="0"/>
              <a:t>3. </a:t>
            </a:r>
            <a:r>
              <a:rPr lang="zh-CN" altLang="en-US" dirty="0"/>
              <a:t>分块思想</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BB7B234F-EAD2-444B-9989-02231B0BD74E}"/>
                  </a:ext>
                </a:extLst>
              </p:cNvPr>
              <p:cNvSpPr>
                <a:spLocks noGrp="1"/>
              </p:cNvSpPr>
              <p:nvPr>
                <p:ph idx="1"/>
              </p:nvPr>
            </p:nvSpPr>
            <p:spPr>
              <a:xfrm>
                <a:off x="838200" y="1825625"/>
                <a:ext cx="10708532" cy="4351338"/>
              </a:xfrm>
            </p:spPr>
            <p:txBody>
              <a:bodyPr>
                <a:normAutofit/>
              </a:bodyPr>
              <a:lstStyle/>
              <a:p>
                <a:r>
                  <a:rPr lang="zh-CN" altLang="en-US" dirty="0"/>
                  <a:t>那么考虑分块，对于某一个</a:t>
                </a:r>
                <a:r>
                  <a:rPr lang="en-US" altLang="zh-CN" dirty="0"/>
                  <a:t> </a:t>
                </a:r>
                <a14:m>
                  <m:oMath xmlns:m="http://schemas.openxmlformats.org/officeDocument/2006/math">
                    <m:r>
                      <m:rPr>
                        <m:sty m:val="p"/>
                      </m:rPr>
                      <a:rPr lang="en-US" altLang="zh-CN" i="1" dirty="0">
                        <a:latin typeface="Cambria Math" panose="02040503050406030204" pitchFamily="18" charset="0"/>
                      </a:rPr>
                      <m:t>K</m:t>
                    </m:r>
                  </m:oMath>
                </a14:m>
                <a:r>
                  <a:rPr lang="zh-CN" altLang="en-US" dirty="0"/>
                  <a:t> ，</a:t>
                </a:r>
                <a:endParaRPr lang="en-GB" altLang="zh-CN" dirty="0"/>
              </a:p>
              <a:p>
                <a:pPr lvl="1"/>
                <a:r>
                  <a:rPr lang="zh-CN" altLang="en-US" dirty="0"/>
                  <a:t>我们令所有的 </a:t>
                </a:r>
                <a14:m>
                  <m:oMath xmlns:m="http://schemas.openxmlformats.org/officeDocument/2006/math">
                    <m:r>
                      <m:rPr>
                        <m:sty m:val="p"/>
                      </m:rPr>
                      <a:rPr lang="en-US" altLang="zh-CN" i="1" dirty="0">
                        <a:latin typeface="Cambria Math" panose="02040503050406030204" pitchFamily="18" charset="0"/>
                      </a:rPr>
                      <m:t>k</m:t>
                    </m:r>
                    <m:r>
                      <a:rPr lang="en-US" altLang="zh-CN" i="1" dirty="0">
                        <a:latin typeface="Cambria Math" panose="02040503050406030204" pitchFamily="18" charset="0"/>
                      </a:rPr>
                      <m:t>&lt;</m:t>
                    </m:r>
                    <m:r>
                      <a:rPr lang="en-US" altLang="zh-CN" i="1" dirty="0">
                        <a:latin typeface="Cambria Math" panose="02040503050406030204" pitchFamily="18" charset="0"/>
                      </a:rPr>
                      <m:t>𝐾</m:t>
                    </m:r>
                    <m:r>
                      <a:rPr lang="zh-CN" altLang="en-US" i="1" dirty="0">
                        <a:latin typeface="Cambria Math" panose="02040503050406030204" pitchFamily="18" charset="0"/>
                      </a:rPr>
                      <m:t>，计算</m:t>
                    </m:r>
                  </m:oMath>
                </a14:m>
                <a:r>
                  <a:rPr lang="zh-CN" altLang="en-US" dirty="0"/>
                  <a:t>一个后缀和数组 </a:t>
                </a:r>
                <a:endParaRPr lang="en-US" altLang="zh-CN" dirty="0"/>
              </a:p>
              <a:p>
                <a:pPr lvl="2"/>
                <a14:m>
                  <m:oMath xmlns:m="http://schemas.openxmlformats.org/officeDocument/2006/math">
                    <m:r>
                      <a:rPr lang="en-US" altLang="zh-CN" i="1" smtClean="0">
                        <a:latin typeface="Cambria Math" panose="02040503050406030204" pitchFamily="18" charset="0"/>
                      </a:rPr>
                      <m:t>𝑠𝑢𝑓</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 </m:t>
                        </m:r>
                        <m:r>
                          <a:rPr lang="en-US" altLang="zh-CN" i="1">
                            <a:latin typeface="Cambria Math" panose="02040503050406030204" pitchFamily="18" charset="0"/>
                          </a:rPr>
                          <m:t>𝑦</m:t>
                        </m:r>
                      </m:e>
                    </m:d>
                    <m:r>
                      <a:rPr lang="en-US" altLang="zh-CN" i="1">
                        <a:latin typeface="Cambria Math" panose="02040503050406030204" pitchFamily="18" charset="0"/>
                      </a:rPr>
                      <m:t>=</m:t>
                    </m:r>
                    <m:r>
                      <a:rPr lang="en-US" altLang="zh-CN" i="1">
                        <a:latin typeface="Cambria Math" panose="02040503050406030204" pitchFamily="18" charset="0"/>
                      </a:rPr>
                      <m:t>𝑎</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𝑎</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m:t>
                        </m:r>
                        <m:r>
                          <a:rPr lang="en-US" altLang="zh-CN" i="1">
                            <a:latin typeface="Cambria Math" panose="02040503050406030204" pitchFamily="18" charset="0"/>
                          </a:rPr>
                          <m:t>𝑦</m:t>
                        </m:r>
                      </m:e>
                    </m:d>
                    <m:r>
                      <a:rPr lang="en-US" altLang="zh-CN" i="1">
                        <a:latin typeface="Cambria Math" panose="02040503050406030204" pitchFamily="18" charset="0"/>
                      </a:rPr>
                      <m:t>+ …+</m:t>
                    </m:r>
                    <m:r>
                      <a:rPr lang="en-US" altLang="zh-CN" i="1">
                        <a:latin typeface="Cambria Math" panose="02040503050406030204" pitchFamily="18" charset="0"/>
                      </a:rPr>
                      <m:t>𝑎</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m:t>
                        </m:r>
                        <m:r>
                          <a:rPr lang="en-US" altLang="zh-CN" i="1">
                            <a:latin typeface="Cambria Math" panose="02040503050406030204" pitchFamily="18" charset="0"/>
                          </a:rPr>
                          <m:t>𝑡</m:t>
                        </m:r>
                        <m:r>
                          <a:rPr lang="en-US" altLang="zh-CN" i="1">
                            <a:latin typeface="Cambria Math" panose="02040503050406030204" pitchFamily="18" charset="0"/>
                          </a:rPr>
                          <m:t> ∗</m:t>
                        </m:r>
                        <m:r>
                          <a:rPr lang="en-US" altLang="zh-CN" i="1">
                            <a:latin typeface="Cambria Math" panose="02040503050406030204" pitchFamily="18" charset="0"/>
                          </a:rPr>
                          <m:t>𝑦</m:t>
                        </m:r>
                      </m:e>
                    </m:d>
                    <m:r>
                      <a:rPr lang="en-US" altLang="zh-CN" i="1">
                        <a:latin typeface="Cambria Math" panose="02040503050406030204" pitchFamily="18" charset="0"/>
                      </a:rPr>
                      <m:t> (</m:t>
                    </m:r>
                    <m:r>
                      <a:rPr lang="en-US" altLang="zh-CN" i="1">
                        <a:latin typeface="Cambria Math" panose="02040503050406030204" pitchFamily="18" charset="0"/>
                      </a:rPr>
                      <m:t>𝑥</m:t>
                    </m:r>
                    <m:r>
                      <a:rPr lang="en-US" altLang="zh-CN" i="1">
                        <a:latin typeface="Cambria Math" panose="02040503050406030204" pitchFamily="18" charset="0"/>
                      </a:rPr>
                      <m:t>+</m:t>
                    </m:r>
                    <m:r>
                      <a:rPr lang="en-US" altLang="zh-CN" i="1">
                        <a:latin typeface="Cambria Math" panose="02040503050406030204" pitchFamily="18" charset="0"/>
                      </a:rPr>
                      <m:t>𝑡</m:t>
                    </m:r>
                    <m:r>
                      <a:rPr lang="en-US" altLang="zh-CN" i="1">
                        <a:latin typeface="Cambria Math" panose="02040503050406030204" pitchFamily="18" charset="0"/>
                      </a:rPr>
                      <m:t>∗</m:t>
                    </m:r>
                    <m:r>
                      <a:rPr lang="en-US" altLang="zh-CN" i="1">
                        <a:latin typeface="Cambria Math" panose="02040503050406030204" pitchFamily="18" charset="0"/>
                      </a:rPr>
                      <m:t>𝑦</m:t>
                    </m:r>
                    <m:r>
                      <a:rPr lang="en-US" altLang="zh-CN" i="1">
                        <a:latin typeface="Cambria Math" panose="02040503050406030204" pitchFamily="18" charset="0"/>
                      </a:rPr>
                      <m:t>≤</m:t>
                    </m:r>
                    <m:r>
                      <a:rPr lang="en-US" altLang="zh-CN" i="1">
                        <a:latin typeface="Cambria Math" panose="02040503050406030204" pitchFamily="18" charset="0"/>
                      </a:rPr>
                      <m:t>𝑛</m:t>
                    </m:r>
                    <m:r>
                      <a:rPr lang="en-US" altLang="zh-CN" i="1">
                        <a:latin typeface="Cambria Math" panose="02040503050406030204" pitchFamily="18" charset="0"/>
                      </a:rPr>
                      <m:t> &amp;&amp;</m:t>
                    </m:r>
                    <m:r>
                      <a:rPr lang="en-US" altLang="zh-CN" i="1">
                        <a:latin typeface="Cambria Math" panose="02040503050406030204" pitchFamily="18" charset="0"/>
                      </a:rPr>
                      <m:t>𝑥</m:t>
                    </m:r>
                    <m:r>
                      <a:rPr lang="en-US" altLang="zh-CN" i="1">
                        <a:latin typeface="Cambria Math" panose="02040503050406030204" pitchFamily="18" charset="0"/>
                      </a:rPr>
                      <m:t>+</m:t>
                    </m:r>
                    <m:d>
                      <m:dPr>
                        <m:ctrlPr>
                          <a:rPr lang="en-US" altLang="zh-CN" i="1">
                            <a:latin typeface="Cambria Math" panose="02040503050406030204" pitchFamily="18" charset="0"/>
                          </a:rPr>
                        </m:ctrlPr>
                      </m:dPr>
                      <m:e>
                        <m:r>
                          <a:rPr lang="en-US" altLang="zh-CN" i="1">
                            <a:latin typeface="Cambria Math" panose="02040503050406030204" pitchFamily="18" charset="0"/>
                          </a:rPr>
                          <m:t>𝑡</m:t>
                        </m:r>
                        <m:r>
                          <a:rPr lang="en-US" altLang="zh-CN" i="1">
                            <a:latin typeface="Cambria Math" panose="02040503050406030204" pitchFamily="18" charset="0"/>
                          </a:rPr>
                          <m:t>+1</m:t>
                        </m:r>
                      </m:e>
                    </m:d>
                    <m:r>
                      <a:rPr lang="en-US" altLang="zh-CN" i="1">
                        <a:latin typeface="Cambria Math" panose="02040503050406030204" pitchFamily="18" charset="0"/>
                      </a:rPr>
                      <m:t>∗</m:t>
                    </m:r>
                    <m:r>
                      <a:rPr lang="en-US" altLang="zh-CN" i="1">
                        <a:latin typeface="Cambria Math" panose="02040503050406030204" pitchFamily="18" charset="0"/>
                      </a:rPr>
                      <m:t>𝑦</m:t>
                    </m:r>
                    <m:r>
                      <a:rPr lang="en-US" altLang="zh-CN" i="1">
                        <a:latin typeface="Cambria Math" panose="02040503050406030204" pitchFamily="18" charset="0"/>
                      </a:rPr>
                      <m:t>&gt;</m:t>
                    </m:r>
                    <m:r>
                      <a:rPr lang="en-US" altLang="zh-CN" i="1">
                        <a:latin typeface="Cambria Math" panose="02040503050406030204" pitchFamily="18" charset="0"/>
                      </a:rPr>
                      <m:t>𝑛</m:t>
                    </m:r>
                    <m:r>
                      <a:rPr lang="en-US" altLang="zh-CN" i="1">
                        <a:latin typeface="Cambria Math" panose="02040503050406030204" pitchFamily="18" charset="0"/>
                      </a:rPr>
                      <m:t>)</m:t>
                    </m:r>
                  </m:oMath>
                </a14:m>
                <a:endParaRPr lang="en-US" altLang="zh-CN" dirty="0"/>
              </a:p>
              <a:p>
                <a:pPr lvl="2"/>
                <a:r>
                  <a:rPr lang="zh-CN" altLang="en-US" dirty="0"/>
                  <a:t>处理的数组的复杂度为</a:t>
                </a:r>
                <a14:m>
                  <m:oMath xmlns:m="http://schemas.openxmlformats.org/officeDocument/2006/math">
                    <m:r>
                      <a:rPr lang="en-GB" altLang="zh-CN" i="1">
                        <a:latin typeface="Cambria Math" panose="02040503050406030204" pitchFamily="18" charset="0"/>
                      </a:rPr>
                      <m:t> </m:t>
                    </m:r>
                    <m:r>
                      <a:rPr lang="en-GB" altLang="zh-CN" i="1">
                        <a:latin typeface="Cambria Math" panose="02040503050406030204" pitchFamily="18" charset="0"/>
                      </a:rPr>
                      <m:t>𝑂</m:t>
                    </m:r>
                    <m:d>
                      <m:dPr>
                        <m:ctrlPr>
                          <a:rPr lang="en-GB" altLang="zh-CN" i="1">
                            <a:latin typeface="Cambria Math" panose="02040503050406030204" pitchFamily="18" charset="0"/>
                          </a:rPr>
                        </m:ctrlPr>
                      </m:dPr>
                      <m:e>
                        <m:r>
                          <a:rPr lang="en-GB" altLang="zh-CN" i="1">
                            <a:latin typeface="Cambria Math" panose="02040503050406030204" pitchFamily="18" charset="0"/>
                          </a:rPr>
                          <m:t>𝑁</m:t>
                        </m:r>
                        <m:r>
                          <a:rPr lang="en-GB" altLang="zh-CN" i="1">
                            <a:latin typeface="Cambria Math" panose="02040503050406030204" pitchFamily="18" charset="0"/>
                          </a:rPr>
                          <m:t>∗</m:t>
                        </m:r>
                        <m:r>
                          <a:rPr lang="en-GB" altLang="zh-CN" i="1">
                            <a:latin typeface="Cambria Math" panose="02040503050406030204" pitchFamily="18" charset="0"/>
                          </a:rPr>
                          <m:t>𝐾</m:t>
                        </m:r>
                      </m:e>
                    </m:d>
                  </m:oMath>
                </a14:m>
                <a:r>
                  <a:rPr lang="zh-CN" altLang="en-US" dirty="0"/>
                  <a:t>，单次询问为</a:t>
                </a:r>
                <a14:m>
                  <m:oMath xmlns:m="http://schemas.openxmlformats.org/officeDocument/2006/math">
                    <m:r>
                      <a:rPr lang="en-US" altLang="zh-CN" b="0" i="1" smtClean="0">
                        <a:latin typeface="Cambria Math" panose="02040503050406030204" pitchFamily="18" charset="0"/>
                      </a:rPr>
                      <m:t> </m:t>
                    </m:r>
                    <m:r>
                      <a:rPr lang="en-US" altLang="zh-CN" b="0" i="1" smtClean="0">
                        <a:latin typeface="Cambria Math" panose="02040503050406030204" pitchFamily="18" charset="0"/>
                      </a:rPr>
                      <m:t>𝑂</m:t>
                    </m:r>
                    <m:r>
                      <a:rPr lang="en-US" altLang="zh-CN" b="0" i="1" smtClean="0">
                        <a:latin typeface="Cambria Math" panose="02040503050406030204" pitchFamily="18" charset="0"/>
                      </a:rPr>
                      <m:t>(1)</m:t>
                    </m:r>
                  </m:oMath>
                </a14:m>
                <a:endParaRPr lang="en-US" altLang="zh-CN" dirty="0"/>
              </a:p>
              <a:p>
                <a:pPr lvl="1"/>
                <a:r>
                  <a:rPr lang="zh-CN" altLang="en-US" dirty="0"/>
                  <a:t>所有的</a:t>
                </a:r>
                <a14:m>
                  <m:oMath xmlns:m="http://schemas.openxmlformats.org/officeDocument/2006/math">
                    <m:r>
                      <a:rPr lang="en-US" altLang="zh-CN" b="0" i="1" smtClean="0">
                        <a:latin typeface="Cambria Math" panose="02040503050406030204" pitchFamily="18" charset="0"/>
                      </a:rPr>
                      <m:t> </m:t>
                    </m:r>
                    <m:r>
                      <a:rPr lang="en-US" altLang="zh-CN" b="0" i="1" smtClean="0">
                        <a:latin typeface="Cambria Math" panose="02040503050406030204" pitchFamily="18" charset="0"/>
                      </a:rPr>
                      <m:t>𝑘</m:t>
                    </m:r>
                    <m:r>
                      <a:rPr lang="en-US" altLang="zh-CN" b="0" i="1" smtClean="0">
                        <a:latin typeface="Cambria Math" panose="02040503050406030204" pitchFamily="18" charset="0"/>
                      </a:rPr>
                      <m:t>≥</m:t>
                    </m:r>
                    <m:r>
                      <a:rPr lang="en-US" altLang="zh-CN" b="0" i="1" smtClean="0">
                        <a:latin typeface="Cambria Math" panose="02040503050406030204" pitchFamily="18" charset="0"/>
                      </a:rPr>
                      <m:t>𝐾</m:t>
                    </m:r>
                    <m:r>
                      <a:rPr lang="en-US" altLang="zh-CN" b="0" i="1" smtClean="0">
                        <a:latin typeface="Cambria Math" panose="02040503050406030204" pitchFamily="18" charset="0"/>
                      </a:rPr>
                      <m:t>,  </m:t>
                    </m:r>
                    <m:r>
                      <a:rPr lang="zh-CN" altLang="en-US" i="1">
                        <a:latin typeface="Cambria Math" panose="02040503050406030204" pitchFamily="18" charset="0"/>
                      </a:rPr>
                      <m:t>我们</m:t>
                    </m:r>
                  </m:oMath>
                </a14:m>
                <a:r>
                  <a:rPr lang="zh-CN" altLang="en-US" dirty="0"/>
                  <a:t>暴力的计算</a:t>
                </a:r>
                <a:endParaRPr lang="en-US" altLang="zh-CN" dirty="0"/>
              </a:p>
              <a:p>
                <a:pPr lvl="2"/>
                <a:r>
                  <a:rPr lang="zh-CN" altLang="en-US" dirty="0"/>
                  <a:t>单次计算的时间复杂度为</a:t>
                </a:r>
                <a14:m>
                  <m:oMath xmlns:m="http://schemas.openxmlformats.org/officeDocument/2006/math">
                    <m:r>
                      <a:rPr lang="en-US" altLang="zh-CN" b="0" i="1" smtClean="0">
                        <a:latin typeface="Cambria Math" panose="02040503050406030204" pitchFamily="18" charset="0"/>
                      </a:rPr>
                      <m:t> </m:t>
                    </m:r>
                    <m:r>
                      <a:rPr lang="en-US" altLang="zh-CN" b="0" i="1" smtClean="0">
                        <a:latin typeface="Cambria Math" panose="02040503050406030204" pitchFamily="18" charset="0"/>
                      </a:rPr>
                      <m:t>𝑂</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𝑁</m:t>
                        </m:r>
                      </m:num>
                      <m:den>
                        <m:r>
                          <a:rPr lang="en-US" altLang="zh-CN" b="0" i="1" smtClean="0">
                            <a:latin typeface="Cambria Math" panose="02040503050406030204" pitchFamily="18" charset="0"/>
                          </a:rPr>
                          <m:t>𝐾</m:t>
                        </m:r>
                      </m:den>
                    </m:f>
                    <m:r>
                      <a:rPr lang="en-US" altLang="zh-CN" b="0" i="1" smtClean="0">
                        <a:latin typeface="Cambria Math" panose="02040503050406030204" pitchFamily="18" charset="0"/>
                      </a:rPr>
                      <m:t>)</m:t>
                    </m:r>
                  </m:oMath>
                </a14:m>
                <a:endParaRPr lang="en-US" altLang="zh-CN" dirty="0"/>
              </a:p>
              <a:p>
                <a:r>
                  <a:rPr lang="zh-CN" altLang="en-US" dirty="0"/>
                  <a:t>那么总的时间复杂度为 </a:t>
                </a:r>
                <a14:m>
                  <m:oMath xmlns:m="http://schemas.openxmlformats.org/officeDocument/2006/math">
                    <m:r>
                      <a:rPr lang="en-US" altLang="zh-CN" b="0" i="1" smtClean="0">
                        <a:latin typeface="Cambria Math" panose="02040503050406030204" pitchFamily="18" charset="0"/>
                      </a:rPr>
                      <m:t>𝑂</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𝑁</m:t>
                        </m:r>
                        <m:r>
                          <a:rPr lang="en-US" altLang="zh-CN" b="0" i="1" smtClean="0">
                            <a:latin typeface="Cambria Math" panose="02040503050406030204" pitchFamily="18" charset="0"/>
                          </a:rPr>
                          <m:t>∗</m:t>
                        </m:r>
                        <m:r>
                          <a:rPr lang="en-US" altLang="zh-CN" b="0" i="1" smtClean="0">
                            <a:latin typeface="Cambria Math" panose="02040503050406030204" pitchFamily="18" charset="0"/>
                          </a:rPr>
                          <m:t>𝐾</m:t>
                        </m:r>
                        <m:r>
                          <a:rPr lang="en-US" altLang="zh-CN" b="0" i="1" smtClean="0">
                            <a:latin typeface="Cambria Math" panose="02040503050406030204" pitchFamily="18" charset="0"/>
                          </a:rPr>
                          <m:t>+</m:t>
                        </m:r>
                        <m:r>
                          <a:rPr lang="en-US" altLang="zh-CN" b="0" i="1" smtClean="0">
                            <a:latin typeface="Cambria Math" panose="02040503050406030204" pitchFamily="18" charset="0"/>
                          </a:rPr>
                          <m:t>𝑄</m:t>
                        </m:r>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f>
                              <m:fPr>
                                <m:ctrlPr>
                                  <a:rPr lang="en-US" altLang="zh-CN" i="1">
                                    <a:latin typeface="Cambria Math" panose="02040503050406030204" pitchFamily="18" charset="0"/>
                                  </a:rPr>
                                </m:ctrlPr>
                              </m:fPr>
                              <m:num>
                                <m:r>
                                  <a:rPr lang="en-US" altLang="zh-CN" b="0" i="1" smtClean="0">
                                    <a:latin typeface="Cambria Math" panose="02040503050406030204" pitchFamily="18" charset="0"/>
                                  </a:rPr>
                                  <m:t>𝑁</m:t>
                                </m:r>
                              </m:num>
                              <m:den>
                                <m:r>
                                  <a:rPr lang="en-US" altLang="zh-CN" b="0" i="1" smtClean="0">
                                    <a:latin typeface="Cambria Math" panose="02040503050406030204" pitchFamily="18" charset="0"/>
                                  </a:rPr>
                                  <m:t>𝐾</m:t>
                                </m:r>
                              </m:den>
                            </m:f>
                          </m:e>
                        </m:d>
                      </m:e>
                    </m:d>
                    <m:r>
                      <a:rPr lang="en-US" altLang="zh-CN" b="0" i="1" smtClean="0">
                        <a:latin typeface="Cambria Math" panose="02040503050406030204" pitchFamily="18" charset="0"/>
                      </a:rPr>
                      <m:t>=</m:t>
                    </m:r>
                    <m:r>
                      <a:rPr lang="en-US" altLang="zh-CN" b="0" i="1" smtClean="0">
                        <a:latin typeface="Cambria Math" panose="02040503050406030204" pitchFamily="18" charset="0"/>
                      </a:rPr>
                      <m:t>𝑂</m:t>
                    </m:r>
                    <m:r>
                      <a:rPr lang="en-US" altLang="zh-CN" b="0" i="1" smtClean="0">
                        <a:latin typeface="Cambria Math" panose="02040503050406030204" pitchFamily="18" charset="0"/>
                      </a:rPr>
                      <m:t>(</m:t>
                    </m:r>
                    <m:r>
                      <a:rPr lang="en-US" altLang="zh-CN" b="0" i="1" smtClean="0">
                        <a:latin typeface="Cambria Math" panose="02040503050406030204" pitchFamily="18" charset="0"/>
                      </a:rPr>
                      <m:t>𝑁</m:t>
                    </m:r>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𝐾</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𝑁</m:t>
                            </m:r>
                          </m:num>
                          <m:den>
                            <m:r>
                              <a:rPr lang="en-US" altLang="zh-CN" b="0" i="1" smtClean="0">
                                <a:latin typeface="Cambria Math" panose="02040503050406030204" pitchFamily="18" charset="0"/>
                              </a:rPr>
                              <m:t>𝐾</m:t>
                            </m:r>
                          </m:den>
                        </m:f>
                      </m:e>
                    </m:d>
                    <m:r>
                      <a:rPr lang="en-US" altLang="zh-CN" b="0" i="1" smtClean="0">
                        <a:latin typeface="Cambria Math" panose="02040503050406030204" pitchFamily="18" charset="0"/>
                      </a:rPr>
                      <m:t>)</m:t>
                    </m:r>
                  </m:oMath>
                </a14:m>
                <a:endParaRPr lang="en-US" altLang="zh-CN" dirty="0"/>
              </a:p>
              <a:p>
                <a:r>
                  <a:rPr lang="zh-CN" altLang="en-US" dirty="0"/>
                  <a:t>是否有些眼熟？</a:t>
                </a:r>
                <a:endParaRPr lang="en-US" altLang="zh-CN" dirty="0"/>
              </a:p>
              <a:p>
                <a:pPr lvl="1"/>
                <a:endParaRPr lang="en-US" altLang="zh-CN" dirty="0"/>
              </a:p>
              <a:p>
                <a:pPr marL="457200" lvl="1" indent="0">
                  <a:buNone/>
                </a:pPr>
                <a:endParaRPr lang="en-US" altLang="zh-CN" dirty="0"/>
              </a:p>
            </p:txBody>
          </p:sp>
        </mc:Choice>
        <mc:Fallback xmlns="">
          <p:sp>
            <p:nvSpPr>
              <p:cNvPr id="3" name="内容占位符 2">
                <a:extLst>
                  <a:ext uri="{FF2B5EF4-FFF2-40B4-BE49-F238E27FC236}">
                    <a16:creationId xmlns:a16="http://schemas.microsoft.com/office/drawing/2014/main" id="{BB7B234F-EAD2-444B-9989-02231B0BD74E}"/>
                  </a:ext>
                </a:extLst>
              </p:cNvPr>
              <p:cNvSpPr>
                <a:spLocks noGrp="1" noRot="1" noChangeAspect="1" noMove="1" noResize="1" noEditPoints="1" noAdjustHandles="1" noChangeArrowheads="1" noChangeShapeType="1" noTextEdit="1"/>
              </p:cNvSpPr>
              <p:nvPr>
                <p:ph idx="1"/>
              </p:nvPr>
            </p:nvSpPr>
            <p:spPr>
              <a:xfrm>
                <a:off x="838200" y="1825625"/>
                <a:ext cx="10708532" cy="4351338"/>
              </a:xfrm>
              <a:blipFill>
                <a:blip r:embed="rId2"/>
                <a:stretch>
                  <a:fillRect l="-1025" t="-238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3080639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0" dur="500"/>
                                        <p:tgtEl>
                                          <p:spTgt spid="3">
                                            <p:txEl>
                                              <p:pRg st="0" end="0"/>
                                            </p:txEl>
                                          </p:spTgt>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3" dur="500"/>
                                        <p:tgtEl>
                                          <p:spTgt spid="3">
                                            <p:txEl>
                                              <p:pRg st="1" end="1"/>
                                            </p:txEl>
                                          </p:spTgt>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6" dur="500"/>
                                        <p:tgtEl>
                                          <p:spTgt spid="3">
                                            <p:txEl>
                                              <p:pRg st="2" end="2"/>
                                            </p:txEl>
                                          </p:spTgt>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9" dur="500"/>
                                        <p:tgtEl>
                                          <p:spTgt spid="3">
                                            <p:txEl>
                                              <p:pRg st="3" end="3"/>
                                            </p:txEl>
                                          </p:spTgt>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2" dur="500"/>
                                        <p:tgtEl>
                                          <p:spTgt spid="3">
                                            <p:txEl>
                                              <p:pRg st="4" end="4"/>
                                            </p:txEl>
                                          </p:spTgt>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randombar(horizontal)">
                                      <p:cBhvr>
                                        <p:cTn id="25" dur="500"/>
                                        <p:tgtEl>
                                          <p:spTgt spid="3">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grpId="0" nodeType="click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randombar(horizontal)">
                                      <p:cBhvr>
                                        <p:cTn id="30" dur="500"/>
                                        <p:tgtEl>
                                          <p:spTgt spid="3">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randombar(horizontal)">
                                      <p:cBhvr>
                                        <p:cTn id="35"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 </a:t>
            </a:r>
            <a:r>
              <a:rPr lang="zh-CN" altLang="en-US" dirty="0"/>
              <a:t>题目：</a:t>
            </a:r>
          </a:p>
        </p:txBody>
      </p:sp>
      <p:sp>
        <p:nvSpPr>
          <p:cNvPr id="3" name="内容占位符 2"/>
          <p:cNvSpPr>
            <a:spLocks noGrp="1"/>
          </p:cNvSpPr>
          <p:nvPr>
            <p:ph idx="1"/>
          </p:nvPr>
        </p:nvSpPr>
        <p:spPr/>
        <p:txBody>
          <a:bodyPr>
            <a:normAutofit/>
          </a:bodyPr>
          <a:lstStyle/>
          <a:p>
            <a:r>
              <a:rPr lang="zh-CN" altLang="en-US" b="1" dirty="0">
                <a:hlinkClick r:id="rId2"/>
              </a:rPr>
              <a:t>数列分块入门 </a:t>
            </a:r>
            <a:r>
              <a:rPr lang="en-US" altLang="zh-CN" b="1" dirty="0">
                <a:hlinkClick r:id="rId2"/>
              </a:rPr>
              <a:t>1-9</a:t>
            </a:r>
            <a:endParaRPr lang="zh-CN" altLang="en-US" b="1" dirty="0"/>
          </a:p>
          <a:p>
            <a:pPr marL="0" indent="0">
              <a:buNone/>
            </a:pPr>
            <a:r>
              <a:rPr lang="zh-CN" altLang="en-US" b="1" dirty="0"/>
              <a:t>   </a:t>
            </a:r>
            <a:r>
              <a:rPr lang="zh-CN" altLang="en-US" b="1" dirty="0">
                <a:hlinkClick r:id="rId3"/>
              </a:rPr>
              <a:t>讲解</a:t>
            </a:r>
            <a:endParaRPr lang="zh-CN" altLang="en-US" b="1" dirty="0"/>
          </a:p>
          <a:p>
            <a:r>
              <a:rPr lang="en-US" altLang="zh-CN" u="sng" dirty="0">
                <a:hlinkClick r:id="rId4"/>
              </a:rPr>
              <a:t>Time to Raid </a:t>
            </a:r>
            <a:r>
              <a:rPr lang="en-US" altLang="zh-CN" u="sng" dirty="0" err="1">
                <a:hlinkClick r:id="rId4"/>
              </a:rPr>
              <a:t>Cowavans</a:t>
            </a:r>
            <a:endParaRPr lang="en-US" altLang="zh-CN" u="sng" dirty="0"/>
          </a:p>
          <a:p>
            <a:r>
              <a:rPr lang="zh-CN" altLang="en-US" u="sng" dirty="0">
                <a:hlinkClick r:id="rId5"/>
              </a:rPr>
              <a:t>蒲公英</a:t>
            </a:r>
            <a:r>
              <a:rPr lang="zh-CN" altLang="en-US" dirty="0">
                <a:hlinkClick r:id="rId5"/>
              </a:rPr>
              <a:t>　</a:t>
            </a:r>
            <a:endParaRPr lang="en-US" altLang="zh-CN" dirty="0"/>
          </a:p>
          <a:p>
            <a:r>
              <a:rPr lang="zh-CN" altLang="en-US" b="1" dirty="0">
                <a:hlinkClick r:id="rId6"/>
              </a:rPr>
              <a:t>磁力块 </a:t>
            </a:r>
            <a:endParaRPr lang="zh-CN" altLang="en-US" b="1" dirty="0"/>
          </a:p>
          <a:p>
            <a:pPr marL="0" indent="0">
              <a:buNone/>
            </a:pP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0EDD9B-A80A-4F2D-81F4-F38A543B7535}"/>
              </a:ext>
            </a:extLst>
          </p:cNvPr>
          <p:cNvSpPr>
            <a:spLocks noGrp="1"/>
          </p:cNvSpPr>
          <p:nvPr>
            <p:ph type="ctrTitle"/>
          </p:nvPr>
        </p:nvSpPr>
        <p:spPr/>
        <p:txBody>
          <a:bodyPr/>
          <a:lstStyle/>
          <a:p>
            <a:r>
              <a:rPr lang="zh-CN" altLang="en-US" dirty="0"/>
              <a:t>莫队</a:t>
            </a:r>
          </a:p>
        </p:txBody>
      </p:sp>
      <p:sp>
        <p:nvSpPr>
          <p:cNvPr id="3" name="副标题 2">
            <a:extLst>
              <a:ext uri="{FF2B5EF4-FFF2-40B4-BE49-F238E27FC236}">
                <a16:creationId xmlns:a16="http://schemas.microsoft.com/office/drawing/2014/main" id="{06715BFC-34D8-4FF1-BBA3-9DE099936A42}"/>
              </a:ext>
            </a:extLst>
          </p:cNvPr>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192221630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FD4FF4-865A-4330-BF79-11C002A414AD}"/>
              </a:ext>
            </a:extLst>
          </p:cNvPr>
          <p:cNvSpPr>
            <a:spLocks noGrp="1"/>
          </p:cNvSpPr>
          <p:nvPr>
            <p:ph type="title"/>
          </p:nvPr>
        </p:nvSpPr>
        <p:spPr/>
        <p:txBody>
          <a:bodyPr/>
          <a:lstStyle/>
          <a:p>
            <a:r>
              <a:rPr lang="en-US" altLang="zh-CN" dirty="0"/>
              <a:t>1. </a:t>
            </a:r>
            <a:r>
              <a:rPr lang="zh-CN" altLang="en-US" dirty="0"/>
              <a:t>经典问题</a:t>
            </a:r>
          </a:p>
        </p:txBody>
      </p:sp>
      <p:pic>
        <p:nvPicPr>
          <p:cNvPr id="5" name="内容占位符 4">
            <a:extLst>
              <a:ext uri="{FF2B5EF4-FFF2-40B4-BE49-F238E27FC236}">
                <a16:creationId xmlns:a16="http://schemas.microsoft.com/office/drawing/2014/main" id="{31FA9347-D62F-4A65-9DFC-1A5392467903}"/>
              </a:ext>
            </a:extLst>
          </p:cNvPr>
          <p:cNvPicPr>
            <a:picLocks noGrp="1" noChangeAspect="1"/>
          </p:cNvPicPr>
          <p:nvPr>
            <p:ph idx="1"/>
          </p:nvPr>
        </p:nvPicPr>
        <p:blipFill>
          <a:blip r:embed="rId2"/>
          <a:stretch>
            <a:fillRect/>
          </a:stretch>
        </p:blipFill>
        <p:spPr>
          <a:xfrm>
            <a:off x="488004" y="1690688"/>
            <a:ext cx="11551526" cy="984418"/>
          </a:xfrm>
        </p:spPr>
      </p:pic>
      <p:pic>
        <p:nvPicPr>
          <p:cNvPr id="4" name="图片 3">
            <a:extLst>
              <a:ext uri="{FF2B5EF4-FFF2-40B4-BE49-F238E27FC236}">
                <a16:creationId xmlns:a16="http://schemas.microsoft.com/office/drawing/2014/main" id="{A943BB29-2AEF-4EE9-BC96-64276E8BD67F}"/>
              </a:ext>
            </a:extLst>
          </p:cNvPr>
          <p:cNvPicPr>
            <a:picLocks noChangeAspect="1"/>
          </p:cNvPicPr>
          <p:nvPr/>
        </p:nvPicPr>
        <p:blipFill>
          <a:blip r:embed="rId3"/>
          <a:stretch>
            <a:fillRect/>
          </a:stretch>
        </p:blipFill>
        <p:spPr>
          <a:xfrm>
            <a:off x="488004" y="2819716"/>
            <a:ext cx="10513449" cy="1810649"/>
          </a:xfrm>
          <a:prstGeom prst="rect">
            <a:avLst/>
          </a:prstGeom>
        </p:spPr>
      </p:pic>
    </p:spTree>
    <p:extLst>
      <p:ext uri="{BB962C8B-B14F-4D97-AF65-F5344CB8AC3E}">
        <p14:creationId xmlns:p14="http://schemas.microsoft.com/office/powerpoint/2010/main" val="338092515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par>
                                <p:cTn id="8" presetID="21" presetClass="entr" presetSubtype="1"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heel(1)">
                                      <p:cBhvr>
                                        <p:cTn id="10" dur="2000"/>
                                        <p:tgtEl>
                                          <p:spTgt spid="5"/>
                                        </p:tgtEl>
                                      </p:cBhvr>
                                    </p:animEffect>
                                  </p:childTnLst>
                                </p:cTn>
                              </p:par>
                              <p:par>
                                <p:cTn id="11" presetID="21" presetClass="entr" presetSubtype="1"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heel(1)">
                                      <p:cBhvr>
                                        <p:cTn id="13"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9A7B96-EFAA-435B-8888-B135B784DB30}"/>
              </a:ext>
            </a:extLst>
          </p:cNvPr>
          <p:cNvSpPr>
            <a:spLocks noGrp="1"/>
          </p:cNvSpPr>
          <p:nvPr>
            <p:ph type="title"/>
          </p:nvPr>
        </p:nvSpPr>
        <p:spPr/>
        <p:txBody>
          <a:bodyPr/>
          <a:lstStyle/>
          <a:p>
            <a:r>
              <a:rPr lang="en-US" altLang="zh-CN" dirty="0"/>
              <a:t>1. </a:t>
            </a:r>
            <a:r>
              <a:rPr lang="zh-CN" altLang="en-US" dirty="0"/>
              <a:t>经典问题</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5C2D6300-B45C-4DBD-8C6A-3F17EB6CBD3F}"/>
                  </a:ext>
                </a:extLst>
              </p:cNvPr>
              <p:cNvSpPr>
                <a:spLocks noGrp="1"/>
              </p:cNvSpPr>
              <p:nvPr>
                <p:ph idx="1"/>
              </p:nvPr>
            </p:nvSpPr>
            <p:spPr/>
            <p:txBody>
              <a:bodyPr/>
              <a:lstStyle/>
              <a:p>
                <a:r>
                  <a:rPr lang="zh-CN" altLang="en-US" dirty="0"/>
                  <a:t>考虑暴力做法</a:t>
                </a:r>
                <a:endParaRPr lang="en-US" altLang="zh-CN" dirty="0"/>
              </a:p>
              <a:p>
                <a:r>
                  <a:rPr lang="zh-CN" altLang="en-US" dirty="0"/>
                  <a:t>对每一个询问，扫一遍询问区间 </a:t>
                </a:r>
                <a14:m>
                  <m:oMath xmlns:m="http://schemas.openxmlformats.org/officeDocument/2006/math">
                    <m:r>
                      <a:rPr lang="en-US" altLang="zh-CN" b="0" i="1" smtClean="0">
                        <a:latin typeface="Cambria Math" panose="02040503050406030204" pitchFamily="18" charset="0"/>
                      </a:rPr>
                      <m:t>𝑙</m:t>
                    </m:r>
                    <m:r>
                      <a:rPr lang="en-US" altLang="zh-CN" b="0" i="1" smtClean="0">
                        <a:latin typeface="Cambria Math" panose="02040503050406030204" pitchFamily="18" charset="0"/>
                      </a:rPr>
                      <m:t>~</m:t>
                    </m:r>
                    <m:r>
                      <a:rPr lang="en-US" altLang="zh-CN" b="0" i="1" smtClean="0">
                        <a:latin typeface="Cambria Math" panose="02040503050406030204" pitchFamily="18" charset="0"/>
                      </a:rPr>
                      <m:t>𝑟</m:t>
                    </m:r>
                  </m:oMath>
                </a14:m>
                <a:r>
                  <a:rPr lang="zh-CN" altLang="en-US" dirty="0"/>
                  <a:t> ，记录每个值的个数，最后统计一遍。</a:t>
                </a:r>
                <a:endParaRPr lang="en-US" altLang="zh-CN" dirty="0"/>
              </a:p>
              <a:p>
                <a:r>
                  <a:rPr lang="zh-CN" altLang="en-US" dirty="0"/>
                  <a:t>统计的操作我们可以在维护值的个数的时候顺带维护，在</a:t>
                </a:r>
                <a14:m>
                  <m:oMath xmlns:m="http://schemas.openxmlformats.org/officeDocument/2006/math">
                    <m:r>
                      <a:rPr lang="en-US" altLang="zh-CN" b="0" i="1" smtClean="0">
                        <a:latin typeface="Cambria Math" panose="02040503050406030204" pitchFamily="18" charset="0"/>
                      </a:rPr>
                      <m:t> 1→0, 0 →1</m:t>
                    </m:r>
                    <m:r>
                      <a:rPr lang="zh-CN" altLang="en-US" i="1">
                        <a:latin typeface="Cambria Math" panose="02040503050406030204" pitchFamily="18" charset="0"/>
                      </a:rPr>
                      <m:t>时</m:t>
                    </m:r>
                  </m:oMath>
                </a14:m>
                <a:r>
                  <a:rPr lang="zh-CN" altLang="en-US" dirty="0"/>
                  <a:t>减一加一即可</a:t>
                </a:r>
                <a:endParaRPr lang="en-US" altLang="zh-CN" dirty="0"/>
              </a:p>
              <a:p>
                <a:r>
                  <a:rPr lang="zh-CN" altLang="en-US" dirty="0"/>
                  <a:t>但是复杂度仍然是</a:t>
                </a:r>
                <a14:m>
                  <m:oMath xmlns:m="http://schemas.openxmlformats.org/officeDocument/2006/math">
                    <m:r>
                      <a:rPr lang="en-US" altLang="zh-CN" b="0" i="1" smtClean="0">
                        <a:latin typeface="Cambria Math" panose="02040503050406030204" pitchFamily="18" charset="0"/>
                      </a:rPr>
                      <m:t> </m:t>
                    </m:r>
                    <m:r>
                      <a:rPr lang="en-US" altLang="zh-CN" b="0" i="1" smtClean="0">
                        <a:latin typeface="Cambria Math" panose="02040503050406030204" pitchFamily="18" charset="0"/>
                      </a:rPr>
                      <m:t>𝑂</m:t>
                    </m:r>
                    <m:r>
                      <a:rPr lang="en-US" altLang="zh-CN" b="0" i="1" smtClean="0">
                        <a:latin typeface="Cambria Math" panose="02040503050406030204" pitchFamily="18" charset="0"/>
                      </a:rPr>
                      <m:t>(</m:t>
                    </m:r>
                    <m:r>
                      <a:rPr lang="en-US" altLang="zh-CN" b="0" i="1" smtClean="0">
                        <a:latin typeface="Cambria Math" panose="02040503050406030204" pitchFamily="18" charset="0"/>
                      </a:rPr>
                      <m:t>𝑁</m:t>
                    </m:r>
                    <m:r>
                      <a:rPr lang="en-US" altLang="zh-CN" b="0" i="1" smtClean="0">
                        <a:latin typeface="Cambria Math" panose="02040503050406030204" pitchFamily="18" charset="0"/>
                      </a:rPr>
                      <m:t>)</m:t>
                    </m:r>
                  </m:oMath>
                </a14:m>
                <a:endParaRPr lang="zh-CN" altLang="en-US" dirty="0"/>
              </a:p>
            </p:txBody>
          </p:sp>
        </mc:Choice>
        <mc:Fallback xmlns="">
          <p:sp>
            <p:nvSpPr>
              <p:cNvPr id="3" name="内容占位符 2">
                <a:extLst>
                  <a:ext uri="{FF2B5EF4-FFF2-40B4-BE49-F238E27FC236}">
                    <a16:creationId xmlns:a16="http://schemas.microsoft.com/office/drawing/2014/main" id="{5C2D6300-B45C-4DBD-8C6A-3F17EB6CBD3F}"/>
                  </a:ext>
                </a:extLst>
              </p:cNvPr>
              <p:cNvSpPr>
                <a:spLocks noGrp="1" noRot="1" noChangeAspect="1" noMove="1" noResize="1" noEditPoints="1" noAdjustHandles="1" noChangeArrowheads="1" noChangeShapeType="1" noTextEdit="1"/>
              </p:cNvSpPr>
              <p:nvPr>
                <p:ph idx="1"/>
              </p:nvPr>
            </p:nvSpPr>
            <p:spPr>
              <a:blipFill>
                <a:blip r:embed="rId2"/>
                <a:stretch>
                  <a:fillRect l="-1043" t="-25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8380776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additive="base">
                                        <p:cTn id="2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 calcmode="lin" valueType="num">
                                      <p:cBhvr additive="base">
                                        <p:cTn id="2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9A7B96-EFAA-435B-8888-B135B784DB30}"/>
              </a:ext>
            </a:extLst>
          </p:cNvPr>
          <p:cNvSpPr>
            <a:spLocks noGrp="1"/>
          </p:cNvSpPr>
          <p:nvPr>
            <p:ph type="title"/>
          </p:nvPr>
        </p:nvSpPr>
        <p:spPr/>
        <p:txBody>
          <a:bodyPr/>
          <a:lstStyle/>
          <a:p>
            <a:r>
              <a:rPr lang="en-US" altLang="zh-CN" dirty="0"/>
              <a:t>1. </a:t>
            </a:r>
            <a:r>
              <a:rPr lang="zh-CN" altLang="en-US" dirty="0"/>
              <a:t>经典问题</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5C2D6300-B45C-4DBD-8C6A-3F17EB6CBD3F}"/>
                  </a:ext>
                </a:extLst>
              </p:cNvPr>
              <p:cNvSpPr>
                <a:spLocks noGrp="1"/>
              </p:cNvSpPr>
              <p:nvPr>
                <p:ph idx="1"/>
              </p:nvPr>
            </p:nvSpPr>
            <p:spPr/>
            <p:txBody>
              <a:bodyPr/>
              <a:lstStyle/>
              <a:p>
                <a:r>
                  <a:rPr lang="zh-CN" altLang="en-US" dirty="0"/>
                  <a:t>暴力的做法忽视了很多已经得到的信息，重复计算的太多</a:t>
                </a:r>
                <a:endParaRPr lang="en-US" altLang="zh-CN" dirty="0"/>
              </a:p>
              <a:p>
                <a:r>
                  <a:rPr lang="zh-CN" altLang="en-US" dirty="0"/>
                  <a:t>比如我们已经知道了</a:t>
                </a:r>
                <a14:m>
                  <m:oMath xmlns:m="http://schemas.openxmlformats.org/officeDocument/2006/math">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2, 5</m:t>
                        </m:r>
                      </m:e>
                    </m:d>
                    <m:r>
                      <a:rPr lang="zh-CN" altLang="en-US" i="1">
                        <a:latin typeface="Cambria Math" panose="02040503050406030204" pitchFamily="18" charset="0"/>
                      </a:rPr>
                      <m:t>的</m:t>
                    </m:r>
                  </m:oMath>
                </a14:m>
                <a:r>
                  <a:rPr lang="zh-CN" altLang="en-US" dirty="0"/>
                  <a:t>信息，想要求 </a:t>
                </a:r>
                <a14:m>
                  <m:oMath xmlns:m="http://schemas.openxmlformats.org/officeDocument/2006/math">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1, 6</m:t>
                        </m:r>
                      </m:e>
                    </m:d>
                    <m:r>
                      <a:rPr lang="zh-CN" altLang="en-US" i="1">
                        <a:latin typeface="Cambria Math" panose="02040503050406030204" pitchFamily="18" charset="0"/>
                      </a:rPr>
                      <m:t>的</m:t>
                    </m:r>
                  </m:oMath>
                </a14:m>
                <a:r>
                  <a:rPr lang="zh-CN" altLang="en-US" dirty="0"/>
                  <a:t>信息，两边向外拓展一下不就好了吗，何必再扫一次呢</a:t>
                </a:r>
                <a:endParaRPr lang="en-US" altLang="zh-CN" dirty="0"/>
              </a:p>
              <a:p>
                <a:r>
                  <a:rPr lang="zh-CN" altLang="en-US" dirty="0"/>
                  <a:t>所以我们可以通过合理的排序，降低每次拓展当前已知的信息区间的边到询问的区间的边的复杂度</a:t>
                </a:r>
              </a:p>
            </p:txBody>
          </p:sp>
        </mc:Choice>
        <mc:Fallback xmlns="">
          <p:sp>
            <p:nvSpPr>
              <p:cNvPr id="3" name="内容占位符 2">
                <a:extLst>
                  <a:ext uri="{FF2B5EF4-FFF2-40B4-BE49-F238E27FC236}">
                    <a16:creationId xmlns:a16="http://schemas.microsoft.com/office/drawing/2014/main" id="{5C2D6300-B45C-4DBD-8C6A-3F17EB6CBD3F}"/>
                  </a:ext>
                </a:extLst>
              </p:cNvPr>
              <p:cNvSpPr>
                <a:spLocks noGrp="1" noRot="1" noChangeAspect="1" noMove="1" noResize="1" noEditPoints="1" noAdjustHandles="1" noChangeArrowheads="1" noChangeShapeType="1" noTextEdit="1"/>
              </p:cNvSpPr>
              <p:nvPr>
                <p:ph idx="1"/>
              </p:nvPr>
            </p:nvSpPr>
            <p:spPr>
              <a:blipFill>
                <a:blip r:embed="rId2"/>
                <a:stretch>
                  <a:fillRect l="-1043" t="-25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5418353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circle(in)">
                                      <p:cBhvr>
                                        <p:cTn id="10" dur="20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circle(in)">
                                      <p:cBhvr>
                                        <p:cTn id="15" dur="20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6" presetClass="entr" presetSubtype="16"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circle(in)">
                                      <p:cBhvr>
                                        <p:cTn id="20"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9A7B96-EFAA-435B-8888-B135B784DB30}"/>
              </a:ext>
            </a:extLst>
          </p:cNvPr>
          <p:cNvSpPr>
            <a:spLocks noGrp="1"/>
          </p:cNvSpPr>
          <p:nvPr>
            <p:ph type="title"/>
          </p:nvPr>
        </p:nvSpPr>
        <p:spPr/>
        <p:txBody>
          <a:bodyPr/>
          <a:lstStyle/>
          <a:p>
            <a:r>
              <a:rPr lang="en-US" altLang="zh-CN" dirty="0"/>
              <a:t>1. </a:t>
            </a:r>
            <a:r>
              <a:rPr lang="zh-CN" altLang="en-US" dirty="0"/>
              <a:t>经典问题</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5C2D6300-B45C-4DBD-8C6A-3F17EB6CBD3F}"/>
                  </a:ext>
                </a:extLst>
              </p:cNvPr>
              <p:cNvSpPr>
                <a:spLocks noGrp="1"/>
              </p:cNvSpPr>
              <p:nvPr>
                <p:ph idx="1"/>
              </p:nvPr>
            </p:nvSpPr>
            <p:spPr/>
            <p:txBody>
              <a:bodyPr>
                <a:normAutofit lnSpcReduction="10000"/>
              </a:bodyPr>
              <a:lstStyle/>
              <a:p>
                <a:r>
                  <a:rPr lang="zh-CN" altLang="en-US" dirty="0"/>
                  <a:t>我们将大小为</a:t>
                </a:r>
                <a14:m>
                  <m:oMath xmlns:m="http://schemas.openxmlformats.org/officeDocument/2006/math">
                    <m:r>
                      <a:rPr lang="en-US" altLang="zh-CN" b="0" i="0" dirty="0" smtClean="0">
                        <a:latin typeface="Cambria Math" panose="02040503050406030204" pitchFamily="18" charset="0"/>
                      </a:rPr>
                      <m:t> </m:t>
                    </m:r>
                    <m:r>
                      <a:rPr lang="en-US" altLang="zh-CN" b="0" i="1" dirty="0" smtClean="0">
                        <a:latin typeface="Cambria Math" panose="02040503050406030204" pitchFamily="18" charset="0"/>
                      </a:rPr>
                      <m:t>𝑁</m:t>
                    </m:r>
                  </m:oMath>
                </a14:m>
                <a:r>
                  <a:rPr lang="zh-CN" altLang="en-US" dirty="0"/>
                  <a:t> 的序列分为</a:t>
                </a:r>
                <a14:m>
                  <m:oMath xmlns:m="http://schemas.openxmlformats.org/officeDocument/2006/math">
                    <m:rad>
                      <m:radPr>
                        <m:degHide m:val="on"/>
                        <m:ctrlPr>
                          <a:rPr lang="zh-CN" altLang="en-US" i="1" smtClean="0">
                            <a:latin typeface="Cambria Math" panose="02040503050406030204" pitchFamily="18" charset="0"/>
                          </a:rPr>
                        </m:ctrlPr>
                      </m:radPr>
                      <m:deg/>
                      <m:e>
                        <m:r>
                          <a:rPr lang="en-US" altLang="zh-CN" b="0" i="1" smtClean="0">
                            <a:latin typeface="Cambria Math" panose="02040503050406030204" pitchFamily="18" charset="0"/>
                          </a:rPr>
                          <m:t>𝑁</m:t>
                        </m:r>
                      </m:e>
                    </m:rad>
                    <m:r>
                      <a:rPr lang="en-US" altLang="zh-CN" b="0" i="1" smtClean="0">
                        <a:latin typeface="Cambria Math" panose="02040503050406030204" pitchFamily="18" charset="0"/>
                      </a:rPr>
                      <m:t> </m:t>
                    </m:r>
                    <m:r>
                      <a:rPr lang="zh-CN" altLang="en-US" i="1">
                        <a:latin typeface="Cambria Math" panose="02040503050406030204" pitchFamily="18" charset="0"/>
                      </a:rPr>
                      <m:t>个</m:t>
                    </m:r>
                  </m:oMath>
                </a14:m>
                <a:r>
                  <a:rPr lang="zh-CN" altLang="en-US" dirty="0"/>
                  <a:t>块，对询问按照左端点所在块升序，如果左端点在同一块内，右端点升序排序，复杂度</a:t>
                </a:r>
                <a14:m>
                  <m:oMath xmlns:m="http://schemas.openxmlformats.org/officeDocument/2006/math">
                    <m:r>
                      <a:rPr lang="en-US" altLang="zh-CN" b="0" i="1" smtClean="0">
                        <a:latin typeface="Cambria Math" panose="02040503050406030204" pitchFamily="18" charset="0"/>
                      </a:rPr>
                      <m:t> </m:t>
                    </m:r>
                    <m:r>
                      <a:rPr lang="en-US" altLang="zh-CN" b="0" i="1" smtClean="0">
                        <a:latin typeface="Cambria Math" panose="02040503050406030204" pitchFamily="18" charset="0"/>
                      </a:rPr>
                      <m:t>𝑂</m:t>
                    </m:r>
                    <m:r>
                      <a:rPr lang="en-US" altLang="zh-CN" b="0" i="1" smtClean="0">
                        <a:latin typeface="Cambria Math" panose="02040503050406030204" pitchFamily="18" charset="0"/>
                      </a:rPr>
                      <m:t>(</m:t>
                    </m:r>
                    <m:r>
                      <a:rPr lang="en-US" altLang="zh-CN" b="0" i="1" smtClean="0">
                        <a:latin typeface="Cambria Math" panose="02040503050406030204" pitchFamily="18" charset="0"/>
                      </a:rPr>
                      <m:t>𝑁</m:t>
                    </m:r>
                    <m:r>
                      <a:rPr lang="en-US" altLang="zh-CN" b="0" i="1" smtClean="0">
                        <a:latin typeface="Cambria Math" panose="02040503050406030204" pitchFamily="18" charset="0"/>
                      </a:rPr>
                      <m:t> </m:t>
                    </m:r>
                    <m:r>
                      <a:rPr lang="en-US" altLang="zh-CN" b="0" i="1" smtClean="0">
                        <a:latin typeface="Cambria Math" panose="02040503050406030204" pitchFamily="18" charset="0"/>
                      </a:rPr>
                      <m:t>𝑙𝑜𝑔𝑁</m:t>
                    </m:r>
                    <m:r>
                      <a:rPr lang="en-US" altLang="zh-CN" b="0" i="1" smtClean="0">
                        <a:latin typeface="Cambria Math" panose="02040503050406030204" pitchFamily="18" charset="0"/>
                      </a:rPr>
                      <m:t>)</m:t>
                    </m:r>
                  </m:oMath>
                </a14:m>
                <a:endParaRPr lang="en-US" altLang="zh-CN" dirty="0"/>
              </a:p>
              <a:p>
                <a:r>
                  <a:rPr lang="zh-CN" altLang="en-US" dirty="0"/>
                  <a:t>左端点的移动：块内移动单次</a:t>
                </a:r>
                <a14:m>
                  <m:oMath xmlns:m="http://schemas.openxmlformats.org/officeDocument/2006/math">
                    <m:r>
                      <a:rPr lang="en-US" altLang="zh-CN" b="0" i="1" smtClean="0">
                        <a:latin typeface="Cambria Math" panose="02040503050406030204" pitchFamily="18" charset="0"/>
                      </a:rPr>
                      <m:t> </m:t>
                    </m:r>
                    <m:r>
                      <a:rPr lang="en-US" altLang="zh-CN" b="0" i="1" smtClean="0">
                        <a:latin typeface="Cambria Math" panose="02040503050406030204" pitchFamily="18" charset="0"/>
                      </a:rPr>
                      <m:t>𝑂</m:t>
                    </m:r>
                    <m:d>
                      <m:dPr>
                        <m:ctrlPr>
                          <a:rPr lang="en-US" altLang="zh-CN" b="0" i="1" smtClean="0">
                            <a:latin typeface="Cambria Math" panose="02040503050406030204" pitchFamily="18" charset="0"/>
                          </a:rPr>
                        </m:ctrlPr>
                      </m:dPr>
                      <m:e>
                        <m:rad>
                          <m:radPr>
                            <m:degHide m:val="on"/>
                            <m:ctrlPr>
                              <a:rPr lang="en-US" altLang="zh-CN" b="0" i="1" smtClean="0">
                                <a:latin typeface="Cambria Math" panose="02040503050406030204" pitchFamily="18" charset="0"/>
                              </a:rPr>
                            </m:ctrlPr>
                          </m:radPr>
                          <m:deg/>
                          <m:e>
                            <m:r>
                              <a:rPr lang="en-US" altLang="zh-CN" b="0" i="1" smtClean="0">
                                <a:latin typeface="Cambria Math" panose="02040503050406030204" pitchFamily="18" charset="0"/>
                              </a:rPr>
                              <m:t>𝑁</m:t>
                            </m:r>
                          </m:e>
                        </m:rad>
                      </m:e>
                    </m:d>
                    <m:r>
                      <a:rPr lang="en-US" altLang="zh-CN" b="0" i="1" smtClean="0">
                        <a:latin typeface="Cambria Math" panose="02040503050406030204" pitchFamily="18" charset="0"/>
                      </a:rPr>
                      <m:t>, </m:t>
                    </m:r>
                    <m:r>
                      <a:rPr lang="zh-CN" altLang="en-US" i="1">
                        <a:latin typeface="Cambria Math" panose="02040503050406030204" pitchFamily="18" charset="0"/>
                      </a:rPr>
                      <m:t>从一个</m:t>
                    </m:r>
                    <m:r>
                      <a:rPr lang="zh-CN" altLang="en-US" i="1" smtClean="0">
                        <a:latin typeface="Cambria Math" panose="02040503050406030204" pitchFamily="18" charset="0"/>
                      </a:rPr>
                      <m:t>块</m:t>
                    </m:r>
                  </m:oMath>
                </a14:m>
                <a:r>
                  <a:rPr lang="zh-CN" altLang="en-US" dirty="0"/>
                  <a:t>移动到下一个块 </a:t>
                </a:r>
                <a14:m>
                  <m:oMath xmlns:m="http://schemas.openxmlformats.org/officeDocument/2006/math">
                    <m:r>
                      <a:rPr lang="en-US" altLang="zh-CN" b="0" i="1" smtClean="0">
                        <a:latin typeface="Cambria Math" panose="02040503050406030204" pitchFamily="18" charset="0"/>
                      </a:rPr>
                      <m:t>𝑂</m:t>
                    </m:r>
                    <m:d>
                      <m:dPr>
                        <m:ctrlPr>
                          <a:rPr lang="en-US" altLang="zh-CN" b="0" i="1" smtClean="0">
                            <a:latin typeface="Cambria Math" panose="02040503050406030204" pitchFamily="18" charset="0"/>
                          </a:rPr>
                        </m:ctrlPr>
                      </m:dPr>
                      <m:e>
                        <m:rad>
                          <m:radPr>
                            <m:degHide m:val="on"/>
                            <m:ctrlPr>
                              <a:rPr lang="en-US" altLang="zh-CN" b="0" i="1" smtClean="0">
                                <a:latin typeface="Cambria Math" panose="02040503050406030204" pitchFamily="18" charset="0"/>
                              </a:rPr>
                            </m:ctrlPr>
                          </m:radPr>
                          <m:deg/>
                          <m:e>
                            <m:r>
                              <a:rPr lang="en-US" altLang="zh-CN" b="0" i="1" smtClean="0">
                                <a:latin typeface="Cambria Math" panose="02040503050406030204" pitchFamily="18" charset="0"/>
                              </a:rPr>
                              <m:t>𝑁</m:t>
                            </m:r>
                          </m:e>
                        </m:rad>
                      </m:e>
                    </m:d>
                    <m:r>
                      <a:rPr lang="en-US" altLang="zh-CN" b="0" i="1" smtClean="0">
                        <a:latin typeface="Cambria Math" panose="02040503050406030204" pitchFamily="18" charset="0"/>
                      </a:rPr>
                      <m:t>, </m:t>
                    </m:r>
                    <m:r>
                      <a:rPr lang="zh-CN" altLang="en-US" i="1">
                        <a:latin typeface="Cambria Math" panose="02040503050406030204" pitchFamily="18" charset="0"/>
                      </a:rPr>
                      <m:t>最多</m:t>
                    </m:r>
                    <m:r>
                      <m:rPr>
                        <m:sty m:val="p"/>
                      </m:rPr>
                      <a:rPr lang="en-US" altLang="zh-CN" i="1" dirty="0">
                        <a:latin typeface="Cambria Math" panose="02040503050406030204" pitchFamily="18" charset="0"/>
                      </a:rPr>
                      <m:t>N</m:t>
                    </m:r>
                  </m:oMath>
                </a14:m>
                <a:r>
                  <a:rPr lang="zh-CN" altLang="en-US" dirty="0"/>
                  <a:t>次。所以总复杂度</a:t>
                </a:r>
                <a14:m>
                  <m:oMath xmlns:m="http://schemas.openxmlformats.org/officeDocument/2006/math">
                    <m:r>
                      <m:rPr>
                        <m:sty m:val="p"/>
                      </m:rPr>
                      <a:rPr lang="en-US" altLang="zh-CN" i="1" dirty="0">
                        <a:latin typeface="Cambria Math" panose="02040503050406030204" pitchFamily="18" charset="0"/>
                      </a:rPr>
                      <m:t>O</m:t>
                    </m:r>
                    <m:d>
                      <m:dPr>
                        <m:ctrlPr>
                          <a:rPr lang="en-US" altLang="zh-CN" b="0" i="1" dirty="0" smtClean="0">
                            <a:latin typeface="Cambria Math" panose="02040503050406030204" pitchFamily="18" charset="0"/>
                          </a:rPr>
                        </m:ctrlPr>
                      </m:dPr>
                      <m:e>
                        <m:r>
                          <a:rPr lang="en-US" altLang="zh-CN" b="0" i="1" dirty="0" smtClean="0">
                            <a:latin typeface="Cambria Math" panose="02040503050406030204" pitchFamily="18" charset="0"/>
                          </a:rPr>
                          <m:t>𝑁</m:t>
                        </m:r>
                        <m:rad>
                          <m:radPr>
                            <m:degHide m:val="on"/>
                            <m:ctrlPr>
                              <a:rPr lang="en-US" altLang="zh-CN" b="0" i="1" dirty="0" smtClean="0">
                                <a:latin typeface="Cambria Math" panose="02040503050406030204" pitchFamily="18" charset="0"/>
                              </a:rPr>
                            </m:ctrlPr>
                          </m:radPr>
                          <m:deg/>
                          <m:e>
                            <m:r>
                              <a:rPr lang="en-US" altLang="zh-CN" b="0" i="1" dirty="0" smtClean="0">
                                <a:latin typeface="Cambria Math" panose="02040503050406030204" pitchFamily="18" charset="0"/>
                              </a:rPr>
                              <m:t>𝑁</m:t>
                            </m:r>
                          </m:e>
                        </m:rad>
                      </m:e>
                    </m:d>
                  </m:oMath>
                </a14:m>
                <a:endParaRPr lang="en-US" altLang="zh-CN" b="0" dirty="0"/>
              </a:p>
              <a:p>
                <a:r>
                  <a:rPr lang="zh-CN" altLang="en-US" dirty="0"/>
                  <a:t>右端点的移动：左端点同一块的询问是升序的，做一个块内的询问的复杂度 </a:t>
                </a:r>
                <a14:m>
                  <m:oMath xmlns:m="http://schemas.openxmlformats.org/officeDocument/2006/math">
                    <m:r>
                      <a:rPr lang="en-US" altLang="zh-CN" b="0" i="1" smtClean="0">
                        <a:latin typeface="Cambria Math" panose="02040503050406030204" pitchFamily="18" charset="0"/>
                      </a:rPr>
                      <m:t>𝑂</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𝑁</m:t>
                        </m:r>
                      </m:e>
                    </m:d>
                    <m:r>
                      <a:rPr lang="en-US" altLang="zh-CN" b="0" i="1" smtClean="0">
                        <a:latin typeface="Cambria Math" panose="02040503050406030204" pitchFamily="18" charset="0"/>
                      </a:rPr>
                      <m:t> </m:t>
                    </m:r>
                    <m:r>
                      <a:rPr lang="zh-CN" altLang="en-US" i="1">
                        <a:latin typeface="Cambria Math" panose="02040503050406030204" pitchFamily="18" charset="0"/>
                      </a:rPr>
                      <m:t>，</m:t>
                    </m:r>
                  </m:oMath>
                </a14:m>
                <a:r>
                  <a:rPr lang="zh-CN" altLang="en-US" dirty="0"/>
                  <a:t>最多</a:t>
                </a:r>
                <a14:m>
                  <m:oMath xmlns:m="http://schemas.openxmlformats.org/officeDocument/2006/math">
                    <m:rad>
                      <m:radPr>
                        <m:degHide m:val="on"/>
                        <m:ctrlPr>
                          <a:rPr lang="en-US" altLang="zh-CN" i="1">
                            <a:latin typeface="Cambria Math" panose="02040503050406030204" pitchFamily="18" charset="0"/>
                          </a:rPr>
                        </m:ctrlPr>
                      </m:radPr>
                      <m:deg/>
                      <m:e>
                        <m:r>
                          <a:rPr lang="en-US" altLang="zh-CN" i="1">
                            <a:latin typeface="Cambria Math" panose="02040503050406030204" pitchFamily="18" charset="0"/>
                          </a:rPr>
                          <m:t>𝑁</m:t>
                        </m:r>
                      </m:e>
                    </m:rad>
                  </m:oMath>
                </a14:m>
                <a:r>
                  <a:rPr lang="zh-CN" altLang="en-US" dirty="0"/>
                  <a:t>块，总复杂度</a:t>
                </a:r>
                <a14:m>
                  <m:oMath xmlns:m="http://schemas.openxmlformats.org/officeDocument/2006/math">
                    <m:r>
                      <a:rPr lang="en-US" altLang="zh-CN" b="0" i="1" smtClean="0">
                        <a:latin typeface="Cambria Math" panose="02040503050406030204" pitchFamily="18" charset="0"/>
                      </a:rPr>
                      <m:t>𝑂</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𝑁</m:t>
                        </m:r>
                        <m:rad>
                          <m:radPr>
                            <m:degHide m:val="on"/>
                            <m:ctrlPr>
                              <a:rPr lang="en-US" altLang="zh-CN" i="1">
                                <a:latin typeface="Cambria Math" panose="02040503050406030204" pitchFamily="18" charset="0"/>
                              </a:rPr>
                            </m:ctrlPr>
                          </m:radPr>
                          <m:deg/>
                          <m:e>
                            <m:r>
                              <a:rPr lang="en-US" altLang="zh-CN" i="1">
                                <a:latin typeface="Cambria Math" panose="02040503050406030204" pitchFamily="18" charset="0"/>
                              </a:rPr>
                              <m:t>𝑁</m:t>
                            </m:r>
                          </m:e>
                        </m:rad>
                      </m:e>
                    </m:d>
                  </m:oMath>
                </a14:m>
                <a:endParaRPr lang="en-US" altLang="zh-CN" dirty="0"/>
              </a:p>
              <a:p>
                <a:r>
                  <a:rPr lang="zh-CN" altLang="en-US" dirty="0"/>
                  <a:t>所以总的移动复杂度是</a:t>
                </a:r>
                <a14:m>
                  <m:oMath xmlns:m="http://schemas.openxmlformats.org/officeDocument/2006/math">
                    <m:r>
                      <a:rPr lang="en-US" altLang="zh-CN" b="0" i="1" smtClean="0">
                        <a:latin typeface="Cambria Math" panose="02040503050406030204" pitchFamily="18" charset="0"/>
                      </a:rPr>
                      <m:t>𝑂</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𝑁</m:t>
                        </m:r>
                        <m:rad>
                          <m:radPr>
                            <m:degHide m:val="on"/>
                            <m:ctrlPr>
                              <a:rPr lang="en-US" altLang="zh-CN" i="1">
                                <a:latin typeface="Cambria Math" panose="02040503050406030204" pitchFamily="18" charset="0"/>
                              </a:rPr>
                            </m:ctrlPr>
                          </m:radPr>
                          <m:deg/>
                          <m:e>
                            <m:r>
                              <a:rPr lang="en-US" altLang="zh-CN" i="1">
                                <a:latin typeface="Cambria Math" panose="02040503050406030204" pitchFamily="18" charset="0"/>
                              </a:rPr>
                              <m:t>𝑁</m:t>
                            </m:r>
                          </m:e>
                        </m:rad>
                      </m:e>
                    </m:d>
                  </m:oMath>
                </a14:m>
                <a:endParaRPr lang="en-US" altLang="zh-CN" b="0" dirty="0"/>
              </a:p>
              <a:p>
                <a:r>
                  <a:rPr lang="zh-CN" altLang="en-US" dirty="0"/>
                  <a:t>所以根据数据范围，只要我们移动操作的复杂度是</a:t>
                </a:r>
                <a14:m>
                  <m:oMath xmlns:m="http://schemas.openxmlformats.org/officeDocument/2006/math">
                    <m:r>
                      <m:rPr>
                        <m:sty m:val="p"/>
                      </m:rPr>
                      <a:rPr lang="en-US" altLang="zh-CN" i="1" dirty="0">
                        <a:latin typeface="Cambria Math" panose="02040503050406030204" pitchFamily="18" charset="0"/>
                      </a:rPr>
                      <m:t>O</m:t>
                    </m:r>
                    <m:d>
                      <m:dPr>
                        <m:ctrlPr>
                          <a:rPr lang="en-US" altLang="zh-CN" b="0" i="1" dirty="0" smtClean="0">
                            <a:latin typeface="Cambria Math" panose="02040503050406030204" pitchFamily="18" charset="0"/>
                          </a:rPr>
                        </m:ctrlPr>
                      </m:dPr>
                      <m:e>
                        <m:r>
                          <a:rPr lang="en-US" altLang="zh-CN" b="0" i="0" dirty="0" smtClean="0">
                            <a:latin typeface="Cambria Math" panose="02040503050406030204" pitchFamily="18" charset="0"/>
                          </a:rPr>
                          <m:t>1</m:t>
                        </m:r>
                      </m:e>
                    </m:d>
                    <m:r>
                      <a:rPr lang="en-US" altLang="zh-CN" b="0" i="0" dirty="0" smtClean="0">
                        <a:latin typeface="Cambria Math" panose="02040503050406030204" pitchFamily="18" charset="0"/>
                      </a:rPr>
                      <m:t> </m:t>
                    </m:r>
                    <m:r>
                      <a:rPr lang="zh-CN" altLang="en-US" i="1" dirty="0">
                        <a:latin typeface="Cambria Math" panose="02040503050406030204" pitchFamily="18" charset="0"/>
                      </a:rPr>
                      <m:t>就</m:t>
                    </m:r>
                    <m:r>
                      <a:rPr lang="zh-CN" altLang="en-US" i="1" dirty="0" smtClean="0">
                        <a:latin typeface="Cambria Math" panose="02040503050406030204" pitchFamily="18" charset="0"/>
                      </a:rPr>
                      <m:t>完成了</m:t>
                    </m:r>
                  </m:oMath>
                </a14:m>
                <a:endParaRPr lang="en-US" altLang="zh-CN" dirty="0"/>
              </a:p>
            </p:txBody>
          </p:sp>
        </mc:Choice>
        <mc:Fallback xmlns="">
          <p:sp>
            <p:nvSpPr>
              <p:cNvPr id="3" name="内容占位符 2">
                <a:extLst>
                  <a:ext uri="{FF2B5EF4-FFF2-40B4-BE49-F238E27FC236}">
                    <a16:creationId xmlns:a16="http://schemas.microsoft.com/office/drawing/2014/main" id="{5C2D6300-B45C-4DBD-8C6A-3F17EB6CBD3F}"/>
                  </a:ext>
                </a:extLst>
              </p:cNvPr>
              <p:cNvSpPr>
                <a:spLocks noGrp="1" noRot="1" noChangeAspect="1" noMove="1" noResize="1" noEditPoints="1" noAdjustHandles="1" noChangeArrowheads="1" noChangeShapeType="1" noTextEdit="1"/>
              </p:cNvSpPr>
              <p:nvPr>
                <p:ph idx="1"/>
              </p:nvPr>
            </p:nvSpPr>
            <p:spPr>
              <a:blipFill>
                <a:blip r:embed="rId2"/>
                <a:stretch>
                  <a:fillRect l="-1043" t="-266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1110332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500"/>
                                        <p:tgtEl>
                                          <p:spTgt spid="3">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fade">
                                      <p:cBhvr>
                                        <p:cTn id="30"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77C9DA-211C-4408-8085-54DF43B422FA}"/>
              </a:ext>
            </a:extLst>
          </p:cNvPr>
          <p:cNvSpPr>
            <a:spLocks noGrp="1"/>
          </p:cNvSpPr>
          <p:nvPr>
            <p:ph type="title"/>
          </p:nvPr>
        </p:nvSpPr>
        <p:spPr/>
        <p:txBody>
          <a:bodyPr/>
          <a:lstStyle/>
          <a:p>
            <a:r>
              <a:rPr lang="en-US" altLang="zh-CN" dirty="0"/>
              <a:t>1. </a:t>
            </a:r>
            <a:r>
              <a:rPr lang="zh-CN" altLang="en-US" dirty="0"/>
              <a:t>什么是分块</a:t>
            </a:r>
          </a:p>
        </p:txBody>
      </p:sp>
      <p:sp>
        <p:nvSpPr>
          <p:cNvPr id="3" name="内容占位符 2">
            <a:extLst>
              <a:ext uri="{FF2B5EF4-FFF2-40B4-BE49-F238E27FC236}">
                <a16:creationId xmlns:a16="http://schemas.microsoft.com/office/drawing/2014/main" id="{3864D95B-C070-4E78-95E6-0B02B7EAD379}"/>
              </a:ext>
            </a:extLst>
          </p:cNvPr>
          <p:cNvSpPr>
            <a:spLocks noGrp="1"/>
          </p:cNvSpPr>
          <p:nvPr>
            <p:ph idx="1"/>
          </p:nvPr>
        </p:nvSpPr>
        <p:spPr/>
        <p:txBody>
          <a:bodyPr>
            <a:normAutofit fontScale="92500"/>
          </a:bodyPr>
          <a:lstStyle/>
          <a:p>
            <a:r>
              <a:rPr lang="zh-CN" altLang="en-US" dirty="0"/>
              <a:t>分块的基本思想是，通过对原数据的适当划分，并在划分后的每一个块上预处理部分信息，从而较一般的暴力算法取得更优的时间复杂度。</a:t>
            </a:r>
          </a:p>
          <a:p>
            <a:r>
              <a:rPr lang="zh-CN" altLang="en-US" dirty="0"/>
              <a:t>分块的时间复杂度主要取决于分块的块长，一般可以通过均值不等式求出某个问题下的最优块长，以及相应的时间复杂度。</a:t>
            </a:r>
          </a:p>
          <a:p>
            <a:r>
              <a:rPr lang="zh-CN" altLang="en-US" dirty="0"/>
              <a:t>分块是一种很灵活的思想，相较于树状数组和线段树，分块的优点是通用性更好，可以维护很多树状数组和线段树无法维护的信息。</a:t>
            </a:r>
          </a:p>
          <a:p>
            <a:r>
              <a:rPr lang="zh-CN" altLang="en-US" dirty="0"/>
              <a:t>当然，分块的缺点是渐进意义的复杂度，相较于线段树和树状数组不够好。</a:t>
            </a:r>
          </a:p>
          <a:p>
            <a:r>
              <a:rPr lang="zh-CN" altLang="en-US" dirty="0"/>
              <a:t>不过在大多数问题上，分块仍然是解决这些问题的一个不错选择。</a:t>
            </a:r>
          </a:p>
          <a:p>
            <a:r>
              <a:rPr lang="en-US" altLang="zh-CN" dirty="0">
                <a:hlinkClick r:id="rId2"/>
              </a:rPr>
              <a:t>OI-Wiki</a:t>
            </a:r>
            <a:endParaRPr lang="zh-CN" altLang="en-US" dirty="0"/>
          </a:p>
        </p:txBody>
      </p:sp>
    </p:spTree>
    <p:extLst>
      <p:ext uri="{BB962C8B-B14F-4D97-AF65-F5344CB8AC3E}">
        <p14:creationId xmlns:p14="http://schemas.microsoft.com/office/powerpoint/2010/main" val="426671581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5" dur="500"/>
                                        <p:tgtEl>
                                          <p:spTgt spid="3">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grpId="0"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randombar(horizontal)">
                                      <p:cBhvr>
                                        <p:cTn id="30" dur="500"/>
                                        <p:tgtEl>
                                          <p:spTgt spid="3">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grpId="0"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randombar(horizontal)">
                                      <p:cBhvr>
                                        <p:cTn id="35"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9A7B96-EFAA-435B-8888-B135B784DB30}"/>
              </a:ext>
            </a:extLst>
          </p:cNvPr>
          <p:cNvSpPr>
            <a:spLocks noGrp="1"/>
          </p:cNvSpPr>
          <p:nvPr>
            <p:ph type="title"/>
          </p:nvPr>
        </p:nvSpPr>
        <p:spPr/>
        <p:txBody>
          <a:bodyPr/>
          <a:lstStyle/>
          <a:p>
            <a:r>
              <a:rPr lang="en-US" altLang="zh-CN" dirty="0"/>
              <a:t>1. </a:t>
            </a:r>
            <a:r>
              <a:rPr lang="zh-CN" altLang="en-US" dirty="0"/>
              <a:t>经典问题</a:t>
            </a:r>
          </a:p>
        </p:txBody>
      </p:sp>
      <p:pic>
        <p:nvPicPr>
          <p:cNvPr id="5" name="内容占位符 4">
            <a:extLst>
              <a:ext uri="{FF2B5EF4-FFF2-40B4-BE49-F238E27FC236}">
                <a16:creationId xmlns:a16="http://schemas.microsoft.com/office/drawing/2014/main" id="{83162796-02CE-4453-A0E3-A8C9FB4E6244}"/>
              </a:ext>
            </a:extLst>
          </p:cNvPr>
          <p:cNvPicPr>
            <a:picLocks noGrp="1" noChangeAspect="1"/>
          </p:cNvPicPr>
          <p:nvPr>
            <p:ph idx="1"/>
          </p:nvPr>
        </p:nvPicPr>
        <p:blipFill>
          <a:blip r:embed="rId2"/>
          <a:stretch>
            <a:fillRect/>
          </a:stretch>
        </p:blipFill>
        <p:spPr>
          <a:xfrm>
            <a:off x="8922684" y="2128938"/>
            <a:ext cx="3142857" cy="3228571"/>
          </a:xfrm>
        </p:spPr>
      </p:pic>
      <p:pic>
        <p:nvPicPr>
          <p:cNvPr id="11" name="图片 10">
            <a:extLst>
              <a:ext uri="{FF2B5EF4-FFF2-40B4-BE49-F238E27FC236}">
                <a16:creationId xmlns:a16="http://schemas.microsoft.com/office/drawing/2014/main" id="{DB6428BC-CBC1-4E99-B58E-668D829120E2}"/>
              </a:ext>
            </a:extLst>
          </p:cNvPr>
          <p:cNvPicPr>
            <a:picLocks noChangeAspect="1"/>
          </p:cNvPicPr>
          <p:nvPr/>
        </p:nvPicPr>
        <p:blipFill>
          <a:blip r:embed="rId3"/>
          <a:stretch>
            <a:fillRect/>
          </a:stretch>
        </p:blipFill>
        <p:spPr>
          <a:xfrm>
            <a:off x="126459" y="1604839"/>
            <a:ext cx="8476190" cy="4523809"/>
          </a:xfrm>
          <a:prstGeom prst="rect">
            <a:avLst/>
          </a:prstGeom>
        </p:spPr>
      </p:pic>
    </p:spTree>
    <p:extLst>
      <p:ext uri="{BB962C8B-B14F-4D97-AF65-F5344CB8AC3E}">
        <p14:creationId xmlns:p14="http://schemas.microsoft.com/office/powerpoint/2010/main" val="229527700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42EB5B-74C2-4E42-B715-8CEA03ACED19}"/>
              </a:ext>
            </a:extLst>
          </p:cNvPr>
          <p:cNvSpPr>
            <a:spLocks noGrp="1"/>
          </p:cNvSpPr>
          <p:nvPr>
            <p:ph type="title"/>
          </p:nvPr>
        </p:nvSpPr>
        <p:spPr/>
        <p:txBody>
          <a:bodyPr/>
          <a:lstStyle/>
          <a:p>
            <a:r>
              <a:rPr lang="en-US" altLang="zh-CN" dirty="0"/>
              <a:t>2. </a:t>
            </a:r>
            <a:r>
              <a:rPr lang="zh-CN" altLang="en-US" dirty="0"/>
              <a:t>莫队的几个优化</a:t>
            </a:r>
          </a:p>
        </p:txBody>
      </p:sp>
      <p:sp>
        <p:nvSpPr>
          <p:cNvPr id="3" name="内容占位符 2">
            <a:extLst>
              <a:ext uri="{FF2B5EF4-FFF2-40B4-BE49-F238E27FC236}">
                <a16:creationId xmlns:a16="http://schemas.microsoft.com/office/drawing/2014/main" id="{201A703E-8761-40F7-9F19-6176FB437C16}"/>
              </a:ext>
            </a:extLst>
          </p:cNvPr>
          <p:cNvSpPr>
            <a:spLocks noGrp="1"/>
          </p:cNvSpPr>
          <p:nvPr>
            <p:ph idx="1"/>
          </p:nvPr>
        </p:nvSpPr>
        <p:spPr>
          <a:xfrm>
            <a:off x="838199" y="1825625"/>
            <a:ext cx="10805809" cy="1028571"/>
          </a:xfrm>
        </p:spPr>
        <p:txBody>
          <a:bodyPr/>
          <a:lstStyle/>
          <a:p>
            <a:r>
              <a:rPr lang="en-US" altLang="zh-CN" b="1" dirty="0"/>
              <a:t>1</a:t>
            </a:r>
            <a:r>
              <a:rPr lang="zh-CN" altLang="en-US" b="1" dirty="0"/>
              <a:t>、</a:t>
            </a:r>
            <a:r>
              <a:rPr lang="en-US" altLang="zh-CN" b="1" dirty="0"/>
              <a:t>#pragma GCC optimize(2)</a:t>
            </a:r>
          </a:p>
          <a:p>
            <a:r>
              <a:rPr lang="en-US" altLang="zh-CN" dirty="0"/>
              <a:t>2</a:t>
            </a:r>
            <a:r>
              <a:rPr lang="zh-CN" altLang="en-US" dirty="0"/>
              <a:t>、</a:t>
            </a:r>
            <a:r>
              <a:rPr lang="zh-CN" altLang="en-US" b="1" dirty="0"/>
              <a:t>奇偶性排序</a:t>
            </a:r>
          </a:p>
          <a:p>
            <a:endParaRPr lang="zh-CN" altLang="en-US" dirty="0"/>
          </a:p>
        </p:txBody>
      </p:sp>
      <p:pic>
        <p:nvPicPr>
          <p:cNvPr id="5" name="图片 4">
            <a:extLst>
              <a:ext uri="{FF2B5EF4-FFF2-40B4-BE49-F238E27FC236}">
                <a16:creationId xmlns:a16="http://schemas.microsoft.com/office/drawing/2014/main" id="{3870F897-3176-458B-B4CC-3552DB61BCDF}"/>
              </a:ext>
            </a:extLst>
          </p:cNvPr>
          <p:cNvPicPr>
            <a:picLocks noChangeAspect="1"/>
          </p:cNvPicPr>
          <p:nvPr/>
        </p:nvPicPr>
        <p:blipFill>
          <a:blip r:embed="rId2"/>
          <a:stretch>
            <a:fillRect/>
          </a:stretch>
        </p:blipFill>
        <p:spPr>
          <a:xfrm>
            <a:off x="449143" y="2914714"/>
            <a:ext cx="11742857" cy="1028571"/>
          </a:xfrm>
          <a:prstGeom prst="rect">
            <a:avLst/>
          </a:prstGeom>
        </p:spPr>
      </p:pic>
      <p:sp>
        <p:nvSpPr>
          <p:cNvPr id="8" name="文本框 7">
            <a:extLst>
              <a:ext uri="{FF2B5EF4-FFF2-40B4-BE49-F238E27FC236}">
                <a16:creationId xmlns:a16="http://schemas.microsoft.com/office/drawing/2014/main" id="{0F39BEC3-102B-45B8-AAA2-20CBAFE8D043}"/>
              </a:ext>
            </a:extLst>
          </p:cNvPr>
          <p:cNvSpPr txBox="1"/>
          <p:nvPr/>
        </p:nvSpPr>
        <p:spPr>
          <a:xfrm>
            <a:off x="924128" y="4124528"/>
            <a:ext cx="9620655" cy="923330"/>
          </a:xfrm>
          <a:prstGeom prst="rect">
            <a:avLst/>
          </a:prstGeom>
          <a:noFill/>
        </p:spPr>
        <p:txBody>
          <a:bodyPr wrap="square" rtlCol="0">
            <a:spAutoFit/>
          </a:bodyPr>
          <a:lstStyle/>
          <a:p>
            <a:r>
              <a:rPr lang="zh-CN" altLang="en-US" dirty="0"/>
              <a:t>左端点在同一奇数块的区间，右端点按升序排列，反之降序。</a:t>
            </a:r>
            <a:endParaRPr lang="en-US" altLang="zh-CN" dirty="0"/>
          </a:p>
          <a:p>
            <a:r>
              <a:rPr lang="zh-CN" altLang="en-US" dirty="0"/>
              <a:t>大概就是右指针跳完奇数块往回跳时在同一个方向能顺路把偶数块跳完，然后跳完这个偶数块又能顺带把下一个奇数块跳完。（很快就是了）</a:t>
            </a:r>
          </a:p>
        </p:txBody>
      </p:sp>
    </p:spTree>
    <p:extLst>
      <p:ext uri="{BB962C8B-B14F-4D97-AF65-F5344CB8AC3E}">
        <p14:creationId xmlns:p14="http://schemas.microsoft.com/office/powerpoint/2010/main" val="301567142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0536C8-B83F-4A6D-8687-DB90D4A65EC1}"/>
              </a:ext>
            </a:extLst>
          </p:cNvPr>
          <p:cNvSpPr>
            <a:spLocks noGrp="1"/>
          </p:cNvSpPr>
          <p:nvPr>
            <p:ph type="title"/>
          </p:nvPr>
        </p:nvSpPr>
        <p:spPr/>
        <p:txBody>
          <a:bodyPr/>
          <a:lstStyle/>
          <a:p>
            <a:r>
              <a:rPr lang="en-US" altLang="zh-CN" dirty="0"/>
              <a:t>3.</a:t>
            </a:r>
            <a:r>
              <a:rPr lang="zh-CN" altLang="en-US" dirty="0"/>
              <a:t> 其他莫队</a:t>
            </a:r>
          </a:p>
        </p:txBody>
      </p:sp>
      <p:sp>
        <p:nvSpPr>
          <p:cNvPr id="3" name="内容占位符 2">
            <a:extLst>
              <a:ext uri="{FF2B5EF4-FFF2-40B4-BE49-F238E27FC236}">
                <a16:creationId xmlns:a16="http://schemas.microsoft.com/office/drawing/2014/main" id="{3B2AC63F-7D9B-4D85-B480-62F2BF98D086}"/>
              </a:ext>
            </a:extLst>
          </p:cNvPr>
          <p:cNvSpPr>
            <a:spLocks noGrp="1"/>
          </p:cNvSpPr>
          <p:nvPr>
            <p:ph idx="1"/>
          </p:nvPr>
        </p:nvSpPr>
        <p:spPr/>
        <p:txBody>
          <a:bodyPr/>
          <a:lstStyle/>
          <a:p>
            <a:r>
              <a:rPr lang="en-US" altLang="zh-CN" dirty="0"/>
              <a:t>1. </a:t>
            </a:r>
            <a:r>
              <a:rPr lang="zh-CN" altLang="en-US" dirty="0"/>
              <a:t>带修改的莫队。给莫队加上一维，用作时间戳。</a:t>
            </a:r>
            <a:endParaRPr lang="en-US" altLang="zh-CN" dirty="0"/>
          </a:p>
          <a:p>
            <a:r>
              <a:rPr lang="en-US" altLang="zh-CN" dirty="0"/>
              <a:t>2. </a:t>
            </a:r>
            <a:r>
              <a:rPr lang="zh-CN" altLang="en-US" dirty="0"/>
              <a:t>树上莫队。在树的欧拉序上跑普通的莫队。</a:t>
            </a:r>
            <a:endParaRPr lang="en-US" altLang="zh-CN" dirty="0"/>
          </a:p>
          <a:p>
            <a:r>
              <a:rPr lang="en-US" altLang="zh-CN" dirty="0"/>
              <a:t>3. </a:t>
            </a:r>
            <a:r>
              <a:rPr lang="zh-CN" altLang="en-US" dirty="0"/>
              <a:t>回滚莫队。一些统计信息方便扩展区间</a:t>
            </a:r>
            <a:r>
              <a:rPr lang="en-US" altLang="zh-CN" dirty="0"/>
              <a:t>(add(x))</a:t>
            </a:r>
            <a:r>
              <a:rPr lang="zh-CN" altLang="en-US" dirty="0"/>
              <a:t>不方便收缩区间</a:t>
            </a:r>
            <a:r>
              <a:rPr lang="en-US" altLang="zh-CN" dirty="0"/>
              <a:t>(del(x))</a:t>
            </a:r>
            <a:r>
              <a:rPr lang="zh-CN" altLang="en-US" dirty="0"/>
              <a:t>或是正相反时。以前者为例，因为左端点在同一块内时，右端点是单调递增的。那么每一次，我们从左端点所在块的右端点开始向左拓展，右端点自己向右拓展就行了。左右端点同一块的做法就不用我说了吧。相反的情况自己想一想就行了</a:t>
            </a:r>
            <a:endParaRPr lang="en-US" altLang="zh-CN" dirty="0"/>
          </a:p>
          <a:p>
            <a:r>
              <a:rPr lang="zh-CN" altLang="en-US" dirty="0">
                <a:hlinkClick r:id="rId2"/>
              </a:rPr>
              <a:t>有兴趣就去学下</a:t>
            </a:r>
            <a:endParaRPr lang="zh-CN" altLang="en-US" dirty="0"/>
          </a:p>
        </p:txBody>
      </p:sp>
    </p:spTree>
    <p:extLst>
      <p:ext uri="{BB962C8B-B14F-4D97-AF65-F5344CB8AC3E}">
        <p14:creationId xmlns:p14="http://schemas.microsoft.com/office/powerpoint/2010/main" val="98064356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barn(inVertical)">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barn(inVertical)">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barn(inVertical)">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barn(inVertical)">
                                      <p:cBhvr>
                                        <p:cTn id="25"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6E98DE-B6B6-432B-BF2E-DB09250E6FAC}"/>
              </a:ext>
            </a:extLst>
          </p:cNvPr>
          <p:cNvSpPr>
            <a:spLocks noGrp="1"/>
          </p:cNvSpPr>
          <p:nvPr>
            <p:ph type="title"/>
          </p:nvPr>
        </p:nvSpPr>
        <p:spPr/>
        <p:txBody>
          <a:bodyPr/>
          <a:lstStyle/>
          <a:p>
            <a:r>
              <a:rPr lang="en-US" altLang="zh-CN" dirty="0"/>
              <a:t>4. </a:t>
            </a:r>
            <a:r>
              <a:rPr lang="zh-CN" altLang="en-US" dirty="0"/>
              <a:t>习题</a:t>
            </a:r>
          </a:p>
        </p:txBody>
      </p:sp>
      <p:sp>
        <p:nvSpPr>
          <p:cNvPr id="3" name="内容占位符 2">
            <a:extLst>
              <a:ext uri="{FF2B5EF4-FFF2-40B4-BE49-F238E27FC236}">
                <a16:creationId xmlns:a16="http://schemas.microsoft.com/office/drawing/2014/main" id="{722234C9-17B3-42C9-A559-F3E4DD226703}"/>
              </a:ext>
            </a:extLst>
          </p:cNvPr>
          <p:cNvSpPr>
            <a:spLocks noGrp="1"/>
          </p:cNvSpPr>
          <p:nvPr>
            <p:ph idx="1"/>
          </p:nvPr>
        </p:nvSpPr>
        <p:spPr/>
        <p:txBody>
          <a:bodyPr/>
          <a:lstStyle/>
          <a:p>
            <a:r>
              <a:rPr lang="zh-CN" altLang="en-US" dirty="0">
                <a:hlinkClick r:id="rId2" action="ppaction://hlinkfile"/>
              </a:rPr>
              <a:t>小</a:t>
            </a:r>
            <a:r>
              <a:rPr lang="en-US" altLang="zh-CN" dirty="0">
                <a:hlinkClick r:id="rId2" action="ppaction://hlinkfile"/>
              </a:rPr>
              <a:t>B</a:t>
            </a:r>
            <a:r>
              <a:rPr lang="zh-CN" altLang="en-US" dirty="0">
                <a:hlinkClick r:id="rId2" action="ppaction://hlinkfile"/>
              </a:rPr>
              <a:t>的询问</a:t>
            </a:r>
            <a:endParaRPr lang="en-US" altLang="zh-CN" dirty="0"/>
          </a:p>
          <a:p>
            <a:r>
              <a:rPr lang="zh-CN" altLang="en-US" dirty="0">
                <a:hlinkClick r:id="rId3"/>
              </a:rPr>
              <a:t>经典问题</a:t>
            </a:r>
            <a:endParaRPr lang="en-US" altLang="zh-CN" dirty="0"/>
          </a:p>
          <a:p>
            <a:r>
              <a:rPr lang="zh-CN" altLang="en-US" dirty="0">
                <a:hlinkClick r:id="rId4"/>
              </a:rPr>
              <a:t>小</a:t>
            </a:r>
            <a:r>
              <a:rPr lang="en-US" altLang="zh-CN" dirty="0">
                <a:hlinkClick r:id="rId4"/>
              </a:rPr>
              <a:t>Z</a:t>
            </a:r>
            <a:r>
              <a:rPr lang="zh-CN" altLang="en-US" dirty="0">
                <a:hlinkClick r:id="rId4"/>
              </a:rPr>
              <a:t>的袜子</a:t>
            </a:r>
            <a:endParaRPr lang="en-US" altLang="zh-CN" dirty="0"/>
          </a:p>
          <a:p>
            <a:r>
              <a:rPr lang="zh-CN" altLang="en-US" dirty="0">
                <a:hlinkClick r:id="rId5"/>
              </a:rPr>
              <a:t>数列找不同</a:t>
            </a:r>
            <a:endParaRPr lang="en-US" altLang="zh-CN" dirty="0"/>
          </a:p>
          <a:p>
            <a:r>
              <a:rPr lang="zh-CN" altLang="en-US" dirty="0">
                <a:hlinkClick r:id="rId6"/>
              </a:rPr>
              <a:t>莫队题单</a:t>
            </a:r>
            <a:endParaRPr lang="zh-CN" altLang="en-US" dirty="0"/>
          </a:p>
        </p:txBody>
      </p:sp>
    </p:spTree>
    <p:extLst>
      <p:ext uri="{BB962C8B-B14F-4D97-AF65-F5344CB8AC3E}">
        <p14:creationId xmlns:p14="http://schemas.microsoft.com/office/powerpoint/2010/main" val="292946706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AAA7C9-1C5C-4899-A822-C728AF1D4ADC}"/>
              </a:ext>
            </a:extLst>
          </p:cNvPr>
          <p:cNvSpPr>
            <a:spLocks noGrp="1"/>
          </p:cNvSpPr>
          <p:nvPr>
            <p:ph type="title"/>
          </p:nvPr>
        </p:nvSpPr>
        <p:spPr>
          <a:xfrm>
            <a:off x="838200" y="365125"/>
            <a:ext cx="5985164" cy="1325563"/>
          </a:xfrm>
        </p:spPr>
        <p:txBody>
          <a:bodyPr/>
          <a:lstStyle/>
          <a:p>
            <a:r>
              <a:rPr lang="en-US" altLang="zh-CN" dirty="0"/>
              <a:t>2. </a:t>
            </a:r>
            <a:r>
              <a:rPr lang="zh-CN" altLang="en-US" dirty="0"/>
              <a:t>利用分块维护信息</a:t>
            </a:r>
          </a:p>
        </p:txBody>
      </p:sp>
      <p:pic>
        <p:nvPicPr>
          <p:cNvPr id="5" name="内容占位符 4">
            <a:extLst>
              <a:ext uri="{FF2B5EF4-FFF2-40B4-BE49-F238E27FC236}">
                <a16:creationId xmlns:a16="http://schemas.microsoft.com/office/drawing/2014/main" id="{1C467955-65DB-40F5-B81E-CFC9B7239F89}"/>
              </a:ext>
            </a:extLst>
          </p:cNvPr>
          <p:cNvPicPr>
            <a:picLocks noGrp="1" noChangeAspect="1"/>
          </p:cNvPicPr>
          <p:nvPr>
            <p:ph idx="1"/>
          </p:nvPr>
        </p:nvPicPr>
        <p:blipFill>
          <a:blip r:embed="rId2"/>
          <a:stretch>
            <a:fillRect/>
          </a:stretch>
        </p:blipFill>
        <p:spPr>
          <a:xfrm>
            <a:off x="719852" y="1592694"/>
            <a:ext cx="6221859" cy="4900181"/>
          </a:xfrm>
        </p:spPr>
      </p:pic>
    </p:spTree>
    <p:extLst>
      <p:ext uri="{BB962C8B-B14F-4D97-AF65-F5344CB8AC3E}">
        <p14:creationId xmlns:p14="http://schemas.microsoft.com/office/powerpoint/2010/main" val="168103779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par>
                                <p:cTn id="8" presetID="14" presetClass="entr" presetSubtype="1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randombar(horizontal)">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2D5877-1091-4515-BE60-E404725DCFE4}"/>
              </a:ext>
            </a:extLst>
          </p:cNvPr>
          <p:cNvSpPr>
            <a:spLocks noGrp="1"/>
          </p:cNvSpPr>
          <p:nvPr>
            <p:ph type="title"/>
          </p:nvPr>
        </p:nvSpPr>
        <p:spPr/>
        <p:txBody>
          <a:bodyPr/>
          <a:lstStyle/>
          <a:p>
            <a:r>
              <a:rPr lang="en-US" altLang="zh-CN" dirty="0"/>
              <a:t>2.</a:t>
            </a:r>
            <a:r>
              <a:rPr lang="zh-CN" altLang="en-US" dirty="0"/>
              <a:t>利用分块维护信息</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C06F5292-3301-4BBA-96C3-3C5D81FD0215}"/>
                  </a:ext>
                </a:extLst>
              </p:cNvPr>
              <p:cNvSpPr>
                <a:spLocks noGrp="1"/>
              </p:cNvSpPr>
              <p:nvPr>
                <p:ph idx="1"/>
              </p:nvPr>
            </p:nvSpPr>
            <p:spPr/>
            <p:txBody>
              <a:bodyPr/>
              <a:lstStyle/>
              <a:p>
                <a:r>
                  <a:rPr lang="zh-CN" altLang="en-US" dirty="0"/>
                  <a:t>如何利用分块来维护呢？</a:t>
                </a:r>
                <a:endParaRPr lang="en-US" altLang="zh-CN" dirty="0"/>
              </a:p>
              <a:p>
                <a:r>
                  <a:rPr lang="zh-CN" altLang="en-US" dirty="0"/>
                  <a:t>“大段维护，局部朴素”</a:t>
                </a:r>
                <a:endParaRPr lang="en-US" altLang="zh-CN" dirty="0"/>
              </a:p>
              <a:p>
                <a:r>
                  <a:rPr lang="zh-CN" altLang="en-US" dirty="0"/>
                  <a:t>我们将数组划分成若干个大小不超过</a:t>
                </a:r>
                <a14:m>
                  <m:oMath xmlns:m="http://schemas.openxmlformats.org/officeDocument/2006/math">
                    <m:r>
                      <a:rPr lang="en-GB" altLang="zh-CN" b="0" i="1" smtClean="0">
                        <a:latin typeface="Cambria Math" panose="02040503050406030204" pitchFamily="18" charset="0"/>
                      </a:rPr>
                      <m:t>𝑠</m:t>
                    </m:r>
                  </m:oMath>
                </a14:m>
                <a:r>
                  <a:rPr lang="zh-CN" altLang="en-US" dirty="0"/>
                  <a:t>的块，块的数量为</a:t>
                </a:r>
                <a14:m>
                  <m:oMath xmlns:m="http://schemas.openxmlformats.org/officeDocument/2006/math">
                    <m:f>
                      <m:fPr>
                        <m:ctrlPr>
                          <a:rPr lang="en-US" altLang="zh-CN" i="1" smtClean="0">
                            <a:latin typeface="Cambria Math" panose="02040503050406030204" pitchFamily="18" charset="0"/>
                          </a:rPr>
                        </m:ctrlPr>
                      </m:fPr>
                      <m:num>
                        <m:r>
                          <a:rPr lang="en-GB" altLang="zh-CN" b="0" i="1" smtClean="0">
                            <a:latin typeface="Cambria Math" panose="02040503050406030204" pitchFamily="18" charset="0"/>
                          </a:rPr>
                          <m:t>𝑛</m:t>
                        </m:r>
                      </m:num>
                      <m:den>
                        <m:r>
                          <a:rPr lang="en-GB" altLang="zh-CN" b="0" i="1" smtClean="0">
                            <a:latin typeface="Cambria Math" panose="02040503050406030204" pitchFamily="18" charset="0"/>
                          </a:rPr>
                          <m:t>𝑠</m:t>
                        </m:r>
                      </m:den>
                    </m:f>
                  </m:oMath>
                </a14:m>
                <a:r>
                  <a:rPr lang="en-US" altLang="zh-CN" dirty="0"/>
                  <a:t>, </a:t>
                </a:r>
                <a:r>
                  <a:rPr lang="zh-CN" altLang="en-US" dirty="0"/>
                  <a:t>维护块的数量和</a:t>
                </a:r>
                <a14:m>
                  <m:oMath xmlns:m="http://schemas.openxmlformats.org/officeDocument/2006/math">
                    <m:r>
                      <m:rPr>
                        <m:sty m:val="p"/>
                      </m:rPr>
                      <a:rPr lang="en-US" altLang="zh-CN" i="1" dirty="0">
                        <a:latin typeface="Cambria Math" panose="02040503050406030204" pitchFamily="18" charset="0"/>
                      </a:rPr>
                      <m:t>sum</m:t>
                    </m:r>
                    <m:r>
                      <a:rPr lang="zh-CN" altLang="en-US" i="1" dirty="0">
                        <a:latin typeface="Cambria Math" panose="02040503050406030204" pitchFamily="18" charset="0"/>
                      </a:rPr>
                      <m:t>和懒标记</m:t>
                    </m:r>
                    <m:r>
                      <a:rPr lang="en-US" altLang="zh-CN" b="0" i="1" dirty="0" smtClean="0">
                        <a:latin typeface="Cambria Math" panose="02040503050406030204" pitchFamily="18" charset="0"/>
                      </a:rPr>
                      <m:t>𝑎𝑑𝑑</m:t>
                    </m:r>
                  </m:oMath>
                </a14:m>
                <a:r>
                  <a:rPr lang="zh-CN" altLang="en-US" dirty="0"/>
                  <a:t>。</a:t>
                </a:r>
                <a:endParaRPr lang="en-US" altLang="zh-CN" dirty="0"/>
              </a:p>
              <a:p>
                <a:r>
                  <a:rPr lang="zh-CN" altLang="en-US" dirty="0"/>
                  <a:t>查询操作：</a:t>
                </a:r>
                <a:endParaRPr lang="en-US" altLang="zh-CN" dirty="0"/>
              </a:p>
              <a:p>
                <a:pPr lvl="1"/>
                <a:r>
                  <a:rPr lang="zh-CN" altLang="en-US" dirty="0"/>
                  <a:t>若</a:t>
                </a:r>
                <a14:m>
                  <m:oMath xmlns:m="http://schemas.openxmlformats.org/officeDocument/2006/math">
                    <m:r>
                      <a:rPr lang="en-US" altLang="zh-CN" b="0" i="0" dirty="0" smtClean="0">
                        <a:latin typeface="Cambria Math" panose="02040503050406030204" pitchFamily="18" charset="0"/>
                      </a:rPr>
                      <m:t> </m:t>
                    </m:r>
                    <m:r>
                      <m:rPr>
                        <m:sty m:val="p"/>
                      </m:rPr>
                      <a:rPr lang="en-US" altLang="zh-CN" i="1" dirty="0">
                        <a:latin typeface="Cambria Math" panose="02040503050406030204" pitchFamily="18" charset="0"/>
                      </a:rPr>
                      <m:t>l</m:t>
                    </m:r>
                    <m:r>
                      <a:rPr lang="en-US" altLang="zh-CN" b="0" i="1" dirty="0" smtClean="0">
                        <a:latin typeface="Cambria Math" panose="02040503050406030204" pitchFamily="18" charset="0"/>
                      </a:rPr>
                      <m:t> </m:t>
                    </m:r>
                  </m:oMath>
                </a14:m>
                <a:r>
                  <a:rPr lang="zh-CN" altLang="en-US" dirty="0"/>
                  <a:t>和</a:t>
                </a:r>
                <a14:m>
                  <m:oMath xmlns:m="http://schemas.openxmlformats.org/officeDocument/2006/math">
                    <m:r>
                      <a:rPr lang="en-US" altLang="zh-CN" b="0" i="0" dirty="0" smtClean="0">
                        <a:latin typeface="Cambria Math" panose="02040503050406030204" pitchFamily="18" charset="0"/>
                      </a:rPr>
                      <m:t> </m:t>
                    </m:r>
                    <m:r>
                      <m:rPr>
                        <m:sty m:val="p"/>
                      </m:rPr>
                      <a:rPr lang="en-US" altLang="zh-CN" i="1" dirty="0">
                        <a:latin typeface="Cambria Math" panose="02040503050406030204" pitchFamily="18" charset="0"/>
                      </a:rPr>
                      <m:t>r</m:t>
                    </m:r>
                    <m:r>
                      <a:rPr lang="en-US" altLang="zh-CN" b="0" i="1" dirty="0" smtClean="0">
                        <a:latin typeface="Cambria Math" panose="02040503050406030204" pitchFamily="18" charset="0"/>
                      </a:rPr>
                      <m:t> </m:t>
                    </m:r>
                    <m:r>
                      <a:rPr lang="zh-CN" altLang="en-US" i="1" dirty="0" smtClean="0">
                        <a:latin typeface="Cambria Math" panose="02040503050406030204" pitchFamily="18" charset="0"/>
                      </a:rPr>
                      <m:t>在</m:t>
                    </m:r>
                  </m:oMath>
                </a14:m>
                <a:r>
                  <a:rPr lang="zh-CN" altLang="en-US" dirty="0"/>
                  <a:t>同一块内，我们直接暴力累加</a:t>
                </a:r>
                <a14:m>
                  <m:oMath xmlns:m="http://schemas.openxmlformats.org/officeDocument/2006/math">
                    <m:nary>
                      <m:naryPr>
                        <m:chr m:val="∑"/>
                        <m:limLoc m:val="subSup"/>
                        <m:ctrlPr>
                          <a:rPr lang="zh-CN" altLang="en-US" i="1" smtClean="0">
                            <a:latin typeface="Cambria Math" panose="02040503050406030204" pitchFamily="18" charset="0"/>
                          </a:rPr>
                        </m:ctrlPr>
                      </m:naryPr>
                      <m:sub>
                        <m:r>
                          <m:rPr>
                            <m:sty m:val="p"/>
                            <m:brk m:alnAt="25"/>
                          </m:rPr>
                          <a:rPr lang="en-US" altLang="zh-CN" i="1">
                            <a:latin typeface="Cambria Math" panose="02040503050406030204" pitchFamily="18" charset="0"/>
                          </a:rPr>
                          <m:t>i</m:t>
                        </m:r>
                        <m:r>
                          <a:rPr lang="en-US" altLang="zh-CN" b="0" i="1" smtClean="0">
                            <a:latin typeface="Cambria Math" panose="02040503050406030204" pitchFamily="18" charset="0"/>
                          </a:rPr>
                          <m:t> </m:t>
                        </m:r>
                        <m:r>
                          <a:rPr lang="en-US" altLang="zh-CN" i="1">
                            <a:latin typeface="Cambria Math" panose="02040503050406030204" pitchFamily="18" charset="0"/>
                          </a:rPr>
                          <m:t>=</m:t>
                        </m:r>
                        <m:r>
                          <a:rPr lang="en-US" altLang="zh-CN" b="0" i="1" smtClean="0">
                            <a:latin typeface="Cambria Math" panose="02040503050406030204" pitchFamily="18" charset="0"/>
                          </a:rPr>
                          <m:t> </m:t>
                        </m:r>
                        <m:r>
                          <m:rPr>
                            <m:sty m:val="p"/>
                          </m:rPr>
                          <a:rPr lang="en-GB" altLang="zh-CN" i="1" smtClean="0">
                            <a:latin typeface="Cambria Math" panose="02040503050406030204" pitchFamily="18" charset="0"/>
                          </a:rPr>
                          <m:t>l</m:t>
                        </m:r>
                      </m:sub>
                      <m:sup>
                        <m:r>
                          <a:rPr lang="en-GB" altLang="zh-CN" b="0" i="1" smtClean="0">
                            <a:latin typeface="Cambria Math" panose="02040503050406030204" pitchFamily="18" charset="0"/>
                          </a:rPr>
                          <m:t>𝑟</m:t>
                        </m:r>
                      </m:sup>
                      <m:e>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m:t>
                        </m:r>
                      </m:e>
                    </m:nary>
                  </m:oMath>
                </a14:m>
                <a:endParaRPr lang="en-US" altLang="zh-CN" dirty="0"/>
              </a:p>
              <a:p>
                <a:pPr lvl="1"/>
                <a:r>
                  <a:rPr lang="zh-CN" altLang="en-US" dirty="0"/>
                  <a:t>若</a:t>
                </a:r>
                <a14:m>
                  <m:oMath xmlns:m="http://schemas.openxmlformats.org/officeDocument/2006/math">
                    <m:r>
                      <a:rPr lang="en-US" altLang="zh-CN" b="0" i="0" dirty="0" smtClean="0">
                        <a:latin typeface="Cambria Math" panose="02040503050406030204" pitchFamily="18" charset="0"/>
                      </a:rPr>
                      <m:t> </m:t>
                    </m:r>
                    <m:r>
                      <m:rPr>
                        <m:sty m:val="p"/>
                      </m:rPr>
                      <a:rPr lang="en-US" altLang="zh-CN" i="1" dirty="0">
                        <a:latin typeface="Cambria Math" panose="02040503050406030204" pitchFamily="18" charset="0"/>
                      </a:rPr>
                      <m:t>l</m:t>
                    </m:r>
                  </m:oMath>
                </a14:m>
                <a:r>
                  <a:rPr lang="en-US" altLang="zh-CN" dirty="0"/>
                  <a:t> </a:t>
                </a:r>
                <a:r>
                  <a:rPr lang="zh-CN" altLang="en-US" dirty="0"/>
                  <a:t>和</a:t>
                </a:r>
                <a14:m>
                  <m:oMath xmlns:m="http://schemas.openxmlformats.org/officeDocument/2006/math">
                    <m:r>
                      <a:rPr lang="en-US" altLang="zh-CN" b="0" i="1" dirty="0" smtClean="0">
                        <a:latin typeface="Cambria Math" panose="02040503050406030204" pitchFamily="18" charset="0"/>
                      </a:rPr>
                      <m:t> </m:t>
                    </m:r>
                    <m:r>
                      <m:rPr>
                        <m:sty m:val="p"/>
                      </m:rPr>
                      <a:rPr lang="en-US" altLang="zh-CN" i="1" dirty="0">
                        <a:latin typeface="Cambria Math" panose="02040503050406030204" pitchFamily="18" charset="0"/>
                      </a:rPr>
                      <m:t>r</m:t>
                    </m:r>
                  </m:oMath>
                </a14:m>
                <a:r>
                  <a:rPr lang="en-US" altLang="zh-CN" dirty="0"/>
                  <a:t> </a:t>
                </a:r>
                <a:r>
                  <a:rPr lang="zh-CN" altLang="en-US" dirty="0"/>
                  <a:t>在不同块内，我们暴力累加</a:t>
                </a:r>
                <a14:m>
                  <m:oMath xmlns:m="http://schemas.openxmlformats.org/officeDocument/2006/math">
                    <m:r>
                      <a:rPr lang="en-US" altLang="zh-CN" b="0" i="1" smtClean="0">
                        <a:latin typeface="Cambria Math" panose="02040503050406030204" pitchFamily="18" charset="0"/>
                      </a:rPr>
                      <m:t> </m:t>
                    </m:r>
                    <m:r>
                      <m:rPr>
                        <m:sty m:val="p"/>
                      </m:rPr>
                      <a:rPr lang="en-US" altLang="zh-CN" i="1">
                        <a:latin typeface="Cambria Math" panose="02040503050406030204" pitchFamily="18" charset="0"/>
                      </a:rPr>
                      <m:t>l</m:t>
                    </m:r>
                    <m:r>
                      <a:rPr lang="en-US" altLang="zh-CN" b="0" i="0" smtClean="0">
                        <a:latin typeface="Cambria Math" panose="02040503050406030204" pitchFamily="18" charset="0"/>
                      </a:rPr>
                      <m:t> </m:t>
                    </m:r>
                    <m:r>
                      <a:rPr lang="zh-CN" altLang="en-US" i="1">
                        <a:latin typeface="Cambria Math" panose="02040503050406030204" pitchFamily="18" charset="0"/>
                      </a:rPr>
                      <m:t>和</m:t>
                    </m:r>
                  </m:oMath>
                </a14:m>
                <a:r>
                  <a:rPr lang="en-US" altLang="zh-CN" dirty="0"/>
                  <a:t> </a:t>
                </a:r>
                <a14:m>
                  <m:oMath xmlns:m="http://schemas.openxmlformats.org/officeDocument/2006/math">
                    <m:r>
                      <m:rPr>
                        <m:sty m:val="p"/>
                      </m:rPr>
                      <a:rPr lang="en-US" altLang="zh-CN" i="1" dirty="0">
                        <a:latin typeface="Cambria Math" panose="02040503050406030204" pitchFamily="18" charset="0"/>
                      </a:rPr>
                      <m:t>r</m:t>
                    </m:r>
                  </m:oMath>
                </a14:m>
                <a:r>
                  <a:rPr lang="en-US" altLang="zh-CN" dirty="0"/>
                  <a:t> </a:t>
                </a:r>
                <a:r>
                  <a:rPr lang="zh-CN" altLang="en-US" dirty="0"/>
                  <a:t>各自块内的值，再加上中间的各个完整块的</a:t>
                </a:r>
                <a14:m>
                  <m:oMath xmlns:m="http://schemas.openxmlformats.org/officeDocument/2006/math">
                    <m:r>
                      <m:rPr>
                        <m:sty m:val="p"/>
                      </m:rPr>
                      <a:rPr lang="en-US" altLang="zh-CN" i="1" dirty="0">
                        <a:latin typeface="Cambria Math" panose="02040503050406030204" pitchFamily="18" charset="0"/>
                      </a:rPr>
                      <m:t>s</m:t>
                    </m:r>
                    <m:r>
                      <a:rPr lang="en-US" altLang="zh-CN" b="0" i="1" dirty="0" smtClean="0">
                        <a:latin typeface="Cambria Math" panose="02040503050406030204" pitchFamily="18" charset="0"/>
                      </a:rPr>
                      <m:t>𝑢𝑚</m:t>
                    </m:r>
                    <m:r>
                      <a:rPr lang="zh-CN" altLang="en-US" i="1" dirty="0">
                        <a:latin typeface="Cambria Math" panose="02040503050406030204" pitchFamily="18" charset="0"/>
                      </a:rPr>
                      <m:t>和</m:t>
                    </m:r>
                    <m:r>
                      <a:rPr lang="en-US" altLang="zh-CN" b="0" i="1" dirty="0" smtClean="0">
                        <a:latin typeface="Cambria Math" panose="02040503050406030204" pitchFamily="18" charset="0"/>
                      </a:rPr>
                      <m:t>𝑎𝑑𝑑</m:t>
                    </m:r>
                  </m:oMath>
                </a14:m>
                <a:endParaRPr lang="en-US" altLang="zh-CN" dirty="0"/>
              </a:p>
              <a:p>
                <a:pPr lvl="1"/>
                <a:r>
                  <a:rPr lang="zh-CN" altLang="en-US" dirty="0"/>
                  <a:t>很明显时间复杂度为</a:t>
                </a:r>
                <a14:m>
                  <m:oMath xmlns:m="http://schemas.openxmlformats.org/officeDocument/2006/math">
                    <m:r>
                      <a:rPr lang="en-US" altLang="zh-CN" b="0" i="1" smtClean="0">
                        <a:latin typeface="Cambria Math" panose="02040503050406030204" pitchFamily="18" charset="0"/>
                      </a:rPr>
                      <m:t>𝑂</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𝑠</m:t>
                        </m:r>
                        <m:r>
                          <a:rPr lang="en-US" altLang="zh-CN" b="0" i="1" smtClean="0">
                            <a:latin typeface="Cambria Math" panose="02040503050406030204" pitchFamily="18" charset="0"/>
                          </a:rPr>
                          <m:t>+ </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𝑛</m:t>
                            </m:r>
                          </m:num>
                          <m:den>
                            <m:r>
                              <a:rPr lang="en-US" altLang="zh-CN" b="0" i="1" smtClean="0">
                                <a:latin typeface="Cambria Math" panose="02040503050406030204" pitchFamily="18" charset="0"/>
                              </a:rPr>
                              <m:t>𝑠</m:t>
                            </m:r>
                          </m:den>
                        </m:f>
                      </m:e>
                    </m:d>
                  </m:oMath>
                </a14:m>
                <a:endParaRPr lang="en-US" altLang="zh-CN" dirty="0"/>
              </a:p>
            </p:txBody>
          </p:sp>
        </mc:Choice>
        <mc:Fallback xmlns="">
          <p:sp>
            <p:nvSpPr>
              <p:cNvPr id="3" name="内容占位符 2">
                <a:extLst>
                  <a:ext uri="{FF2B5EF4-FFF2-40B4-BE49-F238E27FC236}">
                    <a16:creationId xmlns:a16="http://schemas.microsoft.com/office/drawing/2014/main" id="{C06F5292-3301-4BBA-96C3-3C5D81FD0215}"/>
                  </a:ext>
                </a:extLst>
              </p:cNvPr>
              <p:cNvSpPr>
                <a:spLocks noGrp="1" noRot="1" noChangeAspect="1" noMove="1" noResize="1" noEditPoints="1" noAdjustHandles="1" noChangeArrowheads="1" noChangeShapeType="1" noTextEdit="1"/>
              </p:cNvSpPr>
              <p:nvPr>
                <p:ph idx="1"/>
              </p:nvPr>
            </p:nvSpPr>
            <p:spPr>
              <a:blipFill>
                <a:blip r:embed="rId2"/>
                <a:stretch>
                  <a:fillRect l="-1043" t="-25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7389372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0" dur="500"/>
                                        <p:tgtEl>
                                          <p:spTgt spid="3">
                                            <p:txEl>
                                              <p:pRg st="0" end="0"/>
                                            </p:txEl>
                                          </p:spTgt>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3" dur="500"/>
                                        <p:tgtEl>
                                          <p:spTgt spid="3">
                                            <p:txEl>
                                              <p:pRg st="1" end="1"/>
                                            </p:txEl>
                                          </p:spTgt>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6" dur="500"/>
                                        <p:tgtEl>
                                          <p:spTgt spid="3">
                                            <p:txEl>
                                              <p:pRg st="2" end="2"/>
                                            </p:txEl>
                                          </p:spTgt>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9" dur="500"/>
                                        <p:tgtEl>
                                          <p:spTgt spid="3">
                                            <p:txEl>
                                              <p:pRg st="3" end="3"/>
                                            </p:txEl>
                                          </p:spTgt>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2" dur="500"/>
                                        <p:tgtEl>
                                          <p:spTgt spid="3">
                                            <p:txEl>
                                              <p:pRg st="4" end="4"/>
                                            </p:txEl>
                                          </p:spTgt>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randombar(horizontal)">
                                      <p:cBhvr>
                                        <p:cTn id="25" dur="500"/>
                                        <p:tgtEl>
                                          <p:spTgt spid="3">
                                            <p:txEl>
                                              <p:pRg st="5" end="5"/>
                                            </p:txEl>
                                          </p:spTgt>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randombar(horizontal)">
                                      <p:cBhvr>
                                        <p:cTn id="28"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C40D77-0177-4790-83AE-2A128EE3B79D}"/>
              </a:ext>
            </a:extLst>
          </p:cNvPr>
          <p:cNvSpPr>
            <a:spLocks noGrp="1"/>
          </p:cNvSpPr>
          <p:nvPr>
            <p:ph type="title"/>
          </p:nvPr>
        </p:nvSpPr>
        <p:spPr/>
        <p:txBody>
          <a:bodyPr/>
          <a:lstStyle/>
          <a:p>
            <a:r>
              <a:rPr lang="en-US" altLang="zh-CN" dirty="0"/>
              <a:t>2. </a:t>
            </a:r>
            <a:r>
              <a:rPr lang="zh-CN" altLang="en-US" dirty="0"/>
              <a:t>利用分块维护信息</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FBDF996D-0050-4259-8D25-67E71377DE00}"/>
                  </a:ext>
                </a:extLst>
              </p:cNvPr>
              <p:cNvSpPr>
                <a:spLocks noGrp="1"/>
              </p:cNvSpPr>
              <p:nvPr>
                <p:ph idx="1"/>
              </p:nvPr>
            </p:nvSpPr>
            <p:spPr/>
            <p:txBody>
              <a:bodyPr>
                <a:normAutofit/>
              </a:bodyPr>
              <a:lstStyle/>
              <a:p>
                <a:r>
                  <a:rPr lang="zh-CN" altLang="en-US" dirty="0"/>
                  <a:t>修改操作</a:t>
                </a:r>
                <a:endParaRPr lang="en-US" altLang="zh-CN" dirty="0"/>
              </a:p>
              <a:p>
                <a:pPr lvl="1"/>
                <a:r>
                  <a:rPr lang="zh-CN" altLang="en-US" dirty="0"/>
                  <a:t>同样的，如果</a:t>
                </a:r>
                <a14:m>
                  <m:oMath xmlns:m="http://schemas.openxmlformats.org/officeDocument/2006/math">
                    <m:r>
                      <a:rPr lang="en-US" altLang="zh-CN" i="1">
                        <a:latin typeface="Cambria Math" panose="02040503050406030204" pitchFamily="18" charset="0"/>
                      </a:rPr>
                      <m:t> </m:t>
                    </m:r>
                    <m:r>
                      <m:rPr>
                        <m:sty m:val="p"/>
                      </m:rPr>
                      <a:rPr lang="en-US" altLang="zh-CN" i="1">
                        <a:latin typeface="Cambria Math" panose="02040503050406030204" pitchFamily="18" charset="0"/>
                      </a:rPr>
                      <m:t>l</m:t>
                    </m:r>
                  </m:oMath>
                </a14:m>
                <a:r>
                  <a:rPr lang="zh-CN" altLang="en-US" dirty="0"/>
                  <a:t> 和</a:t>
                </a:r>
                <a14:m>
                  <m:oMath xmlns:m="http://schemas.openxmlformats.org/officeDocument/2006/math">
                    <m:r>
                      <a:rPr lang="en-US" altLang="zh-CN" i="1" dirty="0">
                        <a:latin typeface="Cambria Math" panose="02040503050406030204" pitchFamily="18" charset="0"/>
                      </a:rPr>
                      <m:t> </m:t>
                    </m:r>
                    <m:r>
                      <m:rPr>
                        <m:sty m:val="p"/>
                      </m:rPr>
                      <a:rPr lang="en-US" altLang="zh-CN" i="1" dirty="0">
                        <a:latin typeface="Cambria Math" panose="02040503050406030204" pitchFamily="18" charset="0"/>
                      </a:rPr>
                      <m:t>r</m:t>
                    </m:r>
                  </m:oMath>
                </a14:m>
                <a:r>
                  <a:rPr lang="zh-CN" altLang="en-US" dirty="0"/>
                  <a:t> 在同一块内直接暴力修改</a:t>
                </a:r>
                <a:endParaRPr lang="en-US" altLang="zh-CN" dirty="0"/>
              </a:p>
              <a:p>
                <a:pPr lvl="1"/>
                <a:r>
                  <a:rPr lang="zh-CN" altLang="en-US" dirty="0"/>
                  <a:t>如果不同块，我们暴力修改</a:t>
                </a:r>
                <a14:m>
                  <m:oMath xmlns:m="http://schemas.openxmlformats.org/officeDocument/2006/math">
                    <m:r>
                      <a:rPr lang="en-US" altLang="zh-CN" dirty="0">
                        <a:latin typeface="Cambria Math" panose="02040503050406030204" pitchFamily="18" charset="0"/>
                      </a:rPr>
                      <m:t> </m:t>
                    </m:r>
                    <m:r>
                      <m:rPr>
                        <m:sty m:val="p"/>
                      </m:rPr>
                      <a:rPr lang="en-US" altLang="zh-CN" i="1" dirty="0">
                        <a:latin typeface="Cambria Math" panose="02040503050406030204" pitchFamily="18" charset="0"/>
                      </a:rPr>
                      <m:t>l</m:t>
                    </m:r>
                  </m:oMath>
                </a14:m>
                <a:r>
                  <a:rPr lang="zh-CN" altLang="en-US" dirty="0"/>
                  <a:t> 和</a:t>
                </a:r>
                <a14:m>
                  <m:oMath xmlns:m="http://schemas.openxmlformats.org/officeDocument/2006/math">
                    <m:r>
                      <a:rPr lang="en-US" altLang="zh-CN" i="1" dirty="0">
                        <a:latin typeface="Cambria Math" panose="02040503050406030204" pitchFamily="18" charset="0"/>
                      </a:rPr>
                      <m:t> </m:t>
                    </m:r>
                    <m:r>
                      <m:rPr>
                        <m:sty m:val="p"/>
                      </m:rPr>
                      <a:rPr lang="en-US" altLang="zh-CN" i="1" dirty="0">
                        <a:latin typeface="Cambria Math" panose="02040503050406030204" pitchFamily="18" charset="0"/>
                      </a:rPr>
                      <m:t>r</m:t>
                    </m:r>
                  </m:oMath>
                </a14:m>
                <a:r>
                  <a:rPr lang="zh-CN" altLang="en-US" dirty="0"/>
                  <a:t> 各自块内需要修改的值，类似于线段树的</a:t>
                </a:r>
                <a14:m>
                  <m:oMath xmlns:m="http://schemas.openxmlformats.org/officeDocument/2006/math">
                    <m:r>
                      <a:rPr lang="en-US" altLang="zh-CN" i="1">
                        <a:latin typeface="Cambria Math" panose="02040503050406030204" pitchFamily="18" charset="0"/>
                      </a:rPr>
                      <m:t> </m:t>
                    </m:r>
                    <m:r>
                      <m:rPr>
                        <m:sty m:val="p"/>
                      </m:rPr>
                      <a:rPr lang="en-US" altLang="zh-CN" i="1">
                        <a:latin typeface="Cambria Math" panose="02040503050406030204" pitchFamily="18" charset="0"/>
                      </a:rPr>
                      <m:t>lazy</m:t>
                    </m:r>
                  </m:oMath>
                </a14:m>
                <a:r>
                  <a:rPr lang="zh-CN" altLang="en-US" dirty="0"/>
                  <a:t> 标记，我们维护每一个块的累加值，如果需要整块地增加，则直接在累加值上增加，在询问时加上累加值即可</a:t>
                </a:r>
                <a:endParaRPr lang="en-US" altLang="zh-CN" dirty="0"/>
              </a:p>
              <a:p>
                <a:pPr lvl="1"/>
                <a:r>
                  <a:rPr lang="zh-CN" altLang="en-US" dirty="0"/>
                  <a:t>时间复杂度 </a:t>
                </a:r>
                <a14:m>
                  <m:oMath xmlns:m="http://schemas.openxmlformats.org/officeDocument/2006/math">
                    <m:r>
                      <m:rPr>
                        <m:sty m:val="p"/>
                      </m:rPr>
                      <a:rPr lang="en-US" altLang="zh-CN" i="1" dirty="0">
                        <a:latin typeface="Cambria Math" panose="02040503050406030204" pitchFamily="18" charset="0"/>
                      </a:rPr>
                      <m:t>O</m:t>
                    </m:r>
                    <m:r>
                      <a:rPr lang="en-US" altLang="zh-CN" i="1" dirty="0">
                        <a:latin typeface="Cambria Math" panose="02040503050406030204" pitchFamily="18" charset="0"/>
                      </a:rPr>
                      <m:t>(</m:t>
                    </m:r>
                    <m:f>
                      <m:fPr>
                        <m:ctrlPr>
                          <a:rPr lang="en-US" altLang="zh-CN" i="1" dirty="0">
                            <a:latin typeface="Cambria Math" panose="02040503050406030204" pitchFamily="18" charset="0"/>
                          </a:rPr>
                        </m:ctrlPr>
                      </m:fPr>
                      <m:num>
                        <m:r>
                          <a:rPr lang="en-US" altLang="zh-CN" i="1" dirty="0">
                            <a:latin typeface="Cambria Math" panose="02040503050406030204" pitchFamily="18" charset="0"/>
                          </a:rPr>
                          <m:t>𝑛</m:t>
                        </m:r>
                      </m:num>
                      <m:den>
                        <m:r>
                          <a:rPr lang="en-US" altLang="zh-CN" i="1" dirty="0">
                            <a:latin typeface="Cambria Math" panose="02040503050406030204" pitchFamily="18" charset="0"/>
                          </a:rPr>
                          <m:t>𝑠</m:t>
                        </m:r>
                      </m:den>
                    </m:f>
                    <m:r>
                      <a:rPr lang="en-US" altLang="zh-CN" i="1" dirty="0">
                        <a:latin typeface="Cambria Math" panose="02040503050406030204" pitchFamily="18" charset="0"/>
                      </a:rPr>
                      <m:t>+</m:t>
                    </m:r>
                    <m:r>
                      <a:rPr lang="en-US" altLang="zh-CN" i="1" dirty="0">
                        <a:latin typeface="Cambria Math" panose="02040503050406030204" pitchFamily="18" charset="0"/>
                      </a:rPr>
                      <m:t>𝑠</m:t>
                    </m:r>
                    <m:r>
                      <a:rPr lang="en-US" altLang="zh-CN" i="1" dirty="0">
                        <a:latin typeface="Cambria Math" panose="02040503050406030204" pitchFamily="18" charset="0"/>
                      </a:rPr>
                      <m:t>)</m:t>
                    </m:r>
                  </m:oMath>
                </a14:m>
                <a:endParaRPr lang="en-US" altLang="zh-CN" dirty="0"/>
              </a:p>
              <a:p>
                <a:r>
                  <a:rPr lang="zh-CN" altLang="en-US" dirty="0"/>
                  <a:t>所以总的时间复杂度为</a:t>
                </a:r>
                <a14:m>
                  <m:oMath xmlns:m="http://schemas.openxmlformats.org/officeDocument/2006/math">
                    <m:r>
                      <a:rPr lang="en-US" altLang="zh-CN" b="0" i="1" smtClean="0">
                        <a:latin typeface="Cambria Math" panose="02040503050406030204" pitchFamily="18" charset="0"/>
                      </a:rPr>
                      <m:t> </m:t>
                    </m:r>
                    <m:r>
                      <a:rPr lang="en-US" altLang="zh-CN" b="0" i="1" smtClean="0">
                        <a:latin typeface="Cambria Math" panose="02040503050406030204" pitchFamily="18" charset="0"/>
                      </a:rPr>
                      <m:t>𝑂</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𝑄</m:t>
                        </m:r>
                        <m:r>
                          <a:rPr lang="en-US" altLang="zh-CN" b="0" i="1" smtClean="0">
                            <a:latin typeface="Cambria Math" panose="02040503050406030204" pitchFamily="18" charset="0"/>
                          </a:rPr>
                          <m:t> ∗</m:t>
                        </m:r>
                        <m:d>
                          <m:dPr>
                            <m:ctrlPr>
                              <a:rPr lang="en-US" altLang="zh-CN" b="0" i="1" smtClean="0">
                                <a:latin typeface="Cambria Math" panose="02040503050406030204" pitchFamily="18" charset="0"/>
                              </a:rPr>
                            </m:ctrlPr>
                          </m:dPr>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𝑛</m:t>
                                </m:r>
                              </m:num>
                              <m:den>
                                <m:r>
                                  <a:rPr lang="en-US" altLang="zh-CN" b="0" i="1" smtClean="0">
                                    <a:latin typeface="Cambria Math" panose="02040503050406030204" pitchFamily="18" charset="0"/>
                                  </a:rPr>
                                  <m:t>𝑠</m:t>
                                </m:r>
                              </m:den>
                            </m:f>
                            <m:r>
                              <a:rPr lang="en-US" altLang="zh-CN" b="0" i="0" smtClean="0">
                                <a:latin typeface="Cambria Math" panose="02040503050406030204" pitchFamily="18" charset="0"/>
                              </a:rPr>
                              <m:t>+</m:t>
                            </m:r>
                            <m:r>
                              <m:rPr>
                                <m:sty m:val="p"/>
                              </m:rPr>
                              <a:rPr lang="en-US" altLang="zh-CN" b="0" i="0" smtClean="0">
                                <a:latin typeface="Cambria Math" panose="02040503050406030204" pitchFamily="18" charset="0"/>
                              </a:rPr>
                              <m:t>s</m:t>
                            </m:r>
                          </m:e>
                        </m:d>
                      </m:e>
                    </m:d>
                  </m:oMath>
                </a14:m>
                <a:endParaRPr lang="en-US" altLang="zh-CN" dirty="0"/>
              </a:p>
              <a:p>
                <a:r>
                  <a:rPr lang="zh-CN" altLang="en-US" dirty="0"/>
                  <a:t>这个表达式中</a:t>
                </a:r>
                <a14:m>
                  <m:oMath xmlns:m="http://schemas.openxmlformats.org/officeDocument/2006/math">
                    <m:r>
                      <a:rPr lang="en-US" altLang="zh-CN" b="0" i="1" smtClean="0">
                        <a:latin typeface="Cambria Math" panose="02040503050406030204" pitchFamily="18" charset="0"/>
                      </a:rPr>
                      <m:t> </m:t>
                    </m:r>
                    <m:r>
                      <m:rPr>
                        <m:sty m:val="p"/>
                      </m:rPr>
                      <a:rPr lang="en-US" altLang="zh-CN" i="1">
                        <a:latin typeface="Cambria Math" panose="02040503050406030204" pitchFamily="18" charset="0"/>
                      </a:rPr>
                      <m:t>s</m:t>
                    </m:r>
                  </m:oMath>
                </a14:m>
                <a:r>
                  <a:rPr lang="en-US" altLang="zh-CN" dirty="0"/>
                  <a:t> </a:t>
                </a:r>
                <a:r>
                  <a:rPr lang="zh-CN" altLang="en-US" dirty="0"/>
                  <a:t>是个变量，是我们声明的块长，所以利用均值不等式我们可以得到当</a:t>
                </a:r>
                <a14:m>
                  <m:oMath xmlns:m="http://schemas.openxmlformats.org/officeDocument/2006/math">
                    <m:r>
                      <a:rPr lang="en-US" altLang="zh-CN" b="0" i="1" smtClean="0">
                        <a:latin typeface="Cambria Math" panose="02040503050406030204" pitchFamily="18" charset="0"/>
                      </a:rPr>
                      <m:t> </m:t>
                    </m:r>
                    <m:r>
                      <m:rPr>
                        <m:sty m:val="p"/>
                      </m:rPr>
                      <a:rPr lang="en-US" altLang="zh-CN" i="1">
                        <a:latin typeface="Cambria Math" panose="02040503050406030204" pitchFamily="18" charset="0"/>
                      </a:rPr>
                      <m:t>s</m:t>
                    </m:r>
                    <m:r>
                      <a:rPr lang="en-US" altLang="zh-CN" b="0" i="1" smtClean="0">
                        <a:latin typeface="Cambria Math" panose="02040503050406030204" pitchFamily="18" charset="0"/>
                      </a:rPr>
                      <m:t>=</m:t>
                    </m:r>
                    <m:rad>
                      <m:radPr>
                        <m:degHide m:val="on"/>
                        <m:ctrlPr>
                          <a:rPr lang="en-US" altLang="zh-CN" b="0" i="1" smtClean="0">
                            <a:latin typeface="Cambria Math" panose="02040503050406030204" pitchFamily="18" charset="0"/>
                          </a:rPr>
                        </m:ctrlPr>
                      </m:radPr>
                      <m:deg/>
                      <m:e>
                        <m:r>
                          <a:rPr lang="en-US" altLang="zh-CN" b="0" i="1" smtClean="0">
                            <a:latin typeface="Cambria Math" panose="02040503050406030204" pitchFamily="18" charset="0"/>
                          </a:rPr>
                          <m:t>𝑛</m:t>
                        </m:r>
                      </m:e>
                    </m:rad>
                  </m:oMath>
                </a14:m>
                <a:r>
                  <a:rPr lang="en-US" altLang="zh-CN" dirty="0"/>
                  <a:t> </a:t>
                </a:r>
                <a:r>
                  <a:rPr lang="zh-CN" altLang="en-US" dirty="0"/>
                  <a:t>时，时间复杂度最优为 </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r>
                      <a:rPr lang="en-US" altLang="zh-CN" b="0" i="1" smtClean="0">
                        <a:latin typeface="Cambria Math" panose="02040503050406030204" pitchFamily="18" charset="0"/>
                      </a:rPr>
                      <m:t>𝑄</m:t>
                    </m:r>
                    <m:rad>
                      <m:radPr>
                        <m:degHide m:val="on"/>
                        <m:ctrlPr>
                          <a:rPr lang="en-US" altLang="zh-CN" b="0" i="1" smtClean="0">
                            <a:latin typeface="Cambria Math" panose="02040503050406030204" pitchFamily="18" charset="0"/>
                          </a:rPr>
                        </m:ctrlPr>
                      </m:radPr>
                      <m:deg/>
                      <m:e>
                        <m:r>
                          <a:rPr lang="en-US" altLang="zh-CN" b="0" i="1" smtClean="0">
                            <a:latin typeface="Cambria Math" panose="02040503050406030204" pitchFamily="18" charset="0"/>
                          </a:rPr>
                          <m:t>𝑛</m:t>
                        </m:r>
                      </m:e>
                    </m:rad>
                    <m:r>
                      <a:rPr lang="en-US" altLang="zh-CN" b="0" i="1" smtClean="0">
                        <a:latin typeface="Cambria Math" panose="02040503050406030204" pitchFamily="18" charset="0"/>
                      </a:rPr>
                      <m:t>)</m:t>
                    </m:r>
                  </m:oMath>
                </a14:m>
                <a:endParaRPr lang="en-US" altLang="zh-CN" dirty="0"/>
              </a:p>
            </p:txBody>
          </p:sp>
        </mc:Choice>
        <mc:Fallback xmlns="">
          <p:sp>
            <p:nvSpPr>
              <p:cNvPr id="3" name="内容占位符 2">
                <a:extLst>
                  <a:ext uri="{FF2B5EF4-FFF2-40B4-BE49-F238E27FC236}">
                    <a16:creationId xmlns:a16="http://schemas.microsoft.com/office/drawing/2014/main" id="{FBDF996D-0050-4259-8D25-67E71377DE00}"/>
                  </a:ext>
                </a:extLst>
              </p:cNvPr>
              <p:cNvSpPr>
                <a:spLocks noGrp="1" noRot="1" noChangeAspect="1" noMove="1" noResize="1" noEditPoints="1" noAdjustHandles="1" noChangeArrowheads="1" noChangeShapeType="1" noTextEdit="1"/>
              </p:cNvSpPr>
              <p:nvPr>
                <p:ph idx="1"/>
              </p:nvPr>
            </p:nvSpPr>
            <p:spPr>
              <a:blipFill>
                <a:blip r:embed="rId2"/>
                <a:stretch>
                  <a:fillRect l="-1043" t="-25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1013169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0" dur="500"/>
                                        <p:tgtEl>
                                          <p:spTgt spid="3">
                                            <p:txEl>
                                              <p:pRg st="0" end="0"/>
                                            </p:txEl>
                                          </p:spTgt>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3" dur="500"/>
                                        <p:tgtEl>
                                          <p:spTgt spid="3">
                                            <p:txEl>
                                              <p:pRg st="1" end="1"/>
                                            </p:txEl>
                                          </p:spTgt>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6" dur="500"/>
                                        <p:tgtEl>
                                          <p:spTgt spid="3">
                                            <p:txEl>
                                              <p:pRg st="2" end="2"/>
                                            </p:txEl>
                                          </p:spTgt>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9" dur="500"/>
                                        <p:tgtEl>
                                          <p:spTgt spid="3">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grpId="0" nodeType="click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4" dur="500"/>
                                        <p:tgtEl>
                                          <p:spTgt spid="3">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randombar(horizontal)">
                                      <p:cBhvr>
                                        <p:cTn id="29"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ED3FFB2D-2D19-4CE5-B6FC-1AFA37C09656}"/>
              </a:ext>
            </a:extLst>
          </p:cNvPr>
          <p:cNvPicPr>
            <a:picLocks noChangeAspect="1"/>
          </p:cNvPicPr>
          <p:nvPr/>
        </p:nvPicPr>
        <p:blipFill>
          <a:blip r:embed="rId2"/>
          <a:stretch>
            <a:fillRect/>
          </a:stretch>
        </p:blipFill>
        <p:spPr>
          <a:xfrm>
            <a:off x="540350" y="1489403"/>
            <a:ext cx="7329646" cy="5295639"/>
          </a:xfrm>
          <a:prstGeom prst="rect">
            <a:avLst/>
          </a:prstGeom>
        </p:spPr>
      </p:pic>
      <p:sp>
        <p:nvSpPr>
          <p:cNvPr id="5" name="文本框 4">
            <a:extLst>
              <a:ext uri="{FF2B5EF4-FFF2-40B4-BE49-F238E27FC236}">
                <a16:creationId xmlns:a16="http://schemas.microsoft.com/office/drawing/2014/main" id="{C59E3EE0-4C5F-4EE3-9227-6A9D1F437068}"/>
              </a:ext>
            </a:extLst>
          </p:cNvPr>
          <p:cNvSpPr txBox="1"/>
          <p:nvPr/>
        </p:nvSpPr>
        <p:spPr>
          <a:xfrm>
            <a:off x="8667344" y="1824925"/>
            <a:ext cx="3647873" cy="369332"/>
          </a:xfrm>
          <a:prstGeom prst="rect">
            <a:avLst/>
          </a:prstGeom>
          <a:noFill/>
        </p:spPr>
        <p:txBody>
          <a:bodyPr wrap="square" rtlCol="0">
            <a:spAutoFit/>
          </a:bodyPr>
          <a:lstStyle/>
          <a:p>
            <a:r>
              <a:rPr lang="zh-CN" altLang="en-US" dirty="0"/>
              <a:t>分块预处理代码</a:t>
            </a:r>
          </a:p>
        </p:txBody>
      </p:sp>
      <p:pic>
        <p:nvPicPr>
          <p:cNvPr id="7" name="图片 6">
            <a:extLst>
              <a:ext uri="{FF2B5EF4-FFF2-40B4-BE49-F238E27FC236}">
                <a16:creationId xmlns:a16="http://schemas.microsoft.com/office/drawing/2014/main" id="{1718945B-D401-48B7-8EBC-FEE8E978FB5B}"/>
              </a:ext>
            </a:extLst>
          </p:cNvPr>
          <p:cNvPicPr>
            <a:picLocks noChangeAspect="1"/>
          </p:cNvPicPr>
          <p:nvPr/>
        </p:nvPicPr>
        <p:blipFill>
          <a:blip r:embed="rId3"/>
          <a:stretch>
            <a:fillRect/>
          </a:stretch>
        </p:blipFill>
        <p:spPr>
          <a:xfrm>
            <a:off x="540350" y="72957"/>
            <a:ext cx="8790476" cy="1285714"/>
          </a:xfrm>
          <a:prstGeom prst="rect">
            <a:avLst/>
          </a:prstGeom>
        </p:spPr>
      </p:pic>
    </p:spTree>
    <p:extLst>
      <p:ext uri="{BB962C8B-B14F-4D97-AF65-F5344CB8AC3E}">
        <p14:creationId xmlns:p14="http://schemas.microsoft.com/office/powerpoint/2010/main" val="427992922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264BB4A0-8450-438A-8D0E-61DC3DE09461}"/>
              </a:ext>
            </a:extLst>
          </p:cNvPr>
          <p:cNvPicPr>
            <a:picLocks noChangeAspect="1"/>
          </p:cNvPicPr>
          <p:nvPr/>
        </p:nvPicPr>
        <p:blipFill>
          <a:blip r:embed="rId2"/>
          <a:stretch>
            <a:fillRect/>
          </a:stretch>
        </p:blipFill>
        <p:spPr>
          <a:xfrm>
            <a:off x="266400" y="379432"/>
            <a:ext cx="9289695" cy="5797632"/>
          </a:xfrm>
          <a:prstGeom prst="rect">
            <a:avLst/>
          </a:prstGeom>
        </p:spPr>
      </p:pic>
    </p:spTree>
    <p:extLst>
      <p:ext uri="{BB962C8B-B14F-4D97-AF65-F5344CB8AC3E}">
        <p14:creationId xmlns:p14="http://schemas.microsoft.com/office/powerpoint/2010/main" val="392428669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48A0BD4-CE1D-4FEE-AA35-C9027466BDFC}"/>
              </a:ext>
            </a:extLst>
          </p:cNvPr>
          <p:cNvPicPr>
            <a:picLocks noChangeAspect="1"/>
          </p:cNvPicPr>
          <p:nvPr/>
        </p:nvPicPr>
        <p:blipFill>
          <a:blip r:embed="rId2"/>
          <a:stretch>
            <a:fillRect/>
          </a:stretch>
        </p:blipFill>
        <p:spPr>
          <a:xfrm>
            <a:off x="0" y="309503"/>
            <a:ext cx="12148363" cy="4651603"/>
          </a:xfrm>
          <a:prstGeom prst="rect">
            <a:avLst/>
          </a:prstGeom>
        </p:spPr>
      </p:pic>
    </p:spTree>
    <p:extLst>
      <p:ext uri="{BB962C8B-B14F-4D97-AF65-F5344CB8AC3E}">
        <p14:creationId xmlns:p14="http://schemas.microsoft.com/office/powerpoint/2010/main" val="333253486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42389F-23D4-4DFB-8E73-AB30E2290ED5}"/>
              </a:ext>
            </a:extLst>
          </p:cNvPr>
          <p:cNvSpPr>
            <a:spLocks noGrp="1"/>
          </p:cNvSpPr>
          <p:nvPr>
            <p:ph type="title"/>
          </p:nvPr>
        </p:nvSpPr>
        <p:spPr/>
        <p:txBody>
          <a:bodyPr/>
          <a:lstStyle/>
          <a:p>
            <a:r>
              <a:rPr lang="en-US" altLang="zh-CN" dirty="0"/>
              <a:t>3. </a:t>
            </a:r>
            <a:r>
              <a:rPr lang="zh-CN" altLang="en-US" dirty="0"/>
              <a:t>分块思想</a:t>
            </a:r>
          </a:p>
        </p:txBody>
      </p:sp>
      <p:sp>
        <p:nvSpPr>
          <p:cNvPr id="3" name="内容占位符 2">
            <a:extLst>
              <a:ext uri="{FF2B5EF4-FFF2-40B4-BE49-F238E27FC236}">
                <a16:creationId xmlns:a16="http://schemas.microsoft.com/office/drawing/2014/main" id="{4A9AE23B-551E-422B-9763-22A59DE7CF0A}"/>
              </a:ext>
            </a:extLst>
          </p:cNvPr>
          <p:cNvSpPr>
            <a:spLocks noGrp="1"/>
          </p:cNvSpPr>
          <p:nvPr>
            <p:ph idx="1"/>
          </p:nvPr>
        </p:nvSpPr>
        <p:spPr/>
        <p:txBody>
          <a:bodyPr/>
          <a:lstStyle/>
          <a:p>
            <a:r>
              <a:rPr lang="zh-CN" altLang="en-US" dirty="0"/>
              <a:t>刚才讲的是利用分块来维护信息</a:t>
            </a:r>
            <a:endParaRPr lang="en-US" altLang="zh-CN" dirty="0"/>
          </a:p>
          <a:p>
            <a:r>
              <a:rPr lang="zh-CN" altLang="en-US" dirty="0"/>
              <a:t>但是分块并不是一种数据结构，而是一种思想</a:t>
            </a:r>
            <a:endParaRPr lang="en-US" altLang="zh-CN" dirty="0"/>
          </a:p>
          <a:p>
            <a:endParaRPr lang="zh-CN" altLang="en-US" dirty="0"/>
          </a:p>
        </p:txBody>
      </p:sp>
    </p:spTree>
    <p:extLst>
      <p:ext uri="{BB962C8B-B14F-4D97-AF65-F5344CB8AC3E}">
        <p14:creationId xmlns:p14="http://schemas.microsoft.com/office/powerpoint/2010/main" val="300893368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5"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542</TotalTime>
  <Words>1246</Words>
  <Application>Microsoft Office PowerPoint</Application>
  <PresentationFormat>宽屏</PresentationFormat>
  <Paragraphs>86</Paragraphs>
  <Slides>23</Slides>
  <Notes>1</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23</vt:i4>
      </vt:variant>
    </vt:vector>
  </HeadingPairs>
  <TitlesOfParts>
    <vt:vector size="31" baseType="lpstr">
      <vt:lpstr>等线</vt:lpstr>
      <vt:lpstr>等线 Light</vt:lpstr>
      <vt:lpstr>Arial</vt:lpstr>
      <vt:lpstr>Calibri</vt:lpstr>
      <vt:lpstr>Calibri Light</vt:lpstr>
      <vt:lpstr>Cambria Math</vt:lpstr>
      <vt:lpstr>Office 主题​​</vt:lpstr>
      <vt:lpstr>Office Theme</vt:lpstr>
      <vt:lpstr>分块</vt:lpstr>
      <vt:lpstr>1. 什么是分块</vt:lpstr>
      <vt:lpstr>2. 利用分块维护信息</vt:lpstr>
      <vt:lpstr>2.利用分块维护信息</vt:lpstr>
      <vt:lpstr>2. 利用分块维护信息</vt:lpstr>
      <vt:lpstr>PowerPoint 演示文稿</vt:lpstr>
      <vt:lpstr>PowerPoint 演示文稿</vt:lpstr>
      <vt:lpstr>PowerPoint 演示文稿</vt:lpstr>
      <vt:lpstr>3. 分块思想</vt:lpstr>
      <vt:lpstr>3. 分块思想</vt:lpstr>
      <vt:lpstr>3. 分块思想</vt:lpstr>
      <vt:lpstr>3. 分块思想</vt:lpstr>
      <vt:lpstr>3. 分块思想</vt:lpstr>
      <vt:lpstr>4. 题目：</vt:lpstr>
      <vt:lpstr>莫队</vt:lpstr>
      <vt:lpstr>1. 经典问题</vt:lpstr>
      <vt:lpstr>1. 经典问题</vt:lpstr>
      <vt:lpstr>1. 经典问题</vt:lpstr>
      <vt:lpstr>1. 经典问题</vt:lpstr>
      <vt:lpstr>1. 经典问题</vt:lpstr>
      <vt:lpstr>2. 莫队的几个优化</vt:lpstr>
      <vt:lpstr>3. 其他莫队</vt:lpstr>
      <vt:lpstr>4. 习题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分块</dc:title>
  <dc:creator>邱 天</dc:creator>
  <cp:lastModifiedBy>邱 天</cp:lastModifiedBy>
  <cp:revision>31</cp:revision>
  <dcterms:created xsi:type="dcterms:W3CDTF">2021-07-06T11:19:00Z</dcterms:created>
  <dcterms:modified xsi:type="dcterms:W3CDTF">2021-07-08T01:00:17Z</dcterms:modified>
</cp:coreProperties>
</file>