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73" r:id="rId2"/>
    <p:sldId id="265" r:id="rId3"/>
    <p:sldId id="269" r:id="rId4"/>
    <p:sldId id="270" r:id="rId5"/>
    <p:sldId id="272" r:id="rId6"/>
    <p:sldId id="271" r:id="rId7"/>
    <p:sldId id="287" r:id="rId8"/>
    <p:sldId id="257" r:id="rId9"/>
    <p:sldId id="277" r:id="rId10"/>
    <p:sldId id="286" r:id="rId11"/>
    <p:sldId id="258" r:id="rId12"/>
    <p:sldId id="275" r:id="rId13"/>
    <p:sldId id="276" r:id="rId14"/>
    <p:sldId id="260" r:id="rId15"/>
    <p:sldId id="256" r:id="rId16"/>
    <p:sldId id="278" r:id="rId17"/>
    <p:sldId id="268" r:id="rId18"/>
    <p:sldId id="267" r:id="rId19"/>
    <p:sldId id="283" r:id="rId20"/>
    <p:sldId id="282" r:id="rId21"/>
    <p:sldId id="284" r:id="rId22"/>
    <p:sldId id="281" r:id="rId23"/>
    <p:sldId id="266" r:id="rId24"/>
    <p:sldId id="262" r:id="rId25"/>
    <p:sldId id="280" r:id="rId26"/>
    <p:sldId id="279" r:id="rId27"/>
    <p:sldId id="274" r:id="rId28"/>
    <p:sldId id="285" r:id="rId29"/>
    <p:sldId id="263" r:id="rId30"/>
    <p:sldId id="261" r:id="rId31"/>
    <p:sldId id="288" r:id="rId32"/>
  </p:sldIdLst>
  <p:sldSz cx="12192000" cy="6858000"/>
  <p:notesSz cx="6858000" cy="9144000"/>
  <p:embeddedFontLst>
    <p:embeddedFont>
      <p:font typeface="方正清刻本悦宋简体" panose="02010600030101010101" charset="-122"/>
      <p:regular r:id="rId34"/>
    </p:embeddedFont>
    <p:embeddedFont>
      <p:font typeface="Bernard MT Condensed" panose="02050806060905020404" pitchFamily="18" charset="0"/>
      <p:regular r:id="rId35"/>
    </p:embeddedFon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PT Serif" panose="020A0603040505020204" pitchFamily="18" charset="0"/>
      <p:regular r:id="rId42"/>
      <p:bold r:id="rId43"/>
    </p:embeddedFont>
    <p:embeddedFont>
      <p:font typeface="微软雅黑" panose="020B0503020204020204" pitchFamily="34" charset="-122"/>
      <p:regular r:id="rId44"/>
      <p:bold r:id="rId45"/>
    </p:embeddedFont>
    <p:embeddedFont>
      <p:font typeface="微软雅黑" panose="020B0503020204020204" pitchFamily="34" charset="-122"/>
      <p:regular r:id="rId44"/>
      <p:bold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0504" autoAdjust="0"/>
  </p:normalViewPr>
  <p:slideViewPr>
    <p:cSldViewPr snapToGrid="0">
      <p:cViewPr varScale="1">
        <p:scale>
          <a:sx n="86" d="100"/>
          <a:sy n="86" d="100"/>
        </p:scale>
        <p:origin x="88" y="4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07A98-1721-4D1C-A569-EFF00AF62FA9}" type="datetimeFigureOut">
              <a:rPr lang="en-US" smtClean="0"/>
              <a:t>2/7/2022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1AD9-18A0-4230-A03D-8CEAC2039659}" type="slidenum">
              <a:rPr lang="en-US" smtClean="0"/>
              <a:t>‹#›</a:t>
            </a:fld>
            <a:endParaRPr lang="en-US"/>
          </a:p>
        </p:txBody>
      </p:sp>
    </p:spTree>
    <p:extLst>
      <p:ext uri="{BB962C8B-B14F-4D97-AF65-F5344CB8AC3E}">
        <p14:creationId xmlns:p14="http://schemas.microsoft.com/office/powerpoint/2010/main" val="87931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5</a:t>
            </a:fld>
            <a:endParaRPr lang="en-US"/>
          </a:p>
        </p:txBody>
      </p:sp>
    </p:spTree>
    <p:extLst>
      <p:ext uri="{BB962C8B-B14F-4D97-AF65-F5344CB8AC3E}">
        <p14:creationId xmlns:p14="http://schemas.microsoft.com/office/powerpoint/2010/main" val="2156089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8E1AD9-18A0-4230-A03D-8CEAC2039659}" type="slidenum">
              <a:rPr lang="en-US" smtClean="0"/>
              <a:t>28</a:t>
            </a:fld>
            <a:endParaRPr lang="en-US"/>
          </a:p>
        </p:txBody>
      </p:sp>
    </p:spTree>
    <p:extLst>
      <p:ext uri="{BB962C8B-B14F-4D97-AF65-F5344CB8AC3E}">
        <p14:creationId xmlns:p14="http://schemas.microsoft.com/office/powerpoint/2010/main" val="346605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8E1AD9-18A0-4230-A03D-8CEAC2039659}" type="slidenum">
              <a:rPr lang="en-US" smtClean="0"/>
              <a:t>29</a:t>
            </a:fld>
            <a:endParaRPr lang="en-US"/>
          </a:p>
        </p:txBody>
      </p:sp>
    </p:spTree>
    <p:extLst>
      <p:ext uri="{BB962C8B-B14F-4D97-AF65-F5344CB8AC3E}">
        <p14:creationId xmlns:p14="http://schemas.microsoft.com/office/powerpoint/2010/main" val="360368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通过并查集相信同学们应该能了解到</a:t>
            </a:r>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8</a:t>
            </a:fld>
            <a:endParaRPr lang="en-US"/>
          </a:p>
        </p:txBody>
      </p:sp>
    </p:spTree>
    <p:extLst>
      <p:ext uri="{BB962C8B-B14F-4D97-AF65-F5344CB8AC3E}">
        <p14:creationId xmlns:p14="http://schemas.microsoft.com/office/powerpoint/2010/main" val="2105868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9</a:t>
            </a:fld>
            <a:endParaRPr lang="en-US"/>
          </a:p>
        </p:txBody>
      </p:sp>
    </p:spTree>
    <p:extLst>
      <p:ext uri="{BB962C8B-B14F-4D97-AF65-F5344CB8AC3E}">
        <p14:creationId xmlns:p14="http://schemas.microsoft.com/office/powerpoint/2010/main" val="961759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10</a:t>
            </a:fld>
            <a:endParaRPr lang="en-US"/>
          </a:p>
        </p:txBody>
      </p:sp>
    </p:spTree>
    <p:extLst>
      <p:ext uri="{BB962C8B-B14F-4D97-AF65-F5344CB8AC3E}">
        <p14:creationId xmlns:p14="http://schemas.microsoft.com/office/powerpoint/2010/main" val="357440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O(1)</a:t>
            </a:r>
            <a:r>
              <a:rPr lang="zh-CN" altLang="en-US" dirty="0"/>
              <a:t>判断某条边是否存在</a:t>
            </a:r>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11</a:t>
            </a:fld>
            <a:endParaRPr lang="en-US"/>
          </a:p>
        </p:txBody>
      </p:sp>
    </p:spTree>
    <p:extLst>
      <p:ext uri="{BB962C8B-B14F-4D97-AF65-F5344CB8AC3E}">
        <p14:creationId xmlns:p14="http://schemas.microsoft.com/office/powerpoint/2010/main" val="8184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首先我们考虑最简单的</a:t>
            </a:r>
            <a:r>
              <a:rPr lang="en-US" altLang="zh-CN" dirty="0">
                <a:solidFill>
                  <a:srgbClr val="1F0909"/>
                </a:solidFill>
                <a:latin typeface="微软雅黑" panose="020B0503020204020204" pitchFamily="34" charset="-122"/>
                <a:ea typeface="微软雅黑" panose="020B0503020204020204" pitchFamily="34" charset="-122"/>
              </a:rPr>
              <a:t>DAG</a:t>
            </a:r>
            <a:r>
              <a:rPr lang="zh-CN" altLang="en-US" dirty="0">
                <a:solidFill>
                  <a:srgbClr val="1F0909"/>
                </a:solidFill>
                <a:latin typeface="微软雅黑" panose="020B0503020204020204" pitchFamily="34" charset="-122"/>
                <a:ea typeface="微软雅黑" panose="020B0503020204020204" pitchFamily="34" charset="-122"/>
              </a:rPr>
              <a:t>上的情况，对</a:t>
            </a:r>
            <a:r>
              <a:rPr lang="en-US" altLang="zh-CN" dirty="0">
                <a:solidFill>
                  <a:srgbClr val="1F0909"/>
                </a:solidFill>
                <a:latin typeface="微软雅黑" panose="020B0503020204020204" pitchFamily="34" charset="-122"/>
                <a:ea typeface="微软雅黑" panose="020B0503020204020204" pitchFamily="34" charset="-122"/>
              </a:rPr>
              <a:t>DAG</a:t>
            </a:r>
            <a:r>
              <a:rPr lang="zh-CN" altLang="en-US" dirty="0">
                <a:solidFill>
                  <a:srgbClr val="1F0909"/>
                </a:solidFill>
                <a:latin typeface="微软雅黑" panose="020B0503020204020204" pitchFamily="34" charset="-122"/>
                <a:ea typeface="微软雅黑" panose="020B0503020204020204" pitchFamily="34" charset="-122"/>
              </a:rPr>
              <a:t>拓扑排序后，所有排前面的点都不会被排在后面的点更新。所以沿着拓扑序对每个点扫一遍边就可以了。</a:t>
            </a:r>
            <a:endParaRPr lang="en-US" altLang="zh-CN"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在不是</a:t>
            </a:r>
            <a:r>
              <a:rPr lang="en-US" altLang="zh-CN" dirty="0">
                <a:solidFill>
                  <a:srgbClr val="1F0909"/>
                </a:solidFill>
                <a:latin typeface="微软雅黑" panose="020B0503020204020204" pitchFamily="34" charset="-122"/>
                <a:ea typeface="微软雅黑" panose="020B0503020204020204" pitchFamily="34" charset="-122"/>
              </a:rPr>
              <a:t>DAG</a:t>
            </a:r>
            <a:r>
              <a:rPr lang="zh-CN" altLang="en-US" dirty="0">
                <a:solidFill>
                  <a:srgbClr val="1F0909"/>
                </a:solidFill>
                <a:latin typeface="微软雅黑" panose="020B0503020204020204" pitchFamily="34" charset="-122"/>
                <a:ea typeface="微软雅黑" panose="020B0503020204020204" pitchFamily="34" charset="-122"/>
              </a:rPr>
              <a:t>的情况下，也就是说图中包含环，如果走一遍环回到环的起点，不会更新这个起点的</a:t>
            </a:r>
            <a:r>
              <a:rPr lang="en-US" altLang="zh-CN" dirty="0">
                <a:solidFill>
                  <a:srgbClr val="1F0909"/>
                </a:solidFill>
                <a:latin typeface="微软雅黑" panose="020B0503020204020204" pitchFamily="34" charset="-122"/>
                <a:ea typeface="微软雅黑" panose="020B0503020204020204" pitchFamily="34" charset="-122"/>
              </a:rPr>
              <a:t>d[]</a:t>
            </a:r>
            <a:r>
              <a:rPr lang="zh-CN" altLang="en-US" dirty="0">
                <a:solidFill>
                  <a:srgbClr val="1F0909"/>
                </a:solidFill>
                <a:latin typeface="微软雅黑" panose="020B0503020204020204" pitchFamily="34" charset="-122"/>
                <a:ea typeface="微软雅黑" panose="020B0503020204020204" pitchFamily="34" charset="-122"/>
              </a:rPr>
              <a:t>，也就是说，没有负环的情况下，我们其实也只要从起点往后更新就可以了。关于每次选择哪个点来更新这个问题，这里有一个贪心的思路，当前最小的</a:t>
            </a:r>
            <a:r>
              <a:rPr lang="en-US" altLang="zh-CN" dirty="0">
                <a:solidFill>
                  <a:srgbClr val="1F0909"/>
                </a:solidFill>
                <a:latin typeface="微软雅黑" panose="020B0503020204020204" pitchFamily="34" charset="-122"/>
                <a:ea typeface="微软雅黑" panose="020B0503020204020204" pitchFamily="34" charset="-122"/>
              </a:rPr>
              <a:t>d[]</a:t>
            </a:r>
            <a:r>
              <a:rPr lang="zh-CN" altLang="en-US" dirty="0">
                <a:solidFill>
                  <a:srgbClr val="1F0909"/>
                </a:solidFill>
                <a:latin typeface="微软雅黑" panose="020B0503020204020204" pitchFamily="34" charset="-122"/>
                <a:ea typeface="微软雅黑" panose="020B0503020204020204" pitchFamily="34" charset="-122"/>
              </a:rPr>
              <a:t>，显然不会被后面遍历到的点再更新掉，否则一定会有一个更小的</a:t>
            </a:r>
            <a:r>
              <a:rPr lang="en-US" altLang="zh-CN" dirty="0">
                <a:solidFill>
                  <a:srgbClr val="1F0909"/>
                </a:solidFill>
                <a:latin typeface="微软雅黑" panose="020B0503020204020204" pitchFamily="34" charset="-122"/>
                <a:ea typeface="微软雅黑" panose="020B0503020204020204" pitchFamily="34" charset="-122"/>
              </a:rPr>
              <a:t>d[]</a:t>
            </a:r>
            <a:r>
              <a:rPr lang="zh-CN" altLang="en-US" dirty="0">
                <a:solidFill>
                  <a:srgbClr val="1F0909"/>
                </a:solidFill>
                <a:latin typeface="微软雅黑" panose="020B0503020204020204" pitchFamily="34" charset="-122"/>
                <a:ea typeface="微软雅黑" panose="020B0503020204020204" pitchFamily="34" charset="-122"/>
              </a:rPr>
              <a:t>。所以</a:t>
            </a:r>
            <a:r>
              <a:rPr lang="en-US" altLang="zh-CN" dirty="0" err="1">
                <a:solidFill>
                  <a:srgbClr val="1F0909"/>
                </a:solidFill>
                <a:latin typeface="微软雅黑" panose="020B0503020204020204" pitchFamily="34" charset="-122"/>
                <a:ea typeface="微软雅黑" panose="020B0503020204020204" pitchFamily="34" charset="-122"/>
              </a:rPr>
              <a:t>dijkstra</a:t>
            </a:r>
            <a:r>
              <a:rPr lang="zh-CN" altLang="en-US" dirty="0">
                <a:solidFill>
                  <a:srgbClr val="1F0909"/>
                </a:solidFill>
                <a:latin typeface="微软雅黑" panose="020B0503020204020204" pitchFamily="34" charset="-122"/>
                <a:ea typeface="微软雅黑" panose="020B0503020204020204" pitchFamily="34" charset="-122"/>
              </a:rPr>
              <a:t>就是每次找到最小的点往后更新就好了。</a:t>
            </a:r>
            <a:endParaRPr lang="en-US" altLang="zh-CN" dirty="0">
              <a:solidFill>
                <a:srgbClr val="1F0909"/>
              </a:solidFill>
              <a:latin typeface="微软雅黑" panose="020B0503020204020204" pitchFamily="34" charset="-122"/>
              <a:ea typeface="微软雅黑" panose="020B0503020204020204" pitchFamily="34" charset="-122"/>
            </a:endParaRPr>
          </a:p>
          <a:p>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18</a:t>
            </a:fld>
            <a:endParaRPr lang="en-US"/>
          </a:p>
        </p:txBody>
      </p:sp>
    </p:spTree>
    <p:extLst>
      <p:ext uri="{BB962C8B-B14F-4D97-AF65-F5344CB8AC3E}">
        <p14:creationId xmlns:p14="http://schemas.microsoft.com/office/powerpoint/2010/main" val="134911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22</a:t>
            </a:fld>
            <a:endParaRPr lang="en-US"/>
          </a:p>
        </p:txBody>
      </p:sp>
    </p:spTree>
    <p:extLst>
      <p:ext uri="{BB962C8B-B14F-4D97-AF65-F5344CB8AC3E}">
        <p14:creationId xmlns:p14="http://schemas.microsoft.com/office/powerpoint/2010/main" val="93481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23</a:t>
            </a:fld>
            <a:endParaRPr lang="en-US"/>
          </a:p>
        </p:txBody>
      </p:sp>
    </p:spTree>
    <p:extLst>
      <p:ext uri="{BB962C8B-B14F-4D97-AF65-F5344CB8AC3E}">
        <p14:creationId xmlns:p14="http://schemas.microsoft.com/office/powerpoint/2010/main" val="147832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48E1AD9-18A0-4230-A03D-8CEAC2039659}" type="slidenum">
              <a:rPr lang="en-US" smtClean="0"/>
              <a:t>27</a:t>
            </a:fld>
            <a:endParaRPr lang="en-US"/>
          </a:p>
        </p:txBody>
      </p:sp>
    </p:spTree>
    <p:extLst>
      <p:ext uri="{BB962C8B-B14F-4D97-AF65-F5344CB8AC3E}">
        <p14:creationId xmlns:p14="http://schemas.microsoft.com/office/powerpoint/2010/main" val="177537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148D-171D-45A6-A7E0-B93EDEF8E73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115901F-F03D-491A-97DB-B1D70C431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0EEABACD-EF56-4EF4-ADEF-23158107DE43}"/>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5" name="页脚占位符 4">
            <a:extLst>
              <a:ext uri="{FF2B5EF4-FFF2-40B4-BE49-F238E27FC236}">
                <a16:creationId xmlns:a16="http://schemas.microsoft.com/office/drawing/2014/main" id="{73B4FCFA-DAD0-443F-BA2C-E288923C7B4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8583449-B2BE-400A-AF7A-484D08D18F5A}"/>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221040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D580D-AA9F-4F39-A754-70678C49B18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CEDB78F-7A0E-40E8-A26E-56DDD6B4D06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A99CB05-33C1-4C09-8473-19BAA0088142}"/>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5" name="页脚占位符 4">
            <a:extLst>
              <a:ext uri="{FF2B5EF4-FFF2-40B4-BE49-F238E27FC236}">
                <a16:creationId xmlns:a16="http://schemas.microsoft.com/office/drawing/2014/main" id="{73B15AF8-42E7-4017-AE59-DC27A34EA65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93CC76A-FAB9-471F-9B38-4F35C3C54241}"/>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231079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4156C7-5052-437F-A970-1D29D96238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6B2A29E-6BEB-474A-8AF3-E4C3AC8BD5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09A3FD77-35A0-45A6-A497-D5A5AA5B6D28}"/>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5" name="页脚占位符 4">
            <a:extLst>
              <a:ext uri="{FF2B5EF4-FFF2-40B4-BE49-F238E27FC236}">
                <a16:creationId xmlns:a16="http://schemas.microsoft.com/office/drawing/2014/main" id="{72E434EE-2111-482B-8372-C5DA3779F66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7DB77E-FA7E-4FC3-B7E5-536F5A0AA1A9}"/>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310154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D988E-33C5-46EF-BE4A-7CD465CB94B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04782F3-00B3-4764-893F-1EAFCF8C21B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FA7B670-C558-4BA2-BE05-3AB514CD9803}"/>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5" name="页脚占位符 4">
            <a:extLst>
              <a:ext uri="{FF2B5EF4-FFF2-40B4-BE49-F238E27FC236}">
                <a16:creationId xmlns:a16="http://schemas.microsoft.com/office/drawing/2014/main" id="{18B8DC0C-8B8A-48FF-8925-C15DD649CC6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A33E74C-FF71-4563-8143-BCA9D477CA70}"/>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36131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9C21A-AAF1-4CF6-93E4-8607D4CA73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C7F761B-43F9-489C-A08E-B9D3F6A61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478C998-138D-41CC-8807-AC3DED40ED37}"/>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5" name="页脚占位符 4">
            <a:extLst>
              <a:ext uri="{FF2B5EF4-FFF2-40B4-BE49-F238E27FC236}">
                <a16:creationId xmlns:a16="http://schemas.microsoft.com/office/drawing/2014/main" id="{3E1EDA5C-5FDF-4D3E-A330-63522ADFEB7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558781B-F7C4-457F-85EB-73D816E486C9}"/>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259199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2A852-BE19-4C3E-AFDB-5BB72014FE3C}"/>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F3EF3D2-B704-46F6-B8CD-C854B056EB3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5609077C-8E86-4150-A7EE-8B67B4FB8C0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7E370BC1-8026-4E82-8822-8C3B60C36731}"/>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6" name="页脚占位符 5">
            <a:extLst>
              <a:ext uri="{FF2B5EF4-FFF2-40B4-BE49-F238E27FC236}">
                <a16:creationId xmlns:a16="http://schemas.microsoft.com/office/drawing/2014/main" id="{32DAA48F-ACEE-4AE9-B555-7B5523A8F62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E6A5F67-EA05-4006-BFD9-E5CED67B1A84}"/>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388699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3CCB9-7CC3-4C76-9E73-A61589CF3CA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1A5DC26-C672-4C97-9773-AC2AF7194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4B9B69E-55DE-415D-81EA-C25E9B5EF8E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7090F169-13FB-4F36-B01E-9941C9691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CA38E6C-C9E5-42BF-AC8F-6E1D2B98CA6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FB46BD4-2781-4FB8-900A-3947751AEE4F}"/>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8" name="页脚占位符 7">
            <a:extLst>
              <a:ext uri="{FF2B5EF4-FFF2-40B4-BE49-F238E27FC236}">
                <a16:creationId xmlns:a16="http://schemas.microsoft.com/office/drawing/2014/main" id="{16192EEF-7425-4A06-BD20-FC2698B7FC01}"/>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1103C448-C406-4C44-B754-8A2DB7E1EF05}"/>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171375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71C39-E2F2-4225-A2ED-EA73745E3F6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C95AB09-C87E-4B26-B1CA-C5BD10A56CCC}"/>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4" name="页脚占位符 3">
            <a:extLst>
              <a:ext uri="{FF2B5EF4-FFF2-40B4-BE49-F238E27FC236}">
                <a16:creationId xmlns:a16="http://schemas.microsoft.com/office/drawing/2014/main" id="{8C5BDACD-63CB-4105-BA37-0037369FBF24}"/>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B47AB844-D867-46EE-B09F-13D23CF4173C}"/>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325921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F3D110-1685-4DCF-AB2A-78AA61681F37}"/>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3" name="页脚占位符 2">
            <a:extLst>
              <a:ext uri="{FF2B5EF4-FFF2-40B4-BE49-F238E27FC236}">
                <a16:creationId xmlns:a16="http://schemas.microsoft.com/office/drawing/2014/main" id="{06B944FD-216F-4C95-A284-FA9534ABD646}"/>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4F268FF3-F50B-4FC9-87F1-3276A9CB2AA8}"/>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161294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130B9-4760-4DE7-8027-F996CF6690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D697497-5AAC-40AE-9C9E-FE8D0A247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AEEC8D96-B483-4AFD-B79D-BBC3B1F31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6F3F805-42D3-4F10-8E24-3A89B6E8CEEF}"/>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6" name="页脚占位符 5">
            <a:extLst>
              <a:ext uri="{FF2B5EF4-FFF2-40B4-BE49-F238E27FC236}">
                <a16:creationId xmlns:a16="http://schemas.microsoft.com/office/drawing/2014/main" id="{EBDAC1C0-77C3-488D-A4C1-2B260C71F8A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6E5705D-A1D5-4516-857D-7A08962C0342}"/>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71298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BE5BB-EB3F-446B-8607-EB9EC87635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B5108CE-F430-4784-9C65-EF1E186739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AEEB127-C8C2-4AF1-AA04-39CB7E980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247C66-9A94-42BC-826C-8B3909A2BBA5}"/>
              </a:ext>
            </a:extLst>
          </p:cNvPr>
          <p:cNvSpPr>
            <a:spLocks noGrp="1"/>
          </p:cNvSpPr>
          <p:nvPr>
            <p:ph type="dt" sz="half" idx="10"/>
          </p:nvPr>
        </p:nvSpPr>
        <p:spPr/>
        <p:txBody>
          <a:bodyPr/>
          <a:lstStyle/>
          <a:p>
            <a:fld id="{469F07CB-CC5B-4A38-9CDE-60365F07D313}" type="datetimeFigureOut">
              <a:rPr lang="en-US" smtClean="0"/>
              <a:t>2/7/2022</a:t>
            </a:fld>
            <a:endParaRPr lang="en-US"/>
          </a:p>
        </p:txBody>
      </p:sp>
      <p:sp>
        <p:nvSpPr>
          <p:cNvPr id="6" name="页脚占位符 5">
            <a:extLst>
              <a:ext uri="{FF2B5EF4-FFF2-40B4-BE49-F238E27FC236}">
                <a16:creationId xmlns:a16="http://schemas.microsoft.com/office/drawing/2014/main" id="{F0C3E990-483F-4AD6-91BD-56653765535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FBC6FAA-14D7-4571-AFBD-2D0891C3A1C2}"/>
              </a:ext>
            </a:extLst>
          </p:cNvPr>
          <p:cNvSpPr>
            <a:spLocks noGrp="1"/>
          </p:cNvSpPr>
          <p:nvPr>
            <p:ph type="sldNum" sz="quarter" idx="12"/>
          </p:nvPr>
        </p:nvSpPr>
        <p:spPr/>
        <p:txBody>
          <a:bodyPr/>
          <a:lstStyle/>
          <a:p>
            <a:fld id="{F7B4A3E7-AD5E-4E11-8ADB-22154C8ED54E}" type="slidenum">
              <a:rPr lang="en-US" smtClean="0"/>
              <a:t>‹#›</a:t>
            </a:fld>
            <a:endParaRPr lang="en-US"/>
          </a:p>
        </p:txBody>
      </p:sp>
    </p:spTree>
    <p:extLst>
      <p:ext uri="{BB962C8B-B14F-4D97-AF65-F5344CB8AC3E}">
        <p14:creationId xmlns:p14="http://schemas.microsoft.com/office/powerpoint/2010/main" val="283091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CF687F-3E23-4971-8F3E-218D127C2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B89C261-4F01-42C7-9D9D-D238B446D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0335D0FE-7A7A-465B-8852-78008AB80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F07CB-CC5B-4A38-9CDE-60365F07D313}" type="datetimeFigureOut">
              <a:rPr lang="en-US" smtClean="0"/>
              <a:t>2/7/2022</a:t>
            </a:fld>
            <a:endParaRPr lang="en-US"/>
          </a:p>
        </p:txBody>
      </p:sp>
      <p:sp>
        <p:nvSpPr>
          <p:cNvPr id="5" name="页脚占位符 4">
            <a:extLst>
              <a:ext uri="{FF2B5EF4-FFF2-40B4-BE49-F238E27FC236}">
                <a16:creationId xmlns:a16="http://schemas.microsoft.com/office/drawing/2014/main" id="{98706456-1835-43DE-928A-564C65E357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986BCD0-9180-4373-884F-A23491222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4A3E7-AD5E-4E11-8ADB-22154C8ED54E}" type="slidenum">
              <a:rPr lang="en-US" smtClean="0"/>
              <a:t>‹#›</a:t>
            </a:fld>
            <a:endParaRPr lang="en-US"/>
          </a:p>
        </p:txBody>
      </p:sp>
    </p:spTree>
    <p:extLst>
      <p:ext uri="{BB962C8B-B14F-4D97-AF65-F5344CB8AC3E}">
        <p14:creationId xmlns:p14="http://schemas.microsoft.com/office/powerpoint/2010/main" val="75595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7DEF804-36BC-45CF-AE31-4DCE2434BECD}"/>
              </a:ext>
            </a:extLst>
          </p:cNvPr>
          <p:cNvSpPr txBox="1"/>
          <p:nvPr/>
        </p:nvSpPr>
        <p:spPr>
          <a:xfrm>
            <a:off x="3385965" y="2063931"/>
            <a:ext cx="5420075" cy="769441"/>
          </a:xfrm>
          <a:prstGeom prst="rect">
            <a:avLst/>
          </a:prstGeom>
          <a:noFill/>
        </p:spPr>
        <p:txBody>
          <a:bodyPr wrap="none" rtlCol="0">
            <a:spAutoFit/>
          </a:bodyPr>
          <a:lstStyle/>
          <a:p>
            <a:pPr algn="ctr"/>
            <a:r>
              <a:rPr lang="zh-CN" altLang="en-US" sz="4400" b="1" dirty="0">
                <a:latin typeface="方正清刻本悦宋简体" panose="02000000000000000000" pitchFamily="2" charset="-122"/>
                <a:ea typeface="方正清刻本悦宋简体" panose="02000000000000000000" pitchFamily="2" charset="-122"/>
              </a:rPr>
              <a:t>图与树 基础算法选讲</a:t>
            </a:r>
            <a:endParaRPr lang="en-US" sz="4400" b="1" dirty="0">
              <a:latin typeface="方正清刻本悦宋简体" panose="02000000000000000000" pitchFamily="2" charset="-122"/>
              <a:ea typeface="方正清刻本悦宋简体" panose="02000000000000000000" pitchFamily="2" charset="-122"/>
            </a:endParaRPr>
          </a:p>
        </p:txBody>
      </p:sp>
      <p:sp>
        <p:nvSpPr>
          <p:cNvPr id="6" name="文本框 5">
            <a:extLst>
              <a:ext uri="{FF2B5EF4-FFF2-40B4-BE49-F238E27FC236}">
                <a16:creationId xmlns:a16="http://schemas.microsoft.com/office/drawing/2014/main" id="{AD78BA2F-E8B5-4D85-AE36-76EA173F3537}"/>
              </a:ext>
            </a:extLst>
          </p:cNvPr>
          <p:cNvSpPr txBox="1"/>
          <p:nvPr/>
        </p:nvSpPr>
        <p:spPr>
          <a:xfrm>
            <a:off x="5311169" y="5620600"/>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浙江理工大学</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833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B16438-81A4-460C-9B59-2D4D059B5AD6}"/>
              </a:ext>
            </a:extLst>
          </p:cNvPr>
          <p:cNvSpPr txBox="1"/>
          <p:nvPr/>
        </p:nvSpPr>
        <p:spPr>
          <a:xfrm>
            <a:off x="380281" y="195077"/>
            <a:ext cx="917239"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01</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78A45E3F-8765-49AC-BA35-22AEE3CC42B5}"/>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E4B6CA76-10AA-4755-8D32-CB11EE455917}"/>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56C53A8D-FDF7-471D-A107-4494F5AF4CB9}"/>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BCB4B504-168E-433B-897F-7BCBC96C3AEC}"/>
              </a:ext>
            </a:extLst>
          </p:cNvPr>
          <p:cNvSpPr txBox="1"/>
          <p:nvPr/>
        </p:nvSpPr>
        <p:spPr>
          <a:xfrm>
            <a:off x="1182849" y="782631"/>
            <a:ext cx="306846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图的定义与性质</a:t>
            </a:r>
            <a:endParaRPr lang="en-US" sz="3200" b="1" dirty="0">
              <a:latin typeface="方正清刻本悦宋简体" panose="02000000000000000000" pitchFamily="2" charset="-122"/>
              <a:ea typeface="方正清刻本悦宋简体" panose="02000000000000000000" pitchFamily="2" charset="-122"/>
            </a:endParaRPr>
          </a:p>
        </p:txBody>
      </p:sp>
      <p:pic>
        <p:nvPicPr>
          <p:cNvPr id="10" name="图片 9">
            <a:extLst>
              <a:ext uri="{FF2B5EF4-FFF2-40B4-BE49-F238E27FC236}">
                <a16:creationId xmlns:a16="http://schemas.microsoft.com/office/drawing/2014/main" id="{DC52342A-D2B7-4644-B6DA-CB387BD63DFB}"/>
              </a:ext>
            </a:extLst>
          </p:cNvPr>
          <p:cNvPicPr>
            <a:picLocks noChangeAspect="1"/>
          </p:cNvPicPr>
          <p:nvPr/>
        </p:nvPicPr>
        <p:blipFill>
          <a:blip r:embed="rId3"/>
          <a:stretch>
            <a:fillRect/>
          </a:stretch>
        </p:blipFill>
        <p:spPr>
          <a:xfrm>
            <a:off x="4604122" y="1088864"/>
            <a:ext cx="2511003" cy="1979477"/>
          </a:xfrm>
          <a:prstGeom prst="rect">
            <a:avLst/>
          </a:prstGeom>
        </p:spPr>
      </p:pic>
      <p:pic>
        <p:nvPicPr>
          <p:cNvPr id="11" name="图片 10">
            <a:extLst>
              <a:ext uri="{FF2B5EF4-FFF2-40B4-BE49-F238E27FC236}">
                <a16:creationId xmlns:a16="http://schemas.microsoft.com/office/drawing/2014/main" id="{B91A2261-0CE5-4E6C-9B69-95D0BE0AA818}"/>
              </a:ext>
            </a:extLst>
          </p:cNvPr>
          <p:cNvPicPr>
            <a:picLocks noChangeAspect="1"/>
          </p:cNvPicPr>
          <p:nvPr/>
        </p:nvPicPr>
        <p:blipFill>
          <a:blip r:embed="rId4"/>
          <a:stretch>
            <a:fillRect/>
          </a:stretch>
        </p:blipFill>
        <p:spPr>
          <a:xfrm>
            <a:off x="7725745" y="2078602"/>
            <a:ext cx="3495675" cy="885825"/>
          </a:xfrm>
          <a:prstGeom prst="rect">
            <a:avLst/>
          </a:prstGeom>
        </p:spPr>
      </p:pic>
      <p:pic>
        <p:nvPicPr>
          <p:cNvPr id="12" name="图片 11">
            <a:extLst>
              <a:ext uri="{FF2B5EF4-FFF2-40B4-BE49-F238E27FC236}">
                <a16:creationId xmlns:a16="http://schemas.microsoft.com/office/drawing/2014/main" id="{3824D4CF-9954-40E9-AB78-0D006C07DF25}"/>
              </a:ext>
            </a:extLst>
          </p:cNvPr>
          <p:cNvPicPr>
            <a:picLocks noChangeAspect="1"/>
          </p:cNvPicPr>
          <p:nvPr/>
        </p:nvPicPr>
        <p:blipFill>
          <a:blip r:embed="rId5"/>
          <a:stretch>
            <a:fillRect/>
          </a:stretch>
        </p:blipFill>
        <p:spPr>
          <a:xfrm>
            <a:off x="609403" y="1549835"/>
            <a:ext cx="3384099" cy="1518506"/>
          </a:xfrm>
          <a:prstGeom prst="rect">
            <a:avLst/>
          </a:prstGeom>
        </p:spPr>
      </p:pic>
      <p:sp>
        <p:nvSpPr>
          <p:cNvPr id="13" name="矩形 12">
            <a:extLst>
              <a:ext uri="{FF2B5EF4-FFF2-40B4-BE49-F238E27FC236}">
                <a16:creationId xmlns:a16="http://schemas.microsoft.com/office/drawing/2014/main" id="{2283B207-BBC2-4BD5-B8E7-097E82E9593F}"/>
              </a:ext>
            </a:extLst>
          </p:cNvPr>
          <p:cNvSpPr/>
          <p:nvPr/>
        </p:nvSpPr>
        <p:spPr>
          <a:xfrm>
            <a:off x="380281" y="3523915"/>
            <a:ext cx="5479343" cy="3093154"/>
          </a:xfrm>
          <a:prstGeom prst="rect">
            <a:avLst/>
          </a:prstGeom>
        </p:spPr>
        <p:txBody>
          <a:bodyPr wrap="square">
            <a:spAutoFit/>
          </a:bodyPr>
          <a:lstStyle/>
          <a:p>
            <a:pPr>
              <a:lnSpc>
                <a:spcPct val="150000"/>
              </a:lnSpc>
            </a:pPr>
            <a:r>
              <a:rPr lang="ja-JP" altLang="en-US" b="1" dirty="0">
                <a:solidFill>
                  <a:srgbClr val="1F0909"/>
                </a:solidFill>
                <a:latin typeface="微软雅黑" panose="020B0503020204020204" pitchFamily="34" charset="-122"/>
                <a:ea typeface="微软雅黑" panose="020B0503020204020204" pitchFamily="34" charset="-122"/>
              </a:rPr>
              <a:t>路径与环</a:t>
            </a:r>
          </a:p>
          <a:p>
            <a:pPr>
              <a:lnSpc>
                <a:spcPct val="150000"/>
              </a:lnSpc>
            </a:pPr>
            <a:r>
              <a:rPr lang="zh-CN" altLang="en-US" sz="1600" dirty="0">
                <a:solidFill>
                  <a:srgbClr val="1F0909"/>
                </a:solidFill>
                <a:latin typeface="微软雅黑" panose="020B0503020204020204" pitchFamily="34" charset="-122"/>
                <a:ea typeface="微软雅黑" panose="020B0503020204020204" pitchFamily="34" charset="-122"/>
              </a:rPr>
              <a:t>路径是指首尾相接的边集，我们称没有重复点的路径为简</a:t>
            </a:r>
          </a:p>
          <a:p>
            <a:pPr>
              <a:lnSpc>
                <a:spcPct val="150000"/>
              </a:lnSpc>
            </a:pPr>
            <a:r>
              <a:rPr lang="ja-JP" altLang="en-US" sz="1600" dirty="0">
                <a:solidFill>
                  <a:srgbClr val="1F0909"/>
                </a:solidFill>
                <a:latin typeface="微软雅黑" panose="020B0503020204020204" pitchFamily="34" charset="-122"/>
                <a:ea typeface="微软雅黑" panose="020B0503020204020204" pitchFamily="34" charset="-122"/>
              </a:rPr>
              <a:t>单路径</a:t>
            </a:r>
            <a:endParaRPr lang="en-US" altLang="ja-JP" sz="1600"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F0909"/>
                </a:solidFill>
                <a:latin typeface="微软雅黑" panose="020B0503020204020204" pitchFamily="34" charset="-122"/>
                <a:ea typeface="微软雅黑" panose="020B0503020204020204" pitchFamily="34" charset="-122"/>
              </a:rPr>
              <a:t>路径的起点与终点相等时，构成回路（环）</a:t>
            </a:r>
            <a:endParaRPr lang="en-US" altLang="zh-CN" sz="1600"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F0909"/>
                </a:solidFill>
                <a:latin typeface="微软雅黑" panose="020B0503020204020204" pitchFamily="34" charset="-122"/>
                <a:ea typeface="微软雅黑" panose="020B0503020204020204" pitchFamily="34" charset="-122"/>
              </a:rPr>
              <a:t>无向图若两个不同的顶点之间存在两条路径，则图中存在</a:t>
            </a:r>
          </a:p>
          <a:p>
            <a:pPr>
              <a:lnSpc>
                <a:spcPct val="150000"/>
              </a:lnSpc>
            </a:pPr>
            <a:r>
              <a:rPr lang="ja-JP" altLang="en-US" sz="1600" dirty="0">
                <a:solidFill>
                  <a:srgbClr val="1F0909"/>
                </a:solidFill>
                <a:latin typeface="微软雅黑" panose="020B0503020204020204" pitchFamily="34" charset="-122"/>
                <a:ea typeface="微软雅黑" panose="020B0503020204020204" pitchFamily="34" charset="-122"/>
              </a:rPr>
              <a:t>一个回路</a:t>
            </a:r>
          </a:p>
          <a:p>
            <a:pPr>
              <a:lnSpc>
                <a:spcPct val="150000"/>
              </a:lnSpc>
            </a:pPr>
            <a:r>
              <a:rPr lang="zh-CN" altLang="en-US" sz="1600" dirty="0">
                <a:solidFill>
                  <a:srgbClr val="1F0909"/>
                </a:solidFill>
                <a:latin typeface="微软雅黑" panose="020B0503020204020204" pitchFamily="34" charset="-122"/>
                <a:ea typeface="微软雅黑" panose="020B0503020204020204" pitchFamily="34" charset="-122"/>
              </a:rPr>
              <a:t>无向图每个顶点的度为偶数，且至少有一个顶点不是孤立点，则图中存在一个回路</a:t>
            </a:r>
            <a:endParaRPr lang="en-US" sz="1600" dirty="0"/>
          </a:p>
        </p:txBody>
      </p:sp>
      <p:sp>
        <p:nvSpPr>
          <p:cNvPr id="14" name="矩形 13">
            <a:extLst>
              <a:ext uri="{FF2B5EF4-FFF2-40B4-BE49-F238E27FC236}">
                <a16:creationId xmlns:a16="http://schemas.microsoft.com/office/drawing/2014/main" id="{E802C531-F870-4D73-A074-C8FA97B8AA8C}"/>
              </a:ext>
            </a:extLst>
          </p:cNvPr>
          <p:cNvSpPr/>
          <p:nvPr/>
        </p:nvSpPr>
        <p:spPr>
          <a:xfrm>
            <a:off x="6096000" y="3528788"/>
            <a:ext cx="5479343" cy="2730619"/>
          </a:xfrm>
          <a:prstGeom prst="rect">
            <a:avLst/>
          </a:prstGeom>
        </p:spPr>
        <p:txBody>
          <a:bodyPr wrap="square">
            <a:spAutoFit/>
          </a:bodyPr>
          <a:lstStyle/>
          <a:p>
            <a:pPr>
              <a:lnSpc>
                <a:spcPct val="150000"/>
              </a:lnSpc>
            </a:pPr>
            <a:r>
              <a:rPr lang="ja-JP" altLang="en-US" sz="2000" b="1" dirty="0">
                <a:solidFill>
                  <a:srgbClr val="1F0909"/>
                </a:solidFill>
                <a:latin typeface="微软雅黑" panose="020B0503020204020204" pitchFamily="34" charset="-122"/>
                <a:ea typeface="微软雅黑" panose="020B0503020204020204" pitchFamily="34" charset="-122"/>
              </a:rPr>
              <a:t>连通性</a:t>
            </a:r>
          </a:p>
          <a:p>
            <a:pPr>
              <a:lnSpc>
                <a:spcPct val="150000"/>
              </a:lnSpc>
            </a:pPr>
            <a:r>
              <a:rPr lang="zh-CN" altLang="en-US" sz="1600" dirty="0">
                <a:solidFill>
                  <a:srgbClr val="1F0909"/>
                </a:solidFill>
                <a:latin typeface="微软雅黑" panose="020B0503020204020204" pitchFamily="34" charset="-122"/>
                <a:ea typeface="微软雅黑" panose="020B0503020204020204" pitchFamily="34" charset="-122"/>
              </a:rPr>
              <a:t>在无向图中，任意两点之间可以到达，我们称这个图为连通图。图中的一个极大联通子图，称为图的一个连通分量。一个图总是由一些连通分量构成。</a:t>
            </a:r>
          </a:p>
          <a:p>
            <a:pPr>
              <a:lnSpc>
                <a:spcPct val="150000"/>
              </a:lnSpc>
            </a:pPr>
            <a:r>
              <a:rPr lang="zh-CN" altLang="en-US" sz="1600" dirty="0">
                <a:solidFill>
                  <a:srgbClr val="1F0909"/>
                </a:solidFill>
                <a:latin typeface="微软雅黑" panose="020B0503020204020204" pitchFamily="34" charset="-122"/>
                <a:ea typeface="微软雅黑" panose="020B0503020204020204" pitchFamily="34" charset="-122"/>
              </a:rPr>
              <a:t>在有向图中，分为强连通和弱联通。若任意两点之间可达，则称图为</a:t>
            </a:r>
            <a:r>
              <a:rPr lang="zh-CN" altLang="en-US" sz="1600" b="1" dirty="0">
                <a:solidFill>
                  <a:srgbClr val="1F0909"/>
                </a:solidFill>
                <a:latin typeface="微软雅黑" panose="020B0503020204020204" pitchFamily="34" charset="-122"/>
                <a:ea typeface="微软雅黑" panose="020B0503020204020204" pitchFamily="34" charset="-122"/>
              </a:rPr>
              <a:t>强连通</a:t>
            </a:r>
            <a:r>
              <a:rPr lang="zh-CN" altLang="en-US" sz="1600" dirty="0">
                <a:solidFill>
                  <a:srgbClr val="1F0909"/>
                </a:solidFill>
                <a:latin typeface="微软雅黑" panose="020B0503020204020204" pitchFamily="34" charset="-122"/>
                <a:ea typeface="微软雅黑" panose="020B0503020204020204" pitchFamily="34" charset="-122"/>
              </a:rPr>
              <a:t>的。若不考虑图的方向得到的无向图连通，则图为</a:t>
            </a:r>
            <a:r>
              <a:rPr lang="zh-CN" altLang="en-US" sz="1600" b="1" dirty="0">
                <a:solidFill>
                  <a:srgbClr val="1F0909"/>
                </a:solidFill>
                <a:latin typeface="微软雅黑" panose="020B0503020204020204" pitchFamily="34" charset="-122"/>
                <a:ea typeface="微软雅黑" panose="020B0503020204020204" pitchFamily="34" charset="-122"/>
              </a:rPr>
              <a:t>弱连通</a:t>
            </a:r>
            <a:r>
              <a:rPr lang="zh-CN" altLang="en-US" sz="1600" dirty="0">
                <a:solidFill>
                  <a:srgbClr val="1F0909"/>
                </a:solidFill>
                <a:latin typeface="微软雅黑" panose="020B0503020204020204" pitchFamily="34" charset="-122"/>
                <a:ea typeface="微软雅黑" panose="020B0503020204020204" pitchFamily="34" charset="-122"/>
              </a:rPr>
              <a:t>。</a:t>
            </a:r>
            <a:endParaRPr lang="en-US" sz="1600" dirty="0"/>
          </a:p>
        </p:txBody>
      </p:sp>
    </p:spTree>
    <p:extLst>
      <p:ext uri="{BB962C8B-B14F-4D97-AF65-F5344CB8AC3E}">
        <p14:creationId xmlns:p14="http://schemas.microsoft.com/office/powerpoint/2010/main" val="407435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02</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193674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图的表示 </a:t>
            </a:r>
            <a:endParaRPr lang="en-US" sz="3200" b="1" dirty="0">
              <a:latin typeface="方正清刻本悦宋简体" panose="02000000000000000000" pitchFamily="2" charset="-122"/>
              <a:ea typeface="方正清刻本悦宋简体" panose="02000000000000000000" pitchFamily="2" charset="-122"/>
            </a:endParaRPr>
          </a:p>
        </p:txBody>
      </p:sp>
      <p:grpSp>
        <p:nvGrpSpPr>
          <p:cNvPr id="4" name="组合 3">
            <a:extLst>
              <a:ext uri="{FF2B5EF4-FFF2-40B4-BE49-F238E27FC236}">
                <a16:creationId xmlns:a16="http://schemas.microsoft.com/office/drawing/2014/main" id="{367E0B18-D74A-49BF-91E9-96695F55FE10}"/>
              </a:ext>
            </a:extLst>
          </p:cNvPr>
          <p:cNvGrpSpPr/>
          <p:nvPr/>
        </p:nvGrpSpPr>
        <p:grpSpPr>
          <a:xfrm>
            <a:off x="5230450" y="1468536"/>
            <a:ext cx="6468434" cy="4491064"/>
            <a:chOff x="5265284" y="673118"/>
            <a:chExt cx="6468434" cy="4491064"/>
          </a:xfrm>
        </p:grpSpPr>
        <p:pic>
          <p:nvPicPr>
            <p:cNvPr id="2" name="图片 1">
              <a:extLst>
                <a:ext uri="{FF2B5EF4-FFF2-40B4-BE49-F238E27FC236}">
                  <a16:creationId xmlns:a16="http://schemas.microsoft.com/office/drawing/2014/main" id="{093261CC-2DE5-46E8-8412-534DC9D1418C}"/>
                </a:ext>
              </a:extLst>
            </p:cNvPr>
            <p:cNvPicPr>
              <a:picLocks noChangeAspect="1"/>
            </p:cNvPicPr>
            <p:nvPr/>
          </p:nvPicPr>
          <p:blipFill>
            <a:blip r:embed="rId3"/>
            <a:stretch>
              <a:fillRect/>
            </a:stretch>
          </p:blipFill>
          <p:spPr>
            <a:xfrm>
              <a:off x="5265284" y="673118"/>
              <a:ext cx="6421619" cy="1017634"/>
            </a:xfrm>
            <a:prstGeom prst="rect">
              <a:avLst/>
            </a:prstGeom>
          </p:spPr>
        </p:pic>
        <p:pic>
          <p:nvPicPr>
            <p:cNvPr id="3" name="图片 2">
              <a:extLst>
                <a:ext uri="{FF2B5EF4-FFF2-40B4-BE49-F238E27FC236}">
                  <a16:creationId xmlns:a16="http://schemas.microsoft.com/office/drawing/2014/main" id="{52034223-67FA-4A4A-A42C-01100CC4B7E5}"/>
                </a:ext>
              </a:extLst>
            </p:cNvPr>
            <p:cNvPicPr>
              <a:picLocks noChangeAspect="1"/>
            </p:cNvPicPr>
            <p:nvPr/>
          </p:nvPicPr>
          <p:blipFill>
            <a:blip r:embed="rId4"/>
            <a:stretch>
              <a:fillRect/>
            </a:stretch>
          </p:blipFill>
          <p:spPr>
            <a:xfrm>
              <a:off x="5283536" y="1682043"/>
              <a:ext cx="6450182" cy="3482139"/>
            </a:xfrm>
            <a:prstGeom prst="rect">
              <a:avLst/>
            </a:prstGeom>
          </p:spPr>
        </p:pic>
      </p:grpSp>
      <p:sp>
        <p:nvSpPr>
          <p:cNvPr id="14" name="文本框 13">
            <a:extLst>
              <a:ext uri="{FF2B5EF4-FFF2-40B4-BE49-F238E27FC236}">
                <a16:creationId xmlns:a16="http://schemas.microsoft.com/office/drawing/2014/main" id="{CC711ACB-98CF-416B-B293-95F03706D23A}"/>
              </a:ext>
            </a:extLst>
          </p:cNvPr>
          <p:cNvSpPr txBox="1"/>
          <p:nvPr/>
        </p:nvSpPr>
        <p:spPr>
          <a:xfrm>
            <a:off x="3438943" y="890352"/>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邻接矩阵</a:t>
            </a:r>
            <a:endParaRPr lang="en-US"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1DD851C2-037D-491A-86CE-42D5BD31AC35}"/>
              </a:ext>
            </a:extLst>
          </p:cNvPr>
          <p:cNvPicPr>
            <a:picLocks noChangeAspect="1"/>
          </p:cNvPicPr>
          <p:nvPr/>
        </p:nvPicPr>
        <p:blipFill>
          <a:blip r:embed="rId5"/>
          <a:stretch>
            <a:fillRect/>
          </a:stretch>
        </p:blipFill>
        <p:spPr>
          <a:xfrm>
            <a:off x="889757" y="1367406"/>
            <a:ext cx="3105150" cy="1866900"/>
          </a:xfrm>
          <a:prstGeom prst="rect">
            <a:avLst/>
          </a:prstGeom>
        </p:spPr>
      </p:pic>
      <p:pic>
        <p:nvPicPr>
          <p:cNvPr id="17" name="图片 16">
            <a:extLst>
              <a:ext uri="{FF2B5EF4-FFF2-40B4-BE49-F238E27FC236}">
                <a16:creationId xmlns:a16="http://schemas.microsoft.com/office/drawing/2014/main" id="{FE7540B6-5ED2-4526-9F9D-44B84F5ABF7A}"/>
              </a:ext>
            </a:extLst>
          </p:cNvPr>
          <p:cNvPicPr>
            <a:picLocks noChangeAspect="1"/>
          </p:cNvPicPr>
          <p:nvPr/>
        </p:nvPicPr>
        <p:blipFill>
          <a:blip r:embed="rId6"/>
          <a:stretch>
            <a:fillRect/>
          </a:stretch>
        </p:blipFill>
        <p:spPr>
          <a:xfrm>
            <a:off x="952918" y="3429000"/>
            <a:ext cx="2486025" cy="2438400"/>
          </a:xfrm>
          <a:prstGeom prst="rect">
            <a:avLst/>
          </a:prstGeom>
        </p:spPr>
      </p:pic>
    </p:spTree>
    <p:extLst>
      <p:ext uri="{BB962C8B-B14F-4D97-AF65-F5344CB8AC3E}">
        <p14:creationId xmlns:p14="http://schemas.microsoft.com/office/powerpoint/2010/main" val="101690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02</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193674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图的表示 </a:t>
            </a:r>
            <a:endParaRPr lang="en-US" sz="3200" b="1" dirty="0">
              <a:latin typeface="方正清刻本悦宋简体" panose="02000000000000000000" pitchFamily="2" charset="-122"/>
              <a:ea typeface="方正清刻本悦宋简体" panose="02000000000000000000" pitchFamily="2" charset="-122"/>
            </a:endParaRPr>
          </a:p>
        </p:txBody>
      </p:sp>
      <p:pic>
        <p:nvPicPr>
          <p:cNvPr id="13" name="图片 12">
            <a:extLst>
              <a:ext uri="{FF2B5EF4-FFF2-40B4-BE49-F238E27FC236}">
                <a16:creationId xmlns:a16="http://schemas.microsoft.com/office/drawing/2014/main" id="{C1B52B41-0964-4B94-A296-CF48D9C66261}"/>
              </a:ext>
            </a:extLst>
          </p:cNvPr>
          <p:cNvPicPr>
            <a:picLocks noChangeAspect="1"/>
          </p:cNvPicPr>
          <p:nvPr/>
        </p:nvPicPr>
        <p:blipFill>
          <a:blip r:embed="rId2"/>
          <a:stretch>
            <a:fillRect/>
          </a:stretch>
        </p:blipFill>
        <p:spPr>
          <a:xfrm>
            <a:off x="5765073" y="453704"/>
            <a:ext cx="5621582" cy="5072824"/>
          </a:xfrm>
          <a:prstGeom prst="rect">
            <a:avLst/>
          </a:prstGeom>
        </p:spPr>
      </p:pic>
      <p:pic>
        <p:nvPicPr>
          <p:cNvPr id="14" name="图片 13">
            <a:extLst>
              <a:ext uri="{FF2B5EF4-FFF2-40B4-BE49-F238E27FC236}">
                <a16:creationId xmlns:a16="http://schemas.microsoft.com/office/drawing/2014/main" id="{7C09626A-15CD-4774-B439-380D5493069C}"/>
              </a:ext>
            </a:extLst>
          </p:cNvPr>
          <p:cNvPicPr>
            <a:picLocks noChangeAspect="1"/>
          </p:cNvPicPr>
          <p:nvPr/>
        </p:nvPicPr>
        <p:blipFill>
          <a:blip r:embed="rId3"/>
          <a:stretch>
            <a:fillRect/>
          </a:stretch>
        </p:blipFill>
        <p:spPr>
          <a:xfrm>
            <a:off x="5684617" y="5586873"/>
            <a:ext cx="5782493" cy="544086"/>
          </a:xfrm>
          <a:prstGeom prst="rect">
            <a:avLst/>
          </a:prstGeom>
        </p:spPr>
      </p:pic>
      <p:pic>
        <p:nvPicPr>
          <p:cNvPr id="15" name="图片 14">
            <a:extLst>
              <a:ext uri="{FF2B5EF4-FFF2-40B4-BE49-F238E27FC236}">
                <a16:creationId xmlns:a16="http://schemas.microsoft.com/office/drawing/2014/main" id="{864745E6-0BCB-468E-BAD0-4BB52A8DBBE6}"/>
              </a:ext>
            </a:extLst>
          </p:cNvPr>
          <p:cNvPicPr>
            <a:picLocks noChangeAspect="1"/>
          </p:cNvPicPr>
          <p:nvPr/>
        </p:nvPicPr>
        <p:blipFill>
          <a:blip r:embed="rId4"/>
          <a:stretch>
            <a:fillRect/>
          </a:stretch>
        </p:blipFill>
        <p:spPr>
          <a:xfrm>
            <a:off x="889757" y="1367406"/>
            <a:ext cx="3105150" cy="1866900"/>
          </a:xfrm>
          <a:prstGeom prst="rect">
            <a:avLst/>
          </a:prstGeom>
        </p:spPr>
      </p:pic>
      <p:sp>
        <p:nvSpPr>
          <p:cNvPr id="16" name="文本框 15">
            <a:extLst>
              <a:ext uri="{FF2B5EF4-FFF2-40B4-BE49-F238E27FC236}">
                <a16:creationId xmlns:a16="http://schemas.microsoft.com/office/drawing/2014/main" id="{29B00A0C-7F0D-49CC-BB3D-5816DDC2A2B4}"/>
              </a:ext>
            </a:extLst>
          </p:cNvPr>
          <p:cNvSpPr txBox="1"/>
          <p:nvPr/>
        </p:nvSpPr>
        <p:spPr>
          <a:xfrm>
            <a:off x="3438943" y="890352"/>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邻接表</a:t>
            </a:r>
            <a:endParaRPr 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BD4B0B7-BF69-40B3-8921-566E24A24279}"/>
              </a:ext>
            </a:extLst>
          </p:cNvPr>
          <p:cNvPicPr>
            <a:picLocks noChangeAspect="1"/>
          </p:cNvPicPr>
          <p:nvPr/>
        </p:nvPicPr>
        <p:blipFill>
          <a:blip r:embed="rId5"/>
          <a:stretch>
            <a:fillRect/>
          </a:stretch>
        </p:blipFill>
        <p:spPr>
          <a:xfrm>
            <a:off x="805345" y="3801516"/>
            <a:ext cx="4876800" cy="2057400"/>
          </a:xfrm>
          <a:prstGeom prst="rect">
            <a:avLst/>
          </a:prstGeom>
        </p:spPr>
      </p:pic>
    </p:spTree>
    <p:extLst>
      <p:ext uri="{BB962C8B-B14F-4D97-AF65-F5344CB8AC3E}">
        <p14:creationId xmlns:p14="http://schemas.microsoft.com/office/powerpoint/2010/main" val="84325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61DA053-5E2B-40F5-BB44-4886066A1985}"/>
              </a:ext>
            </a:extLst>
          </p:cNvPr>
          <p:cNvPicPr>
            <a:picLocks noChangeAspect="1"/>
          </p:cNvPicPr>
          <p:nvPr/>
        </p:nvPicPr>
        <p:blipFill rotWithShape="1">
          <a:blip r:embed="rId2"/>
          <a:srcRect b="38949"/>
          <a:stretch/>
        </p:blipFill>
        <p:spPr>
          <a:xfrm>
            <a:off x="716959" y="3240542"/>
            <a:ext cx="5724525" cy="2994796"/>
          </a:xfrm>
          <a:prstGeom prst="rect">
            <a:avLst/>
          </a:prstGeom>
        </p:spPr>
      </p:pic>
      <p:pic>
        <p:nvPicPr>
          <p:cNvPr id="6" name="图片 5">
            <a:extLst>
              <a:ext uri="{FF2B5EF4-FFF2-40B4-BE49-F238E27FC236}">
                <a16:creationId xmlns:a16="http://schemas.microsoft.com/office/drawing/2014/main" id="{0B51A6B3-65D2-4EE2-976C-33C8ED7434E0}"/>
              </a:ext>
            </a:extLst>
          </p:cNvPr>
          <p:cNvPicPr>
            <a:picLocks noChangeAspect="1"/>
          </p:cNvPicPr>
          <p:nvPr/>
        </p:nvPicPr>
        <p:blipFill>
          <a:blip r:embed="rId3"/>
          <a:stretch>
            <a:fillRect/>
          </a:stretch>
        </p:blipFill>
        <p:spPr>
          <a:xfrm>
            <a:off x="6692537" y="2813549"/>
            <a:ext cx="5181600" cy="3486150"/>
          </a:xfrm>
          <a:prstGeom prst="rect">
            <a:avLst/>
          </a:prstGeom>
        </p:spPr>
      </p:pic>
      <p:sp>
        <p:nvSpPr>
          <p:cNvPr id="7" name="文本框 6">
            <a:extLst>
              <a:ext uri="{FF2B5EF4-FFF2-40B4-BE49-F238E27FC236}">
                <a16:creationId xmlns:a16="http://schemas.microsoft.com/office/drawing/2014/main" id="{13E22DD4-AB2C-4E43-BEEF-D81874F00577}"/>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02</a:t>
            </a:r>
            <a:endParaRPr lang="en-US" sz="6600" dirty="0">
              <a:latin typeface="Bernard MT Condensed" panose="02050806060905020404" pitchFamily="18" charset="0"/>
              <a:ea typeface="方正清刻本悦宋简体" panose="02000000000000000000" pitchFamily="2" charset="-122"/>
            </a:endParaRPr>
          </a:p>
        </p:txBody>
      </p:sp>
      <p:grpSp>
        <p:nvGrpSpPr>
          <p:cNvPr id="8" name="组合 7">
            <a:extLst>
              <a:ext uri="{FF2B5EF4-FFF2-40B4-BE49-F238E27FC236}">
                <a16:creationId xmlns:a16="http://schemas.microsoft.com/office/drawing/2014/main" id="{A76BC2CF-7018-455C-85C1-47140CA35C9E}"/>
              </a:ext>
            </a:extLst>
          </p:cNvPr>
          <p:cNvGrpSpPr/>
          <p:nvPr/>
        </p:nvGrpSpPr>
        <p:grpSpPr>
          <a:xfrm>
            <a:off x="805345" y="377506"/>
            <a:ext cx="755008" cy="989900"/>
            <a:chOff x="1652630" y="1217053"/>
            <a:chExt cx="970195" cy="964734"/>
          </a:xfrm>
        </p:grpSpPr>
        <p:sp>
          <p:nvSpPr>
            <p:cNvPr id="9" name="直角三角形 8">
              <a:extLst>
                <a:ext uri="{FF2B5EF4-FFF2-40B4-BE49-F238E27FC236}">
                  <a16:creationId xmlns:a16="http://schemas.microsoft.com/office/drawing/2014/main" id="{4F895F2C-A946-4169-B46D-3C358165C583}"/>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直接连接符 9">
              <a:extLst>
                <a:ext uri="{FF2B5EF4-FFF2-40B4-BE49-F238E27FC236}">
                  <a16:creationId xmlns:a16="http://schemas.microsoft.com/office/drawing/2014/main" id="{E604493B-3EF8-4BB4-8FCD-E74BA68A29AB}"/>
                </a:ext>
              </a:extLst>
            </p:cNvPr>
            <p:cNvCxnSpPr>
              <a:stCxn id="9" idx="4"/>
              <a:endCxn id="9"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11" name="文本框 10">
            <a:extLst>
              <a:ext uri="{FF2B5EF4-FFF2-40B4-BE49-F238E27FC236}">
                <a16:creationId xmlns:a16="http://schemas.microsoft.com/office/drawing/2014/main" id="{AB11FFD5-9F1A-4B1F-A5DE-4801D474E716}"/>
              </a:ext>
            </a:extLst>
          </p:cNvPr>
          <p:cNvSpPr txBox="1"/>
          <p:nvPr/>
        </p:nvSpPr>
        <p:spPr>
          <a:xfrm>
            <a:off x="1182849" y="782631"/>
            <a:ext cx="193674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图的表示 </a:t>
            </a:r>
            <a:endParaRPr lang="en-US" sz="3200" b="1" dirty="0">
              <a:latin typeface="方正清刻本悦宋简体" panose="02000000000000000000" pitchFamily="2" charset="-122"/>
              <a:ea typeface="方正清刻本悦宋简体" panose="02000000000000000000" pitchFamily="2" charset="-122"/>
            </a:endParaRPr>
          </a:p>
        </p:txBody>
      </p:sp>
      <p:pic>
        <p:nvPicPr>
          <p:cNvPr id="12" name="图片 11">
            <a:extLst>
              <a:ext uri="{FF2B5EF4-FFF2-40B4-BE49-F238E27FC236}">
                <a16:creationId xmlns:a16="http://schemas.microsoft.com/office/drawing/2014/main" id="{CF81F276-D051-498A-8465-9EC6C4BD8172}"/>
              </a:ext>
            </a:extLst>
          </p:cNvPr>
          <p:cNvPicPr>
            <a:picLocks noChangeAspect="1"/>
          </p:cNvPicPr>
          <p:nvPr/>
        </p:nvPicPr>
        <p:blipFill rotWithShape="1">
          <a:blip r:embed="rId2"/>
          <a:srcRect t="57356"/>
          <a:stretch/>
        </p:blipFill>
        <p:spPr>
          <a:xfrm>
            <a:off x="6692537" y="749075"/>
            <a:ext cx="5724525" cy="2091826"/>
          </a:xfrm>
          <a:prstGeom prst="rect">
            <a:avLst/>
          </a:prstGeom>
        </p:spPr>
      </p:pic>
      <p:sp>
        <p:nvSpPr>
          <p:cNvPr id="13" name="文本框 12">
            <a:extLst>
              <a:ext uri="{FF2B5EF4-FFF2-40B4-BE49-F238E27FC236}">
                <a16:creationId xmlns:a16="http://schemas.microsoft.com/office/drawing/2014/main" id="{F77E8AA4-0609-444C-9C2C-79C49088498B}"/>
              </a:ext>
            </a:extLst>
          </p:cNvPr>
          <p:cNvSpPr txBox="1"/>
          <p:nvPr/>
        </p:nvSpPr>
        <p:spPr>
          <a:xfrm>
            <a:off x="3438943" y="890352"/>
            <a:ext cx="249299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邻接表（链式前向星）</a:t>
            </a:r>
            <a:endParaRPr lang="en-US"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AED16292-383D-4CF6-A2BE-5D5019E01DF9}"/>
              </a:ext>
            </a:extLst>
          </p:cNvPr>
          <p:cNvSpPr txBox="1"/>
          <p:nvPr/>
        </p:nvSpPr>
        <p:spPr>
          <a:xfrm>
            <a:off x="716959" y="1794988"/>
            <a:ext cx="497290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空间复杂度：邻接矩阵 </a:t>
            </a:r>
            <a:r>
              <a:rPr lang="en-US" altLang="zh-CN" dirty="0">
                <a:latin typeface="微软雅黑" panose="020B0503020204020204" pitchFamily="34" charset="-122"/>
                <a:ea typeface="微软雅黑" panose="020B0503020204020204" pitchFamily="34" charset="-122"/>
              </a:rPr>
              <a:t>&lt; Vector &lt; </a:t>
            </a:r>
            <a:r>
              <a:rPr lang="zh-CN" altLang="en-US" dirty="0">
                <a:latin typeface="微软雅黑" panose="020B0503020204020204" pitchFamily="34" charset="-122"/>
                <a:ea typeface="微软雅黑" panose="020B0503020204020204" pitchFamily="34" charset="-122"/>
              </a:rPr>
              <a:t>链式前向星</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4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03</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3369833"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宽度优先遍历 </a:t>
            </a:r>
            <a:r>
              <a:rPr lang="en-US" altLang="zh-CN" sz="3200" b="1" dirty="0">
                <a:latin typeface="方正清刻本悦宋简体" panose="02000000000000000000" pitchFamily="2" charset="-122"/>
                <a:ea typeface="方正清刻本悦宋简体" panose="02000000000000000000" pitchFamily="2" charset="-122"/>
              </a:rPr>
              <a:t>BFS</a:t>
            </a:r>
            <a:endParaRPr lang="en-US" sz="3200" b="1" dirty="0">
              <a:latin typeface="方正清刻本悦宋简体" panose="02000000000000000000" pitchFamily="2" charset="-122"/>
              <a:ea typeface="方正清刻本悦宋简体" panose="02000000000000000000" pitchFamily="2" charset="-122"/>
            </a:endParaRPr>
          </a:p>
        </p:txBody>
      </p:sp>
      <p:pic>
        <p:nvPicPr>
          <p:cNvPr id="2" name="图片 1">
            <a:extLst>
              <a:ext uri="{FF2B5EF4-FFF2-40B4-BE49-F238E27FC236}">
                <a16:creationId xmlns:a16="http://schemas.microsoft.com/office/drawing/2014/main" id="{926B1224-E104-453F-9E9D-17FE462A34C2}"/>
              </a:ext>
            </a:extLst>
          </p:cNvPr>
          <p:cNvPicPr>
            <a:picLocks noChangeAspect="1"/>
          </p:cNvPicPr>
          <p:nvPr/>
        </p:nvPicPr>
        <p:blipFill>
          <a:blip r:embed="rId2"/>
          <a:stretch>
            <a:fillRect/>
          </a:stretch>
        </p:blipFill>
        <p:spPr>
          <a:xfrm>
            <a:off x="262801" y="1507355"/>
            <a:ext cx="6171755" cy="4973139"/>
          </a:xfrm>
          <a:prstGeom prst="rect">
            <a:avLst/>
          </a:prstGeom>
        </p:spPr>
      </p:pic>
      <p:pic>
        <p:nvPicPr>
          <p:cNvPr id="4" name="图片 3">
            <a:extLst>
              <a:ext uri="{FF2B5EF4-FFF2-40B4-BE49-F238E27FC236}">
                <a16:creationId xmlns:a16="http://schemas.microsoft.com/office/drawing/2014/main" id="{2E8E2C37-B1A3-4343-9A15-EA8CB26B70D1}"/>
              </a:ext>
            </a:extLst>
          </p:cNvPr>
          <p:cNvPicPr>
            <a:picLocks noChangeAspect="1"/>
          </p:cNvPicPr>
          <p:nvPr/>
        </p:nvPicPr>
        <p:blipFill>
          <a:blip r:embed="rId3"/>
          <a:stretch>
            <a:fillRect/>
          </a:stretch>
        </p:blipFill>
        <p:spPr>
          <a:xfrm>
            <a:off x="6601097" y="1507355"/>
            <a:ext cx="5328102" cy="4695239"/>
          </a:xfrm>
          <a:prstGeom prst="rect">
            <a:avLst/>
          </a:prstGeom>
        </p:spPr>
      </p:pic>
    </p:spTree>
    <p:extLst>
      <p:ext uri="{BB962C8B-B14F-4D97-AF65-F5344CB8AC3E}">
        <p14:creationId xmlns:p14="http://schemas.microsoft.com/office/powerpoint/2010/main" val="165229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4D94652-6196-4DD4-A83F-C2B4C704E4FA}"/>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04</a:t>
            </a:r>
            <a:endParaRPr lang="en-US" sz="6600" dirty="0">
              <a:latin typeface="Bernard MT Condensed" panose="02050806060905020404" pitchFamily="18" charset="0"/>
              <a:ea typeface="方正清刻本悦宋简体" panose="02000000000000000000" pitchFamily="2" charset="-122"/>
            </a:endParaRPr>
          </a:p>
        </p:txBody>
      </p:sp>
      <p:grpSp>
        <p:nvGrpSpPr>
          <p:cNvPr id="7" name="组合 6">
            <a:extLst>
              <a:ext uri="{FF2B5EF4-FFF2-40B4-BE49-F238E27FC236}">
                <a16:creationId xmlns:a16="http://schemas.microsoft.com/office/drawing/2014/main" id="{7CD2F56A-C59D-4E1C-816C-35DEB0FCC39A}"/>
              </a:ext>
            </a:extLst>
          </p:cNvPr>
          <p:cNvGrpSpPr/>
          <p:nvPr/>
        </p:nvGrpSpPr>
        <p:grpSpPr>
          <a:xfrm>
            <a:off x="805345" y="377506"/>
            <a:ext cx="755008" cy="989900"/>
            <a:chOff x="1652630" y="1217053"/>
            <a:chExt cx="970195" cy="964734"/>
          </a:xfrm>
        </p:grpSpPr>
        <p:sp>
          <p:nvSpPr>
            <p:cNvPr id="8" name="直角三角形 7">
              <a:extLst>
                <a:ext uri="{FF2B5EF4-FFF2-40B4-BE49-F238E27FC236}">
                  <a16:creationId xmlns:a16="http://schemas.microsoft.com/office/drawing/2014/main" id="{3C66DAED-8CBE-4EAB-9614-54ABC5CA51A3}"/>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直接连接符 8">
              <a:extLst>
                <a:ext uri="{FF2B5EF4-FFF2-40B4-BE49-F238E27FC236}">
                  <a16:creationId xmlns:a16="http://schemas.microsoft.com/office/drawing/2014/main" id="{5661AC32-5521-4D2A-9314-CACBC05E06F0}"/>
                </a:ext>
              </a:extLst>
            </p:cNvPr>
            <p:cNvCxnSpPr>
              <a:stCxn id="8" idx="4"/>
              <a:endCxn id="8"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10" name="文本框 9">
            <a:extLst>
              <a:ext uri="{FF2B5EF4-FFF2-40B4-BE49-F238E27FC236}">
                <a16:creationId xmlns:a16="http://schemas.microsoft.com/office/drawing/2014/main" id="{A6167ABA-3A8D-492A-96D5-60184C4AD117}"/>
              </a:ext>
            </a:extLst>
          </p:cNvPr>
          <p:cNvSpPr txBox="1"/>
          <p:nvPr/>
        </p:nvSpPr>
        <p:spPr>
          <a:xfrm>
            <a:off x="1182849" y="782631"/>
            <a:ext cx="3398687"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深度优先遍历 </a:t>
            </a:r>
            <a:r>
              <a:rPr lang="en-US" altLang="zh-CN" sz="3200" b="1" dirty="0">
                <a:latin typeface="方正清刻本悦宋简体" panose="02000000000000000000" pitchFamily="2" charset="-122"/>
                <a:ea typeface="方正清刻本悦宋简体" panose="02000000000000000000" pitchFamily="2" charset="-122"/>
              </a:rPr>
              <a:t>DFS</a:t>
            </a:r>
            <a:endParaRPr lang="en-US" sz="3200" b="1" dirty="0">
              <a:latin typeface="方正清刻本悦宋简体" panose="02000000000000000000" pitchFamily="2" charset="-122"/>
              <a:ea typeface="方正清刻本悦宋简体" panose="02000000000000000000" pitchFamily="2" charset="-122"/>
            </a:endParaRPr>
          </a:p>
        </p:txBody>
      </p:sp>
      <p:pic>
        <p:nvPicPr>
          <p:cNvPr id="2" name="图片 1">
            <a:extLst>
              <a:ext uri="{FF2B5EF4-FFF2-40B4-BE49-F238E27FC236}">
                <a16:creationId xmlns:a16="http://schemas.microsoft.com/office/drawing/2014/main" id="{15C41A1C-A190-4DB2-B2C3-E288895286B8}"/>
              </a:ext>
            </a:extLst>
          </p:cNvPr>
          <p:cNvPicPr>
            <a:picLocks noChangeAspect="1"/>
          </p:cNvPicPr>
          <p:nvPr/>
        </p:nvPicPr>
        <p:blipFill>
          <a:blip r:embed="rId2"/>
          <a:stretch>
            <a:fillRect/>
          </a:stretch>
        </p:blipFill>
        <p:spPr>
          <a:xfrm>
            <a:off x="380281" y="1549835"/>
            <a:ext cx="6874193" cy="4875784"/>
          </a:xfrm>
          <a:prstGeom prst="rect">
            <a:avLst/>
          </a:prstGeom>
        </p:spPr>
      </p:pic>
      <p:pic>
        <p:nvPicPr>
          <p:cNvPr id="3" name="图片 2">
            <a:extLst>
              <a:ext uri="{FF2B5EF4-FFF2-40B4-BE49-F238E27FC236}">
                <a16:creationId xmlns:a16="http://schemas.microsoft.com/office/drawing/2014/main" id="{A4C01B63-6262-47BA-813D-5760435C16E6}"/>
              </a:ext>
            </a:extLst>
          </p:cNvPr>
          <p:cNvPicPr>
            <a:picLocks noChangeAspect="1"/>
          </p:cNvPicPr>
          <p:nvPr/>
        </p:nvPicPr>
        <p:blipFill>
          <a:blip r:embed="rId3"/>
          <a:stretch>
            <a:fillRect/>
          </a:stretch>
        </p:blipFill>
        <p:spPr>
          <a:xfrm>
            <a:off x="7414124" y="1532004"/>
            <a:ext cx="4507910" cy="4794127"/>
          </a:xfrm>
          <a:prstGeom prst="rect">
            <a:avLst/>
          </a:prstGeom>
        </p:spPr>
      </p:pic>
    </p:spTree>
    <p:extLst>
      <p:ext uri="{BB962C8B-B14F-4D97-AF65-F5344CB8AC3E}">
        <p14:creationId xmlns:p14="http://schemas.microsoft.com/office/powerpoint/2010/main" val="279136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4D94652-6196-4DD4-A83F-C2B4C704E4FA}"/>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04</a:t>
            </a:r>
            <a:endParaRPr lang="en-US" sz="6600" dirty="0">
              <a:latin typeface="Bernard MT Condensed" panose="02050806060905020404" pitchFamily="18" charset="0"/>
              <a:ea typeface="方正清刻本悦宋简体" panose="02000000000000000000" pitchFamily="2" charset="-122"/>
            </a:endParaRPr>
          </a:p>
        </p:txBody>
      </p:sp>
      <p:grpSp>
        <p:nvGrpSpPr>
          <p:cNvPr id="7" name="组合 6">
            <a:extLst>
              <a:ext uri="{FF2B5EF4-FFF2-40B4-BE49-F238E27FC236}">
                <a16:creationId xmlns:a16="http://schemas.microsoft.com/office/drawing/2014/main" id="{7CD2F56A-C59D-4E1C-816C-35DEB0FCC39A}"/>
              </a:ext>
            </a:extLst>
          </p:cNvPr>
          <p:cNvGrpSpPr/>
          <p:nvPr/>
        </p:nvGrpSpPr>
        <p:grpSpPr>
          <a:xfrm>
            <a:off x="805345" y="377506"/>
            <a:ext cx="755008" cy="989900"/>
            <a:chOff x="1652630" y="1217053"/>
            <a:chExt cx="970195" cy="964734"/>
          </a:xfrm>
        </p:grpSpPr>
        <p:sp>
          <p:nvSpPr>
            <p:cNvPr id="8" name="直角三角形 7">
              <a:extLst>
                <a:ext uri="{FF2B5EF4-FFF2-40B4-BE49-F238E27FC236}">
                  <a16:creationId xmlns:a16="http://schemas.microsoft.com/office/drawing/2014/main" id="{3C66DAED-8CBE-4EAB-9614-54ABC5CA51A3}"/>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直接连接符 8">
              <a:extLst>
                <a:ext uri="{FF2B5EF4-FFF2-40B4-BE49-F238E27FC236}">
                  <a16:creationId xmlns:a16="http://schemas.microsoft.com/office/drawing/2014/main" id="{5661AC32-5521-4D2A-9314-CACBC05E06F0}"/>
                </a:ext>
              </a:extLst>
            </p:cNvPr>
            <p:cNvCxnSpPr>
              <a:stCxn id="8" idx="4"/>
              <a:endCxn id="8"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10" name="文本框 9">
            <a:extLst>
              <a:ext uri="{FF2B5EF4-FFF2-40B4-BE49-F238E27FC236}">
                <a16:creationId xmlns:a16="http://schemas.microsoft.com/office/drawing/2014/main" id="{A6167ABA-3A8D-492A-96D5-60184C4AD117}"/>
              </a:ext>
            </a:extLst>
          </p:cNvPr>
          <p:cNvSpPr txBox="1"/>
          <p:nvPr/>
        </p:nvSpPr>
        <p:spPr>
          <a:xfrm>
            <a:off x="1182849" y="782631"/>
            <a:ext cx="3398687"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深度优先遍历 </a:t>
            </a:r>
            <a:r>
              <a:rPr lang="en-US" altLang="zh-CN" sz="3200" b="1" dirty="0">
                <a:latin typeface="方正清刻本悦宋简体" panose="02000000000000000000" pitchFamily="2" charset="-122"/>
                <a:ea typeface="方正清刻本悦宋简体" panose="02000000000000000000" pitchFamily="2" charset="-122"/>
              </a:rPr>
              <a:t>DFS</a:t>
            </a:r>
            <a:endParaRPr lang="en-US" sz="3200" b="1" dirty="0">
              <a:latin typeface="方正清刻本悦宋简体" panose="02000000000000000000" pitchFamily="2" charset="-122"/>
              <a:ea typeface="方正清刻本悦宋简体" panose="02000000000000000000" pitchFamily="2" charset="-122"/>
            </a:endParaRPr>
          </a:p>
        </p:txBody>
      </p:sp>
      <p:sp>
        <p:nvSpPr>
          <p:cNvPr id="4" name="文本框 3">
            <a:extLst>
              <a:ext uri="{FF2B5EF4-FFF2-40B4-BE49-F238E27FC236}">
                <a16:creationId xmlns:a16="http://schemas.microsoft.com/office/drawing/2014/main" id="{5E1BE44F-BEB7-4630-A962-4F99E188F10F}"/>
              </a:ext>
            </a:extLst>
          </p:cNvPr>
          <p:cNvSpPr txBox="1"/>
          <p:nvPr/>
        </p:nvSpPr>
        <p:spPr>
          <a:xfrm>
            <a:off x="6418220" y="872456"/>
            <a:ext cx="1798890" cy="2127442"/>
          </a:xfrm>
          <a:prstGeom prst="rect">
            <a:avLst/>
          </a:prstGeom>
          <a:noFill/>
        </p:spPr>
        <p:txBody>
          <a:bodyPr wrap="none" rtlCol="0">
            <a:spAutoFit/>
          </a:bodyPr>
          <a:lstStyle/>
          <a:p>
            <a:pPr>
              <a:lnSpc>
                <a:spcPct val="150000"/>
              </a:lnSpc>
            </a:pPr>
            <a:r>
              <a:rPr lang="zh-CN" altLang="en-US" dirty="0"/>
              <a:t>时间戳  </a:t>
            </a:r>
            <a:r>
              <a:rPr lang="en-US" altLang="zh-CN" dirty="0"/>
              <a:t>	in / out</a:t>
            </a:r>
          </a:p>
          <a:p>
            <a:pPr>
              <a:lnSpc>
                <a:spcPct val="150000"/>
              </a:lnSpc>
            </a:pPr>
            <a:r>
              <a:rPr lang="zh-CN" altLang="en-US" dirty="0"/>
              <a:t>树边</a:t>
            </a:r>
            <a:r>
              <a:rPr lang="en-US" altLang="zh-CN" dirty="0"/>
              <a:t>	</a:t>
            </a:r>
          </a:p>
          <a:p>
            <a:pPr>
              <a:lnSpc>
                <a:spcPct val="150000"/>
              </a:lnSpc>
            </a:pPr>
            <a:r>
              <a:rPr lang="zh-CN" altLang="en-US" dirty="0"/>
              <a:t>后向边</a:t>
            </a:r>
            <a:r>
              <a:rPr lang="en-US" altLang="zh-CN" dirty="0"/>
              <a:t>	B</a:t>
            </a:r>
          </a:p>
          <a:p>
            <a:pPr>
              <a:lnSpc>
                <a:spcPct val="150000"/>
              </a:lnSpc>
            </a:pPr>
            <a:r>
              <a:rPr lang="zh-CN" altLang="en-US" dirty="0"/>
              <a:t>前向边</a:t>
            </a:r>
            <a:r>
              <a:rPr lang="en-US" altLang="zh-CN" dirty="0"/>
              <a:t>	F</a:t>
            </a:r>
          </a:p>
          <a:p>
            <a:pPr>
              <a:lnSpc>
                <a:spcPct val="150000"/>
              </a:lnSpc>
            </a:pPr>
            <a:r>
              <a:rPr lang="zh-CN" altLang="en-US" dirty="0"/>
              <a:t>横向边</a:t>
            </a:r>
            <a:r>
              <a:rPr lang="en-US" altLang="zh-CN" dirty="0"/>
              <a:t>	C</a:t>
            </a:r>
            <a:endParaRPr lang="en-US" dirty="0"/>
          </a:p>
        </p:txBody>
      </p:sp>
      <p:pic>
        <p:nvPicPr>
          <p:cNvPr id="11" name="图片 10">
            <a:extLst>
              <a:ext uri="{FF2B5EF4-FFF2-40B4-BE49-F238E27FC236}">
                <a16:creationId xmlns:a16="http://schemas.microsoft.com/office/drawing/2014/main" id="{4E719192-535F-4233-8E9B-61A1150ADA39}"/>
              </a:ext>
            </a:extLst>
          </p:cNvPr>
          <p:cNvPicPr>
            <a:picLocks noChangeAspect="1"/>
          </p:cNvPicPr>
          <p:nvPr/>
        </p:nvPicPr>
        <p:blipFill>
          <a:blip r:embed="rId2"/>
          <a:stretch>
            <a:fillRect/>
          </a:stretch>
        </p:blipFill>
        <p:spPr>
          <a:xfrm>
            <a:off x="872514" y="1387301"/>
            <a:ext cx="4901268" cy="5275622"/>
          </a:xfrm>
          <a:prstGeom prst="rect">
            <a:avLst/>
          </a:prstGeom>
        </p:spPr>
      </p:pic>
      <p:pic>
        <p:nvPicPr>
          <p:cNvPr id="12" name="图片 11">
            <a:extLst>
              <a:ext uri="{FF2B5EF4-FFF2-40B4-BE49-F238E27FC236}">
                <a16:creationId xmlns:a16="http://schemas.microsoft.com/office/drawing/2014/main" id="{39F22B32-BCA3-405A-BC45-20F4503242AE}"/>
              </a:ext>
            </a:extLst>
          </p:cNvPr>
          <p:cNvPicPr>
            <a:picLocks noChangeAspect="1"/>
          </p:cNvPicPr>
          <p:nvPr/>
        </p:nvPicPr>
        <p:blipFill>
          <a:blip r:embed="rId3"/>
          <a:stretch>
            <a:fillRect/>
          </a:stretch>
        </p:blipFill>
        <p:spPr>
          <a:xfrm>
            <a:off x="6418220" y="3352799"/>
            <a:ext cx="5185698" cy="3177269"/>
          </a:xfrm>
          <a:prstGeom prst="rect">
            <a:avLst/>
          </a:prstGeom>
        </p:spPr>
      </p:pic>
    </p:spTree>
    <p:extLst>
      <p:ext uri="{BB962C8B-B14F-4D97-AF65-F5344CB8AC3E}">
        <p14:creationId xmlns:p14="http://schemas.microsoft.com/office/powerpoint/2010/main" val="93429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917239"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10</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306846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任意两点最短路</a:t>
            </a:r>
            <a:endParaRPr lang="en-US" sz="3200" b="1" dirty="0">
              <a:latin typeface="方正清刻本悦宋简体" panose="02000000000000000000" pitchFamily="2" charset="-122"/>
              <a:ea typeface="方正清刻本悦宋简体" panose="02000000000000000000" pitchFamily="2" charset="-122"/>
            </a:endParaRPr>
          </a:p>
        </p:txBody>
      </p:sp>
      <p:sp>
        <p:nvSpPr>
          <p:cNvPr id="2" name="矩形 1">
            <a:extLst>
              <a:ext uri="{FF2B5EF4-FFF2-40B4-BE49-F238E27FC236}">
                <a16:creationId xmlns:a16="http://schemas.microsoft.com/office/drawing/2014/main" id="{B027D7DF-1371-4B37-B222-6AC1CF36CA20}"/>
              </a:ext>
            </a:extLst>
          </p:cNvPr>
          <p:cNvSpPr/>
          <p:nvPr/>
        </p:nvSpPr>
        <p:spPr>
          <a:xfrm>
            <a:off x="606878" y="1517074"/>
            <a:ext cx="10978244" cy="879087"/>
          </a:xfrm>
          <a:prstGeom prst="rect">
            <a:avLst/>
          </a:prstGeom>
        </p:spPr>
        <p:txBody>
          <a:bodyPr wrap="square">
            <a:spAutoFit/>
          </a:bodyPr>
          <a:lstStyle/>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最短路通常是这样一种题，在给出带权图之后，询问你某组</a:t>
            </a:r>
            <a:r>
              <a:rPr lang="en-US" altLang="zh-CN" dirty="0">
                <a:solidFill>
                  <a:srgbClr val="1F0909"/>
                </a:solidFill>
                <a:latin typeface="微软雅黑" panose="020B0503020204020204" pitchFamily="34" charset="-122"/>
                <a:ea typeface="微软雅黑" panose="020B0503020204020204" pitchFamily="34" charset="-122"/>
              </a:rPr>
              <a:t>(s, t)</a:t>
            </a:r>
            <a:r>
              <a:rPr lang="zh-CN" altLang="en-US" dirty="0">
                <a:solidFill>
                  <a:srgbClr val="1F0909"/>
                </a:solidFill>
                <a:latin typeface="微软雅黑" panose="020B0503020204020204" pitchFamily="34" charset="-122"/>
                <a:ea typeface="微软雅黑" panose="020B0503020204020204" pitchFamily="34" charset="-122"/>
              </a:rPr>
              <a:t>，让你求一条</a:t>
            </a:r>
            <a:r>
              <a:rPr lang="en-US" altLang="zh-CN" dirty="0">
                <a:solidFill>
                  <a:srgbClr val="1F0909"/>
                </a:solidFill>
                <a:latin typeface="微软雅黑" panose="020B0503020204020204" pitchFamily="34" charset="-122"/>
                <a:ea typeface="微软雅黑" panose="020B0503020204020204" pitchFamily="34" charset="-122"/>
              </a:rPr>
              <a:t>s</a:t>
            </a:r>
            <a:r>
              <a:rPr lang="zh-CN" altLang="en-US" dirty="0">
                <a:solidFill>
                  <a:srgbClr val="1F0909"/>
                </a:solidFill>
                <a:latin typeface="微软雅黑" panose="020B0503020204020204" pitchFamily="34" charset="-122"/>
                <a:ea typeface="微软雅黑" panose="020B0503020204020204" pitchFamily="34" charset="-122"/>
              </a:rPr>
              <a:t>到</a:t>
            </a:r>
            <a:r>
              <a:rPr lang="en-US" altLang="zh-CN" dirty="0">
                <a:solidFill>
                  <a:srgbClr val="1F0909"/>
                </a:solidFill>
                <a:latin typeface="微软雅黑" panose="020B0503020204020204" pitchFamily="34" charset="-122"/>
                <a:ea typeface="微软雅黑" panose="020B0503020204020204" pitchFamily="34" charset="-122"/>
              </a:rPr>
              <a:t>t</a:t>
            </a:r>
            <a:r>
              <a:rPr lang="zh-CN" altLang="en-US" dirty="0">
                <a:solidFill>
                  <a:srgbClr val="1F0909"/>
                </a:solidFill>
                <a:latin typeface="微软雅黑" panose="020B0503020204020204" pitchFamily="34" charset="-122"/>
                <a:ea typeface="微软雅黑" panose="020B0503020204020204" pitchFamily="34" charset="-122"/>
              </a:rPr>
              <a:t>的路径，路径经过的每一条边权值加起来的和最小。</a:t>
            </a:r>
            <a:endParaRPr lang="en-US" dirty="0"/>
          </a:p>
        </p:txBody>
      </p:sp>
      <p:pic>
        <p:nvPicPr>
          <p:cNvPr id="3" name="图片 2">
            <a:extLst>
              <a:ext uri="{FF2B5EF4-FFF2-40B4-BE49-F238E27FC236}">
                <a16:creationId xmlns:a16="http://schemas.microsoft.com/office/drawing/2014/main" id="{813941B4-7E21-44A5-83EB-571C103A08B3}"/>
              </a:ext>
            </a:extLst>
          </p:cNvPr>
          <p:cNvPicPr>
            <a:picLocks noChangeAspect="1"/>
          </p:cNvPicPr>
          <p:nvPr/>
        </p:nvPicPr>
        <p:blipFill>
          <a:blip r:embed="rId2"/>
          <a:stretch>
            <a:fillRect/>
          </a:stretch>
        </p:blipFill>
        <p:spPr>
          <a:xfrm>
            <a:off x="5719004" y="2163405"/>
            <a:ext cx="5866118" cy="4164690"/>
          </a:xfrm>
          <a:prstGeom prst="rect">
            <a:avLst/>
          </a:prstGeom>
        </p:spPr>
      </p:pic>
      <p:sp>
        <p:nvSpPr>
          <p:cNvPr id="10" name="矩形 9">
            <a:extLst>
              <a:ext uri="{FF2B5EF4-FFF2-40B4-BE49-F238E27FC236}">
                <a16:creationId xmlns:a16="http://schemas.microsoft.com/office/drawing/2014/main" id="{4E0F433F-09BB-4A17-A8F3-86ADE6351517}"/>
              </a:ext>
            </a:extLst>
          </p:cNvPr>
          <p:cNvSpPr/>
          <p:nvPr/>
        </p:nvSpPr>
        <p:spPr>
          <a:xfrm>
            <a:off x="606878" y="2716329"/>
            <a:ext cx="5033554" cy="1710084"/>
          </a:xfrm>
          <a:prstGeom prst="rect">
            <a:avLst/>
          </a:prstGeom>
        </p:spPr>
        <p:txBody>
          <a:bodyPr wrap="square">
            <a:spAutoFit/>
          </a:bodyPr>
          <a:lstStyle/>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要求任意两点之间的最短路，必然在时空上有所牺牲。</a:t>
            </a:r>
            <a:r>
              <a:rPr lang="en-US" altLang="zh-CN" dirty="0">
                <a:solidFill>
                  <a:srgbClr val="1F0909"/>
                </a:solidFill>
                <a:latin typeface="微软雅黑" panose="020B0503020204020204" pitchFamily="34" charset="-122"/>
                <a:ea typeface="微软雅黑" panose="020B0503020204020204" pitchFamily="34" charset="-122"/>
              </a:rPr>
              <a:t>Floyd</a:t>
            </a:r>
            <a:r>
              <a:rPr lang="zh-CN" altLang="en-US" dirty="0">
                <a:solidFill>
                  <a:srgbClr val="1F0909"/>
                </a:solidFill>
                <a:latin typeface="微软雅黑" panose="020B0503020204020204" pitchFamily="34" charset="-122"/>
                <a:ea typeface="微软雅黑" panose="020B0503020204020204" pitchFamily="34" charset="-122"/>
              </a:rPr>
              <a:t>算法的思路是枚举</a:t>
            </a:r>
            <a:r>
              <a:rPr lang="ja-JP" altLang="en-US" dirty="0">
                <a:solidFill>
                  <a:srgbClr val="1F0909"/>
                </a:solidFill>
                <a:latin typeface="微软雅黑" panose="020B0503020204020204" pitchFamily="34" charset="-122"/>
                <a:ea typeface="微软雅黑" panose="020B0503020204020204" pitchFamily="34" charset="-122"/>
              </a:rPr>
              <a:t>点</a:t>
            </a:r>
            <a:r>
              <a:rPr lang="en-US" altLang="ja-JP" sz="1400" dirty="0">
                <a:solidFill>
                  <a:srgbClr val="1F0909"/>
                </a:solidFill>
                <a:latin typeface="Courier New" panose="02070309020205020404" pitchFamily="49" charset="0"/>
                <a:ea typeface="微软雅黑" panose="020B0503020204020204" pitchFamily="34" charset="-122"/>
              </a:rPr>
              <a:t>(</a:t>
            </a:r>
            <a:r>
              <a:rPr lang="en-US" sz="1400" dirty="0" err="1">
                <a:solidFill>
                  <a:srgbClr val="1F0909"/>
                </a:solidFill>
                <a:latin typeface="Courier New" panose="02070309020205020404" pitchFamily="49" charset="0"/>
                <a:ea typeface="微软雅黑" panose="020B0503020204020204" pitchFamily="34" charset="-122"/>
              </a:rPr>
              <a:t>i</a:t>
            </a:r>
            <a:r>
              <a:rPr lang="en-US" sz="1400" dirty="0">
                <a:solidFill>
                  <a:srgbClr val="1F0909"/>
                </a:solidFill>
                <a:latin typeface="Courier New" panose="02070309020205020404" pitchFamily="49" charset="0"/>
                <a:ea typeface="微软雅黑" panose="020B0503020204020204" pitchFamily="34" charset="-122"/>
              </a:rPr>
              <a:t>, j) </a:t>
            </a:r>
            <a:r>
              <a:rPr lang="ja-JP" altLang="en-US" dirty="0">
                <a:solidFill>
                  <a:srgbClr val="1F0909"/>
                </a:solidFill>
                <a:latin typeface="微软雅黑" panose="020B0503020204020204" pitchFamily="34" charset="-122"/>
                <a:ea typeface="微软雅黑" panose="020B0503020204020204" pitchFamily="34" charset="-122"/>
              </a:rPr>
              <a:t>之间的所有</a:t>
            </a:r>
            <a:r>
              <a:rPr lang="en-US" sz="1400" dirty="0">
                <a:solidFill>
                  <a:srgbClr val="1F0909"/>
                </a:solidFill>
                <a:latin typeface="Courier New" panose="02070309020205020404" pitchFamily="49" charset="0"/>
                <a:ea typeface="微软雅黑" panose="020B0503020204020204" pitchFamily="34" charset="-122"/>
              </a:rPr>
              <a:t>k </a:t>
            </a:r>
            <a:r>
              <a:rPr lang="en-US" dirty="0">
                <a:solidFill>
                  <a:srgbClr val="1F0909"/>
                </a:solidFill>
                <a:latin typeface="微软雅黑" panose="020B0503020204020204" pitchFamily="34" charset="-122"/>
                <a:ea typeface="微软雅黑" panose="020B0503020204020204" pitchFamily="34" charset="-122"/>
              </a:rPr>
              <a:t>，</a:t>
            </a:r>
            <a:r>
              <a:rPr lang="ja-JP" altLang="en-US" dirty="0">
                <a:solidFill>
                  <a:srgbClr val="1F0909"/>
                </a:solidFill>
                <a:latin typeface="微软雅黑" panose="020B0503020204020204" pitchFamily="34" charset="-122"/>
                <a:ea typeface="微软雅黑" panose="020B0503020204020204" pitchFamily="34" charset="-122"/>
              </a:rPr>
              <a:t>用</a:t>
            </a:r>
            <a:r>
              <a:rPr lang="en-US" sz="1400" dirty="0" err="1">
                <a:solidFill>
                  <a:srgbClr val="1F0909"/>
                </a:solidFill>
                <a:latin typeface="Courier New" panose="02070309020205020404" pitchFamily="49" charset="0"/>
                <a:ea typeface="微软雅黑" panose="020B0503020204020204" pitchFamily="34" charset="-122"/>
              </a:rPr>
              <a:t>mp</a:t>
            </a:r>
            <a:r>
              <a:rPr lang="en-US" sz="1400" dirty="0">
                <a:solidFill>
                  <a:srgbClr val="1F0909"/>
                </a:solidFill>
                <a:latin typeface="Courier New" panose="02070309020205020404" pitchFamily="49" charset="0"/>
                <a:ea typeface="微软雅黑" panose="020B0503020204020204" pitchFamily="34" charset="-122"/>
              </a:rPr>
              <a:t>[</a:t>
            </a:r>
            <a:r>
              <a:rPr lang="en-US" sz="1400" dirty="0" err="1">
                <a:solidFill>
                  <a:srgbClr val="1F0909"/>
                </a:solidFill>
                <a:latin typeface="Courier New" panose="02070309020205020404" pitchFamily="49" charset="0"/>
                <a:ea typeface="微软雅黑" panose="020B0503020204020204" pitchFamily="34" charset="-122"/>
              </a:rPr>
              <a:t>i</a:t>
            </a:r>
            <a:r>
              <a:rPr lang="en-US" sz="1400" dirty="0">
                <a:solidFill>
                  <a:srgbClr val="1F0909"/>
                </a:solidFill>
                <a:latin typeface="Courier New" panose="02070309020205020404" pitchFamily="49" charset="0"/>
                <a:ea typeface="微软雅黑" panose="020B0503020204020204" pitchFamily="34" charset="-122"/>
              </a:rPr>
              <a:t>][k] </a:t>
            </a:r>
            <a:r>
              <a:rPr lang="ja-JP" altLang="en-US" dirty="0">
                <a:solidFill>
                  <a:srgbClr val="1F0909"/>
                </a:solidFill>
                <a:latin typeface="微软雅黑" panose="020B0503020204020204" pitchFamily="34" charset="-122"/>
                <a:ea typeface="微软雅黑" panose="020B0503020204020204" pitchFamily="34" charset="-122"/>
              </a:rPr>
              <a:t>和</a:t>
            </a:r>
            <a:r>
              <a:rPr lang="en-US" sz="1400" dirty="0" err="1">
                <a:solidFill>
                  <a:srgbClr val="1F0909"/>
                </a:solidFill>
                <a:latin typeface="Courier New" panose="02070309020205020404" pitchFamily="49" charset="0"/>
                <a:ea typeface="微软雅黑" panose="020B0503020204020204" pitchFamily="34" charset="-122"/>
              </a:rPr>
              <a:t>mp</a:t>
            </a:r>
            <a:r>
              <a:rPr lang="en-US" sz="1400" dirty="0">
                <a:solidFill>
                  <a:srgbClr val="1F0909"/>
                </a:solidFill>
                <a:latin typeface="Courier New" panose="02070309020205020404" pitchFamily="49" charset="0"/>
                <a:ea typeface="微软雅黑" panose="020B0503020204020204" pitchFamily="34" charset="-122"/>
              </a:rPr>
              <a:t>[k][j] </a:t>
            </a:r>
            <a:r>
              <a:rPr lang="ja-JP" altLang="en-US" dirty="0">
                <a:solidFill>
                  <a:srgbClr val="1F0909"/>
                </a:solidFill>
                <a:latin typeface="微软雅黑" panose="020B0503020204020204" pitchFamily="34" charset="-122"/>
                <a:ea typeface="微软雅黑" panose="020B0503020204020204" pitchFamily="34" charset="-122"/>
              </a:rPr>
              <a:t>去尽可能更新</a:t>
            </a:r>
            <a:r>
              <a:rPr lang="en-US" sz="1400" dirty="0" err="1">
                <a:solidFill>
                  <a:srgbClr val="1F0909"/>
                </a:solidFill>
                <a:latin typeface="Courier New" panose="02070309020205020404" pitchFamily="49" charset="0"/>
                <a:ea typeface="微软雅黑" panose="020B0503020204020204" pitchFamily="34" charset="-122"/>
              </a:rPr>
              <a:t>mp</a:t>
            </a:r>
            <a:r>
              <a:rPr lang="en-US" sz="1400" dirty="0">
                <a:solidFill>
                  <a:srgbClr val="1F0909"/>
                </a:solidFill>
                <a:latin typeface="Courier New" panose="02070309020205020404" pitchFamily="49" charset="0"/>
                <a:ea typeface="微软雅黑" panose="020B0503020204020204" pitchFamily="34" charset="-122"/>
              </a:rPr>
              <a:t>[</a:t>
            </a:r>
            <a:r>
              <a:rPr lang="en-US" sz="1400" dirty="0" err="1">
                <a:solidFill>
                  <a:srgbClr val="1F0909"/>
                </a:solidFill>
                <a:latin typeface="Courier New" panose="02070309020205020404" pitchFamily="49" charset="0"/>
                <a:ea typeface="微软雅黑" panose="020B0503020204020204" pitchFamily="34" charset="-122"/>
              </a:rPr>
              <a:t>i</a:t>
            </a:r>
            <a:r>
              <a:rPr lang="en-US" sz="1400" dirty="0">
                <a:solidFill>
                  <a:srgbClr val="1F0909"/>
                </a:solidFill>
                <a:latin typeface="Courier New" panose="02070309020205020404" pitchFamily="49" charset="0"/>
                <a:ea typeface="微软雅黑" panose="020B0503020204020204" pitchFamily="34" charset="-122"/>
              </a:rPr>
              <a:t>][j] </a:t>
            </a:r>
            <a:r>
              <a:rPr lang="ja-JP" altLang="en-US" dirty="0">
                <a:solidFill>
                  <a:srgbClr val="1F0909"/>
                </a:solidFill>
                <a:latin typeface="微软雅黑" panose="020B0503020204020204" pitchFamily="34" charset="-122"/>
                <a:ea typeface="微软雅黑" panose="020B0503020204020204" pitchFamily="34" charset="-122"/>
              </a:rPr>
              <a:t>使其尽可能小。</a:t>
            </a:r>
            <a:endParaRPr lang="en-US" dirty="0"/>
          </a:p>
        </p:txBody>
      </p:sp>
      <p:sp>
        <p:nvSpPr>
          <p:cNvPr id="11" name="矩形 10">
            <a:extLst>
              <a:ext uri="{FF2B5EF4-FFF2-40B4-BE49-F238E27FC236}">
                <a16:creationId xmlns:a16="http://schemas.microsoft.com/office/drawing/2014/main" id="{F6A5625C-0722-4E94-A9B9-C37BBB40E4F7}"/>
              </a:ext>
            </a:extLst>
          </p:cNvPr>
          <p:cNvSpPr/>
          <p:nvPr/>
        </p:nvSpPr>
        <p:spPr>
          <a:xfrm>
            <a:off x="606878" y="4746581"/>
            <a:ext cx="4957899" cy="879087"/>
          </a:xfrm>
          <a:prstGeom prst="rect">
            <a:avLst/>
          </a:prstGeom>
        </p:spPr>
        <p:txBody>
          <a:bodyPr wrap="square">
            <a:spAutoFit/>
          </a:bodyPr>
          <a:lstStyle/>
          <a:p>
            <a:pPr>
              <a:lnSpc>
                <a:spcPct val="150000"/>
              </a:lnSpc>
            </a:pPr>
            <a:r>
              <a:rPr lang="ja-JP" altLang="en-US" dirty="0">
                <a:solidFill>
                  <a:srgbClr val="1F0909"/>
                </a:solidFill>
                <a:latin typeface="微软雅黑" panose="020B0503020204020204" pitchFamily="34" charset="-122"/>
                <a:ea typeface="微软雅黑" panose="020B0503020204020204" pitchFamily="34" charset="-122"/>
              </a:rPr>
              <a:t>判断图中是否有负圈，只需检查是否存在</a:t>
            </a:r>
            <a:r>
              <a:rPr lang="en-US" sz="1400" dirty="0" err="1">
                <a:solidFill>
                  <a:srgbClr val="1F0909"/>
                </a:solidFill>
                <a:latin typeface="Courier New" panose="02070309020205020404" pitchFamily="49" charset="0"/>
                <a:ea typeface="微软雅黑" panose="020B0503020204020204" pitchFamily="34" charset="-122"/>
              </a:rPr>
              <a:t>mp</a:t>
            </a:r>
            <a:r>
              <a:rPr lang="en-US" sz="1400" dirty="0">
                <a:solidFill>
                  <a:srgbClr val="1F0909"/>
                </a:solidFill>
                <a:latin typeface="Courier New" panose="02070309020205020404" pitchFamily="49" charset="0"/>
                <a:ea typeface="微软雅黑" panose="020B0503020204020204" pitchFamily="34" charset="-122"/>
              </a:rPr>
              <a:t>[</a:t>
            </a:r>
            <a:r>
              <a:rPr lang="en-US" sz="1400" dirty="0" err="1">
                <a:solidFill>
                  <a:srgbClr val="1F0909"/>
                </a:solidFill>
                <a:latin typeface="Courier New" panose="02070309020205020404" pitchFamily="49" charset="0"/>
                <a:ea typeface="微软雅黑" panose="020B0503020204020204" pitchFamily="34" charset="-122"/>
              </a:rPr>
              <a:t>i</a:t>
            </a:r>
            <a:r>
              <a:rPr lang="en-US" sz="1400" dirty="0">
                <a:solidFill>
                  <a:srgbClr val="1F0909"/>
                </a:solidFill>
                <a:latin typeface="Courier New" panose="02070309020205020404" pitchFamily="49" charset="0"/>
                <a:ea typeface="微软雅黑" panose="020B0503020204020204" pitchFamily="34" charset="-122"/>
              </a:rPr>
              <a:t>][</a:t>
            </a:r>
            <a:r>
              <a:rPr lang="en-US" sz="1400" dirty="0" err="1">
                <a:solidFill>
                  <a:srgbClr val="1F0909"/>
                </a:solidFill>
                <a:latin typeface="Courier New" panose="02070309020205020404" pitchFamily="49" charset="0"/>
                <a:ea typeface="微软雅黑" panose="020B0503020204020204" pitchFamily="34" charset="-122"/>
              </a:rPr>
              <a:t>i</a:t>
            </a:r>
            <a:r>
              <a:rPr lang="en-US" sz="1400" dirty="0">
                <a:solidFill>
                  <a:srgbClr val="1F0909"/>
                </a:solidFill>
                <a:latin typeface="Courier New" panose="02070309020205020404" pitchFamily="49" charset="0"/>
                <a:ea typeface="微软雅黑" panose="020B0503020204020204" pitchFamily="34" charset="-122"/>
              </a:rPr>
              <a:t>] &lt; 0 </a:t>
            </a:r>
            <a:r>
              <a:rPr lang="ja-JP" altLang="en-US" dirty="0">
                <a:solidFill>
                  <a:srgbClr val="1F0909"/>
                </a:solidFill>
                <a:latin typeface="微软雅黑" panose="020B0503020204020204" pitchFamily="34" charset="-122"/>
                <a:ea typeface="微软雅黑" panose="020B0503020204020204" pitchFamily="34" charset="-122"/>
              </a:rPr>
              <a:t>的点即可。</a:t>
            </a:r>
            <a:endParaRPr lang="en-US" dirty="0"/>
          </a:p>
        </p:txBody>
      </p:sp>
      <p:sp>
        <p:nvSpPr>
          <p:cNvPr id="12" name="文本框 11">
            <a:extLst>
              <a:ext uri="{FF2B5EF4-FFF2-40B4-BE49-F238E27FC236}">
                <a16:creationId xmlns:a16="http://schemas.microsoft.com/office/drawing/2014/main" id="{BD03D61D-B4F6-4290-8A05-C558A0063EC8}"/>
              </a:ext>
            </a:extLst>
          </p:cNvPr>
          <p:cNvSpPr txBox="1"/>
          <p:nvPr/>
        </p:nvSpPr>
        <p:spPr>
          <a:xfrm>
            <a:off x="4478582" y="890352"/>
            <a:ext cx="232185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Floyd</a:t>
            </a:r>
            <a:r>
              <a:rPr lang="zh-CN" altLang="en-US"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 O(V*V*V)</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160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819455"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11</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64073"/>
            <a:ext cx="2244525"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单源最短路</a:t>
            </a:r>
            <a:endParaRPr lang="en-US" sz="3200" b="1" dirty="0">
              <a:latin typeface="方正清刻本悦宋简体" panose="02000000000000000000" pitchFamily="2" charset="-122"/>
              <a:ea typeface="方正清刻本悦宋简体" panose="02000000000000000000" pitchFamily="2" charset="-122"/>
            </a:endParaRPr>
          </a:p>
        </p:txBody>
      </p:sp>
      <p:sp>
        <p:nvSpPr>
          <p:cNvPr id="2" name="矩形 1">
            <a:extLst>
              <a:ext uri="{FF2B5EF4-FFF2-40B4-BE49-F238E27FC236}">
                <a16:creationId xmlns:a16="http://schemas.microsoft.com/office/drawing/2014/main" id="{8B8ECFB3-00A0-4597-B88B-F2F792B85E46}"/>
              </a:ext>
            </a:extLst>
          </p:cNvPr>
          <p:cNvSpPr/>
          <p:nvPr/>
        </p:nvSpPr>
        <p:spPr>
          <a:xfrm>
            <a:off x="478971" y="1772531"/>
            <a:ext cx="10920549" cy="2126864"/>
          </a:xfrm>
          <a:prstGeom prst="rect">
            <a:avLst/>
          </a:prstGeom>
        </p:spPr>
        <p:txBody>
          <a:bodyPr wrap="square">
            <a:spAutoFit/>
          </a:bodyPr>
          <a:lstStyle/>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单源最短路是固定一个起点，求它到其他所有点最短路的问题。</a:t>
            </a:r>
            <a:endParaRPr lang="en-US" altLang="zh-CN"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需要用前一个点的最优解来更新到当前点的最短路，固定源点求到某个点的复杂度和求到所有点的最短路复杂度是相同的。</a:t>
            </a: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通常用一个数组来维护当前点到</a:t>
            </a:r>
            <a:r>
              <a:rPr lang="en-US" altLang="zh-CN" dirty="0">
                <a:solidFill>
                  <a:srgbClr val="1F0909"/>
                </a:solidFill>
                <a:latin typeface="微软雅黑" panose="020B0503020204020204" pitchFamily="34" charset="-122"/>
                <a:ea typeface="微软雅黑" panose="020B0503020204020204" pitchFamily="34" charset="-122"/>
              </a:rPr>
              <a:t>s</a:t>
            </a:r>
            <a:r>
              <a:rPr lang="zh-CN" altLang="en-US" dirty="0">
                <a:solidFill>
                  <a:srgbClr val="1F0909"/>
                </a:solidFill>
                <a:latin typeface="微软雅黑" panose="020B0503020204020204" pitchFamily="34" charset="-122"/>
                <a:ea typeface="微软雅黑" panose="020B0503020204020204" pitchFamily="34" charset="-122"/>
              </a:rPr>
              <a:t>的最短路，</a:t>
            </a:r>
            <a:r>
              <a:rPr lang="en-US" altLang="zh-CN" dirty="0">
                <a:solidFill>
                  <a:srgbClr val="1F0909"/>
                </a:solidFill>
                <a:latin typeface="微软雅黑" panose="020B0503020204020204" pitchFamily="34" charset="-122"/>
                <a:ea typeface="微软雅黑" panose="020B0503020204020204" pitchFamily="34" charset="-122"/>
              </a:rPr>
              <a:t>d[s] = 0, d[</a:t>
            </a:r>
            <a:r>
              <a:rPr lang="en-US" altLang="zh-CN" dirty="0" err="1">
                <a:solidFill>
                  <a:srgbClr val="1F0909"/>
                </a:solidFill>
                <a:latin typeface="微软雅黑" panose="020B0503020204020204" pitchFamily="34" charset="-122"/>
                <a:ea typeface="微软雅黑" panose="020B0503020204020204" pitchFamily="34" charset="-122"/>
              </a:rPr>
              <a:t>i</a:t>
            </a:r>
            <a:r>
              <a:rPr lang="en-US" altLang="zh-CN" dirty="0">
                <a:solidFill>
                  <a:srgbClr val="1F0909"/>
                </a:solidFill>
                <a:latin typeface="微软雅黑" panose="020B0503020204020204" pitchFamily="34" charset="-122"/>
                <a:ea typeface="微软雅黑" panose="020B0503020204020204" pitchFamily="34" charset="-122"/>
              </a:rPr>
              <a:t>] = inf</a:t>
            </a:r>
            <a:r>
              <a:rPr lang="zh-CN" altLang="en-US" dirty="0">
                <a:solidFill>
                  <a:srgbClr val="1F0909"/>
                </a:solidFill>
                <a:latin typeface="微软雅黑" panose="020B0503020204020204" pitchFamily="34" charset="-122"/>
                <a:ea typeface="微软雅黑" panose="020B0503020204020204" pitchFamily="34" charset="-122"/>
              </a:rPr>
              <a:t>。</a:t>
            </a:r>
          </a:p>
          <a:p>
            <a:pPr>
              <a:lnSpc>
                <a:spcPct val="150000"/>
              </a:lnSpc>
            </a:pPr>
            <a:endParaRPr lang="en-US" dirty="0"/>
          </a:p>
        </p:txBody>
      </p:sp>
      <p:pic>
        <p:nvPicPr>
          <p:cNvPr id="3" name="图片 2">
            <a:extLst>
              <a:ext uri="{FF2B5EF4-FFF2-40B4-BE49-F238E27FC236}">
                <a16:creationId xmlns:a16="http://schemas.microsoft.com/office/drawing/2014/main" id="{0D042220-BB1F-43CD-9042-4AC0A4607ECC}"/>
              </a:ext>
            </a:extLst>
          </p:cNvPr>
          <p:cNvPicPr>
            <a:picLocks noChangeAspect="1"/>
          </p:cNvPicPr>
          <p:nvPr/>
        </p:nvPicPr>
        <p:blipFill>
          <a:blip r:embed="rId3"/>
          <a:stretch>
            <a:fillRect/>
          </a:stretch>
        </p:blipFill>
        <p:spPr>
          <a:xfrm>
            <a:off x="805345" y="3781365"/>
            <a:ext cx="10708646" cy="2384251"/>
          </a:xfrm>
          <a:prstGeom prst="rect">
            <a:avLst/>
          </a:prstGeom>
        </p:spPr>
      </p:pic>
    </p:spTree>
    <p:extLst>
      <p:ext uri="{BB962C8B-B14F-4D97-AF65-F5344CB8AC3E}">
        <p14:creationId xmlns:p14="http://schemas.microsoft.com/office/powerpoint/2010/main" val="38802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8E4B79-236B-4D6A-B987-3EE76102F15D}"/>
              </a:ext>
            </a:extLst>
          </p:cNvPr>
          <p:cNvSpPr txBox="1"/>
          <p:nvPr/>
        </p:nvSpPr>
        <p:spPr>
          <a:xfrm>
            <a:off x="380281" y="195077"/>
            <a:ext cx="819455"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11</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A61F015B-35D5-438C-9B2A-93AF254C2DE8}"/>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B4A42588-4448-4F59-901C-C65F83F5FC85}"/>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E46A14F3-B0AB-465C-B49B-027FF1CF469A}"/>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7937AAA1-A256-45D8-9F5C-A73BEB9AE64B}"/>
              </a:ext>
            </a:extLst>
          </p:cNvPr>
          <p:cNvSpPr txBox="1"/>
          <p:nvPr/>
        </p:nvSpPr>
        <p:spPr>
          <a:xfrm>
            <a:off x="1182849" y="764073"/>
            <a:ext cx="2244525"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单源最短路</a:t>
            </a:r>
            <a:endParaRPr lang="en-US" sz="3200" b="1" dirty="0">
              <a:latin typeface="方正清刻本悦宋简体" panose="02000000000000000000" pitchFamily="2" charset="-122"/>
              <a:ea typeface="方正清刻本悦宋简体" panose="02000000000000000000" pitchFamily="2" charset="-122"/>
            </a:endParaRPr>
          </a:p>
        </p:txBody>
      </p:sp>
      <p:sp>
        <p:nvSpPr>
          <p:cNvPr id="9" name="文本框 8">
            <a:extLst>
              <a:ext uri="{FF2B5EF4-FFF2-40B4-BE49-F238E27FC236}">
                <a16:creationId xmlns:a16="http://schemas.microsoft.com/office/drawing/2014/main" id="{BD03D61D-B4F6-4290-8A05-C558A0063EC8}"/>
              </a:ext>
            </a:extLst>
          </p:cNvPr>
          <p:cNvSpPr txBox="1"/>
          <p:nvPr/>
        </p:nvSpPr>
        <p:spPr>
          <a:xfrm>
            <a:off x="3587931" y="871794"/>
            <a:ext cx="217239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堆优化</a:t>
            </a:r>
            <a:r>
              <a:rPr lang="en-US" dirty="0" err="1">
                <a:latin typeface="微软雅黑" panose="020B0503020204020204" pitchFamily="34" charset="-122"/>
                <a:ea typeface="微软雅黑" panose="020B0503020204020204" pitchFamily="34" charset="-122"/>
              </a:rPr>
              <a:t>Djikstra</a:t>
            </a:r>
            <a:r>
              <a:rPr lang="zh-CN" altLang="en-US" dirty="0">
                <a:latin typeface="微软雅黑" panose="020B0503020204020204" pitchFamily="34" charset="-122"/>
                <a:ea typeface="微软雅黑" panose="020B0503020204020204" pitchFamily="34" charset="-122"/>
              </a:rPr>
              <a:t>算法</a:t>
            </a:r>
            <a:endParaRPr 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9AA934A0-ED78-404D-BC42-8D776A525DBE}"/>
              </a:ext>
            </a:extLst>
          </p:cNvPr>
          <p:cNvSpPr/>
          <p:nvPr/>
        </p:nvSpPr>
        <p:spPr>
          <a:xfrm>
            <a:off x="539931" y="1569307"/>
            <a:ext cx="6096000" cy="369332"/>
          </a:xfrm>
          <a:prstGeom prst="rect">
            <a:avLst/>
          </a:prstGeom>
        </p:spPr>
        <p:txBody>
          <a:bodyPr>
            <a:spAutoFit/>
          </a:bodyPr>
          <a:lstStyle/>
          <a:p>
            <a:r>
              <a:rPr lang="zh-CN" altLang="en-US" dirty="0">
                <a:solidFill>
                  <a:srgbClr val="1F0909"/>
                </a:solidFill>
                <a:latin typeface="微软雅黑" panose="020B0503020204020204" pitchFamily="34" charset="-122"/>
                <a:ea typeface="微软雅黑" panose="020B0503020204020204" pitchFamily="34" charset="-122"/>
              </a:rPr>
              <a:t>用优先队列去维护最小的</a:t>
            </a:r>
            <a:r>
              <a:rPr lang="en-US" altLang="zh-CN" dirty="0">
                <a:solidFill>
                  <a:srgbClr val="1F0909"/>
                </a:solidFill>
                <a:latin typeface="微软雅黑" panose="020B0503020204020204" pitchFamily="34" charset="-122"/>
                <a:ea typeface="微软雅黑" panose="020B0503020204020204" pitchFamily="34" charset="-122"/>
              </a:rPr>
              <a:t>d[]</a:t>
            </a:r>
            <a:r>
              <a:rPr lang="zh-CN" altLang="en-US" dirty="0">
                <a:solidFill>
                  <a:srgbClr val="1F0909"/>
                </a:solidFill>
                <a:latin typeface="微软雅黑" panose="020B0503020204020204" pitchFamily="34" charset="-122"/>
                <a:ea typeface="微软雅黑" panose="020B0503020204020204" pitchFamily="34" charset="-122"/>
              </a:rPr>
              <a:t> </a:t>
            </a:r>
            <a:r>
              <a:rPr lang="ja-JP" altLang="en-US" dirty="0">
                <a:solidFill>
                  <a:srgbClr val="1F0909"/>
                </a:solidFill>
                <a:latin typeface="微软雅黑" panose="020B0503020204020204" pitchFamily="34" charset="-122"/>
                <a:ea typeface="微软雅黑" panose="020B0503020204020204" pitchFamily="34" charset="-122"/>
              </a:rPr>
              <a:t>复杂度降到了</a:t>
            </a:r>
            <a:r>
              <a:rPr lang="en-US" dirty="0">
                <a:solidFill>
                  <a:srgbClr val="1F0909"/>
                </a:solidFill>
                <a:latin typeface="微软雅黑" panose="020B0503020204020204" pitchFamily="34" charset="-122"/>
                <a:ea typeface="微软雅黑" panose="020B0503020204020204" pitchFamily="34" charset="-122"/>
              </a:rPr>
              <a:t>o(</a:t>
            </a:r>
            <a:r>
              <a:rPr lang="en-US" altLang="zh-CN" dirty="0">
                <a:solidFill>
                  <a:srgbClr val="1F0909"/>
                </a:solidFill>
                <a:latin typeface="微软雅黑" panose="020B0503020204020204" pitchFamily="34" charset="-122"/>
                <a:ea typeface="微软雅黑" panose="020B0503020204020204" pitchFamily="34" charset="-122"/>
              </a:rPr>
              <a:t>V*</a:t>
            </a:r>
            <a:r>
              <a:rPr lang="en-US" altLang="zh-CN" dirty="0" err="1">
                <a:solidFill>
                  <a:srgbClr val="1F0909"/>
                </a:solidFill>
                <a:latin typeface="微软雅黑" panose="020B0503020204020204" pitchFamily="34" charset="-122"/>
                <a:ea typeface="微软雅黑" panose="020B0503020204020204" pitchFamily="34" charset="-122"/>
              </a:rPr>
              <a:t>logE</a:t>
            </a:r>
            <a:r>
              <a:rPr lang="en-US" dirty="0">
                <a:solidFill>
                  <a:srgbClr val="1F0909"/>
                </a:solidFill>
                <a:latin typeface="微软雅黑" panose="020B0503020204020204" pitchFamily="34" charset="-122"/>
                <a:ea typeface="微软雅黑" panose="020B0503020204020204" pitchFamily="34" charset="-122"/>
              </a:rPr>
              <a:t>)</a:t>
            </a:r>
            <a:endParaRPr lang="en-US" dirty="0"/>
          </a:p>
        </p:txBody>
      </p:sp>
      <p:pic>
        <p:nvPicPr>
          <p:cNvPr id="12" name="图片 11">
            <a:extLst>
              <a:ext uri="{FF2B5EF4-FFF2-40B4-BE49-F238E27FC236}">
                <a16:creationId xmlns:a16="http://schemas.microsoft.com/office/drawing/2014/main" id="{CC75E40B-C641-482D-ACCE-D34C8F39F3E2}"/>
              </a:ext>
            </a:extLst>
          </p:cNvPr>
          <p:cNvPicPr>
            <a:picLocks noChangeAspect="1"/>
          </p:cNvPicPr>
          <p:nvPr/>
        </p:nvPicPr>
        <p:blipFill>
          <a:blip r:embed="rId2"/>
          <a:stretch>
            <a:fillRect/>
          </a:stretch>
        </p:blipFill>
        <p:spPr>
          <a:xfrm>
            <a:off x="560205" y="3153845"/>
            <a:ext cx="5535795" cy="2383557"/>
          </a:xfrm>
          <a:prstGeom prst="rect">
            <a:avLst/>
          </a:prstGeom>
        </p:spPr>
      </p:pic>
      <p:grpSp>
        <p:nvGrpSpPr>
          <p:cNvPr id="15" name="组合 14">
            <a:extLst>
              <a:ext uri="{FF2B5EF4-FFF2-40B4-BE49-F238E27FC236}">
                <a16:creationId xmlns:a16="http://schemas.microsoft.com/office/drawing/2014/main" id="{E0FECEFC-5977-480A-9E68-0F80301F15FA}"/>
              </a:ext>
            </a:extLst>
          </p:cNvPr>
          <p:cNvGrpSpPr/>
          <p:nvPr/>
        </p:nvGrpSpPr>
        <p:grpSpPr>
          <a:xfrm>
            <a:off x="6096000" y="1532555"/>
            <a:ext cx="5786249" cy="3983467"/>
            <a:chOff x="2815046" y="1839194"/>
            <a:chExt cx="8896350" cy="6124575"/>
          </a:xfrm>
        </p:grpSpPr>
        <p:pic>
          <p:nvPicPr>
            <p:cNvPr id="13" name="图片 12">
              <a:extLst>
                <a:ext uri="{FF2B5EF4-FFF2-40B4-BE49-F238E27FC236}">
                  <a16:creationId xmlns:a16="http://schemas.microsoft.com/office/drawing/2014/main" id="{EE54C229-25CE-41E8-AC84-BBE0C9FC0BA2}"/>
                </a:ext>
              </a:extLst>
            </p:cNvPr>
            <p:cNvPicPr>
              <a:picLocks noChangeAspect="1"/>
            </p:cNvPicPr>
            <p:nvPr/>
          </p:nvPicPr>
          <p:blipFill>
            <a:blip r:embed="rId3"/>
            <a:stretch>
              <a:fillRect/>
            </a:stretch>
          </p:blipFill>
          <p:spPr>
            <a:xfrm>
              <a:off x="2815046" y="1839194"/>
              <a:ext cx="8686800" cy="657225"/>
            </a:xfrm>
            <a:prstGeom prst="rect">
              <a:avLst/>
            </a:prstGeom>
          </p:spPr>
        </p:pic>
        <p:pic>
          <p:nvPicPr>
            <p:cNvPr id="14" name="图片 13">
              <a:extLst>
                <a:ext uri="{FF2B5EF4-FFF2-40B4-BE49-F238E27FC236}">
                  <a16:creationId xmlns:a16="http://schemas.microsoft.com/office/drawing/2014/main" id="{AA5FC6EC-BB44-4BF1-A3DE-81D44BB4437E}"/>
                </a:ext>
              </a:extLst>
            </p:cNvPr>
            <p:cNvPicPr>
              <a:picLocks noChangeAspect="1"/>
            </p:cNvPicPr>
            <p:nvPr/>
          </p:nvPicPr>
          <p:blipFill>
            <a:blip r:embed="rId4"/>
            <a:stretch>
              <a:fillRect/>
            </a:stretch>
          </p:blipFill>
          <p:spPr>
            <a:xfrm>
              <a:off x="2815046" y="2496419"/>
              <a:ext cx="8896350" cy="5467350"/>
            </a:xfrm>
            <a:prstGeom prst="rect">
              <a:avLst/>
            </a:prstGeom>
          </p:spPr>
        </p:pic>
      </p:grpSp>
    </p:spTree>
    <p:extLst>
      <p:ext uri="{BB962C8B-B14F-4D97-AF65-F5344CB8AC3E}">
        <p14:creationId xmlns:p14="http://schemas.microsoft.com/office/powerpoint/2010/main" val="95072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00</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1420582"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并查集</a:t>
            </a:r>
            <a:endParaRPr lang="en-US" sz="3200" b="1" dirty="0">
              <a:latin typeface="方正清刻本悦宋简体" panose="02000000000000000000" pitchFamily="2" charset="-122"/>
              <a:ea typeface="方正清刻本悦宋简体" panose="02000000000000000000" pitchFamily="2" charset="-122"/>
            </a:endParaRPr>
          </a:p>
        </p:txBody>
      </p:sp>
      <p:grpSp>
        <p:nvGrpSpPr>
          <p:cNvPr id="10" name="组合 7">
            <a:extLst>
              <a:ext uri="{FF2B5EF4-FFF2-40B4-BE49-F238E27FC236}">
                <a16:creationId xmlns:a16="http://schemas.microsoft.com/office/drawing/2014/main" id="{370504BB-09D6-4844-89FE-E47C679F573D}"/>
              </a:ext>
            </a:extLst>
          </p:cNvPr>
          <p:cNvGrpSpPr>
            <a:grpSpLocks/>
          </p:cNvGrpSpPr>
          <p:nvPr/>
        </p:nvGrpSpPr>
        <p:grpSpPr bwMode="auto">
          <a:xfrm>
            <a:off x="887791" y="1768917"/>
            <a:ext cx="3884613" cy="1377950"/>
            <a:chOff x="1813" y="2130"/>
            <a:chExt cx="6117" cy="2170"/>
          </a:xfrm>
        </p:grpSpPr>
        <p:pic>
          <p:nvPicPr>
            <p:cNvPr id="11" name="图片 3" descr="a4695eb623119dfa437b44a8722ebf98a9f7dc0819f4-irdcOt_fw658">
              <a:extLst>
                <a:ext uri="{FF2B5EF4-FFF2-40B4-BE49-F238E27FC236}">
                  <a16:creationId xmlns:a16="http://schemas.microsoft.com/office/drawing/2014/main" id="{371774B9-2E9A-4E30-A5A4-D70765AB6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 y="2165"/>
              <a:ext cx="2055" cy="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8ADEF00F-CA8F-4CAF-AA9B-6BB0A380A080}"/>
                </a:ext>
              </a:extLst>
            </p:cNvPr>
            <p:cNvCxnSpPr/>
            <p:nvPr/>
          </p:nvCxnSpPr>
          <p:spPr>
            <a:xfrm>
              <a:off x="4223" y="2215"/>
              <a:ext cx="0" cy="2085"/>
            </a:xfrm>
            <a:prstGeom prst="line">
              <a:avLst/>
            </a:prstGeom>
            <a:ln w="34925">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文本框 6">
              <a:extLst>
                <a:ext uri="{FF2B5EF4-FFF2-40B4-BE49-F238E27FC236}">
                  <a16:creationId xmlns:a16="http://schemas.microsoft.com/office/drawing/2014/main" id="{053BFF90-0E68-43FE-8C53-EC6B40FE5F18}"/>
                </a:ext>
              </a:extLst>
            </p:cNvPr>
            <p:cNvSpPr txBox="1">
              <a:spLocks noChangeArrowheads="1"/>
            </p:cNvSpPr>
            <p:nvPr/>
          </p:nvSpPr>
          <p:spPr bwMode="auto">
            <a:xfrm>
              <a:off x="4397" y="2130"/>
              <a:ext cx="3533"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sz="2800" b="1" dirty="0">
                  <a:solidFill>
                    <a:srgbClr val="595959"/>
                  </a:solidFill>
                  <a:latin typeface="微软雅黑" panose="020B0503020204020204" pitchFamily="34" charset="-122"/>
                  <a:ea typeface="微软雅黑" panose="020B0503020204020204" pitchFamily="34" charset="-122"/>
                </a:rPr>
                <a:t>Disjoint Set</a:t>
              </a:r>
            </a:p>
            <a:p>
              <a:pPr>
                <a:lnSpc>
                  <a:spcPct val="150000"/>
                </a:lnSpc>
              </a:pPr>
              <a:r>
                <a:rPr lang="zh-CN" altLang="en-US" sz="2800" b="1" dirty="0">
                  <a:solidFill>
                    <a:srgbClr val="A5A5A5"/>
                  </a:solidFill>
                  <a:latin typeface="微软雅黑" panose="020B0503020204020204" pitchFamily="34" charset="-122"/>
                  <a:ea typeface="微软雅黑" panose="020B0503020204020204" pitchFamily="34" charset="-122"/>
                </a:rPr>
                <a:t>不相交集合</a:t>
              </a:r>
            </a:p>
          </p:txBody>
        </p:sp>
      </p:grpSp>
      <p:sp>
        <p:nvSpPr>
          <p:cNvPr id="14" name="文本框 8">
            <a:extLst>
              <a:ext uri="{FF2B5EF4-FFF2-40B4-BE49-F238E27FC236}">
                <a16:creationId xmlns:a16="http://schemas.microsoft.com/office/drawing/2014/main" id="{EC2D0CB8-2A87-4132-A8CE-1BDBC3068904}"/>
              </a:ext>
            </a:extLst>
          </p:cNvPr>
          <p:cNvSpPr txBox="1">
            <a:spLocks noChangeArrowheads="1"/>
          </p:cNvSpPr>
          <p:nvPr/>
        </p:nvSpPr>
        <p:spPr bwMode="auto">
          <a:xfrm>
            <a:off x="6843713" y="1317277"/>
            <a:ext cx="3833101" cy="184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2000" dirty="0">
                <a:latin typeface="微软雅黑" panose="020B0503020204020204" pitchFamily="34" charset="-122"/>
                <a:ea typeface="微软雅黑" panose="020B0503020204020204" pitchFamily="34" charset="-122"/>
              </a:rPr>
              <a:t>常见操作：</a:t>
            </a:r>
          </a:p>
          <a:p>
            <a:pPr lvl="1">
              <a:lnSpc>
                <a:spcPct val="20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合</a:t>
            </a:r>
            <a:r>
              <a:rPr lang="zh-CN" altLang="en-US" sz="2000" b="1" dirty="0">
                <a:solidFill>
                  <a:srgbClr val="5F6ED8"/>
                </a:solidFill>
                <a:latin typeface="微软雅黑" panose="020B0503020204020204" pitchFamily="34" charset="-122"/>
                <a:ea typeface="微软雅黑" panose="020B0503020204020204" pitchFamily="34" charset="-122"/>
              </a:rPr>
              <a:t>并</a:t>
            </a:r>
            <a:r>
              <a:rPr lang="zh-CN" altLang="en-US" sz="2000" dirty="0">
                <a:latin typeface="微软雅黑" panose="020B0503020204020204" pitchFamily="34" charset="-122"/>
                <a:ea typeface="微软雅黑" panose="020B0503020204020204" pitchFamily="34" charset="-122"/>
              </a:rPr>
              <a:t>两个集合</a:t>
            </a:r>
          </a:p>
          <a:p>
            <a:pPr lvl="1">
              <a:lnSpc>
                <a:spcPct val="20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FD9BA0"/>
                </a:solidFill>
                <a:latin typeface="微软雅黑" panose="020B0503020204020204" pitchFamily="34" charset="-122"/>
                <a:ea typeface="微软雅黑" panose="020B0503020204020204" pitchFamily="34" charset="-122"/>
              </a:rPr>
              <a:t>查</a:t>
            </a:r>
            <a:r>
              <a:rPr lang="zh-CN" altLang="en-US" sz="2000" dirty="0">
                <a:latin typeface="微软雅黑" panose="020B0503020204020204" pitchFamily="34" charset="-122"/>
                <a:ea typeface="微软雅黑" panose="020B0503020204020204" pitchFamily="34" charset="-122"/>
              </a:rPr>
              <a:t>找某元素属于哪个集合</a:t>
            </a:r>
          </a:p>
        </p:txBody>
      </p:sp>
      <p:sp>
        <p:nvSpPr>
          <p:cNvPr id="15" name="文本框 9">
            <a:extLst>
              <a:ext uri="{FF2B5EF4-FFF2-40B4-BE49-F238E27FC236}">
                <a16:creationId xmlns:a16="http://schemas.microsoft.com/office/drawing/2014/main" id="{DF264BE5-C06E-42C9-A599-A907C7177874}"/>
              </a:ext>
            </a:extLst>
          </p:cNvPr>
          <p:cNvSpPr txBox="1">
            <a:spLocks noChangeArrowheads="1"/>
          </p:cNvSpPr>
          <p:nvPr/>
        </p:nvSpPr>
        <p:spPr bwMode="auto">
          <a:xfrm>
            <a:off x="819158" y="3721766"/>
            <a:ext cx="4032250"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将编号1...n的n个元素划分为一些不相交的集合，在每个集合中，选择任意的元素，都可以代表那个元素所在的集合</a:t>
            </a:r>
          </a:p>
        </p:txBody>
      </p:sp>
      <p:grpSp>
        <p:nvGrpSpPr>
          <p:cNvPr id="16" name="组合 18">
            <a:extLst>
              <a:ext uri="{FF2B5EF4-FFF2-40B4-BE49-F238E27FC236}">
                <a16:creationId xmlns:a16="http://schemas.microsoft.com/office/drawing/2014/main" id="{8AAC6200-6522-47EE-ADD4-E1820B0CAAE1}"/>
              </a:ext>
            </a:extLst>
          </p:cNvPr>
          <p:cNvGrpSpPr>
            <a:grpSpLocks/>
          </p:cNvGrpSpPr>
          <p:nvPr/>
        </p:nvGrpSpPr>
        <p:grpSpPr bwMode="auto">
          <a:xfrm>
            <a:off x="5957888" y="1441450"/>
            <a:ext cx="373062" cy="4954588"/>
            <a:chOff x="9382" y="2269"/>
            <a:chExt cx="589" cy="7804"/>
          </a:xfrm>
        </p:grpSpPr>
        <p:sp>
          <p:nvSpPr>
            <p:cNvPr id="17" name="椭圆 16">
              <a:extLst>
                <a:ext uri="{FF2B5EF4-FFF2-40B4-BE49-F238E27FC236}">
                  <a16:creationId xmlns:a16="http://schemas.microsoft.com/office/drawing/2014/main" id="{BB47CC05-3AF8-4B9F-9F96-8109C28743C5}"/>
                </a:ext>
              </a:extLst>
            </p:cNvPr>
            <p:cNvSpPr/>
            <p:nvPr/>
          </p:nvSpPr>
          <p:spPr>
            <a:xfrm>
              <a:off x="9382" y="2269"/>
              <a:ext cx="569" cy="568"/>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endParaRPr lang="zh-CN" altLang="en-US" noProof="1"/>
            </a:p>
          </p:txBody>
        </p:sp>
        <p:sp>
          <p:nvSpPr>
            <p:cNvPr id="18" name="椭圆 17">
              <a:extLst>
                <a:ext uri="{FF2B5EF4-FFF2-40B4-BE49-F238E27FC236}">
                  <a16:creationId xmlns:a16="http://schemas.microsoft.com/office/drawing/2014/main" id="{6DF0B6C3-AF74-4572-A8F4-31D489CA062B}"/>
                </a:ext>
              </a:extLst>
            </p:cNvPr>
            <p:cNvSpPr/>
            <p:nvPr/>
          </p:nvSpPr>
          <p:spPr>
            <a:xfrm>
              <a:off x="9392" y="4034"/>
              <a:ext cx="569" cy="568"/>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endParaRPr lang="zh-CN" altLang="en-US" noProof="1"/>
            </a:p>
          </p:txBody>
        </p:sp>
        <p:sp>
          <p:nvSpPr>
            <p:cNvPr id="19" name="椭圆 18">
              <a:extLst>
                <a:ext uri="{FF2B5EF4-FFF2-40B4-BE49-F238E27FC236}">
                  <a16:creationId xmlns:a16="http://schemas.microsoft.com/office/drawing/2014/main" id="{F92987EE-B592-44C2-B837-238653ACC03B}"/>
                </a:ext>
              </a:extLst>
            </p:cNvPr>
            <p:cNvSpPr/>
            <p:nvPr/>
          </p:nvSpPr>
          <p:spPr>
            <a:xfrm>
              <a:off x="9392" y="5862"/>
              <a:ext cx="569" cy="568"/>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endParaRPr lang="zh-CN" altLang="en-US" noProof="1"/>
            </a:p>
          </p:txBody>
        </p:sp>
        <p:sp>
          <p:nvSpPr>
            <p:cNvPr id="20" name="椭圆 19">
              <a:extLst>
                <a:ext uri="{FF2B5EF4-FFF2-40B4-BE49-F238E27FC236}">
                  <a16:creationId xmlns:a16="http://schemas.microsoft.com/office/drawing/2014/main" id="{E5A96BEB-CDA9-4F83-B831-B7D030C976DC}"/>
                </a:ext>
              </a:extLst>
            </p:cNvPr>
            <p:cNvSpPr/>
            <p:nvPr/>
          </p:nvSpPr>
          <p:spPr>
            <a:xfrm>
              <a:off x="9392" y="7705"/>
              <a:ext cx="569" cy="568"/>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endParaRPr lang="zh-CN" altLang="en-US" noProof="1"/>
            </a:p>
          </p:txBody>
        </p:sp>
        <p:sp>
          <p:nvSpPr>
            <p:cNvPr id="21" name="椭圆 20">
              <a:extLst>
                <a:ext uri="{FF2B5EF4-FFF2-40B4-BE49-F238E27FC236}">
                  <a16:creationId xmlns:a16="http://schemas.microsoft.com/office/drawing/2014/main" id="{219AE26C-2F2C-4CA0-8A29-79B83064BF1A}"/>
                </a:ext>
              </a:extLst>
            </p:cNvPr>
            <p:cNvSpPr/>
            <p:nvPr/>
          </p:nvSpPr>
          <p:spPr>
            <a:xfrm>
              <a:off x="9402" y="9505"/>
              <a:ext cx="569" cy="568"/>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endParaRPr lang="zh-CN" altLang="en-US" noProof="1"/>
            </a:p>
          </p:txBody>
        </p:sp>
      </p:grpSp>
      <p:sp>
        <p:nvSpPr>
          <p:cNvPr id="22" name="文本框 16">
            <a:extLst>
              <a:ext uri="{FF2B5EF4-FFF2-40B4-BE49-F238E27FC236}">
                <a16:creationId xmlns:a16="http://schemas.microsoft.com/office/drawing/2014/main" id="{5F7AD620-209F-40EA-9D31-5ADBE37AD566}"/>
              </a:ext>
            </a:extLst>
          </p:cNvPr>
          <p:cNvSpPr txBox="1">
            <a:spLocks noChangeArrowheads="1"/>
          </p:cNvSpPr>
          <p:nvPr/>
        </p:nvSpPr>
        <p:spPr bwMode="auto">
          <a:xfrm>
            <a:off x="6843713" y="3921125"/>
            <a:ext cx="17065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dirty="0">
                <a:solidFill>
                  <a:srgbClr val="595959"/>
                </a:solidFill>
                <a:latin typeface="微软雅黑" panose="020B0503020204020204" pitchFamily="34" charset="-122"/>
                <a:ea typeface="微软雅黑" panose="020B0503020204020204" pitchFamily="34" charset="-122"/>
              </a:rPr>
              <a:t>并查集</a:t>
            </a:r>
          </a:p>
        </p:txBody>
      </p:sp>
      <p:sp>
        <p:nvSpPr>
          <p:cNvPr id="23" name="文本框 17">
            <a:extLst>
              <a:ext uri="{FF2B5EF4-FFF2-40B4-BE49-F238E27FC236}">
                <a16:creationId xmlns:a16="http://schemas.microsoft.com/office/drawing/2014/main" id="{217EA5D7-578B-4111-AE90-A57DFDCF6C80}"/>
              </a:ext>
            </a:extLst>
          </p:cNvPr>
          <p:cNvSpPr txBox="1">
            <a:spLocks noChangeArrowheads="1"/>
          </p:cNvSpPr>
          <p:nvPr/>
        </p:nvSpPr>
        <p:spPr bwMode="auto">
          <a:xfrm>
            <a:off x="7410450" y="4897438"/>
            <a:ext cx="39703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anose="020B0503020204020204" pitchFamily="34" charset="-122"/>
                <a:ea typeface="微软雅黑" panose="020B0503020204020204" pitchFamily="34" charset="-122"/>
              </a:rPr>
              <a:t>这个数据结构的中文名，就来自它的两种操作啦</a:t>
            </a:r>
          </a:p>
        </p:txBody>
      </p:sp>
    </p:spTree>
    <p:extLst>
      <p:ext uri="{BB962C8B-B14F-4D97-AF65-F5344CB8AC3E}">
        <p14:creationId xmlns:p14="http://schemas.microsoft.com/office/powerpoint/2010/main" val="177922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ox(out)">
                                      <p:cBhvr>
                                        <p:cTn id="25" dur="10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ppt_x"/>
                                          </p:val>
                                        </p:tav>
                                        <p:tav tm="100000">
                                          <p:val>
                                            <p:strVal val="#ppt_x"/>
                                          </p:val>
                                        </p:tav>
                                      </p:tavLst>
                                    </p:anim>
                                    <p:anim calcmode="lin" valueType="num">
                                      <p:cBhvr additive="base">
                                        <p:cTn id="3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0CF595-431E-4794-BD09-4DC9BD2C835B}"/>
              </a:ext>
            </a:extLst>
          </p:cNvPr>
          <p:cNvSpPr txBox="1"/>
          <p:nvPr/>
        </p:nvSpPr>
        <p:spPr>
          <a:xfrm>
            <a:off x="380281" y="195077"/>
            <a:ext cx="819455"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11</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47C4B845-BCAE-4209-BD05-9715EF9B33FD}"/>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94ADB9E9-07CC-42D0-901D-EE9DD196125F}"/>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FBAD3848-1288-444E-95F1-BE97D65FC94C}"/>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4B3D1067-1D3A-4B33-BE5F-46D9B366D700}"/>
              </a:ext>
            </a:extLst>
          </p:cNvPr>
          <p:cNvSpPr txBox="1"/>
          <p:nvPr/>
        </p:nvSpPr>
        <p:spPr>
          <a:xfrm>
            <a:off x="1182849" y="764073"/>
            <a:ext cx="2244525"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单源最短路</a:t>
            </a:r>
            <a:endParaRPr lang="en-US" sz="3200" b="1" dirty="0">
              <a:latin typeface="方正清刻本悦宋简体" panose="02000000000000000000" pitchFamily="2" charset="-122"/>
              <a:ea typeface="方正清刻本悦宋简体" panose="02000000000000000000" pitchFamily="2" charset="-122"/>
            </a:endParaRPr>
          </a:p>
        </p:txBody>
      </p:sp>
      <p:pic>
        <p:nvPicPr>
          <p:cNvPr id="9" name="图片 8">
            <a:extLst>
              <a:ext uri="{FF2B5EF4-FFF2-40B4-BE49-F238E27FC236}">
                <a16:creationId xmlns:a16="http://schemas.microsoft.com/office/drawing/2014/main" id="{34BA49CB-270A-426F-B74E-7F62F154AAF7}"/>
              </a:ext>
            </a:extLst>
          </p:cNvPr>
          <p:cNvPicPr>
            <a:picLocks noChangeAspect="1"/>
          </p:cNvPicPr>
          <p:nvPr/>
        </p:nvPicPr>
        <p:blipFill>
          <a:blip r:embed="rId2"/>
          <a:stretch>
            <a:fillRect/>
          </a:stretch>
        </p:blipFill>
        <p:spPr>
          <a:xfrm>
            <a:off x="4112139" y="1610252"/>
            <a:ext cx="7724367" cy="4037900"/>
          </a:xfrm>
          <a:prstGeom prst="rect">
            <a:avLst/>
          </a:prstGeom>
        </p:spPr>
      </p:pic>
      <p:sp>
        <p:nvSpPr>
          <p:cNvPr id="10" name="矩形 9">
            <a:extLst>
              <a:ext uri="{FF2B5EF4-FFF2-40B4-BE49-F238E27FC236}">
                <a16:creationId xmlns:a16="http://schemas.microsoft.com/office/drawing/2014/main" id="{ED957261-FB65-4E4D-9A22-68C7E6D52ED2}"/>
              </a:ext>
            </a:extLst>
          </p:cNvPr>
          <p:cNvSpPr/>
          <p:nvPr/>
        </p:nvSpPr>
        <p:spPr>
          <a:xfrm>
            <a:off x="559042" y="1689640"/>
            <a:ext cx="3614057" cy="3787575"/>
          </a:xfrm>
          <a:prstGeom prst="rect">
            <a:avLst/>
          </a:prstGeom>
        </p:spPr>
        <p:txBody>
          <a:bodyPr wrap="square">
            <a:spAutoFit/>
          </a:bodyPr>
          <a:lstStyle/>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如果有负环，那么每跑一遍负环，环上的点的</a:t>
            </a:r>
            <a:r>
              <a:rPr lang="en-US" altLang="zh-CN" dirty="0">
                <a:solidFill>
                  <a:srgbClr val="1F0909"/>
                </a:solidFill>
                <a:latin typeface="微软雅黑" panose="020B0503020204020204" pitchFamily="34" charset="-122"/>
                <a:ea typeface="微软雅黑" panose="020B0503020204020204" pitchFamily="34" charset="-122"/>
              </a:rPr>
              <a:t>d[]</a:t>
            </a:r>
            <a:r>
              <a:rPr lang="zh-CN" altLang="en-US" dirty="0">
                <a:solidFill>
                  <a:srgbClr val="1F0909"/>
                </a:solidFill>
                <a:latin typeface="微软雅黑" panose="020B0503020204020204" pitchFamily="34" charset="-122"/>
                <a:ea typeface="微软雅黑" panose="020B0503020204020204" pitchFamily="34" charset="-122"/>
              </a:rPr>
              <a:t>都会被更新一次，直到无限小，所以有负环就不能求最短路啦。</a:t>
            </a: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考虑最暴力的递推方式，每次从每个点向后更新，在没有负环的情况下，最多对每条边更新</a:t>
            </a:r>
            <a:r>
              <a:rPr lang="en-US" altLang="zh-CN" dirty="0">
                <a:solidFill>
                  <a:srgbClr val="1F0909"/>
                </a:solidFill>
                <a:latin typeface="微软雅黑" panose="020B0503020204020204" pitchFamily="34" charset="-122"/>
                <a:ea typeface="微软雅黑" panose="020B0503020204020204" pitchFamily="34" charset="-122"/>
              </a:rPr>
              <a:t>n</a:t>
            </a:r>
            <a:r>
              <a:rPr lang="zh-CN" altLang="en-US" dirty="0">
                <a:solidFill>
                  <a:srgbClr val="1F0909"/>
                </a:solidFill>
                <a:latin typeface="微软雅黑" panose="020B0503020204020204" pitchFamily="34" charset="-122"/>
                <a:ea typeface="微软雅黑" panose="020B0503020204020204" pitchFamily="34" charset="-122"/>
              </a:rPr>
              <a:t>次，一定能跑出最小值，用这个性质我们可以先判断一下图上负环的情况。</a:t>
            </a:r>
            <a:endParaRPr lang="en-US" dirty="0"/>
          </a:p>
        </p:txBody>
      </p:sp>
      <p:sp>
        <p:nvSpPr>
          <p:cNvPr id="11" name="矩形 10">
            <a:extLst>
              <a:ext uri="{FF2B5EF4-FFF2-40B4-BE49-F238E27FC236}">
                <a16:creationId xmlns:a16="http://schemas.microsoft.com/office/drawing/2014/main" id="{A26A9EF6-6D52-4D7F-B4DF-5E2E218882B0}"/>
              </a:ext>
            </a:extLst>
          </p:cNvPr>
          <p:cNvSpPr/>
          <p:nvPr/>
        </p:nvSpPr>
        <p:spPr>
          <a:xfrm>
            <a:off x="3427374" y="895137"/>
            <a:ext cx="4647362" cy="369332"/>
          </a:xfrm>
          <a:prstGeom prst="rect">
            <a:avLst/>
          </a:prstGeom>
        </p:spPr>
        <p:txBody>
          <a:bodyPr wrap="none">
            <a:spAutoFit/>
          </a:bodyPr>
          <a:lstStyle/>
          <a:p>
            <a:r>
              <a:rPr lang="en-US" dirty="0">
                <a:solidFill>
                  <a:srgbClr val="1F0909"/>
                </a:solidFill>
                <a:latin typeface="微软雅黑" panose="020B0503020204020204" pitchFamily="34" charset="-122"/>
                <a:ea typeface="微软雅黑" panose="020B0503020204020204" pitchFamily="34" charset="-122"/>
              </a:rPr>
              <a:t>Bellman-Ford</a:t>
            </a:r>
            <a:r>
              <a:rPr lang="zh-CN" altLang="en-US" dirty="0">
                <a:solidFill>
                  <a:srgbClr val="1F0909"/>
                </a:solidFill>
                <a:latin typeface="微软雅黑" panose="020B0503020204020204" pitchFamily="34" charset="-122"/>
                <a:ea typeface="微软雅黑" panose="020B0503020204020204" pitchFamily="34" charset="-122"/>
              </a:rPr>
              <a:t>（贝尔曼</a:t>
            </a:r>
            <a:r>
              <a:rPr lang="en-US" altLang="zh-CN" dirty="0">
                <a:solidFill>
                  <a:srgbClr val="1F0909"/>
                </a:solidFill>
                <a:latin typeface="微软雅黑" panose="020B0503020204020204" pitchFamily="34" charset="-122"/>
                <a:ea typeface="微软雅黑" panose="020B0503020204020204" pitchFamily="34" charset="-122"/>
              </a:rPr>
              <a:t>-</a:t>
            </a:r>
            <a:r>
              <a:rPr lang="zh-CN" altLang="en-US" dirty="0">
                <a:solidFill>
                  <a:srgbClr val="1F0909"/>
                </a:solidFill>
                <a:latin typeface="微软雅黑" panose="020B0503020204020204" pitchFamily="34" charset="-122"/>
                <a:ea typeface="微软雅黑" panose="020B0503020204020204" pitchFamily="34" charset="-122"/>
              </a:rPr>
              <a:t>福特）算法 </a:t>
            </a:r>
            <a:r>
              <a:rPr lang="en-US" altLang="zh-CN" dirty="0">
                <a:solidFill>
                  <a:srgbClr val="1F0909"/>
                </a:solidFill>
                <a:latin typeface="微软雅黑" panose="020B0503020204020204" pitchFamily="34" charset="-122"/>
                <a:ea typeface="微软雅黑" panose="020B0503020204020204" pitchFamily="34" charset="-122"/>
              </a:rPr>
              <a:t>O(V*E)</a:t>
            </a:r>
            <a:endParaRPr lang="en-US" dirty="0"/>
          </a:p>
        </p:txBody>
      </p:sp>
    </p:spTree>
    <p:extLst>
      <p:ext uri="{BB962C8B-B14F-4D97-AF65-F5344CB8AC3E}">
        <p14:creationId xmlns:p14="http://schemas.microsoft.com/office/powerpoint/2010/main" val="3514191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50532B2-2400-4865-B041-1EA06AF43DC0}"/>
              </a:ext>
            </a:extLst>
          </p:cNvPr>
          <p:cNvSpPr txBox="1"/>
          <p:nvPr/>
        </p:nvSpPr>
        <p:spPr>
          <a:xfrm>
            <a:off x="380281" y="195077"/>
            <a:ext cx="819455"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11</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CC7A233F-5582-4A5E-B290-FB4AEC356484}"/>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C428C391-393C-4138-BA5E-1202CA8D2FF0}"/>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1A3A921C-8ED4-45DB-B708-0DE1BC859D09}"/>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A0E465B2-168A-4B59-ADC8-22BCA872EE16}"/>
              </a:ext>
            </a:extLst>
          </p:cNvPr>
          <p:cNvSpPr txBox="1"/>
          <p:nvPr/>
        </p:nvSpPr>
        <p:spPr>
          <a:xfrm>
            <a:off x="1182849" y="764073"/>
            <a:ext cx="2244525"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单源最短路</a:t>
            </a:r>
            <a:endParaRPr lang="en-US" sz="3200" b="1" dirty="0">
              <a:latin typeface="方正清刻本悦宋简体" panose="02000000000000000000" pitchFamily="2" charset="-122"/>
              <a:ea typeface="方正清刻本悦宋简体" panose="02000000000000000000" pitchFamily="2" charset="-122"/>
            </a:endParaRPr>
          </a:p>
        </p:txBody>
      </p:sp>
      <p:sp>
        <p:nvSpPr>
          <p:cNvPr id="9" name="矩形 8">
            <a:extLst>
              <a:ext uri="{FF2B5EF4-FFF2-40B4-BE49-F238E27FC236}">
                <a16:creationId xmlns:a16="http://schemas.microsoft.com/office/drawing/2014/main" id="{B6DADBC1-ED05-4165-9BD9-D05A5EC5188A}"/>
              </a:ext>
            </a:extLst>
          </p:cNvPr>
          <p:cNvSpPr/>
          <p:nvPr/>
        </p:nvSpPr>
        <p:spPr>
          <a:xfrm>
            <a:off x="3427374" y="895137"/>
            <a:ext cx="2133854" cy="369332"/>
          </a:xfrm>
          <a:prstGeom prst="rect">
            <a:avLst/>
          </a:prstGeom>
        </p:spPr>
        <p:txBody>
          <a:bodyPr wrap="none">
            <a:spAutoFit/>
          </a:bodyPr>
          <a:lstStyle/>
          <a:p>
            <a:r>
              <a:rPr lang="en-US" dirty="0">
                <a:solidFill>
                  <a:srgbClr val="1F0909"/>
                </a:solidFill>
                <a:latin typeface="微软雅黑" panose="020B0503020204020204" pitchFamily="34" charset="-122"/>
                <a:ea typeface="微软雅黑" panose="020B0503020204020204" pitchFamily="34" charset="-122"/>
              </a:rPr>
              <a:t>Bellman-Ford</a:t>
            </a:r>
            <a:r>
              <a:rPr lang="zh-CN" altLang="en-US" dirty="0">
                <a:solidFill>
                  <a:srgbClr val="1F0909"/>
                </a:solidFill>
                <a:latin typeface="微软雅黑" panose="020B0503020204020204" pitchFamily="34" charset="-122"/>
                <a:ea typeface="微软雅黑" panose="020B0503020204020204" pitchFamily="34" charset="-122"/>
              </a:rPr>
              <a:t>算法</a:t>
            </a:r>
            <a:endParaRPr lang="en-US" dirty="0"/>
          </a:p>
        </p:txBody>
      </p:sp>
      <p:pic>
        <p:nvPicPr>
          <p:cNvPr id="10" name="图片 9">
            <a:extLst>
              <a:ext uri="{FF2B5EF4-FFF2-40B4-BE49-F238E27FC236}">
                <a16:creationId xmlns:a16="http://schemas.microsoft.com/office/drawing/2014/main" id="{266AB994-53ED-433F-B59C-5167A820FB03}"/>
              </a:ext>
            </a:extLst>
          </p:cNvPr>
          <p:cNvPicPr>
            <a:picLocks noChangeAspect="1"/>
          </p:cNvPicPr>
          <p:nvPr/>
        </p:nvPicPr>
        <p:blipFill>
          <a:blip r:embed="rId2"/>
          <a:stretch>
            <a:fillRect/>
          </a:stretch>
        </p:blipFill>
        <p:spPr>
          <a:xfrm>
            <a:off x="498772" y="1683515"/>
            <a:ext cx="5997821" cy="4796979"/>
          </a:xfrm>
          <a:prstGeom prst="rect">
            <a:avLst/>
          </a:prstGeom>
        </p:spPr>
      </p:pic>
      <p:grpSp>
        <p:nvGrpSpPr>
          <p:cNvPr id="13" name="组合 12">
            <a:extLst>
              <a:ext uri="{FF2B5EF4-FFF2-40B4-BE49-F238E27FC236}">
                <a16:creationId xmlns:a16="http://schemas.microsoft.com/office/drawing/2014/main" id="{5C45DCF9-0EBC-4A95-B339-32BA54D6B155}"/>
              </a:ext>
            </a:extLst>
          </p:cNvPr>
          <p:cNvGrpSpPr/>
          <p:nvPr/>
        </p:nvGrpSpPr>
        <p:grpSpPr>
          <a:xfrm>
            <a:off x="5869578" y="1264469"/>
            <a:ext cx="6214714" cy="5197355"/>
            <a:chOff x="2920832" y="-109812"/>
            <a:chExt cx="9032831" cy="7554141"/>
          </a:xfrm>
        </p:grpSpPr>
        <p:pic>
          <p:nvPicPr>
            <p:cNvPr id="11" name="图片 10">
              <a:extLst>
                <a:ext uri="{FF2B5EF4-FFF2-40B4-BE49-F238E27FC236}">
                  <a16:creationId xmlns:a16="http://schemas.microsoft.com/office/drawing/2014/main" id="{10766645-D8F2-4CAD-B92B-4A43355DF785}"/>
                </a:ext>
              </a:extLst>
            </p:cNvPr>
            <p:cNvPicPr>
              <a:picLocks noChangeAspect="1"/>
            </p:cNvPicPr>
            <p:nvPr/>
          </p:nvPicPr>
          <p:blipFill>
            <a:blip r:embed="rId3"/>
            <a:stretch>
              <a:fillRect/>
            </a:stretch>
          </p:blipFill>
          <p:spPr>
            <a:xfrm>
              <a:off x="2923963" y="-109812"/>
              <a:ext cx="9029700" cy="4200525"/>
            </a:xfrm>
            <a:prstGeom prst="rect">
              <a:avLst/>
            </a:prstGeom>
          </p:spPr>
        </p:pic>
        <p:pic>
          <p:nvPicPr>
            <p:cNvPr id="12" name="图片 11">
              <a:extLst>
                <a:ext uri="{FF2B5EF4-FFF2-40B4-BE49-F238E27FC236}">
                  <a16:creationId xmlns:a16="http://schemas.microsoft.com/office/drawing/2014/main" id="{3DFE53E8-B5C6-4855-8199-E7BE9BA652D9}"/>
                </a:ext>
              </a:extLst>
            </p:cNvPr>
            <p:cNvPicPr>
              <a:picLocks noChangeAspect="1"/>
            </p:cNvPicPr>
            <p:nvPr/>
          </p:nvPicPr>
          <p:blipFill>
            <a:blip r:embed="rId4"/>
            <a:stretch>
              <a:fillRect/>
            </a:stretch>
          </p:blipFill>
          <p:spPr>
            <a:xfrm>
              <a:off x="2920832" y="4082004"/>
              <a:ext cx="9001125" cy="3362325"/>
            </a:xfrm>
            <a:prstGeom prst="rect">
              <a:avLst/>
            </a:prstGeom>
          </p:spPr>
        </p:pic>
      </p:grpSp>
    </p:spTree>
    <p:extLst>
      <p:ext uri="{BB962C8B-B14F-4D97-AF65-F5344CB8AC3E}">
        <p14:creationId xmlns:p14="http://schemas.microsoft.com/office/powerpoint/2010/main" val="1982843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09</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2244525"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最小生成树</a:t>
            </a:r>
            <a:endParaRPr lang="en-US" sz="3200" b="1" dirty="0">
              <a:latin typeface="方正清刻本悦宋简体" panose="02000000000000000000" pitchFamily="2" charset="-122"/>
              <a:ea typeface="方正清刻本悦宋简体" panose="02000000000000000000" pitchFamily="2" charset="-122"/>
            </a:endParaRPr>
          </a:p>
        </p:txBody>
      </p:sp>
      <p:sp>
        <p:nvSpPr>
          <p:cNvPr id="21" name="文本框 7">
            <a:extLst>
              <a:ext uri="{FF2B5EF4-FFF2-40B4-BE49-F238E27FC236}">
                <a16:creationId xmlns:a16="http://schemas.microsoft.com/office/drawing/2014/main" id="{9C4CB50E-6C32-4F48-8055-9A3BE9411871}"/>
              </a:ext>
            </a:extLst>
          </p:cNvPr>
          <p:cNvSpPr txBox="1">
            <a:spLocks noChangeArrowheads="1"/>
          </p:cNvSpPr>
          <p:nvPr/>
        </p:nvSpPr>
        <p:spPr bwMode="auto">
          <a:xfrm>
            <a:off x="723191" y="3921666"/>
            <a:ext cx="3371858" cy="2079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latin typeface="微软雅黑" panose="020B0503020204020204" pitchFamily="34" charset="-122"/>
                <a:ea typeface="微软雅黑" panose="020B0503020204020204" pitchFamily="34" charset="-122"/>
              </a:rPr>
              <a:t>将所有点边按权值大小从小到大排列，每次都从中选取最小权值的边(u,v)，并把它添加到正在生长的森林中。森林中的树不断的合并，直到将所有点同属于一棵树为止。</a:t>
            </a:r>
          </a:p>
          <a:p>
            <a:pPr>
              <a:lnSpc>
                <a:spcPct val="130000"/>
              </a:lnSpc>
            </a:pPr>
            <a:r>
              <a:rPr lang="zh-CN" altLang="en-US" b="1" dirty="0">
                <a:solidFill>
                  <a:srgbClr val="A5A5A5"/>
                </a:solidFill>
                <a:latin typeface="微软雅黑" panose="020B0503020204020204" pitchFamily="34" charset="-122"/>
                <a:ea typeface="微软雅黑" panose="020B0503020204020204" pitchFamily="34" charset="-122"/>
              </a:rPr>
              <a:t>（贪心 </a:t>
            </a:r>
            <a:r>
              <a:rPr lang="en-US" altLang="zh-CN" b="1" dirty="0">
                <a:solidFill>
                  <a:srgbClr val="A5A5A5"/>
                </a:solidFill>
                <a:latin typeface="微软雅黑" panose="020B0503020204020204" pitchFamily="34" charset="-122"/>
                <a:ea typeface="微软雅黑" panose="020B0503020204020204" pitchFamily="34" charset="-122"/>
              </a:rPr>
              <a:t>+ </a:t>
            </a:r>
            <a:r>
              <a:rPr lang="zh-CN" altLang="en-US" b="1" dirty="0">
                <a:solidFill>
                  <a:srgbClr val="A5A5A5"/>
                </a:solidFill>
                <a:latin typeface="微软雅黑" panose="020B0503020204020204" pitchFamily="34" charset="-122"/>
                <a:ea typeface="微软雅黑" panose="020B0503020204020204" pitchFamily="34" charset="-122"/>
              </a:rPr>
              <a:t>并查集）</a:t>
            </a:r>
          </a:p>
        </p:txBody>
      </p:sp>
      <p:pic>
        <p:nvPicPr>
          <p:cNvPr id="2" name="图片 1">
            <a:extLst>
              <a:ext uri="{FF2B5EF4-FFF2-40B4-BE49-F238E27FC236}">
                <a16:creationId xmlns:a16="http://schemas.microsoft.com/office/drawing/2014/main" id="{BBE1E662-9D3F-456F-8F4B-9CDA8EB3301F}"/>
              </a:ext>
            </a:extLst>
          </p:cNvPr>
          <p:cNvPicPr>
            <a:picLocks noChangeAspect="1"/>
          </p:cNvPicPr>
          <p:nvPr/>
        </p:nvPicPr>
        <p:blipFill>
          <a:blip r:embed="rId3"/>
          <a:stretch>
            <a:fillRect/>
          </a:stretch>
        </p:blipFill>
        <p:spPr>
          <a:xfrm>
            <a:off x="4095049" y="1845528"/>
            <a:ext cx="7818938" cy="4556277"/>
          </a:xfrm>
          <a:prstGeom prst="rect">
            <a:avLst/>
          </a:prstGeom>
        </p:spPr>
      </p:pic>
      <p:sp>
        <p:nvSpPr>
          <p:cNvPr id="3" name="矩形 2">
            <a:extLst>
              <a:ext uri="{FF2B5EF4-FFF2-40B4-BE49-F238E27FC236}">
                <a16:creationId xmlns:a16="http://schemas.microsoft.com/office/drawing/2014/main" id="{27D57A7A-A146-410D-A1AD-B35411DFF1DA}"/>
              </a:ext>
            </a:extLst>
          </p:cNvPr>
          <p:cNvSpPr/>
          <p:nvPr/>
        </p:nvSpPr>
        <p:spPr>
          <a:xfrm>
            <a:off x="3427374" y="846679"/>
            <a:ext cx="1507720" cy="458908"/>
          </a:xfrm>
          <a:prstGeom prst="rect">
            <a:avLst/>
          </a:prstGeom>
        </p:spPr>
        <p:txBody>
          <a:bodyPr wrap="none">
            <a:spAutoFit/>
          </a:bodyPr>
          <a:lstStyle/>
          <a:p>
            <a:pPr>
              <a:lnSpc>
                <a:spcPct val="150000"/>
              </a:lnSpc>
            </a:pPr>
            <a:r>
              <a:rPr lang="zh-CN" altLang="en-US" b="1" dirty="0">
                <a:solidFill>
                  <a:srgbClr val="A5A5A5"/>
                </a:solidFill>
                <a:latin typeface="微软雅黑" panose="020B0503020204020204" pitchFamily="34" charset="-122"/>
                <a:ea typeface="微软雅黑" panose="020B0503020204020204" pitchFamily="34" charset="-122"/>
              </a:rPr>
              <a:t>Kruskal算法</a:t>
            </a:r>
          </a:p>
        </p:txBody>
      </p:sp>
      <p:pic>
        <p:nvPicPr>
          <p:cNvPr id="24" name="图片 6" descr="1335643936_6903">
            <a:extLst>
              <a:ext uri="{FF2B5EF4-FFF2-40B4-BE49-F238E27FC236}">
                <a16:creationId xmlns:a16="http://schemas.microsoft.com/office/drawing/2014/main" id="{A7F19700-25EF-42C5-BA55-4D2BE814A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91" y="2051619"/>
            <a:ext cx="3163840" cy="15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a:extLst>
              <a:ext uri="{FF2B5EF4-FFF2-40B4-BE49-F238E27FC236}">
                <a16:creationId xmlns:a16="http://schemas.microsoft.com/office/drawing/2014/main" id="{823D2D2F-C238-41B8-84BB-051F3F667CE6}"/>
              </a:ext>
            </a:extLst>
          </p:cNvPr>
          <p:cNvSpPr txBox="1">
            <a:spLocks noChangeArrowheads="1"/>
          </p:cNvSpPr>
          <p:nvPr/>
        </p:nvSpPr>
        <p:spPr bwMode="auto">
          <a:xfrm>
            <a:off x="752672" y="1523532"/>
            <a:ext cx="5231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solidFill>
                  <a:srgbClr val="595959"/>
                </a:solidFill>
                <a:latin typeface="微软雅黑" panose="020B0503020204020204" pitchFamily="34" charset="-122"/>
                <a:ea typeface="微软雅黑" panose="020B0503020204020204" pitchFamily="34" charset="-122"/>
              </a:rPr>
              <a:t>包含连通图上所有节点的各边权值总和最小的树</a:t>
            </a:r>
          </a:p>
        </p:txBody>
      </p:sp>
    </p:spTree>
    <p:extLst>
      <p:ext uri="{BB962C8B-B14F-4D97-AF65-F5344CB8AC3E}">
        <p14:creationId xmlns:p14="http://schemas.microsoft.com/office/powerpoint/2010/main" val="136051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09</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2244525"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最小生成树</a:t>
            </a:r>
            <a:endParaRPr lang="en-US" sz="3200" b="1" dirty="0">
              <a:latin typeface="方正清刻本悦宋简体" panose="02000000000000000000" pitchFamily="2" charset="-122"/>
              <a:ea typeface="方正清刻本悦宋简体" panose="02000000000000000000" pitchFamily="2" charset="-122"/>
            </a:endParaRPr>
          </a:p>
        </p:txBody>
      </p:sp>
      <p:sp>
        <p:nvSpPr>
          <p:cNvPr id="24" name="矩形 23">
            <a:extLst>
              <a:ext uri="{FF2B5EF4-FFF2-40B4-BE49-F238E27FC236}">
                <a16:creationId xmlns:a16="http://schemas.microsoft.com/office/drawing/2014/main" id="{CD777589-E962-4015-8389-D0F7D3A21F58}"/>
              </a:ext>
            </a:extLst>
          </p:cNvPr>
          <p:cNvSpPr/>
          <p:nvPr/>
        </p:nvSpPr>
        <p:spPr>
          <a:xfrm>
            <a:off x="1226478" y="1303073"/>
            <a:ext cx="1192121" cy="458908"/>
          </a:xfrm>
          <a:prstGeom prst="rect">
            <a:avLst/>
          </a:prstGeom>
        </p:spPr>
        <p:txBody>
          <a:bodyPr wrap="none">
            <a:spAutoFit/>
          </a:bodyPr>
          <a:lstStyle/>
          <a:p>
            <a:pPr>
              <a:lnSpc>
                <a:spcPct val="150000"/>
              </a:lnSpc>
            </a:pPr>
            <a:r>
              <a:rPr lang="en-US" altLang="zh-CN" b="1" dirty="0">
                <a:solidFill>
                  <a:srgbClr val="A5A5A5"/>
                </a:solidFill>
                <a:latin typeface="微软雅黑" panose="020B0503020204020204" pitchFamily="34" charset="-122"/>
                <a:ea typeface="微软雅黑" panose="020B0503020204020204" pitchFamily="34" charset="-122"/>
              </a:rPr>
              <a:t>Prim</a:t>
            </a:r>
            <a:r>
              <a:rPr lang="zh-CN" altLang="en-US" b="1" dirty="0">
                <a:solidFill>
                  <a:srgbClr val="A5A5A5"/>
                </a:solidFill>
                <a:latin typeface="微软雅黑" panose="020B0503020204020204" pitchFamily="34" charset="-122"/>
                <a:ea typeface="微软雅黑" panose="020B0503020204020204" pitchFamily="34" charset="-122"/>
              </a:rPr>
              <a:t>算法</a:t>
            </a:r>
          </a:p>
        </p:txBody>
      </p:sp>
      <p:grpSp>
        <p:nvGrpSpPr>
          <p:cNvPr id="29" name="组合 28">
            <a:extLst>
              <a:ext uri="{FF2B5EF4-FFF2-40B4-BE49-F238E27FC236}">
                <a16:creationId xmlns:a16="http://schemas.microsoft.com/office/drawing/2014/main" id="{2945FFE6-093F-4A99-B283-8FDEA171A132}"/>
              </a:ext>
            </a:extLst>
          </p:cNvPr>
          <p:cNvGrpSpPr/>
          <p:nvPr/>
        </p:nvGrpSpPr>
        <p:grpSpPr>
          <a:xfrm>
            <a:off x="639690" y="1864222"/>
            <a:ext cx="10912619" cy="4505593"/>
            <a:chOff x="385762" y="1939637"/>
            <a:chExt cx="15775132" cy="6513224"/>
          </a:xfrm>
        </p:grpSpPr>
        <p:pic>
          <p:nvPicPr>
            <p:cNvPr id="4" name="图片 3">
              <a:extLst>
                <a:ext uri="{FF2B5EF4-FFF2-40B4-BE49-F238E27FC236}">
                  <a16:creationId xmlns:a16="http://schemas.microsoft.com/office/drawing/2014/main" id="{D7CA010B-3EA2-4249-B5CC-0C09672AE91E}"/>
                </a:ext>
              </a:extLst>
            </p:cNvPr>
            <p:cNvPicPr>
              <a:picLocks noChangeAspect="1"/>
            </p:cNvPicPr>
            <p:nvPr/>
          </p:nvPicPr>
          <p:blipFill>
            <a:blip r:embed="rId3"/>
            <a:stretch>
              <a:fillRect/>
            </a:stretch>
          </p:blipFill>
          <p:spPr>
            <a:xfrm>
              <a:off x="701819" y="1958687"/>
              <a:ext cx="10067925" cy="1943100"/>
            </a:xfrm>
            <a:prstGeom prst="rect">
              <a:avLst/>
            </a:prstGeom>
          </p:spPr>
        </p:pic>
        <p:pic>
          <p:nvPicPr>
            <p:cNvPr id="10" name="图片 9">
              <a:extLst>
                <a:ext uri="{FF2B5EF4-FFF2-40B4-BE49-F238E27FC236}">
                  <a16:creationId xmlns:a16="http://schemas.microsoft.com/office/drawing/2014/main" id="{49D24354-20F5-4729-9B62-FDE3CD407BCE}"/>
                </a:ext>
              </a:extLst>
            </p:cNvPr>
            <p:cNvPicPr>
              <a:picLocks noChangeAspect="1"/>
            </p:cNvPicPr>
            <p:nvPr/>
          </p:nvPicPr>
          <p:blipFill>
            <a:blip r:embed="rId4"/>
            <a:stretch>
              <a:fillRect/>
            </a:stretch>
          </p:blipFill>
          <p:spPr>
            <a:xfrm>
              <a:off x="10434782" y="1939637"/>
              <a:ext cx="5314950" cy="1962150"/>
            </a:xfrm>
            <a:prstGeom prst="rect">
              <a:avLst/>
            </a:prstGeom>
          </p:spPr>
        </p:pic>
        <p:pic>
          <p:nvPicPr>
            <p:cNvPr id="25" name="图片 24">
              <a:extLst>
                <a:ext uri="{FF2B5EF4-FFF2-40B4-BE49-F238E27FC236}">
                  <a16:creationId xmlns:a16="http://schemas.microsoft.com/office/drawing/2014/main" id="{C8753E76-DE16-4D21-83D0-F4FE2F22BB4B}"/>
                </a:ext>
              </a:extLst>
            </p:cNvPr>
            <p:cNvPicPr>
              <a:picLocks noChangeAspect="1"/>
            </p:cNvPicPr>
            <p:nvPr/>
          </p:nvPicPr>
          <p:blipFill>
            <a:blip r:embed="rId5"/>
            <a:stretch>
              <a:fillRect/>
            </a:stretch>
          </p:blipFill>
          <p:spPr>
            <a:xfrm>
              <a:off x="528637" y="4295775"/>
              <a:ext cx="5038725" cy="1943100"/>
            </a:xfrm>
            <a:prstGeom prst="rect">
              <a:avLst/>
            </a:prstGeom>
          </p:spPr>
        </p:pic>
        <p:pic>
          <p:nvPicPr>
            <p:cNvPr id="26" name="图片 25">
              <a:extLst>
                <a:ext uri="{FF2B5EF4-FFF2-40B4-BE49-F238E27FC236}">
                  <a16:creationId xmlns:a16="http://schemas.microsoft.com/office/drawing/2014/main" id="{E48AE7F6-88A2-4CA2-808D-BB88CF71AE62}"/>
                </a:ext>
              </a:extLst>
            </p:cNvPr>
            <p:cNvPicPr>
              <a:picLocks noChangeAspect="1"/>
            </p:cNvPicPr>
            <p:nvPr/>
          </p:nvPicPr>
          <p:blipFill>
            <a:blip r:embed="rId6"/>
            <a:stretch>
              <a:fillRect/>
            </a:stretch>
          </p:blipFill>
          <p:spPr>
            <a:xfrm>
              <a:off x="5567362" y="4174693"/>
              <a:ext cx="10296525" cy="1971675"/>
            </a:xfrm>
            <a:prstGeom prst="rect">
              <a:avLst/>
            </a:prstGeom>
          </p:spPr>
        </p:pic>
        <p:pic>
          <p:nvPicPr>
            <p:cNvPr id="27" name="图片 26">
              <a:extLst>
                <a:ext uri="{FF2B5EF4-FFF2-40B4-BE49-F238E27FC236}">
                  <a16:creationId xmlns:a16="http://schemas.microsoft.com/office/drawing/2014/main" id="{775AC61E-098A-4E95-9686-2547042C0C79}"/>
                </a:ext>
              </a:extLst>
            </p:cNvPr>
            <p:cNvPicPr>
              <a:picLocks noChangeAspect="1"/>
            </p:cNvPicPr>
            <p:nvPr/>
          </p:nvPicPr>
          <p:blipFill>
            <a:blip r:embed="rId7"/>
            <a:stretch>
              <a:fillRect/>
            </a:stretch>
          </p:blipFill>
          <p:spPr>
            <a:xfrm>
              <a:off x="385762" y="6419274"/>
              <a:ext cx="10363200" cy="1981200"/>
            </a:xfrm>
            <a:prstGeom prst="rect">
              <a:avLst/>
            </a:prstGeom>
          </p:spPr>
        </p:pic>
        <p:pic>
          <p:nvPicPr>
            <p:cNvPr id="28" name="图片 27">
              <a:extLst>
                <a:ext uri="{FF2B5EF4-FFF2-40B4-BE49-F238E27FC236}">
                  <a16:creationId xmlns:a16="http://schemas.microsoft.com/office/drawing/2014/main" id="{9A3312AD-8946-4413-B71F-46272BBD4CF5}"/>
                </a:ext>
              </a:extLst>
            </p:cNvPr>
            <p:cNvPicPr>
              <a:picLocks noChangeAspect="1"/>
            </p:cNvPicPr>
            <p:nvPr/>
          </p:nvPicPr>
          <p:blipFill>
            <a:blip r:embed="rId8"/>
            <a:stretch>
              <a:fillRect/>
            </a:stretch>
          </p:blipFill>
          <p:spPr>
            <a:xfrm>
              <a:off x="10769744" y="6366886"/>
              <a:ext cx="5391150" cy="2085975"/>
            </a:xfrm>
            <a:prstGeom prst="rect">
              <a:avLst/>
            </a:prstGeom>
          </p:spPr>
        </p:pic>
      </p:grpSp>
    </p:spTree>
    <p:extLst>
      <p:ext uri="{BB962C8B-B14F-4D97-AF65-F5344CB8AC3E}">
        <p14:creationId xmlns:p14="http://schemas.microsoft.com/office/powerpoint/2010/main" val="393866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06</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190468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拓扑排序</a:t>
            </a:r>
            <a:endParaRPr lang="en-US" sz="3200" b="1" dirty="0">
              <a:latin typeface="方正清刻本悦宋简体" panose="02000000000000000000" pitchFamily="2" charset="-122"/>
              <a:ea typeface="方正清刻本悦宋简体" panose="02000000000000000000" pitchFamily="2" charset="-122"/>
            </a:endParaRPr>
          </a:p>
        </p:txBody>
      </p:sp>
      <p:pic>
        <p:nvPicPr>
          <p:cNvPr id="3" name="图片 2">
            <a:extLst>
              <a:ext uri="{FF2B5EF4-FFF2-40B4-BE49-F238E27FC236}">
                <a16:creationId xmlns:a16="http://schemas.microsoft.com/office/drawing/2014/main" id="{1B960CAD-EE0D-4E9A-A108-93F84634EB1F}"/>
              </a:ext>
            </a:extLst>
          </p:cNvPr>
          <p:cNvPicPr>
            <a:picLocks noChangeAspect="1"/>
          </p:cNvPicPr>
          <p:nvPr/>
        </p:nvPicPr>
        <p:blipFill>
          <a:blip r:embed="rId2"/>
          <a:stretch>
            <a:fillRect/>
          </a:stretch>
        </p:blipFill>
        <p:spPr>
          <a:xfrm>
            <a:off x="491836" y="1549835"/>
            <a:ext cx="9037978" cy="4759787"/>
          </a:xfrm>
          <a:prstGeom prst="rect">
            <a:avLst/>
          </a:prstGeom>
        </p:spPr>
      </p:pic>
      <p:sp>
        <p:nvSpPr>
          <p:cNvPr id="10" name="矩形 9">
            <a:extLst>
              <a:ext uri="{FF2B5EF4-FFF2-40B4-BE49-F238E27FC236}">
                <a16:creationId xmlns:a16="http://schemas.microsoft.com/office/drawing/2014/main" id="{D40999D8-EE22-46DB-A17A-D20CC9AA270D}"/>
              </a:ext>
            </a:extLst>
          </p:cNvPr>
          <p:cNvSpPr/>
          <p:nvPr/>
        </p:nvSpPr>
        <p:spPr>
          <a:xfrm>
            <a:off x="7316719" y="1372902"/>
            <a:ext cx="3979815" cy="3372077"/>
          </a:xfrm>
          <a:prstGeom prst="rect">
            <a:avLst/>
          </a:prstGeom>
        </p:spPr>
        <p:txBody>
          <a:bodyPr wrap="square">
            <a:spAutoFit/>
          </a:bodyPr>
          <a:lstStyle/>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图有拓扑排序的充要条件是图为一个</a:t>
            </a:r>
            <a:r>
              <a:rPr lang="en-US" altLang="zh-CN" dirty="0">
                <a:solidFill>
                  <a:srgbClr val="1F0909"/>
                </a:solidFill>
                <a:latin typeface="微软雅黑" panose="020B0503020204020204" pitchFamily="34" charset="-122"/>
                <a:ea typeface="微软雅黑" panose="020B0503020204020204" pitchFamily="34" charset="-122"/>
              </a:rPr>
              <a:t>DAG</a:t>
            </a:r>
            <a:r>
              <a:rPr lang="zh-CN" altLang="en-US" dirty="0">
                <a:solidFill>
                  <a:srgbClr val="1F0909"/>
                </a:solidFill>
                <a:latin typeface="微软雅黑" panose="020B0503020204020204" pitchFamily="34" charset="-122"/>
                <a:ea typeface="微软雅黑" panose="020B0503020204020204" pitchFamily="34" charset="-122"/>
              </a:rPr>
              <a:t>，有时候会用求拓扑序判断是否有环。</a:t>
            </a:r>
            <a:endParaRPr lang="en-US" altLang="zh-CN" dirty="0">
              <a:solidFill>
                <a:srgbClr val="1F0909"/>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拓扑排序的解法有两种：</a:t>
            </a:r>
            <a:endParaRPr lang="en-US" altLang="zh-CN" dirty="0">
              <a:solidFill>
                <a:srgbClr val="1F0909"/>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F0909"/>
                </a:solidFill>
                <a:latin typeface="微软雅黑" panose="020B0503020204020204" pitchFamily="34" charset="-122"/>
                <a:ea typeface="微软雅黑" panose="020B0503020204020204" pitchFamily="34" charset="-122"/>
              </a:rPr>
              <a:t>从入度为</a:t>
            </a:r>
            <a:r>
              <a:rPr lang="en-US" altLang="zh-CN" dirty="0">
                <a:solidFill>
                  <a:srgbClr val="1F0909"/>
                </a:solidFill>
                <a:latin typeface="微软雅黑" panose="020B0503020204020204" pitchFamily="34" charset="-122"/>
                <a:ea typeface="微软雅黑" panose="020B0503020204020204" pitchFamily="34" charset="-122"/>
              </a:rPr>
              <a:t>0</a:t>
            </a:r>
            <a:r>
              <a:rPr lang="zh-CN" altLang="en-US" dirty="0">
                <a:solidFill>
                  <a:srgbClr val="1F0909"/>
                </a:solidFill>
                <a:latin typeface="微软雅黑" panose="020B0503020204020204" pitchFamily="34" charset="-122"/>
                <a:ea typeface="微软雅黑" panose="020B0503020204020204" pitchFamily="34" charset="-122"/>
              </a:rPr>
              <a:t>的点开始，正向求拓扑，</a:t>
            </a:r>
            <a:endParaRPr lang="en-US" altLang="zh-CN" dirty="0">
              <a:solidFill>
                <a:srgbClr val="1F0909"/>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F0909"/>
                </a:solidFill>
                <a:latin typeface="微软雅黑" panose="020B0503020204020204" pitchFamily="34" charset="-122"/>
                <a:ea typeface="微软雅黑" panose="020B0503020204020204" pitchFamily="34" charset="-122"/>
              </a:rPr>
              <a:t>从出度为</a:t>
            </a:r>
            <a:r>
              <a:rPr lang="en-US" altLang="zh-CN" dirty="0">
                <a:solidFill>
                  <a:srgbClr val="1F0909"/>
                </a:solidFill>
                <a:latin typeface="微软雅黑" panose="020B0503020204020204" pitchFamily="34" charset="-122"/>
                <a:ea typeface="微软雅黑" panose="020B0503020204020204" pitchFamily="34" charset="-122"/>
              </a:rPr>
              <a:t>0</a:t>
            </a:r>
            <a:r>
              <a:rPr lang="zh-CN" altLang="en-US" dirty="0">
                <a:solidFill>
                  <a:srgbClr val="1F0909"/>
                </a:solidFill>
                <a:latin typeface="微软雅黑" panose="020B0503020204020204" pitchFamily="34" charset="-122"/>
                <a:ea typeface="微软雅黑" panose="020B0503020204020204" pitchFamily="34" charset="-122"/>
              </a:rPr>
              <a:t>的点开始，或借助递归栈，或者建反向的边，逆向求拓扑。</a:t>
            </a:r>
            <a:endParaRPr lang="en-US" dirty="0"/>
          </a:p>
        </p:txBody>
      </p:sp>
    </p:spTree>
    <p:extLst>
      <p:ext uri="{BB962C8B-B14F-4D97-AF65-F5344CB8AC3E}">
        <p14:creationId xmlns:p14="http://schemas.microsoft.com/office/powerpoint/2010/main" val="2260726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F29DD4-CBBE-4A76-A885-981A9B46BB2A}"/>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06</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1A87E019-EF5F-4E58-9B8B-F4F6799CB51A}"/>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9D9C939E-9962-49AC-848C-87B5B02A9C51}"/>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63494292-FACB-4414-8D5A-E869EA8FB048}"/>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F51C2A57-F1AC-4753-89AD-E13FDBFF7A6A}"/>
              </a:ext>
            </a:extLst>
          </p:cNvPr>
          <p:cNvSpPr txBox="1"/>
          <p:nvPr/>
        </p:nvSpPr>
        <p:spPr>
          <a:xfrm>
            <a:off x="1182849" y="782631"/>
            <a:ext cx="190468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拓扑排序</a:t>
            </a:r>
            <a:endParaRPr lang="en-US" sz="3200" b="1" dirty="0">
              <a:latin typeface="方正清刻本悦宋简体" panose="02000000000000000000" pitchFamily="2" charset="-122"/>
              <a:ea typeface="方正清刻本悦宋简体" panose="02000000000000000000" pitchFamily="2" charset="-122"/>
            </a:endParaRPr>
          </a:p>
        </p:txBody>
      </p:sp>
      <p:grpSp>
        <p:nvGrpSpPr>
          <p:cNvPr id="10" name="组合 9">
            <a:extLst>
              <a:ext uri="{FF2B5EF4-FFF2-40B4-BE49-F238E27FC236}">
                <a16:creationId xmlns:a16="http://schemas.microsoft.com/office/drawing/2014/main" id="{664751C9-9D76-475F-AC78-4E47716188C9}"/>
              </a:ext>
            </a:extLst>
          </p:cNvPr>
          <p:cNvGrpSpPr/>
          <p:nvPr/>
        </p:nvGrpSpPr>
        <p:grpSpPr>
          <a:xfrm>
            <a:off x="4988515" y="1303073"/>
            <a:ext cx="6648313" cy="4714875"/>
            <a:chOff x="4910138" y="895918"/>
            <a:chExt cx="6648313" cy="4714875"/>
          </a:xfrm>
        </p:grpSpPr>
        <p:pic>
          <p:nvPicPr>
            <p:cNvPr id="3" name="图片 2">
              <a:extLst>
                <a:ext uri="{FF2B5EF4-FFF2-40B4-BE49-F238E27FC236}">
                  <a16:creationId xmlns:a16="http://schemas.microsoft.com/office/drawing/2014/main" id="{E4335B37-EBF4-4B54-AFF7-0B307E7C9AA2}"/>
                </a:ext>
              </a:extLst>
            </p:cNvPr>
            <p:cNvPicPr>
              <a:picLocks noChangeAspect="1"/>
            </p:cNvPicPr>
            <p:nvPr/>
          </p:nvPicPr>
          <p:blipFill>
            <a:blip r:embed="rId2"/>
            <a:stretch>
              <a:fillRect/>
            </a:stretch>
          </p:blipFill>
          <p:spPr>
            <a:xfrm>
              <a:off x="5005251" y="895918"/>
              <a:ext cx="6553200" cy="942975"/>
            </a:xfrm>
            <a:prstGeom prst="rect">
              <a:avLst/>
            </a:prstGeom>
          </p:spPr>
        </p:pic>
        <p:pic>
          <p:nvPicPr>
            <p:cNvPr id="9" name="图片 8">
              <a:extLst>
                <a:ext uri="{FF2B5EF4-FFF2-40B4-BE49-F238E27FC236}">
                  <a16:creationId xmlns:a16="http://schemas.microsoft.com/office/drawing/2014/main" id="{D59963D5-8565-4C99-BEEA-BE254C155099}"/>
                </a:ext>
              </a:extLst>
            </p:cNvPr>
            <p:cNvPicPr>
              <a:picLocks noChangeAspect="1"/>
            </p:cNvPicPr>
            <p:nvPr/>
          </p:nvPicPr>
          <p:blipFill>
            <a:blip r:embed="rId3"/>
            <a:stretch>
              <a:fillRect/>
            </a:stretch>
          </p:blipFill>
          <p:spPr>
            <a:xfrm>
              <a:off x="4910138" y="1838893"/>
              <a:ext cx="6638925" cy="3771900"/>
            </a:xfrm>
            <a:prstGeom prst="rect">
              <a:avLst/>
            </a:prstGeom>
          </p:spPr>
        </p:pic>
      </p:grpSp>
      <p:sp>
        <p:nvSpPr>
          <p:cNvPr id="11" name="矩形 10">
            <a:extLst>
              <a:ext uri="{FF2B5EF4-FFF2-40B4-BE49-F238E27FC236}">
                <a16:creationId xmlns:a16="http://schemas.microsoft.com/office/drawing/2014/main" id="{A0C29B15-A4C6-4D99-A08A-7321A7DF048F}"/>
              </a:ext>
            </a:extLst>
          </p:cNvPr>
          <p:cNvSpPr/>
          <p:nvPr/>
        </p:nvSpPr>
        <p:spPr>
          <a:xfrm>
            <a:off x="449949" y="1772531"/>
            <a:ext cx="4383308" cy="923330"/>
          </a:xfrm>
          <a:prstGeom prst="rect">
            <a:avLst/>
          </a:prstGeom>
        </p:spPr>
        <p:txBody>
          <a:bodyPr wrap="square">
            <a:spAutoFit/>
          </a:bodyPr>
          <a:lstStyle/>
          <a:p>
            <a:r>
              <a:rPr lang="zh-CN" altLang="en-US" dirty="0">
                <a:solidFill>
                  <a:srgbClr val="1F0909"/>
                </a:solidFill>
                <a:latin typeface="微软雅黑" panose="020B0503020204020204" pitchFamily="34" charset="-122"/>
                <a:ea typeface="微软雅黑" panose="020B0503020204020204" pitchFamily="34" charset="-122"/>
              </a:rPr>
              <a:t>用</a:t>
            </a:r>
            <a:r>
              <a:rPr lang="en-US" altLang="zh-CN" dirty="0" err="1">
                <a:solidFill>
                  <a:srgbClr val="1F0909"/>
                </a:solidFill>
                <a:latin typeface="微软雅黑" panose="020B0503020204020204" pitchFamily="34" charset="-122"/>
                <a:ea typeface="微软雅黑" panose="020B0503020204020204" pitchFamily="34" charset="-122"/>
              </a:rPr>
              <a:t>dfs</a:t>
            </a:r>
            <a:r>
              <a:rPr lang="zh-CN" altLang="en-US" dirty="0">
                <a:solidFill>
                  <a:srgbClr val="1F0909"/>
                </a:solidFill>
                <a:latin typeface="微软雅黑" panose="020B0503020204020204" pitchFamily="34" charset="-122"/>
                <a:ea typeface="微软雅黑" panose="020B0503020204020204" pitchFamily="34" charset="-122"/>
              </a:rPr>
              <a:t>实现，每次深搜到出度为</a:t>
            </a:r>
            <a:r>
              <a:rPr lang="en-US" altLang="zh-CN" dirty="0">
                <a:solidFill>
                  <a:srgbClr val="1F0909"/>
                </a:solidFill>
                <a:latin typeface="微软雅黑" panose="020B0503020204020204" pitchFamily="34" charset="-122"/>
                <a:ea typeface="微软雅黑" panose="020B0503020204020204" pitchFamily="34" charset="-122"/>
              </a:rPr>
              <a:t>0</a:t>
            </a:r>
            <a:r>
              <a:rPr lang="zh-CN" altLang="en-US" dirty="0">
                <a:solidFill>
                  <a:srgbClr val="1F0909"/>
                </a:solidFill>
                <a:latin typeface="微软雅黑" panose="020B0503020204020204" pitchFamily="34" charset="-122"/>
                <a:ea typeface="微软雅黑" panose="020B0503020204020204" pitchFamily="34" charset="-122"/>
              </a:rPr>
              <a:t>的点就返回，边返回边输出，但是由于倒着求一个拓扑序，不能求出字典序最小的排序。</a:t>
            </a:r>
            <a:endParaRPr lang="en-US" dirty="0"/>
          </a:p>
        </p:txBody>
      </p:sp>
    </p:spTree>
    <p:extLst>
      <p:ext uri="{BB962C8B-B14F-4D97-AF65-F5344CB8AC3E}">
        <p14:creationId xmlns:p14="http://schemas.microsoft.com/office/powerpoint/2010/main" val="587075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F29DD4-CBBE-4A76-A885-981A9B46BB2A}"/>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06</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1A87E019-EF5F-4E58-9B8B-F4F6799CB51A}"/>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9D9C939E-9962-49AC-848C-87B5B02A9C51}"/>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63494292-FACB-4414-8D5A-E869EA8FB048}"/>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F51C2A57-F1AC-4753-89AD-E13FDBFF7A6A}"/>
              </a:ext>
            </a:extLst>
          </p:cNvPr>
          <p:cNvSpPr txBox="1"/>
          <p:nvPr/>
        </p:nvSpPr>
        <p:spPr>
          <a:xfrm>
            <a:off x="1182849" y="782631"/>
            <a:ext cx="190468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拓扑排序</a:t>
            </a:r>
            <a:endParaRPr lang="en-US" sz="3200" b="1" dirty="0">
              <a:latin typeface="方正清刻本悦宋简体" panose="02000000000000000000" pitchFamily="2" charset="-122"/>
              <a:ea typeface="方正清刻本悦宋简体" panose="02000000000000000000" pitchFamily="2" charset="-122"/>
            </a:endParaRPr>
          </a:p>
        </p:txBody>
      </p:sp>
      <p:pic>
        <p:nvPicPr>
          <p:cNvPr id="12" name="图片 11">
            <a:extLst>
              <a:ext uri="{FF2B5EF4-FFF2-40B4-BE49-F238E27FC236}">
                <a16:creationId xmlns:a16="http://schemas.microsoft.com/office/drawing/2014/main" id="{A11731C1-F215-4879-8CF1-80A7E05AB138}"/>
              </a:ext>
            </a:extLst>
          </p:cNvPr>
          <p:cNvPicPr>
            <a:picLocks noChangeAspect="1"/>
          </p:cNvPicPr>
          <p:nvPr/>
        </p:nvPicPr>
        <p:blipFill>
          <a:blip r:embed="rId2"/>
          <a:stretch>
            <a:fillRect/>
          </a:stretch>
        </p:blipFill>
        <p:spPr>
          <a:xfrm>
            <a:off x="6238194" y="1776549"/>
            <a:ext cx="5646727" cy="4262846"/>
          </a:xfrm>
          <a:prstGeom prst="rect">
            <a:avLst/>
          </a:prstGeom>
        </p:spPr>
      </p:pic>
      <p:pic>
        <p:nvPicPr>
          <p:cNvPr id="13" name="图片 12">
            <a:extLst>
              <a:ext uri="{FF2B5EF4-FFF2-40B4-BE49-F238E27FC236}">
                <a16:creationId xmlns:a16="http://schemas.microsoft.com/office/drawing/2014/main" id="{43CCE970-0644-4587-BBCB-19472429B794}"/>
              </a:ext>
            </a:extLst>
          </p:cNvPr>
          <p:cNvPicPr>
            <a:picLocks noChangeAspect="1"/>
          </p:cNvPicPr>
          <p:nvPr/>
        </p:nvPicPr>
        <p:blipFill>
          <a:blip r:embed="rId3"/>
          <a:stretch>
            <a:fillRect/>
          </a:stretch>
        </p:blipFill>
        <p:spPr>
          <a:xfrm>
            <a:off x="455168" y="4075611"/>
            <a:ext cx="5640831" cy="1963785"/>
          </a:xfrm>
          <a:prstGeom prst="rect">
            <a:avLst/>
          </a:prstGeom>
        </p:spPr>
      </p:pic>
      <p:sp>
        <p:nvSpPr>
          <p:cNvPr id="14" name="矩形 13">
            <a:extLst>
              <a:ext uri="{FF2B5EF4-FFF2-40B4-BE49-F238E27FC236}">
                <a16:creationId xmlns:a16="http://schemas.microsoft.com/office/drawing/2014/main" id="{E2699330-98C7-40E8-B447-0E7A33C5D899}"/>
              </a:ext>
            </a:extLst>
          </p:cNvPr>
          <p:cNvSpPr/>
          <p:nvPr/>
        </p:nvSpPr>
        <p:spPr>
          <a:xfrm>
            <a:off x="455168" y="1766012"/>
            <a:ext cx="5153152" cy="1477328"/>
          </a:xfrm>
          <a:prstGeom prst="rect">
            <a:avLst/>
          </a:prstGeom>
        </p:spPr>
        <p:txBody>
          <a:bodyPr wrap="square">
            <a:spAutoFit/>
          </a:bodyPr>
          <a:lstStyle/>
          <a:p>
            <a:r>
              <a:rPr lang="zh-CN" altLang="en-US" dirty="0">
                <a:solidFill>
                  <a:srgbClr val="1F0909"/>
                </a:solidFill>
                <a:latin typeface="微软雅黑" panose="020B0503020204020204" pitchFamily="34" charset="-122"/>
                <a:ea typeface="微软雅黑" panose="020B0503020204020204" pitchFamily="34" charset="-122"/>
              </a:rPr>
              <a:t>以正向求拓扑为例，我们只需要每次将入度为</a:t>
            </a:r>
            <a:r>
              <a:rPr lang="en-US" altLang="zh-CN" dirty="0">
                <a:solidFill>
                  <a:srgbClr val="1F0909"/>
                </a:solidFill>
                <a:latin typeface="微软雅黑" panose="020B0503020204020204" pitchFamily="34" charset="-122"/>
                <a:ea typeface="微软雅黑" panose="020B0503020204020204" pitchFamily="34" charset="-122"/>
              </a:rPr>
              <a:t>0</a:t>
            </a:r>
            <a:r>
              <a:rPr lang="zh-CN" altLang="en-US" dirty="0">
                <a:solidFill>
                  <a:srgbClr val="1F0909"/>
                </a:solidFill>
                <a:latin typeface="微软雅黑" panose="020B0503020204020204" pitchFamily="34" charset="-122"/>
                <a:ea typeface="微软雅黑" panose="020B0503020204020204" pitchFamily="34" charset="-122"/>
              </a:rPr>
              <a:t>的点及其对应的边删除。删完看一下现在</a:t>
            </a:r>
            <a:r>
              <a:rPr lang="zh-CN" altLang="en-US">
                <a:solidFill>
                  <a:srgbClr val="1F0909"/>
                </a:solidFill>
                <a:latin typeface="微软雅黑" panose="020B0503020204020204" pitchFamily="34" charset="-122"/>
                <a:ea typeface="微软雅黑" panose="020B0503020204020204" pitchFamily="34" charset="-122"/>
              </a:rPr>
              <a:t>哪些点入度</a:t>
            </a:r>
            <a:r>
              <a:rPr lang="zh-CN" altLang="en-US" dirty="0">
                <a:solidFill>
                  <a:srgbClr val="1F0909"/>
                </a:solidFill>
                <a:latin typeface="微软雅黑" panose="020B0503020204020204" pitchFamily="34" charset="-122"/>
                <a:ea typeface="微软雅黑" panose="020B0503020204020204" pitchFamily="34" charset="-122"/>
              </a:rPr>
              <a:t>也变成了</a:t>
            </a:r>
            <a:r>
              <a:rPr lang="en-US" altLang="zh-CN" dirty="0">
                <a:solidFill>
                  <a:srgbClr val="1F0909"/>
                </a:solidFill>
                <a:latin typeface="微软雅黑" panose="020B0503020204020204" pitchFamily="34" charset="-122"/>
                <a:ea typeface="微软雅黑" panose="020B0503020204020204" pitchFamily="34" charset="-122"/>
              </a:rPr>
              <a:t>0</a:t>
            </a:r>
            <a:r>
              <a:rPr lang="zh-CN" altLang="en-US" dirty="0">
                <a:solidFill>
                  <a:srgbClr val="1F0909"/>
                </a:solidFill>
                <a:latin typeface="微软雅黑" panose="020B0503020204020204" pitchFamily="34" charset="-122"/>
                <a:ea typeface="微软雅黑" panose="020B0503020204020204" pitchFamily="34" charset="-122"/>
              </a:rPr>
              <a:t>，加到队列里去</a:t>
            </a:r>
            <a:r>
              <a:rPr lang="en-US" altLang="zh-CN" dirty="0" err="1">
                <a:solidFill>
                  <a:srgbClr val="1F0909"/>
                </a:solidFill>
                <a:latin typeface="微软雅黑" panose="020B0503020204020204" pitchFamily="34" charset="-122"/>
                <a:ea typeface="微软雅黑" panose="020B0503020204020204" pitchFamily="34" charset="-122"/>
              </a:rPr>
              <a:t>bfs</a:t>
            </a:r>
            <a:r>
              <a:rPr lang="zh-CN" altLang="en-US" dirty="0">
                <a:solidFill>
                  <a:srgbClr val="1F0909"/>
                </a:solidFill>
                <a:latin typeface="微软雅黑" panose="020B0503020204020204" pitchFamily="34" charset="-122"/>
                <a:ea typeface="微软雅黑" panose="020B0503020204020204" pitchFamily="34" charset="-122"/>
              </a:rPr>
              <a:t>即可。</a:t>
            </a:r>
            <a:endParaRPr lang="en-US" altLang="zh-CN" dirty="0">
              <a:solidFill>
                <a:srgbClr val="1F0909"/>
              </a:solidFill>
              <a:latin typeface="微软雅黑" panose="020B0503020204020204" pitchFamily="34" charset="-122"/>
              <a:ea typeface="微软雅黑" panose="020B0503020204020204" pitchFamily="34" charset="-122"/>
            </a:endParaRPr>
          </a:p>
          <a:p>
            <a:endParaRPr lang="en-US" dirty="0">
              <a:solidFill>
                <a:srgbClr val="1F0909"/>
              </a:solidFill>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368363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917239"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12</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9227206"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最近公共祖先 </a:t>
            </a:r>
            <a:r>
              <a:rPr lang="en-US" altLang="zh-CN" sz="3200" b="1" dirty="0">
                <a:latin typeface="方正清刻本悦宋简体" panose="02000000000000000000" pitchFamily="2" charset="-122"/>
                <a:ea typeface="方正清刻本悦宋简体" panose="02000000000000000000" pitchFamily="2" charset="-122"/>
              </a:rPr>
              <a:t>LCA       </a:t>
            </a:r>
            <a:r>
              <a:rPr lang="zh-CN" altLang="en-US" sz="3200" b="1" dirty="0">
                <a:latin typeface="方正清刻本悦宋简体" panose="02000000000000000000" pitchFamily="2" charset="-122"/>
                <a:ea typeface="方正清刻本悦宋简体" panose="02000000000000000000" pitchFamily="2" charset="-122"/>
              </a:rPr>
              <a:t>预处理 </a:t>
            </a:r>
            <a:r>
              <a:rPr lang="en-US" altLang="zh-CN" sz="3200" b="1" dirty="0">
                <a:latin typeface="方正清刻本悦宋简体" panose="02000000000000000000" pitchFamily="2" charset="-122"/>
                <a:ea typeface="方正清刻本悦宋简体" panose="02000000000000000000" pitchFamily="2" charset="-122"/>
              </a:rPr>
              <a:t>O(n*</a:t>
            </a:r>
            <a:r>
              <a:rPr lang="en-US" altLang="zh-CN" sz="3200" b="1" dirty="0" err="1">
                <a:latin typeface="方正清刻本悦宋简体" panose="02000000000000000000" pitchFamily="2" charset="-122"/>
                <a:ea typeface="方正清刻本悦宋简体" panose="02000000000000000000" pitchFamily="2" charset="-122"/>
              </a:rPr>
              <a:t>logn</a:t>
            </a:r>
            <a:r>
              <a:rPr lang="en-US" altLang="zh-CN" sz="3200" b="1" dirty="0">
                <a:latin typeface="方正清刻本悦宋简体" panose="02000000000000000000" pitchFamily="2" charset="-122"/>
                <a:ea typeface="方正清刻本悦宋简体" panose="02000000000000000000" pitchFamily="2" charset="-122"/>
              </a:rPr>
              <a:t>) </a:t>
            </a:r>
            <a:r>
              <a:rPr lang="zh-CN" altLang="en-US" sz="3200" b="1" dirty="0">
                <a:latin typeface="方正清刻本悦宋简体" panose="02000000000000000000" pitchFamily="2" charset="-122"/>
                <a:ea typeface="方正清刻本悦宋简体" panose="02000000000000000000" pitchFamily="2" charset="-122"/>
              </a:rPr>
              <a:t>查询 </a:t>
            </a:r>
            <a:r>
              <a:rPr lang="en-US" altLang="zh-CN" sz="3200" b="1" dirty="0">
                <a:latin typeface="方正清刻本悦宋简体" panose="02000000000000000000" pitchFamily="2" charset="-122"/>
                <a:ea typeface="方正清刻本悦宋简体" panose="02000000000000000000" pitchFamily="2" charset="-122"/>
              </a:rPr>
              <a:t>O(</a:t>
            </a:r>
            <a:r>
              <a:rPr lang="en-US" altLang="zh-CN" sz="3200" b="1" dirty="0" err="1">
                <a:latin typeface="方正清刻本悦宋简体" panose="02000000000000000000" pitchFamily="2" charset="-122"/>
                <a:ea typeface="方正清刻本悦宋简体" panose="02000000000000000000" pitchFamily="2" charset="-122"/>
              </a:rPr>
              <a:t>logn</a:t>
            </a:r>
            <a:r>
              <a:rPr lang="en-US" altLang="zh-CN" sz="3200" b="1" dirty="0">
                <a:latin typeface="方正清刻本悦宋简体" panose="02000000000000000000" pitchFamily="2" charset="-122"/>
                <a:ea typeface="方正清刻本悦宋简体" panose="02000000000000000000" pitchFamily="2" charset="-122"/>
              </a:rPr>
              <a:t>)</a:t>
            </a:r>
            <a:endParaRPr lang="en-US" sz="3200" b="1" dirty="0">
              <a:latin typeface="方正清刻本悦宋简体" panose="02000000000000000000" pitchFamily="2" charset="-122"/>
              <a:ea typeface="方正清刻本悦宋简体" panose="02000000000000000000" pitchFamily="2" charset="-122"/>
            </a:endParaRPr>
          </a:p>
        </p:txBody>
      </p:sp>
      <p:pic>
        <p:nvPicPr>
          <p:cNvPr id="2" name="图片 1">
            <a:extLst>
              <a:ext uri="{FF2B5EF4-FFF2-40B4-BE49-F238E27FC236}">
                <a16:creationId xmlns:a16="http://schemas.microsoft.com/office/drawing/2014/main" id="{FA931850-BFB2-49C5-BDDE-46A9769D3CE8}"/>
              </a:ext>
            </a:extLst>
          </p:cNvPr>
          <p:cNvPicPr>
            <a:picLocks noChangeAspect="1"/>
          </p:cNvPicPr>
          <p:nvPr/>
        </p:nvPicPr>
        <p:blipFill>
          <a:blip r:embed="rId3"/>
          <a:stretch>
            <a:fillRect/>
          </a:stretch>
        </p:blipFill>
        <p:spPr>
          <a:xfrm>
            <a:off x="7954935" y="1757142"/>
            <a:ext cx="3714750" cy="3667125"/>
          </a:xfrm>
          <a:prstGeom prst="rect">
            <a:avLst/>
          </a:prstGeom>
        </p:spPr>
      </p:pic>
      <p:sp>
        <p:nvSpPr>
          <p:cNvPr id="3" name="文本框 2">
            <a:extLst>
              <a:ext uri="{FF2B5EF4-FFF2-40B4-BE49-F238E27FC236}">
                <a16:creationId xmlns:a16="http://schemas.microsoft.com/office/drawing/2014/main" id="{FBF45F79-F8B3-4E86-94C6-C0D79EF96C19}"/>
              </a:ext>
            </a:extLst>
          </p:cNvPr>
          <p:cNvSpPr txBox="1"/>
          <p:nvPr/>
        </p:nvSpPr>
        <p:spPr>
          <a:xfrm>
            <a:off x="838900" y="1587865"/>
            <a:ext cx="5246949"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枚举树上任意两个节点，</a:t>
            </a:r>
            <a:r>
              <a:rPr lang="en-US" altLang="zh-CN" sz="1600" dirty="0" err="1">
                <a:latin typeface="微软雅黑" panose="020B0503020204020204" pitchFamily="34" charset="-122"/>
                <a:ea typeface="微软雅黑" panose="020B0503020204020204" pitchFamily="34" charset="-122"/>
              </a:rPr>
              <a:t>lca</a:t>
            </a:r>
            <a:r>
              <a:rPr lang="en-US" altLang="zh-CN" sz="1600" dirty="0">
                <a:latin typeface="微软雅黑" panose="020B0503020204020204" pitchFamily="34" charset="-122"/>
                <a:ea typeface="微软雅黑" panose="020B0503020204020204" pitchFamily="34" charset="-122"/>
              </a:rPr>
              <a:t>(u, v)</a:t>
            </a:r>
            <a:r>
              <a:rPr lang="zh-CN" altLang="en-US" sz="1600" dirty="0">
                <a:latin typeface="微软雅黑" panose="020B0503020204020204" pitchFamily="34" charset="-122"/>
                <a:ea typeface="微软雅黑" panose="020B0503020204020204" pitchFamily="34" charset="-122"/>
              </a:rPr>
              <a:t>用于表示最近公共祖先</a:t>
            </a:r>
            <a:endParaRPr lang="en-US" sz="16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2CCE185-45CD-433D-BECC-2176E52BA380}"/>
              </a:ext>
            </a:extLst>
          </p:cNvPr>
          <p:cNvPicPr>
            <a:picLocks noChangeAspect="1"/>
          </p:cNvPicPr>
          <p:nvPr/>
        </p:nvPicPr>
        <p:blipFill>
          <a:blip r:embed="rId4"/>
          <a:stretch>
            <a:fillRect/>
          </a:stretch>
        </p:blipFill>
        <p:spPr>
          <a:xfrm>
            <a:off x="738890" y="2855167"/>
            <a:ext cx="7332254" cy="2382122"/>
          </a:xfrm>
          <a:prstGeom prst="rect">
            <a:avLst/>
          </a:prstGeom>
        </p:spPr>
      </p:pic>
      <p:sp>
        <p:nvSpPr>
          <p:cNvPr id="11" name="文本框 10">
            <a:extLst>
              <a:ext uri="{FF2B5EF4-FFF2-40B4-BE49-F238E27FC236}">
                <a16:creationId xmlns:a16="http://schemas.microsoft.com/office/drawing/2014/main" id="{3283B829-4D8F-4BCB-9BB4-F3C79E6DB334}"/>
              </a:ext>
            </a:extLst>
          </p:cNvPr>
          <p:cNvSpPr txBox="1"/>
          <p:nvPr/>
        </p:nvSpPr>
        <p:spPr>
          <a:xfrm>
            <a:off x="838900" y="2388021"/>
            <a:ext cx="954107"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倍增法</a:t>
            </a:r>
            <a:endParaRPr 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1755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C650626-4235-4803-9F0B-A41715BBC379}"/>
              </a:ext>
            </a:extLst>
          </p:cNvPr>
          <p:cNvSpPr txBox="1"/>
          <p:nvPr/>
        </p:nvSpPr>
        <p:spPr>
          <a:xfrm>
            <a:off x="380281" y="195077"/>
            <a:ext cx="917239"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12</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1187FC73-883D-4C91-A4D3-BFDB68BBEB5D}"/>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65E36FD4-25B9-4F4F-9F9B-7B2772554C3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F131C78A-EACE-4B59-B373-1BCB72E9B6E7}"/>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3C5111E2-FFF5-4518-88AA-ED0ADB60FA9D}"/>
              </a:ext>
            </a:extLst>
          </p:cNvPr>
          <p:cNvSpPr txBox="1"/>
          <p:nvPr/>
        </p:nvSpPr>
        <p:spPr>
          <a:xfrm>
            <a:off x="1182849" y="782631"/>
            <a:ext cx="8852103"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最近公共祖先 </a:t>
            </a:r>
            <a:r>
              <a:rPr lang="en-US" altLang="zh-CN" sz="3200" b="1" dirty="0">
                <a:latin typeface="方正清刻本悦宋简体" panose="02000000000000000000" pitchFamily="2" charset="-122"/>
                <a:ea typeface="方正清刻本悦宋简体" panose="02000000000000000000" pitchFamily="2" charset="-122"/>
              </a:rPr>
              <a:t>LCA        </a:t>
            </a:r>
            <a:r>
              <a:rPr lang="zh-CN" altLang="en-US" sz="3200" b="1" dirty="0">
                <a:latin typeface="方正清刻本悦宋简体" panose="02000000000000000000" pitchFamily="2" charset="-122"/>
                <a:ea typeface="方正清刻本悦宋简体" panose="02000000000000000000" pitchFamily="2" charset="-122"/>
              </a:rPr>
              <a:t>预处理 </a:t>
            </a:r>
            <a:r>
              <a:rPr lang="en-US" altLang="zh-CN" sz="3200" b="1" dirty="0">
                <a:latin typeface="方正清刻本悦宋简体" panose="02000000000000000000" pitchFamily="2" charset="-122"/>
                <a:ea typeface="方正清刻本悦宋简体" panose="02000000000000000000" pitchFamily="2" charset="-122"/>
              </a:rPr>
              <a:t>O(n*</a:t>
            </a:r>
            <a:r>
              <a:rPr lang="en-US" altLang="zh-CN" sz="3200" b="1" dirty="0" err="1">
                <a:latin typeface="方正清刻本悦宋简体" panose="02000000000000000000" pitchFamily="2" charset="-122"/>
                <a:ea typeface="方正清刻本悦宋简体" panose="02000000000000000000" pitchFamily="2" charset="-122"/>
              </a:rPr>
              <a:t>logn</a:t>
            </a:r>
            <a:r>
              <a:rPr lang="en-US" altLang="zh-CN" sz="3200" b="1" dirty="0">
                <a:latin typeface="方正清刻本悦宋简体" panose="02000000000000000000" pitchFamily="2" charset="-122"/>
                <a:ea typeface="方正清刻本悦宋简体" panose="02000000000000000000" pitchFamily="2" charset="-122"/>
              </a:rPr>
              <a:t>) </a:t>
            </a:r>
            <a:r>
              <a:rPr lang="zh-CN" altLang="en-US" sz="3200" b="1" dirty="0">
                <a:latin typeface="方正清刻本悦宋简体" panose="02000000000000000000" pitchFamily="2" charset="-122"/>
                <a:ea typeface="方正清刻本悦宋简体" panose="02000000000000000000" pitchFamily="2" charset="-122"/>
              </a:rPr>
              <a:t>查询 </a:t>
            </a:r>
            <a:r>
              <a:rPr lang="en-US" altLang="zh-CN" sz="3200" b="1" dirty="0">
                <a:latin typeface="方正清刻本悦宋简体" panose="02000000000000000000" pitchFamily="2" charset="-122"/>
                <a:ea typeface="方正清刻本悦宋简体" panose="02000000000000000000" pitchFamily="2" charset="-122"/>
              </a:rPr>
              <a:t>O(1)</a:t>
            </a:r>
            <a:endParaRPr lang="en-US" sz="3200" b="1" dirty="0">
              <a:latin typeface="方正清刻本悦宋简体" panose="02000000000000000000" pitchFamily="2" charset="-122"/>
              <a:ea typeface="方正清刻本悦宋简体" panose="02000000000000000000" pitchFamily="2" charset="-122"/>
            </a:endParaRPr>
          </a:p>
        </p:txBody>
      </p:sp>
      <p:sp>
        <p:nvSpPr>
          <p:cNvPr id="10" name="矩形 9">
            <a:extLst>
              <a:ext uri="{FF2B5EF4-FFF2-40B4-BE49-F238E27FC236}">
                <a16:creationId xmlns:a16="http://schemas.microsoft.com/office/drawing/2014/main" id="{A0495900-1523-48B9-970D-71BFB016D948}"/>
              </a:ext>
            </a:extLst>
          </p:cNvPr>
          <p:cNvSpPr/>
          <p:nvPr/>
        </p:nvSpPr>
        <p:spPr>
          <a:xfrm>
            <a:off x="6915787" y="1628928"/>
            <a:ext cx="1039067" cy="400110"/>
          </a:xfrm>
          <a:prstGeom prst="rect">
            <a:avLst/>
          </a:prstGeom>
        </p:spPr>
        <p:txBody>
          <a:bodyPr wrap="none">
            <a:spAutoFit/>
          </a:bodyPr>
          <a:lstStyle/>
          <a:p>
            <a:r>
              <a:rPr lang="en-US" sz="2000" b="1" dirty="0">
                <a:solidFill>
                  <a:srgbClr val="1F0909"/>
                </a:solidFill>
                <a:latin typeface="PT Serif"/>
              </a:rPr>
              <a:t>RMQ</a:t>
            </a:r>
            <a:r>
              <a:rPr lang="ja-JP" altLang="en-US" sz="2000" b="1" dirty="0">
                <a:solidFill>
                  <a:srgbClr val="1F0909"/>
                </a:solidFill>
                <a:latin typeface="微软雅黑" panose="020B0503020204020204" pitchFamily="34" charset="-122"/>
                <a:ea typeface="微软雅黑" panose="020B0503020204020204" pitchFamily="34" charset="-122"/>
              </a:rPr>
              <a:t>法</a:t>
            </a:r>
            <a:endParaRPr lang="en-US" sz="2000" b="1" dirty="0"/>
          </a:p>
        </p:txBody>
      </p:sp>
      <p:sp>
        <p:nvSpPr>
          <p:cNvPr id="11" name="矩形 10">
            <a:extLst>
              <a:ext uri="{FF2B5EF4-FFF2-40B4-BE49-F238E27FC236}">
                <a16:creationId xmlns:a16="http://schemas.microsoft.com/office/drawing/2014/main" id="{5D1B1B7B-CD3F-4F64-B0AD-C6D56DB1DDA3}"/>
              </a:ext>
            </a:extLst>
          </p:cNvPr>
          <p:cNvSpPr/>
          <p:nvPr/>
        </p:nvSpPr>
        <p:spPr>
          <a:xfrm>
            <a:off x="838900" y="1640223"/>
            <a:ext cx="825867" cy="400110"/>
          </a:xfrm>
          <a:prstGeom prst="rect">
            <a:avLst/>
          </a:prstGeom>
        </p:spPr>
        <p:txBody>
          <a:bodyPr wrap="none">
            <a:spAutoFit/>
          </a:bodyPr>
          <a:lstStyle/>
          <a:p>
            <a:r>
              <a:rPr lang="en-US" sz="2000" b="1" dirty="0" err="1">
                <a:solidFill>
                  <a:srgbClr val="1F0909"/>
                </a:solidFill>
                <a:latin typeface="PT Serif"/>
              </a:rPr>
              <a:t>dfs</a:t>
            </a:r>
            <a:r>
              <a:rPr lang="ja-JP" altLang="en-US" sz="2000" b="1" dirty="0">
                <a:solidFill>
                  <a:srgbClr val="1F0909"/>
                </a:solidFill>
                <a:latin typeface="微软雅黑" panose="020B0503020204020204" pitchFamily="34" charset="-122"/>
                <a:ea typeface="微软雅黑" panose="020B0503020204020204" pitchFamily="34" charset="-122"/>
              </a:rPr>
              <a:t>序</a:t>
            </a:r>
            <a:endParaRPr lang="en-US" sz="2000" b="1" dirty="0"/>
          </a:p>
        </p:txBody>
      </p:sp>
      <p:pic>
        <p:nvPicPr>
          <p:cNvPr id="13" name="图片 12">
            <a:extLst>
              <a:ext uri="{FF2B5EF4-FFF2-40B4-BE49-F238E27FC236}">
                <a16:creationId xmlns:a16="http://schemas.microsoft.com/office/drawing/2014/main" id="{F5CAED2A-51E3-4BCE-AC05-D538C8F35CD1}"/>
              </a:ext>
            </a:extLst>
          </p:cNvPr>
          <p:cNvPicPr>
            <a:picLocks noChangeAspect="1"/>
          </p:cNvPicPr>
          <p:nvPr/>
        </p:nvPicPr>
        <p:blipFill>
          <a:blip r:embed="rId3"/>
          <a:stretch>
            <a:fillRect/>
          </a:stretch>
        </p:blipFill>
        <p:spPr>
          <a:xfrm>
            <a:off x="632208" y="3472044"/>
            <a:ext cx="4877753" cy="2335370"/>
          </a:xfrm>
          <a:prstGeom prst="rect">
            <a:avLst/>
          </a:prstGeom>
        </p:spPr>
      </p:pic>
      <p:sp>
        <p:nvSpPr>
          <p:cNvPr id="14" name="矩形 13">
            <a:extLst>
              <a:ext uri="{FF2B5EF4-FFF2-40B4-BE49-F238E27FC236}">
                <a16:creationId xmlns:a16="http://schemas.microsoft.com/office/drawing/2014/main" id="{6112583B-5E85-4621-8DDA-407FC70F1527}"/>
              </a:ext>
            </a:extLst>
          </p:cNvPr>
          <p:cNvSpPr/>
          <p:nvPr/>
        </p:nvSpPr>
        <p:spPr>
          <a:xfrm>
            <a:off x="838901" y="2175708"/>
            <a:ext cx="5257100" cy="1160959"/>
          </a:xfrm>
          <a:prstGeom prst="rect">
            <a:avLst/>
          </a:prstGeom>
        </p:spPr>
        <p:txBody>
          <a:bodyPr wrap="square">
            <a:spAutoFit/>
          </a:bodyPr>
          <a:lstStyle/>
          <a:p>
            <a:pPr>
              <a:lnSpc>
                <a:spcPct val="150000"/>
              </a:lnSpc>
            </a:pPr>
            <a:r>
              <a:rPr lang="zh-CN" altLang="en-US" sz="1600" dirty="0">
                <a:latin typeface="Microsoft YaHei" panose="020B0503020204020204" pitchFamily="34" charset="-122"/>
                <a:ea typeface="Microsoft YaHei" panose="020B0503020204020204" pitchFamily="34" charset="-122"/>
              </a:rPr>
              <a:t>对于每个节点</a:t>
            </a:r>
            <a:r>
              <a:rPr lang="en-US" altLang="zh-CN" sz="1600" dirty="0">
                <a:latin typeface="Microsoft YaHei" panose="020B0503020204020204" pitchFamily="34" charset="-122"/>
                <a:ea typeface="Microsoft YaHei" panose="020B0503020204020204" pitchFamily="34" charset="-122"/>
              </a:rPr>
              <a:t>x</a:t>
            </a:r>
            <a:r>
              <a:rPr lang="zh-CN" altLang="en-US" sz="1600" dirty="0">
                <a:latin typeface="Microsoft YaHei" panose="020B0503020204020204" pitchFamily="34" charset="-122"/>
                <a:ea typeface="Microsoft YaHei" panose="020B0503020204020204" pitchFamily="34" charset="-122"/>
              </a:rPr>
              <a:t>将进入这个节点的时间戳记为</a:t>
            </a:r>
            <a:r>
              <a:rPr lang="en-US" altLang="zh-CN" sz="1600" dirty="0">
                <a:latin typeface="Microsoft YaHei" panose="020B0503020204020204" pitchFamily="34" charset="-122"/>
                <a:ea typeface="Microsoft YaHei" panose="020B0503020204020204" pitchFamily="34" charset="-122"/>
              </a:rPr>
              <a:t>in[x]</a:t>
            </a:r>
            <a:r>
              <a:rPr lang="zh-CN" altLang="en-US" sz="1600" dirty="0">
                <a:latin typeface="Microsoft YaHei" panose="020B0503020204020204" pitchFamily="34" charset="-122"/>
                <a:ea typeface="Microsoft YaHei" panose="020B0503020204020204" pitchFamily="34" charset="-122"/>
              </a:rPr>
              <a:t>，离开节点的时间戳记为</a:t>
            </a:r>
            <a:r>
              <a:rPr lang="en-US" altLang="zh-CN" sz="1600" dirty="0">
                <a:latin typeface="Microsoft YaHei" panose="020B0503020204020204" pitchFamily="34" charset="-122"/>
                <a:ea typeface="Microsoft YaHei" panose="020B0503020204020204" pitchFamily="34" charset="-122"/>
              </a:rPr>
              <a:t>out[x]</a:t>
            </a:r>
            <a:r>
              <a:rPr lang="zh-CN" altLang="en-US" sz="1600" dirty="0">
                <a:latin typeface="Microsoft YaHei" panose="020B0503020204020204" pitchFamily="34" charset="-122"/>
                <a:ea typeface="Microsoft YaHei" panose="020B0503020204020204" pitchFamily="34" charset="-122"/>
              </a:rPr>
              <a:t>，所以以</a:t>
            </a:r>
            <a:r>
              <a:rPr lang="en-US" altLang="zh-CN" sz="1600" dirty="0">
                <a:latin typeface="Microsoft YaHei" panose="020B0503020204020204" pitchFamily="34" charset="-122"/>
                <a:ea typeface="Microsoft YaHei" panose="020B0503020204020204" pitchFamily="34" charset="-122"/>
              </a:rPr>
              <a:t>x</a:t>
            </a:r>
            <a:r>
              <a:rPr lang="zh-CN" altLang="en-US" sz="1600" dirty="0">
                <a:latin typeface="Microsoft YaHei" panose="020B0503020204020204" pitchFamily="34" charset="-122"/>
                <a:ea typeface="Microsoft YaHei" panose="020B0503020204020204" pitchFamily="34" charset="-122"/>
              </a:rPr>
              <a:t>为根的子树的区间就是</a:t>
            </a:r>
            <a:r>
              <a:rPr lang="en-US" altLang="zh-CN" sz="1600" dirty="0">
                <a:latin typeface="Microsoft YaHei" panose="020B0503020204020204" pitchFamily="34" charset="-122"/>
                <a:ea typeface="Microsoft YaHei" panose="020B0503020204020204" pitchFamily="34" charset="-122"/>
              </a:rPr>
              <a:t>[in[x],out[x]]</a:t>
            </a:r>
            <a:r>
              <a:rPr lang="zh-CN" altLang="en-US" sz="1600" dirty="0">
                <a:latin typeface="Microsoft YaHei" panose="020B0503020204020204" pitchFamily="34" charset="-122"/>
                <a:ea typeface="Microsoft YaHei" panose="020B0503020204020204" pitchFamily="34" charset="-122"/>
              </a:rPr>
              <a:t>，一次</a:t>
            </a:r>
            <a:r>
              <a:rPr lang="en-US" altLang="zh-CN" sz="1600" dirty="0" err="1">
                <a:latin typeface="Microsoft YaHei" panose="020B0503020204020204" pitchFamily="34" charset="-122"/>
                <a:ea typeface="Microsoft YaHei" panose="020B0503020204020204" pitchFamily="34" charset="-122"/>
              </a:rPr>
              <a:t>dfs</a:t>
            </a:r>
            <a:r>
              <a:rPr lang="zh-CN" altLang="en-US" sz="1600" dirty="0">
                <a:latin typeface="Microsoft YaHei" panose="020B0503020204020204" pitchFamily="34" charset="-122"/>
                <a:ea typeface="Microsoft YaHei" panose="020B0503020204020204" pitchFamily="34" charset="-122"/>
              </a:rPr>
              <a:t>遍历就可以获取这些。 </a:t>
            </a:r>
            <a:endParaRPr lang="en-US" sz="1600" dirty="0"/>
          </a:p>
        </p:txBody>
      </p:sp>
      <p:sp>
        <p:nvSpPr>
          <p:cNvPr id="15" name="矩形 14">
            <a:extLst>
              <a:ext uri="{FF2B5EF4-FFF2-40B4-BE49-F238E27FC236}">
                <a16:creationId xmlns:a16="http://schemas.microsoft.com/office/drawing/2014/main" id="{A8DA929C-AB04-4D59-A0F6-4E5DB1B8B4A3}"/>
              </a:ext>
            </a:extLst>
          </p:cNvPr>
          <p:cNvSpPr/>
          <p:nvPr/>
        </p:nvSpPr>
        <p:spPr>
          <a:xfrm>
            <a:off x="6915787" y="2091281"/>
            <a:ext cx="4892351" cy="1899174"/>
          </a:xfrm>
          <a:prstGeom prst="rect">
            <a:avLst/>
          </a:prstGeom>
        </p:spPr>
        <p:txBody>
          <a:bodyPr wrap="square">
            <a:spAutoFit/>
          </a:bodyPr>
          <a:lstStyle/>
          <a:p>
            <a:pPr>
              <a:lnSpc>
                <a:spcPct val="150000"/>
              </a:lnSpc>
            </a:pPr>
            <a:r>
              <a:rPr lang="en-US" altLang="zh-CN" sz="1600" dirty="0" err="1">
                <a:solidFill>
                  <a:srgbClr val="1F0909"/>
                </a:solidFill>
                <a:latin typeface="PT Serif"/>
              </a:rPr>
              <a:t>dfs</a:t>
            </a:r>
            <a:r>
              <a:rPr lang="zh-CN" altLang="en-US" sz="1600" dirty="0">
                <a:solidFill>
                  <a:srgbClr val="1F0909"/>
                </a:solidFill>
                <a:latin typeface="微软雅黑" panose="020B0503020204020204" pitchFamily="34" charset="-122"/>
                <a:ea typeface="微软雅黑" panose="020B0503020204020204" pitchFamily="34" charset="-122"/>
              </a:rPr>
              <a:t>遍历的节点序列，一棵子树的</a:t>
            </a:r>
            <a:r>
              <a:rPr lang="en-US" altLang="zh-CN" sz="1600" dirty="0" err="1">
                <a:solidFill>
                  <a:srgbClr val="1F0909"/>
                </a:solidFill>
                <a:latin typeface="PT Serif"/>
                <a:ea typeface="微软雅黑" panose="020B0503020204020204" pitchFamily="34" charset="-122"/>
              </a:rPr>
              <a:t>dfs</a:t>
            </a:r>
            <a:r>
              <a:rPr lang="zh-CN" altLang="en-US" sz="1600" dirty="0">
                <a:solidFill>
                  <a:srgbClr val="1F0909"/>
                </a:solidFill>
                <a:latin typeface="微软雅黑" panose="020B0503020204020204" pitchFamily="34" charset="-122"/>
                <a:ea typeface="微软雅黑" panose="020B0503020204020204" pitchFamily="34" charset="-122"/>
              </a:rPr>
              <a:t>序是一个区间</a:t>
            </a:r>
            <a:endParaRPr lang="en-US" altLang="zh-CN" sz="1600" dirty="0">
              <a:solidFill>
                <a:srgbClr val="1F0909"/>
              </a:solidFill>
              <a:latin typeface="微软雅黑" panose="020B0503020204020204" pitchFamily="34" charset="-122"/>
              <a:ea typeface="微软雅黑" panose="020B0503020204020204" pitchFamily="34" charset="-122"/>
            </a:endParaRPr>
          </a:p>
          <a:p>
            <a:pPr>
              <a:lnSpc>
                <a:spcPct val="150000"/>
              </a:lnSpc>
            </a:pPr>
            <a:endParaRPr lang="zh-CN" altLang="en-US" sz="1600"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1F0909"/>
                </a:solidFill>
                <a:latin typeface="微软雅黑" panose="020B0503020204020204" pitchFamily="34" charset="-122"/>
                <a:ea typeface="微软雅黑" panose="020B0503020204020204" pitchFamily="34" charset="-122"/>
              </a:rPr>
              <a:t>每个</a:t>
            </a:r>
            <a:r>
              <a:rPr lang="en-US" altLang="zh-CN" sz="1600" dirty="0">
                <a:solidFill>
                  <a:srgbClr val="1F0909"/>
                </a:solidFill>
                <a:latin typeface="PT Serif"/>
                <a:ea typeface="微软雅黑" panose="020B0503020204020204" pitchFamily="34" charset="-122"/>
              </a:rPr>
              <a:t>u, v</a:t>
            </a:r>
            <a:r>
              <a:rPr lang="zh-CN" altLang="en-US" sz="1600" dirty="0">
                <a:solidFill>
                  <a:srgbClr val="1F0909"/>
                </a:solidFill>
                <a:latin typeface="微软雅黑" panose="020B0503020204020204" pitchFamily="34" charset="-122"/>
                <a:ea typeface="微软雅黑" panose="020B0503020204020204" pitchFamily="34" charset="-122"/>
              </a:rPr>
              <a:t>第一次遍历的位置记为</a:t>
            </a:r>
            <a:r>
              <a:rPr lang="en-US" altLang="zh-CN" sz="1600" dirty="0">
                <a:solidFill>
                  <a:srgbClr val="1F0909"/>
                </a:solidFill>
                <a:latin typeface="PT Serif"/>
                <a:ea typeface="微软雅黑" panose="020B0503020204020204" pitchFamily="34" charset="-122"/>
              </a:rPr>
              <a:t>l[u], l[v]</a:t>
            </a:r>
            <a:r>
              <a:rPr lang="zh-CN" altLang="en-US" sz="1600" dirty="0">
                <a:solidFill>
                  <a:srgbClr val="1F0909"/>
                </a:solidFill>
                <a:latin typeface="微软雅黑" panose="020B0503020204020204" pitchFamily="34" charset="-122"/>
                <a:ea typeface="微软雅黑" panose="020B0503020204020204" pitchFamily="34" charset="-122"/>
              </a:rPr>
              <a:t>，记录每个节点的深度，那么</a:t>
            </a:r>
            <a:r>
              <a:rPr lang="en-US" altLang="zh-CN" sz="1600" dirty="0" err="1">
                <a:solidFill>
                  <a:srgbClr val="1F0909"/>
                </a:solidFill>
                <a:latin typeface="PT Serif"/>
                <a:ea typeface="微软雅黑" panose="020B0503020204020204" pitchFamily="34" charset="-122"/>
              </a:rPr>
              <a:t>lca</a:t>
            </a:r>
            <a:r>
              <a:rPr lang="en-US" altLang="zh-CN" sz="1600" dirty="0">
                <a:solidFill>
                  <a:srgbClr val="1F0909"/>
                </a:solidFill>
                <a:latin typeface="PT Serif"/>
                <a:ea typeface="微软雅黑" panose="020B0503020204020204" pitchFamily="34" charset="-122"/>
              </a:rPr>
              <a:t>(u, v)</a:t>
            </a:r>
            <a:r>
              <a:rPr lang="zh-CN" altLang="en-US" sz="1600" dirty="0">
                <a:solidFill>
                  <a:srgbClr val="1F0909"/>
                </a:solidFill>
                <a:latin typeface="微软雅黑" panose="020B0503020204020204" pitchFamily="34" charset="-122"/>
                <a:ea typeface="微软雅黑" panose="020B0503020204020204" pitchFamily="34" charset="-122"/>
              </a:rPr>
              <a:t>就是</a:t>
            </a:r>
            <a:r>
              <a:rPr lang="en-US" altLang="zh-CN" sz="1600" dirty="0" err="1">
                <a:solidFill>
                  <a:srgbClr val="1F0909"/>
                </a:solidFill>
                <a:latin typeface="PT Serif"/>
                <a:ea typeface="微软雅黑" panose="020B0503020204020204" pitchFamily="34" charset="-122"/>
              </a:rPr>
              <a:t>dfs</a:t>
            </a:r>
            <a:r>
              <a:rPr lang="zh-CN" altLang="en-US" sz="1600" dirty="0">
                <a:solidFill>
                  <a:srgbClr val="1F0909"/>
                </a:solidFill>
                <a:latin typeface="微软雅黑" panose="020B0503020204020204" pitchFamily="34" charset="-122"/>
                <a:ea typeface="微软雅黑" panose="020B0503020204020204" pitchFamily="34" charset="-122"/>
              </a:rPr>
              <a:t>序列上区间</a:t>
            </a:r>
            <a:r>
              <a:rPr lang="en-US" altLang="zh-CN" sz="1600" dirty="0">
                <a:solidFill>
                  <a:srgbClr val="1F0909"/>
                </a:solidFill>
                <a:latin typeface="PT Serif"/>
                <a:ea typeface="微软雅黑" panose="020B0503020204020204" pitchFamily="34" charset="-122"/>
              </a:rPr>
              <a:t>l[u]</a:t>
            </a:r>
            <a:r>
              <a:rPr lang="zh-CN" altLang="en-US" sz="1600" dirty="0">
                <a:solidFill>
                  <a:srgbClr val="1F0909"/>
                </a:solidFill>
                <a:latin typeface="微软雅黑" panose="020B0503020204020204" pitchFamily="34" charset="-122"/>
                <a:ea typeface="微软雅黑" panose="020B0503020204020204" pitchFamily="34" charset="-122"/>
              </a:rPr>
              <a:t>到</a:t>
            </a:r>
            <a:r>
              <a:rPr lang="en-US" altLang="zh-CN" sz="1600" dirty="0">
                <a:solidFill>
                  <a:srgbClr val="1F0909"/>
                </a:solidFill>
                <a:latin typeface="PT Serif"/>
                <a:ea typeface="微软雅黑" panose="020B0503020204020204" pitchFamily="34" charset="-122"/>
              </a:rPr>
              <a:t>l[v]</a:t>
            </a:r>
            <a:r>
              <a:rPr lang="zh-CN" altLang="en-US" sz="1600" dirty="0">
                <a:solidFill>
                  <a:srgbClr val="1F0909"/>
                </a:solidFill>
                <a:latin typeface="微软雅黑" panose="020B0503020204020204" pitchFamily="34" charset="-122"/>
                <a:ea typeface="微软雅黑" panose="020B0503020204020204" pitchFamily="34" charset="-122"/>
              </a:rPr>
              <a:t>之间深度最小的节点 就可以用各种手段求</a:t>
            </a:r>
            <a:r>
              <a:rPr lang="en-US" altLang="zh-CN" sz="1600" dirty="0" err="1">
                <a:solidFill>
                  <a:srgbClr val="1F0909"/>
                </a:solidFill>
                <a:latin typeface="PT Serif"/>
                <a:ea typeface="微软雅黑" panose="020B0503020204020204" pitchFamily="34" charset="-122"/>
              </a:rPr>
              <a:t>rmq</a:t>
            </a:r>
            <a:r>
              <a:rPr lang="zh-CN" altLang="en-US" sz="1600" dirty="0">
                <a:solidFill>
                  <a:srgbClr val="1F0909"/>
                </a:solidFill>
                <a:latin typeface="微软雅黑" panose="020B0503020204020204" pitchFamily="34" charset="-122"/>
                <a:ea typeface="微软雅黑" panose="020B0503020204020204" pitchFamily="34" charset="-122"/>
              </a:rPr>
              <a:t>啦</a:t>
            </a:r>
            <a:endParaRPr lang="en-US" sz="1600" dirty="0"/>
          </a:p>
        </p:txBody>
      </p:sp>
      <p:sp>
        <p:nvSpPr>
          <p:cNvPr id="2" name="文本框 1"/>
          <p:cNvSpPr txBox="1"/>
          <p:nvPr/>
        </p:nvSpPr>
        <p:spPr>
          <a:xfrm>
            <a:off x="2125725" y="5942791"/>
            <a:ext cx="3647152" cy="646331"/>
          </a:xfrm>
          <a:prstGeom prst="rect">
            <a:avLst/>
          </a:prstGeom>
          <a:noFill/>
        </p:spPr>
        <p:txBody>
          <a:bodyPr wrap="none" rtlCol="0">
            <a:spAutoFit/>
          </a:bodyPr>
          <a:lstStyle/>
          <a:p>
            <a:r>
              <a:rPr lang="en-US" altLang="zh-CN" dirty="0"/>
              <a:t>1 2 3 2 4 5 4 2 1  6   7    6   1	</a:t>
            </a:r>
            <a:r>
              <a:rPr lang="zh-CN" altLang="en-US" dirty="0"/>
              <a:t>欧拉序</a:t>
            </a:r>
            <a:endParaRPr lang="en-US" altLang="zh-CN" dirty="0"/>
          </a:p>
          <a:p>
            <a:r>
              <a:rPr lang="en-US" altLang="zh-CN" dirty="0"/>
              <a:t>1 2 3 4 5 6 7 8 9 10 11 12 13	</a:t>
            </a:r>
            <a:r>
              <a:rPr lang="zh-CN" altLang="en-US" dirty="0"/>
              <a:t>序号</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540" y="4473340"/>
            <a:ext cx="2196645" cy="2276042"/>
          </a:xfrm>
          <a:prstGeom prst="rect">
            <a:avLst/>
          </a:prstGeom>
        </p:spPr>
      </p:pic>
      <p:cxnSp>
        <p:nvCxnSpPr>
          <p:cNvPr id="16" name="直接箭头连接符 15"/>
          <p:cNvCxnSpPr>
            <a:stCxn id="13" idx="3"/>
            <a:endCxn id="4" idx="1"/>
          </p:cNvCxnSpPr>
          <p:nvPr/>
        </p:nvCxnSpPr>
        <p:spPr>
          <a:xfrm>
            <a:off x="5509961" y="4639729"/>
            <a:ext cx="622579" cy="9716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8589" y="4120482"/>
            <a:ext cx="2752725" cy="2628900"/>
          </a:xfrm>
          <a:prstGeom prst="rect">
            <a:avLst/>
          </a:prstGeom>
        </p:spPr>
      </p:pic>
    </p:spTree>
    <p:extLst>
      <p:ext uri="{BB962C8B-B14F-4D97-AF65-F5344CB8AC3E}">
        <p14:creationId xmlns:p14="http://schemas.microsoft.com/office/powerpoint/2010/main" val="1011786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07</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3480440" cy="584775"/>
          </a:xfrm>
          <a:prstGeom prst="rect">
            <a:avLst/>
          </a:prstGeom>
          <a:noFill/>
        </p:spPr>
        <p:txBody>
          <a:bodyPr wrap="squar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欧拉图与哈密顿图</a:t>
            </a:r>
            <a:endParaRPr lang="en-US" sz="3200" b="1" dirty="0">
              <a:latin typeface="方正清刻本悦宋简体" panose="02000000000000000000" pitchFamily="2" charset="-122"/>
              <a:ea typeface="方正清刻本悦宋简体" panose="02000000000000000000" pitchFamily="2" charset="-122"/>
            </a:endParaRPr>
          </a:p>
        </p:txBody>
      </p:sp>
      <p:sp>
        <p:nvSpPr>
          <p:cNvPr id="2" name="矩形 1">
            <a:extLst>
              <a:ext uri="{FF2B5EF4-FFF2-40B4-BE49-F238E27FC236}">
                <a16:creationId xmlns:a16="http://schemas.microsoft.com/office/drawing/2014/main" id="{548BA1C4-351F-4728-B9C0-CAF8BCFD922D}"/>
              </a:ext>
            </a:extLst>
          </p:cNvPr>
          <p:cNvSpPr/>
          <p:nvPr/>
        </p:nvSpPr>
        <p:spPr>
          <a:xfrm>
            <a:off x="798912" y="1629821"/>
            <a:ext cx="10594175" cy="4570482"/>
          </a:xfrm>
          <a:prstGeom prst="rect">
            <a:avLst/>
          </a:prstGeom>
        </p:spPr>
        <p:txBody>
          <a:bodyPr wrap="square">
            <a:spAutoFit/>
          </a:bodyPr>
          <a:lstStyle/>
          <a:p>
            <a:pPr>
              <a:lnSpc>
                <a:spcPct val="150000"/>
              </a:lnSpc>
            </a:pPr>
            <a:r>
              <a:rPr lang="zh-CN" altLang="en-US" sz="2000" b="1" dirty="0">
                <a:solidFill>
                  <a:srgbClr val="1F0909"/>
                </a:solidFill>
                <a:latin typeface="微软雅黑" panose="020B0503020204020204" pitchFamily="34" charset="-122"/>
                <a:ea typeface="微软雅黑" panose="020B0503020204020204" pitchFamily="34" charset="-122"/>
              </a:rPr>
              <a:t>存在性判定</a:t>
            </a:r>
            <a:endParaRPr lang="en-US" altLang="ja-JP" sz="2000" b="1" dirty="0">
              <a:solidFill>
                <a:srgbClr val="1F0909"/>
              </a:solidFill>
              <a:latin typeface="微软雅黑" panose="020B0503020204020204" pitchFamily="34" charset="-122"/>
              <a:ea typeface="微软雅黑" panose="020B0503020204020204" pitchFamily="34" charset="-122"/>
            </a:endParaRPr>
          </a:p>
          <a:p>
            <a:pPr>
              <a:lnSpc>
                <a:spcPct val="150000"/>
              </a:lnSpc>
            </a:pPr>
            <a:r>
              <a:rPr lang="ja-JP" altLang="en-US" dirty="0">
                <a:solidFill>
                  <a:srgbClr val="1F0909"/>
                </a:solidFill>
                <a:latin typeface="微软雅黑" panose="020B0503020204020204" pitchFamily="34" charset="-122"/>
                <a:ea typeface="微软雅黑" panose="020B0503020204020204" pitchFamily="34" charset="-122"/>
              </a:rPr>
              <a:t>欧拉回路：</a:t>
            </a:r>
            <a:r>
              <a:rPr lang="zh-CN" altLang="en-US" dirty="0">
                <a:solidFill>
                  <a:srgbClr val="1F0909"/>
                </a:solidFill>
                <a:latin typeface="微软雅黑" panose="020B0503020204020204" pitchFamily="34" charset="-122"/>
                <a:ea typeface="微软雅黑" panose="020B0503020204020204" pitchFamily="34" charset="-122"/>
              </a:rPr>
              <a:t>从图中某一顶点出发，所有边仅经过一次，最后回到该顶点。</a:t>
            </a:r>
            <a:endParaRPr lang="en-US" altLang="zh-CN" dirty="0">
              <a:solidFill>
                <a:srgbClr val="1F0909"/>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F0909"/>
                </a:solidFill>
                <a:latin typeface="微软雅黑" panose="020B0503020204020204" pitchFamily="34" charset="-122"/>
                <a:ea typeface="微软雅黑" panose="020B0503020204020204" pitchFamily="34" charset="-122"/>
              </a:rPr>
              <a:t>无向图：所有顶点度数为偶数</a:t>
            </a:r>
          </a:p>
          <a:p>
            <a:pPr marL="285750" indent="-285750">
              <a:lnSpc>
                <a:spcPct val="150000"/>
              </a:lnSpc>
              <a:buFont typeface="Arial" panose="020B0604020202020204" pitchFamily="34" charset="0"/>
              <a:buChar char="•"/>
            </a:pPr>
            <a:r>
              <a:rPr lang="zh-CN" altLang="en-US" dirty="0">
                <a:solidFill>
                  <a:srgbClr val="1F0909"/>
                </a:solidFill>
                <a:latin typeface="微软雅黑" panose="020B0503020204020204" pitchFamily="34" charset="-122"/>
                <a:ea typeface="微软雅黑" panose="020B0503020204020204" pitchFamily="34" charset="-122"/>
              </a:rPr>
              <a:t>有向图：所有顶点出度和入度相等</a:t>
            </a:r>
            <a:endParaRPr lang="en-US" altLang="zh-CN"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欧拉路径：从图中某一顶点出发，图中每条边经过一次，最后到达某个点。</a:t>
            </a:r>
            <a:endParaRPr lang="en-US" altLang="zh-CN" dirty="0">
              <a:solidFill>
                <a:srgbClr val="1F0909"/>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F0909"/>
                </a:solidFill>
                <a:latin typeface="微软雅黑" panose="020B0503020204020204" pitchFamily="34" charset="-122"/>
                <a:ea typeface="微软雅黑" panose="020B0503020204020204" pitchFamily="34" charset="-122"/>
              </a:rPr>
              <a:t>至多有两个顶点度数为奇数</a:t>
            </a:r>
          </a:p>
          <a:p>
            <a:pPr marL="285750" indent="-285750">
              <a:lnSpc>
                <a:spcPct val="150000"/>
              </a:lnSpc>
              <a:buFont typeface="Arial" panose="020B0604020202020204" pitchFamily="34" charset="0"/>
              <a:buChar char="•"/>
            </a:pPr>
            <a:r>
              <a:rPr lang="zh-CN" altLang="en-US" dirty="0">
                <a:solidFill>
                  <a:srgbClr val="1F0909"/>
                </a:solidFill>
                <a:latin typeface="微软雅黑" panose="020B0503020204020204" pitchFamily="34" charset="-122"/>
                <a:ea typeface="微软雅黑" panose="020B0503020204020204" pitchFamily="34" charset="-122"/>
              </a:rPr>
              <a:t>至多有两个顶点出入度数之差为</a:t>
            </a:r>
            <a:r>
              <a:rPr lang="en-US" altLang="zh-CN" dirty="0">
                <a:solidFill>
                  <a:srgbClr val="1F0909"/>
                </a:solidFill>
                <a:latin typeface="微软雅黑" panose="020B0503020204020204" pitchFamily="34" charset="-122"/>
                <a:ea typeface="微软雅黑" panose="020B0503020204020204" pitchFamily="34" charset="-122"/>
              </a:rPr>
              <a:t>1</a:t>
            </a: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哈密顿图：哈密顿路经过图的所有顶点一次且仅仅一次。 存在哈密顿回路的图称为哈密顿图。</a:t>
            </a:r>
            <a:endParaRPr lang="en-US" altLang="zh-CN" dirty="0">
              <a:solidFill>
                <a:srgbClr val="1F0909"/>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F0909"/>
                </a:solidFill>
                <a:latin typeface="微软雅黑" panose="020B0503020204020204" pitchFamily="34" charset="-122"/>
                <a:ea typeface="微软雅黑" panose="020B0503020204020204" pitchFamily="34" charset="-122"/>
              </a:rPr>
              <a:t>在</a:t>
            </a:r>
            <a:r>
              <a:rPr lang="en-US" altLang="zh-CN" dirty="0">
                <a:solidFill>
                  <a:srgbClr val="1F0909"/>
                </a:solidFill>
                <a:latin typeface="微软雅黑" panose="020B0503020204020204" pitchFamily="34" charset="-122"/>
                <a:ea typeface="微软雅黑" panose="020B0503020204020204" pitchFamily="34" charset="-122"/>
              </a:rPr>
              <a:t>n</a:t>
            </a:r>
            <a:r>
              <a:rPr lang="zh-CN" altLang="en-US" dirty="0">
                <a:solidFill>
                  <a:srgbClr val="1F0909"/>
                </a:solidFill>
                <a:latin typeface="微软雅黑" panose="020B0503020204020204" pitchFamily="34" charset="-122"/>
                <a:ea typeface="微软雅黑" panose="020B0503020204020204" pitchFamily="34" charset="-122"/>
              </a:rPr>
              <a:t>阶简单图中，若任一对不相邻顶点</a:t>
            </a:r>
            <a:r>
              <a:rPr lang="en-US" altLang="zh-CN" dirty="0">
                <a:solidFill>
                  <a:srgbClr val="1F0909"/>
                </a:solidFill>
                <a:latin typeface="微软雅黑" panose="020B0503020204020204" pitchFamily="34" charset="-122"/>
                <a:ea typeface="微软雅黑" panose="020B0503020204020204" pitchFamily="34" charset="-122"/>
              </a:rPr>
              <a:t>(u, v)</a:t>
            </a:r>
            <a:r>
              <a:rPr lang="zh-CN" altLang="en-US" dirty="0">
                <a:solidFill>
                  <a:srgbClr val="1F0909"/>
                </a:solidFill>
                <a:latin typeface="微软雅黑" panose="020B0503020204020204" pitchFamily="34" charset="-122"/>
                <a:ea typeface="微软雅黑" panose="020B0503020204020204" pitchFamily="34" charset="-122"/>
              </a:rPr>
              <a:t>有</a:t>
            </a:r>
            <a:r>
              <a:rPr lang="en-US" altLang="zh-CN" dirty="0">
                <a:solidFill>
                  <a:srgbClr val="1F0909"/>
                </a:solidFill>
                <a:latin typeface="微软雅黑" panose="020B0503020204020204" pitchFamily="34" charset="-122"/>
                <a:ea typeface="微软雅黑" panose="020B0503020204020204" pitchFamily="34" charset="-122"/>
              </a:rPr>
              <a:t>deg(u) + deg(v) &gt;= n-1</a:t>
            </a:r>
            <a:r>
              <a:rPr lang="zh-CN" altLang="en-US" dirty="0">
                <a:solidFill>
                  <a:srgbClr val="1F0909"/>
                </a:solidFill>
                <a:latin typeface="微软雅黑" panose="020B0503020204020204" pitchFamily="34" charset="-122"/>
                <a:ea typeface="微软雅黑" panose="020B0503020204020204" pitchFamily="34" charset="-122"/>
              </a:rPr>
              <a:t>，则图中存在一条哈密顿路，有</a:t>
            </a:r>
            <a:r>
              <a:rPr lang="en-US" altLang="zh-CN" dirty="0">
                <a:solidFill>
                  <a:srgbClr val="1F0909"/>
                </a:solidFill>
                <a:latin typeface="微软雅黑" panose="020B0503020204020204" pitchFamily="34" charset="-122"/>
                <a:ea typeface="微软雅黑" panose="020B0503020204020204" pitchFamily="34" charset="-122"/>
              </a:rPr>
              <a:t>deg(u) + deg(v) &gt;= n</a:t>
            </a:r>
            <a:r>
              <a:rPr lang="zh-CN" altLang="en-US" dirty="0">
                <a:solidFill>
                  <a:srgbClr val="1F0909"/>
                </a:solidFill>
                <a:latin typeface="微软雅黑" panose="020B0503020204020204" pitchFamily="34" charset="-122"/>
                <a:ea typeface="微软雅黑" panose="020B0503020204020204" pitchFamily="34" charset="-122"/>
              </a:rPr>
              <a:t>时，存在哈密顿回路。</a:t>
            </a:r>
            <a:endParaRPr lang="en-US" altLang="zh-CN" dirty="0">
              <a:solidFill>
                <a:srgbClr val="1F0909"/>
              </a:solidFill>
              <a:latin typeface="微软雅黑" panose="020B0503020204020204" pitchFamily="34" charset="-122"/>
              <a:ea typeface="微软雅黑" panose="020B0503020204020204" pitchFamily="34" charset="-122"/>
            </a:endParaRPr>
          </a:p>
          <a:p>
            <a:endParaRPr lang="en-US" dirty="0">
              <a:solidFill>
                <a:srgbClr val="1F090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271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CA1C62-74AC-47D5-A792-94B3EF9067F5}"/>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00</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F893C132-8E05-46BA-9915-D5A9188D1FEF}"/>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CAE6C93D-8956-4F92-9D17-8B9069148A53}"/>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3DA2EF82-96EE-4EA1-B199-CB3FE6147A93}"/>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37FE424A-AD55-44BF-9BDB-CD06A93D7321}"/>
              </a:ext>
            </a:extLst>
          </p:cNvPr>
          <p:cNvSpPr txBox="1"/>
          <p:nvPr/>
        </p:nvSpPr>
        <p:spPr>
          <a:xfrm>
            <a:off x="1182849" y="782631"/>
            <a:ext cx="1420582"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并查集</a:t>
            </a:r>
            <a:endParaRPr lang="en-US" sz="3200" b="1" dirty="0">
              <a:latin typeface="方正清刻本悦宋简体" panose="02000000000000000000" pitchFamily="2" charset="-122"/>
              <a:ea typeface="方正清刻本悦宋简体" panose="02000000000000000000" pitchFamily="2" charset="-122"/>
            </a:endParaRPr>
          </a:p>
        </p:txBody>
      </p:sp>
      <p:grpSp>
        <p:nvGrpSpPr>
          <p:cNvPr id="9" name="组合 8">
            <a:extLst>
              <a:ext uri="{FF2B5EF4-FFF2-40B4-BE49-F238E27FC236}">
                <a16:creationId xmlns:a16="http://schemas.microsoft.com/office/drawing/2014/main" id="{D993F630-5EB6-4DEC-83AC-B54359423226}"/>
              </a:ext>
            </a:extLst>
          </p:cNvPr>
          <p:cNvGrpSpPr>
            <a:grpSpLocks/>
          </p:cNvGrpSpPr>
          <p:nvPr/>
        </p:nvGrpSpPr>
        <p:grpSpPr bwMode="auto">
          <a:xfrm>
            <a:off x="334962" y="1549835"/>
            <a:ext cx="5496560" cy="3946872"/>
            <a:chOff x="795" y="2042"/>
            <a:chExt cx="8655" cy="6216"/>
          </a:xfrm>
        </p:grpSpPr>
        <p:sp>
          <p:nvSpPr>
            <p:cNvPr id="10" name="文本框 2">
              <a:extLst>
                <a:ext uri="{FF2B5EF4-FFF2-40B4-BE49-F238E27FC236}">
                  <a16:creationId xmlns:a16="http://schemas.microsoft.com/office/drawing/2014/main" id="{357473C6-7D96-4E24-BEAC-0623A0E20EFC}"/>
                </a:ext>
              </a:extLst>
            </p:cNvPr>
            <p:cNvSpPr txBox="1">
              <a:spLocks noChangeArrowheads="1"/>
            </p:cNvSpPr>
            <p:nvPr/>
          </p:nvSpPr>
          <p:spPr bwMode="auto">
            <a:xfrm>
              <a:off x="1278" y="2042"/>
              <a:ext cx="7700" cy="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800100" indent="-342900">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实现Ⅰ：</a:t>
              </a:r>
            </a:p>
            <a:p>
              <a:pPr lvl="1">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用编号最小的元素来标记其所在集合</a:t>
              </a:r>
            </a:p>
            <a:p>
              <a:pPr lvl="1">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定义一个数组 set[1..n] ，其中set[i] 表示元素i 所在的集合；</a:t>
              </a:r>
            </a:p>
          </p:txBody>
        </p:sp>
        <p:pic>
          <p:nvPicPr>
            <p:cNvPr id="11" name="图片 5" descr="Image">
              <a:extLst>
                <a:ext uri="{FF2B5EF4-FFF2-40B4-BE49-F238E27FC236}">
                  <a16:creationId xmlns:a16="http://schemas.microsoft.com/office/drawing/2014/main" id="{1266CD35-CD0B-4AF1-AF77-C22472355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 y="3947"/>
              <a:ext cx="8655" cy="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9">
              <a:extLst>
                <a:ext uri="{FF2B5EF4-FFF2-40B4-BE49-F238E27FC236}">
                  <a16:creationId xmlns:a16="http://schemas.microsoft.com/office/drawing/2014/main" id="{34E5842F-FFB1-4CE3-BA42-D249FE6000CB}"/>
                </a:ext>
              </a:extLst>
            </p:cNvPr>
            <p:cNvSpPr txBox="1">
              <a:spLocks noChangeArrowheads="1"/>
            </p:cNvSpPr>
            <p:nvPr/>
          </p:nvSpPr>
          <p:spPr bwMode="auto">
            <a:xfrm>
              <a:off x="1536" y="6858"/>
              <a:ext cx="7646" cy="1400"/>
            </a:xfrm>
            <a:prstGeom prst="rect">
              <a:avLst/>
            </a:prstGeom>
            <a:noFill/>
            <a:ln w="31750"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200000"/>
                </a:lnSpc>
              </a:pPr>
              <a:r>
                <a:rPr lang="zh-CN" altLang="en-US" sz="1400" dirty="0">
                  <a:solidFill>
                    <a:srgbClr val="808080"/>
                  </a:solidFill>
                  <a:latin typeface="微软雅黑" panose="020B0503020204020204" pitchFamily="34" charset="-122"/>
                  <a:ea typeface="微软雅黑" panose="020B0503020204020204" pitchFamily="34" charset="-122"/>
                </a:rPr>
                <a:t>查找 ： 可直接o(1)找到每个元素所在的集合</a:t>
              </a:r>
            </a:p>
            <a:p>
              <a:pPr>
                <a:lnSpc>
                  <a:spcPct val="200000"/>
                </a:lnSpc>
              </a:pPr>
              <a:r>
                <a:rPr lang="zh-CN" altLang="en-US" sz="1400" dirty="0">
                  <a:solidFill>
                    <a:srgbClr val="808080"/>
                  </a:solidFill>
                  <a:latin typeface="微软雅黑" panose="020B0503020204020204" pitchFamily="34" charset="-122"/>
                  <a:ea typeface="微软雅黑" panose="020B0503020204020204" pitchFamily="34" charset="-122"/>
                </a:rPr>
                <a:t>合并 ： 用标记值较小的元素去更新较大的元素所在的集合</a:t>
              </a:r>
              <a:endParaRPr lang="en-US" altLang="zh-CN" sz="1400" dirty="0">
                <a:solidFill>
                  <a:srgbClr val="808080"/>
                </a:solidFill>
                <a:latin typeface="微软雅黑" panose="020B0503020204020204" pitchFamily="34" charset="-122"/>
                <a:ea typeface="微软雅黑" panose="020B0503020204020204" pitchFamily="34" charset="-122"/>
              </a:endParaRPr>
            </a:p>
          </p:txBody>
        </p:sp>
      </p:grpSp>
      <p:pic>
        <p:nvPicPr>
          <p:cNvPr id="13" name="图片 1" descr="Image">
            <a:extLst>
              <a:ext uri="{FF2B5EF4-FFF2-40B4-BE49-F238E27FC236}">
                <a16:creationId xmlns:a16="http://schemas.microsoft.com/office/drawing/2014/main" id="{561103E4-388F-4EE5-9217-62D8777B6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3835"/>
            <a:ext cx="6657975"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a:extLst>
              <a:ext uri="{FF2B5EF4-FFF2-40B4-BE49-F238E27FC236}">
                <a16:creationId xmlns:a16="http://schemas.microsoft.com/office/drawing/2014/main" id="{1B44609C-AA20-42A2-843E-8AA0C69116A9}"/>
              </a:ext>
            </a:extLst>
          </p:cNvPr>
          <p:cNvPicPr>
            <a:picLocks noChangeAspect="1"/>
          </p:cNvPicPr>
          <p:nvPr/>
        </p:nvPicPr>
        <p:blipFill>
          <a:blip r:embed="rId4"/>
          <a:stretch>
            <a:fillRect/>
          </a:stretch>
        </p:blipFill>
        <p:spPr>
          <a:xfrm>
            <a:off x="304563" y="1477731"/>
            <a:ext cx="5659198" cy="4917587"/>
          </a:xfrm>
          <a:prstGeom prst="rect">
            <a:avLst/>
          </a:prstGeom>
        </p:spPr>
      </p:pic>
    </p:spTree>
    <p:extLst>
      <p:ext uri="{BB962C8B-B14F-4D97-AF65-F5344CB8AC3E}">
        <p14:creationId xmlns:p14="http://schemas.microsoft.com/office/powerpoint/2010/main" val="235728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0-ppt_w/2"/>
                                          </p:val>
                                        </p:tav>
                                      </p:tavLst>
                                    </p:anim>
                                    <p:anim calcmode="lin" valueType="num">
                                      <p:cBhvr additive="base">
                                        <p:cTn id="17" dur="500"/>
                                        <p:tgtEl>
                                          <p:spTgt spid="9"/>
                                        </p:tgtEl>
                                        <p:attrNameLst>
                                          <p:attrName>ppt_y</p:attrName>
                                        </p:attrNameLst>
                                      </p:cBhvr>
                                      <p:tavLst>
                                        <p:tav tm="0">
                                          <p:val>
                                            <p:strVal val="ppt_y"/>
                                          </p:val>
                                        </p:tav>
                                        <p:tav tm="100000">
                                          <p:val>
                                            <p:strVal val="ppt_y"/>
                                          </p:val>
                                        </p:tav>
                                      </p:tavLst>
                                    </p:anim>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05</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3892412"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染色（二分图判定）</a:t>
            </a:r>
            <a:endParaRPr lang="en-US" sz="3200" b="1" dirty="0">
              <a:latin typeface="方正清刻本悦宋简体" panose="02000000000000000000" pitchFamily="2" charset="-122"/>
              <a:ea typeface="方正清刻本悦宋简体" panose="02000000000000000000" pitchFamily="2" charset="-122"/>
            </a:endParaRPr>
          </a:p>
        </p:txBody>
      </p:sp>
      <p:grpSp>
        <p:nvGrpSpPr>
          <p:cNvPr id="11" name="组合 10">
            <a:extLst>
              <a:ext uri="{FF2B5EF4-FFF2-40B4-BE49-F238E27FC236}">
                <a16:creationId xmlns:a16="http://schemas.microsoft.com/office/drawing/2014/main" id="{A8E22546-3602-4A13-BF12-D232DB9D6F3C}"/>
              </a:ext>
            </a:extLst>
          </p:cNvPr>
          <p:cNvGrpSpPr/>
          <p:nvPr/>
        </p:nvGrpSpPr>
        <p:grpSpPr>
          <a:xfrm>
            <a:off x="6189694" y="1303073"/>
            <a:ext cx="5622025" cy="4901677"/>
            <a:chOff x="3698285" y="586740"/>
            <a:chExt cx="6467475" cy="5638800"/>
          </a:xfrm>
        </p:grpSpPr>
        <p:pic>
          <p:nvPicPr>
            <p:cNvPr id="4" name="图片 3">
              <a:extLst>
                <a:ext uri="{FF2B5EF4-FFF2-40B4-BE49-F238E27FC236}">
                  <a16:creationId xmlns:a16="http://schemas.microsoft.com/office/drawing/2014/main" id="{68E73488-14F0-40F0-981F-9C0FD9333D54}"/>
                </a:ext>
              </a:extLst>
            </p:cNvPr>
            <p:cNvPicPr>
              <a:picLocks noChangeAspect="1"/>
            </p:cNvPicPr>
            <p:nvPr/>
          </p:nvPicPr>
          <p:blipFill>
            <a:blip r:embed="rId2"/>
            <a:stretch>
              <a:fillRect/>
            </a:stretch>
          </p:blipFill>
          <p:spPr>
            <a:xfrm>
              <a:off x="3698285" y="4777740"/>
              <a:ext cx="6467475" cy="1447800"/>
            </a:xfrm>
            <a:prstGeom prst="rect">
              <a:avLst/>
            </a:prstGeom>
          </p:spPr>
        </p:pic>
        <p:pic>
          <p:nvPicPr>
            <p:cNvPr id="10" name="图片 9">
              <a:extLst>
                <a:ext uri="{FF2B5EF4-FFF2-40B4-BE49-F238E27FC236}">
                  <a16:creationId xmlns:a16="http://schemas.microsoft.com/office/drawing/2014/main" id="{9D3CDEC7-7D46-48EC-836A-77A664616784}"/>
                </a:ext>
              </a:extLst>
            </p:cNvPr>
            <p:cNvPicPr>
              <a:picLocks noChangeAspect="1"/>
            </p:cNvPicPr>
            <p:nvPr/>
          </p:nvPicPr>
          <p:blipFill>
            <a:blip r:embed="rId3"/>
            <a:stretch>
              <a:fillRect/>
            </a:stretch>
          </p:blipFill>
          <p:spPr>
            <a:xfrm>
              <a:off x="3733121" y="586740"/>
              <a:ext cx="6286500" cy="4191000"/>
            </a:xfrm>
            <a:prstGeom prst="rect">
              <a:avLst/>
            </a:prstGeom>
          </p:spPr>
        </p:pic>
      </p:grpSp>
      <p:pic>
        <p:nvPicPr>
          <p:cNvPr id="14" name="图片 13">
            <a:extLst>
              <a:ext uri="{FF2B5EF4-FFF2-40B4-BE49-F238E27FC236}">
                <a16:creationId xmlns:a16="http://schemas.microsoft.com/office/drawing/2014/main" id="{5E4B54BA-32F1-48B4-B50C-B54FF37584AD}"/>
              </a:ext>
            </a:extLst>
          </p:cNvPr>
          <p:cNvPicPr>
            <a:picLocks noChangeAspect="1"/>
          </p:cNvPicPr>
          <p:nvPr/>
        </p:nvPicPr>
        <p:blipFill>
          <a:blip r:embed="rId4"/>
          <a:stretch>
            <a:fillRect/>
          </a:stretch>
        </p:blipFill>
        <p:spPr>
          <a:xfrm>
            <a:off x="1238758" y="4251304"/>
            <a:ext cx="3780593" cy="1953446"/>
          </a:xfrm>
          <a:prstGeom prst="rect">
            <a:avLst/>
          </a:prstGeom>
        </p:spPr>
      </p:pic>
      <p:sp>
        <p:nvSpPr>
          <p:cNvPr id="15" name="矩形 14">
            <a:extLst>
              <a:ext uri="{FF2B5EF4-FFF2-40B4-BE49-F238E27FC236}">
                <a16:creationId xmlns:a16="http://schemas.microsoft.com/office/drawing/2014/main" id="{DD0E87DD-7524-48CF-AC56-D567049E984E}"/>
              </a:ext>
            </a:extLst>
          </p:cNvPr>
          <p:cNvSpPr/>
          <p:nvPr/>
        </p:nvSpPr>
        <p:spPr>
          <a:xfrm>
            <a:off x="571130" y="1847073"/>
            <a:ext cx="5172722" cy="2308324"/>
          </a:xfrm>
          <a:prstGeom prst="rect">
            <a:avLst/>
          </a:prstGeom>
        </p:spPr>
        <p:txBody>
          <a:bodyPr wrap="square">
            <a:spAutoFit/>
          </a:bodyPr>
          <a:lstStyle/>
          <a:p>
            <a:r>
              <a:rPr lang="zh-CN" altLang="en-US" dirty="0">
                <a:solidFill>
                  <a:srgbClr val="1F0909"/>
                </a:solidFill>
                <a:latin typeface="微软雅黑" panose="020B0503020204020204" pitchFamily="34" charset="-122"/>
                <a:ea typeface="微软雅黑" panose="020B0503020204020204" pitchFamily="34" charset="-122"/>
              </a:rPr>
              <a:t>当图所有边的两端点，可以分别放入两个不同的集合中，则该图为</a:t>
            </a:r>
            <a:r>
              <a:rPr lang="zh-CN" altLang="en-US" b="1" dirty="0">
                <a:solidFill>
                  <a:srgbClr val="1F0909"/>
                </a:solidFill>
                <a:latin typeface="微软雅黑" panose="020B0503020204020204" pitchFamily="34" charset="-122"/>
                <a:ea typeface="微软雅黑" panose="020B0503020204020204" pitchFamily="34" charset="-122"/>
              </a:rPr>
              <a:t>二分图</a:t>
            </a:r>
            <a:r>
              <a:rPr lang="zh-CN" altLang="en-US" dirty="0">
                <a:solidFill>
                  <a:srgbClr val="1F0909"/>
                </a:solidFill>
                <a:latin typeface="微软雅黑" panose="020B0503020204020204" pitchFamily="34" charset="-122"/>
                <a:ea typeface="微软雅黑" panose="020B0503020204020204" pitchFamily="34" charset="-122"/>
              </a:rPr>
              <a:t>。</a:t>
            </a:r>
            <a:endParaRPr lang="en-US" altLang="zh-CN" dirty="0">
              <a:solidFill>
                <a:srgbClr val="1F0909"/>
              </a:solidFill>
              <a:latin typeface="微软雅黑" panose="020B0503020204020204" pitchFamily="34" charset="-122"/>
              <a:ea typeface="微软雅黑" panose="020B0503020204020204" pitchFamily="34" charset="-122"/>
            </a:endParaRPr>
          </a:p>
          <a:p>
            <a:endParaRPr lang="en-US" altLang="zh-CN" dirty="0">
              <a:solidFill>
                <a:srgbClr val="1F0909"/>
              </a:solidFill>
              <a:latin typeface="微软雅黑" panose="020B0503020204020204" pitchFamily="34" charset="-122"/>
              <a:ea typeface="微软雅黑" panose="020B0503020204020204" pitchFamily="34" charset="-122"/>
            </a:endParaRPr>
          </a:p>
          <a:p>
            <a:r>
              <a:rPr lang="zh-CN" altLang="en-US" dirty="0">
                <a:solidFill>
                  <a:srgbClr val="1F0909"/>
                </a:solidFill>
                <a:latin typeface="微软雅黑" panose="020B0503020204020204" pitchFamily="34" charset="-122"/>
                <a:ea typeface="微软雅黑" panose="020B0503020204020204" pitchFamily="34" charset="-122"/>
              </a:rPr>
              <a:t>若任意</a:t>
            </a:r>
            <a:r>
              <a:rPr lang="en-US" altLang="zh-CN" dirty="0">
                <a:solidFill>
                  <a:srgbClr val="1F0909"/>
                </a:solidFill>
                <a:latin typeface="微软雅黑" panose="020B0503020204020204" pitchFamily="34" charset="-122"/>
                <a:ea typeface="微软雅黑" panose="020B0503020204020204" pitchFamily="34" charset="-122"/>
              </a:rPr>
              <a:t>X</a:t>
            </a:r>
            <a:r>
              <a:rPr lang="zh-CN" altLang="en-US" dirty="0">
                <a:solidFill>
                  <a:srgbClr val="1F0909"/>
                </a:solidFill>
                <a:latin typeface="微软雅黑" panose="020B0503020204020204" pitchFamily="34" charset="-122"/>
                <a:ea typeface="微软雅黑" panose="020B0503020204020204" pitchFamily="34" charset="-122"/>
              </a:rPr>
              <a:t>点集中的</a:t>
            </a:r>
            <a:r>
              <a:rPr lang="en-US" altLang="zh-CN" dirty="0">
                <a:solidFill>
                  <a:srgbClr val="1F0909"/>
                </a:solidFill>
                <a:latin typeface="微软雅黑" panose="020B0503020204020204" pitchFamily="34" charset="-122"/>
                <a:ea typeface="微软雅黑" panose="020B0503020204020204" pitchFamily="34" charset="-122"/>
              </a:rPr>
              <a:t>u</a:t>
            </a:r>
            <a:r>
              <a:rPr lang="zh-CN" altLang="en-US" dirty="0">
                <a:solidFill>
                  <a:srgbClr val="1F0909"/>
                </a:solidFill>
                <a:latin typeface="微软雅黑" panose="020B0503020204020204" pitchFamily="34" charset="-122"/>
                <a:ea typeface="微软雅黑" panose="020B0503020204020204" pitchFamily="34" charset="-122"/>
              </a:rPr>
              <a:t>与任意</a:t>
            </a:r>
            <a:r>
              <a:rPr lang="en-US" altLang="zh-CN" dirty="0">
                <a:solidFill>
                  <a:srgbClr val="1F0909"/>
                </a:solidFill>
                <a:latin typeface="微软雅黑" panose="020B0503020204020204" pitchFamily="34" charset="-122"/>
                <a:ea typeface="微软雅黑" panose="020B0503020204020204" pitchFamily="34" charset="-122"/>
              </a:rPr>
              <a:t>Y</a:t>
            </a:r>
            <a:r>
              <a:rPr lang="zh-CN" altLang="en-US" dirty="0">
                <a:solidFill>
                  <a:srgbClr val="1F0909"/>
                </a:solidFill>
                <a:latin typeface="微软雅黑" panose="020B0503020204020204" pitchFamily="34" charset="-122"/>
                <a:ea typeface="微软雅黑" panose="020B0503020204020204" pitchFamily="34" charset="-122"/>
              </a:rPr>
              <a:t>点集中的</a:t>
            </a:r>
            <a:r>
              <a:rPr lang="en-US" altLang="zh-CN" dirty="0">
                <a:solidFill>
                  <a:srgbClr val="1F0909"/>
                </a:solidFill>
                <a:latin typeface="微软雅黑" panose="020B0503020204020204" pitchFamily="34" charset="-122"/>
                <a:ea typeface="微软雅黑" panose="020B0503020204020204" pitchFamily="34" charset="-122"/>
              </a:rPr>
              <a:t>v</a:t>
            </a:r>
            <a:r>
              <a:rPr lang="zh-CN" altLang="en-US" dirty="0">
                <a:solidFill>
                  <a:srgbClr val="1F0909"/>
                </a:solidFill>
                <a:latin typeface="微软雅黑" panose="020B0503020204020204" pitchFamily="34" charset="-122"/>
                <a:ea typeface="微软雅黑" panose="020B0503020204020204" pitchFamily="34" charset="-122"/>
              </a:rPr>
              <a:t>都有一条边，则该图为</a:t>
            </a:r>
            <a:r>
              <a:rPr lang="zh-CN" altLang="en-US" b="1" dirty="0">
                <a:solidFill>
                  <a:srgbClr val="1F0909"/>
                </a:solidFill>
                <a:latin typeface="微软雅黑" panose="020B0503020204020204" pitchFamily="34" charset="-122"/>
                <a:ea typeface="微软雅黑" panose="020B0503020204020204" pitchFamily="34" charset="-122"/>
              </a:rPr>
              <a:t>完全二分图</a:t>
            </a:r>
            <a:r>
              <a:rPr lang="zh-CN" altLang="en-US" dirty="0">
                <a:solidFill>
                  <a:srgbClr val="1F0909"/>
                </a:solidFill>
                <a:latin typeface="微软雅黑" panose="020B0503020204020204" pitchFamily="34" charset="-122"/>
                <a:ea typeface="微软雅黑" panose="020B0503020204020204" pitchFamily="34" charset="-122"/>
              </a:rPr>
              <a:t>。</a:t>
            </a:r>
            <a:endParaRPr lang="en-US" altLang="zh-CN" dirty="0">
              <a:solidFill>
                <a:srgbClr val="1F0909"/>
              </a:solidFill>
              <a:latin typeface="微软雅黑" panose="020B0503020204020204" pitchFamily="34" charset="-122"/>
              <a:ea typeface="微软雅黑" panose="020B0503020204020204" pitchFamily="34" charset="-122"/>
            </a:endParaRPr>
          </a:p>
          <a:p>
            <a:endParaRPr lang="en-US" dirty="0">
              <a:solidFill>
                <a:srgbClr val="1F0909"/>
              </a:solidFill>
              <a:latin typeface="微软雅黑" panose="020B0503020204020204" pitchFamily="34" charset="-122"/>
              <a:ea typeface="微软雅黑" panose="020B0503020204020204" pitchFamily="34" charset="-122"/>
            </a:endParaRPr>
          </a:p>
          <a:p>
            <a:r>
              <a:rPr lang="zh-CN" altLang="en-US" dirty="0">
                <a:solidFill>
                  <a:srgbClr val="1F0909"/>
                </a:solidFill>
                <a:latin typeface="微软雅黑" panose="020B0503020204020204" pitchFamily="34" charset="-122"/>
                <a:ea typeface="微软雅黑" panose="020B0503020204020204" pitchFamily="34" charset="-122"/>
              </a:rPr>
              <a:t>定理：一个无向图为二分图当且仅当图</a:t>
            </a:r>
            <a:r>
              <a:rPr lang="en-US" altLang="zh-CN" dirty="0">
                <a:solidFill>
                  <a:srgbClr val="1F0909"/>
                </a:solidFill>
                <a:latin typeface="微软雅黑" panose="020B0503020204020204" pitchFamily="34" charset="-122"/>
                <a:ea typeface="微软雅黑" panose="020B0503020204020204" pitchFamily="34" charset="-122"/>
              </a:rPr>
              <a:t>G</a:t>
            </a:r>
            <a:r>
              <a:rPr lang="zh-CN" altLang="en-US" dirty="0">
                <a:solidFill>
                  <a:srgbClr val="1F0909"/>
                </a:solidFill>
                <a:latin typeface="微软雅黑" panose="020B0503020204020204" pitchFamily="34" charset="-122"/>
                <a:ea typeface="微软雅黑" panose="020B0503020204020204" pitchFamily="34" charset="-122"/>
              </a:rPr>
              <a:t>中无奇数长度的回路。</a:t>
            </a:r>
            <a:endParaRPr lang="en-US" dirty="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767" y="430206"/>
            <a:ext cx="5524500" cy="704850"/>
          </a:xfrm>
          <a:prstGeom prst="rect">
            <a:avLst/>
          </a:prstGeom>
        </p:spPr>
      </p:pic>
      <p:sp>
        <p:nvSpPr>
          <p:cNvPr id="3" name="文本框 2"/>
          <p:cNvSpPr txBox="1"/>
          <p:nvPr/>
        </p:nvSpPr>
        <p:spPr>
          <a:xfrm>
            <a:off x="6219976" y="77523"/>
            <a:ext cx="4875053" cy="369332"/>
          </a:xfrm>
          <a:prstGeom prst="rect">
            <a:avLst/>
          </a:prstGeom>
          <a:noFill/>
        </p:spPr>
        <p:txBody>
          <a:bodyPr wrap="none" rtlCol="0">
            <a:spAutoFit/>
          </a:bodyPr>
          <a:lstStyle/>
          <a:p>
            <a:r>
              <a:rPr lang="zh-CN" altLang="en-US" dirty="0"/>
              <a:t>最大匹配指</a:t>
            </a:r>
            <a:r>
              <a:rPr lang="en-US" altLang="zh-CN" dirty="0"/>
              <a:t>(U,V)</a:t>
            </a:r>
            <a:r>
              <a:rPr lang="zh-CN" altLang="en-US" dirty="0"/>
              <a:t>的点对数量最大，</a:t>
            </a:r>
            <a:r>
              <a:rPr lang="en-US" altLang="zh-CN" dirty="0" err="1"/>
              <a:t>Ui</a:t>
            </a:r>
            <a:r>
              <a:rPr lang="en-US" altLang="zh-CN" dirty="0"/>
              <a:t>!=</a:t>
            </a:r>
            <a:r>
              <a:rPr lang="en-US" altLang="zh-CN" dirty="0" err="1"/>
              <a:t>Uj</a:t>
            </a:r>
            <a:r>
              <a:rPr lang="en-US" altLang="zh-CN" dirty="0"/>
              <a:t>, Vi!=</a:t>
            </a:r>
            <a:r>
              <a:rPr lang="en-US" altLang="zh-CN" dirty="0" err="1"/>
              <a:t>Vj</a:t>
            </a:r>
            <a:endParaRPr lang="zh-CN" altLang="en-US" dirty="0"/>
          </a:p>
        </p:txBody>
      </p:sp>
    </p:spTree>
    <p:extLst>
      <p:ext uri="{BB962C8B-B14F-4D97-AF65-F5344CB8AC3E}">
        <p14:creationId xmlns:p14="http://schemas.microsoft.com/office/powerpoint/2010/main" val="367509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ca-ES" altLang="zh-CN" dirty="0"/>
              <a:t>2-sat</a:t>
            </a:r>
            <a:r>
              <a:rPr lang="zh-CN" altLang="ca-ES" dirty="0"/>
              <a:t>（</a:t>
            </a:r>
            <a:r>
              <a:rPr lang="ca-ES" altLang="zh-CN" dirty="0"/>
              <a:t>2n </a:t>
            </a:r>
            <a:r>
              <a:rPr lang="zh-CN" altLang="en-US" dirty="0"/>
              <a:t>个点两个一组，每组必须只能选一个，从中选出符合规则的 </a:t>
            </a:r>
            <a:r>
              <a:rPr lang="ca-ES" altLang="zh-CN" dirty="0"/>
              <a:t>n </a:t>
            </a:r>
            <a:r>
              <a:rPr lang="zh-CN" altLang="en-US" dirty="0"/>
              <a:t>个点）</a:t>
            </a:r>
          </a:p>
        </p:txBody>
      </p:sp>
      <p:sp>
        <p:nvSpPr>
          <p:cNvPr id="4" name="椭圆 3"/>
          <p:cNvSpPr/>
          <p:nvPr/>
        </p:nvSpPr>
        <p:spPr>
          <a:xfrm>
            <a:off x="3891063" y="2762656"/>
            <a:ext cx="690664" cy="69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 name="椭圆 4"/>
          <p:cNvSpPr/>
          <p:nvPr/>
        </p:nvSpPr>
        <p:spPr>
          <a:xfrm>
            <a:off x="3891063" y="4317394"/>
            <a:ext cx="690664" cy="69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椭圆 6"/>
          <p:cNvSpPr/>
          <p:nvPr/>
        </p:nvSpPr>
        <p:spPr>
          <a:xfrm>
            <a:off x="7049310" y="4317394"/>
            <a:ext cx="690664" cy="69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8" name="椭圆 7"/>
          <p:cNvSpPr/>
          <p:nvPr/>
        </p:nvSpPr>
        <p:spPr>
          <a:xfrm>
            <a:off x="7049310" y="2762656"/>
            <a:ext cx="690664" cy="69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p:cNvSpPr/>
          <p:nvPr/>
        </p:nvSpPr>
        <p:spPr>
          <a:xfrm>
            <a:off x="5428033" y="4317394"/>
            <a:ext cx="690664" cy="69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0" name="椭圆 9"/>
          <p:cNvSpPr/>
          <p:nvPr/>
        </p:nvSpPr>
        <p:spPr>
          <a:xfrm>
            <a:off x="5428033" y="2762656"/>
            <a:ext cx="690664" cy="69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cxnSp>
        <p:nvCxnSpPr>
          <p:cNvPr id="12" name="直接箭头连接符 11"/>
          <p:cNvCxnSpPr>
            <a:stCxn id="5" idx="0"/>
            <a:endCxn id="4" idx="4"/>
          </p:cNvCxnSpPr>
          <p:nvPr/>
        </p:nvCxnSpPr>
        <p:spPr>
          <a:xfrm flipV="1">
            <a:off x="4236395" y="3453320"/>
            <a:ext cx="0" cy="864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6"/>
            <a:endCxn id="9" idx="2"/>
          </p:cNvCxnSpPr>
          <p:nvPr/>
        </p:nvCxnSpPr>
        <p:spPr>
          <a:xfrm>
            <a:off x="4581727" y="3107988"/>
            <a:ext cx="846306" cy="1554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a:endCxn id="10" idx="5"/>
          </p:cNvCxnSpPr>
          <p:nvPr/>
        </p:nvCxnSpPr>
        <p:spPr>
          <a:xfrm flipH="1">
            <a:off x="6017552" y="3352175"/>
            <a:ext cx="11329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7"/>
            <a:endCxn id="8" idx="1"/>
          </p:cNvCxnSpPr>
          <p:nvPr/>
        </p:nvCxnSpPr>
        <p:spPr>
          <a:xfrm>
            <a:off x="6017552" y="2863801"/>
            <a:ext cx="11329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5" idx="6"/>
          </p:cNvCxnSpPr>
          <p:nvPr/>
        </p:nvCxnSpPr>
        <p:spPr>
          <a:xfrm flipH="1">
            <a:off x="4581727" y="3107988"/>
            <a:ext cx="846306" cy="1554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455" y="1680531"/>
            <a:ext cx="4514850" cy="866775"/>
          </a:xfrm>
          <a:prstGeom prst="rect">
            <a:avLst/>
          </a:prstGeom>
        </p:spPr>
      </p:pic>
      <p:cxnSp>
        <p:nvCxnSpPr>
          <p:cNvPr id="31" name="直接箭头连接符 30"/>
          <p:cNvCxnSpPr>
            <a:stCxn id="9" idx="7"/>
            <a:endCxn id="7" idx="1"/>
          </p:cNvCxnSpPr>
          <p:nvPr/>
        </p:nvCxnSpPr>
        <p:spPr>
          <a:xfrm>
            <a:off x="6017552" y="4418539"/>
            <a:ext cx="11329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3"/>
            <a:endCxn id="9" idx="5"/>
          </p:cNvCxnSpPr>
          <p:nvPr/>
        </p:nvCxnSpPr>
        <p:spPr>
          <a:xfrm flipH="1">
            <a:off x="6017552" y="4906913"/>
            <a:ext cx="11329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Image">
            <a:extLst>
              <a:ext uri="{FF2B5EF4-FFF2-40B4-BE49-F238E27FC236}">
                <a16:creationId xmlns:a16="http://schemas.microsoft.com/office/drawing/2014/main" id="{BC0ECCF7-36EF-4316-8DD6-0E8F6B0AF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232" y="1570580"/>
            <a:ext cx="5062538"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6">
            <a:extLst>
              <a:ext uri="{FF2B5EF4-FFF2-40B4-BE49-F238E27FC236}">
                <a16:creationId xmlns:a16="http://schemas.microsoft.com/office/drawing/2014/main" id="{CFF433AF-2682-41DB-9F5E-B69746CAA5F8}"/>
              </a:ext>
            </a:extLst>
          </p:cNvPr>
          <p:cNvGrpSpPr>
            <a:grpSpLocks/>
          </p:cNvGrpSpPr>
          <p:nvPr/>
        </p:nvGrpSpPr>
        <p:grpSpPr bwMode="auto">
          <a:xfrm>
            <a:off x="301853" y="1857055"/>
            <a:ext cx="6270625" cy="3654425"/>
            <a:chOff x="2583" y="1829"/>
            <a:chExt cx="13727" cy="7998"/>
          </a:xfrm>
        </p:grpSpPr>
        <p:sp>
          <p:nvSpPr>
            <p:cNvPr id="6" name="文本框 2">
              <a:extLst>
                <a:ext uri="{FF2B5EF4-FFF2-40B4-BE49-F238E27FC236}">
                  <a16:creationId xmlns:a16="http://schemas.microsoft.com/office/drawing/2014/main" id="{3BF6E791-1D8D-45FC-960B-FB432BE20EE7}"/>
                </a:ext>
              </a:extLst>
            </p:cNvPr>
            <p:cNvSpPr txBox="1">
              <a:spLocks noChangeArrowheads="1"/>
            </p:cNvSpPr>
            <p:nvPr/>
          </p:nvSpPr>
          <p:spPr bwMode="auto">
            <a:xfrm>
              <a:off x="2980" y="1829"/>
              <a:ext cx="12554" cy="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800100" indent="-342900">
                <a:defRPr>
                  <a:solidFill>
                    <a:schemeClr val="tx1"/>
                  </a:solidFill>
                  <a:latin typeface="Calibri" panose="020F0502020204030204" pitchFamily="34" charset="0"/>
                  <a:ea typeface="宋体" panose="02010600030101010101" pitchFamily="2" charset="-122"/>
                </a:defRPr>
              </a:lvl2pPr>
              <a:lvl3pPr marL="1257300" indent="-342900">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a:latin typeface="微软雅黑" panose="020B0503020204020204" pitchFamily="34" charset="-122"/>
                  <a:ea typeface="微软雅黑" panose="020B0503020204020204" pitchFamily="34" charset="-122"/>
                </a:rPr>
                <a:t>实现Ⅱ：</a:t>
              </a:r>
            </a:p>
            <a:p>
              <a:pPr lvl="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每个集合用一个有根树表示</a:t>
              </a:r>
            </a:p>
            <a:p>
              <a:pPr lvl="1">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定义数组 set[1..n]</a:t>
              </a:r>
            </a:p>
            <a:p>
              <a:pPr lvl="2">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set[i] = i , 则i表示本集合，并是集合对应树的根</a:t>
              </a:r>
            </a:p>
            <a:p>
              <a:pPr lvl="2">
                <a:buFont typeface="Arial" panose="020B0604020202020204" pitchFamily="34" charset="0"/>
                <a:buChar char="•"/>
              </a:pPr>
              <a:r>
                <a:rPr lang="en-US" altLang="zh-CN" sz="1600">
                  <a:latin typeface="微软雅黑" panose="020B0503020204020204" pitchFamily="34" charset="-122"/>
                  <a:ea typeface="微软雅黑" panose="020B0503020204020204" pitchFamily="34" charset="-122"/>
                </a:rPr>
                <a:t>set[i] = j ,  j != i ,  则 j 是 i 的父节点</a:t>
              </a:r>
            </a:p>
          </p:txBody>
        </p:sp>
        <p:pic>
          <p:nvPicPr>
            <p:cNvPr id="7" name="图片 5" descr="Image">
              <a:extLst>
                <a:ext uri="{FF2B5EF4-FFF2-40B4-BE49-F238E27FC236}">
                  <a16:creationId xmlns:a16="http://schemas.microsoft.com/office/drawing/2014/main" id="{087212A5-A06B-44CA-8BBE-DA9F31975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 y="5011"/>
              <a:ext cx="13727" cy="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文本框 7">
            <a:extLst>
              <a:ext uri="{FF2B5EF4-FFF2-40B4-BE49-F238E27FC236}">
                <a16:creationId xmlns:a16="http://schemas.microsoft.com/office/drawing/2014/main" id="{AFE94466-8665-45BB-97AE-653988608A6E}"/>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00</a:t>
            </a:r>
            <a:endParaRPr lang="en-US" sz="6600" dirty="0">
              <a:latin typeface="Bernard MT Condensed" panose="02050806060905020404" pitchFamily="18" charset="0"/>
              <a:ea typeface="方正清刻本悦宋简体" panose="02000000000000000000" pitchFamily="2" charset="-122"/>
            </a:endParaRPr>
          </a:p>
        </p:txBody>
      </p:sp>
      <p:grpSp>
        <p:nvGrpSpPr>
          <p:cNvPr id="9" name="组合 8">
            <a:extLst>
              <a:ext uri="{FF2B5EF4-FFF2-40B4-BE49-F238E27FC236}">
                <a16:creationId xmlns:a16="http://schemas.microsoft.com/office/drawing/2014/main" id="{B68F6C73-1576-45E2-B511-118FCD89AE1B}"/>
              </a:ext>
            </a:extLst>
          </p:cNvPr>
          <p:cNvGrpSpPr/>
          <p:nvPr/>
        </p:nvGrpSpPr>
        <p:grpSpPr>
          <a:xfrm>
            <a:off x="805345" y="377506"/>
            <a:ext cx="755008" cy="989900"/>
            <a:chOff x="1652630" y="1217053"/>
            <a:chExt cx="970195" cy="964734"/>
          </a:xfrm>
        </p:grpSpPr>
        <p:sp>
          <p:nvSpPr>
            <p:cNvPr id="10" name="直角三角形 9">
              <a:extLst>
                <a:ext uri="{FF2B5EF4-FFF2-40B4-BE49-F238E27FC236}">
                  <a16:creationId xmlns:a16="http://schemas.microsoft.com/office/drawing/2014/main" id="{1E4C22A0-C6D7-4F87-85BA-5341297C3954}"/>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直接连接符 10">
              <a:extLst>
                <a:ext uri="{FF2B5EF4-FFF2-40B4-BE49-F238E27FC236}">
                  <a16:creationId xmlns:a16="http://schemas.microsoft.com/office/drawing/2014/main" id="{E2D31A01-48B7-45D5-9855-AD13386595FA}"/>
                </a:ext>
              </a:extLst>
            </p:cNvPr>
            <p:cNvCxnSpPr>
              <a:stCxn id="10" idx="4"/>
              <a:endCxn id="10"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文本框 11">
            <a:extLst>
              <a:ext uri="{FF2B5EF4-FFF2-40B4-BE49-F238E27FC236}">
                <a16:creationId xmlns:a16="http://schemas.microsoft.com/office/drawing/2014/main" id="{7FD9FBCE-99FE-447E-BDEE-7A93EE42CB1E}"/>
              </a:ext>
            </a:extLst>
          </p:cNvPr>
          <p:cNvSpPr txBox="1"/>
          <p:nvPr/>
        </p:nvSpPr>
        <p:spPr>
          <a:xfrm>
            <a:off x="1182849" y="782631"/>
            <a:ext cx="1420582"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并查集</a:t>
            </a:r>
            <a:endParaRPr lang="en-US" sz="3200" b="1" dirty="0">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40002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a:extLst>
              <a:ext uri="{FF2B5EF4-FFF2-40B4-BE49-F238E27FC236}">
                <a16:creationId xmlns:a16="http://schemas.microsoft.com/office/drawing/2014/main" id="{151AB313-F45E-4254-A1E9-1B7AECB829B7}"/>
              </a:ext>
            </a:extLst>
          </p:cNvPr>
          <p:cNvSpPr txBox="1">
            <a:spLocks noChangeArrowheads="1"/>
          </p:cNvSpPr>
          <p:nvPr/>
        </p:nvSpPr>
        <p:spPr bwMode="auto">
          <a:xfrm>
            <a:off x="544740" y="1516110"/>
            <a:ext cx="29210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anose="020B0503020204020204" pitchFamily="34" charset="-122"/>
                <a:ea typeface="微软雅黑" panose="020B0503020204020204" pitchFamily="34" charset="-122"/>
              </a:rPr>
              <a:t>优化Ⅱ </a:t>
            </a:r>
            <a:r>
              <a:rPr lang="en-US" altLang="zh-CN">
                <a:latin typeface="微软雅黑" panose="020B0503020204020204" pitchFamily="34" charset="-122"/>
                <a:ea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rPr>
              <a:t>路径压缩</a:t>
            </a:r>
          </a:p>
        </p:txBody>
      </p:sp>
      <p:pic>
        <p:nvPicPr>
          <p:cNvPr id="5" name="图片 2" descr="Image">
            <a:extLst>
              <a:ext uri="{FF2B5EF4-FFF2-40B4-BE49-F238E27FC236}">
                <a16:creationId xmlns:a16="http://schemas.microsoft.com/office/drawing/2014/main" id="{7A276DC2-B6B4-4A32-AB2B-54EA22569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228" y="1708198"/>
            <a:ext cx="5059362" cy="4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 descr="e92bb2faeebbc2c15ff1d8b856656357">
            <a:extLst>
              <a:ext uri="{FF2B5EF4-FFF2-40B4-BE49-F238E27FC236}">
                <a16:creationId xmlns:a16="http://schemas.microsoft.com/office/drawing/2014/main" id="{522E2CD9-C1CF-4343-AC76-953565A3C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40" y="3668760"/>
            <a:ext cx="48228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5">
            <a:extLst>
              <a:ext uri="{FF2B5EF4-FFF2-40B4-BE49-F238E27FC236}">
                <a16:creationId xmlns:a16="http://schemas.microsoft.com/office/drawing/2014/main" id="{693155B0-43D0-4841-96F6-D847749E33E3}"/>
              </a:ext>
            </a:extLst>
          </p:cNvPr>
          <p:cNvSpPr txBox="1">
            <a:spLocks noChangeArrowheads="1"/>
          </p:cNvSpPr>
          <p:nvPr/>
        </p:nvSpPr>
        <p:spPr bwMode="auto">
          <a:xfrm>
            <a:off x="1035278" y="6157960"/>
            <a:ext cx="103473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微软雅黑" panose="020B0503020204020204" pitchFamily="34" charset="-122"/>
                <a:ea typeface="微软雅黑" panose="020B0503020204020204" pitchFamily="34" charset="-122"/>
              </a:rPr>
              <a:t>这种做法是不是很像 </a:t>
            </a:r>
            <a:r>
              <a:rPr lang="zh-CN" altLang="en-US" b="1" dirty="0">
                <a:solidFill>
                  <a:srgbClr val="E58057"/>
                </a:solidFill>
                <a:latin typeface="微软雅黑" panose="020B0503020204020204" pitchFamily="34" charset="-122"/>
                <a:ea typeface="微软雅黑" panose="020B0503020204020204" pitchFamily="34" charset="-122"/>
              </a:rPr>
              <a:t>栈</a:t>
            </a:r>
            <a:r>
              <a:rPr lang="zh-CN" altLang="en-US" dirty="0">
                <a:latin typeface="微软雅黑" panose="020B0503020204020204" pitchFamily="34" charset="-122"/>
                <a:ea typeface="微软雅黑" panose="020B0503020204020204" pitchFamily="34" charset="-122"/>
              </a:rPr>
              <a:t>？找到根节点后，再一个一个回退修改，路径上的点都改掉啦 (递归)</a:t>
            </a:r>
          </a:p>
        </p:txBody>
      </p:sp>
      <p:sp>
        <p:nvSpPr>
          <p:cNvPr id="8" name="文本框 6">
            <a:extLst>
              <a:ext uri="{FF2B5EF4-FFF2-40B4-BE49-F238E27FC236}">
                <a16:creationId xmlns:a16="http://schemas.microsoft.com/office/drawing/2014/main" id="{CBCB8BD3-3F10-48C3-8618-2759EC033B53}"/>
              </a:ext>
            </a:extLst>
          </p:cNvPr>
          <p:cNvSpPr txBox="1">
            <a:spLocks noChangeArrowheads="1"/>
          </p:cNvSpPr>
          <p:nvPr/>
        </p:nvSpPr>
        <p:spPr bwMode="auto">
          <a:xfrm>
            <a:off x="935265" y="2095548"/>
            <a:ext cx="53213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latin typeface="微软雅黑" panose="020B0503020204020204" pitchFamily="34" charset="-122"/>
                <a:ea typeface="微软雅黑" panose="020B0503020204020204" pitchFamily="34" charset="-122"/>
              </a:rPr>
              <a:t>每次查找的时候，如果路径较长，则修改信息，以便下次查找的时候速度更快</a:t>
            </a:r>
          </a:p>
          <a:p>
            <a:r>
              <a:rPr lang="en-US" altLang="zh-CN">
                <a:latin typeface="微软雅黑" panose="020B0503020204020204" pitchFamily="34" charset="-122"/>
                <a:ea typeface="微软雅黑" panose="020B0503020204020204" pitchFamily="34" charset="-122"/>
              </a:rPr>
              <a:t>    </a:t>
            </a:r>
            <a:r>
              <a:rPr lang="en-US" altLang="zh-CN" sz="1400" b="1">
                <a:solidFill>
                  <a:srgbClr val="F7D4B0"/>
                </a:solidFill>
                <a:latin typeface="微软雅黑" panose="020B0503020204020204" pitchFamily="34" charset="-122"/>
                <a:ea typeface="微软雅黑" panose="020B0503020204020204" pitchFamily="34" charset="-122"/>
              </a:rPr>
              <a:t>Step1.  </a:t>
            </a:r>
            <a:r>
              <a:rPr lang="zh-CN" altLang="en-US">
                <a:latin typeface="微软雅黑" panose="020B0503020204020204" pitchFamily="34" charset="-122"/>
                <a:ea typeface="微软雅黑" panose="020B0503020204020204" pitchFamily="34" charset="-122"/>
              </a:rPr>
              <a:t>找到根节点</a:t>
            </a:r>
          </a:p>
          <a:p>
            <a:r>
              <a:rPr lang="en-US" altLang="zh-CN">
                <a:latin typeface="微软雅黑" panose="020B0503020204020204" pitchFamily="34" charset="-122"/>
                <a:ea typeface="微软雅黑" panose="020B0503020204020204" pitchFamily="34" charset="-122"/>
              </a:rPr>
              <a:t> </a:t>
            </a:r>
            <a:r>
              <a:rPr lang="en-US" altLang="zh-CN">
                <a:solidFill>
                  <a:srgbClr val="F7D4B0"/>
                </a:solidFill>
                <a:latin typeface="微软雅黑" panose="020B0503020204020204" pitchFamily="34" charset="-122"/>
                <a:ea typeface="微软雅黑" panose="020B0503020204020204" pitchFamily="34" charset="-122"/>
              </a:rPr>
              <a:t>   </a:t>
            </a:r>
            <a:r>
              <a:rPr lang="en-US" altLang="zh-CN" sz="1400" b="1">
                <a:solidFill>
                  <a:srgbClr val="F7D4B0"/>
                </a:solidFill>
                <a:latin typeface="微软雅黑" panose="020B0503020204020204" pitchFamily="34" charset="-122"/>
                <a:ea typeface="微软雅黑" panose="020B0503020204020204" pitchFamily="34" charset="-122"/>
              </a:rPr>
              <a:t>Step2.  </a:t>
            </a:r>
            <a:r>
              <a:rPr lang="zh-CN" altLang="en-US">
                <a:latin typeface="微软雅黑" panose="020B0503020204020204" pitchFamily="34" charset="-122"/>
                <a:ea typeface="微软雅黑" panose="020B0503020204020204" pitchFamily="34" charset="-122"/>
              </a:rPr>
              <a:t>修改查找路径上的所有节点，将它们都指</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向根结点</a:t>
            </a:r>
          </a:p>
        </p:txBody>
      </p:sp>
      <p:sp>
        <p:nvSpPr>
          <p:cNvPr id="9" name="文本框 8">
            <a:extLst>
              <a:ext uri="{FF2B5EF4-FFF2-40B4-BE49-F238E27FC236}">
                <a16:creationId xmlns:a16="http://schemas.microsoft.com/office/drawing/2014/main" id="{F4F7F003-9FF2-4B6C-8D3C-D943ED676574}"/>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00</a:t>
            </a:r>
            <a:endParaRPr lang="en-US" sz="6600" dirty="0">
              <a:latin typeface="Bernard MT Condensed" panose="02050806060905020404" pitchFamily="18" charset="0"/>
              <a:ea typeface="方正清刻本悦宋简体" panose="02000000000000000000" pitchFamily="2" charset="-122"/>
            </a:endParaRPr>
          </a:p>
        </p:txBody>
      </p:sp>
      <p:grpSp>
        <p:nvGrpSpPr>
          <p:cNvPr id="10" name="组合 9">
            <a:extLst>
              <a:ext uri="{FF2B5EF4-FFF2-40B4-BE49-F238E27FC236}">
                <a16:creationId xmlns:a16="http://schemas.microsoft.com/office/drawing/2014/main" id="{59A2675C-3184-4897-A60B-31E65B821EBC}"/>
              </a:ext>
            </a:extLst>
          </p:cNvPr>
          <p:cNvGrpSpPr/>
          <p:nvPr/>
        </p:nvGrpSpPr>
        <p:grpSpPr>
          <a:xfrm>
            <a:off x="805345" y="377506"/>
            <a:ext cx="755008" cy="989900"/>
            <a:chOff x="1652630" y="1217053"/>
            <a:chExt cx="970195" cy="964734"/>
          </a:xfrm>
        </p:grpSpPr>
        <p:sp>
          <p:nvSpPr>
            <p:cNvPr id="11" name="直角三角形 10">
              <a:extLst>
                <a:ext uri="{FF2B5EF4-FFF2-40B4-BE49-F238E27FC236}">
                  <a16:creationId xmlns:a16="http://schemas.microsoft.com/office/drawing/2014/main" id="{B2C08099-B9E3-49B9-9F13-43E5BE1E5FD2}"/>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直接连接符 11">
              <a:extLst>
                <a:ext uri="{FF2B5EF4-FFF2-40B4-BE49-F238E27FC236}">
                  <a16:creationId xmlns:a16="http://schemas.microsoft.com/office/drawing/2014/main" id="{94F52EB8-0A85-45DE-B923-B1ABE4389C39}"/>
                </a:ext>
              </a:extLst>
            </p:cNvPr>
            <p:cNvCxnSpPr>
              <a:stCxn id="11" idx="4"/>
              <a:endCxn id="11"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13" name="文本框 12">
            <a:extLst>
              <a:ext uri="{FF2B5EF4-FFF2-40B4-BE49-F238E27FC236}">
                <a16:creationId xmlns:a16="http://schemas.microsoft.com/office/drawing/2014/main" id="{100ABABF-AFE1-447E-9000-EE5221988F30}"/>
              </a:ext>
            </a:extLst>
          </p:cNvPr>
          <p:cNvSpPr txBox="1"/>
          <p:nvPr/>
        </p:nvSpPr>
        <p:spPr>
          <a:xfrm>
            <a:off x="1182849" y="782631"/>
            <a:ext cx="1420582"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并查集</a:t>
            </a:r>
            <a:endParaRPr lang="en-US" sz="3200" b="1" dirty="0">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181202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a:extLst>
              <a:ext uri="{FF2B5EF4-FFF2-40B4-BE49-F238E27FC236}">
                <a16:creationId xmlns:a16="http://schemas.microsoft.com/office/drawing/2014/main" id="{F06CDA10-2533-4726-B200-A2A86BAD7565}"/>
              </a:ext>
            </a:extLst>
          </p:cNvPr>
          <p:cNvSpPr txBox="1">
            <a:spLocks noChangeArrowheads="1"/>
          </p:cNvSpPr>
          <p:nvPr/>
        </p:nvSpPr>
        <p:spPr bwMode="auto">
          <a:xfrm>
            <a:off x="380281" y="1570044"/>
            <a:ext cx="5213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latin typeface="微软雅黑" panose="020B0503020204020204" pitchFamily="34" charset="-122"/>
                <a:ea typeface="微软雅黑" panose="020B0503020204020204" pitchFamily="34" charset="-122"/>
              </a:rPr>
              <a:t>优化Ⅰ </a:t>
            </a:r>
            <a:r>
              <a:rPr lang="en-US" altLang="zh-CN"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按秩合并</a:t>
            </a:r>
            <a:r>
              <a:rPr lang="zh-CN" altLang="en-US" sz="2800" b="1" dirty="0">
                <a:latin typeface="微软雅黑" panose="020B0503020204020204" pitchFamily="34" charset="-122"/>
                <a:ea typeface="微软雅黑" panose="020B0503020204020204" pitchFamily="34" charset="-122"/>
              </a:rPr>
              <a:t>或按大小合并</a:t>
            </a:r>
            <a:endParaRPr lang="en-US" altLang="zh-CN" sz="2800" b="1" dirty="0">
              <a:latin typeface="微软雅黑" panose="020B0503020204020204" pitchFamily="34" charset="-122"/>
              <a:ea typeface="微软雅黑" panose="020B0503020204020204" pitchFamily="34" charset="-122"/>
            </a:endParaRPr>
          </a:p>
        </p:txBody>
      </p:sp>
      <p:pic>
        <p:nvPicPr>
          <p:cNvPr id="5" name="图片 2" descr="Image">
            <a:extLst>
              <a:ext uri="{FF2B5EF4-FFF2-40B4-BE49-F238E27FC236}">
                <a16:creationId xmlns:a16="http://schemas.microsoft.com/office/drawing/2014/main" id="{EC91C6C0-E110-4E01-885A-FB7AC90DF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568" y="77794"/>
            <a:ext cx="6170612"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
            <a:extLst>
              <a:ext uri="{FF2B5EF4-FFF2-40B4-BE49-F238E27FC236}">
                <a16:creationId xmlns:a16="http://schemas.microsoft.com/office/drawing/2014/main" id="{987896E4-9F90-4DBF-A01C-E25BEE3F5209}"/>
              </a:ext>
            </a:extLst>
          </p:cNvPr>
          <p:cNvSpPr txBox="1">
            <a:spLocks noChangeArrowheads="1"/>
          </p:cNvSpPr>
          <p:nvPr/>
        </p:nvSpPr>
        <p:spPr bwMode="auto">
          <a:xfrm>
            <a:off x="980305" y="2265369"/>
            <a:ext cx="3971925"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latin typeface="微软雅黑" panose="020B0503020204020204" pitchFamily="34" charset="-122"/>
                <a:ea typeface="微软雅黑" panose="020B0503020204020204" pitchFamily="34" charset="-122"/>
              </a:rPr>
              <a:t>操作：</a:t>
            </a:r>
          </a:p>
          <a:p>
            <a:pPr lvl="1">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rank[]</a:t>
            </a:r>
            <a:r>
              <a:rPr lang="zh-CN" altLang="en-US" dirty="0">
                <a:latin typeface="微软雅黑" panose="020B0503020204020204" pitchFamily="34" charset="-122"/>
                <a:ea typeface="微软雅黑" panose="020B0503020204020204" pitchFamily="34" charset="-122"/>
              </a:rPr>
              <a:t>记录树的深度</a:t>
            </a:r>
            <a:endParaRPr lang="en-US" altLang="zh-CN" dirty="0">
              <a:latin typeface="微软雅黑" panose="020B0503020204020204" pitchFamily="34" charset="-122"/>
              <a:ea typeface="微软雅黑" panose="020B0503020204020204" pitchFamily="34" charset="-122"/>
            </a:endParaRPr>
          </a:p>
          <a:p>
            <a:pPr lvl="1">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合并时把深度小的树合并到深度大的树上</a:t>
            </a:r>
          </a:p>
          <a:p>
            <a:pPr>
              <a:lnSpc>
                <a:spcPct val="150000"/>
              </a:lnSpc>
            </a:pP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可以有效地避免树的退化</a:t>
            </a:r>
          </a:p>
        </p:txBody>
      </p:sp>
      <p:sp>
        <p:nvSpPr>
          <p:cNvPr id="7" name="文本框 5">
            <a:extLst>
              <a:ext uri="{FF2B5EF4-FFF2-40B4-BE49-F238E27FC236}">
                <a16:creationId xmlns:a16="http://schemas.microsoft.com/office/drawing/2014/main" id="{788529B4-4E36-49AF-BB29-8573F9173F5C}"/>
              </a:ext>
            </a:extLst>
          </p:cNvPr>
          <p:cNvSpPr txBox="1">
            <a:spLocks noChangeArrowheads="1"/>
          </p:cNvSpPr>
          <p:nvPr/>
        </p:nvSpPr>
        <p:spPr bwMode="auto">
          <a:xfrm>
            <a:off x="1193030" y="5657857"/>
            <a:ext cx="93980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latin typeface="微软雅黑" panose="020B0503020204020204" pitchFamily="34" charset="-122"/>
                <a:ea typeface="微软雅黑" panose="020B0503020204020204" pitchFamily="34" charset="-122"/>
              </a:rPr>
              <a:t>效果：任意顺序的合并操作以后，包含</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个节点的树的最大高度不超过[l</a:t>
            </a:r>
            <a:r>
              <a:rPr lang="en-US" altLang="zh-CN" sz="2000" dirty="0">
                <a:latin typeface="微软雅黑" panose="020B0503020204020204" pitchFamily="34" charset="-122"/>
                <a:ea typeface="微软雅黑" panose="020B0503020204020204" pitchFamily="34" charset="-122"/>
              </a:rPr>
              <a:t>o</a:t>
            </a:r>
            <a:r>
              <a:rPr lang="zh-CN" altLang="en-US" sz="2000" dirty="0">
                <a:latin typeface="微软雅黑" panose="020B0503020204020204" pitchFamily="34" charset="-122"/>
                <a:ea typeface="微软雅黑" panose="020B0503020204020204" pitchFamily="34" charset="-122"/>
              </a:rPr>
              <a:t>g</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2282A741-0123-403C-A634-CDC6AA4D8F1E}"/>
              </a:ext>
            </a:extLst>
          </p:cNvPr>
          <p:cNvSpPr txBox="1"/>
          <p:nvPr/>
        </p:nvSpPr>
        <p:spPr>
          <a:xfrm>
            <a:off x="380281" y="195077"/>
            <a:ext cx="1015021"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00</a:t>
            </a:r>
            <a:endParaRPr lang="en-US" sz="6600" dirty="0">
              <a:latin typeface="Bernard MT Condensed" panose="02050806060905020404" pitchFamily="18" charset="0"/>
              <a:ea typeface="方正清刻本悦宋简体" panose="02000000000000000000" pitchFamily="2" charset="-122"/>
            </a:endParaRPr>
          </a:p>
        </p:txBody>
      </p:sp>
      <p:grpSp>
        <p:nvGrpSpPr>
          <p:cNvPr id="9" name="组合 8">
            <a:extLst>
              <a:ext uri="{FF2B5EF4-FFF2-40B4-BE49-F238E27FC236}">
                <a16:creationId xmlns:a16="http://schemas.microsoft.com/office/drawing/2014/main" id="{B468C9A3-D6A7-4A39-9448-644686973B3D}"/>
              </a:ext>
            </a:extLst>
          </p:cNvPr>
          <p:cNvGrpSpPr/>
          <p:nvPr/>
        </p:nvGrpSpPr>
        <p:grpSpPr>
          <a:xfrm>
            <a:off x="805345" y="377506"/>
            <a:ext cx="755008" cy="989900"/>
            <a:chOff x="1652630" y="1217053"/>
            <a:chExt cx="970195" cy="964734"/>
          </a:xfrm>
        </p:grpSpPr>
        <p:sp>
          <p:nvSpPr>
            <p:cNvPr id="10" name="直角三角形 9">
              <a:extLst>
                <a:ext uri="{FF2B5EF4-FFF2-40B4-BE49-F238E27FC236}">
                  <a16:creationId xmlns:a16="http://schemas.microsoft.com/office/drawing/2014/main" id="{B758FB5B-352B-459A-BDA7-D6F46D5693C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直接连接符 10">
              <a:extLst>
                <a:ext uri="{FF2B5EF4-FFF2-40B4-BE49-F238E27FC236}">
                  <a16:creationId xmlns:a16="http://schemas.microsoft.com/office/drawing/2014/main" id="{F9D74006-07A4-4800-A2D8-ED24FF9C73CF}"/>
                </a:ext>
              </a:extLst>
            </p:cNvPr>
            <p:cNvCxnSpPr>
              <a:stCxn id="10" idx="4"/>
              <a:endCxn id="10"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文本框 11">
            <a:extLst>
              <a:ext uri="{FF2B5EF4-FFF2-40B4-BE49-F238E27FC236}">
                <a16:creationId xmlns:a16="http://schemas.microsoft.com/office/drawing/2014/main" id="{1B38306D-4E18-43EF-8E56-695292D08E1A}"/>
              </a:ext>
            </a:extLst>
          </p:cNvPr>
          <p:cNvSpPr txBox="1"/>
          <p:nvPr/>
        </p:nvSpPr>
        <p:spPr>
          <a:xfrm>
            <a:off x="1182849" y="782631"/>
            <a:ext cx="1420582"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并查集</a:t>
            </a:r>
            <a:endParaRPr lang="en-US" sz="3200" b="1" dirty="0">
              <a:latin typeface="方正清刻本悦宋简体" panose="02000000000000000000" pitchFamily="2" charset="-122"/>
              <a:ea typeface="方正清刻本悦宋简体" panose="02000000000000000000"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568" y="3315461"/>
            <a:ext cx="6105125" cy="2001829"/>
          </a:xfrm>
          <a:prstGeom prst="rect">
            <a:avLst/>
          </a:prstGeom>
        </p:spPr>
      </p:pic>
    </p:spTree>
    <p:extLst>
      <p:ext uri="{BB962C8B-B14F-4D97-AF65-F5344CB8AC3E}">
        <p14:creationId xmlns:p14="http://schemas.microsoft.com/office/powerpoint/2010/main" val="303307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6450" y="1455975"/>
            <a:ext cx="5386329" cy="4351338"/>
          </a:xfrm>
        </p:spPr>
      </p:pic>
    </p:spTree>
    <p:extLst>
      <p:ext uri="{BB962C8B-B14F-4D97-AF65-F5344CB8AC3E}">
        <p14:creationId xmlns:p14="http://schemas.microsoft.com/office/powerpoint/2010/main" val="272896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82ADE9-367E-44D4-BA98-305B494D7490}"/>
              </a:ext>
            </a:extLst>
          </p:cNvPr>
          <p:cNvSpPr txBox="1"/>
          <p:nvPr/>
        </p:nvSpPr>
        <p:spPr>
          <a:xfrm>
            <a:off x="380281" y="195077"/>
            <a:ext cx="917239"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01</a:t>
            </a:r>
            <a:endParaRPr lang="en-US" sz="6600" dirty="0">
              <a:latin typeface="Bernard MT Condensed" panose="02050806060905020404" pitchFamily="18" charset="0"/>
              <a:ea typeface="方正清刻本悦宋简体" panose="02000000000000000000" pitchFamily="2" charset="-122"/>
            </a:endParaRPr>
          </a:p>
        </p:txBody>
      </p:sp>
      <p:grpSp>
        <p:nvGrpSpPr>
          <p:cNvPr id="6" name="组合 5">
            <a:extLst>
              <a:ext uri="{FF2B5EF4-FFF2-40B4-BE49-F238E27FC236}">
                <a16:creationId xmlns:a16="http://schemas.microsoft.com/office/drawing/2014/main" id="{E34AD9DA-EA49-4189-9D60-531812CE682C}"/>
              </a:ext>
            </a:extLst>
          </p:cNvPr>
          <p:cNvGrpSpPr/>
          <p:nvPr/>
        </p:nvGrpSpPr>
        <p:grpSpPr>
          <a:xfrm>
            <a:off x="805345" y="377506"/>
            <a:ext cx="755008" cy="989900"/>
            <a:chOff x="1652630" y="1217053"/>
            <a:chExt cx="970195" cy="964734"/>
          </a:xfrm>
        </p:grpSpPr>
        <p:sp>
          <p:nvSpPr>
            <p:cNvPr id="7" name="直角三角形 6">
              <a:extLst>
                <a:ext uri="{FF2B5EF4-FFF2-40B4-BE49-F238E27FC236}">
                  <a16:creationId xmlns:a16="http://schemas.microsoft.com/office/drawing/2014/main" id="{936390BA-DF95-49E9-A20F-44B0669B462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直接连接符 7">
              <a:extLst>
                <a:ext uri="{FF2B5EF4-FFF2-40B4-BE49-F238E27FC236}">
                  <a16:creationId xmlns:a16="http://schemas.microsoft.com/office/drawing/2014/main" id="{6EECB543-79CF-4D05-AD60-1236F868EB7F}"/>
                </a:ext>
              </a:extLst>
            </p:cNvPr>
            <p:cNvCxnSpPr>
              <a:stCxn id="7" idx="4"/>
              <a:endCxn id="7"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02960BF6-419B-42D5-8DB4-D7FA42B171D0}"/>
              </a:ext>
            </a:extLst>
          </p:cNvPr>
          <p:cNvSpPr txBox="1"/>
          <p:nvPr/>
        </p:nvSpPr>
        <p:spPr>
          <a:xfrm>
            <a:off x="1182849" y="782631"/>
            <a:ext cx="306846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图的定义与性质</a:t>
            </a:r>
            <a:endParaRPr lang="en-US" sz="3200" b="1" dirty="0">
              <a:latin typeface="方正清刻本悦宋简体" panose="02000000000000000000" pitchFamily="2" charset="-122"/>
              <a:ea typeface="方正清刻本悦宋简体" panose="02000000000000000000" pitchFamily="2" charset="-122"/>
            </a:endParaRPr>
          </a:p>
        </p:txBody>
      </p:sp>
      <p:sp>
        <p:nvSpPr>
          <p:cNvPr id="13" name="文本框 12">
            <a:extLst>
              <a:ext uri="{FF2B5EF4-FFF2-40B4-BE49-F238E27FC236}">
                <a16:creationId xmlns:a16="http://schemas.microsoft.com/office/drawing/2014/main" id="{A71CAAE2-08D2-4492-A871-FD440090C25D}"/>
              </a:ext>
            </a:extLst>
          </p:cNvPr>
          <p:cNvSpPr txBox="1"/>
          <p:nvPr/>
        </p:nvSpPr>
        <p:spPr>
          <a:xfrm>
            <a:off x="957943" y="1772531"/>
            <a:ext cx="4544834"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树和图其实都是对元素之间关系的描述</a:t>
            </a:r>
            <a:endParaRPr lang="en-US" sz="20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04A5032-8771-4492-86EB-1926D5ADD05A}"/>
              </a:ext>
            </a:extLst>
          </p:cNvPr>
          <p:cNvSpPr txBox="1"/>
          <p:nvPr/>
        </p:nvSpPr>
        <p:spPr>
          <a:xfrm>
            <a:off x="1182849" y="2357025"/>
            <a:ext cx="1285929" cy="961289"/>
          </a:xfrm>
          <a:prstGeom prst="rect">
            <a:avLst/>
          </a:prstGeom>
          <a:noFill/>
        </p:spPr>
        <p:txBody>
          <a:bodyPr wrap="non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树</a:t>
            </a:r>
            <a:r>
              <a:rPr lang="zh-CN" altLang="en-US" sz="2000" dirty="0">
                <a:latin typeface="微软雅黑" panose="020B0503020204020204" pitchFamily="34" charset="-122"/>
                <a:ea typeface="微软雅黑" panose="020B0503020204020204" pitchFamily="34" charset="-122"/>
              </a:rPr>
              <a:t> 一对多</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图</a:t>
            </a:r>
            <a:r>
              <a:rPr lang="zh-CN" altLang="en-US" sz="2000" dirty="0">
                <a:latin typeface="微软雅黑" panose="020B0503020204020204" pitchFamily="34" charset="-122"/>
                <a:ea typeface="微软雅黑" panose="020B0503020204020204" pitchFamily="34" charset="-122"/>
              </a:rPr>
              <a:t> 多对多</a:t>
            </a:r>
            <a:endParaRPr lang="en-US" sz="20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4C2BEE93-39EB-41EF-89D0-94500B3752EB}"/>
              </a:ext>
            </a:extLst>
          </p:cNvPr>
          <p:cNvPicPr>
            <a:picLocks noChangeAspect="1"/>
          </p:cNvPicPr>
          <p:nvPr/>
        </p:nvPicPr>
        <p:blipFill>
          <a:blip r:embed="rId3"/>
          <a:stretch>
            <a:fillRect/>
          </a:stretch>
        </p:blipFill>
        <p:spPr>
          <a:xfrm>
            <a:off x="805345" y="3635613"/>
            <a:ext cx="4781550" cy="2619375"/>
          </a:xfrm>
          <a:prstGeom prst="rect">
            <a:avLst/>
          </a:prstGeom>
        </p:spPr>
      </p:pic>
      <p:sp>
        <p:nvSpPr>
          <p:cNvPr id="16" name="文本框 15">
            <a:extLst>
              <a:ext uri="{FF2B5EF4-FFF2-40B4-BE49-F238E27FC236}">
                <a16:creationId xmlns:a16="http://schemas.microsoft.com/office/drawing/2014/main" id="{5321D090-10FC-401D-8C88-6DDC8773C1BF}"/>
              </a:ext>
            </a:extLst>
          </p:cNvPr>
          <p:cNvSpPr txBox="1"/>
          <p:nvPr/>
        </p:nvSpPr>
        <p:spPr>
          <a:xfrm>
            <a:off x="6605107" y="797906"/>
            <a:ext cx="954107" cy="400110"/>
          </a:xfrm>
          <a:prstGeom prst="rect">
            <a:avLst/>
          </a:prstGeom>
          <a:noFill/>
        </p:spPr>
        <p:txBody>
          <a:bodyPr wrap="none" rtlCol="0" anchor="ctr">
            <a:spAutoFit/>
          </a:bodyPr>
          <a:lstStyle/>
          <a:p>
            <a:r>
              <a:rPr lang="zh-CN" altLang="en-US" sz="2000" dirty="0">
                <a:latin typeface="方正清刻本悦宋简体" panose="02000000000000000000" pitchFamily="2" charset="-122"/>
                <a:ea typeface="方正清刻本悦宋简体" panose="02000000000000000000" pitchFamily="2" charset="-122"/>
              </a:rPr>
              <a:t>完全图</a:t>
            </a:r>
            <a:endParaRPr lang="en-US" sz="2000" dirty="0">
              <a:latin typeface="方正清刻本悦宋简体" panose="02000000000000000000" pitchFamily="2" charset="-122"/>
              <a:ea typeface="方正清刻本悦宋简体" panose="02000000000000000000" pitchFamily="2" charset="-122"/>
            </a:endParaRPr>
          </a:p>
        </p:txBody>
      </p:sp>
      <p:sp>
        <p:nvSpPr>
          <p:cNvPr id="17" name="文本框 16">
            <a:extLst>
              <a:ext uri="{FF2B5EF4-FFF2-40B4-BE49-F238E27FC236}">
                <a16:creationId xmlns:a16="http://schemas.microsoft.com/office/drawing/2014/main" id="{84EC7B75-3F6E-481F-80F4-079764457F7D}"/>
              </a:ext>
            </a:extLst>
          </p:cNvPr>
          <p:cNvSpPr txBox="1"/>
          <p:nvPr/>
        </p:nvSpPr>
        <p:spPr>
          <a:xfrm>
            <a:off x="6605107" y="3318698"/>
            <a:ext cx="2459328" cy="400110"/>
          </a:xfrm>
          <a:prstGeom prst="rect">
            <a:avLst/>
          </a:prstGeom>
          <a:noFill/>
        </p:spPr>
        <p:txBody>
          <a:bodyPr wrap="none" rtlCol="0" anchor="ctr">
            <a:spAutoFit/>
          </a:bodyPr>
          <a:lstStyle/>
          <a:p>
            <a:r>
              <a:rPr lang="zh-CN" altLang="en-US" sz="2000" dirty="0">
                <a:latin typeface="方正清刻本悦宋简体" panose="02000000000000000000" pitchFamily="2" charset="-122"/>
                <a:ea typeface="方正清刻本悦宋简体" panose="02000000000000000000" pitchFamily="2" charset="-122"/>
              </a:rPr>
              <a:t>有向无环图（</a:t>
            </a:r>
            <a:r>
              <a:rPr lang="en-US" altLang="zh-CN" sz="2000" b="1" dirty="0">
                <a:latin typeface="方正清刻本悦宋简体" panose="02000000000000000000" pitchFamily="2" charset="-122"/>
                <a:ea typeface="方正清刻本悦宋简体" panose="02000000000000000000" pitchFamily="2" charset="-122"/>
              </a:rPr>
              <a:t>DAG</a:t>
            </a:r>
            <a:r>
              <a:rPr lang="zh-CN" altLang="en-US" sz="2000" b="1" dirty="0">
                <a:latin typeface="方正清刻本悦宋简体" panose="02000000000000000000" pitchFamily="2" charset="-122"/>
                <a:ea typeface="方正清刻本悦宋简体" panose="02000000000000000000" pitchFamily="2" charset="-122"/>
              </a:rPr>
              <a:t>）</a:t>
            </a:r>
            <a:endParaRPr lang="en-US" sz="2000" b="1" dirty="0">
              <a:latin typeface="方正清刻本悦宋简体" panose="02000000000000000000" pitchFamily="2" charset="-122"/>
              <a:ea typeface="方正清刻本悦宋简体" panose="02000000000000000000" pitchFamily="2" charset="-122"/>
            </a:endParaRPr>
          </a:p>
        </p:txBody>
      </p:sp>
      <p:pic>
        <p:nvPicPr>
          <p:cNvPr id="18" name="图片 17">
            <a:extLst>
              <a:ext uri="{FF2B5EF4-FFF2-40B4-BE49-F238E27FC236}">
                <a16:creationId xmlns:a16="http://schemas.microsoft.com/office/drawing/2014/main" id="{44263E5E-0451-4B09-9147-A6AD08318941}"/>
              </a:ext>
            </a:extLst>
          </p:cNvPr>
          <p:cNvPicPr>
            <a:picLocks noChangeAspect="1"/>
          </p:cNvPicPr>
          <p:nvPr/>
        </p:nvPicPr>
        <p:blipFill>
          <a:blip r:embed="rId4"/>
          <a:stretch>
            <a:fillRect/>
          </a:stretch>
        </p:blipFill>
        <p:spPr>
          <a:xfrm>
            <a:off x="6692194" y="1231210"/>
            <a:ext cx="2656113" cy="2054293"/>
          </a:xfrm>
          <a:prstGeom prst="rect">
            <a:avLst/>
          </a:prstGeom>
        </p:spPr>
      </p:pic>
      <p:pic>
        <p:nvPicPr>
          <p:cNvPr id="19" name="图片 18">
            <a:extLst>
              <a:ext uri="{FF2B5EF4-FFF2-40B4-BE49-F238E27FC236}">
                <a16:creationId xmlns:a16="http://schemas.microsoft.com/office/drawing/2014/main" id="{E34C0C64-78EC-415F-919C-EA04ECAE3846}"/>
              </a:ext>
            </a:extLst>
          </p:cNvPr>
          <p:cNvPicPr>
            <a:picLocks noChangeAspect="1"/>
          </p:cNvPicPr>
          <p:nvPr/>
        </p:nvPicPr>
        <p:blipFill>
          <a:blip r:embed="rId5"/>
          <a:stretch>
            <a:fillRect/>
          </a:stretch>
        </p:blipFill>
        <p:spPr>
          <a:xfrm>
            <a:off x="6692194" y="3752003"/>
            <a:ext cx="4354286" cy="1609193"/>
          </a:xfrm>
          <a:prstGeom prst="rect">
            <a:avLst/>
          </a:prstGeom>
        </p:spPr>
      </p:pic>
      <p:sp>
        <p:nvSpPr>
          <p:cNvPr id="20" name="矩形 19">
            <a:extLst>
              <a:ext uri="{FF2B5EF4-FFF2-40B4-BE49-F238E27FC236}">
                <a16:creationId xmlns:a16="http://schemas.microsoft.com/office/drawing/2014/main" id="{1214F332-A365-4628-9D43-5F40A346DE80}"/>
              </a:ext>
            </a:extLst>
          </p:cNvPr>
          <p:cNvSpPr/>
          <p:nvPr/>
        </p:nvSpPr>
        <p:spPr>
          <a:xfrm>
            <a:off x="9399550" y="1192450"/>
            <a:ext cx="1576234" cy="1323439"/>
          </a:xfrm>
          <a:prstGeom prst="rect">
            <a:avLst/>
          </a:prstGeom>
        </p:spPr>
        <p:txBody>
          <a:bodyPr wrap="square">
            <a:spAutoFit/>
          </a:bodyPr>
          <a:lstStyle/>
          <a:p>
            <a:r>
              <a:rPr lang="zh-CN" altLang="en-US" sz="1600" dirty="0">
                <a:solidFill>
                  <a:srgbClr val="1F0909"/>
                </a:solidFill>
                <a:latin typeface="微软雅黑" panose="020B0503020204020204" pitchFamily="34" charset="-122"/>
                <a:ea typeface="微软雅黑" panose="020B0503020204020204" pitchFamily="34" charset="-122"/>
              </a:rPr>
              <a:t>任意两点相邻有边的图称为完全图，无向完全图</a:t>
            </a:r>
            <a:r>
              <a:rPr lang="zh-CN" altLang="en-US" sz="1600" b="1" dirty="0">
                <a:solidFill>
                  <a:srgbClr val="1F0909"/>
                </a:solidFill>
                <a:latin typeface="微软雅黑" panose="020B0503020204020204" pitchFamily="34" charset="-122"/>
                <a:ea typeface="微软雅黑" panose="020B0503020204020204" pitchFamily="34" charset="-122"/>
              </a:rPr>
              <a:t>边数</a:t>
            </a:r>
            <a:r>
              <a:rPr lang="zh-CN" altLang="en-US" sz="1600" dirty="0">
                <a:solidFill>
                  <a:srgbClr val="1F0909"/>
                </a:solidFill>
                <a:latin typeface="微软雅黑" panose="020B0503020204020204" pitchFamily="34" charset="-122"/>
                <a:ea typeface="微软雅黑" panose="020B0503020204020204" pitchFamily="34" charset="-122"/>
              </a:rPr>
              <a:t>量为</a:t>
            </a:r>
            <a:r>
              <a:rPr lang="en-US" altLang="zh-CN" sz="1600" dirty="0">
                <a:solidFill>
                  <a:srgbClr val="1F0909"/>
                </a:solidFill>
                <a:latin typeface="微软雅黑" panose="020B0503020204020204" pitchFamily="34" charset="-122"/>
                <a:ea typeface="微软雅黑" panose="020B0503020204020204" pitchFamily="34" charset="-122"/>
              </a:rPr>
              <a:t>n(n-1)/2</a:t>
            </a:r>
            <a:endParaRPr lang="en-US" sz="1600" dirty="0"/>
          </a:p>
        </p:txBody>
      </p:sp>
      <p:sp>
        <p:nvSpPr>
          <p:cNvPr id="21" name="矩形 20">
            <a:extLst>
              <a:ext uri="{FF2B5EF4-FFF2-40B4-BE49-F238E27FC236}">
                <a16:creationId xmlns:a16="http://schemas.microsoft.com/office/drawing/2014/main" id="{2732F7E5-7A6F-402B-A4FB-076AF91FBCEC}"/>
              </a:ext>
            </a:extLst>
          </p:cNvPr>
          <p:cNvSpPr/>
          <p:nvPr/>
        </p:nvSpPr>
        <p:spPr>
          <a:xfrm>
            <a:off x="6692194" y="5423991"/>
            <a:ext cx="4652322" cy="830997"/>
          </a:xfrm>
          <a:prstGeom prst="rect">
            <a:avLst/>
          </a:prstGeom>
        </p:spPr>
        <p:txBody>
          <a:bodyPr wrap="square">
            <a:spAutoFit/>
          </a:bodyPr>
          <a:lstStyle/>
          <a:p>
            <a:r>
              <a:rPr lang="zh-CN" altLang="en-US" sz="1600" dirty="0">
                <a:solidFill>
                  <a:srgbClr val="1F0909"/>
                </a:solidFill>
                <a:latin typeface="微软雅黑" panose="020B0503020204020204" pitchFamily="34" charset="-122"/>
                <a:ea typeface="微软雅黑" panose="020B0503020204020204" pitchFamily="34" charset="-122"/>
              </a:rPr>
              <a:t>一个</a:t>
            </a:r>
            <a:r>
              <a:rPr lang="en-US" altLang="zh-CN" sz="1600" dirty="0">
                <a:solidFill>
                  <a:srgbClr val="1F0909"/>
                </a:solidFill>
                <a:latin typeface="微软雅黑" panose="020B0503020204020204" pitchFamily="34" charset="-122"/>
                <a:ea typeface="微软雅黑" panose="020B0503020204020204" pitchFamily="34" charset="-122"/>
              </a:rPr>
              <a:t>DAG</a:t>
            </a:r>
            <a:r>
              <a:rPr lang="zh-CN" altLang="en-US" sz="1600" dirty="0">
                <a:solidFill>
                  <a:srgbClr val="1F0909"/>
                </a:solidFill>
                <a:latin typeface="微软雅黑" panose="020B0503020204020204" pitchFamily="34" charset="-122"/>
                <a:ea typeface="微软雅黑" panose="020B0503020204020204" pitchFamily="34" charset="-122"/>
              </a:rPr>
              <a:t>可以通过重新排列点的位置形成序列，这个序列上所有的边都从左指向右。可以把一些问题转化到序列上解决。</a:t>
            </a:r>
            <a:endParaRPr lang="en-US" sz="1600" dirty="0"/>
          </a:p>
        </p:txBody>
      </p:sp>
    </p:spTree>
    <p:extLst>
      <p:ext uri="{BB962C8B-B14F-4D97-AF65-F5344CB8AC3E}">
        <p14:creationId xmlns:p14="http://schemas.microsoft.com/office/powerpoint/2010/main" val="16244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28FFAD-A78D-422D-9821-EF4D590A23F9}"/>
              </a:ext>
            </a:extLst>
          </p:cNvPr>
          <p:cNvSpPr txBox="1"/>
          <p:nvPr/>
        </p:nvSpPr>
        <p:spPr>
          <a:xfrm>
            <a:off x="380281" y="195077"/>
            <a:ext cx="917239" cy="1107996"/>
          </a:xfrm>
          <a:prstGeom prst="rect">
            <a:avLst/>
          </a:prstGeom>
          <a:noFill/>
        </p:spPr>
        <p:txBody>
          <a:bodyPr wrap="none" rtlCol="0">
            <a:spAutoFit/>
          </a:bodyPr>
          <a:lstStyle/>
          <a:p>
            <a:r>
              <a:rPr lang="en-US" altLang="zh-CN" sz="6600" dirty="0">
                <a:latin typeface="Bernard MT Condensed" panose="02050806060905020404" pitchFamily="18" charset="0"/>
                <a:ea typeface="方正清刻本悦宋简体" panose="02000000000000000000" pitchFamily="2" charset="-122"/>
              </a:rPr>
              <a:t>01</a:t>
            </a:r>
            <a:endParaRPr lang="en-US" sz="6600" dirty="0">
              <a:latin typeface="Bernard MT Condensed" panose="02050806060905020404" pitchFamily="18" charset="0"/>
              <a:ea typeface="方正清刻本悦宋简体" panose="02000000000000000000" pitchFamily="2" charset="-122"/>
            </a:endParaRPr>
          </a:p>
        </p:txBody>
      </p:sp>
      <p:grpSp>
        <p:nvGrpSpPr>
          <p:cNvPr id="5" name="组合 4">
            <a:extLst>
              <a:ext uri="{FF2B5EF4-FFF2-40B4-BE49-F238E27FC236}">
                <a16:creationId xmlns:a16="http://schemas.microsoft.com/office/drawing/2014/main" id="{709370FD-A827-46F9-BEDF-EC540EE1EEEB}"/>
              </a:ext>
            </a:extLst>
          </p:cNvPr>
          <p:cNvGrpSpPr/>
          <p:nvPr/>
        </p:nvGrpSpPr>
        <p:grpSpPr>
          <a:xfrm>
            <a:off x="805345" y="377506"/>
            <a:ext cx="755008" cy="989900"/>
            <a:chOff x="1652630" y="1217053"/>
            <a:chExt cx="970195" cy="964734"/>
          </a:xfrm>
        </p:grpSpPr>
        <p:sp>
          <p:nvSpPr>
            <p:cNvPr id="6" name="直角三角形 5">
              <a:extLst>
                <a:ext uri="{FF2B5EF4-FFF2-40B4-BE49-F238E27FC236}">
                  <a16:creationId xmlns:a16="http://schemas.microsoft.com/office/drawing/2014/main" id="{9613E6E3-ED31-410C-8E3C-2D7CBF1C550A}"/>
                </a:ext>
              </a:extLst>
            </p:cNvPr>
            <p:cNvSpPr/>
            <p:nvPr/>
          </p:nvSpPr>
          <p:spPr>
            <a:xfrm flipH="1">
              <a:off x="1652630" y="1217053"/>
              <a:ext cx="970195" cy="96473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EECC5A04-744A-473F-9FE5-55EFDA558D85}"/>
                </a:ext>
              </a:extLst>
            </p:cNvPr>
            <p:cNvCxnSpPr>
              <a:stCxn id="6" idx="4"/>
              <a:endCxn id="6" idx="0"/>
            </p:cNvCxnSpPr>
            <p:nvPr/>
          </p:nvCxnSpPr>
          <p:spPr>
            <a:xfrm flipV="1">
              <a:off x="1652630" y="1217053"/>
              <a:ext cx="970195" cy="964734"/>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5D2417A7-01DA-40EE-A4DB-ABEA76164C3E}"/>
              </a:ext>
            </a:extLst>
          </p:cNvPr>
          <p:cNvSpPr txBox="1"/>
          <p:nvPr/>
        </p:nvSpPr>
        <p:spPr>
          <a:xfrm>
            <a:off x="1182849" y="782631"/>
            <a:ext cx="3068469" cy="584775"/>
          </a:xfrm>
          <a:prstGeom prst="rect">
            <a:avLst/>
          </a:prstGeom>
          <a:noFill/>
        </p:spPr>
        <p:txBody>
          <a:bodyPr wrap="none" rtlCol="0">
            <a:spAutoFit/>
          </a:bodyPr>
          <a:lstStyle/>
          <a:p>
            <a:r>
              <a:rPr lang="zh-CN" altLang="en-US" sz="3200" b="1" dirty="0">
                <a:latin typeface="方正清刻本悦宋简体" panose="02000000000000000000" pitchFamily="2" charset="-122"/>
                <a:ea typeface="方正清刻本悦宋简体" panose="02000000000000000000" pitchFamily="2" charset="-122"/>
              </a:rPr>
              <a:t>图的定义与性质</a:t>
            </a:r>
            <a:endParaRPr lang="en-US" sz="3200" b="1" dirty="0">
              <a:latin typeface="方正清刻本悦宋简体" panose="02000000000000000000" pitchFamily="2" charset="-122"/>
              <a:ea typeface="方正清刻本悦宋简体" panose="02000000000000000000" pitchFamily="2" charset="-122"/>
            </a:endParaRPr>
          </a:p>
        </p:txBody>
      </p:sp>
      <p:sp>
        <p:nvSpPr>
          <p:cNvPr id="2" name="矩形 1">
            <a:extLst>
              <a:ext uri="{FF2B5EF4-FFF2-40B4-BE49-F238E27FC236}">
                <a16:creationId xmlns:a16="http://schemas.microsoft.com/office/drawing/2014/main" id="{56E4EED5-BDAB-4250-9FCC-65690EA5CBDF}"/>
              </a:ext>
            </a:extLst>
          </p:cNvPr>
          <p:cNvSpPr/>
          <p:nvPr/>
        </p:nvSpPr>
        <p:spPr>
          <a:xfrm>
            <a:off x="826128" y="3332685"/>
            <a:ext cx="697627" cy="400110"/>
          </a:xfrm>
          <a:prstGeom prst="rect">
            <a:avLst/>
          </a:prstGeom>
        </p:spPr>
        <p:txBody>
          <a:bodyPr wrap="none">
            <a:spAutoFit/>
          </a:bodyPr>
          <a:lstStyle/>
          <a:p>
            <a:r>
              <a:rPr lang="ja-JP" altLang="en-US" sz="2000" b="1" dirty="0">
                <a:solidFill>
                  <a:srgbClr val="1F0909"/>
                </a:solidFill>
                <a:latin typeface="微软雅黑" panose="020B0503020204020204" pitchFamily="34" charset="-122"/>
                <a:ea typeface="微软雅黑" panose="020B0503020204020204" pitchFamily="34" charset="-122"/>
              </a:rPr>
              <a:t>顶点</a:t>
            </a:r>
            <a:endParaRPr lang="en-US" sz="2000" b="1" dirty="0"/>
          </a:p>
        </p:txBody>
      </p:sp>
      <p:sp>
        <p:nvSpPr>
          <p:cNvPr id="3" name="矩形 2">
            <a:extLst>
              <a:ext uri="{FF2B5EF4-FFF2-40B4-BE49-F238E27FC236}">
                <a16:creationId xmlns:a16="http://schemas.microsoft.com/office/drawing/2014/main" id="{FE3F2D38-9081-44F9-8EE1-C9A38C8E235D}"/>
              </a:ext>
            </a:extLst>
          </p:cNvPr>
          <p:cNvSpPr/>
          <p:nvPr/>
        </p:nvSpPr>
        <p:spPr>
          <a:xfrm>
            <a:off x="5752059" y="3332685"/>
            <a:ext cx="441146" cy="400110"/>
          </a:xfrm>
          <a:prstGeom prst="rect">
            <a:avLst/>
          </a:prstGeom>
        </p:spPr>
        <p:txBody>
          <a:bodyPr wrap="none">
            <a:spAutoFit/>
          </a:bodyPr>
          <a:lstStyle/>
          <a:p>
            <a:r>
              <a:rPr lang="ja-JP" altLang="en-US" sz="2000" b="1" dirty="0">
                <a:solidFill>
                  <a:srgbClr val="1F0909"/>
                </a:solidFill>
                <a:latin typeface="微软雅黑" panose="020B0503020204020204" pitchFamily="34" charset="-122"/>
                <a:ea typeface="微软雅黑" panose="020B0503020204020204" pitchFamily="34" charset="-122"/>
              </a:rPr>
              <a:t>边</a:t>
            </a:r>
            <a:endParaRPr lang="en-US" sz="2000" b="1" dirty="0"/>
          </a:p>
        </p:txBody>
      </p:sp>
      <p:sp>
        <p:nvSpPr>
          <p:cNvPr id="9" name="矩形 8">
            <a:extLst>
              <a:ext uri="{FF2B5EF4-FFF2-40B4-BE49-F238E27FC236}">
                <a16:creationId xmlns:a16="http://schemas.microsoft.com/office/drawing/2014/main" id="{07F28F84-83C9-4E12-B929-B2AD7742620D}"/>
              </a:ext>
            </a:extLst>
          </p:cNvPr>
          <p:cNvSpPr/>
          <p:nvPr/>
        </p:nvSpPr>
        <p:spPr>
          <a:xfrm>
            <a:off x="805345" y="3948505"/>
            <a:ext cx="3525324" cy="2126864"/>
          </a:xfrm>
          <a:prstGeom prst="rect">
            <a:avLst/>
          </a:prstGeom>
        </p:spPr>
        <p:txBody>
          <a:bodyPr wrap="none">
            <a:spAutoFit/>
          </a:bodyPr>
          <a:lstStyle/>
          <a:p>
            <a:pPr>
              <a:lnSpc>
                <a:spcPct val="150000"/>
              </a:lnSpc>
            </a:pPr>
            <a:r>
              <a:rPr lang="ja-JP" altLang="en-US" dirty="0">
                <a:solidFill>
                  <a:srgbClr val="1F0909"/>
                </a:solidFill>
                <a:latin typeface="微软雅黑" panose="020B0503020204020204" pitchFamily="34" charset="-122"/>
                <a:ea typeface="微软雅黑" panose="020B0503020204020204" pitchFamily="34" charset="-122"/>
              </a:rPr>
              <a:t>权值 </a:t>
            </a:r>
            <a:endParaRPr lang="en-US" altLang="ja-JP"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入度、出度、度</a:t>
            </a:r>
            <a:endParaRPr lang="en-US" altLang="zh-CN"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标记信息 </a:t>
            </a:r>
            <a:endParaRPr lang="en-US" altLang="zh-CN" dirty="0">
              <a:solidFill>
                <a:srgbClr val="1F0909"/>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1F0909"/>
                </a:solidFill>
                <a:latin typeface="微软雅黑" panose="020B0503020204020204" pitchFamily="34" charset="-122"/>
                <a:ea typeface="微软雅黑" panose="020B0503020204020204" pitchFamily="34" charset="-122"/>
              </a:rPr>
              <a:t>vis[] </a:t>
            </a:r>
            <a:r>
              <a:rPr lang="zh-CN" altLang="en-US" dirty="0">
                <a:solidFill>
                  <a:srgbClr val="1F0909"/>
                </a:solidFill>
                <a:latin typeface="微软雅黑" panose="020B0503020204020204" pitchFamily="34" charset="-122"/>
                <a:ea typeface="微软雅黑" panose="020B0503020204020204" pitchFamily="34" charset="-122"/>
              </a:rPr>
              <a:t>标记某个点是否被访问过</a:t>
            </a:r>
            <a:endParaRPr lang="en-US" altLang="zh-CN" dirty="0">
              <a:solidFill>
                <a:srgbClr val="1F0909"/>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t>col[] </a:t>
            </a:r>
            <a:r>
              <a:rPr lang="zh-CN" altLang="en-US" dirty="0"/>
              <a:t>标记某个点的颜色</a:t>
            </a:r>
            <a:endParaRPr lang="en-US" dirty="0"/>
          </a:p>
        </p:txBody>
      </p:sp>
      <p:pic>
        <p:nvPicPr>
          <p:cNvPr id="10" name="图片 9">
            <a:extLst>
              <a:ext uri="{FF2B5EF4-FFF2-40B4-BE49-F238E27FC236}">
                <a16:creationId xmlns:a16="http://schemas.microsoft.com/office/drawing/2014/main" id="{B31E0D51-9BED-4935-AEA6-192AA6C1BE1C}"/>
              </a:ext>
            </a:extLst>
          </p:cNvPr>
          <p:cNvPicPr>
            <a:picLocks noChangeAspect="1"/>
          </p:cNvPicPr>
          <p:nvPr/>
        </p:nvPicPr>
        <p:blipFill>
          <a:blip r:embed="rId3"/>
          <a:stretch>
            <a:fillRect/>
          </a:stretch>
        </p:blipFill>
        <p:spPr>
          <a:xfrm>
            <a:off x="838900" y="1481116"/>
            <a:ext cx="4354286" cy="1609193"/>
          </a:xfrm>
          <a:prstGeom prst="rect">
            <a:avLst/>
          </a:prstGeom>
        </p:spPr>
      </p:pic>
      <p:pic>
        <p:nvPicPr>
          <p:cNvPr id="11" name="图片 10">
            <a:extLst>
              <a:ext uri="{FF2B5EF4-FFF2-40B4-BE49-F238E27FC236}">
                <a16:creationId xmlns:a16="http://schemas.microsoft.com/office/drawing/2014/main" id="{7A50C623-FFB0-46E8-ADD4-C5BBCF49146E}"/>
              </a:ext>
            </a:extLst>
          </p:cNvPr>
          <p:cNvPicPr>
            <a:picLocks noChangeAspect="1"/>
          </p:cNvPicPr>
          <p:nvPr/>
        </p:nvPicPr>
        <p:blipFill>
          <a:blip r:embed="rId4"/>
          <a:stretch>
            <a:fillRect/>
          </a:stretch>
        </p:blipFill>
        <p:spPr>
          <a:xfrm>
            <a:off x="5560618" y="1075018"/>
            <a:ext cx="2511003" cy="1979477"/>
          </a:xfrm>
          <a:prstGeom prst="rect">
            <a:avLst/>
          </a:prstGeom>
        </p:spPr>
      </p:pic>
      <p:pic>
        <p:nvPicPr>
          <p:cNvPr id="12" name="图片 11">
            <a:extLst>
              <a:ext uri="{FF2B5EF4-FFF2-40B4-BE49-F238E27FC236}">
                <a16:creationId xmlns:a16="http://schemas.microsoft.com/office/drawing/2014/main" id="{0BFBDDB4-5C5C-4554-B3C6-DBDC398A4E11}"/>
              </a:ext>
            </a:extLst>
          </p:cNvPr>
          <p:cNvPicPr>
            <a:picLocks noChangeAspect="1"/>
          </p:cNvPicPr>
          <p:nvPr/>
        </p:nvPicPr>
        <p:blipFill>
          <a:blip r:embed="rId5"/>
          <a:stretch>
            <a:fillRect/>
          </a:stretch>
        </p:blipFill>
        <p:spPr>
          <a:xfrm>
            <a:off x="8276895" y="2168670"/>
            <a:ext cx="3495675" cy="885825"/>
          </a:xfrm>
          <a:prstGeom prst="rect">
            <a:avLst/>
          </a:prstGeom>
        </p:spPr>
      </p:pic>
      <p:sp>
        <p:nvSpPr>
          <p:cNvPr id="13" name="矩形 12">
            <a:extLst>
              <a:ext uri="{FF2B5EF4-FFF2-40B4-BE49-F238E27FC236}">
                <a16:creationId xmlns:a16="http://schemas.microsoft.com/office/drawing/2014/main" id="{1A09C17F-F6D9-48A9-9FF4-4B745F39D208}"/>
              </a:ext>
            </a:extLst>
          </p:cNvPr>
          <p:cNvSpPr/>
          <p:nvPr/>
        </p:nvSpPr>
        <p:spPr>
          <a:xfrm>
            <a:off x="5752059" y="3803506"/>
            <a:ext cx="2954655" cy="1295868"/>
          </a:xfrm>
          <a:prstGeom prst="rect">
            <a:avLst/>
          </a:prstGeom>
        </p:spPr>
        <p:txBody>
          <a:bodyPr wrap="none">
            <a:spAutoFit/>
          </a:bodyPr>
          <a:lstStyle/>
          <a:p>
            <a:pPr>
              <a:lnSpc>
                <a:spcPct val="150000"/>
              </a:lnSpc>
            </a:pPr>
            <a:r>
              <a:rPr lang="ja-JP" altLang="en-US" dirty="0">
                <a:solidFill>
                  <a:srgbClr val="1F0909"/>
                </a:solidFill>
                <a:latin typeface="微软雅黑" panose="020B0503020204020204" pitchFamily="34" charset="-122"/>
                <a:ea typeface="微软雅黑" panose="020B0503020204020204" pitchFamily="34" charset="-122"/>
              </a:rPr>
              <a:t>权值</a:t>
            </a:r>
            <a:endParaRPr lang="en-US" altLang="ja-JP" dirty="0">
              <a:solidFill>
                <a:srgbClr val="1F090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1F0909"/>
                </a:solidFill>
                <a:latin typeface="微软雅黑" panose="020B0503020204020204" pitchFamily="34" charset="-122"/>
                <a:ea typeface="微软雅黑" panose="020B0503020204020204" pitchFamily="34" charset="-122"/>
              </a:rPr>
              <a:t>方向性（无向图、有向图）</a:t>
            </a:r>
            <a:endParaRPr lang="en-US" altLang="zh-CN" dirty="0">
              <a:solidFill>
                <a:srgbClr val="1F0909"/>
              </a:solidFill>
              <a:latin typeface="微软雅黑" panose="020B0503020204020204" pitchFamily="34" charset="-122"/>
              <a:ea typeface="微软雅黑" panose="020B0503020204020204" pitchFamily="34" charset="-122"/>
            </a:endParaRPr>
          </a:p>
          <a:p>
            <a:pPr>
              <a:lnSpc>
                <a:spcPct val="150000"/>
              </a:lnSpc>
            </a:pPr>
            <a:r>
              <a:rPr lang="ja-JP" altLang="en-US" dirty="0">
                <a:solidFill>
                  <a:srgbClr val="1F0909"/>
                </a:solidFill>
                <a:latin typeface="微软雅黑" panose="020B0503020204020204" pitchFamily="34" charset="-122"/>
                <a:ea typeface="微软雅黑" panose="020B0503020204020204" pitchFamily="34" charset="-122"/>
              </a:rPr>
              <a:t>重边、自环</a:t>
            </a:r>
            <a:endParaRPr lang="en-US" dirty="0">
              <a:solidFill>
                <a:srgbClr val="1F090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16537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2117</Words>
  <Application>Microsoft Office PowerPoint</Application>
  <PresentationFormat>宽屏</PresentationFormat>
  <Paragraphs>196</Paragraphs>
  <Slides>31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方正清刻本悦宋简体</vt:lpstr>
      <vt:lpstr>Calibri Light</vt:lpstr>
      <vt:lpstr>Arial</vt:lpstr>
      <vt:lpstr>PT Serif</vt:lpstr>
      <vt:lpstr>Calibri</vt:lpstr>
      <vt:lpstr>微软雅黑</vt:lpstr>
      <vt:lpstr>Bernard MT Condensed</vt:lpstr>
      <vt:lpstr>微软雅黑</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2-sat（2n 个点两个一组，每组必须只能选一个，从中选出符合规则的 n 个点）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莫怡晨</dc:creator>
  <cp:lastModifiedBy>显龙</cp:lastModifiedBy>
  <cp:revision>48</cp:revision>
  <dcterms:created xsi:type="dcterms:W3CDTF">2019-01-24T12:18:11Z</dcterms:created>
  <dcterms:modified xsi:type="dcterms:W3CDTF">2022-02-06T18:09:04Z</dcterms:modified>
</cp:coreProperties>
</file>