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9" r:id="rId8"/>
    <p:sldId id="265" r:id="rId9"/>
    <p:sldId id="262" r:id="rId10"/>
    <p:sldId id="270" r:id="rId11"/>
    <p:sldId id="271" r:id="rId12"/>
    <p:sldId id="263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ze yang" initials="hy" lastIdx="1" clrIdx="0">
    <p:extLst>
      <p:ext uri="{19B8F6BF-5375-455C-9EA6-DF929625EA0E}">
        <p15:presenceInfo xmlns:p15="http://schemas.microsoft.com/office/powerpoint/2012/main" userId="e0cdecd08290f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3T17:06:33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1,'0'4,"0"6,0 5,0 4,0 4,0 1,0 1,0 1,0 0,-4-5,-1-1,-5-4,0-1,-2-3,0-3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3T17:06:35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270 1,'-8'0,"1"-1,-1 1,1 1,-1 0,1 0,-1 0,1 1,0 0,0 0,-1 1,2 0,-1 0,0 0,1 1,-1 0,-9 9,8-7,-1 1,0-1,-1-1,-15 8,15-9,1 1,-1 0,1 1,-16 12,24-17,1-1,-1 1,0-1,0 1,0-1,0 1,0 0,1 0,-1 0,0-1,1 1,-1 0,0 0,1 0,-1 0,1 0,0 0,-1 0,1 0,0 0,-1 0,1 0,0 0,0 0,0 2,1-2,1 0,-1 0,1 0,0 0,-1 0,1 0,0 0,-1-1,1 1,0-1,0 1,2-1,9 4,-12-4,6 1,0 1,0 0,0 1,0 0,-1 0,1 0,-1 0,0 1,0 0,0 1,10 9,4 6,2-1,24 18,-33-28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3T17:07:00.4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1,'0'14,"2"1,0-1,6 21,5 34,-10 1,-7 108,1-160,0 1,-2-1,-10 28,7-27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3T17:07:02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0,'-12'2,"0"0,0 1,0 1,0 0,0 0,1 1,0 1,-18 11,-5 2,29-17,-27 18,31-19,1-1,-1 1,1-1,-1 1,1-1,-1 1,1-1,0 1,-1 0,1-1,0 1,0 0,-1-1,1 1,0 0,0-1,0 1,0 0,0-1,0 1,0 0,0-1,0 1,0 0,0-1,1 1,-1 0,0-1,0 1,1 0,-1-1,0 1,1 0,-1-1,1 1,-1-1,0 1,1-1,-1 1,1-1,0 0,-1 1,1-1,-1 1,1-1,1 1,49 28,-39-23,0 0,-1 1,0 0,15 13,39 38,-54-48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3T17:07:41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2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6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9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68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7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1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1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1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4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5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7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8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63BB-23F1-4892-B4F8-3F015D9D8EB6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B47D1-6F3F-4E4F-BDE4-8A8CF0B8B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（扩展）欧几里得、逆元、线性同余、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中国剩余定理</a:t>
            </a:r>
          </a:p>
        </p:txBody>
      </p:sp>
    </p:spTree>
    <p:extLst>
      <p:ext uri="{BB962C8B-B14F-4D97-AF65-F5344CB8AC3E}">
        <p14:creationId xmlns:p14="http://schemas.microsoft.com/office/powerpoint/2010/main" val="128215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9F5AE-C529-4A42-A738-0DCD8051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3C972-DADC-49DC-BB82-E056CC5F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971"/>
            <a:ext cx="8596668" cy="4478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的逆元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⇔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a*b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mod 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是质数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，并且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a&lt;p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a*b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mod 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费马小定理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所以     就是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的乘法逆元，直接快速幂求解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29BE48-F317-424A-8BD8-8C5DDA09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35" y="3557159"/>
            <a:ext cx="7214613" cy="7899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0499C9-10B6-46B1-92D4-C50BCE45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245" y="4641782"/>
            <a:ext cx="3264352" cy="57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0814A1-16A3-4F83-96B8-C9126590C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742" y="5722574"/>
            <a:ext cx="655377" cy="525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ED54FF-67E8-46BB-A2F4-09118B249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36" y="5710987"/>
            <a:ext cx="655377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ED784-B76E-4A9B-B2F6-810208D7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19DE3-9B13-4B47-B223-03B8E246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完结撒花？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毒瘤模板题：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0A9CE-7864-493E-B4FD-8BB39B1D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94" y="609600"/>
            <a:ext cx="1956047" cy="19560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5EE9FE-97BC-47D6-9208-1491C395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94" y="2687345"/>
            <a:ext cx="6468038" cy="36722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1456D4-95DE-42DF-B7C5-369EFD2EA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263" y="3428999"/>
            <a:ext cx="4038331" cy="9629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6F1D7D9-09BB-45FD-95C4-1DD3AAEED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019" y="3428999"/>
            <a:ext cx="1087594" cy="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1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D164F-2145-43E9-A89C-9DD0A474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3" y="952075"/>
            <a:ext cx="9086791" cy="5553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线性递推求逆元：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代码：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58F224-0400-4846-96A1-748EECC2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71" y="966852"/>
            <a:ext cx="2513807" cy="477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89EEBD-87F6-462B-B1A2-2B4E5D8504BD}"/>
              </a:ext>
            </a:extLst>
          </p:cNvPr>
          <p:cNvSpPr txBox="1"/>
          <p:nvPr/>
        </p:nvSpPr>
        <p:spPr>
          <a:xfrm>
            <a:off x="639193" y="205224"/>
            <a:ext cx="22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92D050"/>
                </a:solidFill>
                <a:latin typeface="+mj-ea"/>
                <a:ea typeface="+mj-ea"/>
              </a:rPr>
              <a:t>逆元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04CEC4-6E14-4FF0-A65F-92722113B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40" y="1544854"/>
            <a:ext cx="4689559" cy="34298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461441-A4E9-49DF-BF44-E1425AD51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240" y="5208591"/>
            <a:ext cx="5247642" cy="10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27BA5-92B6-469A-8040-273C41AE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中国剩余定理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crt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1793F-D289-4664-ABE7-2DE13BF4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求解一次线性同余方程组，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(n1,n2..nk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是两两互质的整数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2D9EAA-0E3B-4ED5-90D6-FC1964A7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44" y="3429000"/>
            <a:ext cx="3138541" cy="182272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3099A8E-431F-4891-B229-90DC66F438F4}"/>
              </a:ext>
            </a:extLst>
          </p:cNvPr>
          <p:cNvGrpSpPr/>
          <p:nvPr/>
        </p:nvGrpSpPr>
        <p:grpSpPr>
          <a:xfrm>
            <a:off x="3869028" y="4917750"/>
            <a:ext cx="117000" cy="130680"/>
            <a:chOff x="3869028" y="4917750"/>
            <a:chExt cx="11700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BE983E1-AC45-4685-B170-C5304187DBA4}"/>
                    </a:ext>
                  </a:extLst>
                </p14:cNvPr>
                <p14:cNvContentPartPr/>
                <p14:nvPr/>
              </p14:nvContentPartPr>
              <p14:xfrm>
                <a:off x="3869028" y="4917750"/>
                <a:ext cx="19440" cy="957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BE983E1-AC45-4685-B170-C5304187DB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51028" y="4900110"/>
                  <a:ext cx="55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4BACB6EB-9E9F-4256-9B02-4790645F7793}"/>
                    </a:ext>
                  </a:extLst>
                </p14:cNvPr>
                <p14:cNvContentPartPr/>
                <p14:nvPr/>
              </p14:nvContentPartPr>
              <p14:xfrm>
                <a:off x="3888828" y="4944390"/>
                <a:ext cx="97200" cy="1040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4BACB6EB-9E9F-4256-9B02-4790645F77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71188" y="4926390"/>
                  <a:ext cx="132840" cy="1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79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A68C5B-F9F3-4E55-B9FB-F3E4904BA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767" y="1755074"/>
            <a:ext cx="4555393" cy="19783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CE8B8B-B798-4AE7-B3A0-7D8C3CE95F06}"/>
              </a:ext>
            </a:extLst>
          </p:cNvPr>
          <p:cNvSpPr txBox="1"/>
          <p:nvPr/>
        </p:nvSpPr>
        <p:spPr>
          <a:xfrm>
            <a:off x="1296767" y="45808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证明略，代码无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29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7F02-320D-45CA-B8A5-ACD4665D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crt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381FB-21F1-4677-ABD0-54F572880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973" y="1742630"/>
            <a:ext cx="5137708" cy="1938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n1,n2…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不一定互质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983FB-1BEF-42B6-8FA2-3492D9C1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9" y="1606138"/>
            <a:ext cx="3133616" cy="18228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BBD722-04BC-4D90-B407-64B5C0742C60}"/>
              </a:ext>
            </a:extLst>
          </p:cNvPr>
          <p:cNvSpPr txBox="1"/>
          <p:nvPr/>
        </p:nvSpPr>
        <p:spPr>
          <a:xfrm>
            <a:off x="795828" y="3764133"/>
            <a:ext cx="8478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已经求出前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个方程构成的方程组的一个解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 = lcm(n1,n2,…nk-1)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x+i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*n(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Z)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是前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个方程的通解。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考虑第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个方程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x + t*n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≡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  </a:t>
            </a:r>
            <a:r>
              <a:rPr lang="en-US" altLang="zh-CN" sz="2000" dirty="0" err="1">
                <a:solidFill>
                  <a:srgbClr val="333333"/>
                </a:solidFill>
                <a:latin typeface="PingFang SC"/>
              </a:rPr>
              <a:t>ak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 (mod </a:t>
            </a:r>
            <a:r>
              <a:rPr lang="en-US" altLang="zh-CN" sz="2000" dirty="0" err="1">
                <a:solidFill>
                  <a:srgbClr val="333333"/>
                </a:solidFill>
                <a:latin typeface="PingFang SC"/>
              </a:rPr>
              <a:t>nk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2000" dirty="0">
              <a:solidFill>
                <a:srgbClr val="333333"/>
              </a:solidFill>
              <a:latin typeface="PingFang SC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solidFill>
                  <a:srgbClr val="333333"/>
                </a:solidFill>
                <a:latin typeface="PingFang SC"/>
                <a:ea typeface="黑体" panose="02010609060101010101" pitchFamily="49" charset="-122"/>
              </a:rPr>
              <a:t>exgcd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  <a:ea typeface="黑体" panose="02010609060101010101" pitchFamily="49" charset="-122"/>
              </a:rPr>
              <a:t>解出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  <a:ea typeface="黑体" panose="02010609060101010101" pitchFamily="49" charset="-122"/>
              </a:rPr>
              <a:t>t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  <a:ea typeface="黑体" panose="02010609060101010101" pitchFamily="49" charset="-122"/>
              </a:rPr>
              <a:t>，得到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  <a:ea typeface="黑体" panose="02010609060101010101" pitchFamily="49" charset="-122"/>
              </a:rPr>
              <a:t>x + t*n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  <a:ea typeface="黑体" panose="02010609060101010101" pitchFamily="49" charset="-122"/>
              </a:rPr>
              <a:t>就是前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  <a:ea typeface="黑体" panose="02010609060101010101" pitchFamily="49" charset="-122"/>
              </a:rPr>
              <a:t>个方程组的特解。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D8598C-DA78-4683-A22B-822B1F43A298}"/>
              </a:ext>
            </a:extLst>
          </p:cNvPr>
          <p:cNvGrpSpPr/>
          <p:nvPr/>
        </p:nvGrpSpPr>
        <p:grpSpPr>
          <a:xfrm>
            <a:off x="2038068" y="3080310"/>
            <a:ext cx="104760" cy="185760"/>
            <a:chOff x="2038068" y="3080310"/>
            <a:chExt cx="10476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450A2AD4-529D-476B-8FCD-6B726DC8E2CC}"/>
                    </a:ext>
                  </a:extLst>
                </p14:cNvPr>
                <p14:cNvContentPartPr/>
                <p14:nvPr/>
              </p14:nvContentPartPr>
              <p14:xfrm>
                <a:off x="2038068" y="3080310"/>
                <a:ext cx="14040" cy="1857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450A2AD4-529D-476B-8FCD-6B726DC8E2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068" y="3062670"/>
                  <a:ext cx="49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43FAAC8-EA2A-4919-8E7F-F69F620094A4}"/>
                    </a:ext>
                  </a:extLst>
                </p14:cNvPr>
                <p14:cNvContentPartPr/>
                <p14:nvPr/>
              </p14:nvContentPartPr>
              <p14:xfrm>
                <a:off x="2066868" y="3160230"/>
                <a:ext cx="75960" cy="936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43FAAC8-EA2A-4919-8E7F-F69F620094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9228" y="3142230"/>
                  <a:ext cx="111600" cy="12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957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13FA44-8E56-4D1E-A1B4-7B3B9FDF4952}"/>
              </a:ext>
            </a:extLst>
          </p:cNvPr>
          <p:cNvSpPr txBox="1"/>
          <p:nvPr/>
        </p:nvSpPr>
        <p:spPr>
          <a:xfrm>
            <a:off x="461639" y="1908699"/>
            <a:ext cx="232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92D050"/>
                </a:solidFill>
                <a:latin typeface="+mj-ea"/>
                <a:ea typeface="+mj-ea"/>
              </a:rPr>
              <a:t>excrt</a:t>
            </a:r>
            <a:r>
              <a:rPr lang="zh-CN" altLang="en-US" sz="3600" dirty="0">
                <a:solidFill>
                  <a:srgbClr val="92D050"/>
                </a:solidFill>
                <a:latin typeface="+mj-ea"/>
                <a:ea typeface="+mj-ea"/>
              </a:rPr>
              <a:t>代码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6BAAE8-6716-4A42-A0FA-52BAF944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17" y="0"/>
            <a:ext cx="419913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E9842A9-CA47-4BCC-94B7-B94CA4289297}"/>
                  </a:ext>
                </a:extLst>
              </p14:cNvPr>
              <p14:cNvContentPartPr/>
              <p14:nvPr/>
            </p14:nvContentPartPr>
            <p14:xfrm>
              <a:off x="8042868" y="3763590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E9842A9-CA47-4BCC-94B7-B94CA42892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4868" y="374595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78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75582-8573-4840-AB5C-45859B76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gcd</a:t>
            </a:r>
            <a:br>
              <a:rPr lang="en-US" altLang="zh-CN" sz="27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35DF0-892B-4CF9-89CB-109356AA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最大公约数是指能整除多个数的最大正整数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b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整除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：记作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的倍数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怎么求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gcd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3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81F51-49AB-4C85-AF83-19AD2A25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553"/>
            <a:ext cx="8596668" cy="44988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欧几里得算法（辗转相除法）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gcd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gcd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b,a%b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证明。。。。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gcd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(int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a,int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b){return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b?gcd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b,a%b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):a;}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85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E963A-EA10-4F49-A4A4-260EB1BF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exgcd</a:t>
            </a:r>
            <a:r>
              <a:rPr lang="zh-CN" altLang="en-US" dirty="0"/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扩展欧几里得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2D279-4F9D-4035-A938-54E5DC02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70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干什么的？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对于任意已知整数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不全为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），求一对整数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，满足：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ax+by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gcd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裴蜀定理：设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是不全为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的整数，则存在整数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，满足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ax+by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gcd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82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5D89EB2-984A-4D6D-9EA7-4E58D1E5CAD0}"/>
              </a:ext>
            </a:extLst>
          </p:cNvPr>
          <p:cNvSpPr txBox="1"/>
          <p:nvPr/>
        </p:nvSpPr>
        <p:spPr>
          <a:xfrm>
            <a:off x="1204817" y="53157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26A9BE-42D2-4919-9BF2-BD278067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0" y="1436640"/>
            <a:ext cx="8594413" cy="4197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991615-F803-42A7-A271-07C6FEE9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762" y="124402"/>
            <a:ext cx="2129751" cy="6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AAACD77-F135-4AF3-B2AF-762FA3B23CBE}"/>
              </a:ext>
            </a:extLst>
          </p:cNvPr>
          <p:cNvSpPr txBox="1"/>
          <p:nvPr/>
        </p:nvSpPr>
        <p:spPr>
          <a:xfrm>
            <a:off x="1494845" y="691762"/>
            <a:ext cx="132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代码：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AFE368-6258-4706-8560-DB37D8B2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77" y="1812507"/>
            <a:ext cx="5445076" cy="36436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640632-3B60-4CE5-AACF-590BB99C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953" y="119019"/>
            <a:ext cx="2129751" cy="6450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E76680-E539-4548-B4B8-194833B4020B}"/>
              </a:ext>
            </a:extLst>
          </p:cNvPr>
          <p:cNvSpPr txBox="1"/>
          <p:nvPr/>
        </p:nvSpPr>
        <p:spPr>
          <a:xfrm>
            <a:off x="1583877" y="5519907"/>
            <a:ext cx="4337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上述程序返回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的最大公约数</a:t>
            </a:r>
            <a:r>
              <a:rPr lang="en-US" altLang="zh-CN" sz="2000" dirty="0"/>
              <a:t>ans</a:t>
            </a:r>
            <a:r>
              <a:rPr lang="zh-CN" altLang="en-US" sz="2000" dirty="0"/>
              <a:t>，得到的</a:t>
            </a:r>
            <a:r>
              <a:rPr lang="en-US" altLang="zh-CN" sz="2000" dirty="0"/>
              <a:t>x</a:t>
            </a:r>
            <a:r>
              <a:rPr lang="zh-CN" altLang="en-US" sz="2000" dirty="0"/>
              <a:t>，</a:t>
            </a:r>
            <a:r>
              <a:rPr lang="en-US" altLang="zh-CN" sz="2000" dirty="0"/>
              <a:t>y</a:t>
            </a:r>
            <a:r>
              <a:rPr lang="zh-CN" altLang="en-US" sz="2000" dirty="0"/>
              <a:t>是一组</a:t>
            </a:r>
            <a:r>
              <a:rPr lang="zh-CN" altLang="en-US" dirty="0"/>
              <a:t>特解</a:t>
            </a:r>
          </a:p>
        </p:txBody>
      </p:sp>
    </p:spTree>
    <p:extLst>
      <p:ext uri="{BB962C8B-B14F-4D97-AF65-F5344CB8AC3E}">
        <p14:creationId xmlns:p14="http://schemas.microsoft.com/office/powerpoint/2010/main" val="35842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39798-A4BA-445B-86C2-E89EBF00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147"/>
            <a:ext cx="8596668" cy="1320800"/>
          </a:xfrm>
        </p:spPr>
        <p:txBody>
          <a:bodyPr/>
          <a:lstStyle/>
          <a:p>
            <a:r>
              <a:rPr lang="en-US" altLang="zh-CN" dirty="0" err="1"/>
              <a:t>exgcd</a:t>
            </a:r>
            <a:r>
              <a:rPr lang="zh-CN" altLang="en-US" dirty="0"/>
              <a:t>：扩展欧几里得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9F4D-7CA6-4017-A386-5B5BF89D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3024"/>
            <a:ext cx="8596668" cy="482613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更一般的问题：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给定整数</a:t>
            </a:r>
            <a:r>
              <a:rPr lang="en-US" altLang="zh-CN" sz="2000" dirty="0" err="1"/>
              <a:t>a,b,c</a:t>
            </a:r>
            <a:r>
              <a:rPr lang="zh-CN" altLang="en-US" sz="2000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不全为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c</a:t>
            </a:r>
            <a:r>
              <a:rPr lang="zh-CN" altLang="en-US" sz="2000" dirty="0"/>
              <a:t>不一定等于</a:t>
            </a:r>
            <a:r>
              <a:rPr lang="en-US" altLang="zh-CN" sz="2000" dirty="0" err="1"/>
              <a:t>gcd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)</a:t>
            </a:r>
            <a:r>
              <a:rPr lang="zh-CN" altLang="en-US" sz="2000" dirty="0"/>
              <a:t>），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求整数</a:t>
            </a:r>
            <a:r>
              <a:rPr lang="en-US" altLang="zh-CN" sz="2000" dirty="0"/>
              <a:t>x</a:t>
            </a:r>
            <a:r>
              <a:rPr lang="zh-CN" altLang="en-US" sz="2000" dirty="0"/>
              <a:t>，</a:t>
            </a:r>
            <a:r>
              <a:rPr lang="en-US" altLang="zh-CN" sz="2000" dirty="0"/>
              <a:t>y</a:t>
            </a:r>
            <a:r>
              <a:rPr lang="zh-CN" altLang="en-US" sz="2000" dirty="0"/>
              <a:t>，满足</a:t>
            </a:r>
            <a:r>
              <a:rPr lang="en-US" altLang="zh-CN" sz="2000" dirty="0"/>
              <a:t>ax + by = 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设</a:t>
            </a:r>
            <a:r>
              <a:rPr lang="en-US" altLang="zh-CN" sz="2000" dirty="0"/>
              <a:t>d=</a:t>
            </a:r>
            <a:r>
              <a:rPr lang="en-US" altLang="zh-CN" sz="2000" dirty="0" err="1"/>
              <a:t>gcd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)</a:t>
            </a:r>
            <a:r>
              <a:rPr lang="zh-CN" altLang="en-US" sz="2000" dirty="0"/>
              <a:t>，方程有解当且仅当</a:t>
            </a:r>
            <a:r>
              <a:rPr lang="en-US" altLang="zh-CN" sz="2000" dirty="0" err="1"/>
              <a:t>d|c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先求出</a:t>
            </a:r>
            <a:r>
              <a:rPr lang="en-US" altLang="zh-CN" sz="2000" dirty="0" err="1"/>
              <a:t>ax+by</a:t>
            </a:r>
            <a:r>
              <a:rPr lang="en-US" altLang="zh-CN" sz="2000" dirty="0"/>
              <a:t>=d</a:t>
            </a:r>
            <a:r>
              <a:rPr lang="zh-CN" altLang="en-US" sz="2000" dirty="0"/>
              <a:t>的一组特解</a:t>
            </a:r>
            <a:r>
              <a:rPr lang="en-US" altLang="zh-CN" sz="2000" dirty="0"/>
              <a:t>x0,y0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因此</a:t>
            </a:r>
            <a:r>
              <a:rPr lang="en-US" altLang="zh-CN" sz="2000" dirty="0"/>
              <a:t>x=(c/d)*x0</a:t>
            </a:r>
            <a:r>
              <a:rPr lang="zh-CN" altLang="en-US" sz="2000" dirty="0"/>
              <a:t>，</a:t>
            </a:r>
            <a:r>
              <a:rPr lang="en-US" altLang="zh-CN" sz="2000" dirty="0"/>
              <a:t>y=(c/d)*y0</a:t>
            </a:r>
            <a:r>
              <a:rPr lang="zh-CN" altLang="en-US" sz="2000" dirty="0"/>
              <a:t>，就是</a:t>
            </a:r>
            <a:r>
              <a:rPr lang="en-US" altLang="zh-CN" sz="2000" dirty="0" err="1"/>
              <a:t>ax+by</a:t>
            </a:r>
            <a:r>
              <a:rPr lang="en-US" altLang="zh-CN" sz="2000" dirty="0"/>
              <a:t>=c</a:t>
            </a:r>
            <a:r>
              <a:rPr lang="zh-CN" altLang="en-US" sz="2000" dirty="0"/>
              <a:t>的一组特解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如何求通解？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542044-1B47-414B-8397-71364D20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73" y="5376210"/>
            <a:ext cx="6099991" cy="7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1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9C63F-ED5B-4FD8-B9BD-40863ED3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线性同余方程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D5F40-8E65-4E33-A7F1-9DCCC436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923"/>
            <a:ext cx="8596668" cy="422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a*x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 ≡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 (mod m)</a:t>
            </a: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给定整数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a*x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 ≡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 (mod m)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⇔ 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a*x = m*(-y) + b  ( y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∈ 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Z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 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3333"/>
                </a:solidFill>
                <a:latin typeface="PingFang SC"/>
                <a:ea typeface="黑体" panose="02010609060101010101" pitchFamily="49" charset="-122"/>
              </a:rPr>
              <a:t>					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⇔ 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a*x + m*y = b  ( y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∈ 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Z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 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有解？ 当且仅当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gcd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a,m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)|b</a:t>
            </a:r>
          </a:p>
        </p:txBody>
      </p:sp>
    </p:spTree>
    <p:extLst>
      <p:ext uri="{BB962C8B-B14F-4D97-AF65-F5344CB8AC3E}">
        <p14:creationId xmlns:p14="http://schemas.microsoft.com/office/powerpoint/2010/main" val="154876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6501F-C319-409D-9926-AD7C732E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2775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7BF5F-5583-4D2F-8524-04FD0024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3652"/>
            <a:ext cx="8596668" cy="5201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什么是逆元？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a*b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mod 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的逆元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有解条件：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互质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求解，设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的逆元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a*x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 ≡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 (mod n)</a:t>
            </a:r>
          </a:p>
          <a:p>
            <a:pPr marL="0" indent="0">
              <a:buNone/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exgcd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a*x + n*y = 1,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397295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819</TotalTime>
  <Words>663</Words>
  <Application>Microsoft Office PowerPoint</Application>
  <PresentationFormat>宽屏</PresentationFormat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PingFang SC</vt:lpstr>
      <vt:lpstr>方正姚体</vt:lpstr>
      <vt:lpstr>黑体</vt:lpstr>
      <vt:lpstr>Arial</vt:lpstr>
      <vt:lpstr>Trebuchet MS</vt:lpstr>
      <vt:lpstr>Wingdings 3</vt:lpstr>
      <vt:lpstr>平面</vt:lpstr>
      <vt:lpstr>（扩展）欧几里得、逆元、线性同余、 中国剩余定理</vt:lpstr>
      <vt:lpstr>gcd </vt:lpstr>
      <vt:lpstr>PowerPoint 演示文稿</vt:lpstr>
      <vt:lpstr>exgcd：扩展欧几里得</vt:lpstr>
      <vt:lpstr>PowerPoint 演示文稿</vt:lpstr>
      <vt:lpstr>PowerPoint 演示文稿</vt:lpstr>
      <vt:lpstr>exgcd：扩展欧几里得</vt:lpstr>
      <vt:lpstr>线性同余方程 </vt:lpstr>
      <vt:lpstr>逆元</vt:lpstr>
      <vt:lpstr>逆元</vt:lpstr>
      <vt:lpstr>逆元</vt:lpstr>
      <vt:lpstr>PowerPoint 演示文稿</vt:lpstr>
      <vt:lpstr>中国剩余定理(crt)</vt:lpstr>
      <vt:lpstr>PowerPoint 演示文稿</vt:lpstr>
      <vt:lpstr>扩展crt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（拓展）欧几里得、逆元、线性同余、 中国剩余定理</dc:title>
  <dc:creator>haoze yang</dc:creator>
  <cp:lastModifiedBy>刘 一龙</cp:lastModifiedBy>
  <cp:revision>55</cp:revision>
  <dcterms:created xsi:type="dcterms:W3CDTF">2019-07-18T12:17:10Z</dcterms:created>
  <dcterms:modified xsi:type="dcterms:W3CDTF">2021-07-23T17:07:55Z</dcterms:modified>
</cp:coreProperties>
</file>