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0451-FF6C-4F63-B64E-1DADF2EC51C1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0B45F-D7AD-4A3A-A9FA-A2FC1063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9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0B45F-D7AD-4A3A-A9FA-A2FC106353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9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0DFF-30AC-4875-87C9-17B5E29D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74DFB-9746-4BE2-ADAE-D8639F99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2B9E-7D07-4106-A1FA-E0EE3F8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05ABE-5C68-4C4A-ABA0-309F12D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6C7D5-7918-4EFF-8902-CE542CF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3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CCA9-F6CA-43FE-8CE4-7DBC0D9F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34B5A-82C3-40D5-9745-884A8782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BFC78-CAF6-4E2A-8BBB-A32A6AE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E9F7E-6D79-4DA4-8C7B-CF28265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8D27D-D802-4169-A600-4B557F8E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DA4BF-685A-473D-AA98-FA99EF0D8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0ACD4-E8A8-423B-832A-D8A7C293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6CFCF-2896-42F0-A510-9B919750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7072E-0280-4004-9CF9-D5980138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D88AE-D90D-483D-A59C-5B38886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46DB-967E-4A15-ADF8-66967A51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9C52C-C93D-4D67-A4C6-8B3C43BB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50787-9627-4325-BAAB-D86E5079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76A71-9590-4733-86E0-2589C22D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DCF5C-27BE-47D2-A8F7-E3642089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CE7F7-5D18-438D-83C6-F18C41D7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898EF-38D0-4D42-B69D-D84D77E8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795F8-2F80-4BF5-ACBB-52E5850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C917E-21FB-4CB9-BA58-9CB50BE4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A99A9-6E30-44E0-BFED-2073578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4246-A11D-4F29-B5F9-4825F7C4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EDBD2-A60B-4B9E-BB13-D5C1615D8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D8693-AA06-477C-A8FD-555B9055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ABB67-A170-4A54-B047-9298A18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9474A-18B9-4A1F-9C64-E773128E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E7B4A-845C-480F-B85E-22C24B0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D527-6D5D-402F-86E0-00FD8D21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79EAD-ABFB-407F-8E35-18BF4AA5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703E7-422A-4001-BF94-C15F390C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D87D5-FDD6-4AED-9B7C-A06B920E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DCD249-C3E0-4955-A9E3-E9675280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005C9-D34D-4FA5-8848-2B2F1E61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F6F71-B425-405C-9A3A-28E665D4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AD01E-3D53-4936-A841-9395E26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B2BAA-6791-4432-8C70-F28F29A7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25C24D-2FE0-4003-B51E-B3E832D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1C1FD-3509-4448-BC4C-9BDBDCA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AB9FA-8D69-4048-8D5A-31210E8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4A4A9-F60B-45AF-8D1B-B86C384E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FB536-28D5-4AEB-AE6D-75C99CB4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4493B-6EA3-4B46-882E-A63CBF05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592D-43A7-4A99-BCF1-7FBE87A3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DA752-A1A8-4516-806D-E18EABC4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2A93A-3B6D-4494-9801-1CAE8913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C521D-F512-4B52-80A7-2826A146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312B4-13D2-427C-A89D-2D114421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41DED-58D7-4DCC-BF4D-8B07D524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DF8D-F2E9-4120-AA33-CA8A70D0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BB9F1-C6CC-40CF-9805-246F8CE91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D612A-C3B5-425E-9C0B-B20DD824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9185E-605E-44BE-81A5-421F2D04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90F4E-B277-45C1-BC65-76D0193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4DE61-81B4-4E72-BE14-AF089A3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714A2-1336-4070-9203-28871DC7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020FD-0BEE-4699-B50A-72EA34A0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1EC09-0F1F-4CB8-82BF-90949EBF8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556C-DA40-4BBC-AED2-47F10722707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35D18-0C7F-41B7-BEF9-ADD92A62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79C2-EA43-4DF3-941D-3D609B3D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2C77-216A-4D30-B055-EED50E10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B6AA-72DD-4137-ADDB-18364A7DE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B5911-6980-484D-9B71-0AFAA5A13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6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619B-891A-45AA-B688-D8D898C3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34" y="2838489"/>
            <a:ext cx="10544331" cy="1181022"/>
          </a:xfrm>
        </p:spPr>
        <p:txBody>
          <a:bodyPr/>
          <a:lstStyle/>
          <a:p>
            <a:pPr algn="ctr"/>
            <a:r>
              <a:rPr lang="zh-CN" altLang="en-US" dirty="0"/>
              <a:t>单调栈</a:t>
            </a:r>
            <a:r>
              <a:rPr lang="en-US" altLang="zh-CN" dirty="0"/>
              <a:t>&amp;</a:t>
            </a:r>
            <a:r>
              <a:rPr lang="zh-CN" altLang="en-US" dirty="0"/>
              <a:t>单调队列</a:t>
            </a:r>
          </a:p>
        </p:txBody>
      </p:sp>
    </p:spTree>
    <p:extLst>
      <p:ext uri="{BB962C8B-B14F-4D97-AF65-F5344CB8AC3E}">
        <p14:creationId xmlns:p14="http://schemas.microsoft.com/office/powerpoint/2010/main" val="5013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47658-C803-4FE6-8D58-C92679F0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599607"/>
            <a:ext cx="10604292" cy="5577356"/>
          </a:xfrm>
        </p:spPr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单调</a:t>
            </a:r>
            <a:r>
              <a:rPr lang="en-US" altLang="zh-CN" dirty="0"/>
              <a:t>" </a:t>
            </a:r>
            <a:r>
              <a:rPr lang="zh-CN" altLang="en-US" dirty="0"/>
              <a:t>指的是元素的的 </a:t>
            </a:r>
            <a:r>
              <a:rPr lang="en-US" altLang="zh-CN" dirty="0"/>
              <a:t>"</a:t>
            </a:r>
            <a:r>
              <a:rPr lang="zh-CN" altLang="en-US" dirty="0"/>
              <a:t>规律</a:t>
            </a:r>
            <a:r>
              <a:rPr lang="en-US" altLang="zh-CN" dirty="0"/>
              <a:t>"——</a:t>
            </a:r>
            <a:r>
              <a:rPr lang="zh-CN" altLang="en-US" dirty="0"/>
              <a:t>递增（或递减）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队列</a:t>
            </a:r>
            <a:r>
              <a:rPr lang="en-US" altLang="zh-CN" dirty="0"/>
              <a:t>" </a:t>
            </a:r>
            <a:r>
              <a:rPr lang="zh-CN" altLang="en-US" dirty="0"/>
              <a:t>指的是元素只能从队头和队尾进行操作</a:t>
            </a:r>
            <a:endParaRPr lang="en-US" altLang="zh-CN" dirty="0"/>
          </a:p>
          <a:p>
            <a:r>
              <a:rPr lang="zh-CN" altLang="en-US" dirty="0"/>
              <a:t>（单调栈类似，但只维护一端）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通过维护前</a:t>
            </a:r>
            <a:r>
              <a:rPr lang="en-US" altLang="zh-CN" dirty="0"/>
              <a:t>m</a:t>
            </a:r>
            <a:r>
              <a:rPr lang="zh-CN" altLang="en-US" dirty="0"/>
              <a:t>项的最值，通常与</a:t>
            </a:r>
            <a:r>
              <a:rPr lang="en-US" altLang="zh-CN" dirty="0" err="1"/>
              <a:t>dp</a:t>
            </a:r>
            <a:r>
              <a:rPr lang="zh-CN" altLang="en-US" dirty="0"/>
              <a:t>结合来加速转移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假设有这样一个问题：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给定一个数列，让你求出从左至右每个长度为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m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的数列段内的最小数（最大数）。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0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74942F-C6B8-46C2-9EEC-B08ED320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18" y="490345"/>
            <a:ext cx="7189233" cy="34876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BF0E2E-2295-4614-A0C2-1E473E06402B}"/>
              </a:ext>
            </a:extLst>
          </p:cNvPr>
          <p:cNvSpPr txBox="1"/>
          <p:nvPr/>
        </p:nvSpPr>
        <p:spPr>
          <a:xfrm>
            <a:off x="389918" y="4336330"/>
            <a:ext cx="10687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、对于当前的 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a[</a:t>
            </a:r>
            <a:r>
              <a:rPr kumimoji="1" lang="en-US" altLang="zh-CN" dirty="0" err="1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] 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如果大于之前队列尾部元素，则不断将尾部元素弹出直到队列为空或当前尾部元素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大于 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a[</a:t>
            </a:r>
            <a:r>
              <a:rPr kumimoji="1" lang="en-US" altLang="zh-CN" dirty="0" err="1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]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，然后把 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a[</a:t>
            </a:r>
            <a:r>
              <a:rPr kumimoji="1" lang="en-US" altLang="zh-CN" dirty="0" err="1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]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推入队列（即放入队列尾部），这样我们就把 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a[</a:t>
            </a:r>
            <a:r>
              <a:rPr kumimoji="1" lang="en-US" altLang="zh-CN" dirty="0" err="1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] 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前面小于等于 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a[</a:t>
            </a:r>
            <a:r>
              <a:rPr kumimoji="1" lang="en-US" altLang="zh-CN" dirty="0" err="1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] 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的元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素都排除掉了。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、接下来需要对区间长度为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m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的关系进行调整，那么只需要</a:t>
            </a:r>
            <a:r>
              <a:rPr kumimoji="1" lang="zh-CN" altLang="en-US" b="1" dirty="0">
                <a:latin typeface="SimSun" charset="-122"/>
                <a:ea typeface="SimSun" charset="-122"/>
                <a:cs typeface="SimSun" charset="-122"/>
              </a:rPr>
              <a:t>检查队列头元素下标是否小于</a:t>
            </a:r>
            <a:r>
              <a:rPr kumimoji="1" lang="en-US" altLang="zh-CN" b="1" dirty="0">
                <a:latin typeface="SimSun" charset="-122"/>
                <a:ea typeface="SimSun" charset="-122"/>
                <a:cs typeface="SimSun" charset="-122"/>
              </a:rPr>
              <a:t>i-m+1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，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不断从前弹出不满足关系的元素即可。那么此时头元素即为所求最值。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每个元素只会进出队列一次所以总体复杂度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O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kumimoji="1" lang="en-US" altLang="zh-CN" dirty="0"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kumimoji="1" lang="zh-CN" altLang="en-US" dirty="0">
                <a:latin typeface="SimSun" charset="-122"/>
                <a:ea typeface="SimSun" charset="-122"/>
                <a:cs typeface="SimSun" charset="-122"/>
              </a:rPr>
              <a:t>）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87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CE03D-8636-44AB-ABBF-F00A2BFD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ST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91954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6E78D8-B8E3-4099-8AEF-2A0100965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090" y="307909"/>
                <a:ext cx="10515600" cy="6196585"/>
              </a:xfrm>
            </p:spPr>
            <p:txBody>
              <a:bodyPr/>
              <a:lstStyle/>
              <a:p>
                <a:r>
                  <a:rPr lang="en-US" altLang="zh-CN" dirty="0"/>
                  <a:t>ST </a:t>
                </a:r>
                <a:r>
                  <a:rPr lang="zh-CN" altLang="en-US" dirty="0"/>
                  <a:t>表是用于解决 </a:t>
                </a:r>
                <a:r>
                  <a:rPr lang="zh-CN" altLang="en-US" b="1" dirty="0"/>
                  <a:t>可重复贡献问题</a:t>
                </a:r>
                <a:r>
                  <a:rPr lang="zh-CN" altLang="en-US" dirty="0"/>
                  <a:t> 的数据结构。（离线）</a:t>
                </a:r>
                <a:endParaRPr lang="en-US" altLang="zh-CN" dirty="0"/>
              </a:p>
              <a:p>
                <a:r>
                  <a:rPr lang="zh-CN" altLang="en-US" sz="2400" dirty="0"/>
                  <a:t>举例来说：要你求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个数中的最大数，你完全可以先求前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个数的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值，再求后</a:t>
                </a:r>
                <a:r>
                  <a:rPr lang="en-US" altLang="zh-CN" sz="2400" dirty="0"/>
                  <a:t>7</a:t>
                </a:r>
                <a:r>
                  <a:rPr lang="zh-CN" altLang="en-US" sz="2400" dirty="0"/>
                  <a:t>个数的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值，然后再对所求的两个最大数求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值。虽然中间有几个数被重复计算了，但并不影响最后的答案。</a:t>
                </a:r>
                <a:endParaRPr lang="en-US" altLang="zh-CN" sz="2400" dirty="0"/>
              </a:p>
              <a:p>
                <a:r>
                  <a:rPr lang="zh-CN" altLang="en-US" sz="2400" dirty="0"/>
                  <a:t>常见：区间最值、区间按位和、区间按位或、区间</a:t>
                </a:r>
                <a:r>
                  <a:rPr lang="en-US" altLang="zh-CN" sz="2400" dirty="0"/>
                  <a:t>GCD</a:t>
                </a:r>
                <a:r>
                  <a:rPr lang="zh-CN" altLang="en-US" sz="2400" dirty="0"/>
                  <a:t>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ST</a:t>
                </a:r>
                <a:r>
                  <a:rPr lang="zh-CN" altLang="en-US" sz="2400" dirty="0"/>
                  <a:t>表的预处理基于倍增的思想</a:t>
                </a:r>
                <a:endParaRPr lang="en-US" altLang="zh-CN" sz="2400" dirty="0"/>
              </a:p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区间</m:t>
                    </m:r>
                  </m:oMath>
                </a14:m>
                <a:r>
                  <a:rPr lang="en-US" altLang="zh-CN" sz="2400" dirty="0"/>
                  <a:t>[</a:t>
                </a:r>
                <a:r>
                  <a:rPr lang="en-US" altLang="zh-CN" sz="2400" dirty="0" err="1"/>
                  <a:t>i,i</a:t>
                </a:r>
                <a:r>
                  <a:rPr lang="en-US" altLang="zh-CN" sz="2400" dirty="0"/>
                  <a:t>+(1&lt;&lt;j)-1]</a:t>
                </a:r>
                <a:r>
                  <a:rPr lang="zh-CN" altLang="en-US" sz="2400" dirty="0"/>
                  <a:t>的最值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6E78D8-B8E3-4099-8AEF-2A0100965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090" y="307909"/>
                <a:ext cx="10515600" cy="6196585"/>
              </a:xfrm>
              <a:blipFill>
                <a:blip r:embed="rId2"/>
                <a:stretch>
                  <a:fillRect l="-1043" t="-1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795B5894-EEAE-42FD-B8AB-2B6C471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0" y="4019600"/>
            <a:ext cx="7855836" cy="19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96B16-939E-4504-AE0E-78CB0A31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517" y="661030"/>
                <a:ext cx="10515600" cy="5535940"/>
              </a:xfrm>
            </p:spPr>
            <p:txBody>
              <a:bodyPr/>
              <a:lstStyle/>
              <a:p>
                <a:r>
                  <a:rPr lang="zh-CN" altLang="en-US" dirty="0"/>
                  <a:t>查询：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sz="2400" dirty="0"/>
                  <a:t>R-l+1</a:t>
                </a:r>
                <a:r>
                  <a:rPr lang="zh-CN" altLang="en-US" sz="2400" dirty="0"/>
                  <a:t>不一定是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的倍数</a:t>
                </a:r>
                <a:endParaRPr lang="en-US" altLang="zh-CN" sz="2400" dirty="0"/>
              </a:p>
              <a:p>
                <a:r>
                  <a:rPr lang="zh-CN" altLang="en-US" sz="2400" dirty="0"/>
                  <a:t>可以通过</a:t>
                </a:r>
                <a:r>
                  <a:rPr lang="en-US" altLang="zh-CN" sz="2400" dirty="0"/>
                  <a:t>log2(r-l+1)</a:t>
                </a:r>
                <a:r>
                  <a:rPr lang="zh-CN" altLang="en-US" sz="2400" dirty="0"/>
                  <a:t>向下取整，再通过重复两个区间获得</a:t>
                </a:r>
                <a:endParaRPr lang="en-US" altLang="zh-CN" sz="2400" dirty="0"/>
              </a:p>
              <a:p>
                <a:r>
                  <a:rPr lang="zh-CN" altLang="en-US" sz="2400" dirty="0"/>
                  <a:t>预处理复杂度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查询复杂度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在处理离线</a:t>
                </a:r>
                <a:r>
                  <a:rPr lang="en-US" altLang="zh-CN" sz="2400" dirty="0"/>
                  <a:t>RMQ</a:t>
                </a:r>
                <a:r>
                  <a:rPr lang="zh-CN" altLang="en-US" sz="2400" dirty="0"/>
                  <a:t>问题时，相比线段树可以加速查询的时间。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96B16-939E-4504-AE0E-78CB0A311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517" y="661030"/>
                <a:ext cx="10515600" cy="5535940"/>
              </a:xfrm>
              <a:blipFill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CA16C1-238E-47D7-AC5F-B1AD09D1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83" y="1363351"/>
            <a:ext cx="530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DE668-00F9-4A50-A895-336E1A7E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772510"/>
            <a:ext cx="10597055" cy="5404453"/>
          </a:xfrm>
        </p:spPr>
        <p:txBody>
          <a:bodyPr/>
          <a:lstStyle/>
          <a:p>
            <a:r>
              <a:rPr kumimoji="1" lang="zh-CN" altLang="en-US" dirty="0"/>
              <a:t>给你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个数，让你对其进行分割（不改变顺序），使得分割后每段的个数大于等于</a:t>
            </a:r>
            <a:r>
              <a:rPr kumimoji="1" lang="en-US" altLang="zh-CN" dirty="0"/>
              <a:t>l</a:t>
            </a:r>
            <a:r>
              <a:rPr kumimoji="1" lang="zh-CN" altLang="en-US" dirty="0"/>
              <a:t>并且最大值与最小值的差值不超过</a:t>
            </a:r>
            <a:r>
              <a:rPr kumimoji="1" lang="en-US" altLang="zh-CN" dirty="0"/>
              <a:t>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5470C-1099-4C7B-98CF-AA9584CB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8" y="2025942"/>
            <a:ext cx="2870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A32866-1915-4F75-AB9C-923A32735EA9}"/>
              </a:ext>
            </a:extLst>
          </p:cNvPr>
          <p:cNvSpPr txBox="1"/>
          <p:nvPr/>
        </p:nvSpPr>
        <p:spPr>
          <a:xfrm>
            <a:off x="945931" y="381956"/>
            <a:ext cx="958149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/>
              <a:t>做法：</a:t>
            </a:r>
            <a:endParaRPr kumimoji="1" lang="en-US" altLang="zh-CN" sz="2400" b="1" dirty="0"/>
          </a:p>
          <a:p>
            <a:r>
              <a:rPr kumimoji="1" lang="en-US" altLang="zh-CN" sz="2400" dirty="0"/>
              <a:t>DP[I]</a:t>
            </a:r>
            <a:r>
              <a:rPr kumimoji="1" lang="zh-CN" altLang="en-US" sz="2400" dirty="0"/>
              <a:t>含义为分割前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个数的最小个数</a:t>
            </a:r>
            <a:endParaRPr kumimoji="1" lang="en-US" altLang="zh-CN" sz="2400" dirty="0"/>
          </a:p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对于一段区间的最大值和最小值，那么根据今天所学的知识，我们可以使用</a:t>
            </a:r>
            <a:r>
              <a:rPr kumimoji="1" lang="en-US" altLang="zh-CN" sz="2400" dirty="0" err="1"/>
              <a:t>st</a:t>
            </a:r>
            <a:r>
              <a:rPr kumimoji="1" lang="zh-CN" altLang="en-US" sz="2400" dirty="0"/>
              <a:t>表预处理，便可以</a:t>
            </a:r>
            <a:r>
              <a:rPr kumimoji="1" lang="en-US" altLang="zh-CN" sz="2400" dirty="0"/>
              <a:t>O1</a:t>
            </a:r>
            <a:r>
              <a:rPr kumimoji="1" lang="zh-CN" altLang="en-US" sz="2400" dirty="0"/>
              <a:t>的查询某一段区间的最大值与最小值的差值，那么接下来就是考虑状态转移。</a:t>
            </a:r>
            <a:endParaRPr kumimoji="1" lang="en-US" altLang="zh-CN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对于当前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来说，肯定是从至少小于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-l</a:t>
            </a:r>
            <a:r>
              <a:rPr kumimoji="1" lang="zh-CN" altLang="en-US" sz="2400" dirty="0"/>
              <a:t>的位置转移过来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每段区间要大于等于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那么接下里便是确定具体的转移区间，那么我们可以使用二分去查找对于当前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合法的最靠近左边的一个位置</a:t>
            </a:r>
            <a:r>
              <a:rPr kumimoji="1" lang="en-US" altLang="zh-CN" sz="2400" dirty="0"/>
              <a:t>j(</a:t>
            </a:r>
            <a:r>
              <a:rPr kumimoji="1" lang="zh-CN" altLang="en-US" sz="2400" dirty="0"/>
              <a:t>对于某一个起始位置，右端点不断往右移动时，差值不断变大的。那么满足单调性便可以用二分查找最靠近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的左端点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最后是如何更快地进行状态转移。显然是这段区间的最小值转移过来是最优的，那么我们需要在线性或者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时间内求得这段区间的最大值，可以用线段树，也可以可以使用单调队列维护，而且二分所得的左端点是不断的往右移动，那么就可以使用单调队列维护最小值了。</a:t>
            </a:r>
          </a:p>
        </p:txBody>
      </p:sp>
    </p:spTree>
    <p:extLst>
      <p:ext uri="{BB962C8B-B14F-4D97-AF65-F5344CB8AC3E}">
        <p14:creationId xmlns:p14="http://schemas.microsoft.com/office/powerpoint/2010/main" val="157450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BF73AF-B3D6-4F91-8907-2BF82F61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098" y="513556"/>
            <a:ext cx="7267360" cy="58308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E9AD72-2770-45A3-9CF8-EEEA2CE79943}"/>
              </a:ext>
            </a:extLst>
          </p:cNvPr>
          <p:cNvSpPr txBox="1"/>
          <p:nvPr/>
        </p:nvSpPr>
        <p:spPr>
          <a:xfrm>
            <a:off x="772510" y="930165"/>
            <a:ext cx="149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代码实现：</a:t>
            </a:r>
          </a:p>
        </p:txBody>
      </p:sp>
    </p:spTree>
    <p:extLst>
      <p:ext uri="{BB962C8B-B14F-4D97-AF65-F5344CB8AC3E}">
        <p14:creationId xmlns:p14="http://schemas.microsoft.com/office/powerpoint/2010/main" val="7088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71A07D-F556-451E-BD6F-47E47D54E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96" y="160337"/>
                <a:ext cx="10722204" cy="68814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/>
                  <a:t>快速幂（</a:t>
                </a:r>
                <a:r>
                  <a:rPr lang="en-US" altLang="zh-CN" sz="2400" dirty="0"/>
                  <a:t>Exponentiation by squaring</a:t>
                </a:r>
                <a:r>
                  <a:rPr lang="zh-CN" altLang="en-US" sz="2400" dirty="0"/>
                  <a:t>，平方求幂）是一种简单而有效的小算法，它可以以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的时间复杂度计算乘方。快速幂不仅本身非常常见，而且后续很多算法也都会用到快速幂。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假如我们要计算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400" dirty="0"/>
                  <a:t>，我们把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写成二进制的形式，也就是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1010</m:t>
                            </m:r>
                          </m:e>
                        </m:d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我们可以自然的将其拆分为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d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的和，即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400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积</a:t>
                </a:r>
                <a:endParaRPr lang="en-US" altLang="zh-CN" sz="2400" dirty="0"/>
              </a:p>
              <a:p>
                <a:r>
                  <a:rPr lang="zh-CN" altLang="en-US" sz="2400" dirty="0"/>
                  <a:t>而对于形如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100…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/>
                  <a:t>的式子可由式子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获得。</a:t>
                </a:r>
                <a:endParaRPr lang="en-US" altLang="zh-CN" sz="2400" dirty="0"/>
              </a:p>
              <a:p>
                <a:r>
                  <a:rPr lang="zh-CN" altLang="en-US" sz="2400" dirty="0"/>
                  <a:t>代码如下：</a:t>
                </a:r>
                <a:endParaRPr lang="en-US" altLang="zh-CN" sz="2400" dirty="0"/>
              </a:p>
              <a:p>
                <a:r>
                  <a:rPr lang="en-US" altLang="zh-CN" sz="2400" dirty="0" err="1"/>
                  <a:t>ll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qpow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ll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a,int</a:t>
                </a:r>
                <a:r>
                  <a:rPr lang="en-US" altLang="zh-CN" sz="2400" dirty="0"/>
                  <a:t> N){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ll</a:t>
                </a:r>
                <a:r>
                  <a:rPr lang="en-US" altLang="zh-CN" sz="2400" dirty="0"/>
                  <a:t> res=1;</a:t>
                </a:r>
              </a:p>
              <a:p>
                <a:r>
                  <a:rPr lang="en-US" altLang="zh-CN" sz="2400" dirty="0"/>
                  <a:t>    while(N){</a:t>
                </a:r>
              </a:p>
              <a:p>
                <a:r>
                  <a:rPr lang="en-US" altLang="zh-CN" sz="2400" dirty="0"/>
                  <a:t>        if(N&amp;1)res=(res*a)%mod;</a:t>
                </a:r>
              </a:p>
              <a:p>
                <a:r>
                  <a:rPr lang="en-US" altLang="zh-CN" sz="2400" dirty="0"/>
                  <a:t>        a=a*</a:t>
                </a:r>
                <a:r>
                  <a:rPr lang="en-US" altLang="zh-CN" sz="2400" dirty="0" err="1"/>
                  <a:t>a%mod</a:t>
                </a:r>
                <a:r>
                  <a:rPr lang="en-US" altLang="zh-CN" sz="2400" dirty="0"/>
                  <a:t>;</a:t>
                </a:r>
              </a:p>
              <a:p>
                <a:r>
                  <a:rPr lang="en-US" altLang="zh-CN" sz="2400" dirty="0"/>
                  <a:t>        N&gt;&gt;=1;</a:t>
                </a:r>
              </a:p>
              <a:p>
                <a:r>
                  <a:rPr lang="en-US" altLang="zh-CN" sz="2400" dirty="0"/>
                  <a:t>    }</a:t>
                </a:r>
              </a:p>
              <a:p>
                <a:r>
                  <a:rPr lang="en-US" altLang="zh-CN" sz="2400" dirty="0"/>
                  <a:t>    return res;</a:t>
                </a:r>
              </a:p>
              <a:p>
                <a:r>
                  <a:rPr lang="en-US" altLang="zh-CN" sz="2400" dirty="0"/>
                  <a:t>}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71A07D-F556-451E-BD6F-47E47D54E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96" y="160337"/>
                <a:ext cx="10722204" cy="6881485"/>
              </a:xfrm>
              <a:blipFill>
                <a:blip r:embed="rId2"/>
                <a:stretch>
                  <a:fillRect l="-682" t="-1329" r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A6712EEA-04B2-4C56-BF39-69B53C63E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09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62069C8D-7B5D-40E2-A699-FE612B554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615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2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D72D-B84A-4E13-9BF4-6589793F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前缀和</a:t>
            </a:r>
            <a:r>
              <a:rPr lang="en-US" altLang="zh-CN" dirty="0"/>
              <a:t>&amp;</a:t>
            </a:r>
            <a:r>
              <a:rPr lang="zh-CN" altLang="en-US" dirty="0"/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29411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FD7DC-4246-48B1-A31A-C2D619DBA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278" y="537328"/>
                <a:ext cx="10552522" cy="5639635"/>
              </a:xfrm>
            </p:spPr>
            <p:txBody>
              <a:bodyPr/>
              <a:lstStyle/>
              <a:p>
                <a:r>
                  <a:rPr lang="zh-CN" altLang="en-US" dirty="0"/>
                  <a:t>前缀和是一种重要的预处理，能大大降低查询的时间复杂度。可以简单理解为“数列的前 </a:t>
                </a:r>
                <a:r>
                  <a:rPr lang="en-US" altLang="zh-CN" dirty="0">
                    <a:effectLst/>
                  </a:rPr>
                  <a:t>n</a:t>
                </a:r>
                <a:r>
                  <a:rPr lang="zh-CN" altLang="en-US" dirty="0"/>
                  <a:t> 项的和”。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一维：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ⅈ−1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二维：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][j]=sum[i-1][j]+sum[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][j-1]-sum[i-1][j-1]+a[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][j];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FD7DC-4246-48B1-A31A-C2D619DBA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78" y="537328"/>
                <a:ext cx="10552522" cy="5639635"/>
              </a:xfrm>
              <a:blipFill>
                <a:blip r:embed="rId2"/>
                <a:stretch>
                  <a:fillRect l="-1039" t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在这里插入图片描述">
            <a:extLst>
              <a:ext uri="{FF2B5EF4-FFF2-40B4-BE49-F238E27FC236}">
                <a16:creationId xmlns:a16="http://schemas.microsoft.com/office/drawing/2014/main" id="{983ABF7D-F7A7-411C-9EEE-F9A3221C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1" y="3118075"/>
            <a:ext cx="6709673" cy="28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852477-F3AF-4F07-B2D1-C147CDC9E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986" y="556181"/>
                <a:ext cx="10514814" cy="5620782"/>
              </a:xfrm>
            </p:spPr>
            <p:txBody>
              <a:bodyPr/>
              <a:lstStyle/>
              <a:p>
                <a:r>
                  <a:rPr lang="zh-CN" altLang="en-US" dirty="0"/>
                  <a:t>差分是一种和前缀和相对的策略，可以当做是求和的逆运算。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,ⅈ∈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b[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的前缀和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如：多次操作，使 </a:t>
                </a:r>
                <a:r>
                  <a:rPr lang="en-US" altLang="zh-CN" dirty="0">
                    <a:effectLst/>
                  </a:rPr>
                  <a:t>[</a:t>
                </a:r>
                <a:r>
                  <a:rPr lang="en-US" altLang="zh-CN" dirty="0" err="1">
                    <a:effectLst/>
                  </a:rPr>
                  <a:t>l,r</a:t>
                </a:r>
                <a:r>
                  <a:rPr lang="en-US" altLang="zh-CN" dirty="0">
                    <a:effectLst/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中的每个数加上一个 </a:t>
                </a:r>
                <a:r>
                  <a:rPr lang="en-US" altLang="zh-CN" dirty="0">
                    <a:effectLst/>
                  </a:rPr>
                  <a:t>k</a:t>
                </a:r>
              </a:p>
              <a:p>
                <a:r>
                  <a:rPr lang="zh-CN" altLang="en-US" dirty="0"/>
                  <a:t>即处理出差分数组后  </a:t>
                </a:r>
                <a:r>
                  <a:rPr lang="en-US" altLang="zh-CN" dirty="0"/>
                  <a:t>b[l]+=k  ,  b[r+1]-=k;</a:t>
                </a:r>
              </a:p>
              <a:p>
                <a:r>
                  <a:rPr lang="zh-CN" altLang="en-US" dirty="0"/>
                  <a:t>最后求一遍前缀和即可。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852477-F3AF-4F07-B2D1-C147CDC9E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986" y="556181"/>
                <a:ext cx="10514814" cy="5620782"/>
              </a:xfrm>
              <a:blipFill>
                <a:blip r:embed="rId3"/>
                <a:stretch>
                  <a:fillRect l="-1043" t="-1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84EC6-0478-47AF-9B23-66DD9075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73" y="2617476"/>
            <a:ext cx="10458254" cy="1379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二分</a:t>
            </a:r>
            <a:r>
              <a:rPr lang="en-US" altLang="zh-CN" sz="4000" dirty="0"/>
              <a:t>&amp;</a:t>
            </a:r>
            <a:r>
              <a:rPr lang="zh-CN" altLang="en-US" sz="4000" dirty="0"/>
              <a:t>三分</a:t>
            </a:r>
          </a:p>
        </p:txBody>
      </p:sp>
    </p:spTree>
    <p:extLst>
      <p:ext uri="{BB962C8B-B14F-4D97-AF65-F5344CB8AC3E}">
        <p14:creationId xmlns:p14="http://schemas.microsoft.com/office/powerpoint/2010/main" val="390483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24528-D7DE-4E4B-A345-F646565F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9" y="425302"/>
            <a:ext cx="10566991" cy="575166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二分</a:t>
            </a:r>
            <a:endParaRPr lang="en-US" altLang="zh-CN" dirty="0"/>
          </a:p>
          <a:p>
            <a:r>
              <a:rPr lang="zh-CN" altLang="en-US" dirty="0"/>
              <a:t>定义：用来在一个有序数组中查找某一元素的算法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while(l&lt;=r){</a:t>
            </a:r>
          </a:p>
          <a:p>
            <a:pPr marL="457200" lvl="1" indent="0">
              <a:buNone/>
            </a:pPr>
            <a:r>
              <a:rPr lang="en-US" altLang="zh-CN" dirty="0"/>
              <a:t>	Int mid=(</a:t>
            </a:r>
            <a:r>
              <a:rPr lang="en-US" altLang="zh-CN" dirty="0" err="1"/>
              <a:t>l+r</a:t>
            </a:r>
            <a:r>
              <a:rPr lang="en-US" altLang="zh-CN" dirty="0"/>
              <a:t>)&gt;&gt;1;</a:t>
            </a:r>
          </a:p>
          <a:p>
            <a:pPr marL="457200" lvl="1" indent="0">
              <a:buNone/>
            </a:pPr>
            <a:r>
              <a:rPr lang="en-US" altLang="zh-CN" dirty="0"/>
              <a:t>	If(a[mid]&gt;=k)  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mid,r</a:t>
            </a:r>
            <a:r>
              <a:rPr lang="en-US" altLang="zh-CN" dirty="0"/>
              <a:t>=mid-1; // check(mid) [</a:t>
            </a:r>
            <a:r>
              <a:rPr lang="zh-CN" altLang="en-US" dirty="0"/>
              <a:t>二分答案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	else l=mid+1;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二分答案</a:t>
            </a:r>
            <a:endParaRPr lang="en-US" altLang="zh-CN" dirty="0"/>
          </a:p>
          <a:p>
            <a:r>
              <a:rPr lang="zh-CN" altLang="en-US" dirty="0"/>
              <a:t>解题的时候往往会考虑枚举答案然后检验枚举的值是否正确。若满足单调性，则满足使用二分法的条件（在满足题目条件下使最终答案最小</a:t>
            </a:r>
            <a:r>
              <a:rPr lang="en-US" altLang="zh-CN" dirty="0"/>
              <a:t>or</a:t>
            </a:r>
            <a:r>
              <a:rPr lang="zh-CN" altLang="en-US" dirty="0"/>
              <a:t>最大）。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1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125A5-5853-4A97-83ED-FDCD5AAB9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06" y="258839"/>
            <a:ext cx="7717826" cy="29321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1AA029-498A-4A1E-8CED-BBC851FC4CCF}"/>
                  </a:ext>
                </a:extLst>
              </p:cNvPr>
              <p:cNvSpPr txBox="1"/>
              <p:nvPr/>
            </p:nvSpPr>
            <p:spPr>
              <a:xfrm>
                <a:off x="804006" y="3429000"/>
                <a:ext cx="9945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简述：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棵树</a:t>
                </a:r>
                <a:r>
                  <a:rPr lang="en-US" altLang="zh-CN" dirty="0"/>
                  <a:t>hi</a:t>
                </a:r>
                <a:r>
                  <a:rPr lang="zh-CN" altLang="en-US" dirty="0"/>
                  <a:t>，设定一个高度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，每棵树获得大于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得部分，最终使得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1AA029-498A-4A1E-8CED-BBC851FC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6" y="3429000"/>
                <a:ext cx="9945279" cy="369332"/>
              </a:xfrm>
              <a:prstGeom prst="rect">
                <a:avLst/>
              </a:prstGeom>
              <a:blipFill>
                <a:blip r:embed="rId3"/>
                <a:stretch>
                  <a:fillRect l="-552" t="-121667" b="-18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3BCE0A-18EB-462C-9F1F-A86A87368A4A}"/>
              </a:ext>
            </a:extLst>
          </p:cNvPr>
          <p:cNvSpPr txBox="1"/>
          <p:nvPr/>
        </p:nvSpPr>
        <p:spPr>
          <a:xfrm>
            <a:off x="952107" y="4100660"/>
            <a:ext cx="3535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检查可行性函数：</a:t>
            </a:r>
            <a:endParaRPr lang="en-US" altLang="zh-CN" dirty="0"/>
          </a:p>
          <a:p>
            <a:r>
              <a:rPr lang="en-US" altLang="zh-CN" dirty="0"/>
              <a:t>bool check(int k){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ll</a:t>
            </a:r>
            <a:r>
              <a:rPr lang="en-US" altLang="zh-CN" dirty="0"/>
              <a:t> sum=0;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sum+=max(0,h[</a:t>
            </a:r>
            <a:r>
              <a:rPr lang="en-US" altLang="zh-CN" dirty="0" err="1"/>
              <a:t>i</a:t>
            </a:r>
            <a:r>
              <a:rPr lang="en-US" altLang="zh-CN" dirty="0"/>
              <a:t>]-k);</a:t>
            </a:r>
          </a:p>
          <a:p>
            <a:r>
              <a:rPr lang="en-US" altLang="zh-CN" dirty="0"/>
              <a:t>    return sum&gt;=H;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5CF956-F144-4AFB-AEF9-C80356061490}"/>
              </a:ext>
            </a:extLst>
          </p:cNvPr>
          <p:cNvSpPr txBox="1"/>
          <p:nvPr/>
        </p:nvSpPr>
        <p:spPr>
          <a:xfrm>
            <a:off x="4835951" y="4176073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*k</a:t>
            </a:r>
            <a:r>
              <a:rPr lang="zh-CN" altLang="en-US" dirty="0"/>
              <a:t>小于等于临界值的情况满足条件，大于则不符，即满足单调性，可以使用二分</a:t>
            </a:r>
          </a:p>
        </p:txBody>
      </p:sp>
    </p:spTree>
    <p:extLst>
      <p:ext uri="{BB962C8B-B14F-4D97-AF65-F5344CB8AC3E}">
        <p14:creationId xmlns:p14="http://schemas.microsoft.com/office/powerpoint/2010/main" val="37554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FD1FF-4CF8-4889-913E-9362DDCB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0" y="681037"/>
            <a:ext cx="5244683" cy="3388419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EFD230-DF14-469A-BFF6-72972EF7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554636"/>
            <a:ext cx="10484370" cy="57412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三分法可以用来查找凸函数的最大（小）值。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  </a:t>
            </a:r>
            <a:r>
              <a:rPr lang="en-US" altLang="zh-CN" dirty="0"/>
              <a:t>m1 = l + (r - l)/3;</a:t>
            </a:r>
          </a:p>
          <a:p>
            <a:pPr marL="0" indent="0">
              <a:buNone/>
            </a:pPr>
            <a:r>
              <a:rPr lang="en-US" altLang="zh-CN" dirty="0"/>
              <a:t>	m2=  r - (r - l)/3;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接近极值点的点为好点，另一个为坏点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则可知极值点和好点总在坏点同侧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即总可以把坏点设置成新的边界，不断缩小范围来接近极值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If(check(m1)&gt;=check(m2))  </a:t>
            </a:r>
            <a:r>
              <a:rPr lang="en-US" altLang="zh-CN" dirty="0" err="1"/>
              <a:t>ans</a:t>
            </a:r>
            <a:r>
              <a:rPr lang="en-US" altLang="zh-CN" dirty="0"/>
              <a:t>=m2,l=m1+1;</a:t>
            </a:r>
          </a:p>
          <a:p>
            <a:pPr marL="0" indent="0">
              <a:buNone/>
            </a:pPr>
            <a:r>
              <a:rPr lang="en-US" altLang="zh-CN" dirty="0"/>
              <a:t>else </a:t>
            </a:r>
            <a:r>
              <a:rPr lang="en-US" altLang="zh-CN" dirty="0" err="1"/>
              <a:t>ans</a:t>
            </a:r>
            <a:r>
              <a:rPr lang="en-US" altLang="zh-CN" dirty="0"/>
              <a:t>=m1,r=m2-1;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1373</Words>
  <Application>Microsoft Office PowerPoint</Application>
  <PresentationFormat>宽屏</PresentationFormat>
  <Paragraphs>114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SimSun</vt:lpstr>
      <vt:lpstr>Arial</vt:lpstr>
      <vt:lpstr>Cambria Math</vt:lpstr>
      <vt:lpstr>Office 主题​​</vt:lpstr>
      <vt:lpstr>快速幂</vt:lpstr>
      <vt:lpstr>PowerPoint 演示文稿</vt:lpstr>
      <vt:lpstr>前缀和&amp;差分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单调栈&amp;单调队列</vt:lpstr>
      <vt:lpstr>PowerPoint 演示文稿</vt:lpstr>
      <vt:lpstr>PowerPoint 演示文稿</vt:lpstr>
      <vt:lpstr>ST表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快速幂</dc:title>
  <dc:creator>787784916@qq.com</dc:creator>
  <cp:lastModifiedBy>787784916@qq.com</cp:lastModifiedBy>
  <cp:revision>26</cp:revision>
  <dcterms:created xsi:type="dcterms:W3CDTF">2021-06-27T06:39:42Z</dcterms:created>
  <dcterms:modified xsi:type="dcterms:W3CDTF">2021-07-03T14:48:25Z</dcterms:modified>
</cp:coreProperties>
</file>