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7" r:id="rId9"/>
    <p:sldId id="262" r:id="rId10"/>
    <p:sldId id="264" r:id="rId11"/>
    <p:sldId id="265" r:id="rId12"/>
    <p:sldId id="269" r:id="rId13"/>
    <p:sldId id="270" r:id="rId14"/>
    <p:sldId id="268" r:id="rId15"/>
    <p:sldId id="271" r:id="rId16"/>
    <p:sldId id="272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oze yang" initials="hy" lastIdx="1" clrIdx="0">
    <p:extLst>
      <p:ext uri="{19B8F6BF-5375-455C-9EA6-DF929625EA0E}">
        <p15:presenceInfo xmlns:p15="http://schemas.microsoft.com/office/powerpoint/2012/main" userId="e0cdecd08290f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63BB-23F1-4892-B4F8-3F015D9D8EB6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BC36-2CBD-447D-8AEC-05B7E4041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10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63BB-23F1-4892-B4F8-3F015D9D8EB6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BC36-2CBD-447D-8AEC-05B7E4041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17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63BB-23F1-4892-B4F8-3F015D9D8EB6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BC36-2CBD-447D-8AEC-05B7E4041E7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525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63BB-23F1-4892-B4F8-3F015D9D8EB6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BC36-2CBD-447D-8AEC-05B7E4041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168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63BB-23F1-4892-B4F8-3F015D9D8EB6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BC36-2CBD-447D-8AEC-05B7E4041E7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094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63BB-23F1-4892-B4F8-3F015D9D8EB6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BC36-2CBD-447D-8AEC-05B7E4041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068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63BB-23F1-4892-B4F8-3F015D9D8EB6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BC36-2CBD-447D-8AEC-05B7E4041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274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63BB-23F1-4892-B4F8-3F015D9D8EB6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BC36-2CBD-447D-8AEC-05B7E4041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88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63BB-23F1-4892-B4F8-3F015D9D8EB6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BC36-2CBD-447D-8AEC-05B7E4041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1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63BB-23F1-4892-B4F8-3F015D9D8EB6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BC36-2CBD-447D-8AEC-05B7E4041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41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63BB-23F1-4892-B4F8-3F015D9D8EB6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BC36-2CBD-447D-8AEC-05B7E4041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61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63BB-23F1-4892-B4F8-3F015D9D8EB6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BC36-2CBD-447D-8AEC-05B7E4041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14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63BB-23F1-4892-B4F8-3F015D9D8EB6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BC36-2CBD-447D-8AEC-05B7E4041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25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63BB-23F1-4892-B4F8-3F015D9D8EB6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BC36-2CBD-447D-8AEC-05B7E4041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27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63BB-23F1-4892-B4F8-3F015D9D8EB6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BC36-2CBD-447D-8AEC-05B7E4041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8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63BB-23F1-4892-B4F8-3F015D9D8EB6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BC36-2CBD-447D-8AEC-05B7E4041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26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C63BB-23F1-4892-B4F8-3F015D9D8EB6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8B5BC36-2CBD-447D-8AEC-05B7E4041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17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XDN\AppData\Local\Temp\wps\INetCache\2e4f410b6dcd2adaf80ef8359543d653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B47D1-6F3F-4E4F-BDE4-8A8CF0B8B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046" y="2282456"/>
            <a:ext cx="9647274" cy="1569905"/>
          </a:xfrm>
        </p:spPr>
        <p:txBody>
          <a:bodyPr/>
          <a:lstStyle/>
          <a:p>
            <a:r>
              <a:rPr lang="zh-CN" altLang="en-US" sz="6600" dirty="0">
                <a:latin typeface="黑体" panose="02010609060101010101" pitchFamily="49" charset="-122"/>
                <a:ea typeface="黑体" panose="02010609060101010101" pitchFamily="49" charset="-122"/>
              </a:rPr>
              <a:t>数论基础</a:t>
            </a:r>
            <a:r>
              <a:rPr lang="en-US" altLang="zh-CN" sz="66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6600" dirty="0">
                <a:latin typeface="黑体" panose="02010609060101010101" pitchFamily="49" charset="-122"/>
                <a:ea typeface="黑体" panose="02010609060101010101" pitchFamily="49" charset="-122"/>
              </a:rPr>
              <a:t>数学基本内容</a:t>
            </a:r>
          </a:p>
        </p:txBody>
      </p:sp>
    </p:spTree>
    <p:extLst>
      <p:ext uri="{BB962C8B-B14F-4D97-AF65-F5344CB8AC3E}">
        <p14:creationId xmlns:p14="http://schemas.microsoft.com/office/powerpoint/2010/main" val="1282159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15E66-6C2B-4B02-8909-D75645EF6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12813" y="220077"/>
            <a:ext cx="3315332" cy="1031189"/>
          </a:xfrm>
        </p:spPr>
        <p:txBody>
          <a:bodyPr/>
          <a:lstStyle/>
          <a:p>
            <a:r>
              <a:rPr lang="zh-CN" altLang="en-US" sz="4400" dirty="0"/>
              <a:t>快速幂</a:t>
            </a:r>
            <a:endParaRPr lang="zh-CN" altLang="zh-CN" sz="4400" dirty="0"/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D838D085-911A-4CD5-8850-118DE2F9B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6750" y="1372500"/>
            <a:ext cx="7766685" cy="251650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sz="2000" b="1" dirty="0">
                <a:latin typeface="+mn-ea"/>
              </a:rPr>
              <a:t> </a:t>
            </a:r>
            <a:r>
              <a:rPr lang="zh-CN" altLang="en-US" sz="2000" b="1" dirty="0">
                <a:latin typeface="+mn-ea"/>
              </a:rPr>
              <a:t>把</a:t>
            </a:r>
            <a:r>
              <a:rPr lang="en-US" altLang="zh-CN" sz="2000" b="1" dirty="0">
                <a:latin typeface="+mn-ea"/>
              </a:rPr>
              <a:t>n</a:t>
            </a:r>
            <a:r>
              <a:rPr lang="zh-CN" altLang="en-US" sz="2000" b="1" dirty="0">
                <a:latin typeface="+mn-ea"/>
              </a:rPr>
              <a:t>化为二进制形式例如</a:t>
            </a:r>
            <a:r>
              <a:rPr lang="en-US" altLang="zh-CN" sz="2000" b="1" dirty="0">
                <a:latin typeface="+mn-ea"/>
              </a:rPr>
              <a:t>n=101101</a:t>
            </a:r>
          </a:p>
          <a:p>
            <a:pPr algn="l"/>
            <a:r>
              <a:rPr lang="en-US" altLang="zh-CN" sz="2000" b="1" dirty="0" err="1">
                <a:latin typeface="+mn-ea"/>
              </a:rPr>
              <a:t>a^n</a:t>
            </a:r>
            <a:r>
              <a:rPr lang="en-US" altLang="zh-CN" sz="2000" b="1" dirty="0">
                <a:latin typeface="+mn-ea"/>
              </a:rPr>
              <a:t>=a^(1*2^0+   0</a:t>
            </a:r>
            <a:r>
              <a:rPr lang="en-US" altLang="zh-CN" sz="2000" b="1" dirty="0">
                <a:latin typeface="+mn-ea"/>
                <a:sym typeface="+mn-ea"/>
              </a:rPr>
              <a:t>*2^1+   1*2^2+   1*2^3+   0*2^4+   1*2^5)</a:t>
            </a:r>
          </a:p>
          <a:p>
            <a:pPr algn="l"/>
            <a:r>
              <a:rPr lang="en-US" altLang="zh-CN" sz="2000" b="1" dirty="0">
                <a:latin typeface="+mn-ea"/>
              </a:rPr>
              <a:t>=a^1*a^4*a^8+a^32</a:t>
            </a:r>
          </a:p>
          <a:p>
            <a:pPr algn="l"/>
            <a:r>
              <a:rPr lang="zh-CN" altLang="en-US" sz="2000" b="1" dirty="0">
                <a:latin typeface="+mn-ea"/>
              </a:rPr>
              <a:t>化为这个形式后，每一项都可以由前一项的平方得来，所以只要你设置一个变量不断的平方，看</a:t>
            </a:r>
            <a:r>
              <a:rPr lang="en-US" altLang="zh-CN" sz="2000" b="1" dirty="0">
                <a:latin typeface="+mn-ea"/>
              </a:rPr>
              <a:t>n</a:t>
            </a:r>
            <a:r>
              <a:rPr lang="zh-CN" altLang="en-US" sz="2000" b="1" dirty="0">
                <a:latin typeface="+mn-ea"/>
              </a:rPr>
              <a:t>的二进制该位上是否为</a:t>
            </a:r>
            <a:r>
              <a:rPr lang="en-US" altLang="zh-CN" sz="2000" b="1" dirty="0">
                <a:latin typeface="+mn-ea"/>
              </a:rPr>
              <a:t>1</a:t>
            </a:r>
            <a:r>
              <a:rPr lang="zh-CN" altLang="en-US" sz="2000" b="1" dirty="0">
                <a:latin typeface="+mn-ea"/>
              </a:rPr>
              <a:t>，确定</a:t>
            </a:r>
            <a:r>
              <a:rPr lang="en-US" altLang="zh-CN" sz="2000" b="1" dirty="0" err="1">
                <a:latin typeface="+mn-ea"/>
              </a:rPr>
              <a:t>ans</a:t>
            </a:r>
            <a:r>
              <a:rPr lang="zh-CN" altLang="en-US" sz="2000" b="1" dirty="0">
                <a:latin typeface="+mn-ea"/>
              </a:rPr>
              <a:t>是否乘该数就可以了</a:t>
            </a:r>
          </a:p>
          <a:p>
            <a:pPr algn="l"/>
            <a:r>
              <a:rPr lang="zh-CN" altLang="en-US" sz="2000" b="1" dirty="0">
                <a:latin typeface="+mn-ea"/>
              </a:rPr>
              <a:t>同余定理：</a:t>
            </a:r>
            <a:r>
              <a:rPr lang="en-US" altLang="zh-CN" sz="2000" b="1" dirty="0">
                <a:latin typeface="+mn-ea"/>
              </a:rPr>
              <a:t>n^2%mod=(</a:t>
            </a:r>
            <a:r>
              <a:rPr lang="en-US" altLang="zh-CN" sz="2000" b="1" dirty="0" err="1">
                <a:latin typeface="+mn-ea"/>
              </a:rPr>
              <a:t>n%mod</a:t>
            </a:r>
            <a:r>
              <a:rPr lang="en-US" altLang="zh-CN" sz="2000" b="1" dirty="0">
                <a:latin typeface="+mn-ea"/>
              </a:rPr>
              <a:t>)^2</a:t>
            </a:r>
            <a:endParaRPr lang="zh-CN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5006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>
            <a:extLst>
              <a:ext uri="{FF2B5EF4-FFF2-40B4-BE49-F238E27FC236}">
                <a16:creationId xmlns:a16="http://schemas.microsoft.com/office/drawing/2014/main" id="{6C39E5CC-EAB0-43E7-97CF-0849C1100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8279" y="563880"/>
            <a:ext cx="7766685" cy="754380"/>
          </a:xfrm>
        </p:spPr>
        <p:txBody>
          <a:bodyPr/>
          <a:lstStyle/>
          <a:p>
            <a:pPr algn="l"/>
            <a:r>
              <a:rPr lang="zh-CN" altLang="en-US" sz="4000" dirty="0"/>
              <a:t>矩阵快速幂（求多项式递推第</a:t>
            </a:r>
            <a:r>
              <a:rPr lang="en-US" altLang="zh-CN" sz="4000" dirty="0"/>
              <a:t>N</a:t>
            </a:r>
            <a:r>
              <a:rPr lang="zh-CN" altLang="en-US" sz="4000" dirty="0">
                <a:ea typeface="宋体" panose="02010600030101010101" pitchFamily="2" charset="-122"/>
              </a:rPr>
              <a:t>项</a:t>
            </a:r>
            <a:r>
              <a:rPr lang="en-US" altLang="zh-CN" sz="4000" dirty="0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22" name="副标题 2">
            <a:extLst>
              <a:ext uri="{FF2B5EF4-FFF2-40B4-BE49-F238E27FC236}">
                <a16:creationId xmlns:a16="http://schemas.microsoft.com/office/drawing/2014/main" id="{69414608-94D2-4896-A4A1-B1E317D60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6855" y="1811020"/>
            <a:ext cx="7766685" cy="3336290"/>
          </a:xfrm>
        </p:spPr>
        <p:txBody>
          <a:bodyPr/>
          <a:lstStyle/>
          <a:p>
            <a:pPr algn="l"/>
            <a:r>
              <a:rPr lang="zh-CN" altLang="en-US" dirty="0">
                <a:ea typeface="宋体" panose="02010600030101010101" pitchFamily="2" charset="-122"/>
              </a:rPr>
              <a:t>首先你们要理解什么是矩阵运算</a:t>
            </a:r>
          </a:p>
          <a:p>
            <a:pPr algn="l"/>
            <a:r>
              <a:rPr lang="zh-CN" altLang="en-US" dirty="0">
                <a:ea typeface="宋体" panose="02010600030101010101" pitchFamily="2" charset="-122"/>
              </a:rPr>
              <a:t>以斐波那契数列为例</a:t>
            </a:r>
          </a:p>
          <a:p>
            <a:pPr algn="l"/>
            <a:r>
              <a:rPr lang="en-US" altLang="zh-CN" dirty="0">
                <a:ea typeface="宋体" panose="02010600030101010101" pitchFamily="2" charset="-122"/>
              </a:rPr>
              <a:t>                                           = T*A(n-1)=An</a:t>
            </a:r>
          </a:p>
          <a:p>
            <a:pPr algn="l"/>
            <a:endParaRPr lang="zh-CN" altLang="en-US" dirty="0">
              <a:ea typeface="宋体" panose="02010600030101010101" pitchFamily="2" charset="-122"/>
            </a:endParaRPr>
          </a:p>
          <a:p>
            <a:pPr algn="l"/>
            <a:r>
              <a:rPr lang="zh-CN" altLang="en-US" dirty="0">
                <a:ea typeface="宋体" panose="02010600030101010101" pitchFamily="2" charset="-122"/>
              </a:rPr>
              <a:t>那么就能得到</a:t>
            </a:r>
            <a:r>
              <a:rPr lang="en-US" altLang="zh-CN" dirty="0">
                <a:ea typeface="宋体" panose="02010600030101010101" pitchFamily="2" charset="-122"/>
              </a:rPr>
              <a:t>An=T^(n-1) </a:t>
            </a:r>
            <a:endParaRPr lang="zh-CN" altLang="en-US" dirty="0">
              <a:ea typeface="宋体" panose="02010600030101010101" pitchFamily="2" charset="-122"/>
            </a:endParaRPr>
          </a:p>
          <a:p>
            <a:pPr algn="l"/>
            <a:r>
              <a:rPr lang="zh-CN" altLang="en-US" dirty="0">
                <a:ea typeface="宋体" panose="02010600030101010101" pitchFamily="2" charset="-122"/>
              </a:rPr>
              <a:t>然后对</a:t>
            </a:r>
            <a:r>
              <a:rPr lang="en-US" altLang="zh-CN" dirty="0">
                <a:ea typeface="宋体" panose="02010600030101010101" pitchFamily="2" charset="-122"/>
              </a:rPr>
              <a:t>T</a:t>
            </a:r>
            <a:r>
              <a:rPr lang="zh-CN" altLang="en-US" dirty="0">
                <a:ea typeface="宋体" panose="02010600030101010101" pitchFamily="2" charset="-122"/>
              </a:rPr>
              <a:t>这个矩阵用快速幂的思想算就可以了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8A91D6A3-76D5-446B-A4B4-044350E56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870" y="2566035"/>
            <a:ext cx="2781300" cy="579120"/>
          </a:xfrm>
          <a:prstGeom prst="rect">
            <a:avLst/>
          </a:prstGeom>
        </p:spPr>
      </p:pic>
      <p:graphicFrame>
        <p:nvGraphicFramePr>
          <p:cNvPr id="24" name="对象 23">
            <a:hlinkClick r:id="" action="ppaction://ole?verb=0"/>
            <a:extLst>
              <a:ext uri="{FF2B5EF4-FFF2-40B4-BE49-F238E27FC236}">
                <a16:creationId xmlns:a16="http://schemas.microsoft.com/office/drawing/2014/main" id="{6465C987-BDB8-44F2-BCB6-F5C7709EC4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5" name="对象 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9200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15E66-6C2B-4B02-8909-D75645EF6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14" y="343280"/>
            <a:ext cx="3315332" cy="1031189"/>
          </a:xfrm>
        </p:spPr>
        <p:txBody>
          <a:bodyPr/>
          <a:lstStyle/>
          <a:p>
            <a:r>
              <a:rPr lang="zh-CN" altLang="en-US" sz="4400" dirty="0"/>
              <a:t>排列组合</a:t>
            </a:r>
            <a:endParaRPr lang="zh-CN" altLang="zh-CN" sz="4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9B8221-A53F-4F8F-AC8E-A6175C701EB4}"/>
              </a:ext>
            </a:extLst>
          </p:cNvPr>
          <p:cNvSpPr txBox="1"/>
          <p:nvPr/>
        </p:nvSpPr>
        <p:spPr>
          <a:xfrm>
            <a:off x="1460374" y="1702697"/>
            <a:ext cx="7371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+mn-ea"/>
              </a:rPr>
              <a:t>C</a:t>
            </a:r>
            <a:r>
              <a:rPr lang="zh-CN" altLang="en-US" sz="2800" dirty="0">
                <a:latin typeface="+mn-ea"/>
              </a:rPr>
              <a:t>、</a:t>
            </a:r>
            <a:r>
              <a:rPr lang="en-US" altLang="zh-CN" sz="2800" dirty="0">
                <a:latin typeface="+mn-ea"/>
              </a:rPr>
              <a:t>P</a:t>
            </a:r>
            <a:r>
              <a:rPr lang="zh-CN" altLang="en-US" sz="2800" dirty="0">
                <a:latin typeface="+mn-ea"/>
              </a:rPr>
              <a:t>、</a:t>
            </a:r>
            <a:r>
              <a:rPr lang="en-US" altLang="zh-CN" sz="2800" dirty="0">
                <a:latin typeface="+mn-ea"/>
              </a:rPr>
              <a:t>A</a:t>
            </a:r>
            <a:endParaRPr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7883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15E66-6C2B-4B02-8909-D75645EF6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14" y="343280"/>
            <a:ext cx="3315332" cy="1031189"/>
          </a:xfrm>
        </p:spPr>
        <p:txBody>
          <a:bodyPr/>
          <a:lstStyle/>
          <a:p>
            <a:r>
              <a:rPr lang="zh-CN" altLang="en-US" sz="4400" dirty="0"/>
              <a:t>排列组合</a:t>
            </a:r>
            <a:endParaRPr lang="zh-CN" altLang="zh-CN" sz="4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9B8221-A53F-4F8F-AC8E-A6175C701EB4}"/>
              </a:ext>
            </a:extLst>
          </p:cNvPr>
          <p:cNvSpPr txBox="1"/>
          <p:nvPr/>
        </p:nvSpPr>
        <p:spPr>
          <a:xfrm>
            <a:off x="1509992" y="1702697"/>
            <a:ext cx="737173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+mn-ea"/>
              </a:rPr>
              <a:t>在讲下面内容之前，给大家先想一个问题：</a:t>
            </a:r>
            <a:endParaRPr lang="en-US" altLang="zh-CN" sz="2800" dirty="0">
              <a:latin typeface="+mn-ea"/>
            </a:endParaRPr>
          </a:p>
          <a:p>
            <a:endParaRPr lang="en-US" altLang="zh-CN" sz="28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一天</a:t>
            </a:r>
            <a:r>
              <a:rPr lang="en-US" altLang="zh-CN" sz="2800" dirty="0">
                <a:latin typeface="+mn-ea"/>
              </a:rPr>
              <a:t>ATM</a:t>
            </a:r>
            <a:r>
              <a:rPr lang="zh-CN" altLang="en-US" sz="2800" dirty="0">
                <a:latin typeface="+mn-ea"/>
              </a:rPr>
              <a:t>与</a:t>
            </a:r>
            <a:r>
              <a:rPr lang="en-US" altLang="zh-CN" sz="2800" dirty="0" err="1">
                <a:latin typeface="+mn-ea"/>
              </a:rPr>
              <a:t>nudun</a:t>
            </a:r>
            <a:r>
              <a:rPr lang="zh-CN" altLang="en-US" sz="2800" dirty="0">
                <a:latin typeface="+mn-ea"/>
              </a:rPr>
              <a:t>在打比赛，总共进行了</a:t>
            </a:r>
            <a:r>
              <a:rPr lang="en-US" altLang="zh-CN" sz="2800" dirty="0">
                <a:latin typeface="+mn-ea"/>
              </a:rPr>
              <a:t>2n</a:t>
            </a:r>
            <a:r>
              <a:rPr lang="zh-CN" altLang="en-US" sz="2800" dirty="0">
                <a:latin typeface="+mn-ea"/>
              </a:rPr>
              <a:t>轮，</a:t>
            </a:r>
            <a:r>
              <a:rPr lang="en-US" altLang="zh-CN" sz="2800" dirty="0">
                <a:latin typeface="+mn-ea"/>
              </a:rPr>
              <a:t>ATM</a:t>
            </a:r>
            <a:r>
              <a:rPr lang="zh-CN" altLang="en-US" sz="2800" dirty="0">
                <a:latin typeface="+mn-ea"/>
              </a:rPr>
              <a:t>自知水平不如</a:t>
            </a:r>
            <a:r>
              <a:rPr lang="en-US" altLang="zh-CN" sz="2800" dirty="0" err="1">
                <a:latin typeface="+mn-ea"/>
              </a:rPr>
              <a:t>nudun</a:t>
            </a:r>
            <a:r>
              <a:rPr lang="zh-CN" altLang="en-US" sz="2800" dirty="0">
                <a:latin typeface="+mn-ea"/>
              </a:rPr>
              <a:t>，因此在比赛过程中的分数一定不会超过</a:t>
            </a:r>
            <a:r>
              <a:rPr lang="en-US" altLang="zh-CN" sz="2800" dirty="0" err="1">
                <a:latin typeface="+mn-ea"/>
              </a:rPr>
              <a:t>nudun</a:t>
            </a:r>
            <a:r>
              <a:rPr lang="zh-CN" altLang="en-US" sz="2800" dirty="0">
                <a:latin typeface="+mn-ea"/>
              </a:rPr>
              <a:t>，请问有多少种可能使得</a:t>
            </a:r>
            <a:r>
              <a:rPr lang="en-US" altLang="zh-CN" sz="2800" dirty="0">
                <a:latin typeface="+mn-ea"/>
              </a:rPr>
              <a:t>2n</a:t>
            </a:r>
            <a:r>
              <a:rPr lang="zh-CN" altLang="en-US" sz="2800" dirty="0">
                <a:latin typeface="+mn-ea"/>
              </a:rPr>
              <a:t>轮后总比分为</a:t>
            </a:r>
            <a:r>
              <a:rPr lang="en-US" altLang="zh-CN" sz="2800" dirty="0">
                <a:latin typeface="+mn-ea"/>
              </a:rPr>
              <a:t>n</a:t>
            </a:r>
            <a:r>
              <a:rPr lang="zh-CN" altLang="en-US" sz="2800" dirty="0">
                <a:latin typeface="+mn-ea"/>
              </a:rPr>
              <a:t>：</a:t>
            </a:r>
            <a:r>
              <a:rPr lang="en-US" altLang="zh-CN" sz="2800" dirty="0">
                <a:latin typeface="+mn-ea"/>
              </a:rPr>
              <a:t>n</a:t>
            </a:r>
            <a:r>
              <a:rPr lang="zh-CN" altLang="en-US" sz="2800" dirty="0">
                <a:latin typeface="+mn-ea"/>
              </a:rPr>
              <a:t>？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5160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15E66-6C2B-4B02-8909-D75645EF6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14" y="343280"/>
            <a:ext cx="3315332" cy="1031189"/>
          </a:xfrm>
        </p:spPr>
        <p:txBody>
          <a:bodyPr/>
          <a:lstStyle/>
          <a:p>
            <a:r>
              <a:rPr lang="en-US" altLang="zh-CN" sz="4400" dirty="0"/>
              <a:t>Catalan</a:t>
            </a:r>
            <a:r>
              <a:rPr lang="zh-CN" altLang="en-US" sz="4400" dirty="0"/>
              <a:t>数</a:t>
            </a:r>
            <a:endParaRPr lang="zh-CN" altLang="zh-CN" sz="4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9B8221-A53F-4F8F-AC8E-A6175C701EB4}"/>
              </a:ext>
            </a:extLst>
          </p:cNvPr>
          <p:cNvSpPr txBox="1"/>
          <p:nvPr/>
        </p:nvSpPr>
        <p:spPr>
          <a:xfrm>
            <a:off x="1183927" y="1780669"/>
            <a:ext cx="7371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+mn-ea"/>
              </a:rPr>
              <a:t>cat</a:t>
            </a:r>
            <a:r>
              <a:rPr lang="pt-BR" altLang="zh-CN" sz="2800" dirty="0">
                <a:latin typeface="+mn-ea"/>
              </a:rPr>
              <a:t>(n)=C(2n,n)/(n+1)</a:t>
            </a:r>
            <a:r>
              <a:rPr lang="en-US" altLang="zh-CN" sz="2800" dirty="0">
                <a:latin typeface="+mn-ea"/>
              </a:rPr>
              <a:t>=</a:t>
            </a:r>
            <a:r>
              <a:rPr lang="pt-BR" altLang="zh-CN" sz="2800" dirty="0">
                <a:latin typeface="+mn-ea"/>
              </a:rPr>
              <a:t>C(2n,n) - C(2n,n-1)</a:t>
            </a:r>
            <a:endParaRPr lang="zh-CN" altLang="en-US" sz="2800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85A7AA8-3028-429C-BF07-7AF56E9FC080}"/>
              </a:ext>
            </a:extLst>
          </p:cNvPr>
          <p:cNvSpPr txBox="1"/>
          <p:nvPr/>
        </p:nvSpPr>
        <p:spPr>
          <a:xfrm>
            <a:off x="1183927" y="2827807"/>
            <a:ext cx="7371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+mn-ea"/>
              </a:rPr>
              <a:t>Catlan</a:t>
            </a:r>
            <a:r>
              <a:rPr lang="zh-CN" altLang="en-US" sz="2800" dirty="0">
                <a:latin typeface="+mn-ea"/>
              </a:rPr>
              <a:t>在括号匹配等方面有很多运用</a:t>
            </a:r>
          </a:p>
        </p:txBody>
      </p:sp>
    </p:spTree>
    <p:extLst>
      <p:ext uri="{BB962C8B-B14F-4D97-AF65-F5344CB8AC3E}">
        <p14:creationId xmlns:p14="http://schemas.microsoft.com/office/powerpoint/2010/main" val="3620299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15E66-6C2B-4B02-8909-D75645EF6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14" y="343280"/>
            <a:ext cx="4582800" cy="1031189"/>
          </a:xfrm>
        </p:spPr>
        <p:txBody>
          <a:bodyPr/>
          <a:lstStyle/>
          <a:p>
            <a:r>
              <a:rPr lang="zh-CN" altLang="zh-CN" sz="4400" dirty="0"/>
              <a:t>第一类斯特林数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9B8221-A53F-4F8F-AC8E-A6175C701EB4}"/>
              </a:ext>
            </a:extLst>
          </p:cNvPr>
          <p:cNvSpPr txBox="1"/>
          <p:nvPr/>
        </p:nvSpPr>
        <p:spPr>
          <a:xfrm>
            <a:off x="1183927" y="1780669"/>
            <a:ext cx="1027088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+mn-ea"/>
              </a:rPr>
              <a:t>第一类</a:t>
            </a:r>
            <a:r>
              <a:rPr lang="en-US" altLang="zh-CN" sz="2800" dirty="0">
                <a:latin typeface="+mn-ea"/>
              </a:rPr>
              <a:t>Stirling</a:t>
            </a:r>
            <a:r>
              <a:rPr lang="zh-CN" altLang="en-US" sz="2800" dirty="0">
                <a:latin typeface="+mn-ea"/>
              </a:rPr>
              <a:t>数表示将 </a:t>
            </a:r>
            <a:r>
              <a:rPr lang="en-US" altLang="zh-CN" sz="2800" dirty="0">
                <a:latin typeface="+mn-ea"/>
              </a:rPr>
              <a:t>n </a:t>
            </a:r>
            <a:r>
              <a:rPr lang="zh-CN" altLang="en-US" sz="2800" dirty="0">
                <a:latin typeface="+mn-ea"/>
              </a:rPr>
              <a:t>个不同元素构成</a:t>
            </a:r>
            <a:r>
              <a:rPr lang="en-US" altLang="zh-CN" sz="2800" dirty="0">
                <a:latin typeface="+mn-ea"/>
              </a:rPr>
              <a:t>m</a:t>
            </a:r>
            <a:r>
              <a:rPr lang="zh-CN" altLang="en-US" sz="2800" dirty="0">
                <a:latin typeface="+mn-ea"/>
              </a:rPr>
              <a:t>个圆排列的数目</a:t>
            </a:r>
          </a:p>
          <a:p>
            <a:r>
              <a:rPr lang="zh-CN" altLang="en-US" sz="2800" dirty="0">
                <a:latin typeface="+mn-ea"/>
              </a:rPr>
              <a:t>如果要将</a:t>
            </a:r>
            <a:r>
              <a:rPr lang="en-US" altLang="zh-CN" sz="2800" dirty="0">
                <a:latin typeface="+mn-ea"/>
              </a:rPr>
              <a:t>n+1</a:t>
            </a:r>
            <a:r>
              <a:rPr lang="zh-CN" altLang="en-US" sz="2800" dirty="0">
                <a:latin typeface="+mn-ea"/>
              </a:rPr>
              <a:t>元素构成</a:t>
            </a:r>
            <a:r>
              <a:rPr lang="en-US" altLang="zh-CN" sz="2800" dirty="0">
                <a:latin typeface="+mn-ea"/>
              </a:rPr>
              <a:t>m</a:t>
            </a:r>
            <a:r>
              <a:rPr lang="zh-CN" altLang="en-US" sz="2800" dirty="0">
                <a:latin typeface="+mn-ea"/>
              </a:rPr>
              <a:t>个圆排列，考虑第</a:t>
            </a:r>
            <a:r>
              <a:rPr lang="en-US" altLang="zh-CN" sz="2800" dirty="0">
                <a:latin typeface="+mn-ea"/>
              </a:rPr>
              <a:t>n+1</a:t>
            </a:r>
            <a:r>
              <a:rPr lang="zh-CN" altLang="en-US" sz="2800" dirty="0">
                <a:latin typeface="+mn-ea"/>
              </a:rPr>
              <a:t>个元素有两种情况：</a:t>
            </a:r>
          </a:p>
          <a:p>
            <a:r>
              <a:rPr lang="zh-CN" altLang="en-US" sz="2800" dirty="0">
                <a:latin typeface="+mn-ea"/>
              </a:rPr>
              <a:t>（</a:t>
            </a:r>
            <a:r>
              <a:rPr lang="en-US" altLang="zh-CN" sz="2800" dirty="0">
                <a:latin typeface="+mn-ea"/>
              </a:rPr>
              <a:t>1</a:t>
            </a:r>
            <a:r>
              <a:rPr lang="zh-CN" altLang="en-US" sz="2800" dirty="0">
                <a:latin typeface="+mn-ea"/>
              </a:rPr>
              <a:t>）如果</a:t>
            </a:r>
            <a:r>
              <a:rPr lang="en-US" altLang="zh-CN" sz="2800" dirty="0">
                <a:latin typeface="+mn-ea"/>
              </a:rPr>
              <a:t>n</a:t>
            </a:r>
            <a:r>
              <a:rPr lang="zh-CN" altLang="en-US" sz="2800" dirty="0">
                <a:latin typeface="+mn-ea"/>
              </a:rPr>
              <a:t>个元素构成了</a:t>
            </a:r>
            <a:r>
              <a:rPr lang="en-US" altLang="zh-CN" sz="2800" dirty="0">
                <a:latin typeface="+mn-ea"/>
              </a:rPr>
              <a:t>m-1</a:t>
            </a:r>
            <a:r>
              <a:rPr lang="zh-CN" altLang="en-US" sz="2800" dirty="0">
                <a:latin typeface="+mn-ea"/>
              </a:rPr>
              <a:t>个圆排列，那么第</a:t>
            </a:r>
            <a:r>
              <a:rPr lang="en-US" altLang="zh-CN" sz="2800" dirty="0">
                <a:latin typeface="+mn-ea"/>
              </a:rPr>
              <a:t>n+1</a:t>
            </a:r>
            <a:r>
              <a:rPr lang="zh-CN" altLang="en-US" sz="2800" dirty="0">
                <a:latin typeface="+mn-ea"/>
              </a:rPr>
              <a:t>个元素独自构成一个圆排列。  方案数</a:t>
            </a:r>
            <a:r>
              <a:rPr lang="en-US" altLang="zh-CN" sz="2800" dirty="0">
                <a:latin typeface="+mn-ea"/>
              </a:rPr>
              <a:t>Stirling1[n][m-1]</a:t>
            </a:r>
          </a:p>
          <a:p>
            <a:endParaRPr lang="en-US" altLang="zh-CN" sz="28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（</a:t>
            </a:r>
            <a:r>
              <a:rPr lang="en-US" altLang="zh-CN" sz="2800" dirty="0">
                <a:latin typeface="+mn-ea"/>
              </a:rPr>
              <a:t>2</a:t>
            </a:r>
            <a:r>
              <a:rPr lang="zh-CN" altLang="en-US" sz="2800" dirty="0">
                <a:latin typeface="+mn-ea"/>
              </a:rPr>
              <a:t>）如果</a:t>
            </a:r>
            <a:r>
              <a:rPr lang="en-US" altLang="zh-CN" sz="2800" dirty="0">
                <a:latin typeface="+mn-ea"/>
              </a:rPr>
              <a:t>n</a:t>
            </a:r>
            <a:r>
              <a:rPr lang="zh-CN" altLang="en-US" sz="2800" dirty="0">
                <a:latin typeface="+mn-ea"/>
              </a:rPr>
              <a:t>个元素构成了</a:t>
            </a:r>
            <a:r>
              <a:rPr lang="en-US" altLang="zh-CN" sz="2800" dirty="0">
                <a:latin typeface="+mn-ea"/>
              </a:rPr>
              <a:t>m</a:t>
            </a:r>
            <a:r>
              <a:rPr lang="zh-CN" altLang="en-US" sz="2800" dirty="0">
                <a:latin typeface="+mn-ea"/>
              </a:rPr>
              <a:t>个圆排列，将第</a:t>
            </a:r>
            <a:r>
              <a:rPr lang="en-US" altLang="zh-CN" sz="2800" dirty="0">
                <a:latin typeface="+mn-ea"/>
              </a:rPr>
              <a:t>n+1</a:t>
            </a:r>
            <a:r>
              <a:rPr lang="zh-CN" altLang="en-US" sz="2800" dirty="0">
                <a:latin typeface="+mn-ea"/>
              </a:rPr>
              <a:t>个元素插入到任意元素的左边。方案数 </a:t>
            </a:r>
            <a:r>
              <a:rPr lang="en-US" altLang="zh-CN" sz="2800" dirty="0">
                <a:latin typeface="+mn-ea"/>
              </a:rPr>
              <a:t>n*Stirling1[n][m-1]</a:t>
            </a:r>
          </a:p>
          <a:p>
            <a:endParaRPr lang="en-US" altLang="zh-CN" sz="2800" dirty="0">
              <a:latin typeface="+mn-ea"/>
            </a:endParaRPr>
          </a:p>
          <a:p>
            <a:r>
              <a:rPr lang="en-US" altLang="zh-CN" sz="2800" dirty="0">
                <a:latin typeface="+mn-ea"/>
              </a:rPr>
              <a:t>Stirling1[n+1][m] = Stirling1[n][m-1] + n*Stirling1[n][m-1]</a:t>
            </a:r>
          </a:p>
          <a:p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6660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15E66-6C2B-4B02-8909-D75645EF6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13" y="343280"/>
            <a:ext cx="4742457" cy="1031189"/>
          </a:xfrm>
        </p:spPr>
        <p:txBody>
          <a:bodyPr/>
          <a:lstStyle/>
          <a:p>
            <a:r>
              <a:rPr lang="zh-CN" altLang="en-US" sz="4400" dirty="0"/>
              <a:t>第二类斯特林数</a:t>
            </a:r>
            <a:endParaRPr lang="zh-CN" altLang="zh-CN" sz="4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9B8221-A53F-4F8F-AC8E-A6175C701EB4}"/>
              </a:ext>
            </a:extLst>
          </p:cNvPr>
          <p:cNvSpPr txBox="1"/>
          <p:nvPr/>
        </p:nvSpPr>
        <p:spPr>
          <a:xfrm>
            <a:off x="816514" y="1374469"/>
            <a:ext cx="1137548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+mn-ea"/>
              </a:rPr>
              <a:t>第二类</a:t>
            </a:r>
            <a:r>
              <a:rPr lang="en-US" altLang="zh-CN" sz="2800" dirty="0">
                <a:latin typeface="+mn-ea"/>
              </a:rPr>
              <a:t>Stirling</a:t>
            </a:r>
            <a:r>
              <a:rPr lang="zh-CN" altLang="en-US" sz="2800" dirty="0">
                <a:latin typeface="+mn-ea"/>
              </a:rPr>
              <a:t>数表示将</a:t>
            </a:r>
            <a:r>
              <a:rPr lang="en-US" altLang="zh-CN" sz="2800" dirty="0">
                <a:latin typeface="+mn-ea"/>
              </a:rPr>
              <a:t>n</a:t>
            </a:r>
            <a:r>
              <a:rPr lang="zh-CN" altLang="en-US" sz="2800" dirty="0">
                <a:latin typeface="+mn-ea"/>
              </a:rPr>
              <a:t>个不同的元素拆分成</a:t>
            </a:r>
            <a:r>
              <a:rPr lang="en-US" altLang="zh-CN" sz="2800" dirty="0">
                <a:latin typeface="+mn-ea"/>
              </a:rPr>
              <a:t>m</a:t>
            </a:r>
            <a:r>
              <a:rPr lang="zh-CN" altLang="en-US" sz="2800" dirty="0">
                <a:latin typeface="+mn-ea"/>
              </a:rPr>
              <a:t>个集合的方案数</a:t>
            </a:r>
          </a:p>
          <a:p>
            <a:r>
              <a:rPr lang="zh-CN" altLang="en-US" sz="2800" dirty="0">
                <a:latin typeface="+mn-ea"/>
              </a:rPr>
              <a:t>第二类</a:t>
            </a:r>
            <a:r>
              <a:rPr lang="en-US" altLang="zh-CN" sz="2800" dirty="0">
                <a:latin typeface="+mn-ea"/>
              </a:rPr>
              <a:t>Stirling</a:t>
            </a:r>
            <a:r>
              <a:rPr lang="zh-CN" altLang="en-US" sz="2800" dirty="0">
                <a:latin typeface="+mn-ea"/>
              </a:rPr>
              <a:t>数的推导和第一类</a:t>
            </a:r>
            <a:r>
              <a:rPr lang="en-US" altLang="zh-CN" sz="2800" dirty="0">
                <a:latin typeface="+mn-ea"/>
              </a:rPr>
              <a:t>Stirling</a:t>
            </a:r>
            <a:r>
              <a:rPr lang="zh-CN" altLang="en-US" sz="2800" dirty="0">
                <a:latin typeface="+mn-ea"/>
              </a:rPr>
              <a:t>数类似，可以从定义出发考虑第</a:t>
            </a:r>
            <a:r>
              <a:rPr lang="en-US" altLang="zh-CN" sz="2800" dirty="0">
                <a:latin typeface="+mn-ea"/>
              </a:rPr>
              <a:t>n+1</a:t>
            </a:r>
            <a:r>
              <a:rPr lang="zh-CN" altLang="en-US" sz="2800" dirty="0">
                <a:latin typeface="+mn-ea"/>
              </a:rPr>
              <a:t>个元素的情况，假设要把</a:t>
            </a:r>
            <a:r>
              <a:rPr lang="en-US" altLang="zh-CN" sz="2800" dirty="0">
                <a:latin typeface="+mn-ea"/>
              </a:rPr>
              <a:t>n+1</a:t>
            </a:r>
            <a:r>
              <a:rPr lang="zh-CN" altLang="en-US" sz="2800" dirty="0">
                <a:latin typeface="+mn-ea"/>
              </a:rPr>
              <a:t>个元素分成</a:t>
            </a:r>
            <a:r>
              <a:rPr lang="en-US" altLang="zh-CN" sz="2800" dirty="0">
                <a:latin typeface="+mn-ea"/>
              </a:rPr>
              <a:t>m</a:t>
            </a:r>
            <a:r>
              <a:rPr lang="zh-CN" altLang="en-US" sz="2800" dirty="0">
                <a:latin typeface="+mn-ea"/>
              </a:rPr>
              <a:t>个集合则分析如下：</a:t>
            </a:r>
          </a:p>
          <a:p>
            <a:r>
              <a:rPr lang="zh-CN" altLang="en-US" sz="2800" dirty="0">
                <a:latin typeface="+mn-ea"/>
              </a:rPr>
              <a:t>（</a:t>
            </a:r>
            <a:r>
              <a:rPr lang="en-US" altLang="zh-CN" sz="2800" dirty="0">
                <a:latin typeface="+mn-ea"/>
              </a:rPr>
              <a:t>1</a:t>
            </a:r>
            <a:r>
              <a:rPr lang="zh-CN" altLang="en-US" sz="2800" dirty="0">
                <a:latin typeface="+mn-ea"/>
              </a:rPr>
              <a:t>）如果</a:t>
            </a:r>
            <a:r>
              <a:rPr lang="en-US" altLang="zh-CN" sz="2800" dirty="0">
                <a:latin typeface="+mn-ea"/>
              </a:rPr>
              <a:t>n</a:t>
            </a:r>
            <a:r>
              <a:rPr lang="zh-CN" altLang="en-US" sz="2800" dirty="0">
                <a:latin typeface="+mn-ea"/>
              </a:rPr>
              <a:t>个元素构成了</a:t>
            </a:r>
            <a:r>
              <a:rPr lang="en-US" altLang="zh-CN" sz="2800" dirty="0">
                <a:latin typeface="+mn-ea"/>
              </a:rPr>
              <a:t>m-1</a:t>
            </a:r>
            <a:r>
              <a:rPr lang="zh-CN" altLang="en-US" sz="2800" dirty="0">
                <a:latin typeface="+mn-ea"/>
              </a:rPr>
              <a:t>个集合，那么第</a:t>
            </a:r>
            <a:r>
              <a:rPr lang="en-US" altLang="zh-CN" sz="2800" dirty="0">
                <a:latin typeface="+mn-ea"/>
              </a:rPr>
              <a:t>n+1</a:t>
            </a:r>
            <a:r>
              <a:rPr lang="zh-CN" altLang="en-US" sz="2800" dirty="0">
                <a:latin typeface="+mn-ea"/>
              </a:rPr>
              <a:t>个元素单独构成一个集合。方案数 </a:t>
            </a:r>
            <a:r>
              <a:rPr lang="en-US" altLang="zh-CN" sz="2800" dirty="0">
                <a:latin typeface="+mn-ea"/>
              </a:rPr>
              <a:t>Stirling2[n][m-1]</a:t>
            </a:r>
          </a:p>
          <a:p>
            <a:r>
              <a:rPr lang="zh-CN" altLang="en-US" sz="2800" dirty="0">
                <a:latin typeface="+mn-ea"/>
              </a:rPr>
              <a:t>（</a:t>
            </a:r>
            <a:r>
              <a:rPr lang="en-US" altLang="zh-CN" sz="2800" dirty="0">
                <a:latin typeface="+mn-ea"/>
              </a:rPr>
              <a:t>2</a:t>
            </a:r>
            <a:r>
              <a:rPr lang="zh-CN" altLang="en-US" sz="2800" dirty="0">
                <a:latin typeface="+mn-ea"/>
              </a:rPr>
              <a:t>）如果</a:t>
            </a:r>
            <a:r>
              <a:rPr lang="en-US" altLang="zh-CN" sz="2800" dirty="0">
                <a:latin typeface="+mn-ea"/>
              </a:rPr>
              <a:t>n</a:t>
            </a:r>
            <a:r>
              <a:rPr lang="zh-CN" altLang="en-US" sz="2800" dirty="0">
                <a:latin typeface="+mn-ea"/>
              </a:rPr>
              <a:t>个元素已经构成了</a:t>
            </a:r>
            <a:r>
              <a:rPr lang="en-US" altLang="zh-CN" sz="2800" dirty="0">
                <a:latin typeface="+mn-ea"/>
              </a:rPr>
              <a:t>m</a:t>
            </a:r>
            <a:r>
              <a:rPr lang="zh-CN" altLang="en-US" sz="2800" dirty="0">
                <a:latin typeface="+mn-ea"/>
              </a:rPr>
              <a:t>个集合，将第</a:t>
            </a:r>
            <a:r>
              <a:rPr lang="en-US" altLang="zh-CN" sz="2800" dirty="0">
                <a:latin typeface="+mn-ea"/>
              </a:rPr>
              <a:t>n+1</a:t>
            </a:r>
            <a:r>
              <a:rPr lang="zh-CN" altLang="en-US" sz="2800" dirty="0">
                <a:latin typeface="+mn-ea"/>
              </a:rPr>
              <a:t>个元素插入到任意一个集合。方案数 </a:t>
            </a:r>
            <a:r>
              <a:rPr lang="en-US" altLang="zh-CN" sz="2800" dirty="0">
                <a:latin typeface="+mn-ea"/>
              </a:rPr>
              <a:t>m*Stirling2[n][m]</a:t>
            </a:r>
          </a:p>
          <a:p>
            <a:endParaRPr lang="en-US" altLang="zh-CN" sz="2800" dirty="0">
              <a:latin typeface="+mn-ea"/>
            </a:endParaRPr>
          </a:p>
          <a:p>
            <a:r>
              <a:rPr lang="en-US" altLang="zh-CN" sz="2800" dirty="0">
                <a:latin typeface="+mn-ea"/>
              </a:rPr>
              <a:t>Stirling2[n+1][m] = Stirling2[n][m-1] + m*Stirling2[n][m]</a:t>
            </a:r>
          </a:p>
          <a:p>
            <a:endParaRPr lang="en-US" altLang="zh-CN" sz="28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比较常见的问题是小球放盒子问题。 </a:t>
            </a:r>
            <a:r>
              <a:rPr lang="en-US" altLang="zh-CN" sz="2800" dirty="0">
                <a:latin typeface="+mn-ea"/>
              </a:rPr>
              <a:t>n</a:t>
            </a:r>
            <a:r>
              <a:rPr lang="zh-CN" altLang="en-US" sz="2800" dirty="0">
                <a:latin typeface="+mn-ea"/>
              </a:rPr>
              <a:t>个不同的小球，</a:t>
            </a:r>
            <a:r>
              <a:rPr lang="en-US" altLang="zh-CN" sz="2800" dirty="0">
                <a:latin typeface="+mn-ea"/>
              </a:rPr>
              <a:t>m</a:t>
            </a:r>
            <a:r>
              <a:rPr lang="zh-CN" altLang="en-US" sz="2800" dirty="0">
                <a:latin typeface="+mn-ea"/>
              </a:rPr>
              <a:t>个相同盒子，要求盒子非空，将小球放入盒中有多少方案</a:t>
            </a:r>
          </a:p>
        </p:txBody>
      </p:sp>
    </p:spTree>
    <p:extLst>
      <p:ext uri="{BB962C8B-B14F-4D97-AF65-F5344CB8AC3E}">
        <p14:creationId xmlns:p14="http://schemas.microsoft.com/office/powerpoint/2010/main" val="3665348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32557DA6-1B6B-4697-B399-721C80751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6130" y="357195"/>
            <a:ext cx="7766685" cy="754380"/>
          </a:xfrm>
        </p:spPr>
        <p:txBody>
          <a:bodyPr/>
          <a:lstStyle/>
          <a:p>
            <a:pPr algn="l"/>
            <a:r>
              <a:rPr lang="zh-CN" altLang="en-US" sz="4000" dirty="0">
                <a:ea typeface="宋体" panose="02010600030101010101" pitchFamily="2" charset="-122"/>
                <a:sym typeface="Wingdings" panose="05000000000000000000" pitchFamily="2" charset="2"/>
              </a:rPr>
              <a:t></a:t>
            </a:r>
            <a:r>
              <a:rPr lang="zh-CN" altLang="en-US" sz="4000" dirty="0">
                <a:ea typeface="宋体" panose="02010600030101010101" pitchFamily="2" charset="-122"/>
              </a:rPr>
              <a:t>保留项目</a:t>
            </a:r>
            <a:r>
              <a:rPr lang="zh-CN" altLang="en-US" sz="4000" dirty="0">
                <a:ea typeface="宋体" panose="02010600030101010101" pitchFamily="2" charset="-122"/>
                <a:sym typeface="Wingdings" panose="05000000000000000000" pitchFamily="2" charset="2"/>
              </a:rPr>
              <a:t></a:t>
            </a:r>
            <a:endParaRPr lang="en-US" altLang="zh-CN" sz="4000" dirty="0">
              <a:ea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04E346-0868-435B-BB9E-A1BA6E5F9603}"/>
              </a:ext>
            </a:extLst>
          </p:cNvPr>
          <p:cNvSpPr txBox="1"/>
          <p:nvPr/>
        </p:nvSpPr>
        <p:spPr>
          <a:xfrm>
            <a:off x="1677928" y="2058366"/>
            <a:ext cx="61030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康托展开</a:t>
            </a:r>
          </a:p>
          <a:p>
            <a:r>
              <a:rPr lang="zh-CN" altLang="en-US" dirty="0"/>
              <a:t>逆元</a:t>
            </a:r>
          </a:p>
          <a:p>
            <a:r>
              <a:rPr lang="zh-CN" altLang="en-US" dirty="0"/>
              <a:t>线性同余方程（中国剩余定理）</a:t>
            </a:r>
          </a:p>
          <a:p>
            <a:r>
              <a:rPr lang="zh-CN" altLang="en-US" dirty="0"/>
              <a:t>扩展</a:t>
            </a:r>
            <a:r>
              <a:rPr lang="en-US" altLang="zh-CN" dirty="0" err="1"/>
              <a:t>crt</a:t>
            </a:r>
            <a:endParaRPr lang="en-US" altLang="zh-CN" dirty="0"/>
          </a:p>
          <a:p>
            <a:r>
              <a:rPr lang="en-US" altLang="zh-CN" dirty="0"/>
              <a:t> …………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PS</a:t>
            </a:r>
            <a:r>
              <a:rPr lang="zh-CN" altLang="en-US" dirty="0"/>
              <a:t>：数学内容博大精深</a:t>
            </a:r>
            <a:r>
              <a:rPr lang="en-US" altLang="zh-CN" dirty="0"/>
              <a:t>^~^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945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7B458B9-36A0-485A-8FDF-BA4881B0D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1386"/>
            <a:ext cx="2736111" cy="1031189"/>
          </a:xfrm>
        </p:spPr>
        <p:txBody>
          <a:bodyPr/>
          <a:lstStyle/>
          <a:p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素数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C8F2F1-6544-4050-9375-2CC744C4823F}"/>
              </a:ext>
            </a:extLst>
          </p:cNvPr>
          <p:cNvSpPr txBox="1"/>
          <p:nvPr/>
        </p:nvSpPr>
        <p:spPr>
          <a:xfrm>
            <a:off x="1531090" y="1488558"/>
            <a:ext cx="6891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我们知道有且只有</a:t>
            </a:r>
            <a:r>
              <a:rPr lang="en-US" altLang="zh-CN" dirty="0"/>
              <a:t>2</a:t>
            </a:r>
            <a:r>
              <a:rPr lang="zh-CN" altLang="en-US" dirty="0"/>
              <a:t>个因数的数就是素数（质数），即</a:t>
            </a:r>
            <a:r>
              <a:rPr lang="en-US" altLang="zh-CN" dirty="0"/>
              <a:t>1</a:t>
            </a:r>
            <a:r>
              <a:rPr lang="zh-CN" altLang="en-US" dirty="0"/>
              <a:t>和他本身。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当然</a:t>
            </a:r>
            <a:r>
              <a:rPr lang="en-US" altLang="zh-CN" dirty="0"/>
              <a:t>1</a:t>
            </a:r>
            <a:r>
              <a:rPr lang="zh-CN" altLang="en-US" dirty="0"/>
              <a:t>不是素数 </a:t>
            </a:r>
            <a:r>
              <a:rPr lang="zh-CN" altLang="en-US" dirty="0">
                <a:sym typeface="Wingdings" panose="05000000000000000000" pitchFamily="2" charset="2"/>
              </a:rPr>
              <a:t>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C56AB8-E592-453C-B208-B2C48F085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239" y="2611224"/>
            <a:ext cx="5697220" cy="14351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D01D76B-B939-43D2-B54B-8C8BE4F62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090" y="4552587"/>
            <a:ext cx="6659880" cy="128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15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9B2CA-1B4C-42DF-A553-86197F6E8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982" y="191386"/>
            <a:ext cx="2736111" cy="1031189"/>
          </a:xfrm>
        </p:spPr>
        <p:txBody>
          <a:bodyPr/>
          <a:lstStyle/>
          <a:p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素数判断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CFF398-64A5-4C54-BC8C-C54A23A78C99}"/>
              </a:ext>
            </a:extLst>
          </p:cNvPr>
          <p:cNvSpPr txBox="1"/>
          <p:nvPr/>
        </p:nvSpPr>
        <p:spPr>
          <a:xfrm>
            <a:off x="914519" y="1445113"/>
            <a:ext cx="92970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暴力的做法：枚举</a:t>
            </a:r>
            <a:r>
              <a:rPr lang="en-US" altLang="zh-CN" sz="2400" dirty="0"/>
              <a:t>		</a:t>
            </a:r>
            <a:r>
              <a:rPr lang="zh-CN" altLang="zh-CN" sz="2400" dirty="0"/>
              <a:t>的所有数，看是否整除</a:t>
            </a:r>
            <a:endParaRPr lang="zh-CN" altLang="en-US" sz="2400" dirty="0"/>
          </a:p>
          <a:p>
            <a:r>
              <a:rPr lang="zh-CN" altLang="en-US" sz="2400" dirty="0"/>
              <a:t>不暴力的做法：提前将</a:t>
            </a:r>
            <a:r>
              <a:rPr lang="en-US" altLang="zh-CN" sz="2400" dirty="0"/>
              <a:t>	  </a:t>
            </a:r>
            <a:r>
              <a:rPr lang="zh-CN" altLang="en-US" sz="2400" dirty="0"/>
              <a:t>以内的质数预处理出来，只用质数判断</a:t>
            </a:r>
          </a:p>
          <a:p>
            <a:r>
              <a:rPr lang="zh-CN" altLang="en-US" sz="2400" dirty="0"/>
              <a:t>优美的做法：先判是否整除</a:t>
            </a:r>
            <a:r>
              <a:rPr lang="en-US" altLang="zh-CN" sz="2400" dirty="0"/>
              <a:t>2</a:t>
            </a:r>
            <a:r>
              <a:rPr lang="zh-CN" altLang="en-US" sz="2400" dirty="0"/>
              <a:t>和</a:t>
            </a:r>
            <a:r>
              <a:rPr lang="en-US" altLang="zh-CN" sz="2400" dirty="0"/>
              <a:t>3</a:t>
            </a:r>
            <a:r>
              <a:rPr lang="zh-CN" altLang="en-US" sz="2400" dirty="0"/>
              <a:t>，</a:t>
            </a:r>
            <a:r>
              <a:rPr lang="zh-CN" altLang="en-US" sz="2400" dirty="0">
                <a:sym typeface="+mn-ea"/>
              </a:rPr>
              <a:t>枚举</a:t>
            </a:r>
            <a:r>
              <a:rPr lang="en-US" altLang="zh-CN" sz="2400" dirty="0">
                <a:sym typeface="+mn-ea"/>
              </a:rPr>
              <a:t>		</a:t>
            </a:r>
            <a:r>
              <a:rPr lang="zh-CN" altLang="zh-CN" sz="2400" dirty="0">
                <a:sym typeface="+mn-ea"/>
              </a:rPr>
              <a:t>中对</a:t>
            </a:r>
            <a:r>
              <a:rPr lang="en-US" altLang="zh-CN" sz="2400" dirty="0">
                <a:sym typeface="+mn-ea"/>
              </a:rPr>
              <a:t>6</a:t>
            </a:r>
            <a:r>
              <a:rPr lang="zh-CN" altLang="en-US" sz="2400" dirty="0">
                <a:sym typeface="+mn-ea"/>
              </a:rPr>
              <a:t>取余为</a:t>
            </a:r>
            <a:r>
              <a:rPr lang="en-US" altLang="zh-CN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和</a:t>
            </a:r>
            <a:r>
              <a:rPr lang="en-US" altLang="zh-CN" sz="2400" dirty="0">
                <a:sym typeface="+mn-ea"/>
              </a:rPr>
              <a:t>5</a:t>
            </a:r>
            <a:r>
              <a:rPr lang="zh-CN" altLang="en-US" sz="2400" dirty="0">
                <a:sym typeface="+mn-ea"/>
              </a:rPr>
              <a:t>的数</a:t>
            </a:r>
            <a:r>
              <a:rPr lang="zh-CN" altLang="zh-CN" sz="2400" dirty="0">
                <a:sym typeface="+mn-ea"/>
              </a:rPr>
              <a:t>，看是否整除</a:t>
            </a:r>
            <a:r>
              <a:rPr lang="zh-CN" altLang="en-US" sz="2400" dirty="0">
                <a:sym typeface="+mn-ea"/>
              </a:rPr>
              <a:t>（孪生素数法）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5C6AC3-55AA-4E4E-9D23-1741BF4AC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629" y="1445113"/>
            <a:ext cx="807394" cy="3638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9750C3D-B3A2-4E06-8909-14081FF43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584" y="1808968"/>
            <a:ext cx="619760" cy="4356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B48EFB5-1A0A-46E6-A4BA-38F111BF9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884" y="2244578"/>
            <a:ext cx="786809" cy="37211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95C7FC9-CA2B-4A88-8B21-91415E3A1C4B}"/>
              </a:ext>
            </a:extLst>
          </p:cNvPr>
          <p:cNvSpPr txBox="1"/>
          <p:nvPr/>
        </p:nvSpPr>
        <p:spPr>
          <a:xfrm>
            <a:off x="1644650" y="3681095"/>
            <a:ext cx="725678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/>
              <a:t>bool is_prime(int n){</a:t>
            </a:r>
          </a:p>
          <a:p>
            <a:r>
              <a:rPr lang="zh-CN" altLang="en-US" sz="2000" dirty="0"/>
              <a:t>	if(n&lt;=3)return n&gt;=2;</a:t>
            </a:r>
          </a:p>
          <a:p>
            <a:r>
              <a:rPr lang="zh-CN" altLang="en-US" sz="2000" dirty="0"/>
              <a:t>	if(n%2==0||n%3==0)return 0;</a:t>
            </a:r>
          </a:p>
          <a:p>
            <a:r>
              <a:rPr lang="zh-CN" altLang="en-US" sz="2000" dirty="0"/>
              <a:t>	for(int i=5;i*i&lt;=n;i+=6)if(n%i==0||n%(i+2)==0)return 0;</a:t>
            </a:r>
          </a:p>
          <a:p>
            <a:r>
              <a:rPr lang="zh-CN" altLang="en-US" sz="2000" dirty="0"/>
              <a:t>	return 1;</a:t>
            </a:r>
          </a:p>
          <a:p>
            <a:r>
              <a:rPr lang="zh-CN" alt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490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A79D2-C6EB-4B90-BC98-4DCEB594C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982" y="191386"/>
            <a:ext cx="2736111" cy="1031189"/>
          </a:xfrm>
        </p:spPr>
        <p:txBody>
          <a:bodyPr/>
          <a:lstStyle/>
          <a:p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素数筛法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C21C24-2109-4899-BDFD-E1C957FEF513}"/>
              </a:ext>
            </a:extLst>
          </p:cNvPr>
          <p:cNvSpPr txBox="1"/>
          <p:nvPr/>
        </p:nvSpPr>
        <p:spPr>
          <a:xfrm>
            <a:off x="1129030" y="1365885"/>
            <a:ext cx="77323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朴素筛法：直接把2~n-1中每个数的倍数都筛一遍</a:t>
            </a:r>
          </a:p>
          <a:p>
            <a:r>
              <a:rPr lang="zh-CN" altLang="en-US" sz="2400" dirty="0"/>
              <a:t>复杂度：</a:t>
            </a:r>
            <a:r>
              <a:rPr lang="en-US" altLang="zh-CN" sz="2400" dirty="0"/>
              <a:t>O(</a:t>
            </a:r>
            <a:r>
              <a:rPr lang="en-US" altLang="zh-CN" sz="2400"/>
              <a:t>nlog</a:t>
            </a:r>
            <a:r>
              <a:rPr lang="en-US" altLang="zh-CN" sz="2400" dirty="0"/>
              <a:t>(n))</a:t>
            </a:r>
          </a:p>
          <a:p>
            <a:r>
              <a:rPr lang="zh-CN" altLang="en-US" sz="2400" dirty="0"/>
              <a:t>范围：</a:t>
            </a:r>
            <a:r>
              <a:rPr lang="en-US" altLang="zh-CN" sz="2400" dirty="0"/>
              <a:t>1~Ma-1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28DE8F-1A0D-4CB1-8BCA-4628E4143ED9}"/>
              </a:ext>
            </a:extLst>
          </p:cNvPr>
          <p:cNvSpPr txBox="1"/>
          <p:nvPr/>
        </p:nvSpPr>
        <p:spPr>
          <a:xfrm>
            <a:off x="1208399" y="2566214"/>
            <a:ext cx="719182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ll prime[Ma],tot=0,ou[Ma];</a:t>
            </a:r>
          </a:p>
          <a:p>
            <a:r>
              <a:rPr lang="zh-CN" altLang="en-US" sz="1400" dirty="0"/>
              <a:t>bool f[Ma];</a:t>
            </a:r>
          </a:p>
          <a:p>
            <a:endParaRPr lang="zh-CN" altLang="en-US" sz="1400" dirty="0"/>
          </a:p>
          <a:p>
            <a:r>
              <a:rPr lang="zh-CN" altLang="en-US" sz="1400" dirty="0"/>
              <a:t>void prim()//朴素筛</a:t>
            </a:r>
          </a:p>
          <a:p>
            <a:r>
              <a:rPr lang="zh-CN" altLang="en-US" sz="1400" dirty="0"/>
              <a:t>{</a:t>
            </a:r>
          </a:p>
          <a:p>
            <a:r>
              <a:rPr lang="zh-CN" altLang="en-US" sz="1400" dirty="0"/>
              <a:t>	tot=0;</a:t>
            </a:r>
          </a:p>
          <a:p>
            <a:r>
              <a:rPr lang="zh-CN" altLang="en-US" sz="1400" dirty="0"/>
              <a:t>	memset(f,false,sizeof(f));</a:t>
            </a:r>
          </a:p>
          <a:p>
            <a:r>
              <a:rPr lang="zh-CN" altLang="en-US" sz="1400" dirty="0"/>
              <a:t>	for (ll i=2;i&lt;Ma;i++)</a:t>
            </a:r>
          </a:p>
          <a:p>
            <a:r>
              <a:rPr lang="zh-CN" altLang="en-US" sz="1400" dirty="0"/>
              <a:t>	{</a:t>
            </a:r>
          </a:p>
          <a:p>
            <a:r>
              <a:rPr lang="zh-CN" altLang="en-US" sz="1400" dirty="0"/>
              <a:t>		if (!f[i])</a:t>
            </a:r>
          </a:p>
          <a:p>
            <a:r>
              <a:rPr lang="zh-CN" altLang="en-US" sz="1400" dirty="0"/>
              <a:t>		{</a:t>
            </a:r>
          </a:p>
          <a:p>
            <a:r>
              <a:rPr lang="zh-CN" altLang="en-US" sz="1400" dirty="0"/>
              <a:t>			prime[++tot]=i;</a:t>
            </a:r>
          </a:p>
          <a:p>
            <a:r>
              <a:rPr lang="zh-CN" altLang="en-US" sz="1400" dirty="0"/>
              <a:t>			for (ll j=i;j&lt;Ma;j+=i)</a:t>
            </a:r>
          </a:p>
          <a:p>
            <a:r>
              <a:rPr lang="zh-CN" altLang="en-US" sz="1400" dirty="0"/>
              <a:t>				f[j]=1;</a:t>
            </a:r>
          </a:p>
          <a:p>
            <a:r>
              <a:rPr lang="zh-CN" altLang="en-US" sz="1400" dirty="0"/>
              <a:t>		}</a:t>
            </a:r>
          </a:p>
          <a:p>
            <a:r>
              <a:rPr lang="zh-CN" altLang="en-US" sz="1400" dirty="0"/>
              <a:t>	}</a:t>
            </a:r>
          </a:p>
          <a:p>
            <a:r>
              <a:rPr lang="zh-CN" altLang="en-US" sz="1400" dirty="0"/>
              <a:t>	printf("%lld\n",tot);</a:t>
            </a:r>
          </a:p>
          <a:p>
            <a:r>
              <a:rPr lang="zh-CN" altLang="en-US" sz="1400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703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46CFAC1-50E9-4B5D-B23A-5F10614DF432}"/>
              </a:ext>
            </a:extLst>
          </p:cNvPr>
          <p:cNvSpPr txBox="1"/>
          <p:nvPr/>
        </p:nvSpPr>
        <p:spPr>
          <a:xfrm>
            <a:off x="1445859" y="2805983"/>
            <a:ext cx="611051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ll prime[Ma],tot=0,ou[Ma];</a:t>
            </a:r>
          </a:p>
          <a:p>
            <a:r>
              <a:rPr lang="zh-CN" altLang="en-US" sz="1400" dirty="0"/>
              <a:t>bool f[Ma];</a:t>
            </a:r>
          </a:p>
          <a:p>
            <a:endParaRPr lang="zh-CN" altLang="en-US" sz="1400" dirty="0"/>
          </a:p>
          <a:p>
            <a:r>
              <a:rPr lang="zh-CN" altLang="en-US" sz="1400" dirty="0"/>
              <a:t>void prie()//埃氏筛</a:t>
            </a:r>
          </a:p>
          <a:p>
            <a:r>
              <a:rPr lang="zh-CN" altLang="en-US" sz="1400" dirty="0"/>
              <a:t>{</a:t>
            </a:r>
          </a:p>
          <a:p>
            <a:r>
              <a:rPr lang="zh-CN" altLang="en-US" sz="1400" dirty="0"/>
              <a:t>	tot=0;</a:t>
            </a:r>
          </a:p>
          <a:p>
            <a:r>
              <a:rPr lang="zh-CN" altLang="en-US" sz="1400" dirty="0"/>
              <a:t>	memset(f,false,sizeof(f));</a:t>
            </a:r>
          </a:p>
          <a:p>
            <a:r>
              <a:rPr lang="zh-CN" altLang="en-US" sz="1400" dirty="0"/>
              <a:t>	for (ll i=2;i&lt;Ma;i++)</a:t>
            </a:r>
          </a:p>
          <a:p>
            <a:r>
              <a:rPr lang="zh-CN" altLang="en-US" sz="1400" dirty="0"/>
              <a:t>	{</a:t>
            </a:r>
          </a:p>
          <a:p>
            <a:r>
              <a:rPr lang="zh-CN" altLang="en-US" sz="1400" dirty="0"/>
              <a:t>		if (!f[i])</a:t>
            </a:r>
          </a:p>
          <a:p>
            <a:r>
              <a:rPr lang="zh-CN" altLang="en-US" sz="1400" dirty="0"/>
              <a:t>		{</a:t>
            </a:r>
          </a:p>
          <a:p>
            <a:r>
              <a:rPr lang="zh-CN" altLang="en-US" sz="1400" dirty="0"/>
              <a:t>			prime[++tot]=i;</a:t>
            </a:r>
          </a:p>
          <a:p>
            <a:r>
              <a:rPr lang="zh-CN" altLang="en-US" sz="1400" dirty="0"/>
              <a:t>			for (ll j=i;j&lt;Ma;j+=i)</a:t>
            </a:r>
          </a:p>
          <a:p>
            <a:r>
              <a:rPr lang="zh-CN" altLang="en-US" sz="1400" dirty="0"/>
              <a:t>				f[j]=1;</a:t>
            </a:r>
          </a:p>
          <a:p>
            <a:r>
              <a:rPr lang="zh-CN" altLang="en-US" sz="1400" dirty="0"/>
              <a:t>		}</a:t>
            </a:r>
          </a:p>
          <a:p>
            <a:r>
              <a:rPr lang="zh-CN" altLang="en-US" sz="1400" dirty="0"/>
              <a:t>	}</a:t>
            </a:r>
          </a:p>
          <a:p>
            <a:r>
              <a:rPr lang="zh-CN" altLang="en-US" sz="1400" dirty="0"/>
              <a:t>	printf("%lld\n",tot);</a:t>
            </a:r>
          </a:p>
          <a:p>
            <a:r>
              <a:rPr lang="zh-CN" altLang="en-US" sz="1400" dirty="0"/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202DBA-6C16-4244-A531-6DBDF115175D}"/>
              </a:ext>
            </a:extLst>
          </p:cNvPr>
          <p:cNvSpPr txBox="1"/>
          <p:nvPr/>
        </p:nvSpPr>
        <p:spPr>
          <a:xfrm>
            <a:off x="1332445" y="1343429"/>
            <a:ext cx="77323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埃氏筛法：把2~n-1中每个质数的倍数都筛一遍</a:t>
            </a:r>
          </a:p>
          <a:p>
            <a:r>
              <a:rPr lang="zh-CN" altLang="en-US" sz="2400" dirty="0"/>
              <a:t>复杂度：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nln</a:t>
            </a:r>
            <a:r>
              <a:rPr lang="en-US" altLang="zh-CN" sz="2400" dirty="0"/>
              <a:t>(log(n)))</a:t>
            </a:r>
          </a:p>
          <a:p>
            <a:endParaRPr lang="zh-CN" altLang="en-US" sz="24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3504643C-99BC-42DE-831C-64FBCCB9D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982" y="191386"/>
            <a:ext cx="2736111" cy="1031189"/>
          </a:xfrm>
        </p:spPr>
        <p:txBody>
          <a:bodyPr/>
          <a:lstStyle/>
          <a:p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素数筛法</a:t>
            </a:r>
          </a:p>
        </p:txBody>
      </p:sp>
    </p:spTree>
    <p:extLst>
      <p:ext uri="{BB962C8B-B14F-4D97-AF65-F5344CB8AC3E}">
        <p14:creationId xmlns:p14="http://schemas.microsoft.com/office/powerpoint/2010/main" val="124118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3504643C-99BC-42DE-831C-64FBCCB9D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982" y="191386"/>
            <a:ext cx="2736111" cy="1031189"/>
          </a:xfrm>
        </p:spPr>
        <p:txBody>
          <a:bodyPr/>
          <a:lstStyle/>
          <a:p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素数筛法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DE6029-1F13-4F10-9817-6F4A738DAF42}"/>
              </a:ext>
            </a:extLst>
          </p:cNvPr>
          <p:cNvSpPr txBox="1"/>
          <p:nvPr/>
        </p:nvSpPr>
        <p:spPr>
          <a:xfrm>
            <a:off x="1100677" y="1160507"/>
            <a:ext cx="77323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线性筛：在埃氏筛法的基础上，让每个合数只被它的</a:t>
            </a:r>
            <a:r>
              <a:rPr lang="zh-CN" altLang="en-US" sz="2400" dirty="0">
                <a:solidFill>
                  <a:srgbClr val="FF0000"/>
                </a:solidFill>
              </a:rPr>
              <a:t>最小质因子</a:t>
            </a:r>
            <a:r>
              <a:rPr lang="zh-CN" altLang="en-US" sz="2400" dirty="0"/>
              <a:t>筛选一次，以达到不重复的目的</a:t>
            </a:r>
          </a:p>
          <a:p>
            <a:r>
              <a:rPr lang="zh-CN" altLang="en-US" sz="2400" dirty="0"/>
              <a:t>复杂度：</a:t>
            </a:r>
            <a:r>
              <a:rPr lang="en-US" altLang="zh-CN" sz="2400" dirty="0"/>
              <a:t>O(n)</a:t>
            </a:r>
          </a:p>
          <a:p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8D7BCD-6B74-459C-99B3-8F2392AA0C72}"/>
              </a:ext>
            </a:extLst>
          </p:cNvPr>
          <p:cNvSpPr txBox="1"/>
          <p:nvPr/>
        </p:nvSpPr>
        <p:spPr>
          <a:xfrm>
            <a:off x="1222744" y="2372533"/>
            <a:ext cx="610308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ll prime[Ma],tot=0,ou[Ma];</a:t>
            </a:r>
          </a:p>
          <a:p>
            <a:r>
              <a:rPr lang="zh-CN" altLang="en-US" sz="1400" dirty="0"/>
              <a:t>bool f[Ma];</a:t>
            </a:r>
          </a:p>
          <a:p>
            <a:endParaRPr lang="zh-CN" altLang="en-US" sz="1400" dirty="0"/>
          </a:p>
          <a:p>
            <a:r>
              <a:rPr lang="zh-CN" altLang="en-US" sz="1400" dirty="0"/>
              <a:t>void pri()//线性筛</a:t>
            </a:r>
          </a:p>
          <a:p>
            <a:r>
              <a:rPr lang="zh-CN" altLang="en-US" sz="1400" dirty="0"/>
              <a:t>{</a:t>
            </a:r>
          </a:p>
          <a:p>
            <a:r>
              <a:rPr lang="zh-CN" altLang="en-US" sz="1400" dirty="0"/>
              <a:t>	tot=0;</a:t>
            </a:r>
          </a:p>
          <a:p>
            <a:r>
              <a:rPr lang="zh-CN" altLang="en-US" sz="1400" dirty="0"/>
              <a:t>	memset(f,false,sizeof(f));</a:t>
            </a:r>
          </a:p>
          <a:p>
            <a:r>
              <a:rPr lang="zh-CN" altLang="en-US" sz="1400" dirty="0"/>
              <a:t>	for (ll i=2;i&lt;Ma;i++)</a:t>
            </a:r>
          </a:p>
          <a:p>
            <a:r>
              <a:rPr lang="zh-CN" altLang="en-US" sz="1400" dirty="0"/>
              <a:t>	{</a:t>
            </a:r>
          </a:p>
          <a:p>
            <a:r>
              <a:rPr lang="zh-CN" altLang="en-US" sz="1400" dirty="0"/>
              <a:t>		if (!f[i])</a:t>
            </a:r>
          </a:p>
          <a:p>
            <a:r>
              <a:rPr lang="zh-CN" altLang="en-US" sz="1400" dirty="0"/>
              <a:t>			prime[++tot]=i;</a:t>
            </a:r>
          </a:p>
          <a:p>
            <a:r>
              <a:rPr lang="zh-CN" altLang="en-US" sz="1400" dirty="0"/>
              <a:t>		for (ll j=1;prime[j]*i&lt;Ma;j++)</a:t>
            </a:r>
          </a:p>
          <a:p>
            <a:r>
              <a:rPr lang="zh-CN" altLang="en-US" sz="1400" dirty="0"/>
              <a:t>		{</a:t>
            </a:r>
          </a:p>
          <a:p>
            <a:r>
              <a:rPr lang="zh-CN" altLang="en-US" sz="1400" dirty="0"/>
              <a:t>			f[prime[j]*i]=true;</a:t>
            </a:r>
          </a:p>
          <a:p>
            <a:r>
              <a:rPr lang="zh-CN" altLang="en-US" sz="1400" dirty="0"/>
              <a:t>			if (i%prime[j]==0)</a:t>
            </a:r>
          </a:p>
          <a:p>
            <a:r>
              <a:rPr lang="zh-CN" altLang="en-US" sz="1400" dirty="0"/>
              <a:t>				break;</a:t>
            </a:r>
          </a:p>
          <a:p>
            <a:r>
              <a:rPr lang="zh-CN" altLang="en-US" sz="1400" dirty="0"/>
              <a:t>		}</a:t>
            </a:r>
          </a:p>
          <a:p>
            <a:r>
              <a:rPr lang="zh-CN" altLang="en-US" sz="1400" dirty="0"/>
              <a:t>	}</a:t>
            </a:r>
          </a:p>
          <a:p>
            <a:r>
              <a:rPr lang="zh-CN" altLang="en-US" sz="1400" dirty="0"/>
              <a:t>	printf("%lld\n",tot);</a:t>
            </a:r>
          </a:p>
          <a:p>
            <a:r>
              <a:rPr lang="zh-CN" alt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1874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44D9049E-EF45-450E-8DC6-1FA88B56A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982" y="191386"/>
            <a:ext cx="3315332" cy="1031189"/>
          </a:xfrm>
        </p:spPr>
        <p:txBody>
          <a:bodyPr/>
          <a:lstStyle/>
          <a:p>
            <a:r>
              <a:rPr lang="zh-CN" altLang="en-US" sz="4400" dirty="0"/>
              <a:t>质因数分解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A4F6F0-36E5-41AE-8502-0BBA1E924835}"/>
              </a:ext>
            </a:extLst>
          </p:cNvPr>
          <p:cNvSpPr txBox="1"/>
          <p:nvPr/>
        </p:nvSpPr>
        <p:spPr>
          <a:xfrm>
            <a:off x="1235356" y="1337532"/>
            <a:ext cx="77323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/>
              <a:t>暴力的做法：枚举根号以内的每一个质数，判断是否整除，并除去它组成的因子</a:t>
            </a:r>
            <a:r>
              <a:rPr lang="en-US" altLang="zh-CN" sz="2400" dirty="0"/>
              <a:t> </a:t>
            </a:r>
          </a:p>
          <a:p>
            <a:r>
              <a:rPr lang="zh-CN" altLang="en-US" sz="2400" dirty="0"/>
              <a:t>线性筛预处理后的做法：每个数最小的因子设为</a:t>
            </a:r>
            <a:r>
              <a:rPr lang="en-US" altLang="en-US" sz="2400" dirty="0"/>
              <a:t>pre[x]</a:t>
            </a:r>
            <a:r>
              <a:rPr lang="zh-CN" altLang="en-US" sz="2400" dirty="0"/>
              <a:t>，让</a:t>
            </a:r>
            <a:r>
              <a:rPr lang="en-US" altLang="zh-CN" sz="2400" dirty="0"/>
              <a:t>x</a:t>
            </a:r>
            <a:r>
              <a:rPr lang="zh-CN" altLang="en-US" sz="2400" dirty="0"/>
              <a:t>不断除以</a:t>
            </a:r>
            <a:r>
              <a:rPr lang="en-US" altLang="zh-CN" sz="2400" dirty="0"/>
              <a:t>pre[x]</a:t>
            </a:r>
            <a:r>
              <a:rPr lang="zh-CN" altLang="en-US" sz="2400" dirty="0"/>
              <a:t>直到</a:t>
            </a:r>
            <a:r>
              <a:rPr lang="en-US" altLang="zh-CN" sz="2400" dirty="0"/>
              <a:t>x</a:t>
            </a:r>
            <a:r>
              <a:rPr lang="zh-CN" altLang="en-US" sz="2400" dirty="0"/>
              <a:t>为</a:t>
            </a:r>
            <a:r>
              <a:rPr lang="en-US" altLang="zh-CN" sz="2400" dirty="0"/>
              <a:t>1</a:t>
            </a:r>
            <a:r>
              <a:rPr lang="zh-CN" altLang="en-US" sz="2400" dirty="0"/>
              <a:t>为止</a:t>
            </a:r>
            <a:endParaRPr lang="en-US" altLang="zh-CN" sz="2400" dirty="0"/>
          </a:p>
          <a:p>
            <a:r>
              <a:rPr lang="zh-CN" altLang="en-US" sz="2400" dirty="0"/>
              <a:t>优质解法：通过质数的从小到大枚举，判断是否包含，并进行更新删除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062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44D9049E-EF45-450E-8DC6-1FA88B56A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982" y="191386"/>
            <a:ext cx="4692502" cy="1031189"/>
          </a:xfrm>
        </p:spPr>
        <p:txBody>
          <a:bodyPr/>
          <a:lstStyle/>
          <a:p>
            <a:r>
              <a:rPr lang="en-US" altLang="zh-CN" sz="4400" dirty="0" err="1"/>
              <a:t>gcd</a:t>
            </a:r>
            <a:r>
              <a:rPr lang="en-US" altLang="zh-CN" sz="4400" dirty="0"/>
              <a:t>/</a:t>
            </a:r>
            <a:r>
              <a:rPr lang="en-US" altLang="zh-CN" sz="4400" dirty="0" err="1"/>
              <a:t>exgcd</a:t>
            </a:r>
            <a:r>
              <a:rPr lang="en-US" altLang="zh-CN" sz="4400" dirty="0"/>
              <a:t>/lcm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A4F6F0-36E5-41AE-8502-0BBA1E924835}"/>
              </a:ext>
            </a:extLst>
          </p:cNvPr>
          <p:cNvSpPr txBox="1"/>
          <p:nvPr/>
        </p:nvSpPr>
        <p:spPr>
          <a:xfrm>
            <a:off x="1235356" y="1337532"/>
            <a:ext cx="77323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gcd</a:t>
            </a:r>
            <a:r>
              <a:rPr lang="zh-CN" altLang="en-US" sz="2400" dirty="0"/>
              <a:t>求法：辗转相除法</a:t>
            </a:r>
            <a:endParaRPr lang="en-US" altLang="zh-CN" sz="2400" dirty="0"/>
          </a:p>
          <a:p>
            <a:r>
              <a:rPr lang="en-US" altLang="zh-CN" sz="2400" dirty="0"/>
              <a:t>lcm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a,b</a:t>
            </a:r>
            <a:r>
              <a:rPr lang="zh-CN" altLang="en-US" sz="2400" dirty="0"/>
              <a:t>）</a:t>
            </a:r>
            <a:r>
              <a:rPr lang="en-US" altLang="zh-CN" sz="2400" dirty="0"/>
              <a:t>*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)=a*b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exgcd</a:t>
            </a:r>
            <a:r>
              <a:rPr lang="en-US" altLang="zh-CN" sz="2400" dirty="0"/>
              <a:t>:</a:t>
            </a:r>
            <a:r>
              <a:rPr lang="zh-CN" altLang="en-US" sz="2400" dirty="0"/>
              <a:t>对于</a:t>
            </a:r>
            <a:r>
              <a:rPr lang="en-US" altLang="zh-CN" sz="2400" dirty="0" err="1"/>
              <a:t>ax+by</a:t>
            </a:r>
            <a:r>
              <a:rPr lang="en-US" altLang="zh-CN" sz="2400" dirty="0"/>
              <a:t>=c</a:t>
            </a:r>
            <a:r>
              <a:rPr lang="zh-CN" altLang="en-US" sz="2400" dirty="0"/>
              <a:t>的一般解，其中</a:t>
            </a:r>
            <a:r>
              <a:rPr lang="en-US" altLang="zh-CN" sz="2400" dirty="0" err="1"/>
              <a:t>a,b,c,x,y</a:t>
            </a:r>
            <a:r>
              <a:rPr lang="zh-CN" altLang="en-US" sz="2400" dirty="0"/>
              <a:t>均为整数。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58391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15E66-6C2B-4B02-8909-D75645EF6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982" y="191386"/>
            <a:ext cx="3315332" cy="1031189"/>
          </a:xfrm>
        </p:spPr>
        <p:txBody>
          <a:bodyPr/>
          <a:lstStyle/>
          <a:p>
            <a:r>
              <a:rPr lang="zh-CN" altLang="zh-CN" sz="4400" dirty="0"/>
              <a:t>简单容斥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44DB91-D0FC-4409-AA3F-41EEB44408C0}"/>
              </a:ext>
            </a:extLst>
          </p:cNvPr>
          <p:cNvPicPr/>
          <p:nvPr/>
        </p:nvPicPr>
        <p:blipFill>
          <a:blip r:embed="rId2" r:link="rId3"/>
          <a:stretch>
            <a:fillRect/>
          </a:stretch>
        </p:blipFill>
        <p:spPr>
          <a:xfrm>
            <a:off x="2785427" y="2075815"/>
            <a:ext cx="4158615" cy="19202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F84DF85-61FB-42A2-A6A0-934D2E29DB01}"/>
              </a:ext>
            </a:extLst>
          </p:cNvPr>
          <p:cNvSpPr txBox="1"/>
          <p:nvPr/>
        </p:nvSpPr>
        <p:spPr>
          <a:xfrm>
            <a:off x="2229802" y="1365885"/>
            <a:ext cx="773239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A∪B∪C=A+B+C-A∩B-B∩C-A∩C+A∩B∩C</a:t>
            </a:r>
            <a:endParaRPr lang="zh-CN" alt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zh-CN" sz="2400" dirty="0"/>
              <a:t>举个例子：多次求一个矩阵的权值和</a:t>
            </a:r>
          </a:p>
          <a:p>
            <a:r>
              <a:rPr lang="en-US" altLang="zh-CN" sz="2400" dirty="0"/>
              <a:t>S[a1,b1,a2,b2] (a1&lt;a2,b1&lt;b2)</a:t>
            </a:r>
            <a:endParaRPr lang="en-US" sz="2400" dirty="0"/>
          </a:p>
          <a:p>
            <a:r>
              <a:rPr lang="en-US" sz="2400" dirty="0"/>
              <a:t>=sum[a2,b2]-sum[a1-1,b2]-sum[a2,b1-1]+sum[a1-1,b1-1]</a:t>
            </a:r>
          </a:p>
          <a:p>
            <a:r>
              <a:rPr lang="en-US" sz="2400" dirty="0"/>
              <a:t>(sum[</a:t>
            </a:r>
            <a:r>
              <a:rPr lang="en-US" sz="2400" dirty="0" err="1"/>
              <a:t>a,b</a:t>
            </a:r>
            <a:r>
              <a:rPr lang="en-US" sz="2400" dirty="0"/>
              <a:t>]</a:t>
            </a:r>
            <a:r>
              <a:rPr lang="zh-CN" sz="2400" dirty="0"/>
              <a:t>表示矩阵二维分别是</a:t>
            </a:r>
            <a:r>
              <a:rPr lang="en-US" sz="2400" dirty="0"/>
              <a:t>[1,a]</a:t>
            </a:r>
            <a:r>
              <a:rPr lang="zh-CN" altLang="en-US" sz="2400" dirty="0"/>
              <a:t>和</a:t>
            </a:r>
            <a:r>
              <a:rPr lang="en-US" altLang="en-US" sz="2400" dirty="0"/>
              <a:t>[1,b]</a:t>
            </a:r>
            <a:r>
              <a:rPr lang="zh-CN" altLang="en-US" sz="2400" dirty="0"/>
              <a:t>的总和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877976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891</TotalTime>
  <Words>1569</Words>
  <Application>Microsoft Office PowerPoint</Application>
  <PresentationFormat>宽屏</PresentationFormat>
  <Paragraphs>150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黑体</vt:lpstr>
      <vt:lpstr>华文新魏</vt:lpstr>
      <vt:lpstr>Arial</vt:lpstr>
      <vt:lpstr>Trebuchet MS</vt:lpstr>
      <vt:lpstr>Wingdings 3</vt:lpstr>
      <vt:lpstr>平面</vt:lpstr>
      <vt:lpstr>Equation.KSEE3</vt:lpstr>
      <vt:lpstr>数论基础/数学基本内容</vt:lpstr>
      <vt:lpstr>素数</vt:lpstr>
      <vt:lpstr>素数判断</vt:lpstr>
      <vt:lpstr>素数筛法</vt:lpstr>
      <vt:lpstr>素数筛法</vt:lpstr>
      <vt:lpstr>素数筛法</vt:lpstr>
      <vt:lpstr>质因数分解</vt:lpstr>
      <vt:lpstr>gcd/exgcd/lcm</vt:lpstr>
      <vt:lpstr>简单容斥</vt:lpstr>
      <vt:lpstr>快速幂</vt:lpstr>
      <vt:lpstr>矩阵快速幂（求多项式递推第N项)</vt:lpstr>
      <vt:lpstr>排列组合</vt:lpstr>
      <vt:lpstr>排列组合</vt:lpstr>
      <vt:lpstr>Catalan数</vt:lpstr>
      <vt:lpstr>第一类斯特林数</vt:lpstr>
      <vt:lpstr>第二类斯特林数</vt:lpstr>
      <vt:lpstr>保留项目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（拓展）欧几里得、逆元、线性同余、 中国剩余定理</dc:title>
  <dc:creator>haoze yang</dc:creator>
  <cp:lastModifiedBy>显龙</cp:lastModifiedBy>
  <cp:revision>61</cp:revision>
  <dcterms:created xsi:type="dcterms:W3CDTF">2019-07-18T12:17:10Z</dcterms:created>
  <dcterms:modified xsi:type="dcterms:W3CDTF">2022-02-08T07:55:07Z</dcterms:modified>
</cp:coreProperties>
</file>