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A109-5E37-4C70-A29A-D56BF644C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6008EA-0CDF-4725-94AE-F026985D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FDC36-99BD-4D72-8549-D9B2C5F1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C2A-0B9B-4D68-AE7E-A842D982A9B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70E1C-656D-474D-A1B1-8CCFD71A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9BF9D-6859-4CB0-904C-C173BE68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4CF-2D8D-4E59-8A0A-A1CB05C53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5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5A879-AF78-422E-BB6C-1EE6090D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790E1-F327-4C64-AC7A-3F9FE1175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9D225-EEA4-49F2-9E94-E301D81B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C2A-0B9B-4D68-AE7E-A842D982A9B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32715-9E55-46DF-8CD5-F07FD1A5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DC887-A7EE-4804-94EE-F2EE15E6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4CF-2D8D-4E59-8A0A-A1CB05C53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5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F6491B-5E77-4870-8F95-CA0EA78D5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89546D-B0EE-43C4-AABE-398234421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13FAB-07A8-48E1-8733-2FBDE11A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C2A-0B9B-4D68-AE7E-A842D982A9B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6BB09-2B4A-4AA2-B152-FB3D84E6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23DFF-E5A9-44A8-B41C-99D82FEF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4CF-2D8D-4E59-8A0A-A1CB05C53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4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D3C26-4113-437B-ACFE-7B96AA0C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5ED75-AB72-4636-BEF6-CFAA9ADE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2B561-0EDF-4798-9000-331DA931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C2A-0B9B-4D68-AE7E-A842D982A9B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ADFEF-C3EE-4DD6-AC61-3527FE68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E68CE-F0E1-42BF-87BB-5CAAE7E2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4CF-2D8D-4E59-8A0A-A1CB05C53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6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2A90E-9A93-4998-99C7-8E29E51F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99E3A-18FE-4AAA-ACA6-56D085A74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E12F2-368A-4975-BDA4-F692C370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C2A-0B9B-4D68-AE7E-A842D982A9B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079D2-D999-48E1-A063-D2595C10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B9EB3-164A-4FE1-B6E2-BCA0EEF3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4CF-2D8D-4E59-8A0A-A1CB05C53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3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0387B-F74E-4FBA-98DC-F9301FA2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78E54-CAFC-406D-87A4-28C132E38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17B49-A03A-47FD-8AD5-905A35D12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35F25-1F26-4026-B477-C6F1AA15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C2A-0B9B-4D68-AE7E-A842D982A9B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EB2821-34D0-4D2F-854E-E653EE5E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DA22E-CEFE-4F9E-985C-BE314B8B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4CF-2D8D-4E59-8A0A-A1CB05C53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FCAFE-3991-471E-B9CD-F93F60A4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081AE-8702-4CF6-A74F-932664C95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D1F4E7-537D-4E71-BBC4-46A85D879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01675C-5693-4256-AF3C-05801CCB2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A39657-1472-4446-9FDE-027D2EBEF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BAEA84-F9DA-494C-BDDC-4BFEF77B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C2A-0B9B-4D68-AE7E-A842D982A9B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12E4B0-0F80-4C31-B53C-D2F3589A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237F1C-6505-40C9-B145-783F9067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4CF-2D8D-4E59-8A0A-A1CB05C53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5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1E1EB-FD0B-4745-AA96-20EFEAFB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BB2868-0533-45A9-AF13-57B040C3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C2A-0B9B-4D68-AE7E-A842D982A9B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4806DF-5562-4C11-9482-48DCFFCF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0E911C-9F4F-4447-A423-BCD075F5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4CF-2D8D-4E59-8A0A-A1CB05C53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6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7884EA-38EB-464A-AB3F-DB2B077F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C2A-0B9B-4D68-AE7E-A842D982A9B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3E17B7-880D-49D7-B5A9-D796EB5B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56A523-C160-4204-AB7D-C1ED629E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4CF-2D8D-4E59-8A0A-A1CB05C53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4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1309C-B9CD-41C6-8888-668094BA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DBFAE-7DA6-4D4A-B1AA-2C4E5888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1F905-650A-4308-AAD6-82A3B2BA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B60D9-B5DC-46BA-8400-570D26C3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C2A-0B9B-4D68-AE7E-A842D982A9B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D6DB6-4056-4F18-9CA6-FDF87DF3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8733A-01C4-49F9-84A6-B7951AD3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4CF-2D8D-4E59-8A0A-A1CB05C53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8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5BC62-B12D-496D-982B-EB1D25AB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1E003B-0D8B-4918-8539-CEA56702D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54C03A-06D5-462D-ACB6-27E469F48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9A6B6-7D12-45B4-A477-EEAE21BF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C2A-0B9B-4D68-AE7E-A842D982A9B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67043-66B5-44F4-A0F7-7DEDCAF8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FCDF7-35AE-47E3-BB6D-13780A3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4CF-2D8D-4E59-8A0A-A1CB05C53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6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15FB07-5413-4B6B-A2D8-03AF8DE0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91CAD-859B-435A-A970-67E2D4F5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34A38-485B-495E-90E3-8708D14D9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EC2A-0B9B-4D68-AE7E-A842D982A9B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AB2E7-6DAB-4411-B06D-9B7D67FBC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63E2E-2137-453D-8E9B-50CF7B686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A4CF-2D8D-4E59-8A0A-A1CB05C53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4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oj.ac/p/1013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93C23-B9DD-4E2B-8357-D809A56F6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/>
              </a:rPr>
              <a:t>树链剖分</a:t>
            </a:r>
            <a:br>
              <a:rPr lang="zh-CN" altLang="en-US" b="0" i="0" dirty="0">
                <a:effectLst/>
                <a:latin typeface="Fira Sans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DC58E0-9F8D-4DEE-BA13-9D18F1E8F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/>
              </a:rPr>
              <a:t>树链剖分用于将树分割成若干条链的形式，以维护树上路径的信息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90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31D9A-2D0D-46D0-B598-5336140E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/>
              </a:rPr>
              <a:t>树上启发式合并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10B77-592F-4E8D-8364-3CB60E7A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是一个在</a:t>
            </a:r>
            <a:r>
              <a:rPr lang="en-US" altLang="zh-CN" b="1" dirty="0"/>
              <a:t>O(</a:t>
            </a:r>
            <a:r>
              <a:rPr lang="en-US" altLang="zh-CN" b="1" dirty="0" err="1"/>
              <a:t>nlogn</a:t>
            </a:r>
            <a:r>
              <a:rPr lang="en-US" altLang="zh-CN" b="1" dirty="0"/>
              <a:t>) </a:t>
            </a:r>
            <a:r>
              <a:rPr lang="zh-CN" altLang="en-US" b="1" dirty="0"/>
              <a:t>时间内解决许多树上问题的有力算法。</a:t>
            </a:r>
          </a:p>
        </p:txBody>
      </p:sp>
    </p:spTree>
    <p:extLst>
      <p:ext uri="{BB962C8B-B14F-4D97-AF65-F5344CB8AC3E}">
        <p14:creationId xmlns:p14="http://schemas.microsoft.com/office/powerpoint/2010/main" val="40286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B91C4-4A05-43A6-9ED1-E85FD8A6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4AF263-6557-4EE1-81E4-726407B46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20" y="700087"/>
            <a:ext cx="9344230" cy="120421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2CDB1-24F0-4049-9471-31B20505A79B}"/>
              </a:ext>
            </a:extLst>
          </p:cNvPr>
          <p:cNvSpPr txBox="1"/>
          <p:nvPr/>
        </p:nvSpPr>
        <p:spPr>
          <a:xfrm>
            <a:off x="838200" y="240764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我们先思考暴力：对于每个节点，暴力遍历子树，将它们的数据统计出来得到当前节点的答案，然后再暴力将这棵子树的数据清空，以免影响到别的节点。复杂度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O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n*n)</a:t>
            </a:r>
          </a:p>
          <a:p>
            <a:r>
              <a:rPr lang="zh-CN" altLang="en-US" b="1" i="0" dirty="0">
                <a:solidFill>
                  <a:srgbClr val="555666"/>
                </a:solidFill>
                <a:effectLst/>
                <a:latin typeface="-apple-system"/>
              </a:rPr>
              <a:t>为什么要清空呢</a:t>
            </a:r>
            <a:r>
              <a:rPr lang="en-US" altLang="zh-CN" b="1" dirty="0">
                <a:solidFill>
                  <a:srgbClr val="4D4D4D"/>
                </a:solidFill>
                <a:latin typeface="-apple-system"/>
              </a:rPr>
              <a:t>?</a:t>
            </a:r>
            <a:r>
              <a:rPr lang="zh-CN" altLang="en-US" b="1" i="0" dirty="0">
                <a:solidFill>
                  <a:srgbClr val="555666"/>
                </a:solidFill>
                <a:effectLst/>
                <a:latin typeface="-apple-system"/>
              </a:rPr>
              <a:t>由于空间的限制，我们不可能对于每一个节点开一个数组来记录数据，只能开一个全局数组。在这个全局数组内，如果不清空，就会影响到别的子树，于是导致答案错误。</a:t>
            </a:r>
            <a:br>
              <a:rPr lang="zh-CN" altLang="en-US" b="1" dirty="0"/>
            </a:br>
            <a:r>
              <a:rPr lang="zh-CN" altLang="en-US" b="1" i="0" dirty="0">
                <a:solidFill>
                  <a:srgbClr val="555666"/>
                </a:solidFill>
                <a:effectLst/>
                <a:latin typeface="-apple-system"/>
              </a:rPr>
              <a:t>然而可以发现，统计儿子节点时最后那个节点其实没有必要清空，因为它不再会影响到它的兄弟节点。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对于节点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，可以在做子树答案时保留最后一棵子树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v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的数据不清空，然后统计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的答案时绕过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v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节点统计别的子树。那么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v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选哪个呢？当然是选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size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最大的。因此优化后的做法是对于节点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，先统计轻儿子的答案，并将它们的数据清除；然后统计重儿子的答案，保留数据；最后遍历其他轻儿子及其子树，把它们的数据与重儿子合并。复杂度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O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nlogn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E36A08-BFA4-4FAE-997D-17D3655B6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42" y="4647632"/>
            <a:ext cx="2378586" cy="199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5794E-6F20-4E79-82B9-CCE93B05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29000" cy="1362075"/>
          </a:xfrm>
        </p:spPr>
        <p:txBody>
          <a:bodyPr/>
          <a:lstStyle/>
          <a:p>
            <a:r>
              <a:rPr lang="zh-CN" altLang="en-US" b="1" dirty="0"/>
              <a:t>重链剖分的一些定义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06B25-3D9B-4B01-8E0A-6A513B21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0125"/>
            <a:ext cx="10515600" cy="2746375"/>
          </a:xfrm>
        </p:spPr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i="0" dirty="0">
                <a:effectLst/>
                <a:latin typeface="Fira Sans"/>
              </a:rPr>
              <a:t>定义 重子节点 表示其子节点中子树最大的子结点。如果有多个子树最大的子结点，取其一。如果没有子节点，就无重子节点。</a:t>
            </a:r>
            <a:endParaRPr lang="en-US" altLang="zh-CN" b="1" i="0" dirty="0">
              <a:effectLst/>
              <a:latin typeface="Fira Sans"/>
            </a:endParaRPr>
          </a:p>
          <a:p>
            <a:r>
              <a:rPr lang="en-US" altLang="zh-CN" b="1" dirty="0">
                <a:latin typeface="Fira Sans"/>
              </a:rPr>
              <a:t>2.</a:t>
            </a:r>
            <a:r>
              <a:rPr lang="zh-CN" altLang="en-US" b="1" i="0" dirty="0">
                <a:effectLst/>
                <a:latin typeface="Fira Sans"/>
              </a:rPr>
              <a:t>定义 轻子节点 表示剩余的所有子结点。</a:t>
            </a:r>
            <a:endParaRPr lang="en-US" altLang="zh-CN" b="1" i="0" dirty="0">
              <a:effectLst/>
              <a:latin typeface="Fira Sans"/>
            </a:endParaRPr>
          </a:p>
          <a:p>
            <a:r>
              <a:rPr lang="en-US" altLang="zh-CN" b="1" dirty="0">
                <a:latin typeface="Fira Sans"/>
              </a:rPr>
              <a:t>3.</a:t>
            </a:r>
            <a:r>
              <a:rPr lang="zh-CN" altLang="en-US" b="1" i="0" dirty="0">
                <a:effectLst/>
                <a:latin typeface="Fira Sans"/>
              </a:rPr>
              <a:t>从这个结点到重子节点的边为 重边</a:t>
            </a:r>
            <a:r>
              <a:rPr lang="zh-CN" altLang="en-US" b="1" dirty="0">
                <a:latin typeface="Fira Sans"/>
              </a:rPr>
              <a:t>，</a:t>
            </a:r>
            <a:r>
              <a:rPr lang="zh-CN" altLang="en-US" b="1" i="0" dirty="0">
                <a:effectLst/>
                <a:latin typeface="Fira Sans"/>
              </a:rPr>
              <a:t>到其他轻子节点的边为 轻边。若干条首尾衔接的重边构成 重链。把落单的结点也当作重链，那么整棵树就被剖分成若干条重链。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6E8F99-63EA-4927-A139-595110C7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1" y="349420"/>
            <a:ext cx="6959600" cy="29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41363C-80F7-48DB-A0F2-650F3E774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23" y="259028"/>
            <a:ext cx="8027567" cy="34239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EE0910-B26E-4C4A-AA81-6E2E9617F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23" y="3429000"/>
            <a:ext cx="7809524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3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07FBBF-7968-46FE-81BC-1576DA9BF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5" y="310392"/>
            <a:ext cx="10224151" cy="6350467"/>
          </a:xfrm>
        </p:spPr>
      </p:pic>
    </p:spTree>
    <p:extLst>
      <p:ext uri="{BB962C8B-B14F-4D97-AF65-F5344CB8AC3E}">
        <p14:creationId xmlns:p14="http://schemas.microsoft.com/office/powerpoint/2010/main" val="371637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401C3-FEC6-42E3-8C24-B98DACF1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/>
              </a:rPr>
              <a:t>重链剖分的性质</a:t>
            </a:r>
            <a:br>
              <a:rPr lang="zh-CN" altLang="en-US" b="0" i="0" dirty="0">
                <a:effectLst/>
                <a:latin typeface="Fira Sans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78999-0A82-4D8A-98EF-FB70E66F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2697876"/>
            <a:ext cx="10515600" cy="3794999"/>
          </a:xfrm>
        </p:spPr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i="0" dirty="0">
                <a:effectLst/>
                <a:latin typeface="Fira Sans"/>
              </a:rPr>
              <a:t>树上每个节点都属于且仅属于一条重链</a:t>
            </a:r>
            <a:r>
              <a:rPr lang="zh-CN" altLang="en-US" b="1" dirty="0">
                <a:latin typeface="Fira Sans"/>
              </a:rPr>
              <a:t>，</a:t>
            </a:r>
            <a:r>
              <a:rPr lang="zh-CN" altLang="en-US" b="1" i="0" dirty="0">
                <a:effectLst/>
                <a:latin typeface="Fira Sans"/>
              </a:rPr>
              <a:t>所有的重链将整棵树 完全剖分。</a:t>
            </a:r>
            <a:endParaRPr lang="en-US" altLang="zh-CN" b="1" i="0" dirty="0">
              <a:effectLst/>
              <a:latin typeface="Fira Sans"/>
            </a:endParaRPr>
          </a:p>
          <a:p>
            <a:r>
              <a:rPr lang="en-US" altLang="zh-CN" b="1" dirty="0">
                <a:latin typeface="Fira Sans"/>
              </a:rPr>
              <a:t>2.</a:t>
            </a:r>
            <a:r>
              <a:rPr lang="zh-CN" altLang="en-US" b="1" i="0" dirty="0">
                <a:effectLst/>
                <a:latin typeface="Fira Sans"/>
              </a:rPr>
              <a:t>在剖分时 重边优先遍历，最后树的 </a:t>
            </a:r>
            <a:r>
              <a:rPr lang="en-US" altLang="zh-CN" b="1" i="0" dirty="0">
                <a:effectLst/>
                <a:latin typeface="Fira Sans"/>
              </a:rPr>
              <a:t>DFN </a:t>
            </a:r>
            <a:r>
              <a:rPr lang="zh-CN" altLang="en-US" b="1" i="0" dirty="0">
                <a:effectLst/>
                <a:latin typeface="Fira Sans"/>
              </a:rPr>
              <a:t>序上，重链内的 </a:t>
            </a:r>
            <a:r>
              <a:rPr lang="en-US" altLang="zh-CN" b="1" i="0" dirty="0">
                <a:effectLst/>
                <a:latin typeface="Fira Sans"/>
              </a:rPr>
              <a:t>DFN </a:t>
            </a:r>
            <a:r>
              <a:rPr lang="zh-CN" altLang="en-US" b="1" i="0" dirty="0">
                <a:effectLst/>
                <a:latin typeface="Fira Sans"/>
              </a:rPr>
              <a:t>序是连续的。按 </a:t>
            </a:r>
            <a:r>
              <a:rPr lang="en-US" altLang="zh-CN" b="1" i="0" dirty="0">
                <a:effectLst/>
                <a:latin typeface="Fira Sans"/>
              </a:rPr>
              <a:t>DFN </a:t>
            </a:r>
            <a:r>
              <a:rPr lang="zh-CN" altLang="en-US" b="1" i="0" dirty="0">
                <a:effectLst/>
                <a:latin typeface="Fira Sans"/>
              </a:rPr>
              <a:t>排序后的序列即为剖分后的链。</a:t>
            </a:r>
            <a:endParaRPr lang="en-US" altLang="zh-CN" b="1" i="0" dirty="0">
              <a:effectLst/>
              <a:latin typeface="Fira Sans"/>
            </a:endParaRPr>
          </a:p>
          <a:p>
            <a:r>
              <a:rPr lang="en-US" altLang="zh-CN" b="1" dirty="0">
                <a:latin typeface="Fira Sans"/>
              </a:rPr>
              <a:t>3.</a:t>
            </a:r>
            <a:r>
              <a:rPr lang="zh-CN" altLang="en-US" b="1" i="0" dirty="0">
                <a:effectLst/>
                <a:latin typeface="Fira Sans"/>
              </a:rPr>
              <a:t>当我们向下经过一条 轻边 时，所在子树的大小至少会除以二。</a:t>
            </a:r>
            <a:endParaRPr lang="en-US" altLang="zh-CN" b="1" i="0" dirty="0">
              <a:effectLst/>
              <a:latin typeface="Fira Sans"/>
            </a:endParaRPr>
          </a:p>
          <a:p>
            <a:r>
              <a:rPr lang="zh-CN" altLang="en-US" b="1" i="0" dirty="0">
                <a:effectLst/>
                <a:latin typeface="Fira Sans"/>
              </a:rPr>
              <a:t>因此，对于树上的任意一条路径，把它拆分成从 </a:t>
            </a:r>
            <a:r>
              <a:rPr lang="en-US" altLang="zh-CN" b="1" i="0" dirty="0" err="1">
                <a:effectLst/>
                <a:latin typeface="Fira Sans"/>
              </a:rPr>
              <a:t>lca</a:t>
            </a:r>
            <a:r>
              <a:rPr lang="zh-CN" altLang="en-US" b="1" i="0" dirty="0">
                <a:effectLst/>
                <a:latin typeface="Fira Sans"/>
              </a:rPr>
              <a:t>分别向两边往下走，分别最多走</a:t>
            </a:r>
            <a:r>
              <a:rPr lang="en-US" altLang="zh-CN" b="1" dirty="0">
                <a:latin typeface="Fira Sans"/>
              </a:rPr>
              <a:t>O</a:t>
            </a:r>
            <a:r>
              <a:rPr lang="en-US" altLang="zh-CN" b="1" i="0" dirty="0">
                <a:effectLst/>
                <a:latin typeface="Fira Sans"/>
              </a:rPr>
              <a:t>(</a:t>
            </a:r>
            <a:r>
              <a:rPr lang="en-US" altLang="zh-CN" b="1" i="0" dirty="0" err="1">
                <a:effectLst/>
                <a:latin typeface="Fira Sans"/>
              </a:rPr>
              <a:t>logn</a:t>
            </a:r>
            <a:r>
              <a:rPr lang="en-US" altLang="zh-CN" b="1" i="0" dirty="0">
                <a:effectLst/>
                <a:latin typeface="Fira Sans"/>
              </a:rPr>
              <a:t>)</a:t>
            </a:r>
            <a:r>
              <a:rPr lang="zh-CN" altLang="en-US" b="1" i="0" dirty="0">
                <a:effectLst/>
                <a:latin typeface="Fira Sans"/>
              </a:rPr>
              <a:t>次，因此，树上的每条路径都可以被拆分成不超过</a:t>
            </a:r>
            <a:r>
              <a:rPr lang="en-US" altLang="zh-CN" b="1" i="0" dirty="0">
                <a:effectLst/>
                <a:latin typeface="Fira Sans"/>
              </a:rPr>
              <a:t>O(</a:t>
            </a:r>
            <a:r>
              <a:rPr lang="en-US" altLang="zh-CN" b="1" i="0" dirty="0" err="1">
                <a:effectLst/>
                <a:latin typeface="Fira Sans"/>
              </a:rPr>
              <a:t>logn</a:t>
            </a:r>
            <a:r>
              <a:rPr lang="en-US" altLang="zh-CN" b="1" i="0" dirty="0">
                <a:effectLst/>
                <a:latin typeface="Fira Sans"/>
              </a:rPr>
              <a:t>)</a:t>
            </a:r>
            <a:r>
              <a:rPr lang="zh-CN" altLang="en-US" b="1" i="0" dirty="0">
                <a:effectLst/>
                <a:latin typeface="Fira Sans"/>
              </a:rPr>
              <a:t>条重链。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541B96-895E-4242-909D-A2E2B828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23" y="191559"/>
            <a:ext cx="5293983" cy="22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8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6ECF5-FF25-40DB-83A4-587D8AC9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>
                <a:hlinkClick r:id="rId2"/>
              </a:rPr>
              <a:t>#10138. </a:t>
            </a:r>
            <a:r>
              <a:rPr lang="zh-CN" altLang="en-US" dirty="0">
                <a:hlinkClick r:id="rId2"/>
              </a:rPr>
              <a:t>「一本通 </a:t>
            </a:r>
            <a:r>
              <a:rPr lang="en-US" altLang="zh-CN" dirty="0">
                <a:hlinkClick r:id="rId2"/>
              </a:rPr>
              <a:t>4.5 </a:t>
            </a:r>
            <a:r>
              <a:rPr lang="zh-CN" altLang="en-US" dirty="0">
                <a:hlinkClick r:id="rId2"/>
              </a:rPr>
              <a:t>例 </a:t>
            </a:r>
            <a:r>
              <a:rPr lang="en-US" altLang="zh-CN" dirty="0">
                <a:hlinkClick r:id="rId2"/>
              </a:rPr>
              <a:t>1</a:t>
            </a:r>
            <a:r>
              <a:rPr lang="zh-CN" altLang="en-US" dirty="0">
                <a:hlinkClick r:id="rId2"/>
              </a:rPr>
              <a:t>」树的统计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题目 </a:t>
            </a:r>
            <a:r>
              <a:rPr lang="en-US" altLang="zh-CN" dirty="0">
                <a:hlinkClick r:id="rId2"/>
              </a:rPr>
              <a:t>- </a:t>
            </a:r>
            <a:r>
              <a:rPr lang="en-US" altLang="zh-CN" dirty="0" err="1">
                <a:hlinkClick r:id="rId2"/>
              </a:rPr>
              <a:t>LibreOJ</a:t>
            </a:r>
            <a:r>
              <a:rPr lang="en-US" altLang="zh-CN" dirty="0">
                <a:hlinkClick r:id="rId2"/>
              </a:rPr>
              <a:t> (loj.ac)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2F3734-F885-44FC-9F39-CE4A3D8B8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2" y="1739951"/>
            <a:ext cx="9982899" cy="4501458"/>
          </a:xfrm>
        </p:spPr>
      </p:pic>
    </p:spTree>
    <p:extLst>
      <p:ext uri="{BB962C8B-B14F-4D97-AF65-F5344CB8AC3E}">
        <p14:creationId xmlns:p14="http://schemas.microsoft.com/office/powerpoint/2010/main" val="366570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B3201-C2DC-4150-A0D4-5E3AA3590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3" y="453493"/>
            <a:ext cx="3933825" cy="1323975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41AF3B-E9C0-432F-9D95-36543FB39561}"/>
              </a:ext>
            </a:extLst>
          </p:cNvPr>
          <p:cNvSpPr txBox="1"/>
          <p:nvPr/>
        </p:nvSpPr>
        <p:spPr>
          <a:xfrm>
            <a:off x="1149119" y="2105637"/>
            <a:ext cx="9530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i="0" dirty="0">
                <a:effectLst/>
                <a:latin typeface="Fira Sans"/>
              </a:rPr>
              <a:t>单点修改很容易实现</a:t>
            </a:r>
            <a:r>
              <a:rPr lang="en-US" altLang="zh-CN" b="1" i="0" dirty="0">
                <a:effectLst/>
                <a:latin typeface="Fira Sans"/>
              </a:rPr>
              <a:t>(</a:t>
            </a:r>
            <a:r>
              <a:rPr lang="zh-CN" altLang="en-US" b="1" i="0" dirty="0">
                <a:effectLst/>
                <a:latin typeface="Fira Sans"/>
              </a:rPr>
              <a:t>利用线段树</a:t>
            </a:r>
            <a:r>
              <a:rPr lang="en-US" altLang="zh-CN" b="1" i="0" dirty="0">
                <a:effectLst/>
                <a:latin typeface="Fira Sans"/>
              </a:rPr>
              <a:t>),</a:t>
            </a:r>
            <a:r>
              <a:rPr lang="zh-CN" altLang="en-US" b="1" i="0" dirty="0">
                <a:effectLst/>
                <a:latin typeface="Fira Sans"/>
              </a:rPr>
              <a:t>由于子树的 </a:t>
            </a:r>
            <a:r>
              <a:rPr lang="en-US" altLang="zh-CN" b="1" i="0" dirty="0">
                <a:effectLst/>
                <a:latin typeface="Fira Sans"/>
              </a:rPr>
              <a:t>DFS </a:t>
            </a:r>
            <a:r>
              <a:rPr lang="zh-CN" altLang="en-US" b="1" i="0" dirty="0">
                <a:effectLst/>
                <a:latin typeface="Fira Sans"/>
              </a:rPr>
              <a:t>序连续（无论是否树剖都是如此），修改一个节点的子树只用修改这一段连续的 </a:t>
            </a:r>
            <a:r>
              <a:rPr lang="en-US" altLang="zh-CN" b="1" i="0" dirty="0">
                <a:effectLst/>
                <a:latin typeface="Fira Sans"/>
              </a:rPr>
              <a:t>DFS </a:t>
            </a:r>
            <a:r>
              <a:rPr lang="zh-CN" altLang="en-US" b="1" i="0" dirty="0">
                <a:effectLst/>
                <a:latin typeface="Fira Sans"/>
              </a:rPr>
              <a:t>序区间。</a:t>
            </a:r>
            <a:endParaRPr lang="en-US" altLang="zh-CN" b="1" i="0" dirty="0">
              <a:effectLst/>
              <a:latin typeface="Fira Sans"/>
            </a:endParaRPr>
          </a:p>
          <a:p>
            <a:r>
              <a:rPr lang="zh-CN" altLang="en-US" b="1" i="0" dirty="0">
                <a:effectLst/>
                <a:latin typeface="Fira Sans"/>
              </a:rPr>
              <a:t>如何修改</a:t>
            </a:r>
            <a:r>
              <a:rPr lang="zh-CN" altLang="en-US" b="1" dirty="0">
                <a:latin typeface="Fira Sans"/>
              </a:rPr>
              <a:t>？</a:t>
            </a:r>
            <a:r>
              <a:rPr lang="zh-CN" altLang="en-US" b="1" i="0" dirty="0">
                <a:effectLst/>
                <a:latin typeface="Fira Sans"/>
              </a:rPr>
              <a:t>与倍增法求解 </a:t>
            </a:r>
            <a:r>
              <a:rPr lang="en-US" altLang="zh-CN" b="1" i="0" dirty="0">
                <a:effectLst/>
                <a:latin typeface="Fira Sans"/>
              </a:rPr>
              <a:t>LCA </a:t>
            </a:r>
            <a:r>
              <a:rPr lang="zh-CN" altLang="en-US" b="1" i="0" dirty="0">
                <a:effectLst/>
                <a:latin typeface="Fira Sans"/>
              </a:rPr>
              <a:t>类似</a:t>
            </a:r>
            <a:r>
              <a:rPr lang="zh-CN" altLang="en-US" b="1" dirty="0">
                <a:latin typeface="Fira Sans"/>
              </a:rPr>
              <a:t>，</a:t>
            </a:r>
            <a:r>
              <a:rPr lang="zh-CN" altLang="en-US" b="1" i="0" dirty="0">
                <a:effectLst/>
                <a:latin typeface="Fira Sans"/>
              </a:rPr>
              <a:t>首先我们 将两个节点提到同一高度，然后将两个节点一起向上跳，在向上跳的过程中，如果当前节点在重链上，向上跳到重链顶端，如果当前节点不在重链上，向上跳一个节点。如此直到两节点相同。沿途更新</a:t>
            </a:r>
            <a:r>
              <a:rPr lang="en-US" altLang="zh-CN" b="1" i="0" dirty="0">
                <a:effectLst/>
                <a:latin typeface="Fira Sans"/>
              </a:rPr>
              <a:t>/</a:t>
            </a:r>
            <a:r>
              <a:rPr lang="zh-CN" altLang="en-US" b="1" i="0" dirty="0">
                <a:effectLst/>
                <a:latin typeface="Fira Sans"/>
              </a:rPr>
              <a:t>查询区间信息。时间复杂度为</a:t>
            </a:r>
            <a:endParaRPr lang="en-US" altLang="zh-CN" b="1" i="0" dirty="0">
              <a:effectLst/>
              <a:latin typeface="Fira Sans"/>
            </a:endParaRPr>
          </a:p>
          <a:p>
            <a:endParaRPr lang="en-US" altLang="zh-CN" b="0" i="0" dirty="0">
              <a:effectLst/>
              <a:latin typeface="Fira Sans"/>
            </a:endParaRPr>
          </a:p>
          <a:p>
            <a:r>
              <a:rPr lang="zh-CN" altLang="en-US" b="0" i="0" dirty="0">
                <a:effectLst/>
                <a:latin typeface="Fira Sans"/>
              </a:rPr>
              <a:t>代码实现：</a:t>
            </a:r>
            <a:endParaRPr lang="en-US" altLang="zh-CN" b="0" i="0" dirty="0">
              <a:effectLst/>
              <a:latin typeface="Fira San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2F4C08-5514-4329-ABDE-2496E96B50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768" r="-17494"/>
          <a:stretch/>
        </p:blipFill>
        <p:spPr>
          <a:xfrm>
            <a:off x="1512815" y="3590488"/>
            <a:ext cx="2076450" cy="2694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96F49C-1DD6-434A-A74E-728163F07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40" y="4063543"/>
            <a:ext cx="5248144" cy="2562542"/>
          </a:xfrm>
          <a:prstGeom prst="rect">
            <a:avLst/>
          </a:prstGeom>
        </p:spPr>
      </p:pic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D308BE43-E81A-40DC-8E29-A5AFD66D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33" y="605893"/>
            <a:ext cx="39338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71B99-5E0B-4CAE-8EF7-C6B880A8A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4294"/>
          </a:xfrm>
        </p:spPr>
        <p:txBody>
          <a:bodyPr/>
          <a:lstStyle/>
          <a:p>
            <a:r>
              <a:rPr lang="en-US" altLang="zh-CN" b="1" dirty="0"/>
              <a:t>2,3 </a:t>
            </a:r>
            <a:r>
              <a:rPr lang="zh-CN" altLang="en-US" b="1" dirty="0"/>
              <a:t>利用</a:t>
            </a:r>
            <a:r>
              <a:rPr lang="zh-CN" altLang="en-US" b="1" i="0" dirty="0">
                <a:effectLst/>
                <a:latin typeface="Fira Sans"/>
              </a:rPr>
              <a:t>子树的 </a:t>
            </a:r>
            <a:r>
              <a:rPr lang="en-US" altLang="zh-CN" b="1" i="0" dirty="0">
                <a:effectLst/>
                <a:latin typeface="Fira Sans"/>
              </a:rPr>
              <a:t>DFS </a:t>
            </a:r>
            <a:r>
              <a:rPr lang="zh-CN" altLang="en-US" b="1" i="0" dirty="0">
                <a:effectLst/>
                <a:latin typeface="Fira Sans"/>
              </a:rPr>
              <a:t>序连续这个性质在线段树查询即可</a:t>
            </a:r>
            <a:endParaRPr lang="zh-CN" altLang="en-US" b="1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7FA2D40-5773-44B8-A131-8179ACA20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5" y="327658"/>
            <a:ext cx="39338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3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426BE-DAC7-43FD-9CCB-C7943847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/>
              </a:rPr>
              <a:t>长链剖分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2869D-4B7A-4DC9-90DA-F8AF1D03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effectLst/>
                <a:latin typeface="Fira Sans"/>
              </a:rPr>
              <a:t>定义 重子节点 表示其子节点中子树深度最大的子结点。如果有多个子树最大的子结点，取其一。如果没有子节点，就无重子节点。</a:t>
            </a:r>
          </a:p>
          <a:p>
            <a:pPr algn="l"/>
            <a:r>
              <a:rPr lang="zh-CN" altLang="en-US" b="1" i="0" dirty="0">
                <a:effectLst/>
                <a:latin typeface="Fira Sans"/>
              </a:rPr>
              <a:t>定义 轻子节点 表示剩余的子结点。</a:t>
            </a:r>
            <a:endParaRPr lang="en-US" altLang="zh-CN" b="1" i="0" dirty="0">
              <a:effectLst/>
              <a:latin typeface="Fira Sans"/>
            </a:endParaRPr>
          </a:p>
          <a:p>
            <a:pPr algn="l"/>
            <a:endParaRPr lang="en-US" altLang="zh-CN" b="0" i="0" dirty="0">
              <a:effectLst/>
              <a:latin typeface="Fira Sans"/>
            </a:endParaRPr>
          </a:p>
          <a:p>
            <a:pPr algn="l"/>
            <a:endParaRPr lang="en-US" altLang="zh-CN" dirty="0">
              <a:latin typeface="Fira Sans"/>
            </a:endParaRPr>
          </a:p>
          <a:p>
            <a:pPr algn="l"/>
            <a:r>
              <a:rPr lang="zh-CN" altLang="en-US" b="1" i="0" dirty="0">
                <a:effectLst/>
                <a:latin typeface="Fira Sans"/>
              </a:rPr>
              <a:t>实现方式和重链剖分类似，这里就不再展开。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18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784</Words>
  <Application>Microsoft Office PowerPoint</Application>
  <PresentationFormat>宽屏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Fira Sans</vt:lpstr>
      <vt:lpstr>等线</vt:lpstr>
      <vt:lpstr>等线 Light</vt:lpstr>
      <vt:lpstr>Arial</vt:lpstr>
      <vt:lpstr>Office 主题​​</vt:lpstr>
      <vt:lpstr>树链剖分 </vt:lpstr>
      <vt:lpstr>重链剖分的一些定义</vt:lpstr>
      <vt:lpstr>PowerPoint 演示文稿</vt:lpstr>
      <vt:lpstr>PowerPoint 演示文稿</vt:lpstr>
      <vt:lpstr>重链剖分的性质 </vt:lpstr>
      <vt:lpstr>例题：#10138. 「一本通 4.5 例 1」树的统计 - 题目 - LibreOJ (loj.ac)</vt:lpstr>
      <vt:lpstr>PowerPoint 演示文稿</vt:lpstr>
      <vt:lpstr>PowerPoint 演示文稿</vt:lpstr>
      <vt:lpstr>长链剖分</vt:lpstr>
      <vt:lpstr>树上启发式合并</vt:lpstr>
      <vt:lpstr>例题：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树链剖分 </dc:title>
  <dc:creator>NING YUHAO</dc:creator>
  <cp:lastModifiedBy>NING YUHAO</cp:lastModifiedBy>
  <cp:revision>3</cp:revision>
  <dcterms:created xsi:type="dcterms:W3CDTF">2021-07-29T09:12:27Z</dcterms:created>
  <dcterms:modified xsi:type="dcterms:W3CDTF">2021-07-29T10:50:11Z</dcterms:modified>
</cp:coreProperties>
</file>