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81" r:id="rId15"/>
    <p:sldId id="271" r:id="rId16"/>
    <p:sldId id="273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WXDN\AppData\Local\Temp\wps\INetCache\2e4f410b6dcd2adaf80ef8359543d653" TargetMode="Externa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098550"/>
            <a:ext cx="5181600" cy="5233035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gcd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lcm</a:t>
            </a:r>
            <a:endParaRPr lang="en-US" altLang="zh-CN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、质数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、判断质数</a:t>
            </a:r>
            <a:endParaRPr lang="zh-CN" altLang="en-US"/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、筛质数</a:t>
            </a:r>
            <a:endParaRPr lang="zh-CN" altLang="en-US"/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、线性筛质数</a:t>
            </a:r>
            <a:endParaRPr lang="zh-CN" altLang="en-US"/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、质因数分解</a:t>
            </a:r>
            <a:endParaRPr lang="zh-CN" altLang="en-US"/>
          </a:p>
          <a:p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n!</a:t>
            </a:r>
            <a:r>
              <a:rPr lang="zh-CN" altLang="zh-CN">
                <a:sym typeface="+mn-ea"/>
              </a:rPr>
              <a:t>的质因数分解</a:t>
            </a:r>
            <a:endParaRPr lang="zh-CN" altLang="zh-CN"/>
          </a:p>
          <a:p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、容斥</a:t>
            </a:r>
            <a:endParaRPr lang="zh-CN" altLang="en-US"/>
          </a:p>
          <a:p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、排列组合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、卡特兰数</a:t>
            </a:r>
            <a:endParaRPr lang="zh-CN" altLang="en-US"/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、斯特林数</a:t>
            </a:r>
            <a:endParaRPr lang="zh-CN" altLang="en-US"/>
          </a:p>
          <a:p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、康拓展开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98550"/>
            <a:ext cx="5181600" cy="5233035"/>
          </a:xfrm>
        </p:spPr>
        <p:txBody>
          <a:bodyPr/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2920" y="345440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质因数分解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129030" y="1365885"/>
            <a:ext cx="7732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暴力的做法：枚举根号以内的每一个质数，判断是否整除，并除去它组成的因子</a:t>
            </a:r>
            <a:endParaRPr lang="zh-CN" sz="2400"/>
          </a:p>
          <a:p>
            <a:r>
              <a:rPr lang="zh-CN" altLang="en-US" sz="2400"/>
              <a:t>线性筛预处理后的做法：每个数最小的因子设为</a:t>
            </a:r>
            <a:r>
              <a:rPr lang="en-US" altLang="en-US" sz="2400"/>
              <a:t>pre[x]</a:t>
            </a:r>
            <a:r>
              <a:rPr lang="zh-CN" altLang="en-US" sz="2400"/>
              <a:t>，让</a:t>
            </a:r>
            <a:r>
              <a:rPr lang="en-US" altLang="zh-CN" sz="2400"/>
              <a:t>x</a:t>
            </a:r>
            <a:r>
              <a:rPr lang="zh-CN" altLang="en-US" sz="2400"/>
              <a:t>不断除以</a:t>
            </a:r>
            <a:r>
              <a:rPr lang="en-US" altLang="zh-CN" sz="2400"/>
              <a:t>pre[x]</a:t>
            </a:r>
            <a:r>
              <a:rPr lang="zh-CN" altLang="en-US" sz="2400"/>
              <a:t>直到</a:t>
            </a:r>
            <a:r>
              <a:rPr lang="en-US" altLang="zh-CN" sz="2400"/>
              <a:t>x</a:t>
            </a:r>
            <a:r>
              <a:rPr lang="zh-CN" altLang="en-US" sz="2400"/>
              <a:t>为</a:t>
            </a:r>
            <a:r>
              <a:rPr lang="en-US" altLang="zh-CN" sz="2400"/>
              <a:t>1</a:t>
            </a:r>
            <a:r>
              <a:rPr lang="zh-CN" altLang="en-US" sz="2400"/>
              <a:t>为止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2920" y="345440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n!</a:t>
            </a:r>
            <a:r>
              <a:rPr lang="zh-CN" altLang="zh-CN" sz="2800"/>
              <a:t>的</a:t>
            </a:r>
            <a:r>
              <a:rPr lang="zh-CN" altLang="en-US" sz="2800"/>
              <a:t>质因数分解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129030" y="1365885"/>
            <a:ext cx="7732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n!=1*2*3*...*n</a:t>
            </a:r>
            <a:endParaRPr lang="en-US" sz="2400"/>
          </a:p>
          <a:p>
            <a:r>
              <a:rPr lang="zh-CN" altLang="en-US" sz="2400">
                <a:sym typeface="+mn-ea"/>
              </a:rPr>
              <a:t>枚举所有的质数，</a:t>
            </a:r>
            <a:endParaRPr lang="zh-CN" altLang="en-US" sz="2400">
              <a:sym typeface="+mn-ea"/>
            </a:endParaRPr>
          </a:p>
          <a:p>
            <a:r>
              <a:rPr lang="zh-CN" sz="2400"/>
              <a:t>我们发现，一个质数</a:t>
            </a:r>
            <a:r>
              <a:rPr lang="en-US" altLang="zh-CN" sz="2400"/>
              <a:t>p</a:t>
            </a:r>
            <a:r>
              <a:rPr lang="zh-CN" altLang="en-US" sz="2400"/>
              <a:t>在</a:t>
            </a:r>
            <a:r>
              <a:rPr lang="en-US" altLang="en-US" sz="2400"/>
              <a:t>[1,n]</a:t>
            </a:r>
            <a:r>
              <a:rPr lang="zh-CN" altLang="en-US" sz="2400"/>
              <a:t>内整除</a:t>
            </a:r>
            <a:r>
              <a:rPr lang="en-US" altLang="zh-CN" sz="2400"/>
              <a:t> n/p </a:t>
            </a:r>
            <a:r>
              <a:rPr lang="zh-CN" altLang="en-US" sz="2400"/>
              <a:t>个数</a:t>
            </a:r>
            <a:endParaRPr lang="zh-CN" altLang="en-US" sz="2400"/>
          </a:p>
          <a:p>
            <a:r>
              <a:rPr lang="zh-CN" sz="2400"/>
              <a:t>所以</a:t>
            </a:r>
            <a:r>
              <a:rPr lang="en-US" sz="2400"/>
              <a:t>p</a:t>
            </a:r>
            <a:r>
              <a:rPr lang="zh-CN" sz="2400"/>
              <a:t>的次数为</a:t>
            </a:r>
            <a:endParaRPr lang="zh-CN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315" y="2506345"/>
            <a:ext cx="1272540" cy="443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1684655" y="2075815"/>
            <a:ext cx="4158615" cy="1920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02920" y="345440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简单容斥</a:t>
            </a:r>
            <a:endParaRPr 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1129030" y="1365885"/>
            <a:ext cx="77323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A∪B∪C=A+B+C-A∩B-B∩C-A∩C+A∩B∩C</a:t>
            </a:r>
            <a:endParaRPr lang="zh-CN" alt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zh-CN" sz="2400"/>
              <a:t>举个例子：多次求一个矩阵的权值和</a:t>
            </a:r>
            <a:endParaRPr lang="zh-CN" sz="2400"/>
          </a:p>
          <a:p>
            <a:r>
              <a:rPr lang="en-US" altLang="zh-CN" sz="2400"/>
              <a:t>S[a1,b1,a2,b2] (a1&lt;a2,b1&lt;b2)</a:t>
            </a:r>
            <a:endParaRPr lang="en-US" sz="2400"/>
          </a:p>
          <a:p>
            <a:r>
              <a:rPr lang="en-US" sz="2400"/>
              <a:t>=sum[a2,b2]-sum[a1-1,b2]-sum[a2,b1-1]+sum[a1-1,b1-1]</a:t>
            </a:r>
            <a:endParaRPr lang="en-US" sz="2400"/>
          </a:p>
          <a:p>
            <a:r>
              <a:rPr lang="en-US" sz="2400"/>
              <a:t>(sum[a,b]</a:t>
            </a:r>
            <a:r>
              <a:rPr lang="zh-CN" sz="2400"/>
              <a:t>表示矩阵二维分别是</a:t>
            </a:r>
            <a:r>
              <a:rPr lang="en-US" sz="2400"/>
              <a:t>[1,a]</a:t>
            </a:r>
            <a:r>
              <a:rPr lang="zh-CN" altLang="en-US" sz="2400"/>
              <a:t>和</a:t>
            </a:r>
            <a:r>
              <a:rPr lang="en-US" altLang="en-US" sz="2400"/>
              <a:t>[1,b]</a:t>
            </a:r>
            <a:r>
              <a:rPr lang="zh-CN" altLang="en-US" sz="2400"/>
              <a:t>的总和</a:t>
            </a:r>
            <a:r>
              <a:rPr lang="en-US" sz="2400"/>
              <a:t>)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2920" y="345440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排列组合</a:t>
            </a:r>
            <a:endParaRPr lang="zh-CN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1315720"/>
            <a:ext cx="5539740" cy="4389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60" y="1315720"/>
            <a:ext cx="4233545" cy="2702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13080" y="355600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卡特兰数</a:t>
            </a:r>
            <a:endParaRPr 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1129030" y="1365885"/>
            <a:ext cx="103181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合法括号匹配。</a:t>
            </a:r>
            <a:endParaRPr lang="zh-CN" altLang="en-US"/>
          </a:p>
          <a:p>
            <a:r>
              <a:rPr lang="en-US" altLang="zh-CN">
                <a:sym typeface="+mn-ea"/>
              </a:rPr>
              <a:t>       </a:t>
            </a:r>
            <a:r>
              <a:rPr lang="zh-CN" altLang="en-US">
                <a:sym typeface="+mn-ea"/>
              </a:rPr>
              <a:t>给你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对括号，问你有多少种合法的括号匹配序列。 </a:t>
            </a:r>
            <a:endParaRPr lang="zh-CN" altLang="en-US"/>
          </a:p>
          <a:p>
            <a:r>
              <a:rPr lang="en-US" altLang="zh-CN">
                <a:sym typeface="+mn-ea"/>
              </a:rPr>
              <a:t>       </a:t>
            </a:r>
            <a:endParaRPr lang="en-US" altLang="zh-CN"/>
          </a:p>
          <a:p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考虑对于一个合法的括号匹配序列，最后一个元素一定是右括号，并且其有唯一一个能够匹配的左括号，假设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为最后一个右括号所匹配的左括号前的合法括号序列，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为两者之间的合法括号序列，我们可以将这个合法括号匹配序列表示为</a:t>
            </a:r>
            <a:r>
              <a:rPr lang="en-US" altLang="zh-CN">
                <a:sym typeface="+mn-ea"/>
              </a:rPr>
              <a:t>S(T)</a:t>
            </a:r>
            <a:r>
              <a:rPr lang="zh-CN" altLang="en-US">
                <a:sym typeface="+mn-ea"/>
              </a:rPr>
              <a:t>的形式， 而这个的下标是可以移动的 。</a:t>
            </a:r>
            <a:endParaRPr lang="zh-CN" altLang="en-US"/>
          </a:p>
          <a:p>
            <a:r>
              <a:rPr lang="en-US" altLang="zh-CN">
                <a:sym typeface="+mn-ea"/>
              </a:rPr>
              <a:t>       </a:t>
            </a:r>
            <a:endParaRPr lang="en-US" altLang="zh-CN"/>
          </a:p>
          <a:p>
            <a:r>
              <a:rPr lang="en-US" altLang="zh-CN">
                <a:sym typeface="+mn-ea"/>
              </a:rPr>
              <a:t>       </a:t>
            </a:r>
            <a:r>
              <a:rPr lang="zh-CN" altLang="en-US">
                <a:sym typeface="+mn-ea"/>
              </a:rPr>
              <a:t>我们定义一个函数 </a:t>
            </a:r>
            <a:r>
              <a:rPr lang="en-US" altLang="zh-CN">
                <a:sym typeface="+mn-ea"/>
              </a:rPr>
              <a:t>f(n) 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对合法括号匹配序列的方案，我们可以写出递推式</a:t>
            </a:r>
            <a:endParaRPr lang="zh-CN" altLang="en-US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840" y="4012565"/>
            <a:ext cx="4686300" cy="2202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5770" y="842010"/>
            <a:ext cx="824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因为括号匹配和出入栈的性质是一样的，因此都满足这个递推式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5770" y="1464945"/>
            <a:ext cx="5758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给你一个</a:t>
            </a:r>
            <a:r>
              <a:rPr lang="en-US" altLang="zh-CN"/>
              <a:t>n*n</a:t>
            </a:r>
            <a:r>
              <a:rPr lang="zh-CN" altLang="en-US"/>
              <a:t>的矩阵，只能在下三角走，问你从左下角走到右上角有多少方案。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" y="2244725"/>
            <a:ext cx="5715000" cy="2895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5770" y="5513070"/>
            <a:ext cx="937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我们考虑向右走为左括号，向上走为右括号，我们发现这个和合法括号匹配序列的性质一模一样，因此答案就是卡特兰数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18730" y="1876425"/>
            <a:ext cx="367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凸多边形的三角形划分。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534275" y="842010"/>
            <a:ext cx="3458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二叉树构成问题。有n个结点，问总共能构成几种不同的二叉树。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13080" y="355600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第一类斯特林数</a:t>
            </a:r>
            <a:endParaRPr 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1129030" y="1365885"/>
            <a:ext cx="103181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第一类Stirling数表示将 n 个不同元素构成m个圆排列的数目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如果要将n+1元素构成m个圆排列，考虑第n+1个元素有两种情况：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（1）如果n个元素构成了m-1个圆排列，那么第n+1个元素独自构成一个圆排列。  方案数</a:t>
            </a:r>
            <a:r>
              <a:rPr lang="zh-CN" altLang="en-US" sz="2400">
                <a:sym typeface="+mn-ea"/>
              </a:rPr>
              <a:t>Stirling</a:t>
            </a:r>
            <a:r>
              <a:rPr lang="en-US" altLang="zh-CN" sz="2400">
                <a:sym typeface="+mn-ea"/>
              </a:rPr>
              <a:t>1[n][m-1]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（2）如果n个元素构成了m个圆排列，将第n+1个元素插入到任意元素的左边。</a:t>
            </a:r>
            <a:r>
              <a:rPr lang="zh-CN" altLang="en-US" sz="2400">
                <a:sym typeface="+mn-ea"/>
              </a:rPr>
              <a:t>方案数 </a:t>
            </a:r>
            <a:r>
              <a:rPr lang="en-US" altLang="zh-CN" sz="2400">
                <a:sym typeface="+mn-ea"/>
              </a:rPr>
              <a:t>n*</a:t>
            </a:r>
            <a:r>
              <a:rPr lang="zh-CN" altLang="en-US" sz="2400">
                <a:sym typeface="+mn-ea"/>
              </a:rPr>
              <a:t>Stirling</a:t>
            </a:r>
            <a:r>
              <a:rPr lang="en-US" altLang="zh-CN" sz="2400">
                <a:sym typeface="+mn-ea"/>
              </a:rPr>
              <a:t>1[n][m-1]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Stirling</a:t>
            </a:r>
            <a:r>
              <a:rPr lang="en-US" altLang="zh-CN" sz="2400">
                <a:sym typeface="+mn-ea"/>
              </a:rPr>
              <a:t>1[n+1][m] = </a:t>
            </a:r>
            <a:r>
              <a:rPr lang="zh-CN" altLang="en-US" sz="2400">
                <a:sym typeface="+mn-ea"/>
              </a:rPr>
              <a:t>Stirling</a:t>
            </a:r>
            <a:r>
              <a:rPr lang="en-US" altLang="zh-CN" sz="2400">
                <a:sym typeface="+mn-ea"/>
              </a:rPr>
              <a:t>1[n][m-1] + n*</a:t>
            </a:r>
            <a:r>
              <a:rPr lang="zh-CN" altLang="en-US" sz="2400">
                <a:sym typeface="+mn-ea"/>
              </a:rPr>
              <a:t>Stirling</a:t>
            </a:r>
            <a:r>
              <a:rPr lang="en-US" altLang="zh-CN" sz="2400">
                <a:sym typeface="+mn-ea"/>
              </a:rPr>
              <a:t>1[n][m-1]</a:t>
            </a:r>
            <a:endParaRPr lang="zh-CN" alt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13080" y="355600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第二类斯特林数</a:t>
            </a:r>
            <a:endParaRPr 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1129030" y="1365885"/>
            <a:ext cx="103181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第二类Stirling数表示将n个不同的元素拆分成m个集合的方案数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第二类Stirling数的推导和第一类Stirling数类似，可以从定义出发考虑第n+1个元素的情况，假设要把n+1个元素分成m个集合则分析如下：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（1）如果n个元素构成了m-1个集合，那么第n+1个元素单独构成一个集合。方案数 </a:t>
            </a:r>
            <a:r>
              <a:rPr lang="zh-CN" altLang="en-US" sz="2400">
                <a:sym typeface="+mn-ea"/>
              </a:rPr>
              <a:t>Stirling</a:t>
            </a:r>
            <a:r>
              <a:rPr lang="en-US" altLang="zh-CN" sz="2400">
                <a:sym typeface="+mn-ea"/>
              </a:rPr>
              <a:t>2[n][m-1]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（2）如果n个元素已经构成了m个集合，将第n+1个元素插入到任意一个集合。方案数 </a:t>
            </a:r>
            <a:r>
              <a:rPr lang="en-US" altLang="zh-CN" sz="2400">
                <a:sym typeface="+mn-ea"/>
              </a:rPr>
              <a:t>m*</a:t>
            </a:r>
            <a:r>
              <a:rPr lang="zh-CN" altLang="en-US" sz="2400">
                <a:sym typeface="+mn-ea"/>
              </a:rPr>
              <a:t>Stirling</a:t>
            </a:r>
            <a:r>
              <a:rPr lang="en-US" altLang="zh-CN" sz="2400">
                <a:sym typeface="+mn-ea"/>
              </a:rPr>
              <a:t>2[n][m]</a:t>
            </a:r>
            <a:endParaRPr lang="zh-CN" altLang="en-US" sz="2400"/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Stirling</a:t>
            </a:r>
            <a:r>
              <a:rPr lang="en-US" altLang="zh-CN" sz="2400">
                <a:sym typeface="+mn-ea"/>
              </a:rPr>
              <a:t>2[n+1][m] = </a:t>
            </a:r>
            <a:r>
              <a:rPr lang="zh-CN" altLang="en-US" sz="2400">
                <a:sym typeface="+mn-ea"/>
              </a:rPr>
              <a:t>Stirling</a:t>
            </a:r>
            <a:r>
              <a:rPr lang="en-US" altLang="zh-CN" sz="2400">
                <a:sym typeface="+mn-ea"/>
              </a:rPr>
              <a:t>2[n][m-1] + m*</a:t>
            </a:r>
            <a:r>
              <a:rPr lang="zh-CN" altLang="en-US" sz="2400">
                <a:sym typeface="+mn-ea"/>
              </a:rPr>
              <a:t>Stirling</a:t>
            </a:r>
            <a:r>
              <a:rPr lang="en-US" altLang="zh-CN" sz="2400">
                <a:sym typeface="+mn-ea"/>
              </a:rPr>
              <a:t>2[n][m]</a:t>
            </a:r>
            <a:endParaRPr lang="en-US" altLang="zh-CN" sz="2400">
              <a:sym typeface="+mn-ea"/>
            </a:endParaRPr>
          </a:p>
          <a:p>
            <a:endParaRPr lang="en-US" sz="2400"/>
          </a:p>
          <a:p>
            <a:r>
              <a:rPr lang="zh-CN" altLang="en-US" sz="2400">
                <a:sym typeface="+mn-ea"/>
              </a:rPr>
              <a:t>比较常见的问题是小球放盒子问题。 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个不同的小球，</a:t>
            </a:r>
            <a:r>
              <a:rPr lang="en-US" altLang="zh-CN" sz="2400">
                <a:sym typeface="+mn-ea"/>
              </a:rPr>
              <a:t>m</a:t>
            </a:r>
            <a:r>
              <a:rPr lang="zh-CN" altLang="en-US" sz="2400">
                <a:sym typeface="+mn-ea"/>
              </a:rPr>
              <a:t>个相同盒子，要求盒子非空，将小球放入盒中有多少方案</a:t>
            </a: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13080" y="355600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康拓展开</a:t>
            </a:r>
            <a:endParaRPr 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1129030" y="1365885"/>
            <a:ext cx="103181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排列的排名：把</a:t>
            </a:r>
            <a:r>
              <a:rPr lang="en-US" altLang="zh-CN" sz="2400"/>
              <a:t>[1,n]</a:t>
            </a:r>
            <a:r>
              <a:rPr lang="zh-CN" sz="2400"/>
              <a:t>的所有排列按字典序排序，排列的位次就是它的排名</a:t>
            </a:r>
            <a:endParaRPr lang="zh-CN" sz="2400"/>
          </a:p>
          <a:p>
            <a:r>
              <a:rPr lang="zh-CN" altLang="en-US" sz="2400">
                <a:sym typeface="+mn-ea"/>
              </a:rPr>
              <a:t>康托展开可以在 </a:t>
            </a:r>
            <a:r>
              <a:rPr lang="en-US" altLang="en-US" sz="2400">
                <a:sym typeface="+mn-ea"/>
              </a:rPr>
              <a:t>O(n^2)</a:t>
            </a:r>
            <a:r>
              <a:rPr lang="zh-CN" altLang="en-US" sz="2400">
                <a:sym typeface="+mn-ea"/>
              </a:rPr>
              <a:t>的复杂度内求出一个排列的排名，在用到树状数组优化时可以做到</a:t>
            </a:r>
            <a:r>
              <a:rPr lang="en-US" altLang="zh-CN" sz="2400">
                <a:sym typeface="+mn-ea"/>
              </a:rPr>
              <a:t>O(n log(n))</a:t>
            </a:r>
            <a:endParaRPr lang="en-US" altLang="zh-CN" sz="2400">
              <a:sym typeface="+mn-ea"/>
            </a:endParaRPr>
          </a:p>
          <a:p>
            <a:r>
              <a:rPr lang="zh-CN" altLang="zh-CN" sz="2400">
                <a:sym typeface="+mn-ea"/>
              </a:rPr>
              <a:t>例子：一个长为</a:t>
            </a:r>
            <a:r>
              <a:rPr lang="en-US" altLang="zh-CN" sz="2400">
                <a:sym typeface="+mn-ea"/>
              </a:rPr>
              <a:t>5</a:t>
            </a:r>
            <a:r>
              <a:rPr lang="zh-CN" altLang="zh-CN" sz="2400">
                <a:sym typeface="+mn-ea"/>
              </a:rPr>
              <a:t>的排列</a:t>
            </a:r>
            <a:r>
              <a:rPr lang="en-US" altLang="zh-CN" sz="2400">
                <a:sym typeface="+mn-ea"/>
              </a:rPr>
              <a:t>[2,5,3,4,1]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展开式为</a:t>
            </a:r>
            <a:r>
              <a:rPr lang="en-US" altLang="zh-CN" sz="2400">
                <a:sym typeface="+mn-ea"/>
              </a:rPr>
              <a:t> 1*</a:t>
            </a:r>
            <a:r>
              <a:rPr lang="en-US" altLang="en-US" sz="2400">
                <a:sym typeface="+mn-ea"/>
              </a:rPr>
              <a:t>4! + 3*3! + 1*2! + 1*1</a:t>
            </a:r>
            <a:endParaRPr lang="en-US" altLang="en-US" sz="2400">
              <a:sym typeface="+mn-ea"/>
            </a:endParaRPr>
          </a:p>
          <a:p>
            <a:r>
              <a:rPr lang="en-US" altLang="en-US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排名就是展开的结果</a:t>
            </a:r>
            <a:r>
              <a:rPr lang="en-US" altLang="zh-CN" sz="2400">
                <a:sym typeface="+mn-ea"/>
              </a:rPr>
              <a:t>+1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46</a:t>
            </a:r>
            <a:endParaRPr lang="zh-CN" altLang="en-US" sz="2400"/>
          </a:p>
          <a:p>
            <a:r>
              <a:rPr lang="zh-CN" sz="2400"/>
              <a:t>对每一位求当前有多少个小于它的数还没有出现</a:t>
            </a:r>
            <a:endParaRPr lang="zh-CN" sz="2400"/>
          </a:p>
          <a:p>
            <a:endParaRPr lang="zh-CN" sz="2400"/>
          </a:p>
          <a:p>
            <a:r>
              <a:rPr lang="zh-CN" sz="2400"/>
              <a:t>可以用树状数组来完成统计比它小的数出现过的次数</a:t>
            </a:r>
            <a:endParaRPr 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3075" y="300355"/>
            <a:ext cx="3713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gcd</a:t>
            </a:r>
            <a:r>
              <a:rPr lang="zh-CN" altLang="zh-CN" sz="2800"/>
              <a:t>和</a:t>
            </a:r>
            <a:r>
              <a:rPr lang="en-US" altLang="zh-CN" sz="2800"/>
              <a:t>lcm</a:t>
            </a:r>
            <a:endParaRPr lang="en-US" altLang="zh-CN" sz="28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00800" y="1701165"/>
            <a:ext cx="4816475" cy="2837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3075" y="1350645"/>
            <a:ext cx="38157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gcd</a:t>
            </a:r>
            <a:r>
              <a:rPr lang="zh-CN" altLang="zh-CN" sz="2800"/>
              <a:t>表示最大公约数</a:t>
            </a:r>
            <a:endParaRPr lang="en-US" altLang="zh-CN" sz="2800"/>
          </a:p>
          <a:p>
            <a:r>
              <a:rPr lang="en-US" altLang="zh-CN" sz="2800"/>
              <a:t>gcd(a,b)=gcd(b,a%b)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lcm</a:t>
            </a:r>
            <a:r>
              <a:rPr lang="zh-CN" altLang="en-US" sz="2800"/>
              <a:t>表示最小公倍数</a:t>
            </a:r>
            <a:endParaRPr lang="en-US" altLang="zh-CN" sz="2800"/>
          </a:p>
          <a:p>
            <a:r>
              <a:rPr lang="en-US" altLang="zh-CN" sz="2800"/>
              <a:t>lcm(a,b)=a*b/gcd(a,b)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2290445"/>
            <a:ext cx="5647055" cy="6102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" y="4022725"/>
            <a:ext cx="5735320" cy="619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8960" y="400050"/>
            <a:ext cx="241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质数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060" y="4799330"/>
            <a:ext cx="6659880" cy="1282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1486535"/>
            <a:ext cx="5697220" cy="143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9325" y="3413125"/>
            <a:ext cx="586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1e5 </a:t>
            </a:r>
            <a:r>
              <a:rPr lang="zh-CN" altLang="zh-CN">
                <a:sym typeface="+mn-ea"/>
              </a:rPr>
              <a:t>以内有</a:t>
            </a:r>
            <a:r>
              <a:rPr lang="en-US" altLang="zh-CN">
                <a:sym typeface="+mn-ea"/>
              </a:rPr>
              <a:t> 9592 </a:t>
            </a:r>
            <a:r>
              <a:rPr lang="zh-CN" altLang="en-US">
                <a:sym typeface="+mn-ea"/>
              </a:rPr>
              <a:t>个质数</a:t>
            </a:r>
            <a:endParaRPr lang="zh-CN" altLang="en-US"/>
          </a:p>
          <a:p>
            <a:r>
              <a:rPr lang="zh-CN" altLang="en-US"/>
              <a:t>1</a:t>
            </a:r>
            <a:r>
              <a:rPr lang="en-US" altLang="zh-CN"/>
              <a:t>e6</a:t>
            </a:r>
            <a:r>
              <a:rPr lang="zh-CN" altLang="en-US"/>
              <a:t> 以内有 78498 个质数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0080" y="408940"/>
            <a:ext cx="4827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判断质数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559560" y="1629410"/>
            <a:ext cx="9297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暴力的做法：枚举</a:t>
            </a:r>
            <a:r>
              <a:rPr lang="en-US" altLang="zh-CN" sz="2400"/>
              <a:t>		</a:t>
            </a:r>
            <a:r>
              <a:rPr lang="zh-CN" altLang="zh-CN" sz="2400"/>
              <a:t>的所有数，看是否整除</a:t>
            </a:r>
            <a:endParaRPr lang="zh-CN" altLang="en-US" sz="2400"/>
          </a:p>
          <a:p>
            <a:r>
              <a:rPr lang="zh-CN" altLang="en-US" sz="2400"/>
              <a:t>不暴力的做法：提前将</a:t>
            </a:r>
            <a:r>
              <a:rPr lang="en-US" altLang="zh-CN" sz="2400"/>
              <a:t>	  </a:t>
            </a:r>
            <a:r>
              <a:rPr lang="zh-CN" altLang="en-US" sz="2400"/>
              <a:t>以内的质数预处理出来，只用质数判断</a:t>
            </a:r>
            <a:endParaRPr lang="zh-CN" altLang="en-US" sz="2400"/>
          </a:p>
          <a:p>
            <a:r>
              <a:rPr lang="zh-CN" altLang="en-US" sz="2400"/>
              <a:t>优美的做法：先判是否整除</a:t>
            </a:r>
            <a:r>
              <a:rPr lang="en-US" altLang="zh-CN" sz="2400"/>
              <a:t>2</a:t>
            </a:r>
            <a:r>
              <a:rPr lang="zh-CN" altLang="en-US" sz="2400"/>
              <a:t>和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zh-CN" altLang="en-US" sz="2400">
                <a:sym typeface="+mn-ea"/>
              </a:rPr>
              <a:t>枚举</a:t>
            </a:r>
            <a:r>
              <a:rPr lang="en-US" altLang="zh-CN" sz="2400">
                <a:sym typeface="+mn-ea"/>
              </a:rPr>
              <a:t>		</a:t>
            </a:r>
            <a:r>
              <a:rPr lang="zh-CN" altLang="zh-CN" sz="2400">
                <a:sym typeface="+mn-ea"/>
              </a:rPr>
              <a:t>中对</a:t>
            </a:r>
            <a:r>
              <a:rPr lang="en-US" altLang="zh-CN" sz="2400">
                <a:sym typeface="+mn-ea"/>
              </a:rPr>
              <a:t>6</a:t>
            </a:r>
            <a:r>
              <a:rPr lang="zh-CN" altLang="en-US" sz="2400">
                <a:sym typeface="+mn-ea"/>
              </a:rPr>
              <a:t>取余为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的数</a:t>
            </a:r>
            <a:r>
              <a:rPr lang="zh-CN" altLang="zh-CN" sz="2400">
                <a:sym typeface="+mn-ea"/>
              </a:rPr>
              <a:t>，看是否整除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0670" y="1548765"/>
            <a:ext cx="1212850" cy="517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25" y="1993265"/>
            <a:ext cx="619760" cy="4356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44650" y="3782695"/>
            <a:ext cx="72567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bool is_prime(int n){</a:t>
            </a:r>
            <a:endParaRPr lang="zh-CN" altLang="en-US" sz="2000"/>
          </a:p>
          <a:p>
            <a:r>
              <a:rPr lang="zh-CN" altLang="en-US" sz="2000"/>
              <a:t>	if(n&lt;=3)return n&gt;=2;</a:t>
            </a:r>
            <a:endParaRPr lang="zh-CN" altLang="en-US" sz="2000"/>
          </a:p>
          <a:p>
            <a:r>
              <a:rPr lang="zh-CN" altLang="en-US" sz="2000"/>
              <a:t>	if(n%2==0||n%3==0)return 0;</a:t>
            </a:r>
            <a:endParaRPr lang="zh-CN" altLang="en-US" sz="2000"/>
          </a:p>
          <a:p>
            <a:r>
              <a:rPr lang="zh-CN" altLang="en-US" sz="2000"/>
              <a:t>	for(int i=5;i*i&lt;=n;i+=6)if(n%i==0||n%(i+2)==0)return 0;</a:t>
            </a:r>
            <a:endParaRPr lang="zh-CN" altLang="en-US" sz="2000"/>
          </a:p>
          <a:p>
            <a:r>
              <a:rPr lang="zh-CN" altLang="en-US" sz="2000"/>
              <a:t>	return 1;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0" y="2365375"/>
            <a:ext cx="1130300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1810" y="345440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筛质数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129030" y="1365885"/>
            <a:ext cx="7732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筛出</a:t>
            </a:r>
            <a:r>
              <a:rPr lang="en-US" altLang="zh-CN" sz="2400"/>
              <a:t>n</a:t>
            </a:r>
            <a:r>
              <a:rPr lang="zh-CN" altLang="en-US" sz="2400"/>
              <a:t>以内所有的质数</a:t>
            </a:r>
            <a:endParaRPr lang="zh-CN" altLang="en-US" sz="2400"/>
          </a:p>
          <a:p>
            <a:r>
              <a:rPr lang="zh-CN" altLang="en-US" sz="2400"/>
              <a:t>朴素筛法：直接把2~n-1中每个数的倍数都筛一遍</a:t>
            </a:r>
            <a:endParaRPr lang="zh-CN" altLang="en-US" sz="2400"/>
          </a:p>
          <a:p>
            <a:r>
              <a:rPr lang="zh-CN" altLang="en-US" sz="2400"/>
              <a:t>复杂度：</a:t>
            </a:r>
            <a:r>
              <a:rPr lang="en-US" altLang="zh-CN" sz="2400"/>
              <a:t>O(log(n))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129030" y="3622040"/>
            <a:ext cx="60280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prime[M],mark[M],ptot;</a:t>
            </a:r>
            <a:endParaRPr lang="zh-CN" altLang="en-US"/>
          </a:p>
          <a:p>
            <a:r>
              <a:rPr lang="zh-CN" altLang="en-US"/>
              <a:t>void get_prime(int n){</a:t>
            </a:r>
            <a:endParaRPr lang="zh-CN" altLang="en-US"/>
          </a:p>
          <a:p>
            <a:r>
              <a:rPr lang="zh-CN" altLang="en-US"/>
              <a:t>	for(int i=2;i&lt;=n;i++){</a:t>
            </a:r>
            <a:endParaRPr lang="zh-CN" altLang="en-US"/>
          </a:p>
          <a:p>
            <a:r>
              <a:rPr lang="zh-CN" altLang="en-US"/>
              <a:t>		if(!mark[i])prime[++ptot]=i;</a:t>
            </a:r>
            <a:endParaRPr lang="zh-CN" altLang="en-US"/>
          </a:p>
          <a:p>
            <a:r>
              <a:rPr lang="zh-CN" altLang="en-US"/>
              <a:t>		for(int j=i+i;j&lt;=n;j+</a:t>
            </a:r>
            <a:r>
              <a:rPr lang="en-US" altLang="zh-CN"/>
              <a:t>=i</a:t>
            </a:r>
            <a:r>
              <a:rPr lang="zh-CN" altLang="en-US"/>
              <a:t>)mark[j]=1;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2920" y="345440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筛质数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129030" y="1365885"/>
            <a:ext cx="7732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筛出</a:t>
            </a:r>
            <a:r>
              <a:rPr lang="en-US" altLang="zh-CN" sz="2400"/>
              <a:t>n</a:t>
            </a:r>
            <a:r>
              <a:rPr lang="zh-CN" altLang="en-US" sz="2400"/>
              <a:t>以内所有的质数</a:t>
            </a:r>
            <a:endParaRPr lang="zh-CN" altLang="en-US" sz="2400"/>
          </a:p>
          <a:p>
            <a:r>
              <a:rPr lang="zh-CN" altLang="en-US" sz="2400"/>
              <a:t>朴素筛法：直接把2~n-1中每个数的倍数都筛一遍</a:t>
            </a:r>
            <a:endParaRPr lang="zh-CN" altLang="en-US" sz="2400"/>
          </a:p>
          <a:p>
            <a:r>
              <a:rPr lang="zh-CN" altLang="en-US" sz="2400"/>
              <a:t>复杂度：</a:t>
            </a:r>
            <a:r>
              <a:rPr lang="en-US" altLang="zh-CN" sz="2400"/>
              <a:t>O(log(n))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129030" y="3622040"/>
            <a:ext cx="60280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prime[M],mark[M],ptot;</a:t>
            </a:r>
            <a:endParaRPr lang="zh-CN" altLang="en-US"/>
          </a:p>
          <a:p>
            <a:r>
              <a:rPr lang="zh-CN" altLang="en-US"/>
              <a:t>void get_prime(int n){</a:t>
            </a:r>
            <a:endParaRPr lang="zh-CN" altLang="en-US"/>
          </a:p>
          <a:p>
            <a:r>
              <a:rPr lang="zh-CN" altLang="en-US"/>
              <a:t>	for(int i=2;i&lt;=n;i++){</a:t>
            </a:r>
            <a:endParaRPr lang="zh-CN" altLang="en-US"/>
          </a:p>
          <a:p>
            <a:r>
              <a:rPr lang="zh-CN" altLang="en-US"/>
              <a:t>		if(!mark[i])prime[++ptot]=i;</a:t>
            </a:r>
            <a:endParaRPr lang="zh-CN" altLang="en-US"/>
          </a:p>
          <a:p>
            <a:r>
              <a:rPr lang="zh-CN" altLang="en-US"/>
              <a:t>		for(int j=i+i;j&lt;=n;j++)mark[j]=1;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2920" y="345440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筛质数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129030" y="1365885"/>
            <a:ext cx="7732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筛出</a:t>
            </a:r>
            <a:r>
              <a:rPr lang="en-US" altLang="zh-CN" sz="2400"/>
              <a:t>n</a:t>
            </a:r>
            <a:r>
              <a:rPr lang="zh-CN" altLang="en-US" sz="2400"/>
              <a:t>以内所有的质数</a:t>
            </a:r>
            <a:endParaRPr lang="zh-CN" altLang="en-US" sz="2400"/>
          </a:p>
          <a:p>
            <a:r>
              <a:rPr lang="zh-CN" altLang="en-US" sz="2400"/>
              <a:t>朴素筛法：直接把2~n-1中每个数的倍数都筛一遍</a:t>
            </a:r>
            <a:endParaRPr lang="zh-CN" altLang="en-US" sz="2400"/>
          </a:p>
          <a:p>
            <a:r>
              <a:rPr lang="zh-CN" altLang="en-US" sz="2400"/>
              <a:t>复杂度：</a:t>
            </a:r>
            <a:r>
              <a:rPr lang="en-US" altLang="zh-CN" sz="2400"/>
              <a:t>O(log(n))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129030" y="3612515"/>
            <a:ext cx="60280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prime[M],mark[M],ptot;</a:t>
            </a:r>
            <a:endParaRPr lang="zh-CN" altLang="en-US"/>
          </a:p>
          <a:p>
            <a:r>
              <a:rPr lang="zh-CN" altLang="en-US"/>
              <a:t>void get_prime(int n){</a:t>
            </a:r>
            <a:endParaRPr lang="zh-CN" altLang="en-US"/>
          </a:p>
          <a:p>
            <a:r>
              <a:rPr lang="zh-CN" altLang="en-US"/>
              <a:t>	for(int i=2;i&lt;=n;i++){</a:t>
            </a:r>
            <a:endParaRPr lang="zh-CN" altLang="en-US"/>
          </a:p>
          <a:p>
            <a:r>
              <a:rPr lang="zh-CN" altLang="en-US"/>
              <a:t>		if(!mark[i])prime[++ptot]=i;</a:t>
            </a:r>
            <a:endParaRPr lang="zh-CN" altLang="en-US"/>
          </a:p>
          <a:p>
            <a:r>
              <a:rPr lang="zh-CN" altLang="en-US"/>
              <a:t>		for(int j=i+i;j&lt;=n;j++)mark[j]=1;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2920" y="345440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筛质数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129030" y="1365885"/>
            <a:ext cx="7732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筛出</a:t>
            </a:r>
            <a:r>
              <a:rPr lang="en-US" altLang="zh-CN" sz="2400"/>
              <a:t>n</a:t>
            </a:r>
            <a:r>
              <a:rPr lang="zh-CN" altLang="en-US" sz="2400"/>
              <a:t>以内所有的质数</a:t>
            </a:r>
            <a:endParaRPr lang="zh-CN" altLang="en-US" sz="2400"/>
          </a:p>
          <a:p>
            <a:r>
              <a:rPr lang="zh-CN" altLang="en-US" sz="2400"/>
              <a:t>埃氏筛法：把2~n-1中每个质数的倍数都筛一遍</a:t>
            </a:r>
            <a:endParaRPr lang="zh-CN" altLang="en-US" sz="2400"/>
          </a:p>
          <a:p>
            <a:r>
              <a:rPr lang="zh-CN" altLang="en-US" sz="2400"/>
              <a:t>复杂度：</a:t>
            </a:r>
            <a:r>
              <a:rPr lang="en-US" altLang="zh-CN" sz="2400"/>
              <a:t>O(log(log(n)))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129030" y="3612515"/>
            <a:ext cx="60280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prime[M],mark[M],ptot;</a:t>
            </a:r>
            <a:endParaRPr lang="zh-CN" altLang="en-US"/>
          </a:p>
          <a:p>
            <a:r>
              <a:rPr lang="zh-CN" altLang="en-US"/>
              <a:t>void get_prime(int n){</a:t>
            </a:r>
            <a:endParaRPr lang="zh-CN" altLang="en-US"/>
          </a:p>
          <a:p>
            <a:r>
              <a:rPr lang="zh-CN" altLang="en-US"/>
              <a:t>	for(int i=2;i&lt;=n;i++)if(!mark[i]){</a:t>
            </a:r>
            <a:endParaRPr lang="zh-CN" altLang="en-US"/>
          </a:p>
          <a:p>
            <a:r>
              <a:rPr lang="zh-CN" altLang="en-US"/>
              <a:t>		prime[++ptot]=i;</a:t>
            </a:r>
            <a:endParaRPr lang="zh-CN" altLang="en-US"/>
          </a:p>
          <a:p>
            <a:r>
              <a:rPr lang="zh-CN" altLang="en-US"/>
              <a:t>		for(int j=i+i;j&lt;=n;j+=i)mark[j]=1;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2920" y="345440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线性筛质数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129030" y="1365885"/>
            <a:ext cx="77323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筛出</a:t>
            </a:r>
            <a:r>
              <a:rPr lang="en-US" altLang="zh-CN" sz="2400"/>
              <a:t>n</a:t>
            </a:r>
            <a:r>
              <a:rPr lang="zh-CN" altLang="en-US" sz="2400"/>
              <a:t>以内所有的质数</a:t>
            </a:r>
            <a:endParaRPr lang="zh-CN" altLang="en-US" sz="2400"/>
          </a:p>
          <a:p>
            <a:r>
              <a:rPr lang="zh-CN" altLang="en-US" sz="2400"/>
              <a:t>线性筛：在埃氏筛法的基础上，让每个合数只被它的</a:t>
            </a:r>
            <a:r>
              <a:rPr lang="zh-CN" altLang="en-US" sz="2400">
                <a:solidFill>
                  <a:srgbClr val="FF0000"/>
                </a:solidFill>
              </a:rPr>
              <a:t>最小质因子</a:t>
            </a:r>
            <a:r>
              <a:rPr lang="zh-CN" altLang="en-US" sz="2400"/>
              <a:t>筛选一次，以达到不重复的目的</a:t>
            </a:r>
            <a:endParaRPr lang="zh-CN" altLang="en-US" sz="2400"/>
          </a:p>
          <a:p>
            <a:r>
              <a:rPr lang="zh-CN" altLang="en-US" sz="2400"/>
              <a:t>复杂度：</a:t>
            </a:r>
            <a:r>
              <a:rPr lang="en-US" altLang="zh-CN" sz="2400"/>
              <a:t>O(n)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129030" y="3167380"/>
            <a:ext cx="60280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ptot,prime[M/10],pre[M];</a:t>
            </a:r>
            <a:endParaRPr lang="zh-CN" altLang="en-US"/>
          </a:p>
          <a:p>
            <a:r>
              <a:rPr lang="zh-CN" altLang="en-US"/>
              <a:t>void get_prime(){</a:t>
            </a:r>
            <a:endParaRPr lang="zh-CN" altLang="en-US"/>
          </a:p>
          <a:p>
            <a:r>
              <a:rPr lang="zh-CN" altLang="en-US"/>
              <a:t>	for(int i=2;i&lt;M;i++){</a:t>
            </a:r>
            <a:endParaRPr lang="zh-CN" altLang="en-US"/>
          </a:p>
          <a:p>
            <a:r>
              <a:rPr lang="zh-CN" altLang="en-US"/>
              <a:t>		if(!pre[i])prime[++ptot]=pre[i]=i;</a:t>
            </a:r>
            <a:endParaRPr lang="zh-CN" altLang="en-US"/>
          </a:p>
          <a:p>
            <a:r>
              <a:rPr lang="zh-CN" altLang="en-US"/>
              <a:t>		for(int j=1;j&lt;=ptot;j++){</a:t>
            </a:r>
            <a:endParaRPr lang="zh-CN" altLang="en-US"/>
          </a:p>
          <a:p>
            <a:r>
              <a:rPr lang="zh-CN" altLang="en-US"/>
              <a:t>			int t=i*prime[j];</a:t>
            </a:r>
            <a:endParaRPr lang="zh-CN" altLang="en-US"/>
          </a:p>
          <a:p>
            <a:r>
              <a:rPr lang="zh-CN" altLang="en-US"/>
              <a:t>			if(t&gt;=M)break;</a:t>
            </a:r>
            <a:endParaRPr lang="zh-CN" altLang="en-US"/>
          </a:p>
          <a:p>
            <a:r>
              <a:rPr lang="zh-CN" altLang="en-US"/>
              <a:t>			pre[t]=prime[j];</a:t>
            </a:r>
            <a:endParaRPr lang="zh-CN" altLang="en-US"/>
          </a:p>
          <a:p>
            <a:r>
              <a:rPr lang="zh-CN" altLang="en-US"/>
              <a:t>			if(i%prime[j]==0)break;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736,&quot;width&quot;:464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2961</Words>
  <Application>WPS 演示</Application>
  <PresentationFormat>宽屏</PresentationFormat>
  <Paragraphs>210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WXDN</cp:lastModifiedBy>
  <cp:revision>18</cp:revision>
  <dcterms:created xsi:type="dcterms:W3CDTF">2021-07-19T14:35:00Z</dcterms:created>
  <dcterms:modified xsi:type="dcterms:W3CDTF">2021-07-20T10:41:47Z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4EE0819E1B2B4FA3911AE6D9148889A9</vt:lpwstr>
  </property>
  <property fmtid="{D5CDD505-2E9C-101B-9397-08002B2CF9AE}" pid="3" name="KSOProductBuildVer">
    <vt:lpwstr>2052-11.1.0.10578</vt:lpwstr>
  </property>
</Properties>
</file>