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80" r:id="rId3"/>
    <p:sldId id="282" r:id="rId5"/>
    <p:sldId id="258" r:id="rId6"/>
    <p:sldId id="285" r:id="rId7"/>
    <p:sldId id="260" r:id="rId8"/>
    <p:sldId id="261" r:id="rId9"/>
    <p:sldId id="286" r:id="rId10"/>
    <p:sldId id="262" r:id="rId11"/>
    <p:sldId id="287" r:id="rId12"/>
    <p:sldId id="289" r:id="rId13"/>
    <p:sldId id="290" r:id="rId14"/>
    <p:sldId id="266" r:id="rId15"/>
    <p:sldId id="291" r:id="rId16"/>
    <p:sldId id="292" r:id="rId17"/>
    <p:sldId id="294" r:id="rId18"/>
    <p:sldId id="295" r:id="rId19"/>
    <p:sldId id="296" r:id="rId20"/>
    <p:sldId id="301" r:id="rId21"/>
    <p:sldId id="270" r:id="rId22"/>
    <p:sldId id="275" r:id="rId23"/>
    <p:sldId id="333" r:id="rId24"/>
    <p:sldId id="334" r:id="rId25"/>
    <p:sldId id="279" r:id="rId26"/>
    <p:sldId id="335" r:id="rId27"/>
    <p:sldId id="33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57300" y="2070735"/>
            <a:ext cx="967676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图论中的连通分量</a:t>
            </a:r>
            <a:endParaRPr lang="zh-CN" alt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altLang="zh-CN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简单的</a:t>
            </a:r>
            <a:r>
              <a:rPr lang="en-US" altLang="zh-CN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endParaRPr lang="en-US" altLang="zh-CN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62630" y="4906010"/>
            <a:ext cx="6706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今天所有的算法提出者都是tarjan。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3556000" y="594042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为什么这样就可以了？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92455" y="2485707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对于情况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来说。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2185" y="3210560"/>
            <a:ext cx="970851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	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如果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没有访问过，对于任意的点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，如果从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访问到，那么一定可以从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o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访问到。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2495" y="4546600"/>
            <a:ext cx="1005713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	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对于所有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tin[x] &lt; tin[o]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的点，如果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不存在一条路径到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o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，那么一定不存在一条路径到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v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。否则一定会在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o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访问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v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之前访问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v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。（考虑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dfs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一些简单的性质）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2455" y="1177290"/>
            <a:ext cx="980884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1. 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如果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没有访问过，那么继续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dfs(v),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然后用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low[v]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去更新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low[o]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/>
      <p:bldP spid="4" grpId="0"/>
      <p:bldP spid="7" grpId="0"/>
      <p:bldP spid="2" grpId="1"/>
      <p:bldP spid="3" grpId="1"/>
      <p:bldP spid="4" grpId="1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3556000" y="594042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为什么这样就可以了？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1855" y="1278255"/>
            <a:ext cx="987933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2. 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如果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访问过，那么有两种情况，一种存在一条路径从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v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o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，另一种不存在。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71245" y="2354580"/>
            <a:ext cx="751459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对于不存在的我们直接无视掉。  对于存在的用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low[v]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或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tin[v]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去更新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low[o]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1855" y="3719830"/>
            <a:ext cx="385445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对于情况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来说。显然。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8" grpId="0"/>
      <p:bldP spid="9" grpId="0"/>
      <p:bldP spid="5" grpId="0"/>
      <p:bldP spid="8" grpId="1"/>
      <p:bldP spid="9" grpId="1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1282065" y="307340"/>
            <a:ext cx="84702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现在我们来考虑一下这个东西有什么用。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1282065" y="307340"/>
            <a:ext cx="84702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现在我们来考虑一下这个东西有什么用。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2485" y="1009015"/>
            <a:ext cx="1024636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现在要求的是强连通分量。它的要求是里面的点要能相互到达。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1282065" y="307340"/>
            <a:ext cx="84702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现在我们来考虑一下这个东西有什么用。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2485" y="1009015"/>
            <a:ext cx="1024636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现在要求的是强连通分量。它的要求是里面的点要能相互到达。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3120" y="2179320"/>
            <a:ext cx="100971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那么我们之前在更新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low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的时候要求就是能相互到达。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1282065" y="307340"/>
            <a:ext cx="84702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现在我们来考虑一下这个东西有什么用。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2485" y="1009015"/>
            <a:ext cx="1024636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现在要求的是强连通分量。它的要求是里面的点要能相互到达。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3120" y="2179320"/>
            <a:ext cx="100971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那么我们之前在更新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low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的时候要求就是能相互到达。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2485" y="3896360"/>
            <a:ext cx="1009777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每个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low[o]==tin[o]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的点都是它所在的强连通分量中第一个被访问的点。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5" grpId="0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1282065" y="307340"/>
            <a:ext cx="84702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现在我们来考虑一下这个东西有什么用。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2485" y="1009015"/>
            <a:ext cx="1024636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现在要求的是强连通分量。它的要求是里面的点要能相互到达。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3120" y="2179320"/>
            <a:ext cx="100971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那么我们之前在更新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low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的时候要求就是能相互到达。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2485" y="2800985"/>
            <a:ext cx="100971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1075" y="2820670"/>
            <a:ext cx="1009777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每个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low[o]==tin[o]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的点都是它所在的强连通分量中第一个被访问的点。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49070" y="4100195"/>
            <a:ext cx="4017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但是，同一个强连通分量中的</a:t>
            </a:r>
            <a:r>
              <a:rPr lang="en-US" altLang="zh-CN"/>
              <a:t>low</a:t>
            </a:r>
            <a:r>
              <a:rPr lang="zh-CN" altLang="en-US"/>
              <a:t>值是不一定相同的，这也就是为什么不能用</a:t>
            </a:r>
            <a:r>
              <a:rPr lang="en-US" altLang="zh-CN"/>
              <a:t>low</a:t>
            </a:r>
            <a:r>
              <a:rPr lang="zh-CN" altLang="en-US"/>
              <a:t>值直接对图</a:t>
            </a:r>
            <a:r>
              <a:rPr lang="zh-CN" altLang="en-US"/>
              <a:t>染色。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0" y="3896995"/>
            <a:ext cx="3448685" cy="21831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32930" y="6212840"/>
            <a:ext cx="3600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一个反例，</a:t>
            </a:r>
            <a:r>
              <a:rPr lang="en-US" altLang="zh-CN"/>
              <a:t>dfs</a:t>
            </a:r>
            <a:r>
              <a:rPr lang="zh-CN" altLang="en-US"/>
              <a:t>不同的访问顺序会导致不同的</a:t>
            </a:r>
            <a:r>
              <a:rPr lang="zh-CN" altLang="en-US"/>
              <a:t>结果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816860" y="2019935"/>
            <a:ext cx="616712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4400" b="0">
                <a:latin typeface="Calibri" panose="020F0502020204030204" charset="0"/>
                <a:ea typeface="宋体" panose="02010600030101010101" pitchFamily="2" charset="-122"/>
              </a:rPr>
              <a:t>是不是感觉做完了？？</a:t>
            </a:r>
            <a:endParaRPr lang="zh-CN" altLang="en-US" sz="4400"/>
          </a:p>
        </p:txBody>
      </p:sp>
      <p:sp>
        <p:nvSpPr>
          <p:cNvPr id="8" name="文本框 7"/>
          <p:cNvSpPr txBox="1"/>
          <p:nvPr/>
        </p:nvSpPr>
        <p:spPr>
          <a:xfrm>
            <a:off x="424180" y="3075305"/>
            <a:ext cx="113442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4000" b="0">
                <a:latin typeface="Calibri" panose="020F0502020204030204" charset="0"/>
                <a:ea typeface="宋体" panose="02010600030101010101" pitchFamily="2" charset="-122"/>
              </a:rPr>
              <a:t>上面的推导有没有什么问题，他能不能实现？？？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823595" y="1140460"/>
            <a:ext cx="1012761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我们可以模拟一个栈，每次将我们访问到的点压入栈中，表示当前强连通分量中的点，而如果此时点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u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</a:rPr>
              <a:t>的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</a:rPr>
              <a:t>dfn[u]==low[u]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</a:rPr>
              <a:t>则说明这是一个强连通分量中</a:t>
            </a:r>
            <a:r>
              <a:rPr lang="zh-CN" sz="32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第一个被访问的点。而在该点之后入栈的点则同属于一个强连通分量，我们只要一边</a:t>
            </a:r>
            <a:r>
              <a:rPr lang="en-US" altLang="zh-CN" sz="32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pop</a:t>
            </a:r>
            <a:r>
              <a:rPr lang="zh-CN" altLang="en-US" sz="32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一边染色</a:t>
            </a:r>
            <a:r>
              <a:rPr lang="zh-CN" altLang="en-US" sz="32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就好了。</a:t>
            </a:r>
            <a:endParaRPr lang="zh-CN" altLang="en-US" sz="32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882015" y="524510"/>
            <a:ext cx="95796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那么就可以得到今天要用的算法了。（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SCC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2015" y="1007110"/>
            <a:ext cx="9318625" cy="6185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void tarjan(int u){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dfn[u]=low[u]=++cnt;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s.push(u);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vis[u]=1;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for(int i=head[u];i;i=t[i].Next){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	int v=t[i].v;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	if(!dfn[v]){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		tarjan(v);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		low[u]=min(low[u],low[v]);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	}else if(vis[v])low[u]=min(low[u],dfn[v]);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}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if(dfn[u]==low[u]){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	color++;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	while(1){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		int t=s.top();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		vis[t]=0;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		s.pop();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		num[color]++;//</a:t>
            </a:r>
            <a:r>
              <a:rPr lang="zh-CN" altLang="en-US">
                <a:latin typeface="Consolas" panose="020B0609020204030204" charset="0"/>
                <a:ea typeface="宋体" panose="02010600030101010101" pitchFamily="2" charset="-122"/>
              </a:rPr>
              <a:t>染色的过程根据实际要求写</a:t>
            </a:r>
            <a:r>
              <a:rPr lang="en-US" altLang="zh-CN"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Consolas" panose="020B0609020204030204" charset="0"/>
                <a:ea typeface="宋体" panose="02010600030101010101" pitchFamily="2" charset="-122"/>
              </a:rPr>
              <a:t>比如统计</a:t>
            </a:r>
            <a:r>
              <a:rPr lang="en-US" altLang="zh-CN">
                <a:latin typeface="Consolas" panose="020B0609020204030204" charset="0"/>
                <a:ea typeface="宋体" panose="02010600030101010101" pitchFamily="2" charset="-122"/>
              </a:rPr>
              <a:t>SCC</a:t>
            </a:r>
            <a:r>
              <a:rPr lang="zh-CN" altLang="en-US">
                <a:latin typeface="Consolas" panose="020B0609020204030204" charset="0"/>
                <a:ea typeface="宋体" panose="02010600030101010101" pitchFamily="2" charset="-122"/>
              </a:rPr>
              <a:t>的大小等等。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		if(t==u)break;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	}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	}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  <a:p>
            <a:pPr marL="230505" indent="-230505"/>
            <a:r>
              <a:rPr lang="en-US"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63905" y="81724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有向图：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G=(V. E)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980440" y="165544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强连通：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504950" y="2393950"/>
            <a:ext cx="91821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若图中的任意两点都相互可达，则称图为强连通的。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80440" y="3087052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强连通分量：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965960" y="3797300"/>
            <a:ext cx="814260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一个图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G=(V. E)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的极大强连通子图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g =(v, e)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称为强连通分量。极大为不存在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</a:rPr>
              <a:t>g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’=(v’,e’)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使得</a:t>
            </a:r>
            <a:endParaRPr lang="zh-CN" altLang="en-US" sz="2800"/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7622540" y="4195445"/>
            <a:ext cx="1863090" cy="5549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712595" y="475043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且</a:t>
            </a:r>
            <a:r>
              <a:rPr lang="en-US" sz="2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g’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是强连通的。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4" grpId="0"/>
      <p:bldP spid="4" grpId="1"/>
      <p:bldP spid="5" grpId="0"/>
      <p:bldP spid="6" grpId="0"/>
      <p:bldP spid="101" grpId="0"/>
      <p:bldP spid="6" grpId="1"/>
      <p:bldP spid="10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4803775" y="2967990"/>
            <a:ext cx="25850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无向图</a:t>
            </a:r>
            <a:endParaRPr lang="zh-CN" altLang="en-US" sz="5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744855" y="954405"/>
            <a:ext cx="10852150" cy="283210"/>
          </a:xfrm>
        </p:spPr>
        <p:txBody>
          <a:bodyPr/>
          <a:lstStyle/>
          <a:p>
            <a:r>
              <a:rPr lang="zh-CN" altLang="en-US" sz="2000"/>
              <a:t>割点： 对于一个连通图中的点 </a:t>
            </a:r>
            <a:r>
              <a:rPr lang="en-US" altLang="zh-CN" sz="2000"/>
              <a:t>u</a:t>
            </a:r>
            <a:r>
              <a:rPr lang="zh-CN" altLang="en-US" sz="2000"/>
              <a:t>，假如删去这个点以及与所有 </a:t>
            </a:r>
            <a:r>
              <a:rPr lang="en-US" altLang="zh-CN" sz="2000"/>
              <a:t>u</a:t>
            </a:r>
            <a:r>
              <a:rPr lang="zh-CN" altLang="en-US" sz="2000"/>
              <a:t> 相连的边之后图不连通，那么称</a:t>
            </a:r>
            <a:r>
              <a:rPr lang="en-US" altLang="zh-CN" sz="2000"/>
              <a:t>u</a:t>
            </a:r>
            <a:r>
              <a:rPr lang="zh-CN" altLang="en-US" sz="2000"/>
              <a:t> 为该图的割点。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点双联通的： 对于一个无向图，假如仅仅对于该图而言其中不包含割点，那么称这个图是点双连通的。</a:t>
            </a:r>
            <a:endParaRPr lang="zh-CN" altLang="en-US" sz="2000"/>
          </a:p>
          <a:p>
            <a:r>
              <a:rPr lang="zh-CN" altLang="en-US" sz="2000"/>
              <a:t>点双连通分量： 对于一个无向图中的极大点双连通的子图，我们称这个子图为点双连通分量。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为了方便，下面简称点双连通分量为点双。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94715" y="582930"/>
            <a:ext cx="10852237" cy="1077985"/>
          </a:xfrm>
        </p:spPr>
        <p:txBody>
          <a:bodyPr/>
          <a:lstStyle/>
          <a:p>
            <a:r>
              <a:rPr lang="zh-CN" altLang="en-US" sz="3200"/>
              <a:t>找割点</a:t>
            </a:r>
            <a:endParaRPr lang="zh-CN" altLang="en-US" sz="3200"/>
          </a:p>
          <a:p>
            <a:r>
              <a:rPr lang="zh-CN" altLang="en-US"/>
              <a:t>割点条件(u为第一个遍历到的节点则判断col&gt;1就是割点，否则low[v]&gt;=dfn[u]) </a:t>
            </a:r>
            <a:endParaRPr lang="zh-CN" altLang="en-US"/>
          </a:p>
          <a:p>
            <a:r>
              <a:rPr lang="zh-CN" altLang="en-US" sz="2800"/>
              <a:t>找点双</a:t>
            </a:r>
            <a:endParaRPr lang="zh-CN" altLang="en-US"/>
          </a:p>
          <a:p>
            <a:r>
              <a:rPr lang="zh-CN" altLang="en-US"/>
              <a:t>我们依然考虑使用上面的 d f n  和 l o w  来求，我们将深搜时遇到的所有边加入到栈里面，当找到一个割点的时候，就将这个割点往下走到的所有边弹出，而这些边所连接的点就是一个点双了。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0335" y="126365"/>
            <a:ext cx="1176655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 dfn[maxn],low[maxn],id,t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belong[maxn],cnt;//belong记录每个点属于哪一个点双，cnt记录点双个数</a:t>
            </a:r>
            <a:endParaRPr lang="zh-CN" altLang="en-US"/>
          </a:p>
          <a:p>
            <a:r>
              <a:rPr lang="zh-CN" altLang="en-US"/>
              <a:t>edge zhan[(maxn*maxn)&lt;&lt;1];//存边的栈</a:t>
            </a:r>
            <a:endParaRPr lang="zh-CN" altLang="en-US"/>
          </a:p>
          <a:p>
            <a:r>
              <a:rPr lang="zh-CN" altLang="en-US"/>
              <a:t>bool cut[maxn];</a:t>
            </a:r>
            <a:endParaRPr lang="zh-CN" altLang="en-US"/>
          </a:p>
          <a:p>
            <a:r>
              <a:rPr lang="zh-CN" altLang="en-US"/>
              <a:t>set&lt;int&gt; s[maxn];//记录每个点双包含哪些点，如果题目不需要也可以不求</a:t>
            </a:r>
            <a:endParaRPr lang="zh-CN" altLang="en-US"/>
          </a:p>
          <a:p>
            <a:r>
              <a:rPr lang="zh-CN" altLang="en-US"/>
              <a:t>void dfs(int x,int from){</a:t>
            </a:r>
            <a:endParaRPr lang="zh-CN" altLang="en-US"/>
          </a:p>
          <a:p>
            <a:r>
              <a:rPr lang="zh-CN" altLang="en-US"/>
              <a:t>	dfn[x]=low[x]=++id; int son=0;</a:t>
            </a:r>
            <a:endParaRPr lang="zh-CN" altLang="en-US"/>
          </a:p>
          <a:p>
            <a:r>
              <a:rPr lang="zh-CN" altLang="en-US"/>
              <a:t>	for(int i=first[x];i;i=e[i].next){</a:t>
            </a:r>
            <a:endParaRPr lang="zh-CN" altLang="en-US"/>
          </a:p>
          <a:p>
            <a:r>
              <a:rPr lang="zh-CN" altLang="en-US"/>
              <a:t>		if(i==(from^1))continue;</a:t>
            </a:r>
            <a:endParaRPr lang="zh-CN" altLang="en-US"/>
          </a:p>
          <a:p>
            <a:r>
              <a:rPr lang="zh-CN" altLang="en-US"/>
              <a:t>		int y=e[i].y;</a:t>
            </a:r>
            <a:endParaRPr lang="zh-CN" altLang="en-US"/>
          </a:p>
          <a:p>
            <a:r>
              <a:rPr lang="zh-CN" altLang="en-US"/>
              <a:t>		if(!dfn[y]){</a:t>
            </a:r>
            <a:endParaRPr lang="zh-CN" altLang="en-US"/>
          </a:p>
          <a:p>
            <a:r>
              <a:rPr lang="zh-CN" altLang="en-US"/>
              <a:t>			zhan[++t]=e[i]; dfs(y,i); son++;//先压栈再遍历</a:t>
            </a:r>
            <a:endParaRPr lang="zh-CN" altLang="en-US"/>
          </a:p>
          <a:p>
            <a:r>
              <a:rPr lang="zh-CN" altLang="en-US"/>
              <a:t>			if(low[y]&lt;low[x])low[x]=low[y];</a:t>
            </a:r>
            <a:endParaRPr lang="zh-CN" altLang="en-US"/>
          </a:p>
          <a:p>
            <a:r>
              <a:rPr lang="zh-CN" altLang="en-US"/>
              <a:t>			if(low[y]&gt;=dfn[x])//发现x是割点{</a:t>
            </a:r>
            <a:endParaRPr lang="zh-CN" altLang="en-US"/>
          </a:p>
          <a:p>
            <a:r>
              <a:rPr lang="zh-CN" altLang="en-US"/>
              <a:t>				cnt++; edge xx; cut[x]=true;</a:t>
            </a:r>
            <a:endParaRPr lang="zh-CN" altLang="en-US"/>
          </a:p>
          <a:p>
            <a:r>
              <a:rPr lang="zh-CN" altLang="en-US"/>
              <a:t>				do{</a:t>
            </a:r>
            <a:endParaRPr lang="zh-CN" altLang="en-US"/>
          </a:p>
          <a:p>
            <a:r>
              <a:rPr lang="zh-CN" altLang="en-US"/>
              <a:t>					xx=zhan[t--];//弹出</a:t>
            </a:r>
            <a:endParaRPr lang="zh-CN" altLang="en-US"/>
          </a:p>
          <a:p>
            <a:r>
              <a:rPr lang="zh-CN" altLang="en-US"/>
              <a:t>					belong[xx.x]=belong[xx.y]=cnt;//标记</a:t>
            </a:r>
            <a:endParaRPr lang="zh-CN" altLang="en-US"/>
          </a:p>
          <a:p>
            <a:r>
              <a:rPr lang="zh-CN" altLang="en-US"/>
              <a:t>					s[cnt].insert(xx.x);s[cnt].insert(xx.y);//记录</a:t>
            </a:r>
            <a:endParaRPr lang="zh-CN" altLang="en-US"/>
          </a:p>
          <a:p>
            <a:r>
              <a:rPr lang="zh-CN" altLang="en-US"/>
              <a:t>				}while(xx.x!=x||xx.y!=y);//假如已经弹到 x到y 这条边了，就停下来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else if(dfn[y]&lt;low[x])low[x]=dfn[y];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if(from==-1&amp;&amp;son==1)cut[x]=false;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7992" y="900430"/>
            <a:ext cx="10852237" cy="950984"/>
          </a:xfrm>
        </p:spPr>
        <p:txBody>
          <a:bodyPr/>
          <a:p>
            <a:r>
              <a:rPr lang="zh-CN" altLang="en-US"/>
              <a:t>割边： 假如删去这条边后图不连通，那么称这条边为割边。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边双联通的： 对于一个图，假如仅仅对于该图而言其中没有割边，那么我们称这个图是边双联通的。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4725" y="3364230"/>
            <a:ext cx="104794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割边条件：low[v]&gt;dfn[u]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找边双：用类似找点双的做法，但是栈里面压点，不压边。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45260" y="0"/>
            <a:ext cx="930211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 dfn[maxn],low[maxn],belong[maxn],id=0,cnt=0;</a:t>
            </a:r>
            <a:endParaRPr lang="zh-CN" altLang="en-US"/>
          </a:p>
          <a:p>
            <a:r>
              <a:rPr lang="zh-CN" altLang="en-US"/>
              <a:t>int zhan[maxn],t=0;</a:t>
            </a:r>
            <a:endParaRPr lang="zh-CN" altLang="en-US"/>
          </a:p>
          <a:p>
            <a:r>
              <a:rPr lang="zh-CN" altLang="en-US"/>
              <a:t>void dfs(int x,int from)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dfn[x]=low[x]=++id;zhan[++t]=x;</a:t>
            </a:r>
            <a:endParaRPr lang="zh-CN" altLang="en-US"/>
          </a:p>
          <a:p>
            <a:r>
              <a:rPr lang="zh-CN" altLang="en-US"/>
              <a:t>	for(int i=first[x];i;i=e[i].next)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if(i==(from^1))continue;</a:t>
            </a:r>
            <a:endParaRPr lang="zh-CN" altLang="en-US"/>
          </a:p>
          <a:p>
            <a:r>
              <a:rPr lang="zh-CN" altLang="en-US"/>
              <a:t>		int y=e[i].y;</a:t>
            </a:r>
            <a:endParaRPr lang="zh-CN" altLang="en-US"/>
          </a:p>
          <a:p>
            <a:r>
              <a:rPr lang="zh-CN" altLang="en-US"/>
              <a:t>		if(!dfn[y])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dfs(y,i);</a:t>
            </a:r>
            <a:endParaRPr lang="zh-CN" altLang="en-US"/>
          </a:p>
          <a:p>
            <a:r>
              <a:rPr lang="zh-CN" altLang="en-US"/>
              <a:t>			if(low[y]&lt;low[x])low[x]=low[y];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else if(dfn[y]&lt;low[x])low[x]=dfn[y];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if(dfn[x]==low[x])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cnt++; int xx;</a:t>
            </a:r>
            <a:endParaRPr lang="zh-CN" altLang="en-US"/>
          </a:p>
          <a:p>
            <a:r>
              <a:rPr lang="zh-CN" altLang="en-US"/>
              <a:t>		do{</a:t>
            </a:r>
            <a:endParaRPr lang="zh-CN" altLang="en-US"/>
          </a:p>
          <a:p>
            <a:r>
              <a:rPr lang="zh-CN" altLang="en-US"/>
              <a:t>			xx=zhan[t--];</a:t>
            </a:r>
            <a:endParaRPr lang="zh-CN" altLang="en-US"/>
          </a:p>
          <a:p>
            <a:r>
              <a:rPr lang="zh-CN" altLang="en-US"/>
              <a:t>			belong[xx]=cnt;</a:t>
            </a:r>
            <a:endParaRPr lang="zh-CN" altLang="en-US"/>
          </a:p>
          <a:p>
            <a:r>
              <a:rPr lang="zh-CN" altLang="en-US"/>
              <a:t>		}while(xx!=x);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3258185" y="516572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其中的强连通分量</a:t>
            </a:r>
            <a:endParaRPr lang="zh-CN" altLang="en-US"/>
          </a:p>
        </p:txBody>
      </p:sp>
      <p:pic>
        <p:nvPicPr>
          <p:cNvPr id="7" name="图片 7" descr="2.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1190" y="1181735"/>
            <a:ext cx="5254625" cy="5254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477520" y="605155"/>
            <a:ext cx="7167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介绍算法前，先说两个很重要的东西。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2300" y="1362075"/>
            <a:ext cx="99675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时间戳：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tin[x],(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其他的地方可能用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dfn[x],pre[x]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来表示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3275" y="2134870"/>
            <a:ext cx="109086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tin[x]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表示在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dfs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的访问过程中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这个节点是第几个被访问的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3410" y="2811145"/>
            <a:ext cx="50939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追溯值：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low[x]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18565" y="3403600"/>
            <a:ext cx="1036574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	low[x]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表示在当前的搜索状态中（每个点的访问顺序固定的情况下）满足下面两个条件的点中时间戳的最小值。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35710" y="4620260"/>
            <a:ext cx="103663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	1.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从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出发，能到达的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.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	2.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从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出发，可以通过反边到达的（反边就是将原来边的方向取反）。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2774315" y="2125980"/>
            <a:ext cx="700405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4000" b="0">
                <a:latin typeface="Calibri" panose="020F0502020204030204" charset="0"/>
                <a:ea typeface="宋体" panose="02010600030101010101" pitchFamily="2" charset="-122"/>
              </a:rPr>
              <a:t>下面来解决两件事情。</a:t>
            </a:r>
            <a:endParaRPr lang="zh-CN" sz="40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zh-CN" sz="4000" b="0">
                <a:latin typeface="Calibri" panose="020F0502020204030204" charset="0"/>
                <a:ea typeface="宋体" panose="02010600030101010101" pitchFamily="2" charset="-122"/>
              </a:rPr>
              <a:t>怎么求这两个东西？这两个东西有什么用？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3210560" y="2198052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600" b="0">
                <a:latin typeface="Calibri" panose="020F0502020204030204" charset="0"/>
                <a:ea typeface="宋体" panose="02010600030101010101" pitchFamily="2" charset="-122"/>
              </a:rPr>
              <a:t>怎么求这两个东西？？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3210560" y="2198052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600" b="0">
                <a:latin typeface="Calibri" panose="020F0502020204030204" charset="0"/>
                <a:ea typeface="宋体" panose="02010600030101010101" pitchFamily="2" charset="-122"/>
              </a:rPr>
              <a:t>怎么求这两个东西？？</a:t>
            </a:r>
            <a:endParaRPr lang="zh-CN" altLang="en-US" sz="3600"/>
          </a:p>
        </p:txBody>
      </p:sp>
      <p:sp>
        <p:nvSpPr>
          <p:cNvPr id="2" name="文本框 1"/>
          <p:cNvSpPr txBox="1"/>
          <p:nvPr/>
        </p:nvSpPr>
        <p:spPr>
          <a:xfrm>
            <a:off x="445770" y="3382645"/>
            <a:ext cx="106095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我们想怎么样用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O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n+m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）的时间维护出上面讲的两个数组。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37515" y="479742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现在我们考虑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dfs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整个图。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2175" y="1280795"/>
            <a:ext cx="755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tin[o]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在第一次访问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o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的时候就可以处理好。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1802130" y="2780030"/>
            <a:ext cx="1904365" cy="465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3616960" y="272097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考虑以下情况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2175" y="2720975"/>
            <a:ext cx="995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/>
            <a:r>
              <a:rPr lang="zh-CN" sz="32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对于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37515" y="479742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现在我们考虑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dfs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整个图。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2175" y="1280795"/>
            <a:ext cx="7553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tin[o]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在第一次访问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o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的时候就可以处理好。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2175" y="2015490"/>
            <a:ext cx="86315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low[o]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的初始值为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tin[o]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10970" y="3414395"/>
            <a:ext cx="980884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1. 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如果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没有访问过，那么继续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dfs(v),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然后用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low[v]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去更新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low[o]=min(low[u],low[v])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；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41120" y="4490720"/>
            <a:ext cx="987933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2. 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如果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访问过，那么有两种情况，一种存在一条路径从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v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o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，另一种不存在。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40510" y="5567045"/>
            <a:ext cx="751459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对于不存在的我们直接无视掉。  对于存在的用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low[v]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或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tin[v]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去更新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low[o]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UNIT_ISCONTENTSTITLE" val="0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在此输入您的封面副标题"/>
</p:tagLst>
</file>

<file path=ppt/tags/tag83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UNIT_ISCONTENTSTITLE" val="0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"/>
</p:tagLst>
</file>

<file path=ppt/tags/tag85.xml><?xml version="1.0" encoding="utf-8"?>
<p:tagLst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3457</Words>
  <Application>WPS 演示</Application>
  <PresentationFormat>宽屏</PresentationFormat>
  <Paragraphs>228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石</cp:lastModifiedBy>
  <cp:revision>8</cp:revision>
  <dcterms:created xsi:type="dcterms:W3CDTF">2019-07-05T10:29:00Z</dcterms:created>
  <dcterms:modified xsi:type="dcterms:W3CDTF">2021-07-12T01:03:23Z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143E7BB503454A29A64E14E092888E2B</vt:lpwstr>
  </property>
</Properties>
</file>