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3.png" ContentType="image/png"/>
  <Override PartName="/ppt/media/image23.png" ContentType="image/png"/>
  <Override PartName="/ppt/media/image22.wmf" ContentType="image/x-wmf"/>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75.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17.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4.xml.rels" ContentType="application/vnd.openxmlformats-package.relationships+xml"/>
  <Override PartName="/ppt/slides/_rels/slide47.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70.xml.rels" ContentType="application/vnd.openxmlformats-package.relationships+xml"/>
  <Override PartName="/ppt/slides/_rels/slide63.xml.rels" ContentType="application/vnd.openxmlformats-package.relationships+xml"/>
  <Override PartName="/ppt/slides/_rels/slide55.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9.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58.xml.rels" ContentType="application/vnd.openxmlformats-package.relationships+xml"/>
  <Override PartName="/ppt/slides/_rels/slide74.xml.rels" ContentType="application/vnd.openxmlformats-package.relationships+xml"/>
  <Override PartName="/ppt/slides/_rels/slide23.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zh-CN" sz="1800" spc="-1" strike="noStrike">
                <a:solidFill>
                  <a:srgbClr val="000000"/>
                </a:solidFill>
                <a:latin typeface="Calibri"/>
              </a:rPr>
              <a:t>单击以</a:t>
            </a:r>
            <a:r>
              <a:rPr b="0" lang="zh-CN" sz="1800" spc="-1" strike="noStrike">
                <a:solidFill>
                  <a:srgbClr val="000000"/>
                </a:solidFill>
                <a:latin typeface="Calibri"/>
              </a:rPr>
              <a:t>移动幻</a:t>
            </a:r>
            <a:r>
              <a:rPr b="0" lang="zh-CN" sz="1800" spc="-1" strike="noStrike">
                <a:solidFill>
                  <a:srgbClr val="000000"/>
                </a:solidFill>
                <a:latin typeface="Calibri"/>
              </a:rPr>
              <a:t>灯片</a:t>
            </a:r>
            <a:endParaRPr b="0" lang="en-US" sz="1800" spc="-1" strike="noStrike">
              <a:solidFill>
                <a:srgbClr val="000000"/>
              </a:solidFill>
              <a:latin typeface="Calibri"/>
            </a:endParaRPr>
          </a:p>
        </p:txBody>
      </p:sp>
      <p:sp>
        <p:nvSpPr>
          <p:cNvPr id="12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zh-CN" sz="2000" spc="-1" strike="noStrike">
                <a:latin typeface="Arial"/>
              </a:rPr>
              <a:t>点击编</a:t>
            </a:r>
            <a:r>
              <a:rPr b="0" lang="zh-CN" sz="2000" spc="-1" strike="noStrike">
                <a:latin typeface="Arial"/>
              </a:rPr>
              <a:t>辑备</a:t>
            </a:r>
            <a:r>
              <a:rPr b="0" lang="zh-CN" sz="2000" spc="-1" strike="noStrike">
                <a:latin typeface="Arial"/>
              </a:rPr>
              <a:t>注格</a:t>
            </a:r>
            <a:r>
              <a:rPr b="0" lang="zh-CN" sz="2000" spc="-1" strike="noStrike">
                <a:latin typeface="Arial"/>
              </a:rPr>
              <a:t>式</a:t>
            </a:r>
            <a:endParaRPr b="0" lang="en-US" sz="2000" spc="-1" strike="noStrike">
              <a:latin typeface="Arial"/>
            </a:endParaRPr>
          </a:p>
        </p:txBody>
      </p:sp>
      <p:sp>
        <p:nvSpPr>
          <p:cNvPr id="122"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&lt;页眉&gt;</a:t>
            </a:r>
            <a:endParaRPr b="0" lang="en-US" sz="1400" spc="-1" strike="noStrike">
              <a:latin typeface="Times New Roman"/>
            </a:endParaRPr>
          </a:p>
        </p:txBody>
      </p:sp>
      <p:sp>
        <p:nvSpPr>
          <p:cNvPr id="123"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&lt;日期/时间&gt;</a:t>
            </a:r>
            <a:endParaRPr b="0" lang="en-US" sz="1400" spc="-1" strike="noStrike">
              <a:latin typeface="Times New Roman"/>
            </a:endParaRPr>
          </a:p>
        </p:txBody>
      </p:sp>
      <p:sp>
        <p:nvSpPr>
          <p:cNvPr id="124"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&lt;页脚&gt;</a:t>
            </a:r>
            <a:endParaRPr b="0" lang="en-US" sz="1400" spc="-1" strike="noStrike">
              <a:latin typeface="Times New Roman"/>
            </a:endParaRPr>
          </a:p>
        </p:txBody>
      </p:sp>
      <p:sp>
        <p:nvSpPr>
          <p:cNvPr id="125"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974DCFF5-26B2-497C-8622-C8534541CB88}" type="slidenum">
              <a:rPr b="0" lang="en-US" sz="1400" spc="-1" strike="noStrike">
                <a:latin typeface="Times New Roman"/>
              </a:rPr>
              <a:t>&lt;编号&gt;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3" name="PlaceHolder 1"/>
          <p:cNvSpPr>
            <a:spLocks noGrp="1"/>
          </p:cNvSpPr>
          <p:nvPr>
            <p:ph type="sldImg"/>
          </p:nvPr>
        </p:nvSpPr>
        <p:spPr>
          <a:xfrm>
            <a:off x="1371600" y="1143000"/>
            <a:ext cx="4114440" cy="3085920"/>
          </a:xfrm>
          <a:prstGeom prst="rect">
            <a:avLst/>
          </a:prstGeom>
          <a:ln w="0">
            <a:noFill/>
          </a:ln>
        </p:spPr>
      </p:sp>
      <p:sp>
        <p:nvSpPr>
          <p:cNvPr id="854"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855"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6539898-0E08-4179-8ED1-AC86CF343B94}" type="slidenum">
              <a:t>&lt;#&gt;</a:t>
            </a:fld>
          </a:p>
        </p:txBody>
      </p:sp>
      <p:sp>
        <p:nvSpPr>
          <p:cNvPr id="4" name="PlaceHolder 3"/>
          <p:cNvSpPr>
            <a:spLocks noGrp="1"/>
          </p:cNvSpPr>
          <p:nvPr>
            <p:ph type="dt" idx="3"/>
          </p:nvPr>
        </p:nvSpPr>
        <p:spPr/>
        <p:txBody>
          <a:bodyPr/>
          <a:p>
            <a:r>
              <a:rPr lang="zh-C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457200"/>
            <a:ext cx="8229240" cy="8110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5" name="PlaceHolder 2"/>
          <p:cNvSpPr>
            <a:spLocks noGrp="1"/>
          </p:cNvSpPr>
          <p:nvPr>
            <p:ph/>
          </p:nvPr>
        </p:nvSpPr>
        <p:spPr>
          <a:xfrm>
            <a:off x="457200" y="1445040"/>
            <a:ext cx="822924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6" name="PlaceHolder 3"/>
          <p:cNvSpPr>
            <a:spLocks noGrp="1"/>
          </p:cNvSpPr>
          <p:nvPr>
            <p:ph/>
          </p:nvPr>
        </p:nvSpPr>
        <p:spPr>
          <a:xfrm>
            <a:off x="457200" y="4074840"/>
            <a:ext cx="822924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D821EED-1BF4-4F56-B845-77616C7290AF}" type="slidenum">
              <a:t>&lt;#&gt;</a:t>
            </a:fld>
          </a:p>
        </p:txBody>
      </p:sp>
      <p:sp>
        <p:nvSpPr>
          <p:cNvPr id="7" name="PlaceHolder 6"/>
          <p:cNvSpPr>
            <a:spLocks noGrp="1"/>
          </p:cNvSpPr>
          <p:nvPr>
            <p:ph type="dt" idx="3"/>
          </p:nvPr>
        </p:nvSpPr>
        <p:spPr/>
        <p:txBody>
          <a:bodyPr/>
          <a:p>
            <a:r>
              <a:rPr lang="zh-C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457200"/>
            <a:ext cx="8229240" cy="8110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8" name="PlaceHolder 2"/>
          <p:cNvSpPr>
            <a:spLocks noGrp="1"/>
          </p:cNvSpPr>
          <p:nvPr>
            <p:ph/>
          </p:nvPr>
        </p:nvSpPr>
        <p:spPr>
          <a:xfrm>
            <a:off x="457200" y="1445040"/>
            <a:ext cx="40158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9" name="PlaceHolder 3"/>
          <p:cNvSpPr>
            <a:spLocks noGrp="1"/>
          </p:cNvSpPr>
          <p:nvPr>
            <p:ph/>
          </p:nvPr>
        </p:nvSpPr>
        <p:spPr>
          <a:xfrm>
            <a:off x="4674240" y="1445040"/>
            <a:ext cx="40158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0" name="PlaceHolder 4"/>
          <p:cNvSpPr>
            <a:spLocks noGrp="1"/>
          </p:cNvSpPr>
          <p:nvPr>
            <p:ph/>
          </p:nvPr>
        </p:nvSpPr>
        <p:spPr>
          <a:xfrm>
            <a:off x="457200" y="4074840"/>
            <a:ext cx="40158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1" name="PlaceHolder 5"/>
          <p:cNvSpPr>
            <a:spLocks noGrp="1"/>
          </p:cNvSpPr>
          <p:nvPr>
            <p:ph/>
          </p:nvPr>
        </p:nvSpPr>
        <p:spPr>
          <a:xfrm>
            <a:off x="4674240" y="4074840"/>
            <a:ext cx="40158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D104A61-4723-46FD-80C8-C93C42F24F94}" type="slidenum">
              <a:t>&lt;#&gt;</a:t>
            </a:fld>
          </a:p>
        </p:txBody>
      </p:sp>
      <p:sp>
        <p:nvSpPr>
          <p:cNvPr id="9" name="PlaceHolder 8"/>
          <p:cNvSpPr>
            <a:spLocks noGrp="1"/>
          </p:cNvSpPr>
          <p:nvPr>
            <p:ph type="dt" idx="3"/>
          </p:nvPr>
        </p:nvSpPr>
        <p:spPr/>
        <p:txBody>
          <a:bodyPr/>
          <a:p>
            <a:r>
              <a:rPr lang="zh-C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457200"/>
            <a:ext cx="8229240" cy="8110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3" name="PlaceHolder 2"/>
          <p:cNvSpPr>
            <a:spLocks noGrp="1"/>
          </p:cNvSpPr>
          <p:nvPr>
            <p:ph/>
          </p:nvPr>
        </p:nvSpPr>
        <p:spPr>
          <a:xfrm>
            <a:off x="457200" y="1445040"/>
            <a:ext cx="26496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4" name="PlaceHolder 3"/>
          <p:cNvSpPr>
            <a:spLocks noGrp="1"/>
          </p:cNvSpPr>
          <p:nvPr>
            <p:ph/>
          </p:nvPr>
        </p:nvSpPr>
        <p:spPr>
          <a:xfrm>
            <a:off x="3239640" y="1445040"/>
            <a:ext cx="26496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5" name="PlaceHolder 4"/>
          <p:cNvSpPr>
            <a:spLocks noGrp="1"/>
          </p:cNvSpPr>
          <p:nvPr>
            <p:ph/>
          </p:nvPr>
        </p:nvSpPr>
        <p:spPr>
          <a:xfrm>
            <a:off x="6022080" y="1445040"/>
            <a:ext cx="26496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6" name="PlaceHolder 5"/>
          <p:cNvSpPr>
            <a:spLocks noGrp="1"/>
          </p:cNvSpPr>
          <p:nvPr>
            <p:ph/>
          </p:nvPr>
        </p:nvSpPr>
        <p:spPr>
          <a:xfrm>
            <a:off x="457200" y="4074840"/>
            <a:ext cx="26496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7" name="PlaceHolder 6"/>
          <p:cNvSpPr>
            <a:spLocks noGrp="1"/>
          </p:cNvSpPr>
          <p:nvPr>
            <p:ph/>
          </p:nvPr>
        </p:nvSpPr>
        <p:spPr>
          <a:xfrm>
            <a:off x="3239640" y="4074840"/>
            <a:ext cx="26496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8" name="PlaceHolder 7"/>
          <p:cNvSpPr>
            <a:spLocks noGrp="1"/>
          </p:cNvSpPr>
          <p:nvPr>
            <p:ph/>
          </p:nvPr>
        </p:nvSpPr>
        <p:spPr>
          <a:xfrm>
            <a:off x="6022080" y="4074840"/>
            <a:ext cx="26496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34A139B-1721-4324-8ECF-E07CBD03DBA2}" type="slidenum">
              <a:t>&lt;#&gt;</a:t>
            </a:fld>
          </a:p>
        </p:txBody>
      </p:sp>
      <p:sp>
        <p:nvSpPr>
          <p:cNvPr id="11" name="PlaceHolder 10"/>
          <p:cNvSpPr>
            <a:spLocks noGrp="1"/>
          </p:cNvSpPr>
          <p:nvPr>
            <p:ph type="dt" idx="3"/>
          </p:nvPr>
        </p:nvSpPr>
        <p:spPr/>
        <p:txBody>
          <a:bodyPr/>
          <a:p>
            <a:r>
              <a:rPr lang="zh-C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2D94195-9079-4511-A887-31F02839EE57}" type="slidenum">
              <a:t>&lt;#&gt;</a:t>
            </a:fld>
          </a:p>
        </p:txBody>
      </p:sp>
      <p:sp>
        <p:nvSpPr>
          <p:cNvPr id="4" name="PlaceHolder 3"/>
          <p:cNvSpPr>
            <a:spLocks noGrp="1"/>
          </p:cNvSpPr>
          <p:nvPr>
            <p:ph type="dt" idx="6"/>
          </p:nvPr>
        </p:nvSpPr>
        <p:spPr/>
        <p:txBody>
          <a:bodyPr/>
          <a:p>
            <a:r>
              <a:rPr lang="zh-C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457200"/>
            <a:ext cx="8229240" cy="8110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5" name="PlaceHolder 2"/>
          <p:cNvSpPr>
            <a:spLocks noGrp="1"/>
          </p:cNvSpPr>
          <p:nvPr>
            <p:ph type="subTitle"/>
          </p:nvPr>
        </p:nvSpPr>
        <p:spPr>
          <a:xfrm>
            <a:off x="457200" y="1445040"/>
            <a:ext cx="8229240" cy="5034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FAC58E1-5509-4D4E-855F-13B87FCE45E0}" type="slidenum">
              <a:t>&lt;#&gt;</a:t>
            </a:fld>
          </a:p>
        </p:txBody>
      </p:sp>
      <p:sp>
        <p:nvSpPr>
          <p:cNvPr id="6" name="PlaceHolder 5"/>
          <p:cNvSpPr>
            <a:spLocks noGrp="1"/>
          </p:cNvSpPr>
          <p:nvPr>
            <p:ph type="dt" idx="6"/>
          </p:nvPr>
        </p:nvSpPr>
        <p:spPr/>
        <p:txBody>
          <a:bodyPr/>
          <a:p>
            <a:r>
              <a:rPr lang="zh-C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457200"/>
            <a:ext cx="8229240" cy="8110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7" name="PlaceHolder 2"/>
          <p:cNvSpPr>
            <a:spLocks noGrp="1"/>
          </p:cNvSpPr>
          <p:nvPr>
            <p:ph/>
          </p:nvPr>
        </p:nvSpPr>
        <p:spPr>
          <a:xfrm>
            <a:off x="457200" y="1445040"/>
            <a:ext cx="8229240" cy="50346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6B27E1F-DE52-4C27-B455-FB9404A81153}" type="slidenum">
              <a:t>&lt;#&gt;</a:t>
            </a:fld>
          </a:p>
        </p:txBody>
      </p:sp>
      <p:sp>
        <p:nvSpPr>
          <p:cNvPr id="6" name="PlaceHolder 5"/>
          <p:cNvSpPr>
            <a:spLocks noGrp="1"/>
          </p:cNvSpPr>
          <p:nvPr>
            <p:ph type="dt" idx="6"/>
          </p:nvPr>
        </p:nvSpPr>
        <p:spPr/>
        <p:txBody>
          <a:bodyPr/>
          <a:p>
            <a:r>
              <a:rPr lang="zh-C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457200"/>
            <a:ext cx="8229240" cy="8110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9" name="PlaceHolder 2"/>
          <p:cNvSpPr>
            <a:spLocks noGrp="1"/>
          </p:cNvSpPr>
          <p:nvPr>
            <p:ph/>
          </p:nvPr>
        </p:nvSpPr>
        <p:spPr>
          <a:xfrm>
            <a:off x="457200" y="1445040"/>
            <a:ext cx="4015800" cy="50346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0" name="PlaceHolder 3"/>
          <p:cNvSpPr>
            <a:spLocks noGrp="1"/>
          </p:cNvSpPr>
          <p:nvPr>
            <p:ph/>
          </p:nvPr>
        </p:nvSpPr>
        <p:spPr>
          <a:xfrm>
            <a:off x="4674240" y="1445040"/>
            <a:ext cx="4015800" cy="50346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D012878-BDF1-4631-8704-3C3BFD2BC70C}" type="slidenum">
              <a:t>&lt;#&gt;</a:t>
            </a:fld>
          </a:p>
        </p:txBody>
      </p:sp>
      <p:sp>
        <p:nvSpPr>
          <p:cNvPr id="7" name="PlaceHolder 6"/>
          <p:cNvSpPr>
            <a:spLocks noGrp="1"/>
          </p:cNvSpPr>
          <p:nvPr>
            <p:ph type="dt" idx="6"/>
          </p:nvPr>
        </p:nvSpPr>
        <p:spPr/>
        <p:txBody>
          <a:bodyPr/>
          <a:p>
            <a:r>
              <a:rPr lang="zh-C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457200"/>
            <a:ext cx="8229240" cy="8110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2438E89-87E1-419C-81A8-751C40EBF1A0}" type="slidenum">
              <a:t>&lt;#&gt;</a:t>
            </a:fld>
          </a:p>
        </p:txBody>
      </p:sp>
      <p:sp>
        <p:nvSpPr>
          <p:cNvPr id="5" name="PlaceHolder 4"/>
          <p:cNvSpPr>
            <a:spLocks noGrp="1"/>
          </p:cNvSpPr>
          <p:nvPr>
            <p:ph type="dt" idx="6"/>
          </p:nvPr>
        </p:nvSpPr>
        <p:spPr/>
        <p:txBody>
          <a:bodyPr/>
          <a:p>
            <a:r>
              <a:rPr lang="zh-C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457200"/>
            <a:ext cx="8229240" cy="37609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A819FDA-56F5-4986-86EB-263E301CC1A3}" type="slidenum">
              <a:t>&lt;#&gt;</a:t>
            </a:fld>
          </a:p>
        </p:txBody>
      </p:sp>
      <p:sp>
        <p:nvSpPr>
          <p:cNvPr id="5" name="PlaceHolder 4"/>
          <p:cNvSpPr>
            <a:spLocks noGrp="1"/>
          </p:cNvSpPr>
          <p:nvPr>
            <p:ph type="dt" idx="6"/>
          </p:nvPr>
        </p:nvSpPr>
        <p:spPr/>
        <p:txBody>
          <a:bodyPr/>
          <a:p>
            <a:r>
              <a:rPr lang="zh-C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457200"/>
            <a:ext cx="8229240" cy="8110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4" name="PlaceHolder 2"/>
          <p:cNvSpPr>
            <a:spLocks noGrp="1"/>
          </p:cNvSpPr>
          <p:nvPr>
            <p:ph/>
          </p:nvPr>
        </p:nvSpPr>
        <p:spPr>
          <a:xfrm>
            <a:off x="457200" y="1445040"/>
            <a:ext cx="40158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5" name="PlaceHolder 3"/>
          <p:cNvSpPr>
            <a:spLocks noGrp="1"/>
          </p:cNvSpPr>
          <p:nvPr>
            <p:ph/>
          </p:nvPr>
        </p:nvSpPr>
        <p:spPr>
          <a:xfrm>
            <a:off x="4674240" y="1445040"/>
            <a:ext cx="4015800" cy="50346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6" name="PlaceHolder 4"/>
          <p:cNvSpPr>
            <a:spLocks noGrp="1"/>
          </p:cNvSpPr>
          <p:nvPr>
            <p:ph/>
          </p:nvPr>
        </p:nvSpPr>
        <p:spPr>
          <a:xfrm>
            <a:off x="457200" y="4074840"/>
            <a:ext cx="40158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2D82377-E79F-45A5-BEE5-DD74CCA60C4B}" type="slidenum">
              <a:t>&lt;#&gt;</a:t>
            </a:fld>
          </a:p>
        </p:txBody>
      </p:sp>
      <p:sp>
        <p:nvSpPr>
          <p:cNvPr id="8" name="PlaceHolder 7"/>
          <p:cNvSpPr>
            <a:spLocks noGrp="1"/>
          </p:cNvSpPr>
          <p:nvPr>
            <p:ph type="dt" idx="6"/>
          </p:nvPr>
        </p:nvSpPr>
        <p:spPr/>
        <p:txBody>
          <a:bodyPr/>
          <a:p>
            <a:r>
              <a:rPr lang="zh-C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457200"/>
            <a:ext cx="8229240" cy="8110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4" name="PlaceHolder 2"/>
          <p:cNvSpPr>
            <a:spLocks noGrp="1"/>
          </p:cNvSpPr>
          <p:nvPr>
            <p:ph type="subTitle"/>
          </p:nvPr>
        </p:nvSpPr>
        <p:spPr>
          <a:xfrm>
            <a:off x="457200" y="1445040"/>
            <a:ext cx="8229240" cy="5034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8C00C42-BDE4-420C-B234-85CA19E4EE9E}" type="slidenum">
              <a:t>&lt;#&gt;</a:t>
            </a:fld>
          </a:p>
        </p:txBody>
      </p:sp>
      <p:sp>
        <p:nvSpPr>
          <p:cNvPr id="6" name="PlaceHolder 5"/>
          <p:cNvSpPr>
            <a:spLocks noGrp="1"/>
          </p:cNvSpPr>
          <p:nvPr>
            <p:ph type="dt" idx="3"/>
          </p:nvPr>
        </p:nvSpPr>
        <p:spPr/>
        <p:txBody>
          <a:bodyPr/>
          <a:p>
            <a:r>
              <a:rPr lang="zh-C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457200"/>
            <a:ext cx="8229240" cy="8110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8" name="PlaceHolder 2"/>
          <p:cNvSpPr>
            <a:spLocks noGrp="1"/>
          </p:cNvSpPr>
          <p:nvPr>
            <p:ph/>
          </p:nvPr>
        </p:nvSpPr>
        <p:spPr>
          <a:xfrm>
            <a:off x="457200" y="1445040"/>
            <a:ext cx="4015800" cy="50346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9" name="PlaceHolder 3"/>
          <p:cNvSpPr>
            <a:spLocks noGrp="1"/>
          </p:cNvSpPr>
          <p:nvPr>
            <p:ph/>
          </p:nvPr>
        </p:nvSpPr>
        <p:spPr>
          <a:xfrm>
            <a:off x="4674240" y="1445040"/>
            <a:ext cx="40158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00" name="PlaceHolder 4"/>
          <p:cNvSpPr>
            <a:spLocks noGrp="1"/>
          </p:cNvSpPr>
          <p:nvPr>
            <p:ph/>
          </p:nvPr>
        </p:nvSpPr>
        <p:spPr>
          <a:xfrm>
            <a:off x="4674240" y="4074840"/>
            <a:ext cx="40158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5A79B5E-6038-4BEE-BC22-7C7A581BACB8}" type="slidenum">
              <a:t>&lt;#&gt;</a:t>
            </a:fld>
          </a:p>
        </p:txBody>
      </p:sp>
      <p:sp>
        <p:nvSpPr>
          <p:cNvPr id="8" name="PlaceHolder 7"/>
          <p:cNvSpPr>
            <a:spLocks noGrp="1"/>
          </p:cNvSpPr>
          <p:nvPr>
            <p:ph type="dt" idx="6"/>
          </p:nvPr>
        </p:nvSpPr>
        <p:spPr/>
        <p:txBody>
          <a:bodyPr/>
          <a:p>
            <a:r>
              <a:rPr lang="zh-C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457200"/>
            <a:ext cx="8229240" cy="8110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2" name="PlaceHolder 2"/>
          <p:cNvSpPr>
            <a:spLocks noGrp="1"/>
          </p:cNvSpPr>
          <p:nvPr>
            <p:ph/>
          </p:nvPr>
        </p:nvSpPr>
        <p:spPr>
          <a:xfrm>
            <a:off x="457200" y="1445040"/>
            <a:ext cx="40158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03" name="PlaceHolder 3"/>
          <p:cNvSpPr>
            <a:spLocks noGrp="1"/>
          </p:cNvSpPr>
          <p:nvPr>
            <p:ph/>
          </p:nvPr>
        </p:nvSpPr>
        <p:spPr>
          <a:xfrm>
            <a:off x="4674240" y="1445040"/>
            <a:ext cx="40158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04" name="PlaceHolder 4"/>
          <p:cNvSpPr>
            <a:spLocks noGrp="1"/>
          </p:cNvSpPr>
          <p:nvPr>
            <p:ph/>
          </p:nvPr>
        </p:nvSpPr>
        <p:spPr>
          <a:xfrm>
            <a:off x="457200" y="4074840"/>
            <a:ext cx="822924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E3DE089-1067-43F7-A793-015D0B742585}" type="slidenum">
              <a:t>&lt;#&gt;</a:t>
            </a:fld>
          </a:p>
        </p:txBody>
      </p:sp>
      <p:sp>
        <p:nvSpPr>
          <p:cNvPr id="8" name="PlaceHolder 7"/>
          <p:cNvSpPr>
            <a:spLocks noGrp="1"/>
          </p:cNvSpPr>
          <p:nvPr>
            <p:ph type="dt" idx="6"/>
          </p:nvPr>
        </p:nvSpPr>
        <p:spPr/>
        <p:txBody>
          <a:bodyPr/>
          <a:p>
            <a:r>
              <a:rPr lang="zh-C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457200"/>
            <a:ext cx="8229240" cy="8110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6" name="PlaceHolder 2"/>
          <p:cNvSpPr>
            <a:spLocks noGrp="1"/>
          </p:cNvSpPr>
          <p:nvPr>
            <p:ph/>
          </p:nvPr>
        </p:nvSpPr>
        <p:spPr>
          <a:xfrm>
            <a:off x="457200" y="1445040"/>
            <a:ext cx="822924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07" name="PlaceHolder 3"/>
          <p:cNvSpPr>
            <a:spLocks noGrp="1"/>
          </p:cNvSpPr>
          <p:nvPr>
            <p:ph/>
          </p:nvPr>
        </p:nvSpPr>
        <p:spPr>
          <a:xfrm>
            <a:off x="457200" y="4074840"/>
            <a:ext cx="822924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9327EF1-4FDC-4A9E-9B19-AF11987DEE38}" type="slidenum">
              <a:t>&lt;#&gt;</a:t>
            </a:fld>
          </a:p>
        </p:txBody>
      </p:sp>
      <p:sp>
        <p:nvSpPr>
          <p:cNvPr id="7" name="PlaceHolder 6"/>
          <p:cNvSpPr>
            <a:spLocks noGrp="1"/>
          </p:cNvSpPr>
          <p:nvPr>
            <p:ph type="dt" idx="6"/>
          </p:nvPr>
        </p:nvSpPr>
        <p:spPr/>
        <p:txBody>
          <a:bodyPr/>
          <a:p>
            <a:r>
              <a:rPr lang="zh-C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457200"/>
            <a:ext cx="8229240" cy="8110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p:nvPr>
        </p:nvSpPr>
        <p:spPr>
          <a:xfrm>
            <a:off x="457200" y="1445040"/>
            <a:ext cx="40158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0" name="PlaceHolder 3"/>
          <p:cNvSpPr>
            <a:spLocks noGrp="1"/>
          </p:cNvSpPr>
          <p:nvPr>
            <p:ph/>
          </p:nvPr>
        </p:nvSpPr>
        <p:spPr>
          <a:xfrm>
            <a:off x="4674240" y="1445040"/>
            <a:ext cx="40158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1" name="PlaceHolder 4"/>
          <p:cNvSpPr>
            <a:spLocks noGrp="1"/>
          </p:cNvSpPr>
          <p:nvPr>
            <p:ph/>
          </p:nvPr>
        </p:nvSpPr>
        <p:spPr>
          <a:xfrm>
            <a:off x="457200" y="4074840"/>
            <a:ext cx="40158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2" name="PlaceHolder 5"/>
          <p:cNvSpPr>
            <a:spLocks noGrp="1"/>
          </p:cNvSpPr>
          <p:nvPr>
            <p:ph/>
          </p:nvPr>
        </p:nvSpPr>
        <p:spPr>
          <a:xfrm>
            <a:off x="4674240" y="4074840"/>
            <a:ext cx="40158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697F0B7-9535-43C4-97AA-FC1CB94FEF1D}" type="slidenum">
              <a:t>&lt;#&gt;</a:t>
            </a:fld>
          </a:p>
        </p:txBody>
      </p:sp>
      <p:sp>
        <p:nvSpPr>
          <p:cNvPr id="9" name="PlaceHolder 8"/>
          <p:cNvSpPr>
            <a:spLocks noGrp="1"/>
          </p:cNvSpPr>
          <p:nvPr>
            <p:ph type="dt" idx="6"/>
          </p:nvPr>
        </p:nvSpPr>
        <p:spPr/>
        <p:txBody>
          <a:bodyPr/>
          <a:p>
            <a:r>
              <a:rPr lang="zh-C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457200"/>
            <a:ext cx="8229240" cy="8110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4" name="PlaceHolder 2"/>
          <p:cNvSpPr>
            <a:spLocks noGrp="1"/>
          </p:cNvSpPr>
          <p:nvPr>
            <p:ph/>
          </p:nvPr>
        </p:nvSpPr>
        <p:spPr>
          <a:xfrm>
            <a:off x="457200" y="1445040"/>
            <a:ext cx="26496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5" name="PlaceHolder 3"/>
          <p:cNvSpPr>
            <a:spLocks noGrp="1"/>
          </p:cNvSpPr>
          <p:nvPr>
            <p:ph/>
          </p:nvPr>
        </p:nvSpPr>
        <p:spPr>
          <a:xfrm>
            <a:off x="3239640" y="1445040"/>
            <a:ext cx="26496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6" name="PlaceHolder 4"/>
          <p:cNvSpPr>
            <a:spLocks noGrp="1"/>
          </p:cNvSpPr>
          <p:nvPr>
            <p:ph/>
          </p:nvPr>
        </p:nvSpPr>
        <p:spPr>
          <a:xfrm>
            <a:off x="6022080" y="1445040"/>
            <a:ext cx="26496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7" name="PlaceHolder 5"/>
          <p:cNvSpPr>
            <a:spLocks noGrp="1"/>
          </p:cNvSpPr>
          <p:nvPr>
            <p:ph/>
          </p:nvPr>
        </p:nvSpPr>
        <p:spPr>
          <a:xfrm>
            <a:off x="457200" y="4074840"/>
            <a:ext cx="26496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8" name="PlaceHolder 6"/>
          <p:cNvSpPr>
            <a:spLocks noGrp="1"/>
          </p:cNvSpPr>
          <p:nvPr>
            <p:ph/>
          </p:nvPr>
        </p:nvSpPr>
        <p:spPr>
          <a:xfrm>
            <a:off x="3239640" y="4074840"/>
            <a:ext cx="26496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9" name="PlaceHolder 7"/>
          <p:cNvSpPr>
            <a:spLocks noGrp="1"/>
          </p:cNvSpPr>
          <p:nvPr>
            <p:ph/>
          </p:nvPr>
        </p:nvSpPr>
        <p:spPr>
          <a:xfrm>
            <a:off x="6022080" y="4074840"/>
            <a:ext cx="26496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CF30D33-B136-4DC1-81DD-C60DCAB7EC0D}" type="slidenum">
              <a:t>&lt;#&gt;</a:t>
            </a:fld>
          </a:p>
        </p:txBody>
      </p:sp>
      <p:sp>
        <p:nvSpPr>
          <p:cNvPr id="11" name="PlaceHolder 10"/>
          <p:cNvSpPr>
            <a:spLocks noGrp="1"/>
          </p:cNvSpPr>
          <p:nvPr>
            <p:ph type="dt" idx="6"/>
          </p:nvPr>
        </p:nvSpPr>
        <p:spPr/>
        <p:txBody>
          <a:bodyPr/>
          <a:p>
            <a:r>
              <a:rPr lang="zh-C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457200"/>
            <a:ext cx="8229240" cy="8110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6" name="PlaceHolder 2"/>
          <p:cNvSpPr>
            <a:spLocks noGrp="1"/>
          </p:cNvSpPr>
          <p:nvPr>
            <p:ph/>
          </p:nvPr>
        </p:nvSpPr>
        <p:spPr>
          <a:xfrm>
            <a:off x="457200" y="1445040"/>
            <a:ext cx="8229240" cy="50346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D29F0F6-B192-469F-8D35-5391E9726C4C}" type="slidenum">
              <a:t>&lt;#&gt;</a:t>
            </a:fld>
          </a:p>
        </p:txBody>
      </p:sp>
      <p:sp>
        <p:nvSpPr>
          <p:cNvPr id="6" name="PlaceHolder 5"/>
          <p:cNvSpPr>
            <a:spLocks noGrp="1"/>
          </p:cNvSpPr>
          <p:nvPr>
            <p:ph type="dt" idx="3"/>
          </p:nvPr>
        </p:nvSpPr>
        <p:spPr/>
        <p:txBody>
          <a:bodyPr/>
          <a:p>
            <a:r>
              <a:rPr lang="zh-C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457200"/>
            <a:ext cx="8229240" cy="8110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8" name="PlaceHolder 2"/>
          <p:cNvSpPr>
            <a:spLocks noGrp="1"/>
          </p:cNvSpPr>
          <p:nvPr>
            <p:ph/>
          </p:nvPr>
        </p:nvSpPr>
        <p:spPr>
          <a:xfrm>
            <a:off x="457200" y="1445040"/>
            <a:ext cx="4015800" cy="50346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9" name="PlaceHolder 3"/>
          <p:cNvSpPr>
            <a:spLocks noGrp="1"/>
          </p:cNvSpPr>
          <p:nvPr>
            <p:ph/>
          </p:nvPr>
        </p:nvSpPr>
        <p:spPr>
          <a:xfrm>
            <a:off x="4674240" y="1445040"/>
            <a:ext cx="4015800" cy="50346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CDF4FC2-63AD-4744-88B8-FFA292105239}" type="slidenum">
              <a:t>&lt;#&gt;</a:t>
            </a:fld>
          </a:p>
        </p:txBody>
      </p:sp>
      <p:sp>
        <p:nvSpPr>
          <p:cNvPr id="7" name="PlaceHolder 6"/>
          <p:cNvSpPr>
            <a:spLocks noGrp="1"/>
          </p:cNvSpPr>
          <p:nvPr>
            <p:ph type="dt" idx="3"/>
          </p:nvPr>
        </p:nvSpPr>
        <p:spPr/>
        <p:txBody>
          <a:bodyPr/>
          <a:p>
            <a:r>
              <a:rPr lang="zh-C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457200"/>
            <a:ext cx="8229240" cy="8110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BA0ADD2-352C-4489-8F93-91D1EE5E8C52}" type="slidenum">
              <a:t>&lt;#&gt;</a:t>
            </a:fld>
          </a:p>
        </p:txBody>
      </p:sp>
      <p:sp>
        <p:nvSpPr>
          <p:cNvPr id="5" name="PlaceHolder 4"/>
          <p:cNvSpPr>
            <a:spLocks noGrp="1"/>
          </p:cNvSpPr>
          <p:nvPr>
            <p:ph type="dt" idx="3"/>
          </p:nvPr>
        </p:nvSpPr>
        <p:spPr/>
        <p:txBody>
          <a:bodyPr/>
          <a:p>
            <a:r>
              <a:rPr lang="zh-C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457200" y="457200"/>
            <a:ext cx="8229240" cy="37609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2502FC9-D5C0-41E7-A5CF-F2FE480A4760}" type="slidenum">
              <a:t>&lt;#&gt;</a:t>
            </a:fld>
          </a:p>
        </p:txBody>
      </p:sp>
      <p:sp>
        <p:nvSpPr>
          <p:cNvPr id="5" name="PlaceHolder 4"/>
          <p:cNvSpPr>
            <a:spLocks noGrp="1"/>
          </p:cNvSpPr>
          <p:nvPr>
            <p:ph type="dt" idx="3"/>
          </p:nvPr>
        </p:nvSpPr>
        <p:spPr/>
        <p:txBody>
          <a:bodyPr/>
          <a:p>
            <a:r>
              <a:rPr lang="zh-C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457200"/>
            <a:ext cx="8229240" cy="8110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3" name="PlaceHolder 2"/>
          <p:cNvSpPr>
            <a:spLocks noGrp="1"/>
          </p:cNvSpPr>
          <p:nvPr>
            <p:ph/>
          </p:nvPr>
        </p:nvSpPr>
        <p:spPr>
          <a:xfrm>
            <a:off x="457200" y="1445040"/>
            <a:ext cx="40158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4" name="PlaceHolder 3"/>
          <p:cNvSpPr>
            <a:spLocks noGrp="1"/>
          </p:cNvSpPr>
          <p:nvPr>
            <p:ph/>
          </p:nvPr>
        </p:nvSpPr>
        <p:spPr>
          <a:xfrm>
            <a:off x="4674240" y="1445040"/>
            <a:ext cx="4015800" cy="50346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5" name="PlaceHolder 4"/>
          <p:cNvSpPr>
            <a:spLocks noGrp="1"/>
          </p:cNvSpPr>
          <p:nvPr>
            <p:ph/>
          </p:nvPr>
        </p:nvSpPr>
        <p:spPr>
          <a:xfrm>
            <a:off x="457200" y="4074840"/>
            <a:ext cx="40158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00D643A-43A6-40D7-97E2-92909F4B6B0C}" type="slidenum">
              <a:t>&lt;#&gt;</a:t>
            </a:fld>
          </a:p>
        </p:txBody>
      </p:sp>
      <p:sp>
        <p:nvSpPr>
          <p:cNvPr id="8" name="PlaceHolder 7"/>
          <p:cNvSpPr>
            <a:spLocks noGrp="1"/>
          </p:cNvSpPr>
          <p:nvPr>
            <p:ph type="dt" idx="3"/>
          </p:nvPr>
        </p:nvSpPr>
        <p:spPr/>
        <p:txBody>
          <a:bodyPr/>
          <a:p>
            <a:r>
              <a:rPr lang="zh-C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457200"/>
            <a:ext cx="8229240" cy="8110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p:nvPr>
        </p:nvSpPr>
        <p:spPr>
          <a:xfrm>
            <a:off x="457200" y="1445040"/>
            <a:ext cx="4015800" cy="50346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8" name="PlaceHolder 3"/>
          <p:cNvSpPr>
            <a:spLocks noGrp="1"/>
          </p:cNvSpPr>
          <p:nvPr>
            <p:ph/>
          </p:nvPr>
        </p:nvSpPr>
        <p:spPr>
          <a:xfrm>
            <a:off x="4674240" y="1445040"/>
            <a:ext cx="40158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9" name="PlaceHolder 4"/>
          <p:cNvSpPr>
            <a:spLocks noGrp="1"/>
          </p:cNvSpPr>
          <p:nvPr>
            <p:ph/>
          </p:nvPr>
        </p:nvSpPr>
        <p:spPr>
          <a:xfrm>
            <a:off x="4674240" y="4074840"/>
            <a:ext cx="40158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2CA4A58-D172-4ACA-A3A0-8849678AFA05}" type="slidenum">
              <a:t>&lt;#&gt;</a:t>
            </a:fld>
          </a:p>
        </p:txBody>
      </p:sp>
      <p:sp>
        <p:nvSpPr>
          <p:cNvPr id="8" name="PlaceHolder 7"/>
          <p:cNvSpPr>
            <a:spLocks noGrp="1"/>
          </p:cNvSpPr>
          <p:nvPr>
            <p:ph type="dt" idx="3"/>
          </p:nvPr>
        </p:nvSpPr>
        <p:spPr/>
        <p:txBody>
          <a:bodyPr/>
          <a:p>
            <a:r>
              <a:rPr lang="zh-C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457200"/>
            <a:ext cx="8229240" cy="8110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457200" y="1445040"/>
            <a:ext cx="40158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2" name="PlaceHolder 3"/>
          <p:cNvSpPr>
            <a:spLocks noGrp="1"/>
          </p:cNvSpPr>
          <p:nvPr>
            <p:ph/>
          </p:nvPr>
        </p:nvSpPr>
        <p:spPr>
          <a:xfrm>
            <a:off x="4674240" y="1445040"/>
            <a:ext cx="401580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3" name="PlaceHolder 4"/>
          <p:cNvSpPr>
            <a:spLocks noGrp="1"/>
          </p:cNvSpPr>
          <p:nvPr>
            <p:ph/>
          </p:nvPr>
        </p:nvSpPr>
        <p:spPr>
          <a:xfrm>
            <a:off x="457200" y="4074840"/>
            <a:ext cx="8229240" cy="24012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5CE88FD-4CCE-49FC-B991-3CF85201074B}" type="slidenum">
              <a:t>&lt;#&gt;</a:t>
            </a:fld>
          </a:p>
        </p:txBody>
      </p:sp>
      <p:sp>
        <p:nvSpPr>
          <p:cNvPr id="8" name="PlaceHolder 7"/>
          <p:cNvSpPr>
            <a:spLocks noGrp="1"/>
          </p:cNvSpPr>
          <p:nvPr>
            <p:ph type="dt" idx="3"/>
          </p:nvPr>
        </p:nvSpPr>
        <p:spPr/>
        <p:txBody>
          <a:bodyPr/>
          <a:p>
            <a:r>
              <a:rPr lang="zh-C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1.xml"/><Relationship Id="rId9" Type="http://schemas.openxmlformats.org/officeDocument/2006/relationships/slideLayout" Target="../slideLayouts/slideLayout2.xml"/><Relationship Id="rId10" Type="http://schemas.openxmlformats.org/officeDocument/2006/relationships/slideLayout" Target="../slideLayouts/slideLayout3.xml"/><Relationship Id="rId11" Type="http://schemas.openxmlformats.org/officeDocument/2006/relationships/slideLayout" Target="../slideLayouts/slideLayout4.xml"/><Relationship Id="rId12" Type="http://schemas.openxmlformats.org/officeDocument/2006/relationships/slideLayout" Target="../slideLayouts/slideLayout5.xml"/><Relationship Id="rId13" Type="http://schemas.openxmlformats.org/officeDocument/2006/relationships/slideLayout" Target="../slideLayouts/slideLayout6.xml"/><Relationship Id="rId14" Type="http://schemas.openxmlformats.org/officeDocument/2006/relationships/slideLayout" Target="../slideLayouts/slideLayout7.xml"/><Relationship Id="rId15" Type="http://schemas.openxmlformats.org/officeDocument/2006/relationships/slideLayout" Target="../slideLayouts/slideLayout8.xml"/><Relationship Id="rId16" Type="http://schemas.openxmlformats.org/officeDocument/2006/relationships/slideLayout" Target="../slideLayouts/slideLayout9.xml"/><Relationship Id="rId17" Type="http://schemas.openxmlformats.org/officeDocument/2006/relationships/slideLayout" Target="../slideLayouts/slideLayout10.xml"/><Relationship Id="rId18" Type="http://schemas.openxmlformats.org/officeDocument/2006/relationships/slideLayout" Target="../slideLayouts/slideLayout11.xml"/><Relationship Id="rId19"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4"/>
          <p:cNvGrpSpPr/>
          <p:nvPr/>
        </p:nvGrpSpPr>
        <p:grpSpPr>
          <a:xfrm>
            <a:off x="0" y="0"/>
            <a:ext cx="9143640" cy="545760"/>
            <a:chOff x="0" y="0"/>
            <a:chExt cx="9143640" cy="545760"/>
          </a:xfrm>
        </p:grpSpPr>
        <p:sp>
          <p:nvSpPr>
            <p:cNvPr id="1" name="Rectangle 5"/>
            <p:cNvSpPr/>
            <p:nvPr/>
          </p:nvSpPr>
          <p:spPr>
            <a:xfrm>
              <a:off x="0" y="0"/>
              <a:ext cx="285480" cy="533160"/>
            </a:xfrm>
            <a:prstGeom prst="rect">
              <a:avLst/>
            </a:prstGeom>
            <a:gradFill rotWithShape="0">
              <a:gsLst>
                <a:gs pos="0">
                  <a:srgbClr val="cccce6"/>
                </a:gs>
                <a:gs pos="100000">
                  <a:srgbClr val="ffffff"/>
                </a:gs>
              </a:gsLst>
              <a:lin ang="0"/>
            </a:gradFill>
            <a:ln w="0">
              <a:noFill/>
            </a:ln>
          </p:spPr>
          <p:style>
            <a:lnRef idx="0"/>
            <a:fillRef idx="0"/>
            <a:effectRef idx="0"/>
            <a:fontRef idx="minor"/>
          </p:style>
        </p:sp>
        <p:sp>
          <p:nvSpPr>
            <p:cNvPr id="2" name="Rectangle 6"/>
            <p:cNvSpPr/>
            <p:nvPr/>
          </p:nvSpPr>
          <p:spPr>
            <a:xfrm>
              <a:off x="412920" y="135000"/>
              <a:ext cx="8730720" cy="274320"/>
            </a:xfrm>
            <a:prstGeom prst="rect">
              <a:avLst/>
            </a:prstGeom>
            <a:gradFill rotWithShape="0">
              <a:gsLst>
                <a:gs pos="0">
                  <a:srgbClr val="00007d"/>
                </a:gs>
                <a:gs pos="100000">
                  <a:srgbClr val="ffffff"/>
                </a:gs>
              </a:gsLst>
              <a:lin ang="0"/>
            </a:gradFill>
            <a:ln w="0">
              <a:noFill/>
            </a:ln>
          </p:spPr>
          <p:style>
            <a:lnRef idx="0"/>
            <a:fillRef idx="0"/>
            <a:effectRef idx="0"/>
            <a:fontRef idx="minor"/>
          </p:style>
        </p:sp>
        <p:sp>
          <p:nvSpPr>
            <p:cNvPr id="3" name="Rectangle 7"/>
            <p:cNvSpPr/>
            <p:nvPr/>
          </p:nvSpPr>
          <p:spPr>
            <a:xfrm>
              <a:off x="409680" y="135000"/>
              <a:ext cx="137880" cy="140760"/>
            </a:xfrm>
            <a:prstGeom prst="rect">
              <a:avLst/>
            </a:prstGeom>
            <a:solidFill>
              <a:schemeClr val="folHlink"/>
            </a:solidFill>
            <a:ln w="0">
              <a:noFill/>
            </a:ln>
          </p:spPr>
          <p:style>
            <a:lnRef idx="0"/>
            <a:fillRef idx="0"/>
            <a:effectRef idx="0"/>
            <a:fontRef idx="minor"/>
          </p:style>
        </p:sp>
        <p:sp>
          <p:nvSpPr>
            <p:cNvPr id="4" name="Rectangle 8"/>
            <p:cNvSpPr/>
            <p:nvPr/>
          </p:nvSpPr>
          <p:spPr>
            <a:xfrm>
              <a:off x="547560" y="0"/>
              <a:ext cx="139320" cy="137880"/>
            </a:xfrm>
            <a:prstGeom prst="rect">
              <a:avLst/>
            </a:prstGeom>
            <a:solidFill>
              <a:schemeClr val="folHlink"/>
            </a:solidFill>
            <a:ln w="0">
              <a:noFill/>
            </a:ln>
          </p:spPr>
          <p:style>
            <a:lnRef idx="0"/>
            <a:fillRef idx="0"/>
            <a:effectRef idx="0"/>
            <a:fontRef idx="minor"/>
          </p:style>
        </p:sp>
        <p:sp>
          <p:nvSpPr>
            <p:cNvPr id="5" name="Rectangle 9"/>
            <p:cNvSpPr/>
            <p:nvPr/>
          </p:nvSpPr>
          <p:spPr>
            <a:xfrm>
              <a:off x="547560" y="135000"/>
              <a:ext cx="139320" cy="140760"/>
            </a:xfrm>
            <a:prstGeom prst="rect">
              <a:avLst/>
            </a:prstGeom>
            <a:solidFill>
              <a:schemeClr val="accent2"/>
            </a:solidFill>
            <a:ln w="0">
              <a:noFill/>
            </a:ln>
          </p:spPr>
          <p:style>
            <a:lnRef idx="0"/>
            <a:fillRef idx="0"/>
            <a:effectRef idx="0"/>
            <a:fontRef idx="minor"/>
          </p:style>
        </p:sp>
        <p:sp>
          <p:nvSpPr>
            <p:cNvPr id="6" name="Rectangle 10"/>
            <p:cNvSpPr/>
            <p:nvPr/>
          </p:nvSpPr>
          <p:spPr>
            <a:xfrm>
              <a:off x="274680" y="274680"/>
              <a:ext cx="136080" cy="137880"/>
            </a:xfrm>
            <a:prstGeom prst="rect">
              <a:avLst/>
            </a:prstGeom>
            <a:solidFill>
              <a:schemeClr val="folHlink"/>
            </a:solidFill>
            <a:ln w="0">
              <a:noFill/>
            </a:ln>
          </p:spPr>
          <p:style>
            <a:lnRef idx="0"/>
            <a:fillRef idx="0"/>
            <a:effectRef idx="0"/>
            <a:fontRef idx="minor"/>
          </p:style>
        </p:sp>
        <p:sp>
          <p:nvSpPr>
            <p:cNvPr id="7" name="Rectangle 11"/>
            <p:cNvSpPr/>
            <p:nvPr/>
          </p:nvSpPr>
          <p:spPr>
            <a:xfrm>
              <a:off x="131760" y="136440"/>
              <a:ext cx="140760" cy="137880"/>
            </a:xfrm>
            <a:prstGeom prst="rect">
              <a:avLst/>
            </a:prstGeom>
            <a:solidFill>
              <a:schemeClr val="bg2"/>
            </a:solidFill>
            <a:ln w="0">
              <a:noFill/>
            </a:ln>
          </p:spPr>
          <p:style>
            <a:lnRef idx="0"/>
            <a:fillRef idx="0"/>
            <a:effectRef idx="0"/>
            <a:fontRef idx="minor"/>
          </p:style>
        </p:sp>
        <p:sp>
          <p:nvSpPr>
            <p:cNvPr id="8" name="Rectangle 12"/>
            <p:cNvSpPr/>
            <p:nvPr/>
          </p:nvSpPr>
          <p:spPr>
            <a:xfrm>
              <a:off x="409680" y="271440"/>
              <a:ext cx="137880" cy="137880"/>
            </a:xfrm>
            <a:prstGeom prst="rect">
              <a:avLst/>
            </a:prstGeom>
            <a:solidFill>
              <a:schemeClr val="accent2"/>
            </a:solidFill>
            <a:ln w="0">
              <a:noFill/>
            </a:ln>
          </p:spPr>
          <p:style>
            <a:lnRef idx="0"/>
            <a:fillRef idx="0"/>
            <a:effectRef idx="0"/>
            <a:fontRef idx="minor"/>
          </p:style>
        </p:sp>
        <p:sp>
          <p:nvSpPr>
            <p:cNvPr id="9" name="Rectangle 13"/>
            <p:cNvSpPr/>
            <p:nvPr/>
          </p:nvSpPr>
          <p:spPr>
            <a:xfrm>
              <a:off x="274680" y="409680"/>
              <a:ext cx="136080" cy="136080"/>
            </a:xfrm>
            <a:prstGeom prst="rect">
              <a:avLst/>
            </a:prstGeom>
            <a:solidFill>
              <a:schemeClr val="accent2"/>
            </a:solidFill>
            <a:ln w="0">
              <a:noFill/>
            </a:ln>
          </p:spPr>
          <p:style>
            <a:lnRef idx="0"/>
            <a:fillRef idx="0"/>
            <a:effectRef idx="0"/>
            <a:fontRef idx="minor"/>
          </p:style>
        </p:sp>
      </p:grpSp>
      <p:sp>
        <p:nvSpPr>
          <p:cNvPr id="10" name="Rectangle 3"/>
          <p:cNvSpPr/>
          <p:nvPr/>
        </p:nvSpPr>
        <p:spPr>
          <a:xfrm>
            <a:off x="0" y="0"/>
            <a:ext cx="3504960" cy="6857640"/>
          </a:xfrm>
          <a:prstGeom prst="rect">
            <a:avLst/>
          </a:prstGeom>
          <a:gradFill rotWithShape="0">
            <a:gsLst>
              <a:gs pos="0">
                <a:srgbClr val="ccecff"/>
              </a:gs>
              <a:gs pos="100000">
                <a:srgbClr val="ffffff"/>
              </a:gs>
            </a:gsLst>
            <a:lin ang="0"/>
          </a:gradFill>
          <a:ln w="0">
            <a:noFill/>
          </a:ln>
        </p:spPr>
        <p:style>
          <a:lnRef idx="0"/>
          <a:fillRef idx="0"/>
          <a:effectRef idx="0"/>
          <a:fontRef idx="minor"/>
        </p:style>
      </p:sp>
      <p:sp>
        <p:nvSpPr>
          <p:cNvPr id="11" name="Rectangle 35"/>
          <p:cNvSpPr/>
          <p:nvPr/>
        </p:nvSpPr>
        <p:spPr>
          <a:xfrm>
            <a:off x="1187280" y="1706400"/>
            <a:ext cx="574200" cy="642600"/>
          </a:xfrm>
          <a:prstGeom prst="rect">
            <a:avLst/>
          </a:prstGeom>
          <a:solidFill>
            <a:schemeClr val="bg1"/>
          </a:solidFill>
          <a:ln w="0">
            <a:noFill/>
          </a:ln>
        </p:spPr>
        <p:style>
          <a:lnRef idx="0"/>
          <a:fillRef idx="0"/>
          <a:effectRef idx="0"/>
          <a:fontRef idx="minor"/>
        </p:style>
      </p:sp>
      <p:sp>
        <p:nvSpPr>
          <p:cNvPr id="12" name="Rectangle 26"/>
          <p:cNvSpPr/>
          <p:nvPr/>
        </p:nvSpPr>
        <p:spPr>
          <a:xfrm>
            <a:off x="573120" y="3583080"/>
            <a:ext cx="576000" cy="641160"/>
          </a:xfrm>
          <a:prstGeom prst="rect">
            <a:avLst/>
          </a:prstGeom>
          <a:solidFill>
            <a:schemeClr val="folHlink"/>
          </a:solidFill>
          <a:ln w="0">
            <a:noFill/>
          </a:ln>
        </p:spPr>
        <p:style>
          <a:lnRef idx="0"/>
          <a:fillRef idx="0"/>
          <a:effectRef idx="0"/>
          <a:fontRef idx="minor"/>
        </p:style>
      </p:sp>
      <p:pic>
        <p:nvPicPr>
          <p:cNvPr id="13" name="Picture 21" descr="logo－t-1"/>
          <p:cNvPicPr/>
          <p:nvPr/>
        </p:nvPicPr>
        <p:blipFill>
          <a:blip r:embed="rId2"/>
          <a:stretch/>
        </p:blipFill>
        <p:spPr>
          <a:xfrm>
            <a:off x="1187280" y="1700280"/>
            <a:ext cx="7956360" cy="2520720"/>
          </a:xfrm>
          <a:prstGeom prst="rect">
            <a:avLst/>
          </a:prstGeom>
          <a:ln w="0">
            <a:noFill/>
          </a:ln>
        </p:spPr>
      </p:pic>
      <p:sp>
        <p:nvSpPr>
          <p:cNvPr id="14" name="Rectangle 27"/>
          <p:cNvSpPr/>
          <p:nvPr/>
        </p:nvSpPr>
        <p:spPr>
          <a:xfrm>
            <a:off x="1187280" y="1690560"/>
            <a:ext cx="1103040" cy="642600"/>
          </a:xfrm>
          <a:prstGeom prst="rect">
            <a:avLst/>
          </a:prstGeom>
          <a:solidFill>
            <a:srgbClr val="ccecff"/>
          </a:solidFill>
          <a:ln w="0">
            <a:noFill/>
          </a:ln>
        </p:spPr>
        <p:style>
          <a:lnRef idx="0"/>
          <a:fillRef idx="0"/>
          <a:effectRef idx="0"/>
          <a:fontRef idx="minor"/>
        </p:style>
      </p:sp>
      <p:sp>
        <p:nvSpPr>
          <p:cNvPr id="15" name="Rectangle 28"/>
          <p:cNvSpPr/>
          <p:nvPr/>
        </p:nvSpPr>
        <p:spPr>
          <a:xfrm>
            <a:off x="2281320" y="1066680"/>
            <a:ext cx="585360" cy="634680"/>
          </a:xfrm>
          <a:prstGeom prst="rect">
            <a:avLst/>
          </a:prstGeom>
          <a:solidFill>
            <a:srgbClr val="ccecff"/>
          </a:solidFill>
          <a:ln w="0">
            <a:noFill/>
          </a:ln>
        </p:spPr>
        <p:style>
          <a:lnRef idx="0"/>
          <a:fillRef idx="0"/>
          <a:effectRef idx="0"/>
          <a:fontRef idx="minor"/>
        </p:style>
      </p:sp>
      <p:sp>
        <p:nvSpPr>
          <p:cNvPr id="16" name="Rectangle 29"/>
          <p:cNvSpPr/>
          <p:nvPr/>
        </p:nvSpPr>
        <p:spPr>
          <a:xfrm>
            <a:off x="1141560" y="3583080"/>
            <a:ext cx="583920" cy="641160"/>
          </a:xfrm>
          <a:prstGeom prst="rect">
            <a:avLst/>
          </a:prstGeom>
          <a:solidFill>
            <a:srgbClr val="00196c"/>
          </a:solidFill>
          <a:ln w="0">
            <a:noFill/>
          </a:ln>
        </p:spPr>
        <p:style>
          <a:lnRef idx="0"/>
          <a:fillRef idx="0"/>
          <a:effectRef idx="0"/>
          <a:fontRef idx="minor"/>
        </p:style>
      </p:sp>
      <p:sp>
        <p:nvSpPr>
          <p:cNvPr id="17" name="Rectangle 30"/>
          <p:cNvSpPr/>
          <p:nvPr/>
        </p:nvSpPr>
        <p:spPr>
          <a:xfrm>
            <a:off x="2281320" y="1690560"/>
            <a:ext cx="585360" cy="642600"/>
          </a:xfrm>
          <a:prstGeom prst="rect">
            <a:avLst/>
          </a:prstGeom>
          <a:solidFill>
            <a:schemeClr val="folHlink"/>
          </a:solidFill>
          <a:ln w="0">
            <a:noFill/>
          </a:ln>
        </p:spPr>
        <p:style>
          <a:lnRef idx="0"/>
          <a:fillRef idx="0"/>
          <a:effectRef idx="0"/>
          <a:fontRef idx="minor"/>
        </p:style>
      </p:sp>
      <p:sp>
        <p:nvSpPr>
          <p:cNvPr id="18" name="Rectangle 31"/>
          <p:cNvSpPr/>
          <p:nvPr/>
        </p:nvSpPr>
        <p:spPr>
          <a:xfrm>
            <a:off x="1141560" y="2324160"/>
            <a:ext cx="583920" cy="632880"/>
          </a:xfrm>
          <a:prstGeom prst="rect">
            <a:avLst/>
          </a:prstGeom>
          <a:solidFill>
            <a:srgbClr val="ccecff"/>
          </a:solidFill>
          <a:ln w="0">
            <a:noFill/>
          </a:ln>
        </p:spPr>
        <p:style>
          <a:lnRef idx="0"/>
          <a:fillRef idx="0"/>
          <a:effectRef idx="0"/>
          <a:fontRef idx="minor"/>
        </p:style>
      </p:sp>
      <p:sp>
        <p:nvSpPr>
          <p:cNvPr id="19" name="Rectangle 32"/>
          <p:cNvSpPr/>
          <p:nvPr/>
        </p:nvSpPr>
        <p:spPr>
          <a:xfrm>
            <a:off x="1716120" y="2324160"/>
            <a:ext cx="574200" cy="632880"/>
          </a:xfrm>
          <a:prstGeom prst="rect">
            <a:avLst/>
          </a:prstGeom>
          <a:solidFill>
            <a:schemeClr val="folHlink"/>
          </a:solidFill>
          <a:ln w="0">
            <a:noFill/>
          </a:ln>
        </p:spPr>
        <p:style>
          <a:lnRef idx="0"/>
          <a:fillRef idx="0"/>
          <a:effectRef idx="0"/>
          <a:fontRef idx="minor"/>
        </p:style>
      </p:sp>
      <p:sp>
        <p:nvSpPr>
          <p:cNvPr id="20" name="Rectangle 34"/>
          <p:cNvSpPr/>
          <p:nvPr/>
        </p:nvSpPr>
        <p:spPr>
          <a:xfrm>
            <a:off x="1141560" y="2948040"/>
            <a:ext cx="583920" cy="644040"/>
          </a:xfrm>
          <a:prstGeom prst="rect">
            <a:avLst/>
          </a:prstGeom>
          <a:solidFill>
            <a:schemeClr val="folHlink"/>
          </a:solidFill>
          <a:ln w="0">
            <a:noFill/>
          </a:ln>
        </p:spPr>
        <p:style>
          <a:lnRef idx="0"/>
          <a:fillRef idx="0"/>
          <a:effectRef idx="0"/>
          <a:fontRef idx="minor"/>
        </p:style>
      </p:sp>
      <p:pic>
        <p:nvPicPr>
          <p:cNvPr id="21" name="图片 27" descr=""/>
          <p:cNvPicPr/>
          <p:nvPr/>
        </p:nvPicPr>
        <p:blipFill>
          <a:blip r:embed="rId3"/>
          <a:stretch/>
        </p:blipFill>
        <p:spPr>
          <a:xfrm>
            <a:off x="6588000" y="6289560"/>
            <a:ext cx="2290320" cy="401400"/>
          </a:xfrm>
          <a:prstGeom prst="rect">
            <a:avLst/>
          </a:prstGeom>
          <a:ln w="0">
            <a:noFill/>
          </a:ln>
        </p:spPr>
      </p:pic>
      <p:grpSp>
        <p:nvGrpSpPr>
          <p:cNvPr id="22" name="组合 28"/>
          <p:cNvGrpSpPr/>
          <p:nvPr/>
        </p:nvGrpSpPr>
        <p:grpSpPr>
          <a:xfrm>
            <a:off x="339840" y="6335640"/>
            <a:ext cx="1950480" cy="412200"/>
            <a:chOff x="339840" y="6335640"/>
            <a:chExt cx="1950480" cy="412200"/>
          </a:xfrm>
        </p:grpSpPr>
        <p:grpSp>
          <p:nvGrpSpPr>
            <p:cNvPr id="23" name="Group 19"/>
            <p:cNvGrpSpPr/>
            <p:nvPr/>
          </p:nvGrpSpPr>
          <p:grpSpPr>
            <a:xfrm>
              <a:off x="339840" y="6335640"/>
              <a:ext cx="504720" cy="412200"/>
              <a:chOff x="339840" y="6335640"/>
              <a:chExt cx="504720" cy="412200"/>
            </a:xfrm>
          </p:grpSpPr>
          <p:pic>
            <p:nvPicPr>
              <p:cNvPr id="24" name="Picture 20" descr="logo－b"/>
              <p:cNvPicPr/>
              <p:nvPr/>
            </p:nvPicPr>
            <p:blipFill>
              <a:blip r:embed="rId4"/>
              <a:stretch/>
            </p:blipFill>
            <p:spPr>
              <a:xfrm>
                <a:off x="339840" y="6351120"/>
                <a:ext cx="504720" cy="396720"/>
              </a:xfrm>
              <a:prstGeom prst="rect">
                <a:avLst/>
              </a:prstGeom>
              <a:ln w="0">
                <a:noFill/>
              </a:ln>
            </p:spPr>
          </p:pic>
          <p:pic>
            <p:nvPicPr>
              <p:cNvPr id="25" name="Picture 21" descr="logo"/>
              <p:cNvPicPr/>
              <p:nvPr/>
            </p:nvPicPr>
            <p:blipFill>
              <a:blip r:embed="rId5"/>
              <a:stretch/>
            </p:blipFill>
            <p:spPr>
              <a:xfrm>
                <a:off x="339840" y="6335640"/>
                <a:ext cx="504720" cy="398880"/>
              </a:xfrm>
              <a:prstGeom prst="rect">
                <a:avLst/>
              </a:prstGeom>
              <a:ln w="0">
                <a:noFill/>
              </a:ln>
            </p:spPr>
          </p:pic>
        </p:grpSp>
        <p:pic>
          <p:nvPicPr>
            <p:cNvPr id="26" name="Picture 22" descr="logo－zi"/>
            <p:cNvPicPr/>
            <p:nvPr/>
          </p:nvPicPr>
          <p:blipFill>
            <a:blip r:embed="rId6"/>
            <a:stretch/>
          </p:blipFill>
          <p:spPr>
            <a:xfrm>
              <a:off x="938520" y="6393960"/>
              <a:ext cx="974520" cy="203400"/>
            </a:xfrm>
            <a:prstGeom prst="rect">
              <a:avLst/>
            </a:prstGeom>
            <a:ln w="0">
              <a:noFill/>
            </a:ln>
          </p:spPr>
        </p:pic>
        <p:pic>
          <p:nvPicPr>
            <p:cNvPr id="27" name="Picture 23" descr="logo－Y-H-1"/>
            <p:cNvPicPr/>
            <p:nvPr/>
          </p:nvPicPr>
          <p:blipFill>
            <a:blip r:embed="rId7"/>
            <a:stretch/>
          </p:blipFill>
          <p:spPr>
            <a:xfrm>
              <a:off x="958320" y="6623280"/>
              <a:ext cx="1332000" cy="69480"/>
            </a:xfrm>
            <a:prstGeom prst="rect">
              <a:avLst/>
            </a:prstGeom>
            <a:ln w="0">
              <a:noFill/>
            </a:ln>
          </p:spPr>
        </p:pic>
      </p:grpSp>
      <p:sp>
        <p:nvSpPr>
          <p:cNvPr id="28" name="PlaceHolder 1"/>
          <p:cNvSpPr>
            <a:spLocks noGrp="1"/>
          </p:cNvSpPr>
          <p:nvPr>
            <p:ph type="title"/>
          </p:nvPr>
        </p:nvSpPr>
        <p:spPr>
          <a:xfrm>
            <a:off x="1547640" y="2027880"/>
            <a:ext cx="7560360" cy="2010240"/>
          </a:xfrm>
          <a:prstGeom prst="rect">
            <a:avLst/>
          </a:prstGeom>
          <a:noFill/>
          <a:ln w="0">
            <a:noFill/>
          </a:ln>
        </p:spPr>
        <p:txBody>
          <a:bodyPr numCol="1" spcCol="0" anchor="ctr">
            <a:noAutofit/>
          </a:bodyPr>
          <a:p>
            <a:pPr algn="ctr">
              <a:lnSpc>
                <a:spcPct val="100000"/>
              </a:lnSpc>
              <a:buNone/>
            </a:pPr>
            <a:r>
              <a:rPr b="1" lang="zh-CN" sz="4000" spc="-1" strike="noStrike">
                <a:solidFill>
                  <a:srgbClr val="ffffff"/>
                </a:solidFill>
                <a:latin typeface="黑体"/>
                <a:ea typeface="黑体"/>
              </a:rPr>
              <a:t>单击</a:t>
            </a:r>
            <a:r>
              <a:rPr b="1" lang="zh-CN" sz="4000" spc="-1" strike="noStrike">
                <a:solidFill>
                  <a:srgbClr val="ffffff"/>
                </a:solidFill>
                <a:latin typeface="黑体"/>
                <a:ea typeface="黑体"/>
              </a:rPr>
              <a:t>此处</a:t>
            </a:r>
            <a:r>
              <a:rPr b="1" lang="zh-CN" sz="4000" spc="-1" strike="noStrike">
                <a:solidFill>
                  <a:srgbClr val="ffffff"/>
                </a:solidFill>
                <a:latin typeface="黑体"/>
                <a:ea typeface="黑体"/>
              </a:rPr>
              <a:t>编辑</a:t>
            </a:r>
            <a:r>
              <a:rPr b="1" lang="zh-CN" sz="4000" spc="-1" strike="noStrike">
                <a:solidFill>
                  <a:srgbClr val="ffffff"/>
                </a:solidFill>
                <a:latin typeface="黑体"/>
                <a:ea typeface="黑体"/>
              </a:rPr>
              <a:t>母版</a:t>
            </a:r>
            <a:r>
              <a:rPr b="1" lang="zh-CN" sz="4000" spc="-1" strike="noStrike">
                <a:solidFill>
                  <a:srgbClr val="ffffff"/>
                </a:solidFill>
                <a:latin typeface="黑体"/>
                <a:ea typeface="黑体"/>
              </a:rPr>
              <a:t>标题</a:t>
            </a:r>
            <a:r>
              <a:rPr b="1" lang="zh-CN" sz="4000" spc="-1" strike="noStrike">
                <a:solidFill>
                  <a:srgbClr val="ffffff"/>
                </a:solidFill>
                <a:latin typeface="黑体"/>
                <a:ea typeface="黑体"/>
              </a:rPr>
              <a:t>样式</a:t>
            </a:r>
            <a:endParaRPr b="0" lang="en-US" sz="4000" spc="-1" strike="noStrike">
              <a:solidFill>
                <a:srgbClr val="000000"/>
              </a:solidFill>
              <a:latin typeface="Calibri"/>
            </a:endParaRPr>
          </a:p>
        </p:txBody>
      </p:sp>
      <p:sp>
        <p:nvSpPr>
          <p:cNvPr id="29" name="PlaceHolder 2"/>
          <p:cNvSpPr>
            <a:spLocks noGrp="1"/>
          </p:cNvSpPr>
          <p:nvPr>
            <p:ph type="ftr" idx="1"/>
          </p:nvPr>
        </p:nvSpPr>
        <p:spPr>
          <a:xfrm>
            <a:off x="3124080" y="6248520"/>
            <a:ext cx="2895120" cy="456840"/>
          </a:xfrm>
          <a:prstGeom prst="rect">
            <a:avLst/>
          </a:prstGeom>
          <a:noFill/>
          <a:ln w="0">
            <a:noFill/>
          </a:ln>
        </p:spPr>
        <p:txBody>
          <a:bodyPr numCol="1" spcCol="0" anchor="b">
            <a:noAutofit/>
          </a:bodyPr>
          <a:lstStyle>
            <a:lvl1pPr algn="ctr">
              <a:buNone/>
              <a:defRPr b="0" lang="en-US" sz="1400" spc="-1" strike="noStrike">
                <a:latin typeface="Times New Roman"/>
              </a:defRPr>
            </a:lvl1pPr>
          </a:lstStyle>
          <a:p>
            <a:pPr algn="ctr">
              <a:buNone/>
            </a:pPr>
            <a:r>
              <a:rPr b="0" lang="en-US" sz="1400" spc="-1" strike="noStrike">
                <a:latin typeface="Times New Roman"/>
              </a:rPr>
              <a:t>&lt;页脚&gt;</a:t>
            </a:r>
            <a:endParaRPr b="0" lang="en-US" sz="1400" spc="-1" strike="noStrike">
              <a:latin typeface="Times New Roman"/>
            </a:endParaRPr>
          </a:p>
        </p:txBody>
      </p:sp>
      <p:sp>
        <p:nvSpPr>
          <p:cNvPr id="30" name="PlaceHolder 3"/>
          <p:cNvSpPr>
            <a:spLocks noGrp="1"/>
          </p:cNvSpPr>
          <p:nvPr>
            <p:ph type="sldNum" idx="2"/>
          </p:nvPr>
        </p:nvSpPr>
        <p:spPr>
          <a:xfrm>
            <a:off x="6553080" y="6248520"/>
            <a:ext cx="2133360" cy="456840"/>
          </a:xfrm>
          <a:prstGeom prst="rect">
            <a:avLst/>
          </a:prstGeom>
          <a:noFill/>
          <a:ln w="0">
            <a:noFill/>
          </a:ln>
        </p:spPr>
        <p:txBody>
          <a:bodyPr numCol="1" spcCol="0" anchor="b">
            <a:noAutofit/>
          </a:bodyPr>
          <a:lstStyle>
            <a:lvl1pPr>
              <a:defRPr b="0" lang="en-US" sz="2400" spc="-1" strike="noStrike">
                <a:latin typeface="Times New Roman"/>
              </a:defRPr>
            </a:lvl1pPr>
          </a:lstStyle>
          <a:p>
            <a:endParaRPr b="0" lang="en-US" sz="2400" spc="-1" strike="noStrike">
              <a:latin typeface="Times New Roman"/>
            </a:endParaRPr>
          </a:p>
        </p:txBody>
      </p:sp>
      <p:sp>
        <p:nvSpPr>
          <p:cNvPr id="31" name="PlaceHolder 4"/>
          <p:cNvSpPr>
            <a:spLocks noGrp="1"/>
          </p:cNvSpPr>
          <p:nvPr>
            <p:ph type="dt" idx="3"/>
          </p:nvPr>
        </p:nvSpPr>
        <p:spPr>
          <a:xfrm>
            <a:off x="457200" y="6248520"/>
            <a:ext cx="2133360" cy="456840"/>
          </a:xfrm>
          <a:prstGeom prst="rect">
            <a:avLst/>
          </a:prstGeom>
          <a:noFill/>
          <a:ln w="0">
            <a:noFill/>
          </a:ln>
        </p:spPr>
        <p:txBody>
          <a:bodyPr numCol="1" spcCol="0" anchor="b">
            <a:noAutofit/>
          </a:bodyPr>
          <a:lstStyle>
            <a:lvl1pPr>
              <a:defRPr b="0" lang="en-US" sz="1400" spc="-1" strike="noStrike">
                <a:latin typeface="Times New Roman"/>
              </a:defRPr>
            </a:lvl1pPr>
          </a:lstStyle>
          <a:p>
            <a:r>
              <a:rPr b="0" lang="en-US" sz="1400" spc="-1" strike="noStrike">
                <a:latin typeface="Times New Roman"/>
              </a:rPr>
              <a:t>&lt;日期/时间&gt;</a:t>
            </a:r>
            <a:endParaRPr b="0" lang="en-US" sz="1400" spc="-1" strike="noStrike">
              <a:latin typeface="Times New Roman"/>
            </a:endParaRPr>
          </a:p>
        </p:txBody>
      </p:sp>
      <p:sp>
        <p:nvSpPr>
          <p:cNvPr id="3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CN" sz="3200" spc="-1" strike="noStrike">
                <a:solidFill>
                  <a:srgbClr val="000000"/>
                </a:solidFill>
                <a:latin typeface="Calibri"/>
              </a:rPr>
              <a:t>点击以编辑提纲文本格式</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zh-CN" sz="2400" spc="-1" strike="noStrike">
                <a:solidFill>
                  <a:srgbClr val="000000"/>
                </a:solidFill>
                <a:latin typeface="Calibri"/>
              </a:rPr>
              <a:t>第二提纲级别</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zh-CN" sz="2000" spc="-1" strike="noStrike">
                <a:solidFill>
                  <a:srgbClr val="000000"/>
                </a:solidFill>
                <a:latin typeface="Calibri"/>
              </a:rPr>
              <a:t>第三提纲级别</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zh-CN" sz="2000" spc="-1" strike="noStrike">
                <a:solidFill>
                  <a:srgbClr val="000000"/>
                </a:solidFill>
                <a:latin typeface="Calibri"/>
              </a:rPr>
              <a:t>第四提纲级别</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zh-CN" sz="2000" spc="-1" strike="noStrike">
                <a:solidFill>
                  <a:srgbClr val="000000"/>
                </a:solidFill>
                <a:latin typeface="Calibri"/>
              </a:rPr>
              <a:t>第五提纲级别</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zh-CN" sz="2000" spc="-1" strike="noStrike">
                <a:solidFill>
                  <a:srgbClr val="000000"/>
                </a:solidFill>
                <a:latin typeface="Calibri"/>
              </a:rPr>
              <a:t>第六提纲级别</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zh-CN" sz="2000" spc="-1" strike="noStrike">
                <a:solidFill>
                  <a:srgbClr val="000000"/>
                </a:solidFill>
                <a:latin typeface="Calibri"/>
              </a:rPr>
              <a:t>第七提纲级别</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9" name="Group 4"/>
          <p:cNvGrpSpPr/>
          <p:nvPr/>
        </p:nvGrpSpPr>
        <p:grpSpPr>
          <a:xfrm>
            <a:off x="0" y="0"/>
            <a:ext cx="9143640" cy="545760"/>
            <a:chOff x="0" y="0"/>
            <a:chExt cx="9143640" cy="545760"/>
          </a:xfrm>
        </p:grpSpPr>
        <p:sp>
          <p:nvSpPr>
            <p:cNvPr id="70" name="Rectangle 5"/>
            <p:cNvSpPr/>
            <p:nvPr/>
          </p:nvSpPr>
          <p:spPr>
            <a:xfrm>
              <a:off x="0" y="0"/>
              <a:ext cx="285480" cy="533160"/>
            </a:xfrm>
            <a:prstGeom prst="rect">
              <a:avLst/>
            </a:prstGeom>
            <a:gradFill rotWithShape="0">
              <a:gsLst>
                <a:gs pos="0">
                  <a:srgbClr val="cccce6"/>
                </a:gs>
                <a:gs pos="100000">
                  <a:srgbClr val="ffffff"/>
                </a:gs>
              </a:gsLst>
              <a:lin ang="0"/>
            </a:gradFill>
            <a:ln w="0">
              <a:noFill/>
            </a:ln>
          </p:spPr>
          <p:style>
            <a:lnRef idx="0"/>
            <a:fillRef idx="0"/>
            <a:effectRef idx="0"/>
            <a:fontRef idx="minor"/>
          </p:style>
        </p:sp>
        <p:sp>
          <p:nvSpPr>
            <p:cNvPr id="71" name="Rectangle 6"/>
            <p:cNvSpPr/>
            <p:nvPr/>
          </p:nvSpPr>
          <p:spPr>
            <a:xfrm>
              <a:off x="412920" y="135000"/>
              <a:ext cx="8730720" cy="274320"/>
            </a:xfrm>
            <a:prstGeom prst="rect">
              <a:avLst/>
            </a:prstGeom>
            <a:gradFill rotWithShape="0">
              <a:gsLst>
                <a:gs pos="0">
                  <a:srgbClr val="00007d"/>
                </a:gs>
                <a:gs pos="100000">
                  <a:srgbClr val="ffffff"/>
                </a:gs>
              </a:gsLst>
              <a:lin ang="0"/>
            </a:gradFill>
            <a:ln w="0">
              <a:noFill/>
            </a:ln>
          </p:spPr>
          <p:style>
            <a:lnRef idx="0"/>
            <a:fillRef idx="0"/>
            <a:effectRef idx="0"/>
            <a:fontRef idx="minor"/>
          </p:style>
        </p:sp>
        <p:sp>
          <p:nvSpPr>
            <p:cNvPr id="72" name="Rectangle 7"/>
            <p:cNvSpPr/>
            <p:nvPr/>
          </p:nvSpPr>
          <p:spPr>
            <a:xfrm>
              <a:off x="409680" y="135000"/>
              <a:ext cx="137880" cy="140760"/>
            </a:xfrm>
            <a:prstGeom prst="rect">
              <a:avLst/>
            </a:prstGeom>
            <a:solidFill>
              <a:schemeClr val="folHlink"/>
            </a:solidFill>
            <a:ln w="0">
              <a:noFill/>
            </a:ln>
          </p:spPr>
          <p:style>
            <a:lnRef idx="0"/>
            <a:fillRef idx="0"/>
            <a:effectRef idx="0"/>
            <a:fontRef idx="minor"/>
          </p:style>
        </p:sp>
        <p:sp>
          <p:nvSpPr>
            <p:cNvPr id="73" name="Rectangle 8"/>
            <p:cNvSpPr/>
            <p:nvPr/>
          </p:nvSpPr>
          <p:spPr>
            <a:xfrm>
              <a:off x="547560" y="0"/>
              <a:ext cx="139320" cy="137880"/>
            </a:xfrm>
            <a:prstGeom prst="rect">
              <a:avLst/>
            </a:prstGeom>
            <a:solidFill>
              <a:schemeClr val="folHlink"/>
            </a:solidFill>
            <a:ln w="0">
              <a:noFill/>
            </a:ln>
          </p:spPr>
          <p:style>
            <a:lnRef idx="0"/>
            <a:fillRef idx="0"/>
            <a:effectRef idx="0"/>
            <a:fontRef idx="minor"/>
          </p:style>
        </p:sp>
        <p:sp>
          <p:nvSpPr>
            <p:cNvPr id="74" name="Rectangle 9"/>
            <p:cNvSpPr/>
            <p:nvPr/>
          </p:nvSpPr>
          <p:spPr>
            <a:xfrm>
              <a:off x="547560" y="135000"/>
              <a:ext cx="139320" cy="140760"/>
            </a:xfrm>
            <a:prstGeom prst="rect">
              <a:avLst/>
            </a:prstGeom>
            <a:solidFill>
              <a:schemeClr val="accent2"/>
            </a:solidFill>
            <a:ln w="0">
              <a:noFill/>
            </a:ln>
          </p:spPr>
          <p:style>
            <a:lnRef idx="0"/>
            <a:fillRef idx="0"/>
            <a:effectRef idx="0"/>
            <a:fontRef idx="minor"/>
          </p:style>
        </p:sp>
        <p:sp>
          <p:nvSpPr>
            <p:cNvPr id="75" name="Rectangle 10"/>
            <p:cNvSpPr/>
            <p:nvPr/>
          </p:nvSpPr>
          <p:spPr>
            <a:xfrm>
              <a:off x="274680" y="274680"/>
              <a:ext cx="136080" cy="137880"/>
            </a:xfrm>
            <a:prstGeom prst="rect">
              <a:avLst/>
            </a:prstGeom>
            <a:solidFill>
              <a:schemeClr val="folHlink"/>
            </a:solidFill>
            <a:ln w="0">
              <a:noFill/>
            </a:ln>
          </p:spPr>
          <p:style>
            <a:lnRef idx="0"/>
            <a:fillRef idx="0"/>
            <a:effectRef idx="0"/>
            <a:fontRef idx="minor"/>
          </p:style>
        </p:sp>
        <p:sp>
          <p:nvSpPr>
            <p:cNvPr id="76" name="Rectangle 11"/>
            <p:cNvSpPr/>
            <p:nvPr/>
          </p:nvSpPr>
          <p:spPr>
            <a:xfrm>
              <a:off x="131760" y="136440"/>
              <a:ext cx="140760" cy="137880"/>
            </a:xfrm>
            <a:prstGeom prst="rect">
              <a:avLst/>
            </a:prstGeom>
            <a:solidFill>
              <a:schemeClr val="bg2"/>
            </a:solidFill>
            <a:ln w="0">
              <a:noFill/>
            </a:ln>
          </p:spPr>
          <p:style>
            <a:lnRef idx="0"/>
            <a:fillRef idx="0"/>
            <a:effectRef idx="0"/>
            <a:fontRef idx="minor"/>
          </p:style>
        </p:sp>
        <p:sp>
          <p:nvSpPr>
            <p:cNvPr id="77" name="Rectangle 12"/>
            <p:cNvSpPr/>
            <p:nvPr/>
          </p:nvSpPr>
          <p:spPr>
            <a:xfrm>
              <a:off x="409680" y="271440"/>
              <a:ext cx="137880" cy="137880"/>
            </a:xfrm>
            <a:prstGeom prst="rect">
              <a:avLst/>
            </a:prstGeom>
            <a:solidFill>
              <a:schemeClr val="accent2"/>
            </a:solidFill>
            <a:ln w="0">
              <a:noFill/>
            </a:ln>
          </p:spPr>
          <p:style>
            <a:lnRef idx="0"/>
            <a:fillRef idx="0"/>
            <a:effectRef idx="0"/>
            <a:fontRef idx="minor"/>
          </p:style>
        </p:sp>
        <p:sp>
          <p:nvSpPr>
            <p:cNvPr id="78" name="Rectangle 13"/>
            <p:cNvSpPr/>
            <p:nvPr/>
          </p:nvSpPr>
          <p:spPr>
            <a:xfrm>
              <a:off x="274680" y="409680"/>
              <a:ext cx="136080" cy="136080"/>
            </a:xfrm>
            <a:prstGeom prst="rect">
              <a:avLst/>
            </a:prstGeom>
            <a:solidFill>
              <a:schemeClr val="accent2"/>
            </a:solidFill>
            <a:ln w="0">
              <a:noFill/>
            </a:ln>
          </p:spPr>
          <p:style>
            <a:lnRef idx="0"/>
            <a:fillRef idx="0"/>
            <a:effectRef idx="0"/>
            <a:fontRef idx="minor"/>
          </p:style>
        </p:sp>
      </p:grpSp>
      <p:sp>
        <p:nvSpPr>
          <p:cNvPr id="79"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单击</a:t>
            </a:r>
            <a:r>
              <a:rPr b="1" lang="zh-CN" sz="3600" spc="-1" strike="noStrike">
                <a:solidFill>
                  <a:srgbClr val="000000"/>
                </a:solidFill>
                <a:latin typeface="Calibri"/>
                <a:ea typeface="黑体"/>
              </a:rPr>
              <a:t>此处</a:t>
            </a:r>
            <a:r>
              <a:rPr b="1" lang="zh-CN" sz="3600" spc="-1" strike="noStrike">
                <a:solidFill>
                  <a:srgbClr val="000000"/>
                </a:solidFill>
                <a:latin typeface="Calibri"/>
                <a:ea typeface="黑体"/>
              </a:rPr>
              <a:t>编辑</a:t>
            </a:r>
            <a:r>
              <a:rPr b="1" lang="zh-CN" sz="3600" spc="-1" strike="noStrike">
                <a:solidFill>
                  <a:srgbClr val="000000"/>
                </a:solidFill>
                <a:latin typeface="Calibri"/>
                <a:ea typeface="黑体"/>
              </a:rPr>
              <a:t>母版</a:t>
            </a:r>
            <a:r>
              <a:rPr b="1" lang="zh-CN" sz="3600" spc="-1" strike="noStrike">
                <a:solidFill>
                  <a:srgbClr val="000000"/>
                </a:solidFill>
                <a:latin typeface="Calibri"/>
                <a:ea typeface="黑体"/>
              </a:rPr>
              <a:t>标题</a:t>
            </a:r>
            <a:r>
              <a:rPr b="1" lang="zh-CN" sz="3600" spc="-1" strike="noStrike">
                <a:solidFill>
                  <a:srgbClr val="000000"/>
                </a:solidFill>
                <a:latin typeface="Calibri"/>
                <a:ea typeface="黑体"/>
              </a:rPr>
              <a:t>样式</a:t>
            </a:r>
            <a:endParaRPr b="0" lang="en-US" sz="3600" spc="-1" strike="noStrike">
              <a:solidFill>
                <a:srgbClr val="000000"/>
              </a:solidFill>
              <a:latin typeface="Calibri"/>
            </a:endParaRPr>
          </a:p>
        </p:txBody>
      </p:sp>
      <p:sp>
        <p:nvSpPr>
          <p:cNvPr id="80" name="PlaceHolder 2"/>
          <p:cNvSpPr>
            <a:spLocks noGrp="1"/>
          </p:cNvSpPr>
          <p:nvPr>
            <p:ph type="body"/>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单击此处编辑母版文本样式</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第二级</a:t>
            </a:r>
            <a:endParaRPr b="0" lang="en-US" sz="2000" spc="-1" strike="noStrike">
              <a:solidFill>
                <a:srgbClr val="000000"/>
              </a:solidFill>
              <a:latin typeface="Calibri"/>
            </a:endParaRPr>
          </a:p>
          <a:p>
            <a:pPr lvl="2" marL="1143000" indent="-228600">
              <a:lnSpc>
                <a:spcPct val="150000"/>
              </a:lnSpc>
              <a:buClr>
                <a:srgbClr val="00007d"/>
              </a:buClr>
              <a:buSzPct val="65000"/>
              <a:buFont typeface="Wingdings" charset="2"/>
              <a:buChar char=""/>
            </a:pPr>
            <a:r>
              <a:rPr b="0" lang="zh-CN" sz="1800" spc="-1" strike="noStrike">
                <a:solidFill>
                  <a:srgbClr val="000000"/>
                </a:solidFill>
                <a:latin typeface="Calibri"/>
                <a:ea typeface="黑体"/>
              </a:rPr>
              <a:t>第三级</a:t>
            </a:r>
            <a:endParaRPr b="0" lang="en-US" sz="1800" spc="-1" strike="noStrike">
              <a:solidFill>
                <a:srgbClr val="000000"/>
              </a:solidFill>
              <a:latin typeface="Calibri"/>
            </a:endParaRPr>
          </a:p>
          <a:p>
            <a:pPr lvl="3" marL="1600200" indent="-228600">
              <a:lnSpc>
                <a:spcPct val="150000"/>
              </a:lnSpc>
              <a:buClr>
                <a:srgbClr val="9999cc"/>
              </a:buClr>
              <a:buSzPct val="70000"/>
              <a:buFont typeface="Wingdings" charset="2"/>
              <a:buChar char=""/>
            </a:pPr>
            <a:r>
              <a:rPr b="0" lang="zh-CN" sz="1600" spc="-1" strike="noStrike">
                <a:solidFill>
                  <a:srgbClr val="000000"/>
                </a:solidFill>
                <a:latin typeface="Calibri"/>
                <a:ea typeface="黑体"/>
              </a:rPr>
              <a:t>第四级</a:t>
            </a:r>
            <a:endParaRPr b="0" lang="en-US" sz="1600" spc="-1" strike="noStrike">
              <a:solidFill>
                <a:srgbClr val="000000"/>
              </a:solidFill>
              <a:latin typeface="Calibri"/>
            </a:endParaRPr>
          </a:p>
          <a:p>
            <a:pPr lvl="4" marL="2057400" indent="-228600">
              <a:lnSpc>
                <a:spcPct val="150000"/>
              </a:lnSpc>
              <a:buClr>
                <a:srgbClr val="00007d"/>
              </a:buClr>
              <a:buFont typeface="Wingdings" charset="2"/>
              <a:buChar char=""/>
            </a:pPr>
            <a:r>
              <a:rPr b="0" lang="zh-CN" sz="1600" spc="-1" strike="noStrike">
                <a:solidFill>
                  <a:srgbClr val="000000"/>
                </a:solidFill>
                <a:latin typeface="Calibri"/>
                <a:ea typeface="黑体"/>
              </a:rPr>
              <a:t>第五级</a:t>
            </a:r>
            <a:endParaRPr b="0" lang="en-US" sz="1600" spc="-1" strike="noStrike">
              <a:solidFill>
                <a:srgbClr val="000000"/>
              </a:solidFill>
              <a:latin typeface="Calibri"/>
            </a:endParaRPr>
          </a:p>
        </p:txBody>
      </p:sp>
      <p:sp>
        <p:nvSpPr>
          <p:cNvPr id="81" name="PlaceHolder 3"/>
          <p:cNvSpPr>
            <a:spLocks noGrp="1"/>
          </p:cNvSpPr>
          <p:nvPr>
            <p:ph type="ftr" idx="4"/>
          </p:nvPr>
        </p:nvSpPr>
        <p:spPr>
          <a:xfrm>
            <a:off x="3124080" y="6248520"/>
            <a:ext cx="2895120" cy="456840"/>
          </a:xfrm>
          <a:prstGeom prst="rect">
            <a:avLst/>
          </a:prstGeom>
          <a:noFill/>
          <a:ln w="0">
            <a:noFill/>
          </a:ln>
        </p:spPr>
        <p:txBody>
          <a:bodyPr numCol="1" spcCol="0" anchor="b">
            <a:noAutofit/>
          </a:bodyPr>
          <a:lstStyle>
            <a:lvl1pPr algn="ctr">
              <a:buNone/>
              <a:defRPr b="0" lang="en-US" sz="1400" spc="-1" strike="noStrike">
                <a:latin typeface="Times New Roman"/>
              </a:defRPr>
            </a:lvl1pPr>
          </a:lstStyle>
          <a:p>
            <a:pPr algn="ctr">
              <a:buNone/>
            </a:pPr>
            <a:r>
              <a:rPr b="0" lang="en-US" sz="1400" spc="-1" strike="noStrike">
                <a:latin typeface="Times New Roman"/>
              </a:rPr>
              <a:t>&lt;页脚&gt;</a:t>
            </a:r>
            <a:endParaRPr b="0" lang="en-US" sz="1400" spc="-1" strike="noStrike">
              <a:latin typeface="Times New Roman"/>
            </a:endParaRPr>
          </a:p>
        </p:txBody>
      </p:sp>
      <p:sp>
        <p:nvSpPr>
          <p:cNvPr id="82" name="PlaceHolder 4"/>
          <p:cNvSpPr>
            <a:spLocks noGrp="1"/>
          </p:cNvSpPr>
          <p:nvPr>
            <p:ph type="sldNum" idx="5"/>
          </p:nvPr>
        </p:nvSpPr>
        <p:spPr>
          <a:xfrm>
            <a:off x="8827920" y="6705720"/>
            <a:ext cx="208440" cy="151920"/>
          </a:xfrm>
          <a:prstGeom prst="rect">
            <a:avLst/>
          </a:prstGeom>
          <a:noFill/>
          <a:ln w="0">
            <a:noFill/>
          </a:ln>
        </p:spPr>
        <p:txBody>
          <a:bodyPr numCol="1" spcCol="0"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
        <p:nvSpPr>
          <p:cNvPr id="83" name="PlaceHolder 5"/>
          <p:cNvSpPr>
            <a:spLocks noGrp="1"/>
          </p:cNvSpPr>
          <p:nvPr>
            <p:ph type="dt" idx="6"/>
          </p:nvPr>
        </p:nvSpPr>
        <p:spPr>
          <a:xfrm>
            <a:off x="457200" y="6245280"/>
            <a:ext cx="2133360" cy="475920"/>
          </a:xfrm>
          <a:prstGeom prst="rect">
            <a:avLst/>
          </a:prstGeom>
          <a:noFill/>
          <a:ln w="0">
            <a:noFill/>
          </a:ln>
        </p:spPr>
        <p:txBody>
          <a:bodyPr numCol="1" spcCol="0" anchor="b">
            <a:noAutofit/>
          </a:bodyPr>
          <a:lstStyle>
            <a:lvl1pPr>
              <a:defRPr b="0" lang="en-US" sz="1400" spc="-1" strike="noStrike">
                <a:latin typeface="Times New Roman"/>
              </a:defRPr>
            </a:lvl1pPr>
          </a:lstStyle>
          <a:p>
            <a:r>
              <a:rPr b="0" lang="en-US" sz="1400" spc="-1" strike="noStrike">
                <a:latin typeface="Times New Roman"/>
              </a:rPr>
              <a:t>&lt;日期/时间&gt;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www.baidu.com/" TargetMode="External"/><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image" Target="../media/image22.wmf"/><Relationship Id="rId2"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ubTitle"/>
          </p:nvPr>
        </p:nvSpPr>
        <p:spPr>
          <a:xfrm>
            <a:off x="4561920" y="4267080"/>
            <a:ext cx="4429440" cy="1752120"/>
          </a:xfrm>
          <a:prstGeom prst="rect">
            <a:avLst/>
          </a:prstGeom>
          <a:noFill/>
          <a:ln w="0">
            <a:noFill/>
          </a:ln>
        </p:spPr>
        <p:txBody>
          <a:bodyPr numCol="1" spcCol="0" anchor="t">
            <a:noAutofit/>
          </a:bodyPr>
          <a:p>
            <a:pPr>
              <a:lnSpc>
                <a:spcPct val="100000"/>
              </a:lnSpc>
              <a:spcBef>
                <a:spcPts val="479"/>
              </a:spcBef>
              <a:buNone/>
              <a:tabLst>
                <a:tab algn="l" pos="0"/>
              </a:tabLst>
            </a:pPr>
            <a:r>
              <a:rPr b="0" lang="zh-CN" sz="2400" spc="-1" strike="noStrike">
                <a:solidFill>
                  <a:srgbClr val="000000"/>
                </a:solidFill>
                <a:latin typeface="Calibri"/>
                <a:ea typeface="黑体"/>
              </a:rPr>
              <a:t>武庆</a:t>
            </a:r>
            <a:r>
              <a:rPr b="0" lang="zh-CN" sz="2400" spc="-1" strike="noStrike">
                <a:solidFill>
                  <a:srgbClr val="000000"/>
                </a:solidFill>
                <a:latin typeface="Calibri"/>
                <a:ea typeface="黑体"/>
              </a:rPr>
              <a:t>华</a:t>
            </a:r>
            <a:endParaRPr b="0" lang="en-US" sz="2400" spc="-1" strike="noStrike">
              <a:latin typeface="Arial"/>
            </a:endParaRPr>
          </a:p>
          <a:p>
            <a:pPr>
              <a:lnSpc>
                <a:spcPct val="100000"/>
              </a:lnSpc>
              <a:spcBef>
                <a:spcPts val="479"/>
              </a:spcBef>
              <a:buNone/>
              <a:tabLst>
                <a:tab algn="l" pos="0"/>
              </a:tabLst>
            </a:pPr>
            <a:r>
              <a:rPr b="0" lang="en-US" sz="2400" spc="-1" strike="noStrike">
                <a:solidFill>
                  <a:srgbClr val="000000"/>
                </a:solidFill>
                <a:latin typeface="Calibri"/>
                <a:ea typeface="黑体"/>
              </a:rPr>
              <a:t>wuqi</a:t>
            </a:r>
            <a:r>
              <a:rPr b="0" lang="en-US" sz="2400" spc="-1" strike="noStrike">
                <a:solidFill>
                  <a:srgbClr val="000000"/>
                </a:solidFill>
                <a:latin typeface="Calibri"/>
                <a:ea typeface="黑体"/>
              </a:rPr>
              <a:t>nghu</a:t>
            </a:r>
            <a:r>
              <a:rPr b="0" lang="en-US" sz="2400" spc="-1" strike="noStrike">
                <a:solidFill>
                  <a:srgbClr val="000000"/>
                </a:solidFill>
                <a:latin typeface="Calibri"/>
                <a:ea typeface="黑体"/>
              </a:rPr>
              <a:t>a@ict</a:t>
            </a:r>
            <a:r>
              <a:rPr b="0" lang="en-US" sz="2400" spc="-1" strike="noStrike">
                <a:solidFill>
                  <a:srgbClr val="000000"/>
                </a:solidFill>
                <a:latin typeface="Calibri"/>
                <a:ea typeface="黑体"/>
              </a:rPr>
              <a:t>.ac.c</a:t>
            </a:r>
            <a:r>
              <a:rPr b="0" lang="en-US" sz="2400" spc="-1" strike="noStrike">
                <a:solidFill>
                  <a:srgbClr val="000000"/>
                </a:solidFill>
                <a:latin typeface="Calibri"/>
                <a:ea typeface="黑体"/>
              </a:rPr>
              <a:t>n</a:t>
            </a:r>
            <a:endParaRPr b="0" lang="en-US" sz="2400" spc="-1" strike="noStrike">
              <a:latin typeface="Arial"/>
            </a:endParaRPr>
          </a:p>
        </p:txBody>
      </p:sp>
      <p:sp>
        <p:nvSpPr>
          <p:cNvPr id="127" name="PlaceHolder 2"/>
          <p:cNvSpPr>
            <a:spLocks noGrp="1"/>
          </p:cNvSpPr>
          <p:nvPr>
            <p:ph type="title"/>
          </p:nvPr>
        </p:nvSpPr>
        <p:spPr>
          <a:xfrm>
            <a:off x="1547640" y="2027880"/>
            <a:ext cx="7560360" cy="2010240"/>
          </a:xfrm>
          <a:prstGeom prst="rect">
            <a:avLst/>
          </a:prstGeom>
          <a:noFill/>
          <a:ln w="0">
            <a:noFill/>
          </a:ln>
        </p:spPr>
        <p:txBody>
          <a:bodyPr numCol="1" spcCol="0" anchor="ctr">
            <a:noAutofit/>
          </a:bodyPr>
          <a:p>
            <a:pPr algn="ctr">
              <a:lnSpc>
                <a:spcPct val="100000"/>
              </a:lnSpc>
              <a:buNone/>
            </a:pPr>
            <a:r>
              <a:rPr b="1" lang="zh-CN" sz="4000" spc="-1" strike="noStrike">
                <a:solidFill>
                  <a:srgbClr val="ffffff"/>
                </a:solidFill>
                <a:latin typeface="黑体"/>
                <a:ea typeface="黑体"/>
              </a:rPr>
              <a:t>交</a:t>
            </a:r>
            <a:r>
              <a:rPr b="1" lang="zh-CN" sz="4000" spc="-1" strike="noStrike">
                <a:solidFill>
                  <a:srgbClr val="ffffff"/>
                </a:solidFill>
                <a:latin typeface="黑体"/>
                <a:ea typeface="黑体"/>
              </a:rPr>
              <a:t>换</a:t>
            </a:r>
            <a:r>
              <a:rPr b="1" lang="zh-CN" sz="4000" spc="-1" strike="noStrike">
                <a:solidFill>
                  <a:srgbClr val="ffffff"/>
                </a:solidFill>
                <a:latin typeface="黑体"/>
                <a:ea typeface="黑体"/>
              </a:rPr>
              <a:t>机</a:t>
            </a:r>
            <a:r>
              <a:rPr b="1" lang="zh-CN" sz="4000" spc="-1" strike="noStrike">
                <a:solidFill>
                  <a:srgbClr val="ffffff"/>
                </a:solidFill>
                <a:latin typeface="黑体"/>
                <a:ea typeface="黑体"/>
              </a:rPr>
              <a:t>转</a:t>
            </a:r>
            <a:r>
              <a:rPr b="1" lang="zh-CN" sz="4000" spc="-1" strike="noStrike">
                <a:solidFill>
                  <a:srgbClr val="ffffff"/>
                </a:solidFill>
                <a:latin typeface="黑体"/>
                <a:ea typeface="黑体"/>
              </a:rPr>
              <a:t>发</a:t>
            </a:r>
            <a:r>
              <a:rPr b="1" lang="zh-CN" sz="4000" spc="-1" strike="noStrike">
                <a:solidFill>
                  <a:srgbClr val="ffffff"/>
                </a:solidFill>
                <a:latin typeface="黑体"/>
                <a:ea typeface="黑体"/>
              </a:rPr>
              <a:t>与</a:t>
            </a:r>
            <a:r>
              <a:rPr b="1" lang="zh-CN" sz="4000" spc="-1" strike="noStrike">
                <a:solidFill>
                  <a:srgbClr val="ffffff"/>
                </a:solidFill>
                <a:latin typeface="黑体"/>
                <a:ea typeface="黑体"/>
              </a:rPr>
              <a:t>生</a:t>
            </a:r>
            <a:r>
              <a:rPr b="1" lang="zh-CN" sz="4000" spc="-1" strike="noStrike">
                <a:solidFill>
                  <a:srgbClr val="ffffff"/>
                </a:solidFill>
                <a:latin typeface="黑体"/>
                <a:ea typeface="黑体"/>
              </a:rPr>
              <a:t>成</a:t>
            </a:r>
            <a:r>
              <a:rPr b="1" lang="zh-CN" sz="4000" spc="-1" strike="noStrike">
                <a:solidFill>
                  <a:srgbClr val="ffffff"/>
                </a:solidFill>
                <a:latin typeface="黑体"/>
                <a:ea typeface="黑体"/>
              </a:rPr>
              <a:t>树</a:t>
            </a:r>
            <a:r>
              <a:rPr b="1" lang="zh-CN" sz="4000" spc="-1" strike="noStrike">
                <a:solidFill>
                  <a:srgbClr val="ffffff"/>
                </a:solidFill>
                <a:latin typeface="黑体"/>
                <a:ea typeface="黑体"/>
              </a:rPr>
              <a:t>机</a:t>
            </a:r>
            <a:r>
              <a:rPr b="1" lang="zh-CN" sz="4000" spc="-1" strike="noStrike">
                <a:solidFill>
                  <a:srgbClr val="ffffff"/>
                </a:solidFill>
                <a:latin typeface="黑体"/>
                <a:ea typeface="黑体"/>
              </a:rPr>
              <a:t>制</a:t>
            </a:r>
            <a:r>
              <a:rPr b="1" lang="zh-CN" sz="4000" spc="-1" strike="noStrike">
                <a:solidFill>
                  <a:srgbClr val="ffffff"/>
                </a:solidFill>
                <a:latin typeface="黑体"/>
                <a:ea typeface="黑体"/>
              </a:rPr>
              <a:t>实</a:t>
            </a:r>
            <a:r>
              <a:rPr b="1" lang="zh-CN" sz="4000" spc="-1" strike="noStrike">
                <a:solidFill>
                  <a:srgbClr val="ffffff"/>
                </a:solidFill>
                <a:latin typeface="黑体"/>
                <a:ea typeface="黑体"/>
              </a:rPr>
              <a:t>验</a:t>
            </a:r>
            <a:endParaRPr b="0" lang="en-US" sz="4000" spc="-1" strike="noStrike">
              <a:solidFill>
                <a:srgbClr val="000000"/>
              </a:solidFill>
              <a:latin typeface="Calibri"/>
            </a:endParaRPr>
          </a:p>
        </p:txBody>
      </p:sp>
      <p:sp>
        <p:nvSpPr>
          <p:cNvPr id="4" name="PlaceHolder 3"/>
          <p:cNvSpPr>
            <a:spLocks noGrp="1"/>
          </p:cNvSpPr>
          <p:nvPr>
            <p:ph type="sldNum" idx="2"/>
          </p:nvPr>
        </p:nvSpPr>
        <p:spPr/>
        <p:txBody>
          <a:bodyPr/>
          <a:p>
            <a:fld id="{2CEEBBAA-F2D7-4FF1-AA28-E4AB30A92F5D}"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en-US" sz="3600" spc="-1" strike="noStrike">
                <a:solidFill>
                  <a:srgbClr val="000000"/>
                </a:solidFill>
                <a:latin typeface="Calibri"/>
                <a:ea typeface="黑体"/>
              </a:rPr>
              <a:t>Mininet</a:t>
            </a:r>
            <a:r>
              <a:rPr b="1" lang="zh-CN" sz="3600" spc="-1" strike="noStrike">
                <a:solidFill>
                  <a:srgbClr val="000000"/>
                </a:solidFill>
                <a:latin typeface="Calibri"/>
                <a:ea typeface="黑体"/>
              </a:rPr>
              <a:t>环境</a:t>
            </a:r>
            <a:endParaRPr b="0" lang="en-US" sz="3600" spc="-1" strike="noStrike">
              <a:solidFill>
                <a:srgbClr val="000000"/>
              </a:solidFill>
              <a:latin typeface="Calibri"/>
            </a:endParaRPr>
          </a:p>
        </p:txBody>
      </p:sp>
      <p:sp>
        <p:nvSpPr>
          <p:cNvPr id="222"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Mininet</a:t>
            </a:r>
            <a:r>
              <a:rPr b="0" lang="zh-CN" sz="2400" spc="-1" strike="noStrike">
                <a:solidFill>
                  <a:srgbClr val="000000"/>
                </a:solidFill>
                <a:latin typeface="Calibri"/>
                <a:ea typeface="黑体"/>
              </a:rPr>
              <a:t>是基于</a:t>
            </a:r>
            <a:r>
              <a:rPr b="0" lang="en-US" sz="2400" spc="-1" strike="noStrike">
                <a:solidFill>
                  <a:srgbClr val="000000"/>
                </a:solidFill>
                <a:latin typeface="Calibri"/>
                <a:ea typeface="黑体"/>
              </a:rPr>
              <a:t>Linux Network Namespace</a:t>
            </a:r>
            <a:r>
              <a:rPr b="0" lang="zh-CN" sz="2400" spc="-1" strike="noStrike">
                <a:solidFill>
                  <a:srgbClr val="000000"/>
                </a:solidFill>
                <a:latin typeface="Calibri"/>
                <a:ea typeface="黑体"/>
              </a:rPr>
              <a:t>的</a:t>
            </a:r>
            <a:r>
              <a:rPr b="0" lang="en-US" sz="2400" spc="-1" strike="noStrike">
                <a:solidFill>
                  <a:srgbClr val="000000"/>
                </a:solidFill>
                <a:latin typeface="Calibri"/>
                <a:ea typeface="黑体"/>
              </a:rPr>
              <a:t>python</a:t>
            </a:r>
            <a:r>
              <a:rPr b="0" lang="zh-CN" sz="2400" spc="-1" strike="noStrike">
                <a:solidFill>
                  <a:srgbClr val="000000"/>
                </a:solidFill>
                <a:latin typeface="Calibri"/>
                <a:ea typeface="黑体"/>
              </a:rPr>
              <a:t>封装</a:t>
            </a:r>
            <a:endParaRPr b="0" lang="en-US" sz="24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支持</a:t>
            </a:r>
            <a:r>
              <a:rPr b="0" lang="en-US" sz="2400" spc="-1" strike="noStrike">
                <a:solidFill>
                  <a:srgbClr val="000000"/>
                </a:solidFill>
                <a:latin typeface="Calibri"/>
                <a:ea typeface="黑体"/>
              </a:rPr>
              <a:t>python API</a:t>
            </a:r>
            <a:r>
              <a:rPr b="0" lang="zh-CN" sz="2400" spc="-1" strike="noStrike">
                <a:solidFill>
                  <a:srgbClr val="000000"/>
                </a:solidFill>
                <a:latin typeface="Calibri"/>
                <a:ea typeface="黑体"/>
              </a:rPr>
              <a:t>以及命令行工具（</a:t>
            </a:r>
            <a:r>
              <a:rPr b="0" lang="en-US" sz="2400" spc="-1" strike="noStrike">
                <a:solidFill>
                  <a:srgbClr val="000000"/>
                </a:solidFill>
                <a:latin typeface="Calibri"/>
                <a:ea typeface="黑体"/>
              </a:rPr>
              <a:t>CLI</a:t>
            </a:r>
            <a:r>
              <a:rPr b="0" lang="zh-CN" sz="2400" spc="-1" strike="noStrike">
                <a:solidFill>
                  <a:srgbClr val="000000"/>
                </a:solidFill>
                <a:latin typeface="Calibri"/>
                <a:ea typeface="黑体"/>
              </a:rPr>
              <a:t>）</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可以很方便的创建拓扑、设置网络条件、运行网络程序</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支持不同层次的抽象和语法</a:t>
            </a:r>
            <a:endParaRPr b="0" lang="en-US" sz="24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p:txBody>
      </p:sp>
      <p:pic>
        <p:nvPicPr>
          <p:cNvPr id="223" name="Picture 2" descr="http://mininet.org/images/frontpage_diagram.png"/>
          <p:cNvPicPr/>
          <p:nvPr/>
        </p:nvPicPr>
        <p:blipFill>
          <a:blip r:embed="rId1"/>
          <a:stretch/>
        </p:blipFill>
        <p:spPr>
          <a:xfrm>
            <a:off x="1002960" y="4398840"/>
            <a:ext cx="7136280" cy="1533240"/>
          </a:xfrm>
          <a:prstGeom prst="rect">
            <a:avLst/>
          </a:prstGeom>
          <a:ln w="0">
            <a:noFill/>
          </a:ln>
        </p:spPr>
      </p:pic>
      <p:grpSp>
        <p:nvGrpSpPr>
          <p:cNvPr id="224" name="组合 5"/>
          <p:cNvGrpSpPr/>
          <p:nvPr/>
        </p:nvGrpSpPr>
        <p:grpSpPr>
          <a:xfrm>
            <a:off x="5163840" y="4695120"/>
            <a:ext cx="2783880" cy="493560"/>
            <a:chOff x="5163840" y="4695120"/>
            <a:chExt cx="2783880" cy="493560"/>
          </a:xfrm>
        </p:grpSpPr>
        <p:sp>
          <p:nvSpPr>
            <p:cNvPr id="225" name="矩形: 圆角 4"/>
            <p:cNvSpPr/>
            <p:nvPr/>
          </p:nvSpPr>
          <p:spPr>
            <a:xfrm>
              <a:off x="5163840" y="4695120"/>
              <a:ext cx="2783880" cy="345600"/>
            </a:xfrm>
            <a:prstGeom prst="roundRect">
              <a:avLst>
                <a:gd name="adj" fmla="val 16667"/>
              </a:avLst>
            </a:prstGeom>
            <a:solidFill>
              <a:schemeClr val="bg1"/>
            </a:solidFill>
            <a:ln>
              <a:solidFill>
                <a:srgbClr val="ffffff"/>
              </a:solidFill>
              <a:round/>
            </a:ln>
          </p:spPr>
          <p:style>
            <a:lnRef idx="2">
              <a:schemeClr val="accent1">
                <a:shade val="50000"/>
              </a:schemeClr>
            </a:lnRef>
            <a:fillRef idx="1">
              <a:schemeClr val="accent1"/>
            </a:fillRef>
            <a:effectRef idx="0">
              <a:schemeClr val="accent1"/>
            </a:effectRef>
            <a:fontRef idx="minor"/>
          </p:style>
        </p:sp>
        <p:sp>
          <p:nvSpPr>
            <p:cNvPr id="226" name="矩形: 圆角 6"/>
            <p:cNvSpPr/>
            <p:nvPr/>
          </p:nvSpPr>
          <p:spPr>
            <a:xfrm>
              <a:off x="5779440" y="4843080"/>
              <a:ext cx="708840" cy="345600"/>
            </a:xfrm>
            <a:prstGeom prst="roundRect">
              <a:avLst>
                <a:gd name="adj" fmla="val 16667"/>
              </a:avLst>
            </a:prstGeom>
            <a:solidFill>
              <a:schemeClr val="bg1"/>
            </a:solidFill>
            <a:ln>
              <a:solidFill>
                <a:srgbClr val="ffffff"/>
              </a:solidFill>
              <a:round/>
            </a:ln>
          </p:spPr>
          <p:style>
            <a:lnRef idx="2">
              <a:schemeClr val="accent1">
                <a:shade val="50000"/>
              </a:schemeClr>
            </a:lnRef>
            <a:fillRef idx="1">
              <a:schemeClr val="accent1"/>
            </a:fillRef>
            <a:effectRef idx="0">
              <a:schemeClr val="accent1"/>
            </a:effectRef>
            <a:fontRef idx="minor"/>
          </p:style>
        </p:sp>
      </p:grpSp>
      <p:sp>
        <p:nvSpPr>
          <p:cNvPr id="4" name="PlaceHolder 3"/>
          <p:cNvSpPr>
            <a:spLocks noGrp="1"/>
          </p:cNvSpPr>
          <p:nvPr>
            <p:ph type="sldNum" idx="5"/>
          </p:nvPr>
        </p:nvSpPr>
        <p:spPr/>
        <p:txBody>
          <a:bodyPr/>
          <a:p>
            <a:fld id="{8D0F63EC-D2E3-40C2-B196-14D8B9D07BA0}" type="slidenum">
              <a:t>10</a:t>
            </a:fld>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实验环境准备</a:t>
            </a:r>
            <a:endParaRPr b="0" lang="en-US" sz="3600" spc="-1" strike="noStrike">
              <a:solidFill>
                <a:srgbClr val="000000"/>
              </a:solidFill>
              <a:latin typeface="Calibri"/>
            </a:endParaRPr>
          </a:p>
        </p:txBody>
      </p:sp>
      <p:sp>
        <p:nvSpPr>
          <p:cNvPr id="228"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下载并安装</a:t>
            </a:r>
            <a:r>
              <a:rPr b="0" lang="en-US" sz="2400" spc="-1" strike="noStrike">
                <a:solidFill>
                  <a:srgbClr val="000000"/>
                </a:solidFill>
                <a:latin typeface="Calibri"/>
                <a:ea typeface="黑体"/>
              </a:rPr>
              <a:t>VirtualBox</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https://download.virtualbox.org/virtualbox/7.1.4/VirtualBox-7.1.4-165100-Win.exe</a:t>
            </a:r>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下载</a:t>
            </a:r>
            <a:r>
              <a:rPr b="0" lang="en-US" sz="2400" spc="-1" strike="noStrike">
                <a:solidFill>
                  <a:srgbClr val="000000"/>
                </a:solidFill>
                <a:latin typeface="Calibri"/>
                <a:ea typeface="黑体"/>
              </a:rPr>
              <a:t>Ubuntu</a:t>
            </a:r>
            <a:r>
              <a:rPr b="0" lang="zh-CN" sz="2400" spc="-1" strike="noStrike">
                <a:solidFill>
                  <a:srgbClr val="000000"/>
                </a:solidFill>
                <a:latin typeface="Calibri"/>
                <a:ea typeface="黑体"/>
              </a:rPr>
              <a:t>镜像并在</a:t>
            </a:r>
            <a:r>
              <a:rPr b="0" lang="en-US" sz="2400" spc="-1" strike="noStrike">
                <a:solidFill>
                  <a:srgbClr val="000000"/>
                </a:solidFill>
                <a:latin typeface="Calibri"/>
                <a:ea typeface="黑体"/>
              </a:rPr>
              <a:t>VirtualBox</a:t>
            </a:r>
            <a:r>
              <a:rPr b="0" lang="zh-CN" sz="2400" spc="-1" strike="noStrike">
                <a:solidFill>
                  <a:srgbClr val="000000"/>
                </a:solidFill>
                <a:latin typeface="Calibri"/>
                <a:ea typeface="黑体"/>
              </a:rPr>
              <a:t>中安装</a:t>
            </a:r>
            <a:r>
              <a:rPr b="0" lang="en-US" sz="2400" spc="-1" strike="noStrike">
                <a:solidFill>
                  <a:srgbClr val="000000"/>
                </a:solidFill>
                <a:latin typeface="Calibri"/>
                <a:ea typeface="黑体"/>
              </a:rPr>
              <a:t>Ubuntu</a:t>
            </a:r>
            <a:r>
              <a:rPr b="0" lang="zh-CN" sz="2400" spc="-1" strike="noStrike">
                <a:solidFill>
                  <a:srgbClr val="000000"/>
                </a:solidFill>
                <a:latin typeface="Calibri"/>
                <a:ea typeface="黑体"/>
              </a:rPr>
              <a:t>操作系统</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https://mirrors.tuna.tsinghua.edu.cn/ubuntu-releases/24.04.1/ubuntu-24.04.1-desktop-amd64.iso</a:t>
            </a:r>
            <a:endParaRPr b="0" lang="en-US" sz="20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p:txBody>
      </p:sp>
      <p:sp>
        <p:nvSpPr>
          <p:cNvPr id="4" name="PlaceHolder 3"/>
          <p:cNvSpPr>
            <a:spLocks noGrp="1"/>
          </p:cNvSpPr>
          <p:nvPr>
            <p:ph type="sldNum" idx="5"/>
          </p:nvPr>
        </p:nvSpPr>
        <p:spPr/>
        <p:txBody>
          <a:bodyPr/>
          <a:p>
            <a:fld id="{AD7CDD8F-494B-43D4-B9D6-432C008A88E1}"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en-US" sz="3600" spc="-1" strike="noStrike">
                <a:solidFill>
                  <a:srgbClr val="000000"/>
                </a:solidFill>
                <a:latin typeface="Calibri"/>
                <a:ea typeface="黑体"/>
              </a:rPr>
              <a:t>Mininet</a:t>
            </a:r>
            <a:r>
              <a:rPr b="1" lang="zh-CN" sz="3600" spc="-1" strike="noStrike">
                <a:solidFill>
                  <a:srgbClr val="000000"/>
                </a:solidFill>
                <a:latin typeface="Calibri"/>
                <a:ea typeface="黑体"/>
              </a:rPr>
              <a:t>安装</a:t>
            </a:r>
            <a:endParaRPr b="0" lang="en-US" sz="3600" spc="-1" strike="noStrike">
              <a:solidFill>
                <a:srgbClr val="000000"/>
              </a:solidFill>
              <a:latin typeface="Calibri"/>
            </a:endParaRPr>
          </a:p>
        </p:txBody>
      </p:sp>
      <p:sp>
        <p:nvSpPr>
          <p:cNvPr id="230"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 sudo apt install mininet</a:t>
            </a:r>
            <a:endParaRPr b="0" lang="en-US" sz="24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 sudo mn</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mininet&gt; pingall</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mininet&gt; quit</a:t>
            </a:r>
            <a:endParaRPr b="0" lang="en-US" sz="2400" spc="-1" strike="noStrike">
              <a:solidFill>
                <a:srgbClr val="000000"/>
              </a:solidFill>
              <a:latin typeface="Calibri"/>
            </a:endParaRPr>
          </a:p>
        </p:txBody>
      </p:sp>
      <p:pic>
        <p:nvPicPr>
          <p:cNvPr id="231" name="图片 4" descr="D:\Desktop\mininet\Screenshot from 2017-09-12 23-25-46.png"/>
          <p:cNvPicPr/>
          <p:nvPr/>
        </p:nvPicPr>
        <p:blipFill>
          <a:blip r:embed="rId1"/>
          <a:stretch/>
        </p:blipFill>
        <p:spPr>
          <a:xfrm>
            <a:off x="3254040" y="1991520"/>
            <a:ext cx="6465960" cy="3228480"/>
          </a:xfrm>
          <a:prstGeom prst="rect">
            <a:avLst/>
          </a:prstGeom>
          <a:ln w="0">
            <a:noFill/>
          </a:ln>
        </p:spPr>
      </p:pic>
      <p:sp>
        <p:nvSpPr>
          <p:cNvPr id="4" name="PlaceHolder 3"/>
          <p:cNvSpPr>
            <a:spLocks noGrp="1"/>
          </p:cNvSpPr>
          <p:nvPr>
            <p:ph type="sldNum" idx="5"/>
          </p:nvPr>
        </p:nvSpPr>
        <p:spPr/>
        <p:txBody>
          <a:bodyPr/>
          <a:p>
            <a:fld id="{B3608A10-16C5-4CC3-8DF5-E0C20952C053}" type="slidenum">
              <a:t>12</a:t>
            </a:fld>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30">
                                            <p:txEl>
                                              <p:pRg st="2" end="2"/>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230">
                                            <p:txEl>
                                              <p:pRg st="3" end="3"/>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23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en-US" sz="3600" spc="-1" strike="noStrike">
                <a:solidFill>
                  <a:srgbClr val="000000"/>
                </a:solidFill>
                <a:latin typeface="Calibri"/>
                <a:ea typeface="黑体"/>
              </a:rPr>
              <a:t>Mininet API</a:t>
            </a:r>
            <a:r>
              <a:rPr b="1" lang="zh-CN" sz="3600" spc="-1" strike="noStrike">
                <a:solidFill>
                  <a:srgbClr val="000000"/>
                </a:solidFill>
                <a:latin typeface="Calibri"/>
                <a:ea typeface="黑体"/>
              </a:rPr>
              <a:t>举例</a:t>
            </a:r>
            <a:endParaRPr b="0" lang="en-US" sz="3600" spc="-1" strike="noStrike">
              <a:solidFill>
                <a:srgbClr val="000000"/>
              </a:solidFill>
              <a:latin typeface="Calibri"/>
            </a:endParaRPr>
          </a:p>
        </p:txBody>
      </p:sp>
      <p:sp>
        <p:nvSpPr>
          <p:cNvPr id="233" name="PlaceHolder 2"/>
          <p:cNvSpPr>
            <a:spLocks noGrp="1"/>
          </p:cNvSpPr>
          <p:nvPr>
            <p:ph/>
          </p:nvPr>
        </p:nvSpPr>
        <p:spPr>
          <a:xfrm>
            <a:off x="457200" y="1445040"/>
            <a:ext cx="8229240" cy="5034600"/>
          </a:xfrm>
          <a:prstGeom prst="rect">
            <a:avLst/>
          </a:prstGeom>
          <a:noFill/>
          <a:ln w="0">
            <a:noFill/>
          </a:ln>
        </p:spPr>
        <p:txBody>
          <a:bodyPr numCol="1" spcCol="0" anchor="t">
            <a:noAutofit/>
          </a:bodyPr>
          <a:p>
            <a:pPr>
              <a:lnSpc>
                <a:spcPct val="100000"/>
              </a:lnSpc>
              <a:buNone/>
              <a:tabLst>
                <a:tab algn="l" pos="0"/>
              </a:tabLst>
            </a:pPr>
            <a:r>
              <a:rPr b="0" lang="en-GB" sz="2000" spc="-1" strike="noStrike">
                <a:solidFill>
                  <a:srgbClr val="000000"/>
                </a:solidFill>
                <a:latin typeface="Calibri"/>
                <a:ea typeface="黑体"/>
              </a:rPr>
              <a:t>#!/usr/bin/python</a:t>
            </a:r>
            <a:endParaRPr b="0" lang="en-US" sz="2000" spc="-1" strike="noStrike">
              <a:solidFill>
                <a:srgbClr val="000000"/>
              </a:solidFill>
              <a:latin typeface="Calibri"/>
            </a:endParaRPr>
          </a:p>
          <a:p>
            <a:pPr>
              <a:lnSpc>
                <a:spcPct val="100000"/>
              </a:lnSpc>
              <a:buNone/>
              <a:tabLst>
                <a:tab algn="l" pos="0"/>
              </a:tabLst>
            </a:pP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from mininet.net import Mininet</a:t>
            </a: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from mininet.cli import CLI</a:t>
            </a: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from time import sleep</a:t>
            </a:r>
            <a:endParaRPr b="0" lang="en-US" sz="2000" spc="-1" strike="noStrike">
              <a:solidFill>
                <a:srgbClr val="000000"/>
              </a:solidFill>
              <a:latin typeface="Calibri"/>
            </a:endParaRPr>
          </a:p>
          <a:p>
            <a:pPr>
              <a:lnSpc>
                <a:spcPct val="100000"/>
              </a:lnSpc>
              <a:buNone/>
              <a:tabLst>
                <a:tab algn="l" pos="0"/>
              </a:tabLst>
            </a:pP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net = Mininet()</a:t>
            </a: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h1 = net.addHost('h1')</a:t>
            </a: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h2 = net.addHost('h2')</a:t>
            </a: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net.addLink(h1, h2)</a:t>
            </a: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net.start()</a:t>
            </a: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h2.cmd('python3 -m http.server 80 &amp;')</a:t>
            </a: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sleep(2)</a:t>
            </a: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h1.cmd('wget %s -O result.txt' % (h2.IP()))</a:t>
            </a: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net.stop()</a:t>
            </a:r>
            <a:endParaRPr b="0" lang="en-US" sz="2000" spc="-1" strike="noStrike">
              <a:solidFill>
                <a:srgbClr val="000000"/>
              </a:solidFill>
              <a:latin typeface="Calibri"/>
            </a:endParaRPr>
          </a:p>
        </p:txBody>
      </p:sp>
      <p:sp>
        <p:nvSpPr>
          <p:cNvPr id="4" name="PlaceHolder 3"/>
          <p:cNvSpPr>
            <a:spLocks noGrp="1"/>
          </p:cNvSpPr>
          <p:nvPr>
            <p:ph type="sldNum" idx="5"/>
          </p:nvPr>
        </p:nvSpPr>
        <p:spPr/>
        <p:txBody>
          <a:bodyPr/>
          <a:p>
            <a:fld id="{20C560AB-F16C-4972-93DA-80853698946D}"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en-US" sz="3600" spc="-1" strike="noStrike">
                <a:solidFill>
                  <a:srgbClr val="000000"/>
                </a:solidFill>
                <a:latin typeface="Calibri"/>
                <a:ea typeface="黑体"/>
              </a:rPr>
              <a:t>Mininet</a:t>
            </a:r>
            <a:r>
              <a:rPr b="1" lang="zh-CN" sz="3600" spc="-1" strike="noStrike">
                <a:solidFill>
                  <a:srgbClr val="000000"/>
                </a:solidFill>
                <a:latin typeface="Calibri"/>
                <a:ea typeface="黑体"/>
              </a:rPr>
              <a:t>支持设置性能参数</a:t>
            </a:r>
            <a:endParaRPr b="0" lang="en-US" sz="3600" spc="-1" strike="noStrike">
              <a:solidFill>
                <a:srgbClr val="000000"/>
              </a:solidFill>
              <a:latin typeface="Calibri"/>
            </a:endParaRPr>
          </a:p>
        </p:txBody>
      </p:sp>
      <p:sp>
        <p:nvSpPr>
          <p:cNvPr id="235" name="PlaceHolder 2"/>
          <p:cNvSpPr>
            <a:spLocks noGrp="1"/>
          </p:cNvSpPr>
          <p:nvPr>
            <p:ph/>
          </p:nvPr>
        </p:nvSpPr>
        <p:spPr>
          <a:xfrm>
            <a:off x="457200" y="1445040"/>
            <a:ext cx="8229240" cy="5034600"/>
          </a:xfrm>
          <a:prstGeom prst="rect">
            <a:avLst/>
          </a:prstGeom>
          <a:noFill/>
          <a:ln w="0">
            <a:noFill/>
          </a:ln>
        </p:spPr>
        <p:txBody>
          <a:bodyPr numCol="1" spcCol="0" anchor="t">
            <a:noAutofit/>
          </a:bodyPr>
          <a:p>
            <a:pPr>
              <a:lnSpc>
                <a:spcPct val="100000"/>
              </a:lnSpc>
              <a:buNone/>
              <a:tabLst>
                <a:tab algn="l" pos="0"/>
              </a:tabLst>
            </a:pPr>
            <a:r>
              <a:rPr b="0" lang="en-US" sz="2400" spc="-1" strike="noStrike">
                <a:solidFill>
                  <a:srgbClr val="000000"/>
                </a:solidFill>
                <a:latin typeface="Calibri"/>
                <a:ea typeface="黑体"/>
              </a:rPr>
              <a:t>from mininet.node import CPULimitedHost</a:t>
            </a:r>
            <a:endParaRPr b="0" lang="en-US" sz="2400" spc="-1" strike="noStrike">
              <a:solidFill>
                <a:srgbClr val="000000"/>
              </a:solidFill>
              <a:latin typeface="Calibri"/>
            </a:endParaRPr>
          </a:p>
          <a:p>
            <a:pPr>
              <a:lnSpc>
                <a:spcPct val="100000"/>
              </a:lnSpc>
              <a:buNone/>
              <a:tabLst>
                <a:tab algn="l" pos="0"/>
              </a:tabLst>
            </a:pPr>
            <a:r>
              <a:rPr b="0" lang="en-US" sz="2400" spc="-1" strike="noStrike">
                <a:solidFill>
                  <a:srgbClr val="000000"/>
                </a:solidFill>
                <a:latin typeface="Calibri"/>
                <a:ea typeface="黑体"/>
              </a:rPr>
              <a:t>from mininet.link import TCLink</a:t>
            </a:r>
            <a:endParaRPr b="0" lang="en-US" sz="2400" spc="-1" strike="noStrike">
              <a:solidFill>
                <a:srgbClr val="000000"/>
              </a:solidFill>
              <a:latin typeface="Calibri"/>
            </a:endParaRPr>
          </a:p>
          <a:p>
            <a:pPr>
              <a:lnSpc>
                <a:spcPct val="100000"/>
              </a:lnSpc>
              <a:buNone/>
              <a:tabLst>
                <a:tab algn="l" pos="0"/>
              </a:tabLst>
            </a:pPr>
            <a:endParaRPr b="0" lang="en-US" sz="2400" spc="-1" strike="noStrike">
              <a:solidFill>
                <a:srgbClr val="000000"/>
              </a:solidFill>
              <a:latin typeface="Calibri"/>
            </a:endParaRPr>
          </a:p>
          <a:p>
            <a:pPr>
              <a:lnSpc>
                <a:spcPct val="100000"/>
              </a:lnSpc>
              <a:buNone/>
              <a:tabLst>
                <a:tab algn="l" pos="0"/>
              </a:tabLst>
            </a:pPr>
            <a:r>
              <a:rPr b="0" lang="en-GB" sz="2400" spc="-1" strike="noStrike">
                <a:solidFill>
                  <a:srgbClr val="1818ff"/>
                </a:solidFill>
                <a:latin typeface="Calibri"/>
                <a:ea typeface="黑体"/>
              </a:rPr>
              <a:t># Use performance-modeling link and host</a:t>
            </a:r>
            <a:endParaRPr b="0" lang="en-US" sz="2400" spc="-1" strike="noStrike">
              <a:solidFill>
                <a:srgbClr val="000000"/>
              </a:solidFill>
              <a:latin typeface="Calibri"/>
            </a:endParaRPr>
          </a:p>
          <a:p>
            <a:pPr>
              <a:lnSpc>
                <a:spcPct val="100000"/>
              </a:lnSpc>
              <a:buNone/>
              <a:tabLst>
                <a:tab algn="l" pos="0"/>
              </a:tabLst>
            </a:pPr>
            <a:r>
              <a:rPr b="0" lang="en-GB" sz="2400" spc="-1" strike="noStrike">
                <a:solidFill>
                  <a:srgbClr val="000000"/>
                </a:solidFill>
                <a:latin typeface="Calibri"/>
                <a:ea typeface="黑体"/>
              </a:rPr>
              <a:t>net = Mininet(link=TCLink, host=CPULimitedHost)</a:t>
            </a:r>
            <a:endParaRPr b="0" lang="en-US" sz="2400" spc="-1" strike="noStrike">
              <a:solidFill>
                <a:srgbClr val="000000"/>
              </a:solidFill>
              <a:latin typeface="Calibri"/>
            </a:endParaRPr>
          </a:p>
          <a:p>
            <a:pPr>
              <a:lnSpc>
                <a:spcPct val="100000"/>
              </a:lnSpc>
              <a:buNone/>
              <a:tabLst>
                <a:tab algn="l" pos="0"/>
              </a:tabLst>
            </a:pPr>
            <a:endParaRPr b="0" lang="en-US" sz="2400" spc="-1" strike="noStrike">
              <a:solidFill>
                <a:srgbClr val="000000"/>
              </a:solidFill>
              <a:latin typeface="Calibri"/>
            </a:endParaRPr>
          </a:p>
          <a:p>
            <a:pPr>
              <a:lnSpc>
                <a:spcPct val="100000"/>
              </a:lnSpc>
              <a:buNone/>
              <a:tabLst>
                <a:tab algn="l" pos="0"/>
              </a:tabLst>
            </a:pPr>
            <a:r>
              <a:rPr b="0" lang="en-GB" sz="2400" spc="-1" strike="noStrike">
                <a:solidFill>
                  <a:srgbClr val="1818ff"/>
                </a:solidFill>
                <a:latin typeface="Calibri"/>
                <a:ea typeface="黑体"/>
              </a:rPr>
              <a:t># Limit CPU</a:t>
            </a:r>
            <a:endParaRPr b="0" lang="en-US" sz="2400" spc="-1" strike="noStrike">
              <a:solidFill>
                <a:srgbClr val="000000"/>
              </a:solidFill>
              <a:latin typeface="Calibri"/>
            </a:endParaRPr>
          </a:p>
          <a:p>
            <a:pPr>
              <a:lnSpc>
                <a:spcPct val="100000"/>
              </a:lnSpc>
              <a:buNone/>
              <a:tabLst>
                <a:tab algn="l" pos="0"/>
              </a:tabLst>
            </a:pPr>
            <a:r>
              <a:rPr b="0" lang="en-GB" sz="2400" spc="-1" strike="noStrike">
                <a:solidFill>
                  <a:srgbClr val="000000"/>
                </a:solidFill>
                <a:latin typeface="Calibri"/>
                <a:ea typeface="黑体"/>
              </a:rPr>
              <a:t>net.addHost('h1', cpu=0.2)</a:t>
            </a:r>
            <a:endParaRPr b="0" lang="en-US" sz="2400" spc="-1" strike="noStrike">
              <a:solidFill>
                <a:srgbClr val="000000"/>
              </a:solidFill>
              <a:latin typeface="Calibri"/>
            </a:endParaRPr>
          </a:p>
          <a:p>
            <a:pPr>
              <a:lnSpc>
                <a:spcPct val="100000"/>
              </a:lnSpc>
              <a:buNone/>
              <a:tabLst>
                <a:tab algn="l" pos="0"/>
              </a:tabLst>
            </a:pPr>
            <a:endParaRPr b="0" lang="en-US" sz="2400" spc="-1" strike="noStrike">
              <a:solidFill>
                <a:srgbClr val="000000"/>
              </a:solidFill>
              <a:latin typeface="Calibri"/>
            </a:endParaRPr>
          </a:p>
          <a:p>
            <a:pPr>
              <a:lnSpc>
                <a:spcPct val="100000"/>
              </a:lnSpc>
              <a:buNone/>
              <a:tabLst>
                <a:tab algn="l" pos="0"/>
              </a:tabLst>
            </a:pPr>
            <a:r>
              <a:rPr b="0" lang="en-US" sz="2400" spc="-1" strike="noStrike">
                <a:solidFill>
                  <a:srgbClr val="1818ff"/>
                </a:solidFill>
                <a:latin typeface="Calibri"/>
                <a:ea typeface="黑体"/>
              </a:rPr>
              <a:t># Set</a:t>
            </a:r>
            <a:r>
              <a:rPr b="0" lang="en-GB" sz="2400" spc="-1" strike="noStrike">
                <a:solidFill>
                  <a:srgbClr val="1818ff"/>
                </a:solidFill>
                <a:latin typeface="Calibri"/>
                <a:ea typeface="黑体"/>
              </a:rPr>
              <a:t> link bandwidth, delay and loss rate</a:t>
            </a:r>
            <a:endParaRPr b="0" lang="en-US" sz="2400" spc="-1" strike="noStrike">
              <a:solidFill>
                <a:srgbClr val="000000"/>
              </a:solidFill>
              <a:latin typeface="Calibri"/>
            </a:endParaRPr>
          </a:p>
          <a:p>
            <a:pPr>
              <a:lnSpc>
                <a:spcPct val="100000"/>
              </a:lnSpc>
              <a:buNone/>
              <a:tabLst>
                <a:tab algn="l" pos="0"/>
              </a:tabLst>
            </a:pPr>
            <a:r>
              <a:rPr b="0" lang="en-GB" sz="2400" spc="-1" strike="noStrike">
                <a:solidFill>
                  <a:srgbClr val="000000"/>
                </a:solidFill>
                <a:latin typeface="Calibri"/>
                <a:ea typeface="黑体"/>
              </a:rPr>
              <a:t>net.addLink(h2, s1, bw=10, delay='50ms'</a:t>
            </a:r>
            <a:r>
              <a:rPr b="0" lang="en-US" sz="2400" spc="-1" strike="noStrike">
                <a:solidFill>
                  <a:srgbClr val="000000"/>
                </a:solidFill>
                <a:latin typeface="Calibri"/>
                <a:ea typeface="黑体"/>
              </a:rPr>
              <a:t>, loss=2</a:t>
            </a:r>
            <a:r>
              <a:rPr b="0" lang="en-GB" sz="2400" spc="-1" strike="noStrike">
                <a:solidFill>
                  <a:srgbClr val="000000"/>
                </a:solidFill>
                <a:latin typeface="Calibri"/>
                <a:ea typeface="黑体"/>
              </a:rPr>
              <a:t>)</a:t>
            </a:r>
            <a:endParaRPr b="0" lang="en-US" sz="2400" spc="-1" strike="noStrike">
              <a:solidFill>
                <a:srgbClr val="000000"/>
              </a:solidFill>
              <a:latin typeface="Calibri"/>
            </a:endParaRPr>
          </a:p>
        </p:txBody>
      </p:sp>
      <p:sp>
        <p:nvSpPr>
          <p:cNvPr id="4" name="PlaceHolder 3"/>
          <p:cNvSpPr>
            <a:spLocks noGrp="1"/>
          </p:cNvSpPr>
          <p:nvPr>
            <p:ph type="sldNum" idx="5"/>
          </p:nvPr>
        </p:nvSpPr>
        <p:spPr/>
        <p:txBody>
          <a:bodyPr/>
          <a:p>
            <a:fld id="{D689AA3F-F85D-4194-AB09-2E8CBBC4BB68}"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en-US" sz="3600" spc="-1" strike="noStrike">
                <a:solidFill>
                  <a:srgbClr val="000000"/>
                </a:solidFill>
                <a:latin typeface="Calibri"/>
                <a:ea typeface="黑体"/>
              </a:rPr>
              <a:t>Mininet CLI</a:t>
            </a:r>
            <a:r>
              <a:rPr b="1" lang="zh-CN" sz="3600" spc="-1" strike="noStrike">
                <a:solidFill>
                  <a:srgbClr val="000000"/>
                </a:solidFill>
                <a:latin typeface="Calibri"/>
                <a:ea typeface="黑体"/>
              </a:rPr>
              <a:t>举例</a:t>
            </a:r>
            <a:endParaRPr b="0" lang="en-US" sz="3600" spc="-1" strike="noStrike">
              <a:solidFill>
                <a:srgbClr val="000000"/>
              </a:solidFill>
              <a:latin typeface="Calibri"/>
            </a:endParaRPr>
          </a:p>
        </p:txBody>
      </p:sp>
      <p:sp>
        <p:nvSpPr>
          <p:cNvPr id="237" name="PlaceHolder 2"/>
          <p:cNvSpPr>
            <a:spLocks noGrp="1"/>
          </p:cNvSpPr>
          <p:nvPr>
            <p:ph/>
          </p:nvPr>
        </p:nvSpPr>
        <p:spPr>
          <a:xfrm>
            <a:off x="457200" y="1445040"/>
            <a:ext cx="8229240" cy="5034600"/>
          </a:xfrm>
          <a:prstGeom prst="rect">
            <a:avLst/>
          </a:prstGeom>
          <a:noFill/>
          <a:ln w="0">
            <a:noFill/>
          </a:ln>
        </p:spPr>
        <p:txBody>
          <a:bodyPr numCol="1" spcCol="0" anchor="t">
            <a:noAutofit/>
          </a:bodyPr>
          <a:p>
            <a:pPr>
              <a:lnSpc>
                <a:spcPct val="100000"/>
              </a:lnSpc>
              <a:buNone/>
              <a:tabLst>
                <a:tab algn="l" pos="0"/>
              </a:tabLst>
            </a:pPr>
            <a:r>
              <a:rPr b="0" lang="en-GB" sz="2400" spc="-1" strike="noStrike">
                <a:solidFill>
                  <a:srgbClr val="000000"/>
                </a:solidFill>
                <a:latin typeface="Calibri"/>
                <a:ea typeface="黑体"/>
              </a:rPr>
              <a:t>$ sudo mn</a:t>
            </a:r>
            <a:endParaRPr b="0" lang="en-US" sz="2400" spc="-1" strike="noStrike">
              <a:solidFill>
                <a:srgbClr val="000000"/>
              </a:solidFill>
              <a:latin typeface="Calibri"/>
            </a:endParaRPr>
          </a:p>
          <a:p>
            <a:pPr>
              <a:lnSpc>
                <a:spcPct val="100000"/>
              </a:lnSpc>
              <a:buNone/>
              <a:tabLst>
                <a:tab algn="l" pos="0"/>
              </a:tabLst>
            </a:pPr>
            <a:r>
              <a:rPr b="0" lang="en-GB" sz="2400" spc="-1" strike="noStrike">
                <a:solidFill>
                  <a:srgbClr val="000000"/>
                </a:solidFill>
                <a:latin typeface="Calibri"/>
                <a:ea typeface="黑体"/>
              </a:rPr>
              <a:t>mininet&gt; xterm h1 h2</a:t>
            </a:r>
            <a:endParaRPr b="0" lang="en-US" sz="2400" spc="-1" strike="noStrike">
              <a:solidFill>
                <a:srgbClr val="000000"/>
              </a:solidFill>
              <a:latin typeface="Calibri"/>
            </a:endParaRPr>
          </a:p>
          <a:p>
            <a:pPr>
              <a:lnSpc>
                <a:spcPct val="100000"/>
              </a:lnSpc>
              <a:buNone/>
              <a:tabLst>
                <a:tab algn="l" pos="0"/>
              </a:tabLst>
            </a:pPr>
            <a:r>
              <a:rPr b="0" lang="en-GB" sz="2400" spc="-1" strike="noStrike">
                <a:solidFill>
                  <a:srgbClr val="000000"/>
                </a:solidFill>
                <a:latin typeface="Calibri"/>
                <a:ea typeface="黑体"/>
              </a:rPr>
              <a:t>h2# python3 -m http.server 80</a:t>
            </a:r>
            <a:endParaRPr b="0" lang="en-US" sz="2400" spc="-1" strike="noStrike">
              <a:solidFill>
                <a:srgbClr val="000000"/>
              </a:solidFill>
              <a:latin typeface="Calibri"/>
            </a:endParaRPr>
          </a:p>
          <a:p>
            <a:pPr>
              <a:lnSpc>
                <a:spcPct val="100000"/>
              </a:lnSpc>
              <a:buNone/>
              <a:tabLst>
                <a:tab algn="l" pos="0"/>
              </a:tabLst>
            </a:pPr>
            <a:r>
              <a:rPr b="0" lang="en-GB" sz="2400" spc="-1" strike="noStrike">
                <a:solidFill>
                  <a:srgbClr val="000000"/>
                </a:solidFill>
                <a:latin typeface="Calibri"/>
                <a:ea typeface="黑体"/>
              </a:rPr>
              <a:t>h1# </a:t>
            </a:r>
            <a:r>
              <a:rPr b="0" lang="en-US" sz="2400" spc="-1" strike="noStrike">
                <a:solidFill>
                  <a:srgbClr val="000000"/>
                </a:solidFill>
                <a:latin typeface="Calibri"/>
                <a:ea typeface="黑体"/>
              </a:rPr>
              <a:t>wget</a:t>
            </a:r>
            <a:r>
              <a:rPr b="0" lang="en-GB" sz="2400" spc="-1" strike="noStrike">
                <a:solidFill>
                  <a:srgbClr val="000000"/>
                </a:solidFill>
                <a:latin typeface="Calibri"/>
                <a:ea typeface="黑体"/>
              </a:rPr>
              <a:t> 10.0.0.2</a:t>
            </a:r>
            <a:endParaRPr b="0" lang="en-US" sz="2400" spc="-1" strike="noStrike">
              <a:solidFill>
                <a:srgbClr val="000000"/>
              </a:solidFill>
              <a:latin typeface="Calibri"/>
            </a:endParaRPr>
          </a:p>
          <a:p>
            <a:pPr>
              <a:lnSpc>
                <a:spcPct val="100000"/>
              </a:lnSpc>
              <a:buNone/>
              <a:tabLst>
                <a:tab algn="l" pos="0"/>
              </a:tabLst>
            </a:pPr>
            <a:endParaRPr b="0" lang="en-US" sz="2400" spc="-1" strike="noStrike">
              <a:solidFill>
                <a:srgbClr val="000000"/>
              </a:solidFill>
              <a:latin typeface="Calibri"/>
            </a:endParaRPr>
          </a:p>
          <a:p>
            <a:pPr>
              <a:lnSpc>
                <a:spcPct val="100000"/>
              </a:lnSpc>
              <a:buNone/>
              <a:tabLst>
                <a:tab algn="l" pos="0"/>
              </a:tabLst>
            </a:pPr>
            <a:r>
              <a:rPr b="0" lang="en-GB" sz="2400" spc="-1" strike="noStrike">
                <a:solidFill>
                  <a:srgbClr val="000000"/>
                </a:solidFill>
                <a:latin typeface="Calibri"/>
                <a:ea typeface="黑体"/>
              </a:rPr>
              <a:t>$ sudo mn --topo tree,depth=3,fanout=3 --link=tc,bw=10</a:t>
            </a:r>
            <a:endParaRPr b="0" lang="en-US" sz="2400" spc="-1" strike="noStrike">
              <a:solidFill>
                <a:srgbClr val="000000"/>
              </a:solidFill>
              <a:latin typeface="Calibri"/>
            </a:endParaRPr>
          </a:p>
          <a:p>
            <a:pPr>
              <a:lnSpc>
                <a:spcPct val="100000"/>
              </a:lnSpc>
              <a:buNone/>
              <a:tabLst>
                <a:tab algn="l" pos="0"/>
              </a:tabLst>
            </a:pPr>
            <a:endParaRPr b="0" lang="en-US" sz="2400" spc="-1" strike="noStrike">
              <a:solidFill>
                <a:srgbClr val="000000"/>
              </a:solidFill>
              <a:latin typeface="Calibri"/>
            </a:endParaRPr>
          </a:p>
          <a:p>
            <a:pPr>
              <a:lnSpc>
                <a:spcPct val="100000"/>
              </a:lnSpc>
              <a:buNone/>
              <a:tabLst>
                <a:tab algn="l" pos="0"/>
              </a:tabLst>
            </a:pPr>
            <a:r>
              <a:rPr b="0" lang="en-GB" sz="2400" spc="-1" strike="noStrike">
                <a:solidFill>
                  <a:srgbClr val="000000"/>
                </a:solidFill>
                <a:latin typeface="Calibri"/>
                <a:ea typeface="黑体"/>
              </a:rPr>
              <a:t>$ sudo mn --topo linear,20</a:t>
            </a:r>
            <a:endParaRPr b="0" lang="en-US" sz="2400" spc="-1" strike="noStrike">
              <a:solidFill>
                <a:srgbClr val="000000"/>
              </a:solidFill>
              <a:latin typeface="Calibri"/>
            </a:endParaRPr>
          </a:p>
          <a:p>
            <a:pPr>
              <a:lnSpc>
                <a:spcPct val="100000"/>
              </a:lnSpc>
              <a:buNone/>
              <a:tabLst>
                <a:tab algn="l" pos="0"/>
              </a:tabLst>
            </a:pPr>
            <a:endParaRPr b="0" lang="en-US" sz="2400" spc="-1" strike="noStrike">
              <a:solidFill>
                <a:srgbClr val="000000"/>
              </a:solidFill>
              <a:latin typeface="Calibri"/>
            </a:endParaRPr>
          </a:p>
          <a:p>
            <a:pPr>
              <a:lnSpc>
                <a:spcPct val="100000"/>
              </a:lnSpc>
              <a:buNone/>
              <a:tabLst>
                <a:tab algn="l" pos="0"/>
              </a:tabLst>
            </a:pPr>
            <a:r>
              <a:rPr b="0" lang="en-GB" sz="2400" spc="-1" strike="noStrike">
                <a:solidFill>
                  <a:srgbClr val="1818ff"/>
                </a:solidFill>
                <a:latin typeface="Calibri"/>
                <a:ea typeface="黑体"/>
              </a:rPr>
              <a:t># to test this, you need to implement custom.py</a:t>
            </a:r>
            <a:endParaRPr b="0" lang="en-US" sz="2400" spc="-1" strike="noStrike">
              <a:solidFill>
                <a:srgbClr val="000000"/>
              </a:solidFill>
              <a:latin typeface="Calibri"/>
            </a:endParaRPr>
          </a:p>
          <a:p>
            <a:pPr>
              <a:lnSpc>
                <a:spcPct val="100000"/>
              </a:lnSpc>
              <a:buNone/>
              <a:tabLst>
                <a:tab algn="l" pos="0"/>
              </a:tabLst>
            </a:pPr>
            <a:r>
              <a:rPr b="0" lang="en-GB" sz="2400" spc="-1" strike="noStrike">
                <a:solidFill>
                  <a:srgbClr val="000000"/>
                </a:solidFill>
                <a:latin typeface="Calibri"/>
                <a:ea typeface="黑体"/>
              </a:rPr>
              <a:t>$ sudo mn --custom custom.py --topo mytopo</a:t>
            </a:r>
            <a:endParaRPr b="0" lang="en-US" sz="2400" spc="-1" strike="noStrike">
              <a:solidFill>
                <a:srgbClr val="000000"/>
              </a:solidFill>
              <a:latin typeface="Calibri"/>
            </a:endParaRPr>
          </a:p>
        </p:txBody>
      </p:sp>
      <p:sp>
        <p:nvSpPr>
          <p:cNvPr id="4" name="PlaceHolder 3"/>
          <p:cNvSpPr>
            <a:spLocks noGrp="1"/>
          </p:cNvSpPr>
          <p:nvPr>
            <p:ph type="sldNum" idx="5"/>
          </p:nvPr>
        </p:nvSpPr>
        <p:spPr/>
        <p:txBody>
          <a:bodyPr/>
          <a:p>
            <a:fld id="{556F8875-3109-41C6-BE3F-2C04E3B0AD0A}"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en-US" sz="3600" spc="-1" strike="noStrike">
                <a:solidFill>
                  <a:srgbClr val="000000"/>
                </a:solidFill>
                <a:latin typeface="Calibri"/>
                <a:ea typeface="黑体"/>
              </a:rPr>
              <a:t>Mininet</a:t>
            </a:r>
            <a:r>
              <a:rPr b="1" lang="zh-CN" sz="3600" spc="-1" strike="noStrike">
                <a:solidFill>
                  <a:srgbClr val="000000"/>
                </a:solidFill>
                <a:latin typeface="Calibri"/>
                <a:ea typeface="黑体"/>
              </a:rPr>
              <a:t>自定义网络拓扑</a:t>
            </a:r>
            <a:endParaRPr b="0" lang="en-US" sz="3600" spc="-1" strike="noStrike">
              <a:solidFill>
                <a:srgbClr val="000000"/>
              </a:solidFill>
              <a:latin typeface="Calibri"/>
            </a:endParaRPr>
          </a:p>
        </p:txBody>
      </p:sp>
      <p:sp>
        <p:nvSpPr>
          <p:cNvPr id="239" name="PlaceHolder 2"/>
          <p:cNvSpPr>
            <a:spLocks noGrp="1"/>
          </p:cNvSpPr>
          <p:nvPr>
            <p:ph/>
          </p:nvPr>
        </p:nvSpPr>
        <p:spPr>
          <a:xfrm>
            <a:off x="457200" y="1445040"/>
            <a:ext cx="8229240" cy="5034600"/>
          </a:xfrm>
          <a:prstGeom prst="rect">
            <a:avLst/>
          </a:prstGeom>
          <a:noFill/>
          <a:ln w="0">
            <a:noFill/>
          </a:ln>
        </p:spPr>
        <p:txBody>
          <a:bodyPr numCol="1" spcCol="0" anchor="t">
            <a:noAutofit/>
          </a:bodyPr>
          <a:p>
            <a:pPr>
              <a:lnSpc>
                <a:spcPct val="100000"/>
              </a:lnSpc>
              <a:buNone/>
              <a:tabLst>
                <a:tab algn="l" pos="0"/>
              </a:tabLst>
            </a:pPr>
            <a:r>
              <a:rPr b="0" lang="en-GB" sz="2000" spc="-1" strike="noStrike">
                <a:solidFill>
                  <a:srgbClr val="000000"/>
                </a:solidFill>
                <a:latin typeface="Calibri"/>
                <a:ea typeface="黑体"/>
              </a:rPr>
              <a:t>$ cat custom.py</a:t>
            </a:r>
            <a:endParaRPr b="0" lang="en-US" sz="2000" spc="-1" strike="noStrike">
              <a:solidFill>
                <a:srgbClr val="000000"/>
              </a:solidFill>
              <a:latin typeface="Calibri"/>
            </a:endParaRPr>
          </a:p>
          <a:p>
            <a:pPr>
              <a:lnSpc>
                <a:spcPct val="100000"/>
              </a:lnSpc>
              <a:buNone/>
              <a:tabLst>
                <a:tab algn="l" pos="0"/>
              </a:tabLst>
            </a:pP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a:t>
            </a: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from mininet.topo import Topo</a:t>
            </a:r>
            <a:endParaRPr b="0" lang="en-US" sz="2000" spc="-1" strike="noStrike">
              <a:solidFill>
                <a:srgbClr val="000000"/>
              </a:solidFill>
              <a:latin typeface="Calibri"/>
            </a:endParaRPr>
          </a:p>
          <a:p>
            <a:pPr>
              <a:lnSpc>
                <a:spcPct val="100000"/>
              </a:lnSpc>
              <a:buNone/>
              <a:tabLst>
                <a:tab algn="l" pos="0"/>
              </a:tabLst>
            </a:pP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class StarTopo(Topo):</a:t>
            </a: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    “</a:t>
            </a:r>
            <a:r>
              <a:rPr b="0" lang="en-US" sz="2000" spc="-1" strike="noStrike">
                <a:solidFill>
                  <a:srgbClr val="000000"/>
                </a:solidFill>
                <a:latin typeface="Calibri"/>
                <a:ea typeface="黑体"/>
              </a:rPr>
              <a:t>Star </a:t>
            </a:r>
            <a:r>
              <a:rPr b="0" lang="en-GB" sz="2000" spc="-1" strike="noStrike">
                <a:solidFill>
                  <a:srgbClr val="000000"/>
                </a:solidFill>
                <a:latin typeface="Calibri"/>
                <a:ea typeface="黑体"/>
              </a:rPr>
              <a:t>Topology"</a:t>
            </a: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    </a:t>
            </a:r>
            <a:r>
              <a:rPr b="0" lang="en-GB" sz="2000" spc="-1" strike="noStrike">
                <a:solidFill>
                  <a:srgbClr val="000000"/>
                </a:solidFill>
                <a:latin typeface="Calibri"/>
                <a:ea typeface="黑体"/>
              </a:rPr>
              <a:t>def build(self, count=10):</a:t>
            </a: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        </a:t>
            </a:r>
            <a:r>
              <a:rPr b="0" lang="en-GB" sz="2000" spc="-1" strike="noStrike">
                <a:solidFill>
                  <a:srgbClr val="000000"/>
                </a:solidFill>
                <a:latin typeface="Calibri"/>
                <a:ea typeface="黑体"/>
              </a:rPr>
              <a:t>hosts = [ self.addHost('h%d' % i) for i in range(1, count + 1) ]</a:t>
            </a: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        </a:t>
            </a:r>
            <a:r>
              <a:rPr b="0" lang="en-GB" sz="2000" spc="-1" strike="noStrike">
                <a:solidFill>
                  <a:srgbClr val="000000"/>
                </a:solidFill>
                <a:latin typeface="Calibri"/>
                <a:ea typeface="黑体"/>
              </a:rPr>
              <a:t>s1 = self.addHost('s1')</a:t>
            </a: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        </a:t>
            </a:r>
            <a:r>
              <a:rPr b="0" lang="en-GB" sz="2000" spc="-1" strike="noStrike">
                <a:solidFill>
                  <a:srgbClr val="000000"/>
                </a:solidFill>
                <a:latin typeface="Calibri"/>
                <a:ea typeface="黑体"/>
              </a:rPr>
              <a:t>for h in hosts:</a:t>
            </a: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            </a:t>
            </a:r>
            <a:r>
              <a:rPr b="0" lang="en-GB" sz="2000" spc="-1" strike="noStrike">
                <a:solidFill>
                  <a:srgbClr val="000000"/>
                </a:solidFill>
                <a:latin typeface="Calibri"/>
                <a:ea typeface="黑体"/>
              </a:rPr>
              <a:t>self.addLink(h, s1)</a:t>
            </a:r>
            <a:endParaRPr b="0" lang="en-US" sz="2000" spc="-1" strike="noStrike">
              <a:solidFill>
                <a:srgbClr val="000000"/>
              </a:solidFill>
              <a:latin typeface="Calibri"/>
            </a:endParaRPr>
          </a:p>
          <a:p>
            <a:pPr>
              <a:lnSpc>
                <a:spcPct val="100000"/>
              </a:lnSpc>
              <a:buNone/>
              <a:tabLst>
                <a:tab algn="l" pos="0"/>
              </a:tabLst>
            </a:pP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topos = { 'mytopo': StarTopo }</a:t>
            </a: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a:t>
            </a:r>
            <a:endParaRPr b="0" lang="en-US" sz="2000" spc="-1" strike="noStrike">
              <a:solidFill>
                <a:srgbClr val="000000"/>
              </a:solidFill>
              <a:latin typeface="Calibri"/>
            </a:endParaRPr>
          </a:p>
          <a:p>
            <a:pPr>
              <a:lnSpc>
                <a:spcPct val="100000"/>
              </a:lnSpc>
              <a:buNone/>
              <a:tabLst>
                <a:tab algn="l" pos="0"/>
              </a:tabLst>
            </a:pPr>
            <a:endParaRPr b="0" lang="en-US" sz="2000" spc="-1" strike="noStrike">
              <a:solidFill>
                <a:srgbClr val="000000"/>
              </a:solidFill>
              <a:latin typeface="Calibri"/>
            </a:endParaRPr>
          </a:p>
          <a:p>
            <a:pPr>
              <a:lnSpc>
                <a:spcPct val="100000"/>
              </a:lnSpc>
              <a:buNone/>
              <a:tabLst>
                <a:tab algn="l" pos="0"/>
              </a:tabLst>
            </a:pPr>
            <a:r>
              <a:rPr b="0" lang="en-GB" sz="2000" spc="-1" strike="noStrike">
                <a:solidFill>
                  <a:srgbClr val="000000"/>
                </a:solidFill>
                <a:latin typeface="Calibri"/>
                <a:ea typeface="黑体"/>
              </a:rPr>
              <a:t>$ sudo </a:t>
            </a:r>
            <a:r>
              <a:rPr b="0" lang="en-US" sz="2000" spc="-1" strike="noStrike">
                <a:solidFill>
                  <a:srgbClr val="000000"/>
                </a:solidFill>
                <a:latin typeface="Calibri"/>
                <a:ea typeface="黑体"/>
              </a:rPr>
              <a:t>mn --custom custom.py --topo mytopo, 20</a:t>
            </a:r>
            <a:endParaRPr b="0" lang="en-US" sz="2000" spc="-1" strike="noStrike">
              <a:solidFill>
                <a:srgbClr val="000000"/>
              </a:solidFill>
              <a:latin typeface="Calibri"/>
            </a:endParaRPr>
          </a:p>
        </p:txBody>
      </p:sp>
      <p:sp>
        <p:nvSpPr>
          <p:cNvPr id="4" name="PlaceHolder 3"/>
          <p:cNvSpPr>
            <a:spLocks noGrp="1"/>
          </p:cNvSpPr>
          <p:nvPr>
            <p:ph type="sldNum" idx="5"/>
          </p:nvPr>
        </p:nvSpPr>
        <p:spPr/>
        <p:txBody>
          <a:bodyPr/>
          <a:p>
            <a:fld id="{C1314024-7A78-45CB-8AAF-5E8889BCD85A}"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网络环境搭建</a:t>
            </a:r>
            <a:endParaRPr b="0" lang="en-US" sz="3600" spc="-1" strike="noStrike">
              <a:solidFill>
                <a:srgbClr val="000000"/>
              </a:solidFill>
              <a:latin typeface="Calibri"/>
            </a:endParaRPr>
          </a:p>
        </p:txBody>
      </p:sp>
      <p:sp>
        <p:nvSpPr>
          <p:cNvPr id="241" name="PlaceHolder 2"/>
          <p:cNvSpPr>
            <a:spLocks noGrp="1"/>
          </p:cNvSpPr>
          <p:nvPr>
            <p:ph/>
          </p:nvPr>
        </p:nvSpPr>
        <p:spPr>
          <a:xfrm>
            <a:off x="457200" y="1445040"/>
            <a:ext cx="8229240" cy="182484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网络由网络前缀</a:t>
            </a:r>
            <a:r>
              <a:rPr b="0" lang="en-US" sz="2400" spc="-1" strike="noStrike">
                <a:solidFill>
                  <a:srgbClr val="000000"/>
                </a:solidFill>
                <a:latin typeface="Calibri"/>
                <a:ea typeface="黑体"/>
              </a:rPr>
              <a:t>(e.g. 192.168.0.0/24)</a:t>
            </a:r>
            <a:r>
              <a:rPr b="0" lang="zh-CN" sz="2400" spc="-1" strike="noStrike">
                <a:solidFill>
                  <a:srgbClr val="000000"/>
                </a:solidFill>
                <a:latin typeface="Calibri"/>
                <a:ea typeface="黑体"/>
              </a:rPr>
              <a:t>来表示</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交换机</a:t>
            </a:r>
            <a:r>
              <a:rPr b="0" lang="en-US" sz="2400" spc="-1" strike="noStrike">
                <a:solidFill>
                  <a:srgbClr val="000000"/>
                </a:solidFill>
                <a:latin typeface="Calibri"/>
                <a:ea typeface="黑体"/>
              </a:rPr>
              <a:t>(Switch)</a:t>
            </a:r>
            <a:r>
              <a:rPr b="0" lang="zh-CN" sz="2400" spc="-1" strike="noStrike">
                <a:solidFill>
                  <a:srgbClr val="000000"/>
                </a:solidFill>
                <a:latin typeface="Calibri"/>
                <a:ea typeface="黑体"/>
              </a:rPr>
              <a:t>用于组网</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路由器</a:t>
            </a:r>
            <a:r>
              <a:rPr b="0" lang="en-US" sz="2400" spc="-1" strike="noStrike">
                <a:solidFill>
                  <a:srgbClr val="000000"/>
                </a:solidFill>
                <a:latin typeface="Calibri"/>
                <a:ea typeface="黑体"/>
              </a:rPr>
              <a:t>(Router)</a:t>
            </a:r>
            <a:r>
              <a:rPr b="0" lang="zh-CN" sz="2400" spc="-1" strike="noStrike">
                <a:solidFill>
                  <a:srgbClr val="000000"/>
                </a:solidFill>
                <a:latin typeface="Calibri"/>
                <a:ea typeface="黑体"/>
              </a:rPr>
              <a:t>连接不同网络</a:t>
            </a:r>
            <a:endParaRPr b="0" lang="en-US" sz="2400" spc="-1" strike="noStrike">
              <a:solidFill>
                <a:srgbClr val="000000"/>
              </a:solidFill>
              <a:latin typeface="Calibri"/>
            </a:endParaRPr>
          </a:p>
        </p:txBody>
      </p:sp>
      <p:grpSp>
        <p:nvGrpSpPr>
          <p:cNvPr id="242" name="组合 17"/>
          <p:cNvGrpSpPr/>
          <p:nvPr/>
        </p:nvGrpSpPr>
        <p:grpSpPr>
          <a:xfrm>
            <a:off x="1893240" y="3446640"/>
            <a:ext cx="4776120" cy="1183320"/>
            <a:chOff x="1893240" y="3446640"/>
            <a:chExt cx="4776120" cy="1183320"/>
          </a:xfrm>
        </p:grpSpPr>
        <p:sp>
          <p:nvSpPr>
            <p:cNvPr id="243" name="椭圆 4"/>
            <p:cNvSpPr/>
            <p:nvPr/>
          </p:nvSpPr>
          <p:spPr>
            <a:xfrm>
              <a:off x="3700800" y="3446640"/>
              <a:ext cx="1236600" cy="7203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Switch</a:t>
              </a:r>
              <a:endParaRPr b="0" lang="en-US" sz="1800" spc="-1" strike="noStrike">
                <a:latin typeface="Arial"/>
              </a:endParaRPr>
            </a:p>
          </p:txBody>
        </p:sp>
        <p:sp>
          <p:nvSpPr>
            <p:cNvPr id="244" name="直接连接符 6"/>
            <p:cNvSpPr/>
            <p:nvPr/>
          </p:nvSpPr>
          <p:spPr>
            <a:xfrm flipH="1">
              <a:off x="2882880" y="3806640"/>
              <a:ext cx="817560" cy="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245" name="直接连接符 8"/>
            <p:cNvSpPr/>
            <p:nvPr/>
          </p:nvSpPr>
          <p:spPr>
            <a:xfrm>
              <a:off x="4937760" y="3806640"/>
              <a:ext cx="741960" cy="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246" name="矩形 12"/>
            <p:cNvSpPr/>
            <p:nvPr/>
          </p:nvSpPr>
          <p:spPr>
            <a:xfrm>
              <a:off x="1893240" y="350568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1</a:t>
              </a:r>
              <a:endParaRPr b="0" lang="en-US" sz="1800" spc="-1" strike="noStrike">
                <a:latin typeface="Arial"/>
              </a:endParaRPr>
            </a:p>
          </p:txBody>
        </p:sp>
        <p:sp>
          <p:nvSpPr>
            <p:cNvPr id="247" name="矩形 13"/>
            <p:cNvSpPr/>
            <p:nvPr/>
          </p:nvSpPr>
          <p:spPr>
            <a:xfrm>
              <a:off x="5680080" y="350568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2</a:t>
              </a:r>
              <a:endParaRPr b="0" lang="en-US" sz="1800" spc="-1" strike="noStrike">
                <a:latin typeface="Arial"/>
              </a:endParaRPr>
            </a:p>
          </p:txBody>
        </p:sp>
        <p:sp>
          <p:nvSpPr>
            <p:cNvPr id="248" name="文本框 15"/>
            <p:cNvSpPr/>
            <p:nvPr/>
          </p:nvSpPr>
          <p:spPr>
            <a:xfrm>
              <a:off x="2618280" y="426600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10.0.0.1/24</a:t>
              </a:r>
              <a:endParaRPr b="0" lang="en-US" sz="1800" spc="-1" strike="noStrike">
                <a:latin typeface="Arial"/>
              </a:endParaRPr>
            </a:p>
          </p:txBody>
        </p:sp>
        <p:sp>
          <p:nvSpPr>
            <p:cNvPr id="249" name="文本框 16"/>
            <p:cNvSpPr/>
            <p:nvPr/>
          </p:nvSpPr>
          <p:spPr>
            <a:xfrm>
              <a:off x="4897440" y="426600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10.0.0.2/24</a:t>
              </a:r>
              <a:endParaRPr b="0" lang="en-US" sz="1800" spc="-1" strike="noStrike">
                <a:latin typeface="Arial"/>
              </a:endParaRPr>
            </a:p>
          </p:txBody>
        </p:sp>
      </p:grpSp>
      <p:grpSp>
        <p:nvGrpSpPr>
          <p:cNvPr id="250" name="组合 30"/>
          <p:cNvGrpSpPr/>
          <p:nvPr/>
        </p:nvGrpSpPr>
        <p:grpSpPr>
          <a:xfrm>
            <a:off x="762840" y="3434760"/>
            <a:ext cx="7077960" cy="968040"/>
            <a:chOff x="762840" y="3434760"/>
            <a:chExt cx="7077960" cy="968040"/>
          </a:xfrm>
        </p:grpSpPr>
        <p:sp>
          <p:nvSpPr>
            <p:cNvPr id="251" name="椭圆 19"/>
            <p:cNvSpPr/>
            <p:nvPr/>
          </p:nvSpPr>
          <p:spPr>
            <a:xfrm>
              <a:off x="3683520" y="3682440"/>
              <a:ext cx="1236600" cy="7203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Router</a:t>
              </a:r>
              <a:endParaRPr b="0" lang="en-US" sz="1800" spc="-1" strike="noStrike">
                <a:latin typeface="Arial"/>
              </a:endParaRPr>
            </a:p>
          </p:txBody>
        </p:sp>
        <p:sp>
          <p:nvSpPr>
            <p:cNvPr id="252" name="直接连接符 20"/>
            <p:cNvSpPr/>
            <p:nvPr/>
          </p:nvSpPr>
          <p:spPr>
            <a:xfrm flipH="1">
              <a:off x="1752120" y="4042800"/>
              <a:ext cx="1931040" cy="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253" name="直接连接符 21"/>
            <p:cNvSpPr/>
            <p:nvPr/>
          </p:nvSpPr>
          <p:spPr>
            <a:xfrm>
              <a:off x="4920480" y="4042800"/>
              <a:ext cx="1930680" cy="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254" name="矩形 22"/>
            <p:cNvSpPr/>
            <p:nvPr/>
          </p:nvSpPr>
          <p:spPr>
            <a:xfrm>
              <a:off x="762840" y="374184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1</a:t>
              </a:r>
              <a:endParaRPr b="0" lang="en-US" sz="1800" spc="-1" strike="noStrike">
                <a:latin typeface="Arial"/>
              </a:endParaRPr>
            </a:p>
          </p:txBody>
        </p:sp>
        <p:sp>
          <p:nvSpPr>
            <p:cNvPr id="255" name="矩形 23"/>
            <p:cNvSpPr/>
            <p:nvPr/>
          </p:nvSpPr>
          <p:spPr>
            <a:xfrm>
              <a:off x="6851520" y="374184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2</a:t>
              </a:r>
              <a:endParaRPr b="0" lang="en-US" sz="1800" spc="-1" strike="noStrike">
                <a:latin typeface="Arial"/>
              </a:endParaRPr>
            </a:p>
          </p:txBody>
        </p:sp>
        <p:sp>
          <p:nvSpPr>
            <p:cNvPr id="256" name="文本框 24"/>
            <p:cNvSpPr/>
            <p:nvPr/>
          </p:nvSpPr>
          <p:spPr>
            <a:xfrm>
              <a:off x="1353240" y="343476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10.0.1.2/24</a:t>
              </a:r>
              <a:endParaRPr b="0" lang="en-US" sz="1800" spc="-1" strike="noStrike">
                <a:latin typeface="Arial"/>
              </a:endParaRPr>
            </a:p>
          </p:txBody>
        </p:sp>
        <p:sp>
          <p:nvSpPr>
            <p:cNvPr id="257" name="文本框 25"/>
            <p:cNvSpPr/>
            <p:nvPr/>
          </p:nvSpPr>
          <p:spPr>
            <a:xfrm>
              <a:off x="6073920" y="345924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10.0.2.2/24</a:t>
              </a:r>
              <a:endParaRPr b="0" lang="en-US" sz="1800" spc="-1" strike="noStrike">
                <a:latin typeface="Arial"/>
              </a:endParaRPr>
            </a:p>
          </p:txBody>
        </p:sp>
        <p:sp>
          <p:nvSpPr>
            <p:cNvPr id="258" name="文本框 27"/>
            <p:cNvSpPr/>
            <p:nvPr/>
          </p:nvSpPr>
          <p:spPr>
            <a:xfrm>
              <a:off x="2735280" y="343872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10.0.1.1/24</a:t>
              </a:r>
              <a:endParaRPr b="0" lang="en-US" sz="1800" spc="-1" strike="noStrike">
                <a:latin typeface="Arial"/>
              </a:endParaRPr>
            </a:p>
          </p:txBody>
        </p:sp>
        <p:sp>
          <p:nvSpPr>
            <p:cNvPr id="259" name="文本框 29"/>
            <p:cNvSpPr/>
            <p:nvPr/>
          </p:nvSpPr>
          <p:spPr>
            <a:xfrm>
              <a:off x="4411800" y="344124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10.0.2.1/24</a:t>
              </a:r>
              <a:endParaRPr b="0" lang="en-US" sz="1800" spc="-1" strike="noStrike">
                <a:latin typeface="Arial"/>
              </a:endParaRPr>
            </a:p>
          </p:txBody>
        </p:sp>
      </p:grpSp>
      <p:grpSp>
        <p:nvGrpSpPr>
          <p:cNvPr id="260" name="组合 46"/>
          <p:cNvGrpSpPr/>
          <p:nvPr/>
        </p:nvGrpSpPr>
        <p:grpSpPr>
          <a:xfrm>
            <a:off x="2735280" y="4324680"/>
            <a:ext cx="2984760" cy="1288800"/>
            <a:chOff x="2735280" y="4324680"/>
            <a:chExt cx="2984760" cy="1288800"/>
          </a:xfrm>
        </p:grpSpPr>
        <p:sp>
          <p:nvSpPr>
            <p:cNvPr id="261" name="直接连接符 42"/>
            <p:cNvSpPr/>
            <p:nvPr/>
          </p:nvSpPr>
          <p:spPr>
            <a:xfrm>
              <a:off x="4305600" y="4419720"/>
              <a:ext cx="360" cy="56592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262" name="矩形 43"/>
            <p:cNvSpPr/>
            <p:nvPr/>
          </p:nvSpPr>
          <p:spPr>
            <a:xfrm>
              <a:off x="3810960" y="501156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3</a:t>
              </a:r>
              <a:endParaRPr b="0" lang="en-US" sz="1800" spc="-1" strike="noStrike">
                <a:latin typeface="Arial"/>
              </a:endParaRPr>
            </a:p>
          </p:txBody>
        </p:sp>
        <p:sp>
          <p:nvSpPr>
            <p:cNvPr id="263" name="文本框 44"/>
            <p:cNvSpPr/>
            <p:nvPr/>
          </p:nvSpPr>
          <p:spPr>
            <a:xfrm>
              <a:off x="4372920" y="432468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10.0.3.1/24</a:t>
              </a:r>
              <a:endParaRPr b="0" lang="en-US" sz="1800" spc="-1" strike="noStrike">
                <a:latin typeface="Arial"/>
              </a:endParaRPr>
            </a:p>
          </p:txBody>
        </p:sp>
        <p:sp>
          <p:nvSpPr>
            <p:cNvPr id="264" name="文本框 45"/>
            <p:cNvSpPr/>
            <p:nvPr/>
          </p:nvSpPr>
          <p:spPr>
            <a:xfrm>
              <a:off x="2735280" y="464220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10.0.3.2/24</a:t>
              </a:r>
              <a:endParaRPr b="0" lang="en-US" sz="1800" spc="-1" strike="noStrike">
                <a:latin typeface="Arial"/>
              </a:endParaRPr>
            </a:p>
          </p:txBody>
        </p:sp>
      </p:grpSp>
      <p:grpSp>
        <p:nvGrpSpPr>
          <p:cNvPr id="265" name="组合 66"/>
          <p:cNvGrpSpPr/>
          <p:nvPr/>
        </p:nvGrpSpPr>
        <p:grpSpPr>
          <a:xfrm>
            <a:off x="2241360" y="4413960"/>
            <a:ext cx="4215960" cy="2073600"/>
            <a:chOff x="2241360" y="4413960"/>
            <a:chExt cx="4215960" cy="2073600"/>
          </a:xfrm>
        </p:grpSpPr>
        <p:sp>
          <p:nvSpPr>
            <p:cNvPr id="266" name="文本框 60"/>
            <p:cNvSpPr/>
            <p:nvPr/>
          </p:nvSpPr>
          <p:spPr>
            <a:xfrm>
              <a:off x="5110200" y="542736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10.0.3.4/24</a:t>
              </a:r>
              <a:endParaRPr b="0" lang="en-US" sz="1800" spc="-1" strike="noStrike">
                <a:latin typeface="Arial"/>
              </a:endParaRPr>
            </a:p>
          </p:txBody>
        </p:sp>
        <p:grpSp>
          <p:nvGrpSpPr>
            <p:cNvPr id="267" name="组合 65"/>
            <p:cNvGrpSpPr/>
            <p:nvPr/>
          </p:nvGrpSpPr>
          <p:grpSpPr>
            <a:xfrm>
              <a:off x="2241360" y="4413960"/>
              <a:ext cx="3818520" cy="2073600"/>
              <a:chOff x="2241360" y="4413960"/>
              <a:chExt cx="3818520" cy="2073600"/>
            </a:xfrm>
          </p:grpSpPr>
          <p:sp>
            <p:nvSpPr>
              <p:cNvPr id="268" name="椭圆 47"/>
              <p:cNvSpPr/>
              <p:nvPr/>
            </p:nvSpPr>
            <p:spPr>
              <a:xfrm>
                <a:off x="3679920" y="4880160"/>
                <a:ext cx="1236600" cy="7203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Switch</a:t>
                </a:r>
                <a:endParaRPr b="0" lang="en-US" sz="1800" spc="-1" strike="noStrike">
                  <a:latin typeface="Arial"/>
                </a:endParaRPr>
              </a:p>
            </p:txBody>
          </p:sp>
          <p:sp>
            <p:nvSpPr>
              <p:cNvPr id="269" name="矩形 48"/>
              <p:cNvSpPr/>
              <p:nvPr/>
            </p:nvSpPr>
            <p:spPr>
              <a:xfrm>
                <a:off x="2390400" y="588564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3</a:t>
                </a:r>
                <a:endParaRPr b="0" lang="en-US" sz="1800" spc="-1" strike="noStrike">
                  <a:latin typeface="Arial"/>
                </a:endParaRPr>
              </a:p>
            </p:txBody>
          </p:sp>
          <p:sp>
            <p:nvSpPr>
              <p:cNvPr id="270" name="矩形 49"/>
              <p:cNvSpPr/>
              <p:nvPr/>
            </p:nvSpPr>
            <p:spPr>
              <a:xfrm>
                <a:off x="3807000" y="588564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4</a:t>
                </a:r>
                <a:endParaRPr b="0" lang="en-US" sz="1800" spc="-1" strike="noStrike">
                  <a:latin typeface="Arial"/>
                </a:endParaRPr>
              </a:p>
            </p:txBody>
          </p:sp>
          <p:sp>
            <p:nvSpPr>
              <p:cNvPr id="271" name="矩形 50"/>
              <p:cNvSpPr/>
              <p:nvPr/>
            </p:nvSpPr>
            <p:spPr>
              <a:xfrm>
                <a:off x="5070600" y="588564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5</a:t>
                </a:r>
                <a:endParaRPr b="0" lang="en-US" sz="1800" spc="-1" strike="noStrike">
                  <a:latin typeface="Arial"/>
                </a:endParaRPr>
              </a:p>
            </p:txBody>
          </p:sp>
          <p:sp>
            <p:nvSpPr>
              <p:cNvPr id="272" name="直接连接符 52"/>
              <p:cNvSpPr/>
              <p:nvPr/>
            </p:nvSpPr>
            <p:spPr>
              <a:xfrm flipH="1">
                <a:off x="2885040" y="5495040"/>
                <a:ext cx="975600" cy="39060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273" name="直接连接符 54"/>
              <p:cNvSpPr/>
              <p:nvPr/>
            </p:nvSpPr>
            <p:spPr>
              <a:xfrm>
                <a:off x="4298040" y="5600880"/>
                <a:ext cx="3600" cy="28476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274" name="直接连接符 56"/>
              <p:cNvSpPr/>
              <p:nvPr/>
            </p:nvSpPr>
            <p:spPr>
              <a:xfrm>
                <a:off x="4735440" y="5495040"/>
                <a:ext cx="829800" cy="39060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275" name="文本框 58"/>
              <p:cNvSpPr/>
              <p:nvPr/>
            </p:nvSpPr>
            <p:spPr>
              <a:xfrm>
                <a:off x="2241360" y="545868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10.0.3.2/24</a:t>
                </a:r>
                <a:endParaRPr b="0" lang="en-US" sz="1800" spc="-1" strike="noStrike">
                  <a:latin typeface="Arial"/>
                </a:endParaRPr>
              </a:p>
            </p:txBody>
          </p:sp>
          <p:sp>
            <p:nvSpPr>
              <p:cNvPr id="276" name="文本框 59"/>
              <p:cNvSpPr/>
              <p:nvPr/>
            </p:nvSpPr>
            <p:spPr>
              <a:xfrm>
                <a:off x="3643200" y="546804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10.0.3.3/24</a:t>
                </a:r>
                <a:endParaRPr b="0" lang="en-US" sz="1800" spc="-1" strike="noStrike">
                  <a:latin typeface="Arial"/>
                </a:endParaRPr>
              </a:p>
            </p:txBody>
          </p:sp>
          <p:sp>
            <p:nvSpPr>
              <p:cNvPr id="277" name="直接连接符 63"/>
              <p:cNvSpPr/>
              <p:nvPr/>
            </p:nvSpPr>
            <p:spPr>
              <a:xfrm flipV="1">
                <a:off x="4298040" y="4421520"/>
                <a:ext cx="360" cy="45828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278" name="文本框 64"/>
              <p:cNvSpPr/>
              <p:nvPr/>
            </p:nvSpPr>
            <p:spPr>
              <a:xfrm>
                <a:off x="4434120" y="441396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10.0.3.1/24</a:t>
                </a:r>
                <a:endParaRPr b="0" lang="en-US" sz="1800" spc="-1" strike="noStrike">
                  <a:latin typeface="Arial"/>
                </a:endParaRPr>
              </a:p>
            </p:txBody>
          </p:sp>
        </p:grpSp>
      </p:grpSp>
      <p:grpSp>
        <p:nvGrpSpPr>
          <p:cNvPr id="279" name="组合 69"/>
          <p:cNvGrpSpPr/>
          <p:nvPr/>
        </p:nvGrpSpPr>
        <p:grpSpPr>
          <a:xfrm>
            <a:off x="1515600" y="3466080"/>
            <a:ext cx="5552640" cy="1294200"/>
            <a:chOff x="1515600" y="3466080"/>
            <a:chExt cx="5552640" cy="1294200"/>
          </a:xfrm>
        </p:grpSpPr>
        <p:sp>
          <p:nvSpPr>
            <p:cNvPr id="280" name="椭圆 67"/>
            <p:cNvSpPr/>
            <p:nvPr/>
          </p:nvSpPr>
          <p:spPr>
            <a:xfrm>
              <a:off x="1515600" y="3474360"/>
              <a:ext cx="2399760" cy="1285920"/>
            </a:xfrm>
            <a:prstGeom prst="ellipse">
              <a:avLst/>
            </a:prstGeom>
            <a:noFill/>
            <a:ln>
              <a:solidFill>
                <a:srgbClr val="7171bc"/>
              </a:solidFill>
              <a:prstDash val="sysDash"/>
              <a:round/>
            </a:ln>
          </p:spPr>
          <p:style>
            <a:lnRef idx="2">
              <a:schemeClr val="accent1">
                <a:shade val="50000"/>
              </a:schemeClr>
            </a:lnRef>
            <a:fillRef idx="1">
              <a:schemeClr val="accent1"/>
            </a:fillRef>
            <a:effectRef idx="0">
              <a:schemeClr val="accent1"/>
            </a:effectRef>
            <a:fontRef idx="minor"/>
          </p:style>
        </p:sp>
        <p:sp>
          <p:nvSpPr>
            <p:cNvPr id="281" name="椭圆 68"/>
            <p:cNvSpPr/>
            <p:nvPr/>
          </p:nvSpPr>
          <p:spPr>
            <a:xfrm>
              <a:off x="4668480" y="3466080"/>
              <a:ext cx="2399760" cy="1285920"/>
            </a:xfrm>
            <a:prstGeom prst="ellipse">
              <a:avLst/>
            </a:prstGeom>
            <a:noFill/>
            <a:ln>
              <a:solidFill>
                <a:srgbClr val="7171bc"/>
              </a:solidFill>
              <a:prstDash val="sysDash"/>
              <a:round/>
            </a:ln>
          </p:spPr>
          <p:style>
            <a:lnRef idx="2">
              <a:schemeClr val="accent1">
                <a:shade val="50000"/>
              </a:schemeClr>
            </a:lnRef>
            <a:fillRef idx="1">
              <a:schemeClr val="accent1"/>
            </a:fillRef>
            <a:effectRef idx="0">
              <a:schemeClr val="accent1"/>
            </a:effectRef>
            <a:fontRef idx="minor"/>
          </p:style>
        </p:sp>
      </p:grpSp>
      <p:sp>
        <p:nvSpPr>
          <p:cNvPr id="282" name="椭圆 70"/>
          <p:cNvSpPr/>
          <p:nvPr/>
        </p:nvSpPr>
        <p:spPr>
          <a:xfrm>
            <a:off x="1671120" y="3358440"/>
            <a:ext cx="5288760" cy="1285920"/>
          </a:xfrm>
          <a:prstGeom prst="ellipse">
            <a:avLst/>
          </a:prstGeom>
          <a:noFill/>
          <a:ln>
            <a:solidFill>
              <a:srgbClr val="7171bc"/>
            </a:solidFill>
            <a:prstDash val="sysDash"/>
            <a:round/>
          </a:ln>
        </p:spPr>
        <p:style>
          <a:lnRef idx="2">
            <a:schemeClr val="accent1">
              <a:shade val="50000"/>
            </a:schemeClr>
          </a:lnRef>
          <a:fillRef idx="1">
            <a:schemeClr val="accent1"/>
          </a:fillRef>
          <a:effectRef idx="0">
            <a:schemeClr val="accent1"/>
          </a:effectRef>
          <a:fontRef idx="minor"/>
        </p:style>
      </p:sp>
      <p:sp>
        <p:nvSpPr>
          <p:cNvPr id="4" name="PlaceHolder 3"/>
          <p:cNvSpPr>
            <a:spLocks noGrp="1"/>
          </p:cNvSpPr>
          <p:nvPr>
            <p:ph type="sldNum" idx="5"/>
          </p:nvPr>
        </p:nvSpPr>
        <p:spPr/>
        <p:txBody>
          <a:bodyPr/>
          <a:p>
            <a:fld id="{03FCCB28-FB77-4D8C-B8E1-14153697CD5D}" type="slidenum">
              <a:t>17</a:t>
            </a:fld>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childTnLst>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2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28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xit" presetID="1">
                                  <p:stCondLst>
                                    <p:cond delay="0"/>
                                  </p:stCondLst>
                                  <p:childTnLst>
                                    <p:set>
                                      <p:cBhvr>
                                        <p:cTn id="34" dur="1" fill="hold">
                                          <p:stCondLst>
                                            <p:cond delay="0"/>
                                          </p:stCondLst>
                                        </p:cTn>
                                        <p:tgtEl>
                                          <p:spTgt spid="242"/>
                                        </p:tgtEl>
                                        <p:attrNameLst>
                                          <p:attrName>style.visibility</p:attrName>
                                        </p:attrNameLst>
                                      </p:cBhvr>
                                      <p:to>
                                        <p:strVal val="hidden"/>
                                      </p:to>
                                    </p:set>
                                  </p:childTnLst>
                                </p:cTn>
                              </p:par>
                              <p:par>
                                <p:cTn id="35" nodeType="withEffect" fill="hold" presetClass="exit" presetID="1">
                                  <p:stCondLst>
                                    <p:cond delay="0"/>
                                  </p:stCondLst>
                                  <p:childTnLst>
                                    <p:set>
                                      <p:cBhvr>
                                        <p:cTn id="36" dur="1" fill="hold">
                                          <p:stCondLst>
                                            <p:cond delay="0"/>
                                          </p:stCondLst>
                                        </p:cTn>
                                        <p:tgtEl>
                                          <p:spTgt spid="28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2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27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xit" presetID="1">
                                  <p:stCondLst>
                                    <p:cond delay="0"/>
                                  </p:stCondLst>
                                  <p:childTnLst>
                                    <p:set>
                                      <p:cBhvr>
                                        <p:cTn id="48" dur="1" fill="hold">
                                          <p:stCondLst>
                                            <p:cond delay="0"/>
                                          </p:stCondLst>
                                        </p:cTn>
                                        <p:tgtEl>
                                          <p:spTgt spid="27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6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xit" presetID="1">
                                  <p:stCondLst>
                                    <p:cond delay="0"/>
                                  </p:stCondLst>
                                  <p:childTnLst>
                                    <p:set>
                                      <p:cBhvr>
                                        <p:cTn id="56" dur="1" fill="hold">
                                          <p:stCondLst>
                                            <p:cond delay="0"/>
                                          </p:stCondLst>
                                        </p:cTn>
                                        <p:tgtEl>
                                          <p:spTgt spid="26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网络管理工具</a:t>
            </a:r>
            <a:endParaRPr b="0" lang="en-US" sz="3600" spc="-1" strike="noStrike">
              <a:solidFill>
                <a:srgbClr val="000000"/>
              </a:solidFill>
              <a:latin typeface="Calibri"/>
            </a:endParaRPr>
          </a:p>
        </p:txBody>
      </p:sp>
      <p:sp>
        <p:nvSpPr>
          <p:cNvPr id="284" name="PlaceHolder 2"/>
          <p:cNvSpPr>
            <a:spLocks noGrp="1"/>
          </p:cNvSpPr>
          <p:nvPr>
            <p:ph/>
          </p:nvPr>
        </p:nvSpPr>
        <p:spPr>
          <a:xfrm>
            <a:off x="457200" y="1445040"/>
            <a:ext cx="910152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 ifconfig eth0 10.0.0.1/24</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set ip address &amp; netmask</a:t>
            </a:r>
            <a:endParaRPr b="0" lang="en-US" sz="24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 route add default gw 10.0.0.2</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set default gateway</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 route add 10.0.1.0/24 gw 10.0.3.1 dev h1-eth0</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 set gateway</a:t>
            </a:r>
            <a:endParaRPr b="0" lang="en-US" sz="24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 arp -n</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show ip-&gt;mac mapping</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 arp -d 10.0.0.1</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delete the entry of 10.0.0.1</a:t>
            </a:r>
            <a:endParaRPr b="0" lang="en-US" sz="24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 nslookup </a:t>
            </a:r>
            <a:r>
              <a:rPr b="0" lang="en-US" sz="2400" spc="-1" strike="noStrike" u="sng">
                <a:solidFill>
                  <a:srgbClr val="666699"/>
                </a:solidFill>
                <a:uFillTx/>
                <a:latin typeface="Calibri"/>
                <a:ea typeface="黑体"/>
                <a:hlinkClick r:id="rId1"/>
              </a:rPr>
              <a:t>www.baidu.com</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dns lookup </a:t>
            </a:r>
            <a:endParaRPr b="0" lang="en-US" sz="2400" spc="-1" strike="noStrike">
              <a:solidFill>
                <a:srgbClr val="000000"/>
              </a:solidFill>
              <a:latin typeface="Calibri"/>
            </a:endParaRPr>
          </a:p>
        </p:txBody>
      </p:sp>
      <p:sp>
        <p:nvSpPr>
          <p:cNvPr id="4" name="PlaceHolder 3"/>
          <p:cNvSpPr>
            <a:spLocks noGrp="1"/>
          </p:cNvSpPr>
          <p:nvPr>
            <p:ph type="sldNum" idx="5"/>
          </p:nvPr>
        </p:nvSpPr>
        <p:spPr/>
        <p:txBody>
          <a:bodyPr/>
          <a:p>
            <a:fld id="{D1D79503-0FD9-4456-B758-2AE3D9B9FF65}" type="slidenum">
              <a:t>18</a:t>
            </a:fld>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childTnLst>
                  <p:par>
                    <p:cTn id="63" fill="hold">
                      <p:stCondLst>
                        <p:cond delay="0"/>
                      </p:stCondLst>
                      <p:childTnLst>
                        <p:par>
                          <p:cTn id="64" fill="hold">
                            <p:stCondLst>
                              <p:cond delay="0"/>
                            </p:stCondLst>
                            <p:childTnLst>
                              <p:par>
                                <p:cTn id="65" nodeType="withEffect" fill="hold" presetClass="entr" presetID="1">
                                  <p:stCondLst>
                                    <p:cond delay="0"/>
                                  </p:stCondLst>
                                  <p:childTnLst>
                                    <p:set>
                                      <p:cBhvr>
                                        <p:cTn id="66" dur="1" fill="hold">
                                          <p:stCondLst>
                                            <p:cond delay="0"/>
                                          </p:stCondLst>
                                        </p:cTn>
                                        <p:tgtEl>
                                          <p:spTgt spid="284">
                                            <p:txEl>
                                              <p:pRg st="2" end="2"/>
                                            </p:txEl>
                                          </p:spTgt>
                                        </p:tgtEl>
                                        <p:attrNameLst>
                                          <p:attrName>style.visibility</p:attrName>
                                        </p:attrNameLst>
                                      </p:cBhvr>
                                      <p:to>
                                        <p:strVal val="visible"/>
                                      </p:to>
                                    </p:set>
                                  </p:childTnLst>
                                </p:cTn>
                              </p:par>
                              <p:par>
                                <p:cTn id="67" nodeType="withEffect" fill="hold" presetClass="entr" presetID="1">
                                  <p:stCondLst>
                                    <p:cond delay="0"/>
                                  </p:stCondLst>
                                  <p:childTnLst>
                                    <p:set>
                                      <p:cBhvr>
                                        <p:cTn id="68" dur="1" fill="hold">
                                          <p:stCondLst>
                                            <p:cond delay="0"/>
                                          </p:stCondLst>
                                        </p:cTn>
                                        <p:tgtEl>
                                          <p:spTgt spid="284">
                                            <p:txEl>
                                              <p:pRg st="3" end="3"/>
                                            </p:txEl>
                                          </p:spTgt>
                                        </p:tgtEl>
                                        <p:attrNameLst>
                                          <p:attrName>style.visibility</p:attrName>
                                        </p:attrNameLst>
                                      </p:cBhvr>
                                      <p:to>
                                        <p:strVal val="visible"/>
                                      </p:to>
                                    </p:set>
                                  </p:childTnLst>
                                </p:cTn>
                              </p:par>
                              <p:par>
                                <p:cTn id="69" nodeType="withEffect" fill="hold" presetClass="entr" presetID="1">
                                  <p:stCondLst>
                                    <p:cond delay="0"/>
                                  </p:stCondLst>
                                  <p:childTnLst>
                                    <p:set>
                                      <p:cBhvr>
                                        <p:cTn id="70" dur="1" fill="hold">
                                          <p:stCondLst>
                                            <p:cond delay="0"/>
                                          </p:stCondLst>
                                        </p:cTn>
                                        <p:tgtEl>
                                          <p:spTgt spid="284">
                                            <p:txEl>
                                              <p:pRg st="5" end="5"/>
                                            </p:txEl>
                                          </p:spTgt>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284">
                                            <p:txEl>
                                              <p:pRg st="6" end="6"/>
                                            </p:txEl>
                                          </p:spTgt>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284">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网络测量工具</a:t>
            </a:r>
            <a:endParaRPr b="0" lang="en-US" sz="3600" spc="-1" strike="noStrike">
              <a:solidFill>
                <a:srgbClr val="000000"/>
              </a:solidFill>
              <a:latin typeface="Calibri"/>
            </a:endParaRPr>
          </a:p>
        </p:txBody>
      </p:sp>
      <p:sp>
        <p:nvSpPr>
          <p:cNvPr id="286"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 ping 10.0.2.2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connectivity &amp; RTT</a:t>
            </a:r>
            <a:endParaRPr b="0" lang="en-US" sz="24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 traceroute 10.0.2.2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hops to the destination</a:t>
            </a:r>
            <a:endParaRPr b="0" lang="en-US" sz="24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 iperf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bandwidth measurement</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10.0.0.1 # iperf -s </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10.0.0.2 # iperf -c 10.0.0.1</a:t>
            </a:r>
            <a:endParaRPr b="0" lang="en-US" sz="2000" spc="-1" strike="noStrike">
              <a:solidFill>
                <a:srgbClr val="000000"/>
              </a:solidFill>
              <a:latin typeface="Calibri"/>
            </a:endParaRPr>
          </a:p>
        </p:txBody>
      </p:sp>
      <p:sp>
        <p:nvSpPr>
          <p:cNvPr id="287" name="矩形 4"/>
          <p:cNvSpPr/>
          <p:nvPr/>
        </p:nvSpPr>
        <p:spPr>
          <a:xfrm>
            <a:off x="391680" y="1445040"/>
            <a:ext cx="8644680" cy="900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288" name="矩形 5"/>
          <p:cNvSpPr/>
          <p:nvPr/>
        </p:nvSpPr>
        <p:spPr>
          <a:xfrm>
            <a:off x="391680" y="2651760"/>
            <a:ext cx="8644680" cy="900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4" name="PlaceHolder 3"/>
          <p:cNvSpPr>
            <a:spLocks noGrp="1"/>
          </p:cNvSpPr>
          <p:nvPr>
            <p:ph type="sldNum" idx="5"/>
          </p:nvPr>
        </p:nvSpPr>
        <p:spPr/>
        <p:txBody>
          <a:bodyPr/>
          <a:p>
            <a:fld id="{1A3D4A66-ECDB-428B-9E33-6DDFDBDB282B}" type="slidenum">
              <a:t>19</a:t>
            </a:fld>
          </a:p>
        </p:txBody>
      </p:sp>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childTnLst>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287"/>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286">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288"/>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286">
                                            <p:txEl>
                                              <p:pRg st="4" end="4"/>
                                            </p:txEl>
                                          </p:spTgt>
                                        </p:tgtEl>
                                        <p:attrNameLst>
                                          <p:attrName>style.visibility</p:attrName>
                                        </p:attrNameLst>
                                      </p:cBhvr>
                                      <p:to>
                                        <p:strVal val="visible"/>
                                      </p:to>
                                    </p:set>
                                  </p:childTnLst>
                                </p:cTn>
                              </p:par>
                              <p:par>
                                <p:cTn id="89" nodeType="withEffect" fill="hold" presetClass="entr" presetID="1">
                                  <p:stCondLst>
                                    <p:cond delay="0"/>
                                  </p:stCondLst>
                                  <p:childTnLst>
                                    <p:set>
                                      <p:cBhvr>
                                        <p:cTn id="90" dur="1" fill="hold">
                                          <p:stCondLst>
                                            <p:cond delay="0"/>
                                          </p:stCondLst>
                                        </p:cTn>
                                        <p:tgtEl>
                                          <p:spTgt spid="286">
                                            <p:txEl>
                                              <p:pRg st="5" end="5"/>
                                            </p:txEl>
                                          </p:spTgt>
                                        </p:tgtEl>
                                        <p:attrNameLst>
                                          <p:attrName>style.visibility</p:attrName>
                                        </p:attrNameLst>
                                      </p:cBhvr>
                                      <p:to>
                                        <p:strVal val="visible"/>
                                      </p:to>
                                    </p:set>
                                  </p:childTnLst>
                                </p:cTn>
                              </p:par>
                              <p:par>
                                <p:cTn id="91" nodeType="withEffect" fill="hold" presetClass="entr" presetID="1">
                                  <p:stCondLst>
                                    <p:cond delay="0"/>
                                  </p:stCondLst>
                                  <p:childTnLst>
                                    <p:set>
                                      <p:cBhvr>
                                        <p:cTn id="92" dur="1" fill="hold">
                                          <p:stCondLst>
                                            <p:cond delay="0"/>
                                          </p:stCondLst>
                                        </p:cTn>
                                        <p:tgtEl>
                                          <p:spTgt spid="286">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大纲</a:t>
            </a:r>
            <a:endParaRPr b="0" lang="en-US" sz="3600" spc="-1" strike="noStrike">
              <a:solidFill>
                <a:srgbClr val="000000"/>
              </a:solidFill>
              <a:latin typeface="Calibri"/>
            </a:endParaRPr>
          </a:p>
        </p:txBody>
      </p:sp>
      <p:sp>
        <p:nvSpPr>
          <p:cNvPr id="129"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200000"/>
              </a:lnSpc>
              <a:buClr>
                <a:srgbClr val="00007d"/>
              </a:buClr>
              <a:buSzPct val="75000"/>
              <a:buFont typeface="Wingdings" charset="2"/>
              <a:buChar char=""/>
            </a:pPr>
            <a:r>
              <a:rPr b="0" lang="en-US" sz="2400" spc="-1" strike="noStrike">
                <a:solidFill>
                  <a:srgbClr val="000000"/>
                </a:solidFill>
                <a:latin typeface="Calibri"/>
                <a:ea typeface="黑体"/>
              </a:rPr>
              <a:t>Mininet</a:t>
            </a:r>
            <a:r>
              <a:rPr b="0" lang="zh-CN" sz="2400" spc="-1" strike="noStrike">
                <a:solidFill>
                  <a:srgbClr val="000000"/>
                </a:solidFill>
                <a:latin typeface="Calibri"/>
                <a:ea typeface="黑体"/>
              </a:rPr>
              <a:t>实验环境</a:t>
            </a:r>
            <a:endParaRPr b="0" lang="en-US" sz="2400" spc="-1" strike="noStrike">
              <a:solidFill>
                <a:srgbClr val="000000"/>
              </a:solidFill>
              <a:latin typeface="Calibri"/>
            </a:endParaRPr>
          </a:p>
          <a:p>
            <a:pPr marL="343080" indent="-343080">
              <a:lnSpc>
                <a:spcPct val="200000"/>
              </a:lnSpc>
              <a:buClr>
                <a:srgbClr val="00007d"/>
              </a:buClr>
              <a:buSzPct val="75000"/>
              <a:buFont typeface="Wingdings" charset="2"/>
              <a:buChar char=""/>
            </a:pPr>
            <a:r>
              <a:rPr b="0" lang="zh-CN" sz="2400" spc="-1" strike="noStrike">
                <a:solidFill>
                  <a:srgbClr val="000000"/>
                </a:solidFill>
                <a:latin typeface="Calibri"/>
                <a:ea typeface="黑体"/>
              </a:rPr>
              <a:t>广播网络实验</a:t>
            </a:r>
            <a:endParaRPr b="0" lang="en-US" sz="2400" spc="-1" strike="noStrike">
              <a:solidFill>
                <a:srgbClr val="000000"/>
              </a:solidFill>
              <a:latin typeface="Calibri"/>
            </a:endParaRPr>
          </a:p>
          <a:p>
            <a:pPr marL="343080" indent="-343080">
              <a:lnSpc>
                <a:spcPct val="200000"/>
              </a:lnSpc>
              <a:buClr>
                <a:srgbClr val="00007d"/>
              </a:buClr>
              <a:buSzPct val="75000"/>
              <a:buFont typeface="Wingdings" charset="2"/>
              <a:buChar char=""/>
            </a:pPr>
            <a:r>
              <a:rPr b="0" lang="zh-CN" sz="2400" spc="-1" strike="noStrike">
                <a:solidFill>
                  <a:srgbClr val="000000"/>
                </a:solidFill>
                <a:latin typeface="Calibri"/>
                <a:ea typeface="黑体"/>
              </a:rPr>
              <a:t>交换机转发实验</a:t>
            </a:r>
            <a:endParaRPr b="0" lang="en-US" sz="2400" spc="-1" strike="noStrike">
              <a:solidFill>
                <a:srgbClr val="000000"/>
              </a:solidFill>
              <a:latin typeface="Calibri"/>
            </a:endParaRPr>
          </a:p>
          <a:p>
            <a:pPr marL="343080" indent="-343080">
              <a:lnSpc>
                <a:spcPct val="200000"/>
              </a:lnSpc>
              <a:buClr>
                <a:srgbClr val="00007d"/>
              </a:buClr>
              <a:buSzPct val="75000"/>
              <a:buFont typeface="Wingdings" charset="2"/>
              <a:buChar char=""/>
            </a:pPr>
            <a:r>
              <a:rPr b="0" lang="zh-CN" sz="2400" spc="-1" strike="noStrike">
                <a:solidFill>
                  <a:srgbClr val="000000"/>
                </a:solidFill>
                <a:latin typeface="Calibri"/>
                <a:ea typeface="黑体"/>
              </a:rPr>
              <a:t>生成树机制实验</a:t>
            </a:r>
            <a:endParaRPr b="0" lang="en-US" sz="2400" spc="-1" strike="noStrike">
              <a:solidFill>
                <a:srgbClr val="000000"/>
              </a:solidFill>
              <a:latin typeface="Calibri"/>
            </a:endParaRPr>
          </a:p>
          <a:p>
            <a:pPr>
              <a:lnSpc>
                <a:spcPct val="200000"/>
              </a:lnSpc>
              <a:buNone/>
            </a:pPr>
            <a:endParaRPr b="0" lang="en-US" sz="2400" spc="-1" strike="noStrike">
              <a:solidFill>
                <a:srgbClr val="000000"/>
              </a:solidFill>
              <a:latin typeface="Calibri"/>
            </a:endParaRPr>
          </a:p>
        </p:txBody>
      </p:sp>
      <p:sp>
        <p:nvSpPr>
          <p:cNvPr id="4" name="PlaceHolder 3"/>
          <p:cNvSpPr>
            <a:spLocks noGrp="1"/>
          </p:cNvSpPr>
          <p:nvPr>
            <p:ph type="sldNum" idx="5"/>
          </p:nvPr>
        </p:nvSpPr>
        <p:spPr/>
        <p:txBody>
          <a:bodyPr/>
          <a:p>
            <a:fld id="{4601C095-A203-4F49-8F96-8E1BF126C895}"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例子：使用</a:t>
            </a:r>
            <a:r>
              <a:rPr b="1" lang="en-US" sz="3600" spc="-1" strike="noStrike">
                <a:solidFill>
                  <a:srgbClr val="000000"/>
                </a:solidFill>
                <a:latin typeface="Calibri"/>
                <a:ea typeface="黑体"/>
              </a:rPr>
              <a:t>mininet</a:t>
            </a:r>
            <a:r>
              <a:rPr b="1" lang="zh-CN" sz="3600" spc="-1" strike="noStrike">
                <a:solidFill>
                  <a:srgbClr val="000000"/>
                </a:solidFill>
                <a:latin typeface="Calibri"/>
                <a:ea typeface="黑体"/>
              </a:rPr>
              <a:t>进行互联网协议实验</a:t>
            </a:r>
            <a:endParaRPr b="0" lang="en-US" sz="3600" spc="-1" strike="noStrike">
              <a:solidFill>
                <a:srgbClr val="000000"/>
              </a:solidFill>
              <a:latin typeface="Calibri"/>
            </a:endParaRPr>
          </a:p>
        </p:txBody>
      </p:sp>
      <p:sp>
        <p:nvSpPr>
          <p:cNvPr id="290"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搭建环境</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 sudo apt install wireshark</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 </a:t>
            </a:r>
            <a:r>
              <a:rPr b="0" lang="sv-SE" sz="2000" spc="-1" strike="noStrike">
                <a:solidFill>
                  <a:srgbClr val="000000"/>
                </a:solidFill>
                <a:latin typeface="Calibri"/>
                <a:ea typeface="黑体"/>
              </a:rPr>
              <a:t>sudo mn --nat </a:t>
            </a:r>
            <a:r>
              <a:rPr b="0" lang="sv-SE" sz="2000" spc="-1" strike="noStrike">
                <a:solidFill>
                  <a:srgbClr val="000000"/>
                </a:solidFill>
                <a:latin typeface="Calibri"/>
                <a:ea typeface="黑体"/>
              </a:rPr>
              <a:t>	</a:t>
            </a:r>
            <a:r>
              <a:rPr b="0" lang="sv-SE" sz="2000" spc="-1" strike="noStrike">
                <a:solidFill>
                  <a:srgbClr val="000000"/>
                </a:solidFill>
                <a:latin typeface="Calibri"/>
                <a:ea typeface="黑体"/>
              </a:rPr>
              <a:t># allows hosts to connect with the Internet</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mininet&gt; xterm h1</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h1 #</a:t>
            </a:r>
            <a:r>
              <a:rPr b="0" lang="pt-BR" sz="2000" spc="-1" strike="noStrike">
                <a:solidFill>
                  <a:srgbClr val="000000"/>
                </a:solidFill>
                <a:latin typeface="Calibri"/>
                <a:ea typeface="黑体"/>
              </a:rPr>
              <a:t> echo "nameserver 1.2.4.8" &gt; /etc/resolv.conf</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h1 # wireshark &amp;</a:t>
            </a:r>
            <a:endParaRPr b="0" lang="en-US" sz="20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实验步骤</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h1 # wget www.baidu.com</a:t>
            </a:r>
            <a:endParaRPr b="0" lang="en-US" sz="2000" spc="-1" strike="noStrike">
              <a:solidFill>
                <a:srgbClr val="000000"/>
              </a:solidFill>
              <a:latin typeface="Calibri"/>
            </a:endParaRPr>
          </a:p>
          <a:p>
            <a:endParaRPr b="0" lang="en-US" sz="2000" spc="-1" strike="noStrike">
              <a:solidFill>
                <a:srgbClr val="000000"/>
              </a:solidFill>
              <a:latin typeface="Calibri"/>
            </a:endParaRPr>
          </a:p>
        </p:txBody>
      </p:sp>
      <p:sp>
        <p:nvSpPr>
          <p:cNvPr id="291" name="PlaceHolder 3"/>
          <p:cNvSpPr>
            <a:spLocks noGrp="1"/>
          </p:cNvSpPr>
          <p:nvPr>
            <p:ph type="sldNum" idx="10"/>
          </p:nvPr>
        </p:nvSpPr>
        <p:spPr>
          <a:xfrm>
            <a:off x="8827920" y="6705720"/>
            <a:ext cx="208440" cy="151920"/>
          </a:xfrm>
          <a:prstGeom prst="rect">
            <a:avLst/>
          </a:prstGeom>
          <a:noFill/>
          <a:ln w="0">
            <a:noFill/>
          </a:ln>
        </p:spPr>
        <p:txBody>
          <a:bodyPr numCol="1" spcCol="0"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认识互联网协议</a:t>
            </a:r>
            <a:endParaRPr b="0" lang="en-US" sz="3600" spc="-1" strike="noStrike">
              <a:solidFill>
                <a:srgbClr val="000000"/>
              </a:solidFill>
              <a:latin typeface="Calibri"/>
            </a:endParaRPr>
          </a:p>
        </p:txBody>
      </p:sp>
      <p:sp>
        <p:nvSpPr>
          <p:cNvPr id="293" name="PlaceHolder 2"/>
          <p:cNvSpPr>
            <a:spLocks noGrp="1"/>
          </p:cNvSpPr>
          <p:nvPr>
            <p:ph/>
          </p:nvPr>
        </p:nvSpPr>
        <p:spPr>
          <a:xfrm>
            <a:off x="457200" y="1445040"/>
            <a:ext cx="8229240" cy="202104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观察</a:t>
            </a:r>
            <a:r>
              <a:rPr b="0" lang="en-US" sz="2400" spc="-1" strike="noStrike">
                <a:solidFill>
                  <a:srgbClr val="000000"/>
                </a:solidFill>
                <a:latin typeface="Calibri"/>
                <a:ea typeface="黑体"/>
              </a:rPr>
              <a:t>wireshark</a:t>
            </a:r>
            <a:r>
              <a:rPr b="0" lang="zh-CN" sz="2400" spc="-1" strike="noStrike">
                <a:solidFill>
                  <a:srgbClr val="000000"/>
                </a:solidFill>
                <a:latin typeface="Calibri"/>
                <a:ea typeface="黑体"/>
              </a:rPr>
              <a:t>输出 （一）</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ARP</a:t>
            </a:r>
            <a:r>
              <a:rPr b="0" lang="zh-CN" sz="2000" spc="-1" strike="noStrike">
                <a:solidFill>
                  <a:srgbClr val="000000"/>
                </a:solidFill>
                <a:latin typeface="Calibri"/>
                <a:ea typeface="黑体"/>
              </a:rPr>
              <a:t>协议</a:t>
            </a:r>
            <a:r>
              <a:rPr b="0" lang="en-US" sz="2000" spc="-1" strike="noStrike">
                <a:solidFill>
                  <a:srgbClr val="000000"/>
                </a:solidFill>
                <a:latin typeface="Calibri"/>
                <a:ea typeface="黑体"/>
              </a:rPr>
              <a:t>: IP</a:t>
            </a:r>
            <a:r>
              <a:rPr b="0" lang="zh-CN" sz="2000" spc="-1" strike="noStrike">
                <a:solidFill>
                  <a:srgbClr val="000000"/>
                </a:solidFill>
                <a:latin typeface="Calibri"/>
                <a:ea typeface="黑体"/>
              </a:rPr>
              <a:t>地址</a:t>
            </a:r>
            <a:r>
              <a:rPr b="0" lang="en-US" sz="2000" spc="-1" strike="noStrike">
                <a:solidFill>
                  <a:srgbClr val="000000"/>
                </a:solidFill>
                <a:latin typeface="Calibri"/>
                <a:ea typeface="黑体"/>
              </a:rPr>
              <a:t>-&gt;MAC</a:t>
            </a:r>
            <a:r>
              <a:rPr b="0" lang="zh-CN" sz="2000" spc="-1" strike="noStrike">
                <a:solidFill>
                  <a:srgbClr val="000000"/>
                </a:solidFill>
                <a:latin typeface="Calibri"/>
                <a:ea typeface="黑体"/>
              </a:rPr>
              <a:t>地址映射</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DNS</a:t>
            </a:r>
            <a:r>
              <a:rPr b="0" lang="zh-CN" sz="2000" spc="-1" strike="noStrike">
                <a:solidFill>
                  <a:srgbClr val="000000"/>
                </a:solidFill>
                <a:latin typeface="Calibri"/>
                <a:ea typeface="黑体"/>
              </a:rPr>
              <a:t>协议</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域名</a:t>
            </a:r>
            <a:r>
              <a:rPr b="0" lang="en-US" sz="2000" spc="-1" strike="noStrike">
                <a:solidFill>
                  <a:srgbClr val="000000"/>
                </a:solidFill>
                <a:latin typeface="Calibri"/>
                <a:ea typeface="黑体"/>
              </a:rPr>
              <a:t>-&gt;IP</a:t>
            </a:r>
            <a:r>
              <a:rPr b="0" lang="zh-CN" sz="2000" spc="-1" strike="noStrike">
                <a:solidFill>
                  <a:srgbClr val="000000"/>
                </a:solidFill>
                <a:latin typeface="Calibri"/>
                <a:ea typeface="黑体"/>
              </a:rPr>
              <a:t>地址映射</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TCP</a:t>
            </a:r>
            <a:r>
              <a:rPr b="0" lang="zh-CN" sz="2000" spc="-1" strike="noStrike">
                <a:solidFill>
                  <a:srgbClr val="000000"/>
                </a:solidFill>
                <a:latin typeface="Calibri"/>
                <a:ea typeface="黑体"/>
              </a:rPr>
              <a:t>协议</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数据传输</a:t>
            </a:r>
            <a:endParaRPr b="0" lang="en-US" sz="20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p:txBody>
      </p:sp>
      <p:sp>
        <p:nvSpPr>
          <p:cNvPr id="294" name="PlaceHolder 3"/>
          <p:cNvSpPr>
            <a:spLocks noGrp="1"/>
          </p:cNvSpPr>
          <p:nvPr>
            <p:ph type="sldNum" idx="11"/>
          </p:nvPr>
        </p:nvSpPr>
        <p:spPr>
          <a:xfrm>
            <a:off x="8827920" y="6705720"/>
            <a:ext cx="208440" cy="151920"/>
          </a:xfrm>
          <a:prstGeom prst="rect">
            <a:avLst/>
          </a:prstGeom>
          <a:noFill/>
          <a:ln w="0">
            <a:noFill/>
          </a:ln>
        </p:spPr>
        <p:txBody>
          <a:bodyPr numCol="1" spcCol="0"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pic>
        <p:nvPicPr>
          <p:cNvPr id="295" name="图片 5" descr=""/>
          <p:cNvPicPr/>
          <p:nvPr/>
        </p:nvPicPr>
        <p:blipFill>
          <a:blip r:embed="rId1"/>
          <a:srcRect l="0" t="0" r="23715" b="1114"/>
          <a:stretch/>
        </p:blipFill>
        <p:spPr>
          <a:xfrm>
            <a:off x="0" y="3642480"/>
            <a:ext cx="9132840" cy="28440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认识互联网协议</a:t>
            </a:r>
            <a:endParaRPr b="0" lang="en-US" sz="3600" spc="-1" strike="noStrike">
              <a:solidFill>
                <a:srgbClr val="000000"/>
              </a:solidFill>
              <a:latin typeface="Calibri"/>
            </a:endParaRPr>
          </a:p>
        </p:txBody>
      </p:sp>
      <p:sp>
        <p:nvSpPr>
          <p:cNvPr id="297"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观察</a:t>
            </a:r>
            <a:r>
              <a:rPr b="0" lang="en-US" sz="2400" spc="-1" strike="noStrike">
                <a:solidFill>
                  <a:srgbClr val="000000"/>
                </a:solidFill>
                <a:latin typeface="Calibri"/>
                <a:ea typeface="黑体"/>
              </a:rPr>
              <a:t>wireshark</a:t>
            </a:r>
            <a:r>
              <a:rPr b="0" lang="zh-CN" sz="2400" spc="-1" strike="noStrike">
                <a:solidFill>
                  <a:srgbClr val="000000"/>
                </a:solidFill>
                <a:latin typeface="Calibri"/>
                <a:ea typeface="黑体"/>
              </a:rPr>
              <a:t>输出 （二）</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不同层次的协议封装</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Ethernet &lt; IP &lt; UDP &lt; DNS</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Ethernet &lt; IP &lt; TCP &lt; HTTP</a:t>
            </a:r>
            <a:endParaRPr b="0" lang="en-US" sz="2400" spc="-1" strike="noStrike">
              <a:solidFill>
                <a:srgbClr val="000000"/>
              </a:solidFill>
              <a:latin typeface="Calibri"/>
            </a:endParaRPr>
          </a:p>
        </p:txBody>
      </p:sp>
      <p:sp>
        <p:nvSpPr>
          <p:cNvPr id="298" name="PlaceHolder 3"/>
          <p:cNvSpPr>
            <a:spLocks noGrp="1"/>
          </p:cNvSpPr>
          <p:nvPr>
            <p:ph type="sldNum" idx="12"/>
          </p:nvPr>
        </p:nvSpPr>
        <p:spPr>
          <a:xfrm>
            <a:off x="8827920" y="6705720"/>
            <a:ext cx="208440" cy="151920"/>
          </a:xfrm>
          <a:prstGeom prst="rect">
            <a:avLst/>
          </a:prstGeom>
          <a:noFill/>
          <a:ln w="0">
            <a:noFill/>
          </a:ln>
        </p:spPr>
        <p:txBody>
          <a:bodyPr numCol="1" spcCol="0"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pic>
        <p:nvPicPr>
          <p:cNvPr id="299" name="图片 4" descr=""/>
          <p:cNvPicPr/>
          <p:nvPr/>
        </p:nvPicPr>
        <p:blipFill>
          <a:blip r:embed="rId1"/>
          <a:stretch/>
        </p:blipFill>
        <p:spPr>
          <a:xfrm>
            <a:off x="720720" y="3573360"/>
            <a:ext cx="8139960" cy="2482920"/>
          </a:xfrm>
          <a:prstGeom prst="rect">
            <a:avLst/>
          </a:prstGeom>
          <a:ln w="0">
            <a:noFill/>
          </a:ln>
        </p:spPr>
      </p:pic>
      <p:pic>
        <p:nvPicPr>
          <p:cNvPr id="300" name="图片 5" descr=""/>
          <p:cNvPicPr/>
          <p:nvPr/>
        </p:nvPicPr>
        <p:blipFill>
          <a:blip r:embed="rId2"/>
          <a:stretch/>
        </p:blipFill>
        <p:spPr>
          <a:xfrm>
            <a:off x="632520" y="3679200"/>
            <a:ext cx="8142480" cy="2452320"/>
          </a:xfrm>
          <a:prstGeom prst="rect">
            <a:avLst/>
          </a:prstGeom>
          <a:ln w="0">
            <a:noFill/>
          </a:ln>
        </p:spPr>
      </p:pic>
      <p:sp>
        <p:nvSpPr>
          <p:cNvPr id="301" name="矩形 6"/>
          <p:cNvSpPr/>
          <p:nvPr/>
        </p:nvSpPr>
        <p:spPr>
          <a:xfrm>
            <a:off x="287280" y="2495880"/>
            <a:ext cx="8644680" cy="68364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93" dur="indefinite" restart="never" nodeType="tmRoot">
          <p:childTnLst>
            <p:seq>
              <p:cTn id="94" dur="indefinite" nodeType="mainSeq">
                <p:childTnLst>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297">
                                            <p:txEl>
                                              <p:pRg st="3" end="3"/>
                                            </p:txEl>
                                          </p:spTgt>
                                        </p:tgtEl>
                                        <p:attrNameLst>
                                          <p:attrName>style.visibility</p:attrName>
                                        </p:attrNameLst>
                                      </p:cBhvr>
                                      <p:to>
                                        <p:strVal val="visible"/>
                                      </p:to>
                                    </p:set>
                                  </p:childTnLst>
                                </p:cTn>
                              </p:par>
                              <p:par>
                                <p:cTn id="99" nodeType="withEffect" fill="hold" presetClass="entr" presetID="1">
                                  <p:stCondLst>
                                    <p:cond delay="0"/>
                                  </p:stCondLst>
                                  <p:childTnLst>
                                    <p:set>
                                      <p:cBhvr>
                                        <p:cTn id="100" dur="1" fill="hold">
                                          <p:stCondLst>
                                            <p:cond delay="0"/>
                                          </p:stCondLst>
                                        </p:cTn>
                                        <p:tgtEl>
                                          <p:spTgt spid="300"/>
                                        </p:tgtEl>
                                        <p:attrNameLst>
                                          <p:attrName>style.visibility</p:attrName>
                                        </p:attrNameLst>
                                      </p:cBhvr>
                                      <p:to>
                                        <p:strVal val="visible"/>
                                      </p:to>
                                    </p:set>
                                  </p:childTnLst>
                                </p:cTn>
                              </p:par>
                              <p:par>
                                <p:cTn id="101" nodeType="withEffect" fill="hold" presetClass="exit" presetID="1">
                                  <p:stCondLst>
                                    <p:cond delay="0"/>
                                  </p:stCondLst>
                                  <p:childTnLst>
                                    <p:set>
                                      <p:cBhvr>
                                        <p:cTn id="102" dur="1" fill="hold">
                                          <p:stCondLst>
                                            <p:cond delay="0"/>
                                          </p:stCondLst>
                                        </p:cTn>
                                        <p:tgtEl>
                                          <p:spTgt spid="299"/>
                                        </p:tgtEl>
                                        <p:attrNameLst>
                                          <p:attrName>style.visibility</p:attrName>
                                        </p:attrNameLst>
                                      </p:cBhvr>
                                      <p:to>
                                        <p:strVal val="hidden"/>
                                      </p:to>
                                    </p:set>
                                  </p:childTnLst>
                                </p:cTn>
                              </p:par>
                              <p:par>
                                <p:cTn id="103" nodeType="withEffect" fill="hold" presetClass="entr" presetID="1">
                                  <p:stCondLst>
                                    <p:cond delay="0"/>
                                  </p:stCondLst>
                                  <p:childTnLst>
                                    <p:set>
                                      <p:cBhvr>
                                        <p:cTn id="104" dur="1" fill="hold">
                                          <p:stCondLst>
                                            <p:cond delay="0"/>
                                          </p:stCondLst>
                                        </p:cTn>
                                        <p:tgtEl>
                                          <p:spTgt spid="3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认识互联网协议</a:t>
            </a:r>
            <a:endParaRPr b="0" lang="en-US" sz="3600" spc="-1" strike="noStrike">
              <a:solidFill>
                <a:srgbClr val="000000"/>
              </a:solidFill>
              <a:latin typeface="Calibri"/>
            </a:endParaRPr>
          </a:p>
        </p:txBody>
      </p:sp>
      <p:sp>
        <p:nvSpPr>
          <p:cNvPr id="303"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观察</a:t>
            </a:r>
            <a:r>
              <a:rPr b="0" lang="en-US" sz="2400" spc="-1" strike="noStrike">
                <a:solidFill>
                  <a:srgbClr val="000000"/>
                </a:solidFill>
                <a:latin typeface="Calibri"/>
                <a:ea typeface="黑体"/>
              </a:rPr>
              <a:t>wireshark</a:t>
            </a:r>
            <a:r>
              <a:rPr b="0" lang="zh-CN" sz="2400" spc="-1" strike="noStrike">
                <a:solidFill>
                  <a:srgbClr val="000000"/>
                </a:solidFill>
                <a:latin typeface="Calibri"/>
                <a:ea typeface="黑体"/>
              </a:rPr>
              <a:t>输出（三）</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TCP</a:t>
            </a:r>
            <a:r>
              <a:rPr b="0" lang="zh-CN" sz="2000" spc="-1" strike="noStrike">
                <a:solidFill>
                  <a:srgbClr val="000000"/>
                </a:solidFill>
                <a:latin typeface="Calibri"/>
                <a:ea typeface="黑体"/>
              </a:rPr>
              <a:t>承载</a:t>
            </a:r>
            <a:r>
              <a:rPr b="0" lang="en-US" sz="2000" spc="-1" strike="noStrike">
                <a:solidFill>
                  <a:srgbClr val="000000"/>
                </a:solidFill>
                <a:latin typeface="Calibri"/>
                <a:ea typeface="黑体"/>
              </a:rPr>
              <a:t>HTTP</a:t>
            </a:r>
            <a:r>
              <a:rPr b="0" lang="zh-CN" sz="2000" spc="-1" strike="noStrike">
                <a:solidFill>
                  <a:srgbClr val="000000"/>
                </a:solidFill>
                <a:latin typeface="Calibri"/>
                <a:ea typeface="黑体"/>
              </a:rPr>
              <a:t>协议</a:t>
            </a:r>
            <a:endParaRPr b="0" lang="en-US" sz="2000" spc="-1" strike="noStrike">
              <a:solidFill>
                <a:srgbClr val="000000"/>
              </a:solidFill>
              <a:latin typeface="Calibri"/>
            </a:endParaRPr>
          </a:p>
        </p:txBody>
      </p:sp>
      <p:sp>
        <p:nvSpPr>
          <p:cNvPr id="304" name="PlaceHolder 3"/>
          <p:cNvSpPr>
            <a:spLocks noGrp="1"/>
          </p:cNvSpPr>
          <p:nvPr>
            <p:ph type="sldNum" idx="13"/>
          </p:nvPr>
        </p:nvSpPr>
        <p:spPr>
          <a:xfrm>
            <a:off x="8827920" y="6705720"/>
            <a:ext cx="208440" cy="151920"/>
          </a:xfrm>
          <a:prstGeom prst="rect">
            <a:avLst/>
          </a:prstGeom>
          <a:noFill/>
          <a:ln w="0">
            <a:noFill/>
          </a:ln>
        </p:spPr>
        <p:txBody>
          <a:bodyPr numCol="1" spcCol="0"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pic>
        <p:nvPicPr>
          <p:cNvPr id="305" name="图片 4" descr=""/>
          <p:cNvPicPr/>
          <p:nvPr/>
        </p:nvPicPr>
        <p:blipFill>
          <a:blip r:embed="rId1"/>
          <a:stretch/>
        </p:blipFill>
        <p:spPr>
          <a:xfrm>
            <a:off x="4357800" y="3960000"/>
            <a:ext cx="6802200" cy="2804400"/>
          </a:xfrm>
          <a:prstGeom prst="rect">
            <a:avLst/>
          </a:prstGeom>
          <a:ln w="0">
            <a:noFill/>
          </a:ln>
        </p:spPr>
      </p:pic>
      <p:pic>
        <p:nvPicPr>
          <p:cNvPr id="306" name="图片 5" descr=""/>
          <p:cNvPicPr/>
          <p:nvPr/>
        </p:nvPicPr>
        <p:blipFill>
          <a:blip r:embed="rId2"/>
          <a:stretch/>
        </p:blipFill>
        <p:spPr>
          <a:xfrm>
            <a:off x="-1080000" y="3312720"/>
            <a:ext cx="4560840" cy="3545280"/>
          </a:xfrm>
          <a:prstGeom prst="rect">
            <a:avLst/>
          </a:prstGeom>
          <a:ln w="0">
            <a:noFill/>
          </a:ln>
        </p:spPr>
      </p:pic>
    </p:spTree>
  </p:cSld>
  <mc:AlternateContent>
    <mc:Choice Requires="p14">
      <p:transition spd="slow" p14:dur="2000"/>
    </mc:Choice>
    <mc:Fallback>
      <p:transition spd="slow"/>
    </mc:Fallback>
  </mc:AlternateContent>
  <p:timing>
    <p:tnLst>
      <p:par>
        <p:cTn id="105" dur="indefinite" restart="never" nodeType="tmRoot">
          <p:childTnLst>
            <p:seq>
              <p:cTn id="106" dur="indefinite" nodeType="mainSeq">
                <p:childTnLst>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注意事项</a:t>
            </a:r>
            <a:endParaRPr b="0" lang="en-US" sz="3600" spc="-1" strike="noStrike">
              <a:solidFill>
                <a:srgbClr val="000000"/>
              </a:solidFill>
              <a:latin typeface="Calibri"/>
            </a:endParaRPr>
          </a:p>
        </p:txBody>
      </p:sp>
      <p:sp>
        <p:nvSpPr>
          <p:cNvPr id="308" name="PlaceHolder 2"/>
          <p:cNvSpPr>
            <a:spLocks noGrp="1"/>
          </p:cNvSpPr>
          <p:nvPr>
            <p:ph/>
          </p:nvPr>
        </p:nvSpPr>
        <p:spPr>
          <a:xfrm>
            <a:off x="457200" y="1445040"/>
            <a:ext cx="87368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Ubuntu</a:t>
            </a:r>
            <a:r>
              <a:rPr b="0" lang="zh-CN" sz="2400" spc="-1" strike="noStrike">
                <a:solidFill>
                  <a:srgbClr val="000000"/>
                </a:solidFill>
                <a:latin typeface="Calibri"/>
                <a:ea typeface="黑体"/>
              </a:rPr>
              <a:t>发行版中默认不包括</a:t>
            </a:r>
            <a:r>
              <a:rPr b="0" lang="en-US" sz="2400" spc="-1" strike="noStrike">
                <a:solidFill>
                  <a:srgbClr val="000000"/>
                </a:solidFill>
                <a:latin typeface="Calibri"/>
                <a:ea typeface="黑体"/>
              </a:rPr>
              <a:t>xterm</a:t>
            </a:r>
            <a:r>
              <a:rPr b="0" lang="zh-CN" sz="2400" spc="-1" strike="noStrike">
                <a:solidFill>
                  <a:srgbClr val="000000"/>
                </a:solidFill>
                <a:latin typeface="Calibri"/>
                <a:ea typeface="黑体"/>
              </a:rPr>
              <a:t>，需要单独安装</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sudo apt install xterm</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wireshark</a:t>
            </a:r>
            <a:r>
              <a:rPr b="0" lang="zh-CN" sz="2400" spc="-1" strike="noStrike">
                <a:solidFill>
                  <a:srgbClr val="000000"/>
                </a:solidFill>
                <a:latin typeface="Calibri"/>
                <a:ea typeface="黑体"/>
              </a:rPr>
              <a:t>启动时提示</a:t>
            </a:r>
            <a:r>
              <a:rPr b="0" lang="en-US" sz="2400" spc="-1" strike="noStrike">
                <a:solidFill>
                  <a:srgbClr val="000000"/>
                </a:solidFill>
                <a:latin typeface="Calibri"/>
                <a:ea typeface="黑体"/>
              </a:rPr>
              <a:t>init.lua</a:t>
            </a:r>
            <a:r>
              <a:rPr b="0" lang="zh-CN" sz="2400" spc="-1" strike="noStrike">
                <a:solidFill>
                  <a:srgbClr val="000000"/>
                </a:solidFill>
                <a:latin typeface="Calibri"/>
                <a:ea typeface="黑体"/>
              </a:rPr>
              <a:t>脚本错误</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可将配置文件中相应行注释掉，或直接忽略</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抓包时，先选中相应网口（例如</a:t>
            </a:r>
            <a:r>
              <a:rPr b="0" lang="en-US" sz="2400" spc="-1" strike="noStrike">
                <a:solidFill>
                  <a:srgbClr val="000000"/>
                </a:solidFill>
                <a:latin typeface="Calibri"/>
                <a:ea typeface="黑体"/>
              </a:rPr>
              <a:t>,h1-eth0</a:t>
            </a:r>
            <a:r>
              <a:rPr b="0" lang="zh-CN" sz="2400" spc="-1" strike="noStrike">
                <a:solidFill>
                  <a:srgbClr val="000000"/>
                </a:solidFill>
                <a:latin typeface="Calibri"/>
                <a:ea typeface="黑体"/>
              </a:rPr>
              <a:t>），再启动</a:t>
            </a:r>
            <a:r>
              <a:rPr b="0" lang="en-US" sz="2400" spc="-1" strike="noStrike">
                <a:solidFill>
                  <a:srgbClr val="000000"/>
                </a:solidFill>
                <a:latin typeface="Calibri"/>
                <a:ea typeface="黑体"/>
              </a:rPr>
              <a:t>/Start</a:t>
            </a:r>
            <a:endParaRPr b="0" lang="en-US" sz="2400" spc="-1" strike="noStrike">
              <a:solidFill>
                <a:srgbClr val="000000"/>
              </a:solidFill>
              <a:latin typeface="Calibri"/>
            </a:endParaRPr>
          </a:p>
        </p:txBody>
      </p:sp>
      <p:pic>
        <p:nvPicPr>
          <p:cNvPr id="309" name="图片 4" descr=""/>
          <p:cNvPicPr/>
          <p:nvPr/>
        </p:nvPicPr>
        <p:blipFill>
          <a:blip r:embed="rId1"/>
          <a:stretch/>
        </p:blipFill>
        <p:spPr>
          <a:xfrm>
            <a:off x="2564640" y="4074480"/>
            <a:ext cx="4844160" cy="2706840"/>
          </a:xfrm>
          <a:prstGeom prst="rect">
            <a:avLst/>
          </a:prstGeom>
          <a:ln w="0">
            <a:noFill/>
          </a:ln>
        </p:spPr>
      </p:pic>
      <p:sp>
        <p:nvSpPr>
          <p:cNvPr id="4" name="PlaceHolder 3"/>
          <p:cNvSpPr>
            <a:spLocks noGrp="1"/>
          </p:cNvSpPr>
          <p:nvPr>
            <p:ph type="sldNum" idx="5"/>
          </p:nvPr>
        </p:nvSpPr>
        <p:spPr/>
        <p:txBody>
          <a:bodyPr/>
          <a:p>
            <a:fld id="{1A13EDA1-A595-4D8A-87E5-3A32822E338D}"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广播网络实验</a:t>
            </a:r>
            <a:endParaRPr b="0" lang="en-US" sz="3600" spc="-1" strike="noStrike">
              <a:solidFill>
                <a:srgbClr val="000000"/>
              </a:solidFill>
              <a:latin typeface="Calibri"/>
            </a:endParaRPr>
          </a:p>
        </p:txBody>
      </p:sp>
      <p:sp>
        <p:nvSpPr>
          <p:cNvPr id="311"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广播网络</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广播网络实现</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网络端口和发送数据包函数</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链表实现机制</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实验内容</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附件文件列表</a:t>
            </a:r>
            <a:endParaRPr b="0" lang="en-US" sz="2400" spc="-1" strike="noStrike">
              <a:solidFill>
                <a:srgbClr val="000000"/>
              </a:solidFill>
              <a:latin typeface="Calibri"/>
            </a:endParaRPr>
          </a:p>
        </p:txBody>
      </p:sp>
      <p:sp>
        <p:nvSpPr>
          <p:cNvPr id="4" name="PlaceHolder 3"/>
          <p:cNvSpPr>
            <a:spLocks noGrp="1"/>
          </p:cNvSpPr>
          <p:nvPr>
            <p:ph type="sldNum" idx="5"/>
          </p:nvPr>
        </p:nvSpPr>
        <p:spPr/>
        <p:txBody>
          <a:bodyPr/>
          <a:p>
            <a:fld id="{27A4E87E-0D2F-4EED-B2F2-9A984B2EB525}"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如何构建一个多节点网络？</a:t>
            </a:r>
            <a:endParaRPr b="0" lang="en-US" sz="3600" spc="-1" strike="noStrike">
              <a:solidFill>
                <a:srgbClr val="000000"/>
              </a:solidFill>
              <a:latin typeface="Calibri"/>
            </a:endParaRPr>
          </a:p>
        </p:txBody>
      </p:sp>
      <p:grpSp>
        <p:nvGrpSpPr>
          <p:cNvPr id="313" name="组合 17"/>
          <p:cNvGrpSpPr/>
          <p:nvPr/>
        </p:nvGrpSpPr>
        <p:grpSpPr>
          <a:xfrm>
            <a:off x="3008880" y="1595880"/>
            <a:ext cx="4178520" cy="961920"/>
            <a:chOff x="3008880" y="1595880"/>
            <a:chExt cx="4178520" cy="961920"/>
          </a:xfrm>
        </p:grpSpPr>
        <p:sp>
          <p:nvSpPr>
            <p:cNvPr id="314" name="矩形 8"/>
            <p:cNvSpPr/>
            <p:nvPr/>
          </p:nvSpPr>
          <p:spPr>
            <a:xfrm>
              <a:off x="3182400" y="195588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1</a:t>
              </a:r>
              <a:endParaRPr b="0" lang="en-US" sz="1800" spc="-1" strike="noStrike">
                <a:latin typeface="Arial"/>
              </a:endParaRPr>
            </a:p>
          </p:txBody>
        </p:sp>
        <p:sp>
          <p:nvSpPr>
            <p:cNvPr id="315" name="矩形 9"/>
            <p:cNvSpPr/>
            <p:nvPr/>
          </p:nvSpPr>
          <p:spPr>
            <a:xfrm>
              <a:off x="6140880" y="195588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2</a:t>
              </a:r>
              <a:endParaRPr b="0" lang="en-US" sz="1800" spc="-1" strike="noStrike">
                <a:latin typeface="Arial"/>
              </a:endParaRPr>
            </a:p>
          </p:txBody>
        </p:sp>
        <p:sp>
          <p:nvSpPr>
            <p:cNvPr id="316" name="文本框 10"/>
            <p:cNvSpPr/>
            <p:nvPr/>
          </p:nvSpPr>
          <p:spPr>
            <a:xfrm>
              <a:off x="3008880" y="159588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10.0.0.1/8</a:t>
              </a:r>
              <a:endParaRPr b="0" lang="en-US" sz="1800" spc="-1" strike="noStrike">
                <a:latin typeface="Arial"/>
              </a:endParaRPr>
            </a:p>
          </p:txBody>
        </p:sp>
        <p:sp>
          <p:nvSpPr>
            <p:cNvPr id="317" name="文本框 11"/>
            <p:cNvSpPr/>
            <p:nvPr/>
          </p:nvSpPr>
          <p:spPr>
            <a:xfrm>
              <a:off x="5967000" y="159588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10.0.0.2/8</a:t>
              </a:r>
              <a:endParaRPr b="0" lang="en-US" sz="1800" spc="-1" strike="noStrike">
                <a:latin typeface="Arial"/>
              </a:endParaRPr>
            </a:p>
          </p:txBody>
        </p:sp>
      </p:grpSp>
      <p:sp>
        <p:nvSpPr>
          <p:cNvPr id="318" name="直接连接符 18"/>
          <p:cNvSpPr/>
          <p:nvPr/>
        </p:nvSpPr>
        <p:spPr>
          <a:xfrm flipH="1">
            <a:off x="4172040" y="2256840"/>
            <a:ext cx="1968480" cy="36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grpSp>
        <p:nvGrpSpPr>
          <p:cNvPr id="319" name="组合 26"/>
          <p:cNvGrpSpPr/>
          <p:nvPr/>
        </p:nvGrpSpPr>
        <p:grpSpPr>
          <a:xfrm>
            <a:off x="2515320" y="3443760"/>
            <a:ext cx="5306760" cy="3256560"/>
            <a:chOff x="2515320" y="3443760"/>
            <a:chExt cx="5306760" cy="3256560"/>
          </a:xfrm>
        </p:grpSpPr>
        <p:grpSp>
          <p:nvGrpSpPr>
            <p:cNvPr id="320" name="组合 19"/>
            <p:cNvGrpSpPr/>
            <p:nvPr/>
          </p:nvGrpSpPr>
          <p:grpSpPr>
            <a:xfrm>
              <a:off x="2515320" y="3443760"/>
              <a:ext cx="5306760" cy="961920"/>
              <a:chOff x="2515320" y="3443760"/>
              <a:chExt cx="5306760" cy="961920"/>
            </a:xfrm>
          </p:grpSpPr>
          <p:sp>
            <p:nvSpPr>
              <p:cNvPr id="321" name="矩形 20"/>
              <p:cNvSpPr/>
              <p:nvPr/>
            </p:nvSpPr>
            <p:spPr>
              <a:xfrm>
                <a:off x="2688840" y="380376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1</a:t>
                </a:r>
                <a:endParaRPr b="0" lang="en-US" sz="1800" spc="-1" strike="noStrike">
                  <a:latin typeface="Arial"/>
                </a:endParaRPr>
              </a:p>
            </p:txBody>
          </p:sp>
          <p:sp>
            <p:nvSpPr>
              <p:cNvPr id="322" name="矩形 21"/>
              <p:cNvSpPr/>
              <p:nvPr/>
            </p:nvSpPr>
            <p:spPr>
              <a:xfrm>
                <a:off x="6775560" y="380376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2</a:t>
                </a:r>
                <a:endParaRPr b="0" lang="en-US" sz="1800" spc="-1" strike="noStrike">
                  <a:latin typeface="Arial"/>
                </a:endParaRPr>
              </a:p>
            </p:txBody>
          </p:sp>
          <p:sp>
            <p:nvSpPr>
              <p:cNvPr id="323" name="文本框 22"/>
              <p:cNvSpPr/>
              <p:nvPr/>
            </p:nvSpPr>
            <p:spPr>
              <a:xfrm>
                <a:off x="2515320" y="344376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10.0.0.1/8</a:t>
                </a:r>
                <a:endParaRPr b="0" lang="en-US" sz="1800" spc="-1" strike="noStrike">
                  <a:latin typeface="Arial"/>
                </a:endParaRPr>
              </a:p>
            </p:txBody>
          </p:sp>
          <p:sp>
            <p:nvSpPr>
              <p:cNvPr id="324" name="文本框 23"/>
              <p:cNvSpPr/>
              <p:nvPr/>
            </p:nvSpPr>
            <p:spPr>
              <a:xfrm>
                <a:off x="6601680" y="344376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10.0.0.2/8</a:t>
                </a:r>
                <a:endParaRPr b="0" lang="en-US" sz="1800" spc="-1" strike="noStrike">
                  <a:latin typeface="Arial"/>
                </a:endParaRPr>
              </a:p>
            </p:txBody>
          </p:sp>
        </p:grpSp>
        <p:sp>
          <p:nvSpPr>
            <p:cNvPr id="325" name="矩形 24"/>
            <p:cNvSpPr/>
            <p:nvPr/>
          </p:nvSpPr>
          <p:spPr>
            <a:xfrm>
              <a:off x="4801680" y="577116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3</a:t>
              </a:r>
              <a:endParaRPr b="0" lang="en-US" sz="1800" spc="-1" strike="noStrike">
                <a:latin typeface="Arial"/>
              </a:endParaRPr>
            </a:p>
          </p:txBody>
        </p:sp>
        <p:sp>
          <p:nvSpPr>
            <p:cNvPr id="326" name="文本框 25"/>
            <p:cNvSpPr/>
            <p:nvPr/>
          </p:nvSpPr>
          <p:spPr>
            <a:xfrm>
              <a:off x="4627800" y="633636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10.0.0.3/8</a:t>
              </a:r>
              <a:endParaRPr b="0" lang="en-US" sz="1800" spc="-1" strike="noStrike">
                <a:latin typeface="Arial"/>
              </a:endParaRPr>
            </a:p>
          </p:txBody>
        </p:sp>
      </p:grpSp>
      <p:grpSp>
        <p:nvGrpSpPr>
          <p:cNvPr id="327" name="组合 34"/>
          <p:cNvGrpSpPr/>
          <p:nvPr/>
        </p:nvGrpSpPr>
        <p:grpSpPr>
          <a:xfrm>
            <a:off x="3678480" y="4104720"/>
            <a:ext cx="3096720" cy="1666080"/>
            <a:chOff x="3678480" y="4104720"/>
            <a:chExt cx="3096720" cy="1666080"/>
          </a:xfrm>
        </p:grpSpPr>
        <p:sp>
          <p:nvSpPr>
            <p:cNvPr id="328" name="圆角矩形 27"/>
            <p:cNvSpPr/>
            <p:nvPr/>
          </p:nvSpPr>
          <p:spPr>
            <a:xfrm>
              <a:off x="4801680" y="4406040"/>
              <a:ext cx="989280" cy="618840"/>
            </a:xfrm>
            <a:prstGeom prst="roundRect">
              <a:avLst>
                <a:gd name="adj" fmla="val 16667"/>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Hub</a:t>
              </a:r>
              <a:endParaRPr b="0" lang="en-US" sz="1800" spc="-1" strike="noStrike">
                <a:latin typeface="Arial"/>
              </a:endParaRPr>
            </a:p>
          </p:txBody>
        </p:sp>
        <p:sp>
          <p:nvSpPr>
            <p:cNvPr id="329" name="直接连接符 29"/>
            <p:cNvSpPr/>
            <p:nvPr/>
          </p:nvSpPr>
          <p:spPr>
            <a:xfrm>
              <a:off x="3678480" y="4104720"/>
              <a:ext cx="1122840" cy="61092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330" name="直接连接符 31"/>
            <p:cNvSpPr/>
            <p:nvPr/>
          </p:nvSpPr>
          <p:spPr>
            <a:xfrm flipV="1">
              <a:off x="5790960" y="4104720"/>
              <a:ext cx="984240" cy="61092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331" name="直接连接符 33"/>
            <p:cNvSpPr/>
            <p:nvPr/>
          </p:nvSpPr>
          <p:spPr>
            <a:xfrm>
              <a:off x="5296320" y="5025240"/>
              <a:ext cx="360" cy="74556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grpSp>
      <p:sp>
        <p:nvSpPr>
          <p:cNvPr id="332" name="直接箭头连接符 37"/>
          <p:cNvSpPr/>
          <p:nvPr/>
        </p:nvSpPr>
        <p:spPr>
          <a:xfrm>
            <a:off x="3774240" y="4422600"/>
            <a:ext cx="888480" cy="484200"/>
          </a:xfrm>
          <a:custGeom>
            <a:avLst/>
            <a:gdLst/>
            <a:ahLst/>
            <a:rect l="l" t="t" r="r" b="b"/>
            <a:pathLst>
              <a:path w="21600" h="21600">
                <a:moveTo>
                  <a:pt x="0" y="0"/>
                </a:moveTo>
                <a:lnTo>
                  <a:pt x="21600" y="21600"/>
                </a:lnTo>
              </a:path>
            </a:pathLst>
          </a:custGeom>
          <a:noFill/>
          <a:ln w="38100">
            <a:solidFill>
              <a:srgbClr val="ff0000"/>
            </a:solidFill>
            <a:prstDash val="dash"/>
            <a:round/>
            <a:tailEnd len="med" type="triangle" w="med"/>
          </a:ln>
        </p:spPr>
        <p:style>
          <a:lnRef idx="1">
            <a:schemeClr val="accent1"/>
          </a:lnRef>
          <a:fillRef idx="0">
            <a:schemeClr val="accent1"/>
          </a:fillRef>
          <a:effectRef idx="0">
            <a:schemeClr val="accent1"/>
          </a:effectRef>
          <a:fontRef idx="minor"/>
        </p:style>
      </p:sp>
      <p:grpSp>
        <p:nvGrpSpPr>
          <p:cNvPr id="333" name="组合 44"/>
          <p:cNvGrpSpPr/>
          <p:nvPr/>
        </p:nvGrpSpPr>
        <p:grpSpPr>
          <a:xfrm>
            <a:off x="5518080" y="4377960"/>
            <a:ext cx="1149480" cy="1252440"/>
            <a:chOff x="5518080" y="4377960"/>
            <a:chExt cx="1149480" cy="1252440"/>
          </a:xfrm>
        </p:grpSpPr>
        <p:sp>
          <p:nvSpPr>
            <p:cNvPr id="334" name="直接箭头连接符 39"/>
            <p:cNvSpPr/>
            <p:nvPr/>
          </p:nvSpPr>
          <p:spPr>
            <a:xfrm flipV="1">
              <a:off x="5886720" y="4377600"/>
              <a:ext cx="780840" cy="476280"/>
            </a:xfrm>
            <a:custGeom>
              <a:avLst/>
              <a:gdLst/>
              <a:ahLst/>
              <a:rect l="l" t="t" r="r" b="b"/>
              <a:pathLst>
                <a:path w="21600" h="21600">
                  <a:moveTo>
                    <a:pt x="0" y="0"/>
                  </a:moveTo>
                  <a:lnTo>
                    <a:pt x="21600" y="21600"/>
                  </a:lnTo>
                </a:path>
              </a:pathLst>
            </a:custGeom>
            <a:noFill/>
            <a:ln w="38100">
              <a:solidFill>
                <a:srgbClr val="ff0000"/>
              </a:solidFill>
              <a:prstDash val="dash"/>
              <a:round/>
              <a:tailEnd len="med" type="triangle" w="med"/>
            </a:ln>
          </p:spPr>
          <p:style>
            <a:lnRef idx="1">
              <a:schemeClr val="accent1"/>
            </a:lnRef>
            <a:fillRef idx="0">
              <a:schemeClr val="accent1"/>
            </a:fillRef>
            <a:effectRef idx="0">
              <a:schemeClr val="accent1"/>
            </a:effectRef>
            <a:fontRef idx="minor"/>
          </p:style>
        </p:sp>
        <p:sp>
          <p:nvSpPr>
            <p:cNvPr id="335" name="直接箭头连接符 41"/>
            <p:cNvSpPr/>
            <p:nvPr/>
          </p:nvSpPr>
          <p:spPr>
            <a:xfrm>
              <a:off x="5518080" y="5128560"/>
              <a:ext cx="360" cy="501840"/>
            </a:xfrm>
            <a:custGeom>
              <a:avLst/>
              <a:gdLst/>
              <a:ahLst/>
              <a:rect l="l" t="t" r="r" b="b"/>
              <a:pathLst>
                <a:path w="21600" h="21600">
                  <a:moveTo>
                    <a:pt x="0" y="0"/>
                  </a:moveTo>
                  <a:lnTo>
                    <a:pt x="21600" y="21600"/>
                  </a:lnTo>
                </a:path>
              </a:pathLst>
            </a:custGeom>
            <a:noFill/>
            <a:ln w="38100">
              <a:solidFill>
                <a:srgbClr val="ff0000"/>
              </a:solidFill>
              <a:prstDash val="dash"/>
              <a:round/>
              <a:tailEnd len="med" type="triangle" w="med"/>
            </a:ln>
          </p:spPr>
          <p:style>
            <a:lnRef idx="1">
              <a:schemeClr val="accent1"/>
            </a:lnRef>
            <a:fillRef idx="0">
              <a:schemeClr val="accent1"/>
            </a:fillRef>
            <a:effectRef idx="0">
              <a:schemeClr val="accent1"/>
            </a:effectRef>
            <a:fontRef idx="minor"/>
          </p:style>
        </p:sp>
      </p:grpSp>
      <p:sp>
        <p:nvSpPr>
          <p:cNvPr id="336" name="直接箭头连接符 45"/>
          <p:cNvSpPr/>
          <p:nvPr/>
        </p:nvSpPr>
        <p:spPr>
          <a:xfrm flipH="1">
            <a:off x="5886000" y="3965400"/>
            <a:ext cx="695160" cy="447840"/>
          </a:xfrm>
          <a:custGeom>
            <a:avLst/>
            <a:gdLst/>
            <a:ahLst/>
            <a:rect l="l" t="t" r="r" b="b"/>
            <a:pathLst>
              <a:path w="21600" h="21600">
                <a:moveTo>
                  <a:pt x="0" y="0"/>
                </a:moveTo>
                <a:lnTo>
                  <a:pt x="21600" y="21600"/>
                </a:lnTo>
              </a:path>
            </a:pathLst>
          </a:custGeom>
          <a:noFill/>
          <a:ln w="38100">
            <a:solidFill>
              <a:srgbClr val="7030a0"/>
            </a:solidFill>
            <a:prstDash val="dash"/>
            <a:round/>
            <a:tailEnd len="med" type="triangle" w="med"/>
          </a:ln>
        </p:spPr>
        <p:style>
          <a:lnRef idx="1">
            <a:schemeClr val="accent1"/>
          </a:lnRef>
          <a:fillRef idx="0">
            <a:schemeClr val="accent1"/>
          </a:fillRef>
          <a:effectRef idx="0">
            <a:schemeClr val="accent1"/>
          </a:effectRef>
          <a:fontRef idx="minor"/>
        </p:style>
      </p:sp>
      <p:grpSp>
        <p:nvGrpSpPr>
          <p:cNvPr id="337" name="组合 59"/>
          <p:cNvGrpSpPr/>
          <p:nvPr/>
        </p:nvGrpSpPr>
        <p:grpSpPr>
          <a:xfrm>
            <a:off x="3816720" y="4019040"/>
            <a:ext cx="1257840" cy="1650600"/>
            <a:chOff x="3816720" y="4019040"/>
            <a:chExt cx="1257840" cy="1650600"/>
          </a:xfrm>
        </p:grpSpPr>
        <p:sp>
          <p:nvSpPr>
            <p:cNvPr id="338" name="直接箭头连接符 47"/>
            <p:cNvSpPr/>
            <p:nvPr/>
          </p:nvSpPr>
          <p:spPr>
            <a:xfrm flipH="1">
              <a:off x="5059440" y="5145840"/>
              <a:ext cx="15120" cy="523800"/>
            </a:xfrm>
            <a:custGeom>
              <a:avLst/>
              <a:gdLst/>
              <a:ahLst/>
              <a:rect l="l" t="t" r="r" b="b"/>
              <a:pathLst>
                <a:path w="21600" h="21600">
                  <a:moveTo>
                    <a:pt x="0" y="0"/>
                  </a:moveTo>
                  <a:lnTo>
                    <a:pt x="21600" y="21600"/>
                  </a:lnTo>
                </a:path>
              </a:pathLst>
            </a:custGeom>
            <a:noFill/>
            <a:ln w="38100">
              <a:solidFill>
                <a:srgbClr val="7030a0"/>
              </a:solidFill>
              <a:prstDash val="dash"/>
              <a:round/>
              <a:tailEnd len="med" type="triangle" w="med"/>
            </a:ln>
          </p:spPr>
          <p:style>
            <a:lnRef idx="1">
              <a:schemeClr val="accent1"/>
            </a:lnRef>
            <a:fillRef idx="0">
              <a:schemeClr val="accent1"/>
            </a:fillRef>
            <a:effectRef idx="0">
              <a:schemeClr val="accent1"/>
            </a:effectRef>
            <a:fontRef idx="minor"/>
          </p:style>
        </p:sp>
        <p:sp>
          <p:nvSpPr>
            <p:cNvPr id="339" name="直接箭头连接符 50"/>
            <p:cNvSpPr/>
            <p:nvPr/>
          </p:nvSpPr>
          <p:spPr>
            <a:xfrm flipH="1" flipV="1">
              <a:off x="3816360" y="4018680"/>
              <a:ext cx="845640" cy="402840"/>
            </a:xfrm>
            <a:custGeom>
              <a:avLst/>
              <a:gdLst/>
              <a:ahLst/>
              <a:rect l="l" t="t" r="r" b="b"/>
              <a:pathLst>
                <a:path w="21600" h="21600">
                  <a:moveTo>
                    <a:pt x="0" y="0"/>
                  </a:moveTo>
                  <a:lnTo>
                    <a:pt x="21600" y="21600"/>
                  </a:lnTo>
                </a:path>
              </a:pathLst>
            </a:custGeom>
            <a:noFill/>
            <a:ln w="38100">
              <a:solidFill>
                <a:srgbClr val="7030a0"/>
              </a:solidFill>
              <a:prstDash val="dash"/>
              <a:round/>
              <a:tailEnd len="med" type="triangle" w="med"/>
            </a:ln>
          </p:spPr>
          <p:style>
            <a:lnRef idx="1">
              <a:schemeClr val="accent1"/>
            </a:lnRef>
            <a:fillRef idx="0">
              <a:schemeClr val="accent1"/>
            </a:fillRef>
            <a:effectRef idx="0">
              <a:schemeClr val="accent1"/>
            </a:effectRef>
            <a:fontRef idx="minor"/>
          </p:style>
        </p:sp>
      </p:grpSp>
      <p:sp>
        <p:nvSpPr>
          <p:cNvPr id="340" name="文本框 57"/>
          <p:cNvSpPr/>
          <p:nvPr/>
        </p:nvSpPr>
        <p:spPr>
          <a:xfrm>
            <a:off x="467640" y="2026080"/>
            <a:ext cx="200988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2400" spc="-1" strike="noStrike">
                <a:solidFill>
                  <a:srgbClr val="000000"/>
                </a:solidFill>
                <a:latin typeface="Calibri"/>
                <a:ea typeface="黑体"/>
              </a:rPr>
              <a:t>两个节点互连</a:t>
            </a:r>
            <a:endParaRPr b="0" lang="en-US" sz="2400" spc="-1" strike="noStrike">
              <a:latin typeface="Arial"/>
            </a:endParaRPr>
          </a:p>
        </p:txBody>
      </p:sp>
      <p:sp>
        <p:nvSpPr>
          <p:cNvPr id="341" name="文本框 58"/>
          <p:cNvSpPr/>
          <p:nvPr/>
        </p:nvSpPr>
        <p:spPr>
          <a:xfrm>
            <a:off x="467640" y="3873960"/>
            <a:ext cx="200988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2400" spc="-1" strike="noStrike">
                <a:solidFill>
                  <a:srgbClr val="000000"/>
                </a:solidFill>
                <a:latin typeface="Calibri"/>
                <a:ea typeface="黑体"/>
              </a:rPr>
              <a:t>多个节点互连</a:t>
            </a:r>
            <a:endParaRPr b="0" lang="en-US" sz="2400" spc="-1" strike="noStrike">
              <a:latin typeface="Arial"/>
            </a:endParaRPr>
          </a:p>
        </p:txBody>
      </p:sp>
      <p:sp>
        <p:nvSpPr>
          <p:cNvPr id="342" name="矩形 2"/>
          <p:cNvSpPr/>
          <p:nvPr/>
        </p:nvSpPr>
        <p:spPr>
          <a:xfrm>
            <a:off x="2666880" y="5476320"/>
            <a:ext cx="119916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2000" spc="-1" strike="noStrike">
                <a:solidFill>
                  <a:srgbClr val="ff0000"/>
                </a:solidFill>
                <a:latin typeface="Calibri"/>
                <a:ea typeface="黑体"/>
              </a:rPr>
              <a:t>广播网络</a:t>
            </a:r>
            <a:endParaRPr b="0" lang="en-US" sz="2000" spc="-1" strike="noStrike">
              <a:latin typeface="Arial"/>
            </a:endParaRPr>
          </a:p>
        </p:txBody>
      </p:sp>
      <p:sp>
        <p:nvSpPr>
          <p:cNvPr id="3" name="PlaceHolder 2"/>
          <p:cNvSpPr>
            <a:spLocks noGrp="1"/>
          </p:cNvSpPr>
          <p:nvPr>
            <p:ph type="sldNum" idx="5"/>
          </p:nvPr>
        </p:nvSpPr>
        <p:spPr/>
        <p:txBody>
          <a:bodyPr/>
          <a:p>
            <a:fld id="{D47624F0-7F30-4A5D-9610-E17ABB5F9B57}" type="slidenum">
              <a:t>26</a:t>
            </a:fld>
          </a:p>
        </p:txBody>
      </p:sp>
    </p:spTree>
  </p:cSld>
  <mc:AlternateContent>
    <mc:Choice Requires="p14">
      <p:transition spd="slow" p14:dur="2000"/>
    </mc:Choice>
    <mc:Fallback>
      <p:transition spd="slow"/>
    </mc:Fallback>
  </mc:AlternateContent>
  <p:timing>
    <p:tnLst>
      <p:par>
        <p:cTn id="111" dur="indefinite" restart="never" nodeType="tmRoot">
          <p:childTnLst>
            <p:seq>
              <p:cTn id="112" dur="indefinite" nodeType="mainSeq">
                <p:childTnLst>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31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341"/>
                                        </p:tgtEl>
                                        <p:attrNameLst>
                                          <p:attrName>style.visibility</p:attrName>
                                        </p:attrNameLst>
                                      </p:cBhvr>
                                      <p:to>
                                        <p:strVal val="visible"/>
                                      </p:to>
                                    </p:set>
                                  </p:childTnLst>
                                </p:cTn>
                              </p:par>
                              <p:par>
                                <p:cTn id="121" nodeType="withEffect" fill="hold" presetClass="entr" presetID="1">
                                  <p:stCondLst>
                                    <p:cond delay="0"/>
                                  </p:stCondLst>
                                  <p:childTnLst>
                                    <p:set>
                                      <p:cBhvr>
                                        <p:cTn id="122" dur="1" fill="hold">
                                          <p:stCondLst>
                                            <p:cond delay="0"/>
                                          </p:stCondLst>
                                        </p:cTn>
                                        <p:tgtEl>
                                          <p:spTgt spid="31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32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332"/>
                                        </p:tgtEl>
                                        <p:attrNameLst>
                                          <p:attrName>style.visibility</p:attrName>
                                        </p:attrNameLst>
                                      </p:cBhvr>
                                      <p:to>
                                        <p:strVal val="visible"/>
                                      </p:to>
                                    </p:set>
                                  </p:childTnLst>
                                </p:cTn>
                              </p:par>
                            </p:childTnLst>
                          </p:cTn>
                        </p:par>
                        <p:par>
                          <p:cTn id="131" fill="hold">
                            <p:stCondLst>
                              <p:cond delay="0"/>
                            </p:stCondLst>
                            <p:childTnLst>
                              <p:par>
                                <p:cTn id="132" nodeType="afterEffect" fill="hold" presetClass="entr" presetID="1">
                                  <p:stCondLst>
                                    <p:cond delay="500"/>
                                  </p:stCondLst>
                                  <p:childTnLst>
                                    <p:set>
                                      <p:cBhvr>
                                        <p:cTn id="133" dur="1" fill="hold">
                                          <p:stCondLst>
                                            <p:cond delay="0"/>
                                          </p:stCondLst>
                                        </p:cTn>
                                        <p:tgtEl>
                                          <p:spTgt spid="333"/>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nodeType="clickEffect" fill="hold" presetClass="entr" presetID="1">
                                  <p:stCondLst>
                                    <p:cond delay="0"/>
                                  </p:stCondLst>
                                  <p:childTnLst>
                                    <p:set>
                                      <p:cBhvr>
                                        <p:cTn id="137" dur="1" fill="hold">
                                          <p:stCondLst>
                                            <p:cond delay="0"/>
                                          </p:stCondLst>
                                        </p:cTn>
                                        <p:tgtEl>
                                          <p:spTgt spid="336"/>
                                        </p:tgtEl>
                                        <p:attrNameLst>
                                          <p:attrName>style.visibility</p:attrName>
                                        </p:attrNameLst>
                                      </p:cBhvr>
                                      <p:to>
                                        <p:strVal val="visible"/>
                                      </p:to>
                                    </p:set>
                                  </p:childTnLst>
                                </p:cTn>
                              </p:par>
                            </p:childTnLst>
                          </p:cTn>
                        </p:par>
                        <p:par>
                          <p:cTn id="138" fill="hold">
                            <p:stCondLst>
                              <p:cond delay="0"/>
                            </p:stCondLst>
                            <p:childTnLst>
                              <p:par>
                                <p:cTn id="139" nodeType="afterEffect" fill="hold" presetClass="entr" presetID="1">
                                  <p:stCondLst>
                                    <p:cond delay="500"/>
                                  </p:stCondLst>
                                  <p:childTnLst>
                                    <p:set>
                                      <p:cBhvr>
                                        <p:cTn id="140" dur="1" fill="hold">
                                          <p:stCondLst>
                                            <p:cond delay="0"/>
                                          </p:stCondLst>
                                        </p:cTn>
                                        <p:tgtEl>
                                          <p:spTgt spid="33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3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广播网络（</a:t>
            </a:r>
            <a:r>
              <a:rPr b="1" lang="en-US" sz="3600" spc="-1" strike="noStrike">
                <a:solidFill>
                  <a:srgbClr val="000000"/>
                </a:solidFill>
                <a:latin typeface="Calibri"/>
                <a:ea typeface="黑体"/>
              </a:rPr>
              <a:t>Hub</a:t>
            </a:r>
            <a:r>
              <a:rPr b="1" lang="zh-CN" sz="3600" spc="-1" strike="noStrike">
                <a:solidFill>
                  <a:srgbClr val="000000"/>
                </a:solidFill>
                <a:latin typeface="Calibri"/>
                <a:ea typeface="黑体"/>
              </a:rPr>
              <a:t>）实现</a:t>
            </a:r>
            <a:endParaRPr b="0" lang="en-US" sz="3600" spc="-1" strike="noStrike">
              <a:solidFill>
                <a:srgbClr val="000000"/>
              </a:solidFill>
              <a:latin typeface="Calibri"/>
            </a:endParaRPr>
          </a:p>
        </p:txBody>
      </p:sp>
      <p:sp>
        <p:nvSpPr>
          <p:cNvPr id="344"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已知网络端口数据结构和发送数据包函数</a:t>
            </a:r>
            <a:endParaRPr b="0" lang="en-US" sz="2400" spc="-1" strike="noStrike">
              <a:solidFill>
                <a:srgbClr val="000000"/>
              </a:solidFill>
              <a:latin typeface="Calibri"/>
            </a:endParaRPr>
          </a:p>
          <a:p>
            <a:endParaRPr b="0" lang="en-US" sz="20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endParaRPr b="0" lang="en-US" sz="2000" spc="-1" strike="noStrike">
              <a:solidFill>
                <a:srgbClr val="000000"/>
              </a:solidFill>
              <a:latin typeface="Calibri"/>
            </a:endParaRPr>
          </a:p>
        </p:txBody>
      </p:sp>
      <p:sp>
        <p:nvSpPr>
          <p:cNvPr id="345" name="文本框 4"/>
          <p:cNvSpPr/>
          <p:nvPr/>
        </p:nvSpPr>
        <p:spPr>
          <a:xfrm>
            <a:off x="345240" y="2259000"/>
            <a:ext cx="3777840" cy="1793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600" spc="-1" strike="noStrike">
                <a:solidFill>
                  <a:srgbClr val="000000"/>
                </a:solidFill>
                <a:latin typeface="Courier New"/>
                <a:ea typeface="黑体"/>
              </a:rPr>
              <a:t>typedef struct {</a:t>
            </a:r>
            <a:endParaRPr b="0" lang="en-US" sz="1600" spc="-1" strike="noStrike">
              <a:latin typeface="Arial"/>
            </a:endParaRPr>
          </a:p>
          <a:p>
            <a:pPr>
              <a:lnSpc>
                <a:spcPct val="100000"/>
              </a:lnSpc>
              <a:buNone/>
            </a:pPr>
            <a:r>
              <a:rPr b="0" lang="en-GB" sz="1600" spc="-1" strike="noStrike">
                <a:solidFill>
                  <a:srgbClr val="000000"/>
                </a:solidFill>
                <a:latin typeface="Courier New"/>
                <a:ea typeface="黑体"/>
              </a:rPr>
              <a:t>	</a:t>
            </a:r>
            <a:r>
              <a:rPr b="0" lang="en-GB" sz="1600" spc="-1" strike="noStrike">
                <a:solidFill>
                  <a:srgbClr val="ff0000"/>
                </a:solidFill>
                <a:latin typeface="Courier New"/>
                <a:ea typeface="黑体"/>
              </a:rPr>
              <a:t>struct list_head list;</a:t>
            </a:r>
            <a:endParaRPr b="0" lang="en-US" sz="1600" spc="-1" strike="noStrike">
              <a:latin typeface="Arial"/>
            </a:endParaRPr>
          </a:p>
          <a:p>
            <a:pPr>
              <a:lnSpc>
                <a:spcPct val="100000"/>
              </a:lnSpc>
              <a:buNone/>
            </a:pPr>
            <a:r>
              <a:rPr b="0" lang="en-GB" sz="1600" spc="-1" strike="noStrike">
                <a:solidFill>
                  <a:srgbClr val="000000"/>
                </a:solidFill>
                <a:latin typeface="Courier New"/>
                <a:ea typeface="黑体"/>
              </a:rPr>
              <a:t>	</a:t>
            </a:r>
            <a:r>
              <a:rPr b="0" lang="en-GB" sz="1600" spc="-1" strike="noStrike">
                <a:solidFill>
                  <a:srgbClr val="000000"/>
                </a:solidFill>
                <a:latin typeface="Courier New"/>
                <a:ea typeface="黑体"/>
              </a:rPr>
              <a:t>int fd;</a:t>
            </a:r>
            <a:endParaRPr b="0" lang="en-US" sz="1600" spc="-1" strike="noStrike">
              <a:latin typeface="Arial"/>
            </a:endParaRPr>
          </a:p>
          <a:p>
            <a:pPr>
              <a:lnSpc>
                <a:spcPct val="100000"/>
              </a:lnSpc>
              <a:buNone/>
            </a:pPr>
            <a:r>
              <a:rPr b="0" lang="en-GB" sz="1600" spc="-1" strike="noStrike">
                <a:solidFill>
                  <a:srgbClr val="000000"/>
                </a:solidFill>
                <a:latin typeface="Courier New"/>
                <a:ea typeface="黑体"/>
              </a:rPr>
              <a:t>	</a:t>
            </a:r>
            <a:r>
              <a:rPr b="0" lang="en-GB" sz="1600" spc="-1" strike="noStrike">
                <a:solidFill>
                  <a:srgbClr val="000000"/>
                </a:solidFill>
                <a:latin typeface="Courier New"/>
                <a:ea typeface="黑体"/>
              </a:rPr>
              <a:t>int index;</a:t>
            </a:r>
            <a:endParaRPr b="0" lang="en-US" sz="1600" spc="-1" strike="noStrike">
              <a:latin typeface="Arial"/>
            </a:endParaRPr>
          </a:p>
          <a:p>
            <a:pPr>
              <a:lnSpc>
                <a:spcPct val="100000"/>
              </a:lnSpc>
              <a:buNone/>
            </a:pPr>
            <a:r>
              <a:rPr b="0" lang="en-GB" sz="1600" spc="-1" strike="noStrike">
                <a:solidFill>
                  <a:srgbClr val="000000"/>
                </a:solidFill>
                <a:latin typeface="Courier New"/>
                <a:ea typeface="黑体"/>
              </a:rPr>
              <a:t>	</a:t>
            </a:r>
            <a:r>
              <a:rPr b="0" lang="en-GB" sz="1600" spc="-1" strike="noStrike">
                <a:solidFill>
                  <a:srgbClr val="000000"/>
                </a:solidFill>
                <a:latin typeface="Courier New"/>
                <a:ea typeface="黑体"/>
              </a:rPr>
              <a:t>u8 mac[ETH_ALEN];</a:t>
            </a:r>
            <a:endParaRPr b="0" lang="en-US" sz="1600" spc="-1" strike="noStrike">
              <a:latin typeface="Arial"/>
            </a:endParaRPr>
          </a:p>
          <a:p>
            <a:pPr>
              <a:lnSpc>
                <a:spcPct val="100000"/>
              </a:lnSpc>
              <a:buNone/>
            </a:pPr>
            <a:r>
              <a:rPr b="0" lang="en-GB" sz="1600" spc="-1" strike="noStrike">
                <a:solidFill>
                  <a:srgbClr val="000000"/>
                </a:solidFill>
                <a:latin typeface="Courier New"/>
                <a:ea typeface="黑体"/>
              </a:rPr>
              <a:t>	</a:t>
            </a:r>
            <a:r>
              <a:rPr b="0" lang="en-GB" sz="1600" spc="-1" strike="noStrike">
                <a:solidFill>
                  <a:srgbClr val="000000"/>
                </a:solidFill>
                <a:latin typeface="Courier New"/>
                <a:ea typeface="黑体"/>
              </a:rPr>
              <a:t>char name[16];</a:t>
            </a:r>
            <a:endParaRPr b="0" lang="en-US" sz="1600" spc="-1" strike="noStrike">
              <a:latin typeface="Arial"/>
            </a:endParaRPr>
          </a:p>
          <a:p>
            <a:pPr>
              <a:lnSpc>
                <a:spcPct val="100000"/>
              </a:lnSpc>
              <a:buNone/>
            </a:pPr>
            <a:r>
              <a:rPr b="0" lang="en-GB" sz="1600" spc="-1" strike="noStrike">
                <a:solidFill>
                  <a:srgbClr val="000000"/>
                </a:solidFill>
                <a:latin typeface="Courier New"/>
                <a:ea typeface="黑体"/>
              </a:rPr>
              <a:t>} iface_info_t;</a:t>
            </a:r>
            <a:endParaRPr b="0" lang="en-US" sz="1600" spc="-1" strike="noStrike">
              <a:latin typeface="Arial"/>
            </a:endParaRPr>
          </a:p>
        </p:txBody>
      </p:sp>
      <p:sp>
        <p:nvSpPr>
          <p:cNvPr id="346" name="矩形 6"/>
          <p:cNvSpPr/>
          <p:nvPr/>
        </p:nvSpPr>
        <p:spPr>
          <a:xfrm>
            <a:off x="4280760" y="2259000"/>
            <a:ext cx="4862880" cy="2036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Courier New"/>
                <a:ea typeface="黑体"/>
              </a:rPr>
              <a:t>void iface_send_packet(iface_info_t *iface, const char *packet, int len)</a:t>
            </a:r>
            <a:endParaRPr b="0" lang="en-US" sz="1600" spc="-1" strike="noStrike">
              <a:latin typeface="Arial"/>
            </a:endParaRPr>
          </a:p>
          <a:p>
            <a:pPr>
              <a:lnSpc>
                <a:spcPct val="100000"/>
              </a:lnSpc>
              <a:buNone/>
            </a:pPr>
            <a:r>
              <a:rPr b="0" lang="en-US" sz="1600" spc="-1" strike="noStrike">
                <a:solidFill>
                  <a:srgbClr val="000000"/>
                </a:solidFill>
                <a:latin typeface="Courier New"/>
                <a:ea typeface="黑体"/>
              </a:rPr>
              <a:t>{</a:t>
            </a:r>
            <a:endParaRPr b="0" lang="en-US" sz="1600" spc="-1" strike="noStrike">
              <a:latin typeface="Arial"/>
            </a:endParaRPr>
          </a:p>
          <a:p>
            <a:pPr>
              <a:lnSpc>
                <a:spcPct val="100000"/>
              </a:lnSpc>
              <a:buNone/>
            </a:pPr>
            <a:r>
              <a:rPr b="0" lang="en-US" sz="1600" spc="-1" strike="noStrike">
                <a:solidFill>
                  <a:srgbClr val="000000"/>
                </a:solidFill>
                <a:latin typeface="Courier New"/>
                <a:ea typeface="黑体"/>
              </a:rPr>
              <a:t>	</a:t>
            </a:r>
            <a:r>
              <a:rPr b="0" lang="en-US" sz="1600" spc="-1" strike="noStrike">
                <a:solidFill>
                  <a:srgbClr val="000000"/>
                </a:solidFill>
                <a:latin typeface="Courier New"/>
                <a:ea typeface="黑体"/>
              </a:rPr>
              <a:t>struct sockaddr_ll addr;</a:t>
            </a:r>
            <a:endParaRPr b="0" lang="en-US" sz="1600" spc="-1" strike="noStrike">
              <a:latin typeface="Arial"/>
            </a:endParaRPr>
          </a:p>
          <a:p>
            <a:pPr>
              <a:lnSpc>
                <a:spcPct val="100000"/>
              </a:lnSpc>
              <a:buNone/>
            </a:pPr>
            <a:r>
              <a:rPr b="0" lang="en-US" sz="1600" spc="-1" strike="noStrike">
                <a:solidFill>
                  <a:srgbClr val="000000"/>
                </a:solidFill>
                <a:latin typeface="Courier New"/>
                <a:ea typeface="黑体"/>
              </a:rPr>
              <a:t>	</a:t>
            </a:r>
            <a:r>
              <a:rPr b="0" lang="en-US" sz="1600" spc="-1" strike="noStrike">
                <a:solidFill>
                  <a:srgbClr val="000000"/>
                </a:solidFill>
                <a:latin typeface="Courier New"/>
                <a:ea typeface="黑体"/>
              </a:rPr>
              <a:t>// fill addr ..., omitted</a:t>
            </a:r>
            <a:endParaRPr b="0" lang="en-US" sz="1600" spc="-1" strike="noStrike">
              <a:latin typeface="Arial"/>
            </a:endParaRPr>
          </a:p>
          <a:p>
            <a:pPr>
              <a:lnSpc>
                <a:spcPct val="100000"/>
              </a:lnSpc>
              <a:buNone/>
            </a:pPr>
            <a:r>
              <a:rPr b="0" lang="en-US" sz="1600" spc="-1" strike="noStrike">
                <a:solidFill>
                  <a:srgbClr val="000000"/>
                </a:solidFill>
                <a:latin typeface="Courier New"/>
                <a:ea typeface="黑体"/>
              </a:rPr>
              <a:t>	</a:t>
            </a:r>
            <a:r>
              <a:rPr b="0" lang="en-US" sz="1600" spc="-1" strike="noStrike">
                <a:solidFill>
                  <a:srgbClr val="ff0000"/>
                </a:solidFill>
                <a:latin typeface="Courier New"/>
                <a:ea typeface="黑体"/>
              </a:rPr>
              <a:t>sendto</a:t>
            </a:r>
            <a:r>
              <a:rPr b="0" lang="en-US" sz="1600" spc="-1" strike="noStrike">
                <a:solidFill>
                  <a:srgbClr val="000000"/>
                </a:solidFill>
                <a:latin typeface="Courier New"/>
                <a:ea typeface="黑体"/>
              </a:rPr>
              <a:t>(iface-&gt;fd, packet, len, 0, &amp;addr, sizeof(addr));</a:t>
            </a:r>
            <a:endParaRPr b="0" lang="en-US" sz="1600" spc="-1" strike="noStrike">
              <a:latin typeface="Arial"/>
            </a:endParaRPr>
          </a:p>
          <a:p>
            <a:pPr>
              <a:lnSpc>
                <a:spcPct val="100000"/>
              </a:lnSpc>
              <a:buNone/>
            </a:pPr>
            <a:r>
              <a:rPr b="0" lang="en-US" sz="1600" spc="-1" strike="noStrike">
                <a:solidFill>
                  <a:srgbClr val="000000"/>
                </a:solidFill>
                <a:latin typeface="Courier New"/>
                <a:ea typeface="黑体"/>
              </a:rPr>
              <a:t>}</a:t>
            </a:r>
            <a:endParaRPr b="0" lang="en-US" sz="1600" spc="-1" strike="noStrike">
              <a:latin typeface="Arial"/>
            </a:endParaRPr>
          </a:p>
        </p:txBody>
      </p:sp>
      <p:sp>
        <p:nvSpPr>
          <p:cNvPr id="347" name="文本框 5"/>
          <p:cNvSpPr/>
          <p:nvPr/>
        </p:nvSpPr>
        <p:spPr>
          <a:xfrm>
            <a:off x="1222560" y="5135400"/>
            <a:ext cx="6490440" cy="9126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ourier New"/>
                <a:ea typeface="黑体"/>
              </a:rPr>
              <a:t>foreach iface in iface_list:</a:t>
            </a:r>
            <a:endParaRPr b="0" lang="en-US" sz="1800" spc="-1" strike="noStrike">
              <a:latin typeface="Arial"/>
            </a:endParaRPr>
          </a:p>
          <a:p>
            <a:pPr>
              <a:lnSpc>
                <a:spcPct val="100000"/>
              </a:lnSpc>
              <a:buNone/>
            </a:pPr>
            <a:r>
              <a:rPr b="0" lang="en-US" sz="1800" spc="-1" strike="noStrike">
                <a:solidFill>
                  <a:srgbClr val="000000"/>
                </a:solidFill>
                <a:latin typeface="Courier New"/>
                <a:ea typeface="黑体"/>
              </a:rPr>
              <a:t>    </a:t>
            </a:r>
            <a:r>
              <a:rPr b="0" lang="en-US" sz="1800" spc="-1" strike="noStrike">
                <a:solidFill>
                  <a:srgbClr val="000000"/>
                </a:solidFill>
                <a:latin typeface="Courier New"/>
                <a:ea typeface="黑体"/>
              </a:rPr>
              <a:t>if iface != rx_iface:</a:t>
            </a:r>
            <a:endParaRPr b="0" lang="en-US" sz="1800" spc="-1" strike="noStrike">
              <a:latin typeface="Arial"/>
            </a:endParaRPr>
          </a:p>
          <a:p>
            <a:pPr>
              <a:lnSpc>
                <a:spcPct val="100000"/>
              </a:lnSpc>
              <a:buNone/>
            </a:pPr>
            <a:r>
              <a:rPr b="0" lang="en-US" sz="1800" spc="-1" strike="noStrike">
                <a:solidFill>
                  <a:srgbClr val="000000"/>
                </a:solidFill>
                <a:latin typeface="Courier New"/>
                <a:ea typeface="黑体"/>
              </a:rPr>
              <a:t>        </a:t>
            </a:r>
            <a:r>
              <a:rPr b="0" lang="en-US" sz="1800" spc="-1" strike="noStrike">
                <a:solidFill>
                  <a:srgbClr val="000000"/>
                </a:solidFill>
                <a:latin typeface="Courier New"/>
                <a:ea typeface="黑体"/>
              </a:rPr>
              <a:t>iface_send_packet(iface, packet, len);</a:t>
            </a:r>
            <a:endParaRPr b="0" lang="en-US" sz="1800" spc="-1" strike="noStrike">
              <a:latin typeface="Arial"/>
            </a:endParaRPr>
          </a:p>
        </p:txBody>
      </p:sp>
      <p:sp>
        <p:nvSpPr>
          <p:cNvPr id="348" name="矩形 7"/>
          <p:cNvSpPr/>
          <p:nvPr/>
        </p:nvSpPr>
        <p:spPr>
          <a:xfrm>
            <a:off x="702000" y="4636080"/>
            <a:ext cx="196272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2000" spc="-1" strike="noStrike">
                <a:solidFill>
                  <a:srgbClr val="000000"/>
                </a:solidFill>
                <a:latin typeface="Calibri"/>
                <a:ea typeface="黑体"/>
              </a:rPr>
              <a:t>节点广播的逻辑</a:t>
            </a:r>
            <a:endParaRPr b="0" lang="en-US" sz="2000" spc="-1" strike="noStrike">
              <a:latin typeface="Arial"/>
            </a:endParaRPr>
          </a:p>
        </p:txBody>
      </p:sp>
      <p:sp>
        <p:nvSpPr>
          <p:cNvPr id="4" name="PlaceHolder 3"/>
          <p:cNvSpPr>
            <a:spLocks noGrp="1"/>
          </p:cNvSpPr>
          <p:nvPr>
            <p:ph type="sldNum" idx="5"/>
          </p:nvPr>
        </p:nvSpPr>
        <p:spPr/>
        <p:txBody>
          <a:bodyPr/>
          <a:p>
            <a:fld id="{B57C0CCB-A0D0-4DF1-B164-EEFCD8AE435A}"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链表实现</a:t>
            </a:r>
            <a:endParaRPr b="0" lang="en-US" sz="3600" spc="-1" strike="noStrike">
              <a:solidFill>
                <a:srgbClr val="000000"/>
              </a:solidFill>
              <a:latin typeface="Calibri"/>
            </a:endParaRPr>
          </a:p>
        </p:txBody>
      </p:sp>
      <p:sp>
        <p:nvSpPr>
          <p:cNvPr id="350" name="PlaceHolder 2"/>
          <p:cNvSpPr>
            <a:spLocks noGrp="1"/>
          </p:cNvSpPr>
          <p:nvPr>
            <p:ph/>
          </p:nvPr>
        </p:nvSpPr>
        <p:spPr>
          <a:xfrm>
            <a:off x="457200" y="1445040"/>
            <a:ext cx="8229240" cy="5034600"/>
          </a:xfrm>
          <a:prstGeom prst="rect">
            <a:avLst/>
          </a:prstGeom>
          <a:noFill/>
          <a:ln w="0">
            <a:noFill/>
          </a:ln>
        </p:spPr>
        <p:txBody>
          <a:bodyPr numCol="1" spcCol="0" anchor="t">
            <a:noAutofit/>
          </a:bodyPr>
          <a:p>
            <a:pPr>
              <a:lnSpc>
                <a:spcPct val="100000"/>
              </a:lnSpc>
              <a:buNone/>
              <a:tabLst>
                <a:tab algn="l" pos="0"/>
              </a:tabLst>
            </a:pPr>
            <a:r>
              <a:rPr b="0" lang="en-US" sz="1600" spc="-1" strike="noStrike">
                <a:solidFill>
                  <a:srgbClr val="000000"/>
                </a:solidFill>
                <a:latin typeface="Courier New"/>
                <a:ea typeface="黑体"/>
              </a:rPr>
              <a:t>struct list_head {</a:t>
            </a:r>
            <a:endParaRPr b="0" lang="en-US" sz="1600" spc="-1" strike="noStrike">
              <a:solidFill>
                <a:srgbClr val="000000"/>
              </a:solidFill>
              <a:latin typeface="Calibri"/>
            </a:endParaRPr>
          </a:p>
          <a:p>
            <a:pPr>
              <a:lnSpc>
                <a:spcPct val="100000"/>
              </a:lnSpc>
              <a:buNone/>
              <a:tabLst>
                <a:tab algn="l" pos="0"/>
              </a:tabLst>
            </a:pPr>
            <a:r>
              <a:rPr b="0" lang="en-US" sz="1600" spc="-1" strike="noStrike">
                <a:solidFill>
                  <a:srgbClr val="000000"/>
                </a:solidFill>
                <a:latin typeface="Courier New"/>
                <a:ea typeface="黑体"/>
              </a:rPr>
              <a:t>	</a:t>
            </a:r>
            <a:r>
              <a:rPr b="0" lang="en-US" sz="1600" spc="-1" strike="noStrike">
                <a:solidFill>
                  <a:srgbClr val="000000"/>
                </a:solidFill>
                <a:latin typeface="Courier New"/>
                <a:ea typeface="黑体"/>
              </a:rPr>
              <a:t>struct list_head *next, *prev;</a:t>
            </a:r>
            <a:endParaRPr b="0" lang="en-US" sz="1600" spc="-1" strike="noStrike">
              <a:solidFill>
                <a:srgbClr val="000000"/>
              </a:solidFill>
              <a:latin typeface="Calibri"/>
            </a:endParaRPr>
          </a:p>
          <a:p>
            <a:pPr>
              <a:lnSpc>
                <a:spcPct val="100000"/>
              </a:lnSpc>
              <a:buNone/>
              <a:tabLst>
                <a:tab algn="l" pos="0"/>
              </a:tabLst>
            </a:pPr>
            <a:r>
              <a:rPr b="0" lang="en-US" sz="1600" spc="-1" strike="noStrike">
                <a:solidFill>
                  <a:srgbClr val="000000"/>
                </a:solidFill>
                <a:latin typeface="Courier New"/>
                <a:ea typeface="黑体"/>
              </a:rPr>
              <a:t>};</a:t>
            </a:r>
            <a:endParaRPr b="0" lang="en-US" sz="1600" spc="-1" strike="noStrike">
              <a:solidFill>
                <a:srgbClr val="000000"/>
              </a:solidFill>
              <a:latin typeface="Calibri"/>
            </a:endParaRPr>
          </a:p>
          <a:p>
            <a:pPr>
              <a:lnSpc>
                <a:spcPct val="100000"/>
              </a:lnSpc>
              <a:buNone/>
              <a:tabLst>
                <a:tab algn="l" pos="0"/>
              </a:tabLst>
            </a:pPr>
            <a:endParaRPr b="0" lang="en-US" sz="1600" spc="-1" strike="noStrike">
              <a:solidFill>
                <a:srgbClr val="000000"/>
              </a:solidFill>
              <a:latin typeface="Calibri"/>
            </a:endParaRPr>
          </a:p>
          <a:p>
            <a:pPr>
              <a:lnSpc>
                <a:spcPct val="100000"/>
              </a:lnSpc>
              <a:buNone/>
              <a:tabLst>
                <a:tab algn="l" pos="0"/>
              </a:tabLst>
            </a:pPr>
            <a:r>
              <a:rPr b="0" lang="en-US" sz="1600" spc="-1" strike="noStrike">
                <a:solidFill>
                  <a:srgbClr val="000000"/>
                </a:solidFill>
                <a:latin typeface="Courier New"/>
                <a:ea typeface="黑体"/>
              </a:rPr>
              <a:t>struct listnode {</a:t>
            </a:r>
            <a:endParaRPr b="0" lang="en-US" sz="1600" spc="-1" strike="noStrike">
              <a:solidFill>
                <a:srgbClr val="000000"/>
              </a:solidFill>
              <a:latin typeface="Calibri"/>
            </a:endParaRPr>
          </a:p>
          <a:p>
            <a:pPr>
              <a:lnSpc>
                <a:spcPct val="100000"/>
              </a:lnSpc>
              <a:buNone/>
              <a:tabLst>
                <a:tab algn="l" pos="0"/>
              </a:tabLst>
            </a:pPr>
            <a:r>
              <a:rPr b="0" lang="en-US" sz="1600" spc="-1" strike="noStrike">
                <a:solidFill>
                  <a:srgbClr val="000000"/>
                </a:solidFill>
                <a:latin typeface="Courier New"/>
                <a:ea typeface="黑体"/>
              </a:rPr>
              <a:t>	</a:t>
            </a:r>
            <a:r>
              <a:rPr b="0" lang="en-US" sz="1600" spc="-1" strike="noStrike">
                <a:solidFill>
                  <a:srgbClr val="000000"/>
                </a:solidFill>
                <a:latin typeface="Courier New"/>
                <a:ea typeface="黑体"/>
              </a:rPr>
              <a:t>struct list_head list;</a:t>
            </a:r>
            <a:endParaRPr b="0" lang="en-US" sz="1600" spc="-1" strike="noStrike">
              <a:solidFill>
                <a:srgbClr val="000000"/>
              </a:solidFill>
              <a:latin typeface="Calibri"/>
            </a:endParaRPr>
          </a:p>
          <a:p>
            <a:pPr>
              <a:lnSpc>
                <a:spcPct val="100000"/>
              </a:lnSpc>
              <a:buNone/>
              <a:tabLst>
                <a:tab algn="l" pos="0"/>
              </a:tabLst>
            </a:pPr>
            <a:r>
              <a:rPr b="0" lang="en-US" sz="1600" spc="-1" strike="noStrike">
                <a:solidFill>
                  <a:srgbClr val="000000"/>
                </a:solidFill>
                <a:latin typeface="Courier New"/>
                <a:ea typeface="黑体"/>
              </a:rPr>
              <a:t>	</a:t>
            </a:r>
            <a:r>
              <a:rPr b="0" lang="en-US" sz="1600" spc="-1" strike="noStrike">
                <a:solidFill>
                  <a:srgbClr val="000000"/>
                </a:solidFill>
                <a:latin typeface="Courier New"/>
                <a:ea typeface="黑体"/>
              </a:rPr>
              <a:t>int number;</a:t>
            </a:r>
            <a:endParaRPr b="0" lang="en-US" sz="1600" spc="-1" strike="noStrike">
              <a:solidFill>
                <a:srgbClr val="000000"/>
              </a:solidFill>
              <a:latin typeface="Calibri"/>
            </a:endParaRPr>
          </a:p>
          <a:p>
            <a:pPr>
              <a:lnSpc>
                <a:spcPct val="100000"/>
              </a:lnSpc>
              <a:buNone/>
              <a:tabLst>
                <a:tab algn="l" pos="0"/>
              </a:tabLst>
            </a:pPr>
            <a:r>
              <a:rPr b="0" lang="en-US" sz="1600" spc="-1" strike="noStrike">
                <a:solidFill>
                  <a:srgbClr val="000000"/>
                </a:solidFill>
                <a:latin typeface="Courier New"/>
                <a:ea typeface="黑体"/>
              </a:rPr>
              <a:t>};</a:t>
            </a:r>
            <a:endParaRPr b="0" lang="en-US" sz="1600" spc="-1" strike="noStrike">
              <a:solidFill>
                <a:srgbClr val="000000"/>
              </a:solidFill>
              <a:latin typeface="Calibri"/>
            </a:endParaRPr>
          </a:p>
          <a:p>
            <a:pPr>
              <a:lnSpc>
                <a:spcPct val="100000"/>
              </a:lnSpc>
              <a:buNone/>
              <a:tabLst>
                <a:tab algn="l" pos="0"/>
              </a:tabLst>
            </a:pPr>
            <a:endParaRPr b="0" lang="en-US" sz="1600" spc="-1" strike="noStrike">
              <a:solidFill>
                <a:srgbClr val="000000"/>
              </a:solidFill>
              <a:latin typeface="Calibri"/>
            </a:endParaRPr>
          </a:p>
          <a:p>
            <a:pPr>
              <a:lnSpc>
                <a:spcPct val="150000"/>
              </a:lnSpc>
              <a:buNone/>
              <a:tabLst>
                <a:tab algn="l" pos="0"/>
              </a:tabLst>
            </a:pPr>
            <a:r>
              <a:rPr b="0" lang="en-US" sz="1600" spc="-1" strike="noStrike">
                <a:solidFill>
                  <a:srgbClr val="000000"/>
                </a:solidFill>
                <a:latin typeface="Courier New"/>
                <a:ea typeface="黑体"/>
              </a:rPr>
              <a:t>#define list_empty(list) ((list)-&gt;next == (list))</a:t>
            </a:r>
            <a:endParaRPr b="0" lang="en-US" sz="1600" spc="-1" strike="noStrike">
              <a:solidFill>
                <a:srgbClr val="000000"/>
              </a:solidFill>
              <a:latin typeface="Calibri"/>
            </a:endParaRPr>
          </a:p>
          <a:p>
            <a:pPr>
              <a:lnSpc>
                <a:spcPct val="150000"/>
              </a:lnSpc>
              <a:buNone/>
              <a:tabLst>
                <a:tab algn="l" pos="0"/>
              </a:tabLst>
            </a:pPr>
            <a:endParaRPr b="0" lang="en-US" sz="1600" spc="-1" strike="noStrike">
              <a:solidFill>
                <a:srgbClr val="000000"/>
              </a:solidFill>
              <a:latin typeface="Calibri"/>
            </a:endParaRPr>
          </a:p>
          <a:p>
            <a:pPr>
              <a:lnSpc>
                <a:spcPct val="150000"/>
              </a:lnSpc>
              <a:buNone/>
              <a:tabLst>
                <a:tab algn="l" pos="0"/>
              </a:tabLst>
            </a:pPr>
            <a:r>
              <a:rPr b="0" lang="en-GB" sz="1600" spc="-1" strike="noStrike">
                <a:solidFill>
                  <a:srgbClr val="000000"/>
                </a:solidFill>
                <a:latin typeface="Courier New"/>
                <a:ea typeface="黑体"/>
              </a:rPr>
              <a:t>#define list_entry(ptr, type, member) </a:t>
            </a:r>
            <a:endParaRPr b="0" lang="en-US" sz="1600" spc="-1" strike="noStrike">
              <a:solidFill>
                <a:srgbClr val="000000"/>
              </a:solidFill>
              <a:latin typeface="Calibri"/>
            </a:endParaRPr>
          </a:p>
          <a:p>
            <a:pPr>
              <a:lnSpc>
                <a:spcPct val="150000"/>
              </a:lnSpc>
              <a:buNone/>
              <a:tabLst>
                <a:tab algn="l" pos="0"/>
              </a:tabLst>
            </a:pPr>
            <a:r>
              <a:rPr b="0" lang="en-GB" sz="1600" spc="-1" strike="noStrike">
                <a:solidFill>
                  <a:srgbClr val="000000"/>
                </a:solidFill>
                <a:latin typeface="Courier New"/>
                <a:ea typeface="黑体"/>
              </a:rPr>
              <a:t>	</a:t>
            </a:r>
            <a:r>
              <a:rPr b="0" lang="en-GB" sz="1600" spc="-1" strike="noStrike">
                <a:solidFill>
                  <a:srgbClr val="000000"/>
                </a:solidFill>
                <a:latin typeface="Courier New"/>
                <a:ea typeface="黑体"/>
              </a:rPr>
              <a:t>(type *)((char *)ptr - offsetof(type, member))</a:t>
            </a:r>
            <a:endParaRPr b="0" lang="en-US" sz="1600" spc="-1" strike="noStrike">
              <a:solidFill>
                <a:srgbClr val="000000"/>
              </a:solidFill>
              <a:latin typeface="Calibri"/>
            </a:endParaRPr>
          </a:p>
          <a:p>
            <a:pPr>
              <a:lnSpc>
                <a:spcPct val="150000"/>
              </a:lnSpc>
              <a:buNone/>
              <a:tabLst>
                <a:tab algn="l" pos="0"/>
              </a:tabLst>
            </a:pPr>
            <a:endParaRPr b="0" lang="en-US" sz="1600" spc="-1" strike="noStrike">
              <a:solidFill>
                <a:srgbClr val="000000"/>
              </a:solidFill>
              <a:latin typeface="Calibri"/>
            </a:endParaRPr>
          </a:p>
          <a:p>
            <a:pPr>
              <a:lnSpc>
                <a:spcPct val="150000"/>
              </a:lnSpc>
              <a:buNone/>
              <a:tabLst>
                <a:tab algn="l" pos="0"/>
              </a:tabLst>
            </a:pPr>
            <a:r>
              <a:rPr b="0" lang="en-GB" sz="1600" spc="-1" strike="noStrike">
                <a:solidFill>
                  <a:srgbClr val="000000"/>
                </a:solidFill>
                <a:latin typeface="Courier New"/>
                <a:ea typeface="黑体"/>
              </a:rPr>
              <a:t>list_for_each_entry(pos, head, member)</a:t>
            </a:r>
            <a:endParaRPr b="0" lang="en-US" sz="1600" spc="-1" strike="noStrike">
              <a:solidFill>
                <a:srgbClr val="000000"/>
              </a:solidFill>
              <a:latin typeface="Calibri"/>
            </a:endParaRPr>
          </a:p>
          <a:p>
            <a:pPr>
              <a:lnSpc>
                <a:spcPct val="150000"/>
              </a:lnSpc>
              <a:buNone/>
              <a:tabLst>
                <a:tab algn="l" pos="0"/>
              </a:tabLst>
            </a:pPr>
            <a:endParaRPr b="0" lang="en-US" sz="1600" spc="-1" strike="noStrike">
              <a:solidFill>
                <a:srgbClr val="000000"/>
              </a:solidFill>
              <a:latin typeface="Calibri"/>
            </a:endParaRPr>
          </a:p>
          <a:p>
            <a:pPr>
              <a:lnSpc>
                <a:spcPct val="150000"/>
              </a:lnSpc>
              <a:buNone/>
              <a:tabLst>
                <a:tab algn="l" pos="0"/>
              </a:tabLst>
            </a:pPr>
            <a:r>
              <a:rPr b="0" lang="en-GB" sz="1600" spc="-1" strike="noStrike">
                <a:solidFill>
                  <a:srgbClr val="000000"/>
                </a:solidFill>
                <a:latin typeface="Courier New"/>
                <a:ea typeface="黑体"/>
              </a:rPr>
              <a:t>list_for_each_entry_safe(pos, q, head, member)</a:t>
            </a:r>
            <a:endParaRPr b="0" lang="en-US" sz="1600" spc="-1" strike="noStrike">
              <a:solidFill>
                <a:srgbClr val="000000"/>
              </a:solidFill>
              <a:latin typeface="Calibri"/>
            </a:endParaRPr>
          </a:p>
        </p:txBody>
      </p:sp>
      <p:sp>
        <p:nvSpPr>
          <p:cNvPr id="351" name="文本框 4"/>
          <p:cNvSpPr/>
          <p:nvPr/>
        </p:nvSpPr>
        <p:spPr>
          <a:xfrm>
            <a:off x="5717880" y="1527840"/>
            <a:ext cx="15526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指针数据结构</a:t>
            </a:r>
            <a:endParaRPr b="0" lang="en-US" sz="1800" spc="-1" strike="noStrike">
              <a:latin typeface="Arial"/>
            </a:endParaRPr>
          </a:p>
        </p:txBody>
      </p:sp>
      <p:sp>
        <p:nvSpPr>
          <p:cNvPr id="352" name="文本框 5"/>
          <p:cNvSpPr/>
          <p:nvPr/>
        </p:nvSpPr>
        <p:spPr>
          <a:xfrm>
            <a:off x="5717880" y="2694960"/>
            <a:ext cx="15526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内容数据结构</a:t>
            </a:r>
            <a:endParaRPr b="0" lang="en-US" sz="1800" spc="-1" strike="noStrike">
              <a:latin typeface="Arial"/>
            </a:endParaRPr>
          </a:p>
        </p:txBody>
      </p:sp>
      <p:sp>
        <p:nvSpPr>
          <p:cNvPr id="4" name="PlaceHolder 3"/>
          <p:cNvSpPr>
            <a:spLocks noGrp="1"/>
          </p:cNvSpPr>
          <p:nvPr>
            <p:ph type="sldNum" idx="5"/>
          </p:nvPr>
        </p:nvSpPr>
        <p:spPr/>
        <p:txBody>
          <a:bodyPr/>
          <a:p>
            <a:fld id="{1C773997-B9D4-416D-89B8-4782F0ADAA90}"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实现节点广播</a:t>
            </a:r>
            <a:endParaRPr b="0" lang="en-US" sz="3600" spc="-1" strike="noStrike">
              <a:solidFill>
                <a:srgbClr val="000000"/>
              </a:solidFill>
              <a:latin typeface="Calibri"/>
            </a:endParaRPr>
          </a:p>
        </p:txBody>
      </p:sp>
      <p:sp>
        <p:nvSpPr>
          <p:cNvPr id="354"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实现</a:t>
            </a:r>
            <a:r>
              <a:rPr b="0" lang="en-US" sz="2400" spc="-1" strike="noStrike">
                <a:solidFill>
                  <a:srgbClr val="000000"/>
                </a:solidFill>
                <a:latin typeface="Calibri"/>
                <a:ea typeface="黑体"/>
              </a:rPr>
              <a:t>broadcast.c</a:t>
            </a:r>
            <a:r>
              <a:rPr b="0" lang="zh-CN" sz="2400" spc="-1" strike="noStrike">
                <a:solidFill>
                  <a:srgbClr val="000000"/>
                </a:solidFill>
                <a:latin typeface="Calibri"/>
                <a:ea typeface="黑体"/>
              </a:rPr>
              <a:t>中的</a:t>
            </a:r>
            <a:r>
              <a:rPr b="0" lang="en-US" sz="2400" spc="-1" strike="noStrike">
                <a:solidFill>
                  <a:srgbClr val="000000"/>
                </a:solidFill>
                <a:latin typeface="Calibri"/>
                <a:ea typeface="黑体"/>
              </a:rPr>
              <a:t>broadcast_packet</a:t>
            </a:r>
            <a:r>
              <a:rPr b="0" lang="zh-CN" sz="2400" spc="-1" strike="noStrike">
                <a:solidFill>
                  <a:srgbClr val="000000"/>
                </a:solidFill>
                <a:latin typeface="Calibri"/>
                <a:ea typeface="黑体"/>
              </a:rPr>
              <a:t>函数</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instance-&gt;iface_list</a:t>
            </a:r>
            <a:r>
              <a:rPr b="0" lang="zh-CN" sz="2000" spc="-1" strike="noStrike">
                <a:solidFill>
                  <a:srgbClr val="000000"/>
                </a:solidFill>
                <a:latin typeface="Calibri"/>
                <a:ea typeface="黑体"/>
              </a:rPr>
              <a:t>链表中保存所有网络端口的信息</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收到每个数据包，将该包从所有其它网络端口发出去</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结果验证</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使用</a:t>
            </a:r>
            <a:r>
              <a:rPr b="0" lang="en-US" sz="2000" spc="-1" strike="noStrike">
                <a:solidFill>
                  <a:srgbClr val="000000"/>
                </a:solidFill>
                <a:latin typeface="Calibri"/>
                <a:ea typeface="黑体"/>
              </a:rPr>
              <a:t>three_nodes_bw.py</a:t>
            </a:r>
            <a:r>
              <a:rPr b="0" lang="zh-CN" sz="2000" spc="-1" strike="noStrike">
                <a:solidFill>
                  <a:srgbClr val="000000"/>
                </a:solidFill>
                <a:latin typeface="Calibri"/>
                <a:ea typeface="黑体"/>
              </a:rPr>
              <a:t>拓扑文件</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三个节点相互能够</a:t>
            </a:r>
            <a:r>
              <a:rPr b="0" lang="en-US" sz="2000" spc="-1" strike="noStrike">
                <a:solidFill>
                  <a:srgbClr val="000000"/>
                </a:solidFill>
                <a:latin typeface="Calibri"/>
                <a:ea typeface="黑体"/>
              </a:rPr>
              <a:t>ping</a:t>
            </a:r>
            <a:r>
              <a:rPr b="0" lang="zh-CN" sz="2000" spc="-1" strike="noStrike">
                <a:solidFill>
                  <a:srgbClr val="000000"/>
                </a:solidFill>
                <a:latin typeface="Calibri"/>
                <a:ea typeface="黑体"/>
              </a:rPr>
              <a:t>通</a:t>
            </a:r>
            <a:endParaRPr b="0" lang="en-US" sz="2000" spc="-1" strike="noStrike">
              <a:solidFill>
                <a:srgbClr val="000000"/>
              </a:solidFill>
              <a:latin typeface="Calibri"/>
            </a:endParaRPr>
          </a:p>
        </p:txBody>
      </p:sp>
      <p:pic>
        <p:nvPicPr>
          <p:cNvPr id="355" name="图片 4" descr=""/>
          <p:cNvPicPr/>
          <p:nvPr/>
        </p:nvPicPr>
        <p:blipFill>
          <a:blip r:embed="rId1"/>
          <a:srcRect l="0" t="0" r="0" b="35427"/>
          <a:stretch/>
        </p:blipFill>
        <p:spPr>
          <a:xfrm>
            <a:off x="1782360" y="4480560"/>
            <a:ext cx="4609800" cy="2109240"/>
          </a:xfrm>
          <a:prstGeom prst="rect">
            <a:avLst/>
          </a:prstGeom>
          <a:ln w="0">
            <a:noFill/>
          </a:ln>
        </p:spPr>
      </p:pic>
      <p:sp>
        <p:nvSpPr>
          <p:cNvPr id="4" name="PlaceHolder 3"/>
          <p:cNvSpPr>
            <a:spLocks noGrp="1"/>
          </p:cNvSpPr>
          <p:nvPr>
            <p:ph type="sldNum" idx="5"/>
          </p:nvPr>
        </p:nvSpPr>
        <p:spPr/>
        <p:txBody>
          <a:bodyPr/>
          <a:p>
            <a:fld id="{C3C0CBBF-2E87-41DE-AABE-D8176AD3F914}" type="slidenum">
              <a:t>29</a:t>
            </a:fld>
          </a:p>
        </p:txBody>
      </p:sp>
    </p:spTree>
  </p:cSld>
  <mc:AlternateContent>
    <mc:Choice Requires="p14">
      <p:transition spd="slow" p14:dur="2000"/>
    </mc:Choice>
    <mc:Fallback>
      <p:transition spd="slow"/>
    </mc:Fallback>
  </mc:AlternateContent>
  <p:timing>
    <p:tnLst>
      <p:par>
        <p:cTn id="145" dur="indefinite" restart="never" nodeType="tmRoot">
          <p:childTnLst>
            <p:seq>
              <p:cTn id="146" dur="indefinite" nodeType="mainSeq">
                <p:childTnLst>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354">
                                            <p:txEl>
                                              <p:pRg st="3" end="3"/>
                                            </p:txEl>
                                          </p:spTgt>
                                        </p:tgtEl>
                                        <p:attrNameLst>
                                          <p:attrName>style.visibility</p:attrName>
                                        </p:attrNameLst>
                                      </p:cBhvr>
                                      <p:to>
                                        <p:strVal val="visible"/>
                                      </p:to>
                                    </p:set>
                                  </p:childTnLst>
                                </p:cTn>
                              </p:par>
                              <p:par>
                                <p:cTn id="151" nodeType="withEffect" fill="hold" presetClass="entr" presetID="1">
                                  <p:stCondLst>
                                    <p:cond delay="0"/>
                                  </p:stCondLst>
                                  <p:childTnLst>
                                    <p:set>
                                      <p:cBhvr>
                                        <p:cTn id="152" dur="1" fill="hold">
                                          <p:stCondLst>
                                            <p:cond delay="0"/>
                                          </p:stCondLst>
                                        </p:cTn>
                                        <p:tgtEl>
                                          <p:spTgt spid="354">
                                            <p:txEl>
                                              <p:pRg st="4" end="4"/>
                                            </p:txEl>
                                          </p:spTgt>
                                        </p:tgtEl>
                                        <p:attrNameLst>
                                          <p:attrName>style.visibility</p:attrName>
                                        </p:attrNameLst>
                                      </p:cBhvr>
                                      <p:to>
                                        <p:strVal val="visible"/>
                                      </p:to>
                                    </p:set>
                                  </p:childTnLst>
                                </p:cTn>
                              </p:par>
                              <p:par>
                                <p:cTn id="153" nodeType="withEffect" fill="hold" presetClass="entr" presetID="1">
                                  <p:stCondLst>
                                    <p:cond delay="0"/>
                                  </p:stCondLst>
                                  <p:childTnLst>
                                    <p:set>
                                      <p:cBhvr>
                                        <p:cTn id="154" dur="1" fill="hold">
                                          <p:stCondLst>
                                            <p:cond delay="0"/>
                                          </p:stCondLst>
                                        </p:cTn>
                                        <p:tgtEl>
                                          <p:spTgt spid="354">
                                            <p:txEl>
                                              <p:pRg st="5" end="5"/>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3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en-US" sz="3600" spc="-1" strike="noStrike">
                <a:solidFill>
                  <a:srgbClr val="000000"/>
                </a:solidFill>
                <a:latin typeface="Calibri"/>
                <a:ea typeface="黑体"/>
              </a:rPr>
              <a:t>M</a:t>
            </a:r>
            <a:r>
              <a:rPr b="1" lang="en-US" sz="3600" spc="-1" strike="noStrike">
                <a:solidFill>
                  <a:srgbClr val="000000"/>
                </a:solidFill>
                <a:latin typeface="Calibri"/>
                <a:ea typeface="黑体"/>
              </a:rPr>
              <a:t>in</a:t>
            </a:r>
            <a:r>
              <a:rPr b="1" lang="en-US" sz="3600" spc="-1" strike="noStrike">
                <a:solidFill>
                  <a:srgbClr val="000000"/>
                </a:solidFill>
                <a:latin typeface="Calibri"/>
                <a:ea typeface="黑体"/>
              </a:rPr>
              <a:t>in</a:t>
            </a:r>
            <a:r>
              <a:rPr b="1" lang="en-US" sz="3600" spc="-1" strike="noStrike">
                <a:solidFill>
                  <a:srgbClr val="000000"/>
                </a:solidFill>
                <a:latin typeface="Calibri"/>
                <a:ea typeface="黑体"/>
              </a:rPr>
              <a:t>et</a:t>
            </a:r>
            <a:r>
              <a:rPr b="1" lang="zh-CN" sz="3600" spc="-1" strike="noStrike">
                <a:solidFill>
                  <a:srgbClr val="000000"/>
                </a:solidFill>
                <a:latin typeface="Calibri"/>
                <a:ea typeface="黑体"/>
              </a:rPr>
              <a:t>实</a:t>
            </a:r>
            <a:r>
              <a:rPr b="1" lang="zh-CN" sz="3600" spc="-1" strike="noStrike">
                <a:solidFill>
                  <a:srgbClr val="000000"/>
                </a:solidFill>
                <a:latin typeface="Calibri"/>
                <a:ea typeface="黑体"/>
              </a:rPr>
              <a:t>验</a:t>
            </a:r>
            <a:r>
              <a:rPr b="1" lang="zh-CN" sz="3600" spc="-1" strike="noStrike">
                <a:solidFill>
                  <a:srgbClr val="000000"/>
                </a:solidFill>
                <a:latin typeface="Calibri"/>
                <a:ea typeface="黑体"/>
              </a:rPr>
              <a:t>环</a:t>
            </a:r>
            <a:r>
              <a:rPr b="1" lang="zh-CN" sz="3600" spc="-1" strike="noStrike">
                <a:solidFill>
                  <a:srgbClr val="000000"/>
                </a:solidFill>
                <a:latin typeface="Calibri"/>
                <a:ea typeface="黑体"/>
              </a:rPr>
              <a:t>境</a:t>
            </a:r>
            <a:endParaRPr b="0" lang="en-US" sz="3600" spc="-1" strike="noStrike">
              <a:solidFill>
                <a:srgbClr val="000000"/>
              </a:solidFill>
              <a:latin typeface="Calibri"/>
            </a:endParaRPr>
          </a:p>
        </p:txBody>
      </p:sp>
      <p:sp>
        <p:nvSpPr>
          <p:cNvPr id="131"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200000"/>
              </a:lnSpc>
              <a:buClr>
                <a:srgbClr val="00007d"/>
              </a:buClr>
              <a:buSzPct val="75000"/>
              <a:buFont typeface="Wingdings" charset="2"/>
              <a:buChar char=""/>
            </a:pPr>
            <a:r>
              <a:rPr b="0" lang="zh-CN" sz="2400" spc="-1" strike="noStrike">
                <a:solidFill>
                  <a:srgbClr val="000000"/>
                </a:solidFill>
                <a:latin typeface="Calibri"/>
                <a:ea typeface="黑体"/>
              </a:rPr>
              <a:t>网络实验平台</a:t>
            </a:r>
            <a:endParaRPr b="0" lang="en-US" sz="2400" spc="-1" strike="noStrike">
              <a:solidFill>
                <a:srgbClr val="000000"/>
              </a:solidFill>
              <a:latin typeface="Calibri"/>
            </a:endParaRPr>
          </a:p>
          <a:p>
            <a:pPr marL="343080" indent="-343080">
              <a:lnSpc>
                <a:spcPct val="200000"/>
              </a:lnSpc>
              <a:buClr>
                <a:srgbClr val="00007d"/>
              </a:buClr>
              <a:buSzPct val="75000"/>
              <a:buFont typeface="Wingdings" charset="2"/>
              <a:buChar char=""/>
            </a:pPr>
            <a:r>
              <a:rPr b="0" lang="en-US" sz="2400" spc="-1" strike="noStrike">
                <a:solidFill>
                  <a:srgbClr val="000000"/>
                </a:solidFill>
                <a:latin typeface="Calibri"/>
                <a:ea typeface="黑体"/>
              </a:rPr>
              <a:t>Mininet</a:t>
            </a:r>
            <a:r>
              <a:rPr b="0" lang="zh-CN" sz="2400" spc="-1" strike="noStrike">
                <a:solidFill>
                  <a:srgbClr val="000000"/>
                </a:solidFill>
                <a:latin typeface="Calibri"/>
                <a:ea typeface="黑体"/>
              </a:rPr>
              <a:t>平台</a:t>
            </a:r>
            <a:endParaRPr b="0" lang="en-US" sz="2400" spc="-1" strike="noStrike">
              <a:solidFill>
                <a:srgbClr val="000000"/>
              </a:solidFill>
              <a:latin typeface="Calibri"/>
            </a:endParaRPr>
          </a:p>
          <a:p>
            <a:pPr marL="343080" indent="-343080">
              <a:lnSpc>
                <a:spcPct val="200000"/>
              </a:lnSpc>
              <a:buClr>
                <a:srgbClr val="00007d"/>
              </a:buClr>
              <a:buSzPct val="75000"/>
              <a:buFont typeface="Wingdings" charset="2"/>
              <a:buChar char=""/>
            </a:pPr>
            <a:r>
              <a:rPr b="0" lang="zh-CN" sz="2400" spc="-1" strike="noStrike">
                <a:solidFill>
                  <a:srgbClr val="000000"/>
                </a:solidFill>
                <a:latin typeface="Calibri"/>
                <a:ea typeface="黑体"/>
              </a:rPr>
              <a:t>实验中用到的网络工具</a:t>
            </a:r>
            <a:endParaRPr b="0" lang="en-US" sz="2400" spc="-1" strike="noStrike">
              <a:solidFill>
                <a:srgbClr val="000000"/>
              </a:solidFill>
              <a:latin typeface="Calibri"/>
            </a:endParaRPr>
          </a:p>
          <a:p>
            <a:pPr marL="343080" indent="-343080">
              <a:lnSpc>
                <a:spcPct val="200000"/>
              </a:lnSpc>
              <a:buClr>
                <a:srgbClr val="00007d"/>
              </a:buClr>
              <a:buSzPct val="75000"/>
              <a:buFont typeface="Wingdings" charset="2"/>
              <a:buChar char=""/>
            </a:pPr>
            <a:r>
              <a:rPr b="0" lang="zh-CN" sz="2400" spc="-1" strike="noStrike">
                <a:solidFill>
                  <a:srgbClr val="000000"/>
                </a:solidFill>
                <a:latin typeface="Calibri"/>
                <a:ea typeface="黑体"/>
              </a:rPr>
              <a:t>通过实验来认识互联网协议</a:t>
            </a:r>
            <a:endParaRPr b="0" lang="en-US" sz="2400" spc="-1" strike="noStrike">
              <a:solidFill>
                <a:srgbClr val="000000"/>
              </a:solidFill>
              <a:latin typeface="Calibri"/>
            </a:endParaRPr>
          </a:p>
          <a:p>
            <a:pPr>
              <a:lnSpc>
                <a:spcPct val="200000"/>
              </a:lnSpc>
              <a:buNone/>
            </a:pPr>
            <a:endParaRPr b="0" lang="en-US" sz="2400" spc="-1" strike="noStrike">
              <a:solidFill>
                <a:srgbClr val="000000"/>
              </a:solidFill>
              <a:latin typeface="Calibri"/>
            </a:endParaRPr>
          </a:p>
          <a:p>
            <a:endParaRPr b="0" lang="en-US" sz="2000" spc="-1" strike="noStrike">
              <a:solidFill>
                <a:srgbClr val="000000"/>
              </a:solidFill>
              <a:latin typeface="Calibri"/>
            </a:endParaRPr>
          </a:p>
        </p:txBody>
      </p:sp>
      <p:sp>
        <p:nvSpPr>
          <p:cNvPr id="4" name="PlaceHolder 3"/>
          <p:cNvSpPr>
            <a:spLocks noGrp="1"/>
          </p:cNvSpPr>
          <p:nvPr>
            <p:ph type="sldNum" idx="5"/>
          </p:nvPr>
        </p:nvSpPr>
        <p:spPr/>
        <p:txBody>
          <a:bodyPr/>
          <a:p>
            <a:fld id="{FDD40DC2-BA90-418B-AACB-CA5951186957}" type="slidenum">
              <a:t>3</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广播网络传输效率</a:t>
            </a:r>
            <a:endParaRPr b="0" lang="en-US" sz="3600" spc="-1" strike="noStrike">
              <a:solidFill>
                <a:srgbClr val="000000"/>
              </a:solidFill>
              <a:latin typeface="Calibri"/>
            </a:endParaRPr>
          </a:p>
        </p:txBody>
      </p:sp>
      <p:sp>
        <p:nvSpPr>
          <p:cNvPr id="357"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进行</a:t>
            </a:r>
            <a:r>
              <a:rPr b="0" lang="en-US" sz="2400" spc="-1" strike="noStrike">
                <a:solidFill>
                  <a:srgbClr val="000000"/>
                </a:solidFill>
                <a:latin typeface="Calibri"/>
                <a:ea typeface="黑体"/>
              </a:rPr>
              <a:t>iperf</a:t>
            </a:r>
            <a:r>
              <a:rPr b="0" lang="zh-CN" sz="2400" spc="-1" strike="noStrike">
                <a:solidFill>
                  <a:srgbClr val="000000"/>
                </a:solidFill>
                <a:latin typeface="Calibri"/>
                <a:ea typeface="黑体"/>
              </a:rPr>
              <a:t>测试</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实验验证广播网络的链路利用效率</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iperf</a:t>
            </a:r>
            <a:r>
              <a:rPr b="0" lang="zh-CN" sz="2000" spc="-1" strike="noStrike">
                <a:solidFill>
                  <a:srgbClr val="000000"/>
                </a:solidFill>
                <a:latin typeface="Calibri"/>
                <a:ea typeface="黑体"/>
              </a:rPr>
              <a:t>测试（</a:t>
            </a:r>
            <a:r>
              <a:rPr b="0" lang="en-US" sz="2000" spc="-1" strike="noStrike">
                <a:solidFill>
                  <a:srgbClr val="000000"/>
                </a:solidFill>
                <a:latin typeface="Calibri"/>
                <a:ea typeface="黑体"/>
              </a:rPr>
              <a:t>Client -&gt; Server</a:t>
            </a:r>
            <a:r>
              <a:rPr b="0" lang="zh-CN" sz="2000" spc="-1" strike="noStrike">
                <a:solidFill>
                  <a:srgbClr val="000000"/>
                </a:solidFill>
                <a:latin typeface="Calibri"/>
                <a:ea typeface="黑体"/>
              </a:rPr>
              <a:t>）：</a:t>
            </a:r>
            <a:endParaRPr b="0" lang="en-US" sz="2000" spc="-1" strike="noStrike">
              <a:solidFill>
                <a:srgbClr val="000000"/>
              </a:solidFill>
              <a:latin typeface="Calibri"/>
            </a:endParaRPr>
          </a:p>
          <a:p>
            <a:pPr lvl="2" marL="1143000" indent="-228600">
              <a:lnSpc>
                <a:spcPct val="150000"/>
              </a:lnSpc>
              <a:buClr>
                <a:srgbClr val="00007d"/>
              </a:buClr>
              <a:buSzPct val="65000"/>
              <a:buFont typeface="Wingdings" charset="2"/>
              <a:buChar char=""/>
            </a:pPr>
            <a:r>
              <a:rPr b="0" lang="en-US" sz="1800" spc="-1" strike="noStrike">
                <a:solidFill>
                  <a:srgbClr val="000000"/>
                </a:solidFill>
                <a:latin typeface="Calibri"/>
                <a:ea typeface="黑体"/>
              </a:rPr>
              <a:t>H1: iperf client; H2, H3: iperf servers</a:t>
            </a:r>
            <a:endParaRPr b="0" lang="en-US" sz="1800" spc="-1" strike="noStrike">
              <a:solidFill>
                <a:srgbClr val="000000"/>
              </a:solidFill>
              <a:latin typeface="Calibri"/>
            </a:endParaRPr>
          </a:p>
          <a:p>
            <a:pPr lvl="2" marL="1143000" indent="-228600">
              <a:lnSpc>
                <a:spcPct val="150000"/>
              </a:lnSpc>
              <a:buClr>
                <a:srgbClr val="00007d"/>
              </a:buClr>
              <a:buSzPct val="65000"/>
              <a:buFont typeface="Wingdings" charset="2"/>
              <a:buChar char=""/>
            </a:pPr>
            <a:r>
              <a:rPr b="0" lang="en-US" sz="1800" spc="-1" strike="noStrike">
                <a:solidFill>
                  <a:srgbClr val="000000"/>
                </a:solidFill>
                <a:latin typeface="Calibri"/>
                <a:ea typeface="黑体"/>
              </a:rPr>
              <a:t>H1: iperf server; H2, H3: iperf clients</a:t>
            </a:r>
            <a:endParaRPr b="0" lang="en-US" sz="18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p:txBody>
      </p:sp>
      <p:pic>
        <p:nvPicPr>
          <p:cNvPr id="358" name="图片 4" descr=""/>
          <p:cNvPicPr/>
          <p:nvPr/>
        </p:nvPicPr>
        <p:blipFill>
          <a:blip r:embed="rId1"/>
          <a:srcRect l="0" t="0" r="0" b="14134"/>
          <a:stretch/>
        </p:blipFill>
        <p:spPr>
          <a:xfrm>
            <a:off x="75600" y="3796560"/>
            <a:ext cx="8992800" cy="2765520"/>
          </a:xfrm>
          <a:prstGeom prst="rect">
            <a:avLst/>
          </a:prstGeom>
          <a:ln w="0">
            <a:noFill/>
          </a:ln>
        </p:spPr>
      </p:pic>
      <p:grpSp>
        <p:nvGrpSpPr>
          <p:cNvPr id="359" name="组合 27"/>
          <p:cNvGrpSpPr/>
          <p:nvPr/>
        </p:nvGrpSpPr>
        <p:grpSpPr>
          <a:xfrm>
            <a:off x="5467680" y="1220400"/>
            <a:ext cx="3218760" cy="2570760"/>
            <a:chOff x="5467680" y="1220400"/>
            <a:chExt cx="3218760" cy="2570760"/>
          </a:xfrm>
        </p:grpSpPr>
        <p:sp>
          <p:nvSpPr>
            <p:cNvPr id="360" name="文本框 18"/>
            <p:cNvSpPr/>
            <p:nvPr/>
          </p:nvSpPr>
          <p:spPr>
            <a:xfrm>
              <a:off x="8198640" y="3427200"/>
              <a:ext cx="444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h3</a:t>
              </a:r>
              <a:endParaRPr b="0" lang="en-US" sz="1800" spc="-1" strike="noStrike">
                <a:latin typeface="Arial"/>
              </a:endParaRPr>
            </a:p>
          </p:txBody>
        </p:sp>
        <p:grpSp>
          <p:nvGrpSpPr>
            <p:cNvPr id="361" name="组合 26"/>
            <p:cNvGrpSpPr/>
            <p:nvPr/>
          </p:nvGrpSpPr>
          <p:grpSpPr>
            <a:xfrm>
              <a:off x="5467680" y="1220400"/>
              <a:ext cx="3218760" cy="2194920"/>
              <a:chOff x="5467680" y="1220400"/>
              <a:chExt cx="3218760" cy="2194920"/>
            </a:xfrm>
          </p:grpSpPr>
          <p:sp>
            <p:nvSpPr>
              <p:cNvPr id="362" name="矩形: 圆角 5"/>
              <p:cNvSpPr/>
              <p:nvPr/>
            </p:nvSpPr>
            <p:spPr>
              <a:xfrm>
                <a:off x="5467680" y="2367720"/>
                <a:ext cx="648000" cy="438120"/>
              </a:xfrm>
              <a:prstGeom prst="roundRect">
                <a:avLst>
                  <a:gd name="adj" fmla="val 16667"/>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363" name="椭圆 6"/>
              <p:cNvSpPr/>
              <p:nvPr/>
            </p:nvSpPr>
            <p:spPr>
              <a:xfrm>
                <a:off x="6757560" y="2314080"/>
                <a:ext cx="643320" cy="54540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364" name="矩形: 圆角 7"/>
              <p:cNvSpPr/>
              <p:nvPr/>
            </p:nvSpPr>
            <p:spPr>
              <a:xfrm>
                <a:off x="8038440" y="1640880"/>
                <a:ext cx="648000" cy="438120"/>
              </a:xfrm>
              <a:prstGeom prst="roundRect">
                <a:avLst>
                  <a:gd name="adj" fmla="val 16667"/>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365" name="矩形: 圆角 8"/>
              <p:cNvSpPr/>
              <p:nvPr/>
            </p:nvSpPr>
            <p:spPr>
              <a:xfrm>
                <a:off x="8038440" y="2977200"/>
                <a:ext cx="648000" cy="438120"/>
              </a:xfrm>
              <a:prstGeom prst="roundRect">
                <a:avLst>
                  <a:gd name="adj" fmla="val 16667"/>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366" name="直接连接符 10"/>
              <p:cNvSpPr/>
              <p:nvPr/>
            </p:nvSpPr>
            <p:spPr>
              <a:xfrm>
                <a:off x="6116040" y="2586960"/>
                <a:ext cx="779040" cy="0"/>
              </a:xfrm>
              <a:prstGeom prst="line">
                <a:avLst/>
              </a:prstGeom>
              <a:ln w="57150">
                <a:solidFill>
                  <a:srgbClr val="9292fb"/>
                </a:solidFill>
                <a:round/>
              </a:ln>
            </p:spPr>
            <p:style>
              <a:lnRef idx="1">
                <a:schemeClr val="accent1"/>
              </a:lnRef>
              <a:fillRef idx="0">
                <a:schemeClr val="accent1"/>
              </a:fillRef>
              <a:effectRef idx="0">
                <a:schemeClr val="accent1"/>
              </a:effectRef>
              <a:fontRef idx="minor"/>
            </p:style>
          </p:sp>
          <p:sp>
            <p:nvSpPr>
              <p:cNvPr id="367" name="直接连接符 12"/>
              <p:cNvSpPr/>
              <p:nvPr/>
            </p:nvSpPr>
            <p:spPr>
              <a:xfrm flipV="1">
                <a:off x="7306920" y="1859760"/>
                <a:ext cx="731160" cy="53424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368" name="直接连接符 14"/>
              <p:cNvSpPr/>
              <p:nvPr/>
            </p:nvSpPr>
            <p:spPr>
              <a:xfrm>
                <a:off x="7306920" y="2779920"/>
                <a:ext cx="731160" cy="41652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369" name="文本框 15"/>
              <p:cNvSpPr/>
              <p:nvPr/>
            </p:nvSpPr>
            <p:spPr>
              <a:xfrm>
                <a:off x="5554800" y="1954440"/>
                <a:ext cx="444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h1</a:t>
                </a:r>
                <a:endParaRPr b="0" lang="en-US" sz="1800" spc="-1" strike="noStrike">
                  <a:latin typeface="Arial"/>
                </a:endParaRPr>
              </a:p>
            </p:txBody>
          </p:sp>
          <p:sp>
            <p:nvSpPr>
              <p:cNvPr id="370" name="文本框 16"/>
              <p:cNvSpPr/>
              <p:nvPr/>
            </p:nvSpPr>
            <p:spPr>
              <a:xfrm>
                <a:off x="6830280" y="1967040"/>
                <a:ext cx="447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b1</a:t>
                </a:r>
                <a:endParaRPr b="0" lang="en-US" sz="1800" spc="-1" strike="noStrike">
                  <a:latin typeface="Arial"/>
                </a:endParaRPr>
              </a:p>
            </p:txBody>
          </p:sp>
          <p:sp>
            <p:nvSpPr>
              <p:cNvPr id="371" name="文本框 17"/>
              <p:cNvSpPr/>
              <p:nvPr/>
            </p:nvSpPr>
            <p:spPr>
              <a:xfrm>
                <a:off x="8212680" y="1220400"/>
                <a:ext cx="444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h2</a:t>
                </a:r>
                <a:endParaRPr b="0" lang="en-US" sz="1800" spc="-1" strike="noStrike">
                  <a:latin typeface="Arial"/>
                </a:endParaRPr>
              </a:p>
            </p:txBody>
          </p:sp>
          <p:sp>
            <p:nvSpPr>
              <p:cNvPr id="372" name="文本框 19"/>
              <p:cNvSpPr/>
              <p:nvPr/>
            </p:nvSpPr>
            <p:spPr>
              <a:xfrm>
                <a:off x="5993280" y="2803320"/>
                <a:ext cx="9568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20Mb/s</a:t>
                </a:r>
                <a:endParaRPr b="0" lang="en-US" sz="1800" spc="-1" strike="noStrike">
                  <a:latin typeface="Arial"/>
                </a:endParaRPr>
              </a:p>
            </p:txBody>
          </p:sp>
          <p:sp>
            <p:nvSpPr>
              <p:cNvPr id="373" name="文本框 20"/>
              <p:cNvSpPr/>
              <p:nvPr/>
            </p:nvSpPr>
            <p:spPr>
              <a:xfrm>
                <a:off x="7427880" y="2185920"/>
                <a:ext cx="9568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10Mb/s</a:t>
                </a:r>
                <a:endParaRPr b="0" lang="en-US" sz="1800" spc="-1" strike="noStrike">
                  <a:latin typeface="Arial"/>
                </a:endParaRPr>
              </a:p>
            </p:txBody>
          </p:sp>
          <p:sp>
            <p:nvSpPr>
              <p:cNvPr id="374" name="文本框 21"/>
              <p:cNvSpPr/>
              <p:nvPr/>
            </p:nvSpPr>
            <p:spPr>
              <a:xfrm>
                <a:off x="7059240" y="2977200"/>
                <a:ext cx="9568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10Mb/s</a:t>
                </a:r>
                <a:endParaRPr b="0" lang="en-US" sz="1800" spc="-1" strike="noStrike">
                  <a:latin typeface="Arial"/>
                </a:endParaRPr>
              </a:p>
            </p:txBody>
          </p:sp>
        </p:grpSp>
      </p:grpSp>
      <p:sp>
        <p:nvSpPr>
          <p:cNvPr id="375" name="任意多边形: 形状 28"/>
          <p:cNvSpPr/>
          <p:nvPr/>
        </p:nvSpPr>
        <p:spPr>
          <a:xfrm>
            <a:off x="6186240" y="1789200"/>
            <a:ext cx="1716480" cy="701640"/>
          </a:xfrm>
          <a:custGeom>
            <a:avLst/>
            <a:gdLst/>
            <a:ahLst/>
            <a:rect l="l" t="t" r="r" b="b"/>
            <a:pathLst>
              <a:path w="1716833" h="702152">
                <a:moveTo>
                  <a:pt x="0" y="662473"/>
                </a:moveTo>
                <a:cubicBezTo>
                  <a:pt x="227822" y="701350"/>
                  <a:pt x="455645" y="740228"/>
                  <a:pt x="741784" y="629816"/>
                </a:cubicBezTo>
                <a:cubicBezTo>
                  <a:pt x="1027923" y="519404"/>
                  <a:pt x="1372378" y="259702"/>
                  <a:pt x="1716833" y="0"/>
                </a:cubicBezTo>
              </a:path>
            </a:pathLst>
          </a:custGeom>
          <a:noFill/>
          <a:ln w="38100">
            <a:solidFill>
              <a:srgbClr val="ff0000"/>
            </a:solidFill>
            <a:prstDash val="dash"/>
            <a:round/>
            <a:headEnd len="med" type="arrow" w="med"/>
            <a:tailEnd len="med" type="arrow" w="med"/>
          </a:ln>
        </p:spPr>
        <p:style>
          <a:lnRef idx="2">
            <a:schemeClr val="accent1">
              <a:shade val="50000"/>
            </a:schemeClr>
          </a:lnRef>
          <a:fillRef idx="1">
            <a:schemeClr val="accent1"/>
          </a:fillRef>
          <a:effectRef idx="0">
            <a:schemeClr val="accent1"/>
          </a:effectRef>
          <a:fontRef idx="minor"/>
        </p:style>
      </p:sp>
      <p:sp>
        <p:nvSpPr>
          <p:cNvPr id="376" name="任意多边形: 形状 29"/>
          <p:cNvSpPr/>
          <p:nvPr/>
        </p:nvSpPr>
        <p:spPr>
          <a:xfrm>
            <a:off x="6186240" y="2660040"/>
            <a:ext cx="1599840" cy="500400"/>
          </a:xfrm>
          <a:custGeom>
            <a:avLst/>
            <a:gdLst/>
            <a:ahLst/>
            <a:rect l="l" t="t" r="r" b="b"/>
            <a:pathLst>
              <a:path w="1600200" h="500765">
                <a:moveTo>
                  <a:pt x="0" y="71557"/>
                </a:moveTo>
                <a:cubicBezTo>
                  <a:pt x="216548" y="17128"/>
                  <a:pt x="433096" y="-37301"/>
                  <a:pt x="699796" y="34234"/>
                </a:cubicBezTo>
                <a:cubicBezTo>
                  <a:pt x="966496" y="105769"/>
                  <a:pt x="1283348" y="303267"/>
                  <a:pt x="1600200" y="500765"/>
                </a:cubicBezTo>
              </a:path>
            </a:pathLst>
          </a:custGeom>
          <a:noFill/>
          <a:ln w="38100">
            <a:solidFill>
              <a:srgbClr val="ff0000"/>
            </a:solidFill>
            <a:prstDash val="dash"/>
            <a:round/>
            <a:headEnd len="med" type="arrow" w="med"/>
            <a:tailEnd len="med" type="arrow" w="med"/>
          </a:ln>
        </p:spPr>
        <p:style>
          <a:lnRef idx="2">
            <a:schemeClr val="accent1">
              <a:shade val="50000"/>
            </a:schemeClr>
          </a:lnRef>
          <a:fillRef idx="1">
            <a:schemeClr val="accent1"/>
          </a:fillRef>
          <a:effectRef idx="0">
            <a:schemeClr val="accent1"/>
          </a:effectRef>
          <a:fontRef idx="minor"/>
        </p:style>
      </p:sp>
      <p:sp>
        <p:nvSpPr>
          <p:cNvPr id="377" name="文本框 9"/>
          <p:cNvSpPr/>
          <p:nvPr/>
        </p:nvSpPr>
        <p:spPr>
          <a:xfrm>
            <a:off x="3204720" y="5524200"/>
            <a:ext cx="2810160" cy="912600"/>
          </a:xfrm>
          <a:prstGeom prst="rect">
            <a:avLst/>
          </a:prstGeom>
          <a:solidFill>
            <a:schemeClr val="bg1"/>
          </a:solid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ourier New"/>
                <a:ea typeface="黑体"/>
              </a:rPr>
              <a:t>h2 # iperf -s</a:t>
            </a:r>
            <a:endParaRPr b="0" lang="en-US" sz="1800" spc="-1" strike="noStrike">
              <a:latin typeface="Arial"/>
            </a:endParaRPr>
          </a:p>
          <a:p>
            <a:pPr>
              <a:lnSpc>
                <a:spcPct val="100000"/>
              </a:lnSpc>
              <a:buNone/>
            </a:pPr>
            <a:r>
              <a:rPr b="0" lang="en-US" sz="1800" spc="-1" strike="noStrike">
                <a:solidFill>
                  <a:srgbClr val="000000"/>
                </a:solidFill>
                <a:latin typeface="Courier New"/>
                <a:ea typeface="黑体"/>
              </a:rPr>
              <a:t>h3 # iperf -s</a:t>
            </a:r>
            <a:endParaRPr b="0" lang="en-US" sz="1800" spc="-1" strike="noStrike">
              <a:latin typeface="Arial"/>
            </a:endParaRPr>
          </a:p>
          <a:p>
            <a:pPr>
              <a:lnSpc>
                <a:spcPct val="100000"/>
              </a:lnSpc>
              <a:buNone/>
            </a:pPr>
            <a:endParaRPr b="0" lang="en-US" sz="1800" spc="-1" strike="noStrike">
              <a:latin typeface="Arial"/>
            </a:endParaRPr>
          </a:p>
        </p:txBody>
      </p:sp>
      <p:sp>
        <p:nvSpPr>
          <p:cNvPr id="4" name="PlaceHolder 3"/>
          <p:cNvSpPr>
            <a:spLocks noGrp="1"/>
          </p:cNvSpPr>
          <p:nvPr>
            <p:ph type="sldNum" idx="5"/>
          </p:nvPr>
        </p:nvSpPr>
        <p:spPr/>
        <p:txBody>
          <a:bodyPr/>
          <a:p>
            <a:fld id="{91524CED-CF47-4BDC-87A8-234A57415B2A}" type="slidenum">
              <a:t>30</a:t>
            </a:fld>
          </a:p>
        </p:txBody>
      </p:sp>
    </p:spTree>
  </p:cSld>
  <mc:AlternateContent>
    <mc:Choice Requires="p14">
      <p:transition spd="slow" p14:dur="2000"/>
    </mc:Choice>
    <mc:Fallback>
      <p:transition spd="slow"/>
    </mc:Fallback>
  </mc:AlternateContent>
  <p:timing>
    <p:tnLst>
      <p:par>
        <p:cTn id="159" dur="indefinite" restart="never" nodeType="tmRoot">
          <p:childTnLst>
            <p:seq>
              <p:cTn id="160" dur="indefinite" nodeType="mainSeq">
                <p:childTnLst>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375"/>
                                        </p:tgtEl>
                                        <p:attrNameLst>
                                          <p:attrName>style.visibility</p:attrName>
                                        </p:attrNameLst>
                                      </p:cBhvr>
                                      <p:to>
                                        <p:strVal val="visible"/>
                                      </p:to>
                                    </p:set>
                                  </p:childTnLst>
                                </p:cTn>
                              </p:par>
                              <p:par>
                                <p:cTn id="165" nodeType="withEffect" fill="hold" presetClass="entr" presetID="1">
                                  <p:stCondLst>
                                    <p:cond delay="0"/>
                                  </p:stCondLst>
                                  <p:childTnLst>
                                    <p:set>
                                      <p:cBhvr>
                                        <p:cTn id="166" dur="1" fill="hold">
                                          <p:stCondLst>
                                            <p:cond delay="0"/>
                                          </p:stCondLst>
                                        </p:cTn>
                                        <p:tgtEl>
                                          <p:spTgt spid="376"/>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358"/>
                                        </p:tgtEl>
                                        <p:attrNameLst>
                                          <p:attrName>style.visibility</p:attrName>
                                        </p:attrNameLst>
                                      </p:cBhvr>
                                      <p:to>
                                        <p:strVal val="visible"/>
                                      </p:to>
                                    </p:set>
                                  </p:childTnLst>
                                </p:cTn>
                              </p:par>
                              <p:par>
                                <p:cTn id="171" nodeType="withEffect" fill="hold" presetClass="entr" presetID="1">
                                  <p:stCondLst>
                                    <p:cond delay="0"/>
                                  </p:stCondLst>
                                  <p:childTnLst>
                                    <p:set>
                                      <p:cBhvr>
                                        <p:cTn id="172" dur="1" fill="hold">
                                          <p:stCondLst>
                                            <p:cond delay="0"/>
                                          </p:stCondLst>
                                        </p:cTn>
                                        <p:tgtEl>
                                          <p:spTgt spid="3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数据包在环路中不断广播</a:t>
            </a:r>
            <a:endParaRPr b="0" lang="en-US" sz="3600" spc="-1" strike="noStrike">
              <a:solidFill>
                <a:srgbClr val="000000"/>
              </a:solidFill>
              <a:latin typeface="Calibri"/>
            </a:endParaRPr>
          </a:p>
        </p:txBody>
      </p:sp>
      <p:sp>
        <p:nvSpPr>
          <p:cNvPr id="379"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环形网络拓扑</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三个</a:t>
            </a:r>
            <a:r>
              <a:rPr b="0" lang="en-US" sz="2000" spc="-1" strike="noStrike">
                <a:solidFill>
                  <a:srgbClr val="000000"/>
                </a:solidFill>
                <a:latin typeface="Calibri"/>
                <a:ea typeface="黑体"/>
              </a:rPr>
              <a:t>Hub</a:t>
            </a:r>
            <a:r>
              <a:rPr b="0" lang="zh-CN" sz="2000" spc="-1" strike="noStrike">
                <a:solidFill>
                  <a:srgbClr val="000000"/>
                </a:solidFill>
                <a:latin typeface="Calibri"/>
                <a:ea typeface="黑体"/>
              </a:rPr>
              <a:t>节点，</a:t>
            </a:r>
            <a:r>
              <a:rPr b="0" lang="en-US" sz="2000" spc="-1" strike="noStrike">
                <a:solidFill>
                  <a:srgbClr val="000000"/>
                </a:solidFill>
                <a:latin typeface="Calibri"/>
                <a:ea typeface="黑体"/>
              </a:rPr>
              <a:t>b1, b2, b3</a:t>
            </a:r>
            <a:r>
              <a:rPr b="0" lang="zh-CN" sz="2000" spc="-1" strike="noStrike">
                <a:solidFill>
                  <a:srgbClr val="000000"/>
                </a:solidFill>
                <a:latin typeface="Calibri"/>
                <a:ea typeface="黑体"/>
              </a:rPr>
              <a:t>，两两互联</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两个主机节点，</a:t>
            </a:r>
            <a:r>
              <a:rPr b="0" lang="en-US" sz="2000" spc="-1" strike="noStrike">
                <a:solidFill>
                  <a:srgbClr val="000000"/>
                </a:solidFill>
                <a:latin typeface="Calibri"/>
                <a:ea typeface="黑体"/>
              </a:rPr>
              <a:t>h1</a:t>
            </a:r>
            <a:r>
              <a:rPr b="0" lang="zh-CN" sz="2000" spc="-1" strike="noStrike">
                <a:solidFill>
                  <a:srgbClr val="000000"/>
                </a:solidFill>
                <a:latin typeface="Calibri"/>
                <a:ea typeface="黑体"/>
              </a:rPr>
              <a:t>连接到</a:t>
            </a:r>
            <a:r>
              <a:rPr b="0" lang="en-US" sz="2000" spc="-1" strike="noStrike">
                <a:solidFill>
                  <a:srgbClr val="000000"/>
                </a:solidFill>
                <a:latin typeface="Calibri"/>
                <a:ea typeface="黑体"/>
              </a:rPr>
              <a:t>b1</a:t>
            </a:r>
            <a:r>
              <a:rPr b="0" lang="zh-CN" sz="2000" spc="-1" strike="noStrike">
                <a:solidFill>
                  <a:srgbClr val="000000"/>
                </a:solidFill>
                <a:latin typeface="Calibri"/>
                <a:ea typeface="黑体"/>
              </a:rPr>
              <a:t>，</a:t>
            </a:r>
            <a:r>
              <a:rPr b="0" lang="en-US" sz="2000" spc="-1" strike="noStrike">
                <a:solidFill>
                  <a:srgbClr val="000000"/>
                </a:solidFill>
                <a:latin typeface="Calibri"/>
                <a:ea typeface="黑体"/>
              </a:rPr>
              <a:t>h2</a:t>
            </a:r>
            <a:r>
              <a:rPr b="0" lang="zh-CN" sz="2000" spc="-1" strike="noStrike">
                <a:solidFill>
                  <a:srgbClr val="000000"/>
                </a:solidFill>
                <a:latin typeface="Calibri"/>
                <a:ea typeface="黑体"/>
              </a:rPr>
              <a:t>连接到</a:t>
            </a:r>
            <a:r>
              <a:rPr b="0" lang="en-US" sz="2000" spc="-1" strike="noStrike">
                <a:solidFill>
                  <a:srgbClr val="000000"/>
                </a:solidFill>
                <a:latin typeface="Calibri"/>
                <a:ea typeface="黑体"/>
              </a:rPr>
              <a:t>b2</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由</a:t>
            </a:r>
            <a:r>
              <a:rPr b="0" lang="en-US" sz="2400" spc="-1" strike="noStrike">
                <a:solidFill>
                  <a:srgbClr val="000000"/>
                </a:solidFill>
                <a:latin typeface="Calibri"/>
                <a:ea typeface="黑体"/>
              </a:rPr>
              <a:t>h1</a:t>
            </a:r>
            <a:r>
              <a:rPr b="0" lang="zh-CN" sz="2400" spc="-1" strike="noStrike">
                <a:solidFill>
                  <a:srgbClr val="000000"/>
                </a:solidFill>
                <a:latin typeface="Calibri"/>
                <a:ea typeface="黑体"/>
              </a:rPr>
              <a:t>向</a:t>
            </a:r>
            <a:r>
              <a:rPr b="0" lang="en-US" sz="2400" spc="-1" strike="noStrike">
                <a:solidFill>
                  <a:srgbClr val="000000"/>
                </a:solidFill>
                <a:latin typeface="Calibri"/>
                <a:ea typeface="黑体"/>
              </a:rPr>
              <a:t>h2</a:t>
            </a:r>
            <a:r>
              <a:rPr b="0" lang="zh-CN" sz="2400" spc="-1" strike="noStrike">
                <a:solidFill>
                  <a:srgbClr val="000000"/>
                </a:solidFill>
                <a:latin typeface="Calibri"/>
                <a:ea typeface="黑体"/>
              </a:rPr>
              <a:t>发送一个数据包</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h1# ping -c 1 10.0.0.2</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抓包看到一个数据包不断被广播</a:t>
            </a:r>
            <a:endParaRPr b="0" lang="en-US" sz="2000" spc="-1" strike="noStrike">
              <a:solidFill>
                <a:srgbClr val="000000"/>
              </a:solidFill>
              <a:latin typeface="Calibri"/>
            </a:endParaRPr>
          </a:p>
        </p:txBody>
      </p:sp>
      <p:grpSp>
        <p:nvGrpSpPr>
          <p:cNvPr id="380" name="组合 4"/>
          <p:cNvGrpSpPr/>
          <p:nvPr/>
        </p:nvGrpSpPr>
        <p:grpSpPr>
          <a:xfrm>
            <a:off x="4428360" y="1571760"/>
            <a:ext cx="4463640" cy="2612520"/>
            <a:chOff x="4428360" y="1571760"/>
            <a:chExt cx="4463640" cy="2612520"/>
          </a:xfrm>
        </p:grpSpPr>
        <p:sp>
          <p:nvSpPr>
            <p:cNvPr id="381" name="文本框 5"/>
            <p:cNvSpPr/>
            <p:nvPr/>
          </p:nvSpPr>
          <p:spPr>
            <a:xfrm>
              <a:off x="8356320" y="3820320"/>
              <a:ext cx="444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h2</a:t>
              </a:r>
              <a:endParaRPr b="0" lang="en-US" sz="1800" spc="-1" strike="noStrike">
                <a:latin typeface="Arial"/>
              </a:endParaRPr>
            </a:p>
          </p:txBody>
        </p:sp>
        <p:sp>
          <p:nvSpPr>
            <p:cNvPr id="382" name="矩形: 圆角 6"/>
            <p:cNvSpPr/>
            <p:nvPr/>
          </p:nvSpPr>
          <p:spPr>
            <a:xfrm>
              <a:off x="4428360" y="3276360"/>
              <a:ext cx="648000" cy="438120"/>
            </a:xfrm>
            <a:prstGeom prst="roundRect">
              <a:avLst>
                <a:gd name="adj" fmla="val 16667"/>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383" name="椭圆 7"/>
            <p:cNvSpPr/>
            <p:nvPr/>
          </p:nvSpPr>
          <p:spPr>
            <a:xfrm>
              <a:off x="6385680" y="1919160"/>
              <a:ext cx="643320" cy="54540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384" name="文本框 8"/>
            <p:cNvSpPr/>
            <p:nvPr/>
          </p:nvSpPr>
          <p:spPr>
            <a:xfrm>
              <a:off x="4508640" y="3796200"/>
              <a:ext cx="444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h1</a:t>
              </a:r>
              <a:endParaRPr b="0" lang="en-US" sz="1800" spc="-1" strike="noStrike">
                <a:latin typeface="Arial"/>
              </a:endParaRPr>
            </a:p>
          </p:txBody>
        </p:sp>
        <p:sp>
          <p:nvSpPr>
            <p:cNvPr id="385" name="文本框 9"/>
            <p:cNvSpPr/>
            <p:nvPr/>
          </p:nvSpPr>
          <p:spPr>
            <a:xfrm>
              <a:off x="6458400" y="1571760"/>
              <a:ext cx="447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b3</a:t>
              </a:r>
              <a:endParaRPr b="0" lang="en-US" sz="1800" spc="-1" strike="noStrike">
                <a:latin typeface="Arial"/>
              </a:endParaRPr>
            </a:p>
          </p:txBody>
        </p:sp>
        <p:sp>
          <p:nvSpPr>
            <p:cNvPr id="386" name="椭圆 10"/>
            <p:cNvSpPr/>
            <p:nvPr/>
          </p:nvSpPr>
          <p:spPr>
            <a:xfrm>
              <a:off x="5802480" y="3222720"/>
              <a:ext cx="643320" cy="54540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387" name="椭圆 11"/>
            <p:cNvSpPr/>
            <p:nvPr/>
          </p:nvSpPr>
          <p:spPr>
            <a:xfrm>
              <a:off x="6956640" y="3222720"/>
              <a:ext cx="643320" cy="54540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388" name="文本框 12"/>
            <p:cNvSpPr/>
            <p:nvPr/>
          </p:nvSpPr>
          <p:spPr>
            <a:xfrm>
              <a:off x="5787360" y="3796200"/>
              <a:ext cx="447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b1</a:t>
              </a:r>
              <a:endParaRPr b="0" lang="en-US" sz="1800" spc="-1" strike="noStrike">
                <a:latin typeface="Arial"/>
              </a:endParaRPr>
            </a:p>
          </p:txBody>
        </p:sp>
        <p:sp>
          <p:nvSpPr>
            <p:cNvPr id="389" name="文本框 13"/>
            <p:cNvSpPr/>
            <p:nvPr/>
          </p:nvSpPr>
          <p:spPr>
            <a:xfrm>
              <a:off x="7120800" y="3820320"/>
              <a:ext cx="447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b2</a:t>
              </a:r>
              <a:endParaRPr b="0" lang="en-US" sz="1800" spc="-1" strike="noStrike">
                <a:latin typeface="Arial"/>
              </a:endParaRPr>
            </a:p>
          </p:txBody>
        </p:sp>
        <p:sp>
          <p:nvSpPr>
            <p:cNvPr id="390" name="矩形: 圆角 14"/>
            <p:cNvSpPr/>
            <p:nvPr/>
          </p:nvSpPr>
          <p:spPr>
            <a:xfrm>
              <a:off x="8244000" y="3276360"/>
              <a:ext cx="648000" cy="438120"/>
            </a:xfrm>
            <a:prstGeom prst="roundRect">
              <a:avLst>
                <a:gd name="adj" fmla="val 16667"/>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391" name="直接连接符 15"/>
            <p:cNvSpPr/>
            <p:nvPr/>
          </p:nvSpPr>
          <p:spPr>
            <a:xfrm flipH="1">
              <a:off x="6123960" y="2384640"/>
              <a:ext cx="356040" cy="83772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392" name="直接连接符 16"/>
            <p:cNvSpPr/>
            <p:nvPr/>
          </p:nvSpPr>
          <p:spPr>
            <a:xfrm>
              <a:off x="6935040" y="2384640"/>
              <a:ext cx="343440" cy="83772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393" name="直接连接符 17"/>
            <p:cNvSpPr/>
            <p:nvPr/>
          </p:nvSpPr>
          <p:spPr>
            <a:xfrm>
              <a:off x="6445800" y="3495600"/>
              <a:ext cx="510480" cy="36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394" name="直接连接符 18"/>
            <p:cNvSpPr/>
            <p:nvPr/>
          </p:nvSpPr>
          <p:spPr>
            <a:xfrm>
              <a:off x="7600320" y="3495600"/>
              <a:ext cx="643320" cy="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395" name="直接连接符 19"/>
            <p:cNvSpPr/>
            <p:nvPr/>
          </p:nvSpPr>
          <p:spPr>
            <a:xfrm flipH="1">
              <a:off x="5076720" y="3495600"/>
              <a:ext cx="725400" cy="0"/>
            </a:xfrm>
            <a:prstGeom prst="line">
              <a:avLst/>
            </a:prstGeom>
            <a:ln>
              <a:solidFill>
                <a:srgbClr val="9292fb"/>
              </a:solidFill>
              <a:round/>
            </a:ln>
          </p:spPr>
          <p:style>
            <a:lnRef idx="1">
              <a:schemeClr val="accent1"/>
            </a:lnRef>
            <a:fillRef idx="0">
              <a:schemeClr val="accent1"/>
            </a:fillRef>
            <a:effectRef idx="0">
              <a:schemeClr val="accent1"/>
            </a:effectRef>
            <a:fontRef idx="minor"/>
          </p:style>
        </p:sp>
      </p:grpSp>
      <p:pic>
        <p:nvPicPr>
          <p:cNvPr id="396" name="图片 23" descr=""/>
          <p:cNvPicPr/>
          <p:nvPr/>
        </p:nvPicPr>
        <p:blipFill>
          <a:blip r:embed="rId1"/>
          <a:stretch/>
        </p:blipFill>
        <p:spPr>
          <a:xfrm>
            <a:off x="2738880" y="3796200"/>
            <a:ext cx="5552280" cy="2997720"/>
          </a:xfrm>
          <a:prstGeom prst="rect">
            <a:avLst/>
          </a:prstGeom>
          <a:ln w="0">
            <a:noFill/>
          </a:ln>
        </p:spPr>
      </p:pic>
      <p:sp>
        <p:nvSpPr>
          <p:cNvPr id="4" name="PlaceHolder 3"/>
          <p:cNvSpPr>
            <a:spLocks noGrp="1"/>
          </p:cNvSpPr>
          <p:nvPr>
            <p:ph type="sldNum" idx="5"/>
          </p:nvPr>
        </p:nvSpPr>
        <p:spPr/>
        <p:txBody>
          <a:bodyPr/>
          <a:p>
            <a:fld id="{72555F14-A1EE-4BC4-A1F7-F89E20BFC697}" type="slidenum">
              <a:t>31</a:t>
            </a:fld>
          </a:p>
        </p:txBody>
      </p:sp>
    </p:spTree>
  </p:cSld>
  <mc:AlternateContent>
    <mc:Choice Requires="p14">
      <p:transition spd="slow" p14:dur="2000"/>
    </mc:Choice>
    <mc:Fallback>
      <p:transition spd="slow"/>
    </mc:Fallback>
  </mc:AlternateContent>
  <p:timing>
    <p:tnLst>
      <p:par>
        <p:cTn id="173" dur="indefinite" restart="never" nodeType="tmRoot">
          <p:childTnLst>
            <p:seq>
              <p:cTn id="174" dur="indefinite" nodeType="mainSeq">
                <p:childTnLst>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3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实验内容</a:t>
            </a:r>
            <a:endParaRPr b="0" lang="en-US" sz="3600" spc="-1" strike="noStrike">
              <a:solidFill>
                <a:srgbClr val="000000"/>
              </a:solidFill>
              <a:latin typeface="Calibri"/>
            </a:endParaRPr>
          </a:p>
        </p:txBody>
      </p:sp>
      <p:sp>
        <p:nvSpPr>
          <p:cNvPr id="398" name="PlaceHolder 2"/>
          <p:cNvSpPr>
            <a:spLocks noGrp="1"/>
          </p:cNvSpPr>
          <p:nvPr>
            <p:ph/>
          </p:nvPr>
        </p:nvSpPr>
        <p:spPr>
          <a:xfrm>
            <a:off x="457200" y="1445040"/>
            <a:ext cx="851256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实现节点广播的</a:t>
            </a:r>
            <a:r>
              <a:rPr b="0" lang="en-US" sz="2400" spc="-1" strike="noStrike">
                <a:solidFill>
                  <a:srgbClr val="000000"/>
                </a:solidFill>
                <a:latin typeface="Calibri"/>
                <a:ea typeface="黑体"/>
              </a:rPr>
              <a:t>broadcast_packet</a:t>
            </a:r>
            <a:r>
              <a:rPr b="0" lang="zh-CN" sz="2400" spc="-1" strike="noStrike">
                <a:solidFill>
                  <a:srgbClr val="000000"/>
                </a:solidFill>
                <a:latin typeface="Calibri"/>
                <a:ea typeface="黑体"/>
              </a:rPr>
              <a:t>函数</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验证广播网络能够正常运行</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从一个端节点</a:t>
            </a:r>
            <a:r>
              <a:rPr b="0" lang="en-US" sz="2000" spc="-1" strike="noStrike">
                <a:solidFill>
                  <a:srgbClr val="000000"/>
                </a:solidFill>
                <a:latin typeface="Calibri"/>
                <a:ea typeface="黑体"/>
              </a:rPr>
              <a:t>ping</a:t>
            </a:r>
            <a:r>
              <a:rPr b="0" lang="zh-CN" sz="2000" spc="-1" strike="noStrike">
                <a:solidFill>
                  <a:srgbClr val="000000"/>
                </a:solidFill>
                <a:latin typeface="Calibri"/>
                <a:ea typeface="黑体"/>
              </a:rPr>
              <a:t>另一个端节点</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验证广播网络的效率</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在</a:t>
            </a:r>
            <a:r>
              <a:rPr b="0" lang="en-US" sz="2000" spc="-1" strike="noStrike">
                <a:solidFill>
                  <a:srgbClr val="000000"/>
                </a:solidFill>
                <a:latin typeface="Calibri"/>
                <a:ea typeface="黑体"/>
              </a:rPr>
              <a:t>three_nodes_bw.py</a:t>
            </a:r>
            <a:r>
              <a:rPr b="0" lang="zh-CN" sz="2000" spc="-1" strike="noStrike">
                <a:solidFill>
                  <a:srgbClr val="000000"/>
                </a:solidFill>
                <a:latin typeface="Calibri"/>
                <a:ea typeface="黑体"/>
              </a:rPr>
              <a:t>进行</a:t>
            </a:r>
            <a:r>
              <a:rPr b="0" lang="en-US" sz="2000" spc="-1" strike="noStrike">
                <a:solidFill>
                  <a:srgbClr val="000000"/>
                </a:solidFill>
                <a:latin typeface="Calibri"/>
                <a:ea typeface="黑体"/>
              </a:rPr>
              <a:t>iperf</a:t>
            </a:r>
            <a:r>
              <a:rPr b="0" lang="zh-CN" sz="2000" spc="-1" strike="noStrike">
                <a:solidFill>
                  <a:srgbClr val="000000"/>
                </a:solidFill>
                <a:latin typeface="Calibri"/>
                <a:ea typeface="黑体"/>
              </a:rPr>
              <a:t>测量</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两种场景：</a:t>
            </a:r>
            <a:endParaRPr b="0" lang="en-US" sz="2000" spc="-1" strike="noStrike">
              <a:solidFill>
                <a:srgbClr val="000000"/>
              </a:solidFill>
              <a:latin typeface="Calibri"/>
            </a:endParaRPr>
          </a:p>
          <a:p>
            <a:pPr lvl="2" marL="1143000" indent="-228600">
              <a:lnSpc>
                <a:spcPct val="150000"/>
              </a:lnSpc>
              <a:buClr>
                <a:srgbClr val="00007d"/>
              </a:buClr>
              <a:buSzPct val="65000"/>
              <a:buFont typeface="Wingdings" charset="2"/>
              <a:buChar char=""/>
            </a:pPr>
            <a:r>
              <a:rPr b="0" lang="en-US" sz="1800" spc="-1" strike="noStrike">
                <a:solidFill>
                  <a:srgbClr val="000000"/>
                </a:solidFill>
                <a:latin typeface="Calibri"/>
                <a:ea typeface="黑体"/>
              </a:rPr>
              <a:t>H1: iperf client; H2, H3: servers </a:t>
            </a:r>
            <a:r>
              <a:rPr b="0" lang="zh-CN" sz="1800" spc="-1" strike="noStrike">
                <a:solidFill>
                  <a:srgbClr val="000000"/>
                </a:solidFill>
                <a:latin typeface="Calibri"/>
                <a:ea typeface="黑体"/>
              </a:rPr>
              <a:t>（</a:t>
            </a:r>
            <a:r>
              <a:rPr b="0" lang="en-US" sz="1800" spc="-1" strike="noStrike">
                <a:solidFill>
                  <a:srgbClr val="ff0000"/>
                </a:solidFill>
                <a:latin typeface="Calibri"/>
                <a:ea typeface="黑体"/>
              </a:rPr>
              <a:t>h1</a:t>
            </a:r>
            <a:r>
              <a:rPr b="0" lang="zh-CN" sz="1800" spc="-1" strike="noStrike">
                <a:solidFill>
                  <a:srgbClr val="ff0000"/>
                </a:solidFill>
                <a:latin typeface="Calibri"/>
                <a:ea typeface="黑体"/>
              </a:rPr>
              <a:t>同时向</a:t>
            </a:r>
            <a:r>
              <a:rPr b="0" lang="en-US" sz="1800" spc="-1" strike="noStrike">
                <a:solidFill>
                  <a:srgbClr val="ff0000"/>
                </a:solidFill>
                <a:latin typeface="Calibri"/>
                <a:ea typeface="黑体"/>
              </a:rPr>
              <a:t>h2</a:t>
            </a:r>
            <a:r>
              <a:rPr b="0" lang="zh-CN" sz="1800" spc="-1" strike="noStrike">
                <a:solidFill>
                  <a:srgbClr val="ff0000"/>
                </a:solidFill>
                <a:latin typeface="Calibri"/>
                <a:ea typeface="黑体"/>
              </a:rPr>
              <a:t>和</a:t>
            </a:r>
            <a:r>
              <a:rPr b="0" lang="en-US" sz="1800" spc="-1" strike="noStrike">
                <a:solidFill>
                  <a:srgbClr val="ff0000"/>
                </a:solidFill>
                <a:latin typeface="Calibri"/>
                <a:ea typeface="黑体"/>
              </a:rPr>
              <a:t>h3</a:t>
            </a:r>
            <a:r>
              <a:rPr b="0" lang="zh-CN" sz="1800" spc="-1" strike="noStrike">
                <a:solidFill>
                  <a:srgbClr val="ff0000"/>
                </a:solidFill>
                <a:latin typeface="Calibri"/>
                <a:ea typeface="黑体"/>
              </a:rPr>
              <a:t>测量</a:t>
            </a:r>
            <a:r>
              <a:rPr b="0" lang="zh-CN" sz="1800" spc="-1" strike="noStrike">
                <a:solidFill>
                  <a:srgbClr val="000000"/>
                </a:solidFill>
                <a:latin typeface="Calibri"/>
                <a:ea typeface="黑体"/>
              </a:rPr>
              <a:t>）</a:t>
            </a:r>
            <a:endParaRPr b="0" lang="en-US" sz="1800" spc="-1" strike="noStrike">
              <a:solidFill>
                <a:srgbClr val="000000"/>
              </a:solidFill>
              <a:latin typeface="Calibri"/>
            </a:endParaRPr>
          </a:p>
          <a:p>
            <a:pPr lvl="2" marL="1143000" indent="-228600">
              <a:lnSpc>
                <a:spcPct val="150000"/>
              </a:lnSpc>
              <a:buClr>
                <a:srgbClr val="00007d"/>
              </a:buClr>
              <a:buSzPct val="65000"/>
              <a:buFont typeface="Wingdings" charset="2"/>
              <a:buChar char=""/>
            </a:pPr>
            <a:r>
              <a:rPr b="0" lang="en-US" sz="1800" spc="-1" strike="noStrike">
                <a:solidFill>
                  <a:srgbClr val="000000"/>
                </a:solidFill>
                <a:latin typeface="Calibri"/>
                <a:ea typeface="黑体"/>
              </a:rPr>
              <a:t>H1: iperf server; H2, H3: clients </a:t>
            </a:r>
            <a:r>
              <a:rPr b="0" lang="zh-CN" sz="1800" spc="-1" strike="noStrike">
                <a:solidFill>
                  <a:srgbClr val="000000"/>
                </a:solidFill>
                <a:latin typeface="Calibri"/>
                <a:ea typeface="黑体"/>
              </a:rPr>
              <a:t>（ </a:t>
            </a:r>
            <a:r>
              <a:rPr b="0" lang="en-US" sz="1800" spc="-1" strike="noStrike">
                <a:solidFill>
                  <a:srgbClr val="ff0000"/>
                </a:solidFill>
                <a:latin typeface="Calibri"/>
                <a:ea typeface="黑体"/>
              </a:rPr>
              <a:t>h2</a:t>
            </a:r>
            <a:r>
              <a:rPr b="0" lang="zh-CN" sz="1800" spc="-1" strike="noStrike">
                <a:solidFill>
                  <a:srgbClr val="ff0000"/>
                </a:solidFill>
                <a:latin typeface="Calibri"/>
                <a:ea typeface="黑体"/>
              </a:rPr>
              <a:t>和</a:t>
            </a:r>
            <a:r>
              <a:rPr b="0" lang="en-US" sz="1800" spc="-1" strike="noStrike">
                <a:solidFill>
                  <a:srgbClr val="ff0000"/>
                </a:solidFill>
                <a:latin typeface="Calibri"/>
                <a:ea typeface="黑体"/>
              </a:rPr>
              <a:t>h3 </a:t>
            </a:r>
            <a:r>
              <a:rPr b="0" lang="zh-CN" sz="1800" spc="-1" strike="noStrike">
                <a:solidFill>
                  <a:srgbClr val="ff0000"/>
                </a:solidFill>
                <a:latin typeface="Calibri"/>
                <a:ea typeface="黑体"/>
              </a:rPr>
              <a:t>同时向</a:t>
            </a:r>
            <a:r>
              <a:rPr b="0" lang="en-US" sz="1800" spc="-1" strike="noStrike">
                <a:solidFill>
                  <a:srgbClr val="ff0000"/>
                </a:solidFill>
                <a:latin typeface="Calibri"/>
                <a:ea typeface="黑体"/>
              </a:rPr>
              <a:t>h1</a:t>
            </a:r>
            <a:r>
              <a:rPr b="0" lang="zh-CN" sz="1800" spc="-1" strike="noStrike">
                <a:solidFill>
                  <a:srgbClr val="ff0000"/>
                </a:solidFill>
                <a:latin typeface="Calibri"/>
                <a:ea typeface="黑体"/>
              </a:rPr>
              <a:t>测量</a:t>
            </a:r>
            <a:r>
              <a:rPr b="0" lang="zh-CN" sz="1800" spc="-1" strike="noStrike">
                <a:solidFill>
                  <a:srgbClr val="000000"/>
                </a:solidFill>
                <a:latin typeface="Calibri"/>
                <a:ea typeface="黑体"/>
              </a:rPr>
              <a:t>）</a:t>
            </a:r>
            <a:endParaRPr b="0" lang="en-US" sz="18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自己动手构建环形拓扑，验证该拓扑下节点广播会产生数据包环路</a:t>
            </a:r>
            <a:endParaRPr b="0" lang="en-US" sz="2400" spc="-1" strike="noStrike">
              <a:solidFill>
                <a:srgbClr val="000000"/>
              </a:solidFill>
              <a:latin typeface="Calibri"/>
            </a:endParaRPr>
          </a:p>
        </p:txBody>
      </p:sp>
      <p:sp>
        <p:nvSpPr>
          <p:cNvPr id="4" name="PlaceHolder 3"/>
          <p:cNvSpPr>
            <a:spLocks noGrp="1"/>
          </p:cNvSpPr>
          <p:nvPr>
            <p:ph type="sldNum" idx="5"/>
          </p:nvPr>
        </p:nvSpPr>
        <p:spPr/>
        <p:txBody>
          <a:bodyPr/>
          <a:p>
            <a:fld id="{910C15DE-49EC-42ED-9937-84D2C7B12B5D}" type="slidenum">
              <a:t>32</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注意事项</a:t>
            </a:r>
            <a:endParaRPr b="0" lang="en-US" sz="3600" spc="-1" strike="noStrike">
              <a:solidFill>
                <a:srgbClr val="000000"/>
              </a:solidFill>
              <a:latin typeface="Calibri"/>
            </a:endParaRPr>
          </a:p>
        </p:txBody>
      </p:sp>
      <p:sp>
        <p:nvSpPr>
          <p:cNvPr id="400"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457200" indent="-457200">
              <a:lnSpc>
                <a:spcPct val="130000"/>
              </a:lnSpc>
              <a:buClr>
                <a:srgbClr val="00007d"/>
              </a:buClr>
              <a:buSzPct val="75000"/>
              <a:buFont typeface="Calibri"/>
              <a:buAutoNum type="arabicPeriod"/>
            </a:pPr>
            <a:r>
              <a:rPr b="0" lang="zh-CN" sz="2400" spc="-1" strike="noStrike">
                <a:solidFill>
                  <a:srgbClr val="000000"/>
                </a:solidFill>
                <a:latin typeface="Calibri"/>
                <a:ea typeface="黑体"/>
              </a:rPr>
              <a:t>实验依赖</a:t>
            </a:r>
            <a:r>
              <a:rPr b="0" lang="en-US" sz="2400" spc="-1" strike="noStrike">
                <a:solidFill>
                  <a:srgbClr val="000000"/>
                </a:solidFill>
                <a:latin typeface="Calibri"/>
                <a:ea typeface="黑体"/>
              </a:rPr>
              <a:t>ethtool</a:t>
            </a:r>
            <a:r>
              <a:rPr b="0" lang="zh-CN" sz="2400" spc="-1" strike="noStrike">
                <a:solidFill>
                  <a:srgbClr val="000000"/>
                </a:solidFill>
                <a:latin typeface="Calibri"/>
                <a:ea typeface="黑体"/>
              </a:rPr>
              <a:t>工具，某些发行版不包含，可用</a:t>
            </a:r>
            <a:r>
              <a:rPr b="0" lang="en-US" sz="2400" spc="-1" strike="noStrike">
                <a:solidFill>
                  <a:srgbClr val="000000"/>
                </a:solidFill>
                <a:latin typeface="Calibri"/>
                <a:ea typeface="黑体"/>
              </a:rPr>
              <a:t>apt</a:t>
            </a:r>
            <a:r>
              <a:rPr b="0" lang="zh-CN" sz="2400" spc="-1" strike="noStrike">
                <a:solidFill>
                  <a:srgbClr val="000000"/>
                </a:solidFill>
                <a:latin typeface="Calibri"/>
                <a:ea typeface="黑体"/>
              </a:rPr>
              <a:t>进行安装</a:t>
            </a:r>
            <a:endParaRPr b="0" lang="en-US" sz="2400" spc="-1" strike="noStrike">
              <a:solidFill>
                <a:srgbClr val="000000"/>
              </a:solidFill>
              <a:latin typeface="Calibri"/>
            </a:endParaRPr>
          </a:p>
          <a:p>
            <a:pPr lvl="1" marL="857160" indent="-457200">
              <a:lnSpc>
                <a:spcPct val="130000"/>
              </a:lnSpc>
              <a:buClr>
                <a:srgbClr val="9999cc"/>
              </a:buClr>
              <a:buSzPct val="80000"/>
              <a:buFont typeface="Wingdings" charset="2"/>
              <a:buChar char=""/>
            </a:pPr>
            <a:r>
              <a:rPr b="0" lang="en-US" sz="2000" spc="-1" strike="noStrike">
                <a:solidFill>
                  <a:srgbClr val="000000"/>
                </a:solidFill>
                <a:latin typeface="Calibri"/>
                <a:ea typeface="黑体"/>
              </a:rPr>
              <a:t>three_nodes_bw.py</a:t>
            </a:r>
            <a:r>
              <a:rPr b="0" lang="zh-CN" sz="2000" spc="-1" strike="noStrike">
                <a:solidFill>
                  <a:srgbClr val="000000"/>
                </a:solidFill>
                <a:latin typeface="Calibri"/>
                <a:ea typeface="黑体"/>
              </a:rPr>
              <a:t>通过执行</a:t>
            </a:r>
            <a:r>
              <a:rPr b="0" lang="en-US" sz="2000" spc="-1" strike="noStrike">
                <a:solidFill>
                  <a:srgbClr val="000000"/>
                </a:solidFill>
                <a:latin typeface="Calibri"/>
                <a:ea typeface="黑体"/>
              </a:rPr>
              <a:t>disable_offloading.sh</a:t>
            </a:r>
            <a:r>
              <a:rPr b="0" lang="zh-CN" sz="2000" spc="-1" strike="noStrike">
                <a:solidFill>
                  <a:srgbClr val="000000"/>
                </a:solidFill>
                <a:latin typeface="Calibri"/>
                <a:ea typeface="黑体"/>
              </a:rPr>
              <a:t>脚本禁止掉节点的某些功能，该脚本依赖</a:t>
            </a:r>
            <a:r>
              <a:rPr b="0" lang="en-US" sz="2000" spc="-1" strike="noStrike">
                <a:solidFill>
                  <a:srgbClr val="000000"/>
                </a:solidFill>
                <a:latin typeface="Calibri"/>
                <a:ea typeface="黑体"/>
              </a:rPr>
              <a:t>ethtool</a:t>
            </a:r>
            <a:r>
              <a:rPr b="0" lang="zh-CN" sz="2000" spc="-1" strike="noStrike">
                <a:solidFill>
                  <a:srgbClr val="000000"/>
                </a:solidFill>
                <a:latin typeface="Calibri"/>
                <a:ea typeface="黑体"/>
              </a:rPr>
              <a:t>工具</a:t>
            </a:r>
            <a:endParaRPr b="0" lang="en-US" sz="2000" spc="-1" strike="noStrike">
              <a:solidFill>
                <a:srgbClr val="000000"/>
              </a:solidFill>
              <a:latin typeface="Calibri"/>
            </a:endParaRPr>
          </a:p>
          <a:p>
            <a:endParaRPr b="0" lang="en-US" sz="2000" spc="-1" strike="noStrike">
              <a:solidFill>
                <a:srgbClr val="000000"/>
              </a:solidFill>
              <a:latin typeface="Calibri"/>
            </a:endParaRPr>
          </a:p>
          <a:p>
            <a:pPr marL="457200" indent="-457200">
              <a:lnSpc>
                <a:spcPct val="130000"/>
              </a:lnSpc>
              <a:buClr>
                <a:srgbClr val="00007d"/>
              </a:buClr>
              <a:buSzPct val="75000"/>
              <a:buFont typeface="Calibri"/>
              <a:buAutoNum type="arabicPeriod"/>
            </a:pPr>
            <a:r>
              <a:rPr b="0" lang="zh-CN" sz="2400" spc="-1" strike="noStrike">
                <a:solidFill>
                  <a:srgbClr val="000000"/>
                </a:solidFill>
                <a:latin typeface="Calibri"/>
                <a:ea typeface="黑体"/>
              </a:rPr>
              <a:t>需要先在</a:t>
            </a:r>
            <a:r>
              <a:rPr b="0" lang="en-US" sz="2400" spc="-1" strike="noStrike">
                <a:solidFill>
                  <a:srgbClr val="000000"/>
                </a:solidFill>
                <a:latin typeface="Calibri"/>
                <a:ea typeface="黑体"/>
              </a:rPr>
              <a:t>b1-b3</a:t>
            </a:r>
            <a:r>
              <a:rPr b="0" lang="zh-CN" sz="2400" spc="-1" strike="noStrike">
                <a:solidFill>
                  <a:srgbClr val="000000"/>
                </a:solidFill>
                <a:latin typeface="Calibri"/>
                <a:ea typeface="黑体"/>
              </a:rPr>
              <a:t>节点上运行</a:t>
            </a:r>
            <a:r>
              <a:rPr b="0" lang="en-US" sz="2400" spc="-1" strike="noStrike">
                <a:solidFill>
                  <a:srgbClr val="000000"/>
                </a:solidFill>
                <a:latin typeface="Calibri"/>
                <a:ea typeface="黑体"/>
              </a:rPr>
              <a:t>hub(</a:t>
            </a:r>
            <a:r>
              <a:rPr b="0" lang="zh-CN" sz="2400" spc="-1" strike="noStrike">
                <a:solidFill>
                  <a:srgbClr val="000000"/>
                </a:solidFill>
                <a:latin typeface="Calibri"/>
                <a:ea typeface="黑体"/>
              </a:rPr>
              <a:t>或</a:t>
            </a:r>
            <a:r>
              <a:rPr b="0" lang="en-US" sz="2400" spc="-1" strike="noStrike">
                <a:solidFill>
                  <a:srgbClr val="000000"/>
                </a:solidFill>
                <a:latin typeface="Calibri"/>
                <a:ea typeface="黑体"/>
              </a:rPr>
              <a:t>hub-reference)</a:t>
            </a:r>
            <a:r>
              <a:rPr b="0" lang="zh-CN" sz="2400" spc="-1" strike="noStrike">
                <a:solidFill>
                  <a:srgbClr val="000000"/>
                </a:solidFill>
                <a:latin typeface="Calibri"/>
                <a:ea typeface="黑体"/>
              </a:rPr>
              <a:t>，然后在其他节点</a:t>
            </a:r>
            <a:r>
              <a:rPr b="0" lang="en-US" sz="2400" spc="-1" strike="noStrike">
                <a:solidFill>
                  <a:srgbClr val="000000"/>
                </a:solidFill>
                <a:latin typeface="Calibri"/>
                <a:ea typeface="黑体"/>
              </a:rPr>
              <a:t>(h1-h3)</a:t>
            </a:r>
            <a:r>
              <a:rPr b="0" lang="zh-CN" sz="2400" spc="-1" strike="noStrike">
                <a:solidFill>
                  <a:srgbClr val="000000"/>
                </a:solidFill>
                <a:latin typeface="Calibri"/>
                <a:ea typeface="黑体"/>
              </a:rPr>
              <a:t>上运行相应网络程序</a:t>
            </a:r>
            <a:r>
              <a:rPr b="0" lang="en-US" sz="2400" spc="-1" strike="noStrike">
                <a:solidFill>
                  <a:srgbClr val="000000"/>
                </a:solidFill>
                <a:latin typeface="Calibri"/>
                <a:ea typeface="黑体"/>
              </a:rPr>
              <a:t>(ping</a:t>
            </a:r>
            <a:r>
              <a:rPr b="0" lang="zh-CN" sz="2400" spc="-1" strike="noStrike">
                <a:solidFill>
                  <a:srgbClr val="000000"/>
                </a:solidFill>
                <a:latin typeface="Calibri"/>
                <a:ea typeface="黑体"/>
              </a:rPr>
              <a:t>或</a:t>
            </a:r>
            <a:r>
              <a:rPr b="0" lang="en-US" sz="2400" spc="-1" strike="noStrike">
                <a:solidFill>
                  <a:srgbClr val="000000"/>
                </a:solidFill>
                <a:latin typeface="Calibri"/>
                <a:ea typeface="黑体"/>
              </a:rPr>
              <a:t>iperf)</a:t>
            </a:r>
            <a:endParaRPr b="0" lang="en-US" sz="2400" spc="-1" strike="noStrike">
              <a:solidFill>
                <a:srgbClr val="000000"/>
              </a:solidFill>
              <a:latin typeface="Calibri"/>
            </a:endParaRPr>
          </a:p>
          <a:p>
            <a:pPr>
              <a:lnSpc>
                <a:spcPct val="130000"/>
              </a:lnSpc>
              <a:buNone/>
            </a:pPr>
            <a:endParaRPr b="0" lang="en-US" sz="2400" spc="-1" strike="noStrike">
              <a:solidFill>
                <a:srgbClr val="000000"/>
              </a:solidFill>
              <a:latin typeface="Calibri"/>
            </a:endParaRPr>
          </a:p>
          <a:p>
            <a:pPr marL="457200" indent="-457200">
              <a:lnSpc>
                <a:spcPct val="130000"/>
              </a:lnSpc>
              <a:buClr>
                <a:srgbClr val="00007d"/>
              </a:buClr>
              <a:buSzPct val="75000"/>
              <a:buFont typeface="Calibri"/>
              <a:buAutoNum type="arabicPeriod"/>
            </a:pPr>
            <a:r>
              <a:rPr b="0" lang="zh-CN" sz="2400" spc="-1" strike="noStrike">
                <a:solidFill>
                  <a:srgbClr val="000000"/>
                </a:solidFill>
                <a:latin typeface="Calibri"/>
                <a:ea typeface="黑体"/>
              </a:rPr>
              <a:t>网络链路的带宽是双向的</a:t>
            </a:r>
            <a:endParaRPr b="0" lang="en-US" sz="2400" spc="-1" strike="noStrike">
              <a:solidFill>
                <a:srgbClr val="000000"/>
              </a:solidFill>
              <a:latin typeface="Calibri"/>
            </a:endParaRPr>
          </a:p>
          <a:p>
            <a:pPr lvl="1" marL="857160" indent="-457200">
              <a:lnSpc>
                <a:spcPct val="130000"/>
              </a:lnSpc>
              <a:buClr>
                <a:srgbClr val="9999cc"/>
              </a:buClr>
              <a:buSzPct val="80000"/>
              <a:buFont typeface="Wingdings" charset="2"/>
              <a:buChar char=""/>
            </a:pPr>
            <a:r>
              <a:rPr b="0" lang="zh-CN" sz="2000" spc="-1" strike="noStrike">
                <a:solidFill>
                  <a:srgbClr val="000000"/>
                </a:solidFill>
                <a:latin typeface="Calibri"/>
                <a:ea typeface="黑体"/>
              </a:rPr>
              <a:t>节点</a:t>
            </a:r>
            <a:r>
              <a:rPr b="0" lang="en-US" sz="2000" spc="-1" strike="noStrike">
                <a:solidFill>
                  <a:srgbClr val="000000"/>
                </a:solidFill>
                <a:latin typeface="Calibri"/>
                <a:ea typeface="黑体"/>
              </a:rPr>
              <a:t>h1</a:t>
            </a:r>
            <a:r>
              <a:rPr b="0" lang="zh-CN" sz="2000" spc="-1" strike="noStrike">
                <a:solidFill>
                  <a:srgbClr val="000000"/>
                </a:solidFill>
                <a:latin typeface="Calibri"/>
                <a:ea typeface="黑体"/>
              </a:rPr>
              <a:t>与</a:t>
            </a:r>
            <a:r>
              <a:rPr b="0" lang="en-US" sz="2000" spc="-1" strike="noStrike">
                <a:solidFill>
                  <a:srgbClr val="000000"/>
                </a:solidFill>
                <a:latin typeface="Calibri"/>
                <a:ea typeface="黑体"/>
              </a:rPr>
              <a:t>b1</a:t>
            </a:r>
            <a:r>
              <a:rPr b="0" lang="zh-CN" sz="2000" spc="-1" strike="noStrike">
                <a:solidFill>
                  <a:srgbClr val="000000"/>
                </a:solidFill>
                <a:latin typeface="Calibri"/>
                <a:ea typeface="黑体"/>
              </a:rPr>
              <a:t>之间的链路带宽为</a:t>
            </a:r>
            <a:r>
              <a:rPr b="0" lang="en-US" sz="2000" spc="-1" strike="noStrike">
                <a:solidFill>
                  <a:srgbClr val="000000"/>
                </a:solidFill>
                <a:latin typeface="Calibri"/>
                <a:ea typeface="黑体"/>
              </a:rPr>
              <a:t>20Mbps</a:t>
            </a:r>
            <a:r>
              <a:rPr b="0" lang="zh-CN" sz="2000" spc="-1" strike="noStrike">
                <a:solidFill>
                  <a:srgbClr val="000000"/>
                </a:solidFill>
                <a:latin typeface="Calibri"/>
                <a:ea typeface="黑体"/>
              </a:rPr>
              <a:t>，</a:t>
            </a:r>
            <a:r>
              <a:rPr b="0" lang="en-US" sz="2000" spc="-1" strike="noStrike">
                <a:solidFill>
                  <a:srgbClr val="000000"/>
                </a:solidFill>
                <a:latin typeface="Calibri"/>
                <a:ea typeface="黑体"/>
              </a:rPr>
              <a:t>h1</a:t>
            </a:r>
            <a:r>
              <a:rPr b="0" lang="zh-CN" sz="2000" spc="-1" strike="noStrike">
                <a:solidFill>
                  <a:srgbClr val="000000"/>
                </a:solidFill>
                <a:latin typeface="Calibri"/>
                <a:ea typeface="黑体"/>
              </a:rPr>
              <a:t>以</a:t>
            </a:r>
            <a:r>
              <a:rPr b="0" lang="en-US" sz="2000" spc="-1" strike="noStrike">
                <a:solidFill>
                  <a:srgbClr val="000000"/>
                </a:solidFill>
                <a:latin typeface="Calibri"/>
                <a:ea typeface="黑体"/>
              </a:rPr>
              <a:t>20Mbps</a:t>
            </a:r>
            <a:r>
              <a:rPr b="0" lang="zh-CN" sz="2000" spc="-1" strike="noStrike">
                <a:solidFill>
                  <a:srgbClr val="000000"/>
                </a:solidFill>
                <a:latin typeface="Calibri"/>
                <a:ea typeface="黑体"/>
              </a:rPr>
              <a:t>速率向</a:t>
            </a:r>
            <a:r>
              <a:rPr b="0" lang="en-US" sz="2000" spc="-1" strike="noStrike">
                <a:solidFill>
                  <a:srgbClr val="000000"/>
                </a:solidFill>
                <a:latin typeface="Calibri"/>
                <a:ea typeface="黑体"/>
              </a:rPr>
              <a:t>b1</a:t>
            </a:r>
            <a:r>
              <a:rPr b="0" lang="zh-CN" sz="2000" spc="-1" strike="noStrike">
                <a:solidFill>
                  <a:srgbClr val="000000"/>
                </a:solidFill>
                <a:latin typeface="Calibri"/>
                <a:ea typeface="黑体"/>
              </a:rPr>
              <a:t>传输数据的同时，</a:t>
            </a:r>
            <a:r>
              <a:rPr b="0" lang="en-US" sz="2000" spc="-1" strike="noStrike">
                <a:solidFill>
                  <a:srgbClr val="000000"/>
                </a:solidFill>
                <a:latin typeface="Calibri"/>
                <a:ea typeface="黑体"/>
              </a:rPr>
              <a:t>b1</a:t>
            </a:r>
            <a:r>
              <a:rPr b="0" lang="zh-CN" sz="2000" spc="-1" strike="noStrike">
                <a:solidFill>
                  <a:srgbClr val="000000"/>
                </a:solidFill>
                <a:latin typeface="Calibri"/>
                <a:ea typeface="黑体"/>
              </a:rPr>
              <a:t>也能以</a:t>
            </a:r>
            <a:r>
              <a:rPr b="0" lang="en-US" sz="2000" spc="-1" strike="noStrike">
                <a:solidFill>
                  <a:srgbClr val="000000"/>
                </a:solidFill>
                <a:latin typeface="Calibri"/>
                <a:ea typeface="黑体"/>
              </a:rPr>
              <a:t>20Mbps</a:t>
            </a:r>
            <a:r>
              <a:rPr b="0" lang="zh-CN" sz="2000" spc="-1" strike="noStrike">
                <a:solidFill>
                  <a:srgbClr val="000000"/>
                </a:solidFill>
                <a:latin typeface="Calibri"/>
                <a:ea typeface="黑体"/>
              </a:rPr>
              <a:t>速率向</a:t>
            </a:r>
            <a:r>
              <a:rPr b="0" lang="en-US" sz="2000" spc="-1" strike="noStrike">
                <a:solidFill>
                  <a:srgbClr val="000000"/>
                </a:solidFill>
                <a:latin typeface="Calibri"/>
                <a:ea typeface="黑体"/>
              </a:rPr>
              <a:t>h1</a:t>
            </a:r>
            <a:r>
              <a:rPr b="0" lang="zh-CN" sz="2000" spc="-1" strike="noStrike">
                <a:solidFill>
                  <a:srgbClr val="000000"/>
                </a:solidFill>
                <a:latin typeface="Calibri"/>
                <a:ea typeface="黑体"/>
              </a:rPr>
              <a:t>传输数据</a:t>
            </a:r>
            <a:endParaRPr b="0" lang="en-US" sz="2000" spc="-1" strike="noStrike">
              <a:solidFill>
                <a:srgbClr val="000000"/>
              </a:solidFill>
              <a:latin typeface="Calibri"/>
            </a:endParaRPr>
          </a:p>
        </p:txBody>
      </p:sp>
      <p:sp>
        <p:nvSpPr>
          <p:cNvPr id="4" name="PlaceHolder 3"/>
          <p:cNvSpPr>
            <a:spLocks noGrp="1"/>
          </p:cNvSpPr>
          <p:nvPr>
            <p:ph type="sldNum" idx="5"/>
          </p:nvPr>
        </p:nvSpPr>
        <p:spPr/>
        <p:txBody>
          <a:bodyPr/>
          <a:p>
            <a:fld id="{6E30F99D-CC6B-4D0A-93C3-E70E7C205D95}" type="slidenum">
              <a:t>33</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附件文件列表</a:t>
            </a:r>
            <a:endParaRPr b="0" lang="en-US" sz="3600" spc="-1" strike="noStrike">
              <a:solidFill>
                <a:srgbClr val="000000"/>
              </a:solidFill>
              <a:latin typeface="Calibri"/>
            </a:endParaRPr>
          </a:p>
        </p:txBody>
      </p:sp>
      <p:sp>
        <p:nvSpPr>
          <p:cNvPr id="402"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en-US" sz="2400" spc="-1" strike="noStrike">
                <a:solidFill>
                  <a:srgbClr val="ff0000"/>
                </a:solidFill>
                <a:latin typeface="Calibri"/>
                <a:ea typeface="黑体"/>
              </a:rPr>
              <a:t>broadcast.c</a:t>
            </a:r>
            <a:r>
              <a:rPr b="0" lang="en-US" sz="2400" spc="-1" strike="noStrike">
                <a:solidFill>
                  <a:srgbClr val="ff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待实现部分</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device_internal.c</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网口管理等内部实现</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example</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list_head</a:t>
            </a:r>
            <a:r>
              <a:rPr b="0" lang="zh-CN" sz="2400" spc="-1" strike="noStrike">
                <a:solidFill>
                  <a:srgbClr val="000000"/>
                </a:solidFill>
                <a:latin typeface="Calibri"/>
                <a:ea typeface="黑体"/>
              </a:rPr>
              <a:t>数据结构使用例子</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hub-reference(.32/.arm)</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hub</a:t>
            </a:r>
            <a:r>
              <a:rPr b="0" lang="zh-CN" sz="2400" spc="-1" strike="noStrike">
                <a:solidFill>
                  <a:srgbClr val="000000"/>
                </a:solidFill>
                <a:latin typeface="Calibri"/>
                <a:ea typeface="黑体"/>
              </a:rPr>
              <a:t>参考实现</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include</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所有相关头文件</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main.c</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主程序逻辑</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Makefile</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scripts</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禁止</a:t>
            </a:r>
            <a:r>
              <a:rPr b="0" lang="en-US" sz="2400" spc="-1" strike="noStrike">
                <a:solidFill>
                  <a:srgbClr val="000000"/>
                </a:solidFill>
                <a:latin typeface="Calibri"/>
                <a:ea typeface="黑体"/>
              </a:rPr>
              <a:t>TCP Offloading, IPv6</a:t>
            </a:r>
            <a:r>
              <a:rPr b="0" lang="zh-CN" sz="2400" spc="-1" strike="noStrike">
                <a:solidFill>
                  <a:srgbClr val="000000"/>
                </a:solidFill>
                <a:latin typeface="Calibri"/>
                <a:ea typeface="黑体"/>
              </a:rPr>
              <a:t>等</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three_nodes_bw.py</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Mininet topo</a:t>
            </a:r>
            <a:r>
              <a:rPr b="0" lang="zh-CN" sz="2400" spc="-1" strike="noStrike">
                <a:solidFill>
                  <a:srgbClr val="000000"/>
                </a:solidFill>
                <a:latin typeface="Calibri"/>
                <a:ea typeface="黑体"/>
              </a:rPr>
              <a:t>脚本</a:t>
            </a:r>
            <a:endParaRPr b="0" lang="en-US" sz="24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p:txBody>
      </p:sp>
      <p:sp>
        <p:nvSpPr>
          <p:cNvPr id="4" name="PlaceHolder 3"/>
          <p:cNvSpPr>
            <a:spLocks noGrp="1"/>
          </p:cNvSpPr>
          <p:nvPr>
            <p:ph type="sldNum" idx="5"/>
          </p:nvPr>
        </p:nvSpPr>
        <p:spPr/>
        <p:txBody>
          <a:bodyPr/>
          <a:p>
            <a:fld id="{B809232F-A7DB-47B2-8760-81818BA37AC7}" type="slidenum">
              <a:t>34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交换机转发实验</a:t>
            </a:r>
            <a:endParaRPr b="0" lang="en-US" sz="3600" spc="-1" strike="noStrike">
              <a:solidFill>
                <a:srgbClr val="000000"/>
              </a:solidFill>
              <a:latin typeface="Calibri"/>
            </a:endParaRPr>
          </a:p>
        </p:txBody>
      </p:sp>
      <p:sp>
        <p:nvSpPr>
          <p:cNvPr id="404"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交换机转发</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交换机转发表学习</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交换机转发实现</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转发表学习实现</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转发和广播实现</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多线程和互斥操作</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实验内容</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附件文件列表</a:t>
            </a:r>
            <a:endParaRPr b="0" lang="en-US" sz="2400" spc="-1" strike="noStrike">
              <a:solidFill>
                <a:srgbClr val="000000"/>
              </a:solidFill>
              <a:latin typeface="Calibri"/>
            </a:endParaRPr>
          </a:p>
        </p:txBody>
      </p:sp>
      <p:sp>
        <p:nvSpPr>
          <p:cNvPr id="4" name="PlaceHolder 3"/>
          <p:cNvSpPr>
            <a:spLocks noGrp="1"/>
          </p:cNvSpPr>
          <p:nvPr>
            <p:ph type="sldNum" idx="5"/>
          </p:nvPr>
        </p:nvSpPr>
        <p:spPr/>
        <p:txBody>
          <a:bodyPr/>
          <a:p>
            <a:fld id="{395EB855-A44B-4DCF-AB23-7ED4165947A6}" type="slidenum">
              <a:t>35</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交换机转发</a:t>
            </a:r>
            <a:endParaRPr b="0" lang="en-US" sz="3600" spc="-1" strike="noStrike">
              <a:solidFill>
                <a:srgbClr val="000000"/>
              </a:solidFill>
              <a:latin typeface="Calibri"/>
            </a:endParaRPr>
          </a:p>
        </p:txBody>
      </p:sp>
      <p:sp>
        <p:nvSpPr>
          <p:cNvPr id="406" name="文本框 6"/>
          <p:cNvSpPr/>
          <p:nvPr/>
        </p:nvSpPr>
        <p:spPr>
          <a:xfrm>
            <a:off x="419400" y="2380320"/>
            <a:ext cx="35982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zh-CN" sz="1800" spc="-1" strike="noStrike">
                <a:solidFill>
                  <a:srgbClr val="000000"/>
                </a:solidFill>
                <a:latin typeface="Calibri"/>
                <a:ea typeface="黑体"/>
              </a:rPr>
              <a:t>广播网络中，广播节点将每个数据包</a:t>
            </a:r>
            <a:r>
              <a:rPr b="0" lang="zh-CN" sz="1800" spc="-1" strike="noStrike">
                <a:solidFill>
                  <a:srgbClr val="1818ff"/>
                </a:solidFill>
                <a:latin typeface="Calibri"/>
                <a:ea typeface="黑体"/>
              </a:rPr>
              <a:t>从所有其他端口广播</a:t>
            </a:r>
            <a:r>
              <a:rPr b="0" lang="zh-CN" sz="1800" spc="-1" strike="noStrike">
                <a:solidFill>
                  <a:srgbClr val="000000"/>
                </a:solidFill>
                <a:latin typeface="Calibri"/>
                <a:ea typeface="黑体"/>
              </a:rPr>
              <a:t>出去</a:t>
            </a:r>
            <a:endParaRPr b="0" lang="en-US" sz="1800" spc="-1" strike="noStrike">
              <a:latin typeface="Arial"/>
            </a:endParaRPr>
          </a:p>
        </p:txBody>
      </p:sp>
      <p:sp>
        <p:nvSpPr>
          <p:cNvPr id="407" name="文本框 7"/>
          <p:cNvSpPr/>
          <p:nvPr/>
        </p:nvSpPr>
        <p:spPr>
          <a:xfrm>
            <a:off x="4654800" y="5598000"/>
            <a:ext cx="415152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zh-CN" sz="1800" spc="-1" strike="noStrike">
                <a:solidFill>
                  <a:srgbClr val="000000"/>
                </a:solidFill>
                <a:latin typeface="Calibri"/>
                <a:ea typeface="黑体"/>
              </a:rPr>
              <a:t>交换机（</a:t>
            </a:r>
            <a:r>
              <a:rPr b="0" lang="en-US" sz="1800" spc="-1" strike="noStrike">
                <a:solidFill>
                  <a:srgbClr val="000000"/>
                </a:solidFill>
                <a:latin typeface="Calibri"/>
                <a:ea typeface="黑体"/>
              </a:rPr>
              <a:t>Switch</a:t>
            </a:r>
            <a:r>
              <a:rPr b="0" lang="zh-CN" sz="1800" spc="-1" strike="noStrike">
                <a:solidFill>
                  <a:srgbClr val="000000"/>
                </a:solidFill>
                <a:latin typeface="Calibri"/>
                <a:ea typeface="黑体"/>
              </a:rPr>
              <a:t>）将收到的数据包沿着目的主机方向</a:t>
            </a:r>
            <a:r>
              <a:rPr b="0" lang="zh-CN" sz="1800" spc="-1" strike="noStrike">
                <a:solidFill>
                  <a:srgbClr val="1818ff"/>
                </a:solidFill>
                <a:latin typeface="Calibri"/>
                <a:ea typeface="黑体"/>
              </a:rPr>
              <a:t>转发（</a:t>
            </a:r>
            <a:r>
              <a:rPr b="0" lang="en-US" sz="1800" spc="-1" strike="noStrike">
                <a:solidFill>
                  <a:srgbClr val="1818ff"/>
                </a:solidFill>
                <a:latin typeface="Calibri"/>
                <a:ea typeface="黑体"/>
              </a:rPr>
              <a:t>Forward</a:t>
            </a:r>
            <a:r>
              <a:rPr b="0" lang="zh-CN" sz="1800" spc="-1" strike="noStrike">
                <a:solidFill>
                  <a:srgbClr val="1818ff"/>
                </a:solidFill>
                <a:latin typeface="Calibri"/>
                <a:ea typeface="黑体"/>
              </a:rPr>
              <a:t>）</a:t>
            </a:r>
            <a:r>
              <a:rPr b="0" lang="zh-CN" sz="1800" spc="-1" strike="noStrike">
                <a:solidFill>
                  <a:srgbClr val="000000"/>
                </a:solidFill>
                <a:latin typeface="Calibri"/>
                <a:ea typeface="黑体"/>
              </a:rPr>
              <a:t>，相比于广播网络，消除了不必要的带宽开销</a:t>
            </a:r>
            <a:endParaRPr b="0" lang="en-US" sz="1800" spc="-1" strike="noStrike">
              <a:latin typeface="Arial"/>
            </a:endParaRPr>
          </a:p>
        </p:txBody>
      </p:sp>
      <p:grpSp>
        <p:nvGrpSpPr>
          <p:cNvPr id="408" name="组合 8"/>
          <p:cNvGrpSpPr/>
          <p:nvPr/>
        </p:nvGrpSpPr>
        <p:grpSpPr>
          <a:xfrm>
            <a:off x="3556440" y="1025280"/>
            <a:ext cx="5306760" cy="3256560"/>
            <a:chOff x="3556440" y="1025280"/>
            <a:chExt cx="5306760" cy="3256560"/>
          </a:xfrm>
        </p:grpSpPr>
        <p:grpSp>
          <p:nvGrpSpPr>
            <p:cNvPr id="409" name="组合 9"/>
            <p:cNvGrpSpPr/>
            <p:nvPr/>
          </p:nvGrpSpPr>
          <p:grpSpPr>
            <a:xfrm>
              <a:off x="3556440" y="1025280"/>
              <a:ext cx="5306760" cy="3256560"/>
              <a:chOff x="3556440" y="1025280"/>
              <a:chExt cx="5306760" cy="3256560"/>
            </a:xfrm>
          </p:grpSpPr>
          <p:grpSp>
            <p:nvGrpSpPr>
              <p:cNvPr id="410" name="组合 23"/>
              <p:cNvGrpSpPr/>
              <p:nvPr/>
            </p:nvGrpSpPr>
            <p:grpSpPr>
              <a:xfrm>
                <a:off x="3556440" y="1025280"/>
                <a:ext cx="5306760" cy="961920"/>
                <a:chOff x="3556440" y="1025280"/>
                <a:chExt cx="5306760" cy="961920"/>
              </a:xfrm>
            </p:grpSpPr>
            <p:sp>
              <p:nvSpPr>
                <p:cNvPr id="411" name="矩形 26"/>
                <p:cNvSpPr/>
                <p:nvPr/>
              </p:nvSpPr>
              <p:spPr>
                <a:xfrm>
                  <a:off x="3730320" y="138528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1</a:t>
                  </a:r>
                  <a:endParaRPr b="0" lang="en-US" sz="1800" spc="-1" strike="noStrike">
                    <a:latin typeface="Arial"/>
                  </a:endParaRPr>
                </a:p>
              </p:txBody>
            </p:sp>
            <p:sp>
              <p:nvSpPr>
                <p:cNvPr id="412" name="矩形 27"/>
                <p:cNvSpPr/>
                <p:nvPr/>
              </p:nvSpPr>
              <p:spPr>
                <a:xfrm>
                  <a:off x="7816680" y="138528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2</a:t>
                  </a:r>
                  <a:endParaRPr b="0" lang="en-US" sz="1800" spc="-1" strike="noStrike">
                    <a:latin typeface="Arial"/>
                  </a:endParaRPr>
                </a:p>
              </p:txBody>
            </p:sp>
            <p:sp>
              <p:nvSpPr>
                <p:cNvPr id="413" name="文本框 28"/>
                <p:cNvSpPr/>
                <p:nvPr/>
              </p:nvSpPr>
              <p:spPr>
                <a:xfrm>
                  <a:off x="3556440" y="102528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10.0.0.1/8</a:t>
                  </a:r>
                  <a:endParaRPr b="0" lang="en-US" sz="1800" spc="-1" strike="noStrike">
                    <a:latin typeface="Arial"/>
                  </a:endParaRPr>
                </a:p>
              </p:txBody>
            </p:sp>
            <p:sp>
              <p:nvSpPr>
                <p:cNvPr id="414" name="文本框 29"/>
                <p:cNvSpPr/>
                <p:nvPr/>
              </p:nvSpPr>
              <p:spPr>
                <a:xfrm>
                  <a:off x="7642800" y="102528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10.0.0.2/8</a:t>
                  </a:r>
                  <a:endParaRPr b="0" lang="en-US" sz="1800" spc="-1" strike="noStrike">
                    <a:latin typeface="Arial"/>
                  </a:endParaRPr>
                </a:p>
              </p:txBody>
            </p:sp>
          </p:grpSp>
          <p:sp>
            <p:nvSpPr>
              <p:cNvPr id="415" name="矩形 24"/>
              <p:cNvSpPr/>
              <p:nvPr/>
            </p:nvSpPr>
            <p:spPr>
              <a:xfrm>
                <a:off x="5842800" y="335268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3</a:t>
                </a:r>
                <a:endParaRPr b="0" lang="en-US" sz="1800" spc="-1" strike="noStrike">
                  <a:latin typeface="Arial"/>
                </a:endParaRPr>
              </a:p>
            </p:txBody>
          </p:sp>
          <p:sp>
            <p:nvSpPr>
              <p:cNvPr id="416" name="文本框 25"/>
              <p:cNvSpPr/>
              <p:nvPr/>
            </p:nvSpPr>
            <p:spPr>
              <a:xfrm>
                <a:off x="5668920" y="391788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10.0.0.3/8</a:t>
                </a:r>
                <a:endParaRPr b="0" lang="en-US" sz="1800" spc="-1" strike="noStrike">
                  <a:latin typeface="Arial"/>
                </a:endParaRPr>
              </a:p>
            </p:txBody>
          </p:sp>
        </p:grpSp>
        <p:grpSp>
          <p:nvGrpSpPr>
            <p:cNvPr id="417" name="组合 10"/>
            <p:cNvGrpSpPr/>
            <p:nvPr/>
          </p:nvGrpSpPr>
          <p:grpSpPr>
            <a:xfrm>
              <a:off x="4719600" y="1686240"/>
              <a:ext cx="3097080" cy="1666080"/>
              <a:chOff x="4719600" y="1686240"/>
              <a:chExt cx="3097080" cy="1666080"/>
            </a:xfrm>
          </p:grpSpPr>
          <p:sp>
            <p:nvSpPr>
              <p:cNvPr id="418" name="圆角矩形 27"/>
              <p:cNvSpPr/>
              <p:nvPr/>
            </p:nvSpPr>
            <p:spPr>
              <a:xfrm>
                <a:off x="5842800" y="1987560"/>
                <a:ext cx="989280" cy="618840"/>
              </a:xfrm>
              <a:prstGeom prst="roundRect">
                <a:avLst>
                  <a:gd name="adj" fmla="val 16667"/>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Hub</a:t>
                </a:r>
                <a:endParaRPr b="0" lang="en-US" sz="1800" spc="-1" strike="noStrike">
                  <a:latin typeface="Arial"/>
                </a:endParaRPr>
              </a:p>
            </p:txBody>
          </p:sp>
          <p:sp>
            <p:nvSpPr>
              <p:cNvPr id="419" name="直接连接符 20"/>
              <p:cNvSpPr/>
              <p:nvPr/>
            </p:nvSpPr>
            <p:spPr>
              <a:xfrm>
                <a:off x="4719600" y="1686240"/>
                <a:ext cx="1122840" cy="61092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420" name="直接连接符 21"/>
              <p:cNvSpPr/>
              <p:nvPr/>
            </p:nvSpPr>
            <p:spPr>
              <a:xfrm flipV="1">
                <a:off x="6832080" y="1686240"/>
                <a:ext cx="984600" cy="61092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421" name="直接连接符 22"/>
              <p:cNvSpPr/>
              <p:nvPr/>
            </p:nvSpPr>
            <p:spPr>
              <a:xfrm>
                <a:off x="6337440" y="2606760"/>
                <a:ext cx="360" cy="74556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grpSp>
        <p:sp>
          <p:nvSpPr>
            <p:cNvPr id="422" name="直接箭头连接符 11"/>
            <p:cNvSpPr/>
            <p:nvPr/>
          </p:nvSpPr>
          <p:spPr>
            <a:xfrm>
              <a:off x="4815360" y="2004120"/>
              <a:ext cx="888480" cy="484200"/>
            </a:xfrm>
            <a:custGeom>
              <a:avLst/>
              <a:gdLst/>
              <a:ahLst/>
              <a:rect l="l" t="t" r="r" b="b"/>
              <a:pathLst>
                <a:path w="21600" h="21600">
                  <a:moveTo>
                    <a:pt x="0" y="0"/>
                  </a:moveTo>
                  <a:lnTo>
                    <a:pt x="21600" y="21600"/>
                  </a:lnTo>
                </a:path>
              </a:pathLst>
            </a:custGeom>
            <a:noFill/>
            <a:ln w="38100">
              <a:solidFill>
                <a:srgbClr val="ff0000"/>
              </a:solidFill>
              <a:prstDash val="dash"/>
              <a:round/>
              <a:tailEnd len="med" type="triangle" w="med"/>
            </a:ln>
          </p:spPr>
          <p:style>
            <a:lnRef idx="1">
              <a:schemeClr val="accent1"/>
            </a:lnRef>
            <a:fillRef idx="0">
              <a:schemeClr val="accent1"/>
            </a:fillRef>
            <a:effectRef idx="0">
              <a:schemeClr val="accent1"/>
            </a:effectRef>
            <a:fontRef idx="minor"/>
          </p:style>
        </p:sp>
        <p:grpSp>
          <p:nvGrpSpPr>
            <p:cNvPr id="423" name="组合 12"/>
            <p:cNvGrpSpPr/>
            <p:nvPr/>
          </p:nvGrpSpPr>
          <p:grpSpPr>
            <a:xfrm>
              <a:off x="6559200" y="1959480"/>
              <a:ext cx="1149480" cy="1252440"/>
              <a:chOff x="6559200" y="1959480"/>
              <a:chExt cx="1149480" cy="1252440"/>
            </a:xfrm>
          </p:grpSpPr>
          <p:sp>
            <p:nvSpPr>
              <p:cNvPr id="424" name="直接箭头连接符 17"/>
              <p:cNvSpPr/>
              <p:nvPr/>
            </p:nvSpPr>
            <p:spPr>
              <a:xfrm flipV="1">
                <a:off x="6927840" y="1959120"/>
                <a:ext cx="780840" cy="476280"/>
              </a:xfrm>
              <a:custGeom>
                <a:avLst/>
                <a:gdLst/>
                <a:ahLst/>
                <a:rect l="l" t="t" r="r" b="b"/>
                <a:pathLst>
                  <a:path w="21600" h="21600">
                    <a:moveTo>
                      <a:pt x="0" y="0"/>
                    </a:moveTo>
                    <a:lnTo>
                      <a:pt x="21600" y="21600"/>
                    </a:lnTo>
                  </a:path>
                </a:pathLst>
              </a:custGeom>
              <a:noFill/>
              <a:ln w="38100">
                <a:solidFill>
                  <a:srgbClr val="ff0000"/>
                </a:solidFill>
                <a:prstDash val="dash"/>
                <a:round/>
                <a:tailEnd len="med" type="triangle" w="med"/>
              </a:ln>
            </p:spPr>
            <p:style>
              <a:lnRef idx="1">
                <a:schemeClr val="accent1"/>
              </a:lnRef>
              <a:fillRef idx="0">
                <a:schemeClr val="accent1"/>
              </a:fillRef>
              <a:effectRef idx="0">
                <a:schemeClr val="accent1"/>
              </a:effectRef>
              <a:fontRef idx="minor"/>
            </p:style>
          </p:sp>
          <p:sp>
            <p:nvSpPr>
              <p:cNvPr id="425" name="直接箭头连接符 18"/>
              <p:cNvSpPr/>
              <p:nvPr/>
            </p:nvSpPr>
            <p:spPr>
              <a:xfrm>
                <a:off x="6559200" y="2710080"/>
                <a:ext cx="360" cy="501840"/>
              </a:xfrm>
              <a:custGeom>
                <a:avLst/>
                <a:gdLst/>
                <a:ahLst/>
                <a:rect l="l" t="t" r="r" b="b"/>
                <a:pathLst>
                  <a:path w="21600" h="21600">
                    <a:moveTo>
                      <a:pt x="0" y="0"/>
                    </a:moveTo>
                    <a:lnTo>
                      <a:pt x="21600" y="21600"/>
                    </a:lnTo>
                  </a:path>
                </a:pathLst>
              </a:custGeom>
              <a:noFill/>
              <a:ln w="38100">
                <a:solidFill>
                  <a:srgbClr val="ff0000"/>
                </a:solidFill>
                <a:prstDash val="dash"/>
                <a:round/>
                <a:tailEnd len="med" type="triangle" w="med"/>
              </a:ln>
            </p:spPr>
            <p:style>
              <a:lnRef idx="1">
                <a:schemeClr val="accent1"/>
              </a:lnRef>
              <a:fillRef idx="0">
                <a:schemeClr val="accent1"/>
              </a:fillRef>
              <a:effectRef idx="0">
                <a:schemeClr val="accent1"/>
              </a:effectRef>
              <a:fontRef idx="minor"/>
            </p:style>
          </p:sp>
        </p:grpSp>
        <p:sp>
          <p:nvSpPr>
            <p:cNvPr id="426" name="直接箭头连接符 13"/>
            <p:cNvSpPr/>
            <p:nvPr/>
          </p:nvSpPr>
          <p:spPr>
            <a:xfrm flipH="1">
              <a:off x="6927120" y="1546920"/>
              <a:ext cx="695160" cy="447840"/>
            </a:xfrm>
            <a:custGeom>
              <a:avLst/>
              <a:gdLst/>
              <a:ahLst/>
              <a:rect l="l" t="t" r="r" b="b"/>
              <a:pathLst>
                <a:path w="21600" h="21600">
                  <a:moveTo>
                    <a:pt x="0" y="0"/>
                  </a:moveTo>
                  <a:lnTo>
                    <a:pt x="21600" y="21600"/>
                  </a:lnTo>
                </a:path>
              </a:pathLst>
            </a:custGeom>
            <a:noFill/>
            <a:ln w="38100">
              <a:solidFill>
                <a:srgbClr val="7030a0"/>
              </a:solidFill>
              <a:prstDash val="dash"/>
              <a:round/>
              <a:tailEnd len="med" type="triangle" w="med"/>
            </a:ln>
          </p:spPr>
          <p:style>
            <a:lnRef idx="1">
              <a:schemeClr val="accent1"/>
            </a:lnRef>
            <a:fillRef idx="0">
              <a:schemeClr val="accent1"/>
            </a:fillRef>
            <a:effectRef idx="0">
              <a:schemeClr val="accent1"/>
            </a:effectRef>
            <a:fontRef idx="minor"/>
          </p:style>
        </p:sp>
        <p:grpSp>
          <p:nvGrpSpPr>
            <p:cNvPr id="427" name="组合 14"/>
            <p:cNvGrpSpPr/>
            <p:nvPr/>
          </p:nvGrpSpPr>
          <p:grpSpPr>
            <a:xfrm>
              <a:off x="4858200" y="1600560"/>
              <a:ext cx="1257480" cy="1650600"/>
              <a:chOff x="4858200" y="1600560"/>
              <a:chExt cx="1257480" cy="1650600"/>
            </a:xfrm>
          </p:grpSpPr>
          <p:sp>
            <p:nvSpPr>
              <p:cNvPr id="428" name="直接箭头连接符 15"/>
              <p:cNvSpPr/>
              <p:nvPr/>
            </p:nvSpPr>
            <p:spPr>
              <a:xfrm flipH="1">
                <a:off x="6100560" y="2727360"/>
                <a:ext cx="15120" cy="523800"/>
              </a:xfrm>
              <a:custGeom>
                <a:avLst/>
                <a:gdLst/>
                <a:ahLst/>
                <a:rect l="l" t="t" r="r" b="b"/>
                <a:pathLst>
                  <a:path w="21600" h="21600">
                    <a:moveTo>
                      <a:pt x="0" y="0"/>
                    </a:moveTo>
                    <a:lnTo>
                      <a:pt x="21600" y="21600"/>
                    </a:lnTo>
                  </a:path>
                </a:pathLst>
              </a:custGeom>
              <a:noFill/>
              <a:ln w="38100">
                <a:solidFill>
                  <a:srgbClr val="7030a0"/>
                </a:solidFill>
                <a:prstDash val="dash"/>
                <a:round/>
                <a:tailEnd len="med" type="triangle" w="med"/>
              </a:ln>
            </p:spPr>
            <p:style>
              <a:lnRef idx="1">
                <a:schemeClr val="accent1"/>
              </a:lnRef>
              <a:fillRef idx="0">
                <a:schemeClr val="accent1"/>
              </a:fillRef>
              <a:effectRef idx="0">
                <a:schemeClr val="accent1"/>
              </a:effectRef>
              <a:fontRef idx="minor"/>
            </p:style>
          </p:sp>
          <p:sp>
            <p:nvSpPr>
              <p:cNvPr id="429" name="直接箭头连接符 16"/>
              <p:cNvSpPr/>
              <p:nvPr/>
            </p:nvSpPr>
            <p:spPr>
              <a:xfrm flipH="1" flipV="1">
                <a:off x="4857840" y="1600200"/>
                <a:ext cx="845640" cy="402840"/>
              </a:xfrm>
              <a:custGeom>
                <a:avLst/>
                <a:gdLst/>
                <a:ahLst/>
                <a:rect l="l" t="t" r="r" b="b"/>
                <a:pathLst>
                  <a:path w="21600" h="21600">
                    <a:moveTo>
                      <a:pt x="0" y="0"/>
                    </a:moveTo>
                    <a:lnTo>
                      <a:pt x="21600" y="21600"/>
                    </a:lnTo>
                  </a:path>
                </a:pathLst>
              </a:custGeom>
              <a:noFill/>
              <a:ln w="38100">
                <a:solidFill>
                  <a:srgbClr val="7030a0"/>
                </a:solidFill>
                <a:prstDash val="dash"/>
                <a:round/>
                <a:tailEnd len="med" type="triangle" w="med"/>
              </a:ln>
            </p:spPr>
            <p:style>
              <a:lnRef idx="1">
                <a:schemeClr val="accent1"/>
              </a:lnRef>
              <a:fillRef idx="0">
                <a:schemeClr val="accent1"/>
              </a:fillRef>
              <a:effectRef idx="0">
                <a:schemeClr val="accent1"/>
              </a:effectRef>
              <a:fontRef idx="minor"/>
            </p:style>
          </p:sp>
        </p:grpSp>
      </p:grpSp>
      <p:grpSp>
        <p:nvGrpSpPr>
          <p:cNvPr id="430" name="组合 30"/>
          <p:cNvGrpSpPr/>
          <p:nvPr/>
        </p:nvGrpSpPr>
        <p:grpSpPr>
          <a:xfrm>
            <a:off x="9720" y="3653640"/>
            <a:ext cx="5307120" cy="3256560"/>
            <a:chOff x="9720" y="3653640"/>
            <a:chExt cx="5307120" cy="3256560"/>
          </a:xfrm>
        </p:grpSpPr>
        <p:grpSp>
          <p:nvGrpSpPr>
            <p:cNvPr id="431" name="组合 31"/>
            <p:cNvGrpSpPr/>
            <p:nvPr/>
          </p:nvGrpSpPr>
          <p:grpSpPr>
            <a:xfrm>
              <a:off x="9720" y="3653640"/>
              <a:ext cx="5307120" cy="3256560"/>
              <a:chOff x="9720" y="3653640"/>
              <a:chExt cx="5307120" cy="3256560"/>
            </a:xfrm>
          </p:grpSpPr>
          <p:grpSp>
            <p:nvGrpSpPr>
              <p:cNvPr id="432" name="组合 37"/>
              <p:cNvGrpSpPr/>
              <p:nvPr/>
            </p:nvGrpSpPr>
            <p:grpSpPr>
              <a:xfrm>
                <a:off x="9720" y="3653640"/>
                <a:ext cx="5307120" cy="3256560"/>
                <a:chOff x="9720" y="3653640"/>
                <a:chExt cx="5307120" cy="3256560"/>
              </a:xfrm>
            </p:grpSpPr>
            <p:grpSp>
              <p:nvGrpSpPr>
                <p:cNvPr id="433" name="组合 47"/>
                <p:cNvGrpSpPr/>
                <p:nvPr/>
              </p:nvGrpSpPr>
              <p:grpSpPr>
                <a:xfrm>
                  <a:off x="9720" y="3653640"/>
                  <a:ext cx="5307120" cy="961920"/>
                  <a:chOff x="9720" y="3653640"/>
                  <a:chExt cx="5307120" cy="961920"/>
                </a:xfrm>
              </p:grpSpPr>
              <p:sp>
                <p:nvSpPr>
                  <p:cNvPr id="434" name="矩形 50"/>
                  <p:cNvSpPr/>
                  <p:nvPr/>
                </p:nvSpPr>
                <p:spPr>
                  <a:xfrm>
                    <a:off x="183600" y="401364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1</a:t>
                    </a:r>
                    <a:endParaRPr b="0" lang="en-US" sz="1800" spc="-1" strike="noStrike">
                      <a:latin typeface="Arial"/>
                    </a:endParaRPr>
                  </a:p>
                </p:txBody>
              </p:sp>
              <p:sp>
                <p:nvSpPr>
                  <p:cNvPr id="435" name="矩形 51"/>
                  <p:cNvSpPr/>
                  <p:nvPr/>
                </p:nvSpPr>
                <p:spPr>
                  <a:xfrm>
                    <a:off x="4269960" y="401364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2</a:t>
                    </a:r>
                    <a:endParaRPr b="0" lang="en-US" sz="1800" spc="-1" strike="noStrike">
                      <a:latin typeface="Arial"/>
                    </a:endParaRPr>
                  </a:p>
                </p:txBody>
              </p:sp>
              <p:sp>
                <p:nvSpPr>
                  <p:cNvPr id="436" name="文本框 52"/>
                  <p:cNvSpPr/>
                  <p:nvPr/>
                </p:nvSpPr>
                <p:spPr>
                  <a:xfrm>
                    <a:off x="9720" y="365364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10.0.0.1/8</a:t>
                    </a:r>
                    <a:endParaRPr b="0" lang="en-US" sz="1800" spc="-1" strike="noStrike">
                      <a:latin typeface="Arial"/>
                    </a:endParaRPr>
                  </a:p>
                </p:txBody>
              </p:sp>
              <p:sp>
                <p:nvSpPr>
                  <p:cNvPr id="437" name="文本框 53"/>
                  <p:cNvSpPr/>
                  <p:nvPr/>
                </p:nvSpPr>
                <p:spPr>
                  <a:xfrm>
                    <a:off x="4096440" y="365364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10.0.0.2/8</a:t>
                    </a:r>
                    <a:endParaRPr b="0" lang="en-US" sz="1800" spc="-1" strike="noStrike">
                      <a:latin typeface="Arial"/>
                    </a:endParaRPr>
                  </a:p>
                </p:txBody>
              </p:sp>
            </p:grpSp>
            <p:sp>
              <p:nvSpPr>
                <p:cNvPr id="438" name="矩形 48"/>
                <p:cNvSpPr/>
                <p:nvPr/>
              </p:nvSpPr>
              <p:spPr>
                <a:xfrm>
                  <a:off x="2296080" y="598104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3</a:t>
                  </a:r>
                  <a:endParaRPr b="0" lang="en-US" sz="1800" spc="-1" strike="noStrike">
                    <a:latin typeface="Arial"/>
                  </a:endParaRPr>
                </a:p>
              </p:txBody>
            </p:sp>
            <p:sp>
              <p:nvSpPr>
                <p:cNvPr id="439" name="文本框 49"/>
                <p:cNvSpPr/>
                <p:nvPr/>
              </p:nvSpPr>
              <p:spPr>
                <a:xfrm>
                  <a:off x="2122200" y="654624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10.0.0.3/8</a:t>
                  </a:r>
                  <a:endParaRPr b="0" lang="en-US" sz="1800" spc="-1" strike="noStrike">
                    <a:latin typeface="Arial"/>
                  </a:endParaRPr>
                </a:p>
              </p:txBody>
            </p:sp>
          </p:grpSp>
          <p:grpSp>
            <p:nvGrpSpPr>
              <p:cNvPr id="440" name="组合 38"/>
              <p:cNvGrpSpPr/>
              <p:nvPr/>
            </p:nvGrpSpPr>
            <p:grpSpPr>
              <a:xfrm>
                <a:off x="1173240" y="4314600"/>
                <a:ext cx="3096720" cy="1666080"/>
                <a:chOff x="1173240" y="4314600"/>
                <a:chExt cx="3096720" cy="1666080"/>
              </a:xfrm>
            </p:grpSpPr>
            <p:sp>
              <p:nvSpPr>
                <p:cNvPr id="441" name="圆角矩形 27"/>
                <p:cNvSpPr/>
                <p:nvPr/>
              </p:nvSpPr>
              <p:spPr>
                <a:xfrm>
                  <a:off x="2296080" y="4616280"/>
                  <a:ext cx="989280" cy="618840"/>
                </a:xfrm>
                <a:prstGeom prst="roundRect">
                  <a:avLst>
                    <a:gd name="adj" fmla="val 16667"/>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Switch</a:t>
                  </a:r>
                  <a:endParaRPr b="0" lang="en-US" sz="1800" spc="-1" strike="noStrike">
                    <a:latin typeface="Arial"/>
                  </a:endParaRPr>
                </a:p>
              </p:txBody>
            </p:sp>
            <p:sp>
              <p:nvSpPr>
                <p:cNvPr id="442" name="直接连接符 44"/>
                <p:cNvSpPr/>
                <p:nvPr/>
              </p:nvSpPr>
              <p:spPr>
                <a:xfrm>
                  <a:off x="1173240" y="4314600"/>
                  <a:ext cx="1122840" cy="61092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443" name="直接连接符 45"/>
                <p:cNvSpPr/>
                <p:nvPr/>
              </p:nvSpPr>
              <p:spPr>
                <a:xfrm flipV="1">
                  <a:off x="3285720" y="4314600"/>
                  <a:ext cx="984240" cy="61092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444" name="直接连接符 46"/>
                <p:cNvSpPr/>
                <p:nvPr/>
              </p:nvSpPr>
              <p:spPr>
                <a:xfrm>
                  <a:off x="2790720" y="5235120"/>
                  <a:ext cx="360" cy="74556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grpSp>
          <p:sp>
            <p:nvSpPr>
              <p:cNvPr id="445" name="直接箭头连接符 39"/>
              <p:cNvSpPr/>
              <p:nvPr/>
            </p:nvSpPr>
            <p:spPr>
              <a:xfrm>
                <a:off x="1269000" y="4632480"/>
                <a:ext cx="888480" cy="484200"/>
              </a:xfrm>
              <a:custGeom>
                <a:avLst/>
                <a:gdLst/>
                <a:ahLst/>
                <a:rect l="l" t="t" r="r" b="b"/>
                <a:pathLst>
                  <a:path w="21600" h="21600">
                    <a:moveTo>
                      <a:pt x="0" y="0"/>
                    </a:moveTo>
                    <a:lnTo>
                      <a:pt x="21600" y="21600"/>
                    </a:lnTo>
                  </a:path>
                </a:pathLst>
              </a:custGeom>
              <a:noFill/>
              <a:ln w="38100">
                <a:solidFill>
                  <a:srgbClr val="ff0000"/>
                </a:solidFill>
                <a:prstDash val="dash"/>
                <a:round/>
                <a:tailEnd len="med" type="triangle" w="med"/>
              </a:ln>
            </p:spPr>
            <p:style>
              <a:lnRef idx="1">
                <a:schemeClr val="accent1"/>
              </a:lnRef>
              <a:fillRef idx="0">
                <a:schemeClr val="accent1"/>
              </a:fillRef>
              <a:effectRef idx="0">
                <a:schemeClr val="accent1"/>
              </a:effectRef>
              <a:fontRef idx="minor"/>
            </p:style>
          </p:sp>
          <p:sp>
            <p:nvSpPr>
              <p:cNvPr id="446" name="直接箭头连接符 40"/>
              <p:cNvSpPr/>
              <p:nvPr/>
            </p:nvSpPr>
            <p:spPr>
              <a:xfrm flipV="1">
                <a:off x="3381480" y="4587840"/>
                <a:ext cx="780840" cy="476280"/>
              </a:xfrm>
              <a:custGeom>
                <a:avLst/>
                <a:gdLst/>
                <a:ahLst/>
                <a:rect l="l" t="t" r="r" b="b"/>
                <a:pathLst>
                  <a:path w="21600" h="21600">
                    <a:moveTo>
                      <a:pt x="0" y="0"/>
                    </a:moveTo>
                    <a:lnTo>
                      <a:pt x="21600" y="21600"/>
                    </a:lnTo>
                  </a:path>
                </a:pathLst>
              </a:custGeom>
              <a:noFill/>
              <a:ln w="38100">
                <a:solidFill>
                  <a:srgbClr val="ff0000"/>
                </a:solidFill>
                <a:prstDash val="dash"/>
                <a:round/>
                <a:tailEnd len="med" type="triangle" w="med"/>
              </a:ln>
            </p:spPr>
            <p:style>
              <a:lnRef idx="1">
                <a:schemeClr val="accent1"/>
              </a:lnRef>
              <a:fillRef idx="0">
                <a:schemeClr val="accent1"/>
              </a:fillRef>
              <a:effectRef idx="0">
                <a:schemeClr val="accent1"/>
              </a:effectRef>
              <a:fontRef idx="minor"/>
            </p:style>
          </p:sp>
          <p:sp>
            <p:nvSpPr>
              <p:cNvPr id="447" name="直接箭头连接符 41"/>
              <p:cNvSpPr/>
              <p:nvPr/>
            </p:nvSpPr>
            <p:spPr>
              <a:xfrm flipH="1">
                <a:off x="3380760" y="4175640"/>
                <a:ext cx="695160" cy="447840"/>
              </a:xfrm>
              <a:custGeom>
                <a:avLst/>
                <a:gdLst/>
                <a:ahLst/>
                <a:rect l="l" t="t" r="r" b="b"/>
                <a:pathLst>
                  <a:path w="21600" h="21600">
                    <a:moveTo>
                      <a:pt x="0" y="0"/>
                    </a:moveTo>
                    <a:lnTo>
                      <a:pt x="21600" y="21600"/>
                    </a:lnTo>
                  </a:path>
                </a:pathLst>
              </a:custGeom>
              <a:noFill/>
              <a:ln w="38100">
                <a:solidFill>
                  <a:srgbClr val="7030a0"/>
                </a:solidFill>
                <a:prstDash val="dash"/>
                <a:round/>
                <a:tailEnd len="med" type="triangle" w="med"/>
              </a:ln>
            </p:spPr>
            <p:style>
              <a:lnRef idx="1">
                <a:schemeClr val="accent1"/>
              </a:lnRef>
              <a:fillRef idx="0">
                <a:schemeClr val="accent1"/>
              </a:fillRef>
              <a:effectRef idx="0">
                <a:schemeClr val="accent1"/>
              </a:effectRef>
              <a:fontRef idx="minor"/>
            </p:style>
          </p:sp>
          <p:sp>
            <p:nvSpPr>
              <p:cNvPr id="448" name="直接箭头连接符 42"/>
              <p:cNvSpPr/>
              <p:nvPr/>
            </p:nvSpPr>
            <p:spPr>
              <a:xfrm flipH="1">
                <a:off x="2553840" y="5355720"/>
                <a:ext cx="15120" cy="523800"/>
              </a:xfrm>
              <a:custGeom>
                <a:avLst/>
                <a:gdLst/>
                <a:ahLst/>
                <a:rect l="l" t="t" r="r" b="b"/>
                <a:pathLst>
                  <a:path w="21600" h="21600">
                    <a:moveTo>
                      <a:pt x="0" y="0"/>
                    </a:moveTo>
                    <a:lnTo>
                      <a:pt x="21600" y="21600"/>
                    </a:lnTo>
                  </a:path>
                </a:pathLst>
              </a:custGeom>
              <a:noFill/>
              <a:ln w="38100">
                <a:solidFill>
                  <a:srgbClr val="7030a0"/>
                </a:solidFill>
                <a:prstDash val="dash"/>
                <a:round/>
                <a:tailEnd len="med" type="triangle" w="med"/>
              </a:ln>
            </p:spPr>
            <p:style>
              <a:lnRef idx="1">
                <a:schemeClr val="accent1"/>
              </a:lnRef>
              <a:fillRef idx="0">
                <a:schemeClr val="accent1"/>
              </a:fillRef>
              <a:effectRef idx="0">
                <a:schemeClr val="accent1"/>
              </a:effectRef>
              <a:fontRef idx="minor"/>
            </p:style>
          </p:sp>
        </p:grpSp>
        <p:sp>
          <p:nvSpPr>
            <p:cNvPr id="449" name="文本框 32"/>
            <p:cNvSpPr/>
            <p:nvPr/>
          </p:nvSpPr>
          <p:spPr>
            <a:xfrm>
              <a:off x="335520" y="4925880"/>
              <a:ext cx="11628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ea typeface="黑体"/>
                </a:rPr>
                <a:t>To Host 2</a:t>
              </a:r>
              <a:endParaRPr b="0" lang="en-US" sz="1800" spc="-1" strike="noStrike">
                <a:latin typeface="Arial"/>
              </a:endParaRPr>
            </a:p>
          </p:txBody>
        </p:sp>
        <p:sp>
          <p:nvSpPr>
            <p:cNvPr id="450" name="文本框 33"/>
            <p:cNvSpPr/>
            <p:nvPr/>
          </p:nvSpPr>
          <p:spPr>
            <a:xfrm>
              <a:off x="2821320" y="3869640"/>
              <a:ext cx="11628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7030a0"/>
                  </a:solidFill>
                  <a:latin typeface="Calibri"/>
                  <a:ea typeface="黑体"/>
                </a:rPr>
                <a:t>To Host 3</a:t>
              </a:r>
              <a:endParaRPr b="0" lang="en-US" sz="1800" spc="-1" strike="noStrike">
                <a:latin typeface="Arial"/>
              </a:endParaRPr>
            </a:p>
          </p:txBody>
        </p:sp>
        <p:sp>
          <p:nvSpPr>
            <p:cNvPr id="451" name="文本框 34"/>
            <p:cNvSpPr/>
            <p:nvPr/>
          </p:nvSpPr>
          <p:spPr>
            <a:xfrm>
              <a:off x="3236040" y="4924800"/>
              <a:ext cx="810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Port 2</a:t>
              </a:r>
              <a:endParaRPr b="0" lang="en-US" sz="1800" spc="-1" strike="noStrike">
                <a:latin typeface="Arial"/>
              </a:endParaRPr>
            </a:p>
          </p:txBody>
        </p:sp>
        <p:sp>
          <p:nvSpPr>
            <p:cNvPr id="452" name="文本框 35"/>
            <p:cNvSpPr/>
            <p:nvPr/>
          </p:nvSpPr>
          <p:spPr>
            <a:xfrm>
              <a:off x="1742760" y="4533480"/>
              <a:ext cx="810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Port 1</a:t>
              </a:r>
              <a:endParaRPr b="0" lang="en-US" sz="1800" spc="-1" strike="noStrike">
                <a:latin typeface="Arial"/>
              </a:endParaRPr>
            </a:p>
          </p:txBody>
        </p:sp>
        <p:sp>
          <p:nvSpPr>
            <p:cNvPr id="453" name="文本框 36"/>
            <p:cNvSpPr/>
            <p:nvPr/>
          </p:nvSpPr>
          <p:spPr>
            <a:xfrm>
              <a:off x="2522160" y="5333760"/>
              <a:ext cx="810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Port 3</a:t>
              </a:r>
              <a:endParaRPr b="0" lang="en-US" sz="1800" spc="-1" strike="noStrike">
                <a:latin typeface="Arial"/>
              </a:endParaRPr>
            </a:p>
          </p:txBody>
        </p:sp>
      </p:grpSp>
      <p:sp>
        <p:nvSpPr>
          <p:cNvPr id="3" name="PlaceHolder 2"/>
          <p:cNvSpPr>
            <a:spLocks noGrp="1"/>
          </p:cNvSpPr>
          <p:nvPr>
            <p:ph type="sldNum" idx="5"/>
          </p:nvPr>
        </p:nvSpPr>
        <p:spPr/>
        <p:txBody>
          <a:bodyPr/>
          <a:p>
            <a:fld id="{F8F31505-5718-436E-9E48-E23BCF6A5FB9}" type="slidenum">
              <a:t>36</a:t>
            </a:fld>
          </a:p>
        </p:txBody>
      </p:sp>
    </p:spTree>
  </p:cSld>
  <mc:AlternateContent>
    <mc:Choice Requires="p14">
      <p:transition spd="slow" p14:dur="2000"/>
    </mc:Choice>
    <mc:Fallback>
      <p:transition spd="slow"/>
    </mc:Fallback>
  </mc:AlternateContent>
  <p:timing>
    <p:tnLst>
      <p:par>
        <p:cTn id="179" dur="indefinite" restart="never" nodeType="tmRoot">
          <p:childTnLst>
            <p:seq>
              <p:cTn id="180" dur="indefinite" nodeType="mainSeq">
                <p:childTnLst>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408"/>
                                        </p:tgtEl>
                                        <p:attrNameLst>
                                          <p:attrName>style.visibility</p:attrName>
                                        </p:attrNameLst>
                                      </p:cBhvr>
                                      <p:to>
                                        <p:strVal val="visible"/>
                                      </p:to>
                                    </p:set>
                                  </p:childTnLst>
                                </p:cTn>
                              </p:par>
                              <p:par>
                                <p:cTn id="185" nodeType="withEffect" fill="hold" presetClass="entr" presetID="1">
                                  <p:stCondLst>
                                    <p:cond delay="0"/>
                                  </p:stCondLst>
                                  <p:childTnLst>
                                    <p:set>
                                      <p:cBhvr>
                                        <p:cTn id="186" dur="1" fill="hold">
                                          <p:stCondLst>
                                            <p:cond delay="0"/>
                                          </p:stCondLst>
                                        </p:cTn>
                                        <p:tgtEl>
                                          <p:spTgt spid="406"/>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nodeType="clickEffect" fill="hold" presetClass="entr" presetID="1">
                                  <p:stCondLst>
                                    <p:cond delay="0"/>
                                  </p:stCondLst>
                                  <p:childTnLst>
                                    <p:set>
                                      <p:cBhvr>
                                        <p:cTn id="190" dur="1" fill="hold">
                                          <p:stCondLst>
                                            <p:cond delay="0"/>
                                          </p:stCondLst>
                                        </p:cTn>
                                        <p:tgtEl>
                                          <p:spTgt spid="430"/>
                                        </p:tgtEl>
                                        <p:attrNameLst>
                                          <p:attrName>style.visibility</p:attrName>
                                        </p:attrNameLst>
                                      </p:cBhvr>
                                      <p:to>
                                        <p:strVal val="visible"/>
                                      </p:to>
                                    </p:set>
                                  </p:childTnLst>
                                </p:cTn>
                              </p:par>
                              <p:par>
                                <p:cTn id="191" nodeType="withEffect" fill="hold" presetClass="entr" presetID="1">
                                  <p:stCondLst>
                                    <p:cond delay="0"/>
                                  </p:stCondLst>
                                  <p:childTnLst>
                                    <p:set>
                                      <p:cBhvr>
                                        <p:cTn id="192"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交换机转发表</a:t>
            </a:r>
            <a:endParaRPr b="0" lang="en-US" sz="3600" spc="-1" strike="noStrike">
              <a:solidFill>
                <a:srgbClr val="000000"/>
              </a:solidFill>
              <a:latin typeface="Calibri"/>
            </a:endParaRPr>
          </a:p>
        </p:txBody>
      </p:sp>
      <p:sp>
        <p:nvSpPr>
          <p:cNvPr id="455" name="文本框 28"/>
          <p:cNvSpPr/>
          <p:nvPr/>
        </p:nvSpPr>
        <p:spPr>
          <a:xfrm>
            <a:off x="1096200" y="1869480"/>
            <a:ext cx="145368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2000" spc="-1" strike="noStrike">
                <a:solidFill>
                  <a:srgbClr val="000000"/>
                </a:solidFill>
                <a:latin typeface="Calibri"/>
                <a:ea typeface="黑体"/>
              </a:rPr>
              <a:t>交换机转发</a:t>
            </a:r>
            <a:endParaRPr b="0" lang="en-US" sz="2000" spc="-1" strike="noStrike">
              <a:latin typeface="Arial"/>
            </a:endParaRPr>
          </a:p>
        </p:txBody>
      </p:sp>
      <p:sp>
        <p:nvSpPr>
          <p:cNvPr id="456" name="文本框 29"/>
          <p:cNvSpPr/>
          <p:nvPr/>
        </p:nvSpPr>
        <p:spPr>
          <a:xfrm>
            <a:off x="1011960" y="4627080"/>
            <a:ext cx="1324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转发表示意</a:t>
            </a:r>
            <a:endParaRPr b="0" lang="en-US" sz="1800" spc="-1" strike="noStrike">
              <a:latin typeface="Arial"/>
            </a:endParaRPr>
          </a:p>
        </p:txBody>
      </p:sp>
      <p:graphicFrame>
        <p:nvGraphicFramePr>
          <p:cNvPr id="457" name="表格 30"/>
          <p:cNvGraphicFramePr/>
          <p:nvPr/>
        </p:nvGraphicFramePr>
        <p:xfrm>
          <a:off x="348480" y="5212080"/>
          <a:ext cx="2990160" cy="1482840"/>
        </p:xfrm>
        <a:graphic>
          <a:graphicData uri="http://schemas.openxmlformats.org/drawingml/2006/table">
            <a:tbl>
              <a:tblPr/>
              <a:tblGrid>
                <a:gridCol w="1204560"/>
                <a:gridCol w="1785600"/>
              </a:tblGrid>
              <a:tr h="370800">
                <a:tc>
                  <a:txBody>
                    <a:bodyPr anchor="t">
                      <a:noAutofit/>
                    </a:bodyPr>
                    <a:p>
                      <a:pPr algn="ctr">
                        <a:lnSpc>
                          <a:spcPct val="100000"/>
                        </a:lnSpc>
                        <a:buNone/>
                      </a:pPr>
                      <a:r>
                        <a:rPr b="1" lang="zh-CN" sz="1800" spc="-1" strike="noStrike">
                          <a:solidFill>
                            <a:srgbClr val="ffffff"/>
                          </a:solidFill>
                          <a:latin typeface="Calibri"/>
                          <a:ea typeface="黑体"/>
                        </a:rPr>
                        <a:t>目的地址</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c>
                  <a:txBody>
                    <a:bodyPr anchor="t">
                      <a:noAutofit/>
                    </a:bodyPr>
                    <a:p>
                      <a:pPr algn="ctr">
                        <a:lnSpc>
                          <a:spcPct val="100000"/>
                        </a:lnSpc>
                        <a:buNone/>
                      </a:pPr>
                      <a:r>
                        <a:rPr b="1" lang="zh-CN" sz="1800" spc="-1" strike="noStrike">
                          <a:solidFill>
                            <a:srgbClr val="ffffff"/>
                          </a:solidFill>
                          <a:latin typeface="Calibri"/>
                          <a:ea typeface="黑体"/>
                        </a:rPr>
                        <a:t>转发端口</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r>
              <a:tr h="370800">
                <a:tc>
                  <a:txBody>
                    <a:bodyPr anchor="t">
                      <a:noAutofit/>
                    </a:bodyPr>
                    <a:p>
                      <a:pPr algn="ctr">
                        <a:lnSpc>
                          <a:spcPct val="100000"/>
                        </a:lnSpc>
                        <a:buNone/>
                      </a:pPr>
                      <a:r>
                        <a:rPr b="0" lang="en-US" sz="1800" spc="-1" strike="noStrike">
                          <a:solidFill>
                            <a:srgbClr val="000000"/>
                          </a:solidFill>
                          <a:latin typeface="Calibri"/>
                          <a:ea typeface="黑体"/>
                        </a:rPr>
                        <a:t>Host 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Port 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r>
              <a:tr h="370800">
                <a:tc>
                  <a:txBody>
                    <a:bodyPr anchor="t">
                      <a:noAutofit/>
                    </a:bodyPr>
                    <a:p>
                      <a:pPr algn="ctr">
                        <a:lnSpc>
                          <a:spcPct val="100000"/>
                        </a:lnSpc>
                        <a:buNone/>
                      </a:pPr>
                      <a:r>
                        <a:rPr b="0" lang="en-US" sz="1800" spc="-1" strike="noStrike">
                          <a:solidFill>
                            <a:srgbClr val="000000"/>
                          </a:solidFill>
                          <a:latin typeface="Calibri"/>
                          <a:ea typeface="黑体"/>
                        </a:rPr>
                        <a:t>Host 2</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c>
                  <a:txBody>
                    <a:bodyPr anchor="t">
                      <a:noAutofit/>
                    </a:bodyPr>
                    <a:p>
                      <a:pPr algn="ctr">
                        <a:lnSpc>
                          <a:spcPct val="100000"/>
                        </a:lnSpc>
                        <a:buNone/>
                      </a:pPr>
                      <a:r>
                        <a:rPr b="0" lang="en-US" sz="1800" spc="-1" strike="noStrike">
                          <a:solidFill>
                            <a:srgbClr val="000000"/>
                          </a:solidFill>
                          <a:latin typeface="Calibri"/>
                          <a:ea typeface="黑体"/>
                        </a:rPr>
                        <a:t>Port 2</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r>
              <a:tr h="370800">
                <a:tc>
                  <a:txBody>
                    <a:bodyPr anchor="t">
                      <a:noAutofit/>
                    </a:bodyPr>
                    <a:p>
                      <a:pPr algn="ctr">
                        <a:lnSpc>
                          <a:spcPct val="100000"/>
                        </a:lnSpc>
                        <a:buNone/>
                      </a:pPr>
                      <a:r>
                        <a:rPr b="0" lang="en-US" sz="1800" spc="-1" strike="noStrike">
                          <a:solidFill>
                            <a:srgbClr val="000000"/>
                          </a:solidFill>
                          <a:latin typeface="Calibri"/>
                          <a:ea typeface="黑体"/>
                        </a:rPr>
                        <a:t>Host 3</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Port 3</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r>
            </a:tbl>
          </a:graphicData>
        </a:graphic>
      </p:graphicFrame>
      <p:graphicFrame>
        <p:nvGraphicFramePr>
          <p:cNvPr id="458" name="表格 31"/>
          <p:cNvGraphicFramePr/>
          <p:nvPr/>
        </p:nvGraphicFramePr>
        <p:xfrm>
          <a:off x="3967920" y="5212080"/>
          <a:ext cx="4750920" cy="1482840"/>
        </p:xfrm>
        <a:graphic>
          <a:graphicData uri="http://schemas.openxmlformats.org/drawingml/2006/table">
            <a:tbl>
              <a:tblPr/>
              <a:tblGrid>
                <a:gridCol w="2028240"/>
                <a:gridCol w="1379880"/>
                <a:gridCol w="1342800"/>
              </a:tblGrid>
              <a:tr h="370800">
                <a:tc>
                  <a:txBody>
                    <a:bodyPr anchor="t">
                      <a:noAutofit/>
                    </a:bodyPr>
                    <a:p>
                      <a:pPr algn="ctr">
                        <a:lnSpc>
                          <a:spcPct val="100000"/>
                        </a:lnSpc>
                        <a:buNone/>
                      </a:pPr>
                      <a:r>
                        <a:rPr b="1" lang="zh-CN" sz="1800" spc="-1" strike="noStrike">
                          <a:solidFill>
                            <a:srgbClr val="ffffff"/>
                          </a:solidFill>
                          <a:latin typeface="Calibri"/>
                          <a:ea typeface="黑体"/>
                        </a:rPr>
                        <a:t>目的地址</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c>
                  <a:txBody>
                    <a:bodyPr anchor="t">
                      <a:noAutofit/>
                    </a:bodyPr>
                    <a:p>
                      <a:pPr algn="ctr">
                        <a:lnSpc>
                          <a:spcPct val="100000"/>
                        </a:lnSpc>
                        <a:buNone/>
                      </a:pPr>
                      <a:r>
                        <a:rPr b="1" lang="zh-CN" sz="1800" spc="-1" strike="noStrike">
                          <a:solidFill>
                            <a:srgbClr val="ffffff"/>
                          </a:solidFill>
                          <a:latin typeface="Calibri"/>
                          <a:ea typeface="黑体"/>
                        </a:rPr>
                        <a:t>转发端口</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c>
                  <a:txBody>
                    <a:bodyPr anchor="t">
                      <a:noAutofit/>
                    </a:bodyPr>
                    <a:p>
                      <a:pPr algn="ctr">
                        <a:lnSpc>
                          <a:spcPct val="100000"/>
                        </a:lnSpc>
                        <a:buNone/>
                      </a:pPr>
                      <a:r>
                        <a:rPr b="1" lang="zh-CN" sz="1800" spc="-1" strike="noStrike">
                          <a:solidFill>
                            <a:srgbClr val="ffffff"/>
                          </a:solidFill>
                          <a:latin typeface="Calibri"/>
                          <a:ea typeface="黑体"/>
                        </a:rPr>
                        <a:t>老化时间</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r>
              <a:tr h="370800">
                <a:tc>
                  <a:txBody>
                    <a:bodyPr anchor="t">
                      <a:noAutofit/>
                    </a:bodyPr>
                    <a:p>
                      <a:pPr algn="ctr">
                        <a:lnSpc>
                          <a:spcPct val="100000"/>
                        </a:lnSpc>
                        <a:buNone/>
                      </a:pPr>
                      <a:r>
                        <a:rPr b="0" lang="en-US" sz="1800" spc="-1" strike="noStrike">
                          <a:solidFill>
                            <a:srgbClr val="000000"/>
                          </a:solidFill>
                          <a:latin typeface="Calibri"/>
                          <a:ea typeface="黑体"/>
                        </a:rPr>
                        <a:t>Host 1 MAC Addr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Port 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30 sec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r>
              <a:tr h="370800">
                <a:tc>
                  <a:txBody>
                    <a:bodyPr anchor="t">
                      <a:noAutofit/>
                    </a:bodyPr>
                    <a:p>
                      <a:pPr algn="ctr">
                        <a:lnSpc>
                          <a:spcPct val="100000"/>
                        </a:lnSpc>
                        <a:buNone/>
                        <a:tabLst>
                          <a:tab algn="l" pos="0"/>
                        </a:tabLst>
                      </a:pPr>
                      <a:r>
                        <a:rPr b="0" lang="en-US" sz="1800" spc="-1" strike="noStrike">
                          <a:solidFill>
                            <a:srgbClr val="000000"/>
                          </a:solidFill>
                          <a:latin typeface="Calibri"/>
                          <a:ea typeface="黑体"/>
                        </a:rPr>
                        <a:t>Host 2 MAC Addr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c>
                  <a:txBody>
                    <a:bodyPr anchor="t">
                      <a:noAutofit/>
                    </a:bodyPr>
                    <a:p>
                      <a:pPr algn="ctr">
                        <a:lnSpc>
                          <a:spcPct val="100000"/>
                        </a:lnSpc>
                        <a:buNone/>
                      </a:pPr>
                      <a:r>
                        <a:rPr b="0" lang="en-US" sz="1800" spc="-1" strike="noStrike">
                          <a:solidFill>
                            <a:srgbClr val="000000"/>
                          </a:solidFill>
                          <a:latin typeface="Calibri"/>
                          <a:ea typeface="黑体"/>
                        </a:rPr>
                        <a:t>Port 2</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c>
                  <a:txBody>
                    <a:bodyPr anchor="t">
                      <a:noAutofit/>
                    </a:bodyPr>
                    <a:p>
                      <a:pPr algn="ctr">
                        <a:lnSpc>
                          <a:spcPct val="100000"/>
                        </a:lnSpc>
                        <a:buNone/>
                      </a:pPr>
                      <a:r>
                        <a:rPr b="0" lang="en-US" sz="1800" spc="-1" strike="noStrike">
                          <a:solidFill>
                            <a:srgbClr val="000000"/>
                          </a:solidFill>
                          <a:latin typeface="Calibri"/>
                          <a:ea typeface="黑体"/>
                        </a:rPr>
                        <a:t>30 sec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r>
              <a:tr h="370800">
                <a:tc>
                  <a:txBody>
                    <a:bodyPr anchor="t">
                      <a:noAutofit/>
                    </a:bodyPr>
                    <a:p>
                      <a:pPr algn="ctr">
                        <a:lnSpc>
                          <a:spcPct val="100000"/>
                        </a:lnSpc>
                        <a:buNone/>
                        <a:tabLst>
                          <a:tab algn="l" pos="0"/>
                        </a:tabLst>
                      </a:pPr>
                      <a:r>
                        <a:rPr b="0" lang="en-US" sz="1800" spc="-1" strike="noStrike">
                          <a:solidFill>
                            <a:srgbClr val="000000"/>
                          </a:solidFill>
                          <a:latin typeface="Calibri"/>
                          <a:ea typeface="黑体"/>
                        </a:rPr>
                        <a:t>Host 3 MAC Addr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Port 3</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30 sec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r>
            </a:tbl>
          </a:graphicData>
        </a:graphic>
      </p:graphicFrame>
      <p:sp>
        <p:nvSpPr>
          <p:cNvPr id="459" name="文本框 32"/>
          <p:cNvSpPr/>
          <p:nvPr/>
        </p:nvSpPr>
        <p:spPr>
          <a:xfrm>
            <a:off x="5681160" y="4627080"/>
            <a:ext cx="1324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实际转发表</a:t>
            </a:r>
            <a:endParaRPr b="0" lang="en-US" sz="1800" spc="-1" strike="noStrike">
              <a:latin typeface="Arial"/>
            </a:endParaRPr>
          </a:p>
        </p:txBody>
      </p:sp>
      <p:sp>
        <p:nvSpPr>
          <p:cNvPr id="460" name="文本框 33"/>
          <p:cNvSpPr/>
          <p:nvPr/>
        </p:nvSpPr>
        <p:spPr>
          <a:xfrm>
            <a:off x="285120" y="3291840"/>
            <a:ext cx="4249080" cy="63828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1818ff"/>
              </a:buClr>
              <a:buFont typeface="Arial"/>
              <a:buChar char="•"/>
            </a:pPr>
            <a:r>
              <a:rPr b="0" lang="zh-CN" sz="1800" spc="-1" strike="noStrike">
                <a:solidFill>
                  <a:srgbClr val="1818ff"/>
                </a:solidFill>
                <a:latin typeface="Calibri"/>
                <a:ea typeface="黑体"/>
              </a:rPr>
              <a:t>交换机将目的地址与转出端口的映射存储在转发表中</a:t>
            </a:r>
            <a:endParaRPr b="0" lang="en-US" sz="1800" spc="-1" strike="noStrike">
              <a:latin typeface="Arial"/>
            </a:endParaRPr>
          </a:p>
        </p:txBody>
      </p:sp>
      <p:grpSp>
        <p:nvGrpSpPr>
          <p:cNvPr id="461" name="组合 10"/>
          <p:cNvGrpSpPr/>
          <p:nvPr/>
        </p:nvGrpSpPr>
        <p:grpSpPr>
          <a:xfrm>
            <a:off x="3085560" y="1268640"/>
            <a:ext cx="5306760" cy="3256560"/>
            <a:chOff x="3085560" y="1268640"/>
            <a:chExt cx="5306760" cy="3256560"/>
          </a:xfrm>
        </p:grpSpPr>
        <p:grpSp>
          <p:nvGrpSpPr>
            <p:cNvPr id="462" name="组合 11"/>
            <p:cNvGrpSpPr/>
            <p:nvPr/>
          </p:nvGrpSpPr>
          <p:grpSpPr>
            <a:xfrm>
              <a:off x="3085560" y="1268640"/>
              <a:ext cx="5306760" cy="3256560"/>
              <a:chOff x="3085560" y="1268640"/>
              <a:chExt cx="5306760" cy="3256560"/>
            </a:xfrm>
          </p:grpSpPr>
          <p:grpSp>
            <p:nvGrpSpPr>
              <p:cNvPr id="463" name="组合 17"/>
              <p:cNvGrpSpPr/>
              <p:nvPr/>
            </p:nvGrpSpPr>
            <p:grpSpPr>
              <a:xfrm>
                <a:off x="3085560" y="1268640"/>
                <a:ext cx="5306760" cy="3256560"/>
                <a:chOff x="3085560" y="1268640"/>
                <a:chExt cx="5306760" cy="3256560"/>
              </a:xfrm>
            </p:grpSpPr>
            <p:grpSp>
              <p:nvGrpSpPr>
                <p:cNvPr id="464" name="组合 34"/>
                <p:cNvGrpSpPr/>
                <p:nvPr/>
              </p:nvGrpSpPr>
              <p:grpSpPr>
                <a:xfrm>
                  <a:off x="3085560" y="1268640"/>
                  <a:ext cx="5306760" cy="961920"/>
                  <a:chOff x="3085560" y="1268640"/>
                  <a:chExt cx="5306760" cy="961920"/>
                </a:xfrm>
              </p:grpSpPr>
              <p:sp>
                <p:nvSpPr>
                  <p:cNvPr id="465" name="矩形 37"/>
                  <p:cNvSpPr/>
                  <p:nvPr/>
                </p:nvSpPr>
                <p:spPr>
                  <a:xfrm>
                    <a:off x="3259080" y="162864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1</a:t>
                    </a:r>
                    <a:endParaRPr b="0" lang="en-US" sz="1800" spc="-1" strike="noStrike">
                      <a:latin typeface="Arial"/>
                    </a:endParaRPr>
                  </a:p>
                </p:txBody>
              </p:sp>
              <p:sp>
                <p:nvSpPr>
                  <p:cNvPr id="466" name="矩形 38"/>
                  <p:cNvSpPr/>
                  <p:nvPr/>
                </p:nvSpPr>
                <p:spPr>
                  <a:xfrm>
                    <a:off x="7345800" y="162864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2</a:t>
                    </a:r>
                    <a:endParaRPr b="0" lang="en-US" sz="1800" spc="-1" strike="noStrike">
                      <a:latin typeface="Arial"/>
                    </a:endParaRPr>
                  </a:p>
                </p:txBody>
              </p:sp>
              <p:sp>
                <p:nvSpPr>
                  <p:cNvPr id="467" name="文本框 39"/>
                  <p:cNvSpPr/>
                  <p:nvPr/>
                </p:nvSpPr>
                <p:spPr>
                  <a:xfrm>
                    <a:off x="3085560" y="126864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10.0.0.1/8</a:t>
                    </a:r>
                    <a:endParaRPr b="0" lang="en-US" sz="1800" spc="-1" strike="noStrike">
                      <a:latin typeface="Arial"/>
                    </a:endParaRPr>
                  </a:p>
                </p:txBody>
              </p:sp>
              <p:sp>
                <p:nvSpPr>
                  <p:cNvPr id="468" name="文本框 40"/>
                  <p:cNvSpPr/>
                  <p:nvPr/>
                </p:nvSpPr>
                <p:spPr>
                  <a:xfrm>
                    <a:off x="7171920" y="126864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10.0.0.2/8</a:t>
                    </a:r>
                    <a:endParaRPr b="0" lang="en-US" sz="1800" spc="-1" strike="noStrike">
                      <a:latin typeface="Arial"/>
                    </a:endParaRPr>
                  </a:p>
                </p:txBody>
              </p:sp>
            </p:grpSp>
            <p:sp>
              <p:nvSpPr>
                <p:cNvPr id="469" name="矩形 35"/>
                <p:cNvSpPr/>
                <p:nvPr/>
              </p:nvSpPr>
              <p:spPr>
                <a:xfrm>
                  <a:off x="5371920" y="359604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3</a:t>
                  </a:r>
                  <a:endParaRPr b="0" lang="en-US" sz="1800" spc="-1" strike="noStrike">
                    <a:latin typeface="Arial"/>
                  </a:endParaRPr>
                </a:p>
              </p:txBody>
            </p:sp>
            <p:sp>
              <p:nvSpPr>
                <p:cNvPr id="470" name="文本框 36"/>
                <p:cNvSpPr/>
                <p:nvPr/>
              </p:nvSpPr>
              <p:spPr>
                <a:xfrm>
                  <a:off x="5198040" y="416124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10.0.0.3/8</a:t>
                  </a:r>
                  <a:endParaRPr b="0" lang="en-US" sz="1800" spc="-1" strike="noStrike">
                    <a:latin typeface="Arial"/>
                  </a:endParaRPr>
                </a:p>
              </p:txBody>
            </p:sp>
          </p:grpSp>
          <p:grpSp>
            <p:nvGrpSpPr>
              <p:cNvPr id="471" name="组合 18"/>
              <p:cNvGrpSpPr/>
              <p:nvPr/>
            </p:nvGrpSpPr>
            <p:grpSpPr>
              <a:xfrm>
                <a:off x="4248720" y="1929600"/>
                <a:ext cx="3096720" cy="1666080"/>
                <a:chOff x="4248720" y="1929600"/>
                <a:chExt cx="3096720" cy="1666080"/>
              </a:xfrm>
            </p:grpSpPr>
            <p:sp>
              <p:nvSpPr>
                <p:cNvPr id="472" name="圆角矩形 27"/>
                <p:cNvSpPr/>
                <p:nvPr/>
              </p:nvSpPr>
              <p:spPr>
                <a:xfrm>
                  <a:off x="5371920" y="2230920"/>
                  <a:ext cx="989280" cy="618840"/>
                </a:xfrm>
                <a:prstGeom prst="roundRect">
                  <a:avLst>
                    <a:gd name="adj" fmla="val 16667"/>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Switch</a:t>
                  </a:r>
                  <a:endParaRPr b="0" lang="en-US" sz="1800" spc="-1" strike="noStrike">
                    <a:latin typeface="Arial"/>
                  </a:endParaRPr>
                </a:p>
              </p:txBody>
            </p:sp>
            <p:sp>
              <p:nvSpPr>
                <p:cNvPr id="473" name="直接连接符 24"/>
                <p:cNvSpPr/>
                <p:nvPr/>
              </p:nvSpPr>
              <p:spPr>
                <a:xfrm>
                  <a:off x="4248720" y="1929600"/>
                  <a:ext cx="1122840" cy="61092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474" name="直接连接符 25"/>
                <p:cNvSpPr/>
                <p:nvPr/>
              </p:nvSpPr>
              <p:spPr>
                <a:xfrm flipV="1">
                  <a:off x="6361200" y="1929600"/>
                  <a:ext cx="984240" cy="61092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475" name="直接连接符 26"/>
                <p:cNvSpPr/>
                <p:nvPr/>
              </p:nvSpPr>
              <p:spPr>
                <a:xfrm>
                  <a:off x="5866560" y="2850120"/>
                  <a:ext cx="360" cy="74556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grpSp>
          <p:sp>
            <p:nvSpPr>
              <p:cNvPr id="476" name="直接箭头连接符 19"/>
              <p:cNvSpPr/>
              <p:nvPr/>
            </p:nvSpPr>
            <p:spPr>
              <a:xfrm>
                <a:off x="4344480" y="2247480"/>
                <a:ext cx="888480" cy="484200"/>
              </a:xfrm>
              <a:custGeom>
                <a:avLst/>
                <a:gdLst/>
                <a:ahLst/>
                <a:rect l="l" t="t" r="r" b="b"/>
                <a:pathLst>
                  <a:path w="21600" h="21600">
                    <a:moveTo>
                      <a:pt x="0" y="0"/>
                    </a:moveTo>
                    <a:lnTo>
                      <a:pt x="21600" y="21600"/>
                    </a:lnTo>
                  </a:path>
                </a:pathLst>
              </a:custGeom>
              <a:noFill/>
              <a:ln w="38100">
                <a:solidFill>
                  <a:srgbClr val="ff0000"/>
                </a:solidFill>
                <a:prstDash val="dash"/>
                <a:round/>
                <a:tailEnd len="med" type="triangle" w="med"/>
              </a:ln>
            </p:spPr>
            <p:style>
              <a:lnRef idx="1">
                <a:schemeClr val="accent1"/>
              </a:lnRef>
              <a:fillRef idx="0">
                <a:schemeClr val="accent1"/>
              </a:fillRef>
              <a:effectRef idx="0">
                <a:schemeClr val="accent1"/>
              </a:effectRef>
              <a:fontRef idx="minor"/>
            </p:style>
          </p:sp>
          <p:sp>
            <p:nvSpPr>
              <p:cNvPr id="477" name="直接箭头连接符 20"/>
              <p:cNvSpPr/>
              <p:nvPr/>
            </p:nvSpPr>
            <p:spPr>
              <a:xfrm flipV="1">
                <a:off x="6456960" y="2202480"/>
                <a:ext cx="780840" cy="476280"/>
              </a:xfrm>
              <a:custGeom>
                <a:avLst/>
                <a:gdLst/>
                <a:ahLst/>
                <a:rect l="l" t="t" r="r" b="b"/>
                <a:pathLst>
                  <a:path w="21600" h="21600">
                    <a:moveTo>
                      <a:pt x="0" y="0"/>
                    </a:moveTo>
                    <a:lnTo>
                      <a:pt x="21600" y="21600"/>
                    </a:lnTo>
                  </a:path>
                </a:pathLst>
              </a:custGeom>
              <a:noFill/>
              <a:ln w="38100">
                <a:solidFill>
                  <a:srgbClr val="ff0000"/>
                </a:solidFill>
                <a:prstDash val="dash"/>
                <a:round/>
                <a:tailEnd len="med" type="triangle" w="med"/>
              </a:ln>
            </p:spPr>
            <p:style>
              <a:lnRef idx="1">
                <a:schemeClr val="accent1"/>
              </a:lnRef>
              <a:fillRef idx="0">
                <a:schemeClr val="accent1"/>
              </a:fillRef>
              <a:effectRef idx="0">
                <a:schemeClr val="accent1"/>
              </a:effectRef>
              <a:fontRef idx="minor"/>
            </p:style>
          </p:sp>
          <p:sp>
            <p:nvSpPr>
              <p:cNvPr id="478" name="直接箭头连接符 21"/>
              <p:cNvSpPr/>
              <p:nvPr/>
            </p:nvSpPr>
            <p:spPr>
              <a:xfrm flipH="1">
                <a:off x="6456240" y="1790280"/>
                <a:ext cx="695160" cy="447840"/>
              </a:xfrm>
              <a:custGeom>
                <a:avLst/>
                <a:gdLst/>
                <a:ahLst/>
                <a:rect l="l" t="t" r="r" b="b"/>
                <a:pathLst>
                  <a:path w="21600" h="21600">
                    <a:moveTo>
                      <a:pt x="0" y="0"/>
                    </a:moveTo>
                    <a:lnTo>
                      <a:pt x="21600" y="21600"/>
                    </a:lnTo>
                  </a:path>
                </a:pathLst>
              </a:custGeom>
              <a:noFill/>
              <a:ln w="38100">
                <a:solidFill>
                  <a:srgbClr val="7030a0"/>
                </a:solidFill>
                <a:prstDash val="dash"/>
                <a:round/>
                <a:tailEnd len="med" type="triangle" w="med"/>
              </a:ln>
            </p:spPr>
            <p:style>
              <a:lnRef idx="1">
                <a:schemeClr val="accent1"/>
              </a:lnRef>
              <a:fillRef idx="0">
                <a:schemeClr val="accent1"/>
              </a:fillRef>
              <a:effectRef idx="0">
                <a:schemeClr val="accent1"/>
              </a:effectRef>
              <a:fontRef idx="minor"/>
            </p:style>
          </p:sp>
          <p:sp>
            <p:nvSpPr>
              <p:cNvPr id="479" name="直接箭头连接符 22"/>
              <p:cNvSpPr/>
              <p:nvPr/>
            </p:nvSpPr>
            <p:spPr>
              <a:xfrm flipH="1">
                <a:off x="5629680" y="2970720"/>
                <a:ext cx="15120" cy="523800"/>
              </a:xfrm>
              <a:custGeom>
                <a:avLst/>
                <a:gdLst/>
                <a:ahLst/>
                <a:rect l="l" t="t" r="r" b="b"/>
                <a:pathLst>
                  <a:path w="21600" h="21600">
                    <a:moveTo>
                      <a:pt x="0" y="0"/>
                    </a:moveTo>
                    <a:lnTo>
                      <a:pt x="21600" y="21600"/>
                    </a:lnTo>
                  </a:path>
                </a:pathLst>
              </a:custGeom>
              <a:noFill/>
              <a:ln w="38100">
                <a:solidFill>
                  <a:srgbClr val="7030a0"/>
                </a:solidFill>
                <a:prstDash val="dash"/>
                <a:round/>
                <a:tailEnd len="med" type="triangle" w="med"/>
              </a:ln>
            </p:spPr>
            <p:style>
              <a:lnRef idx="1">
                <a:schemeClr val="accent1"/>
              </a:lnRef>
              <a:fillRef idx="0">
                <a:schemeClr val="accent1"/>
              </a:fillRef>
              <a:effectRef idx="0">
                <a:schemeClr val="accent1"/>
              </a:effectRef>
              <a:fontRef idx="minor"/>
            </p:style>
          </p:sp>
        </p:grpSp>
        <p:sp>
          <p:nvSpPr>
            <p:cNvPr id="480" name="文本框 12"/>
            <p:cNvSpPr/>
            <p:nvPr/>
          </p:nvSpPr>
          <p:spPr>
            <a:xfrm>
              <a:off x="3411000" y="2540520"/>
              <a:ext cx="11628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ea typeface="黑体"/>
                </a:rPr>
                <a:t>To Host 2</a:t>
              </a:r>
              <a:endParaRPr b="0" lang="en-US" sz="1800" spc="-1" strike="noStrike">
                <a:latin typeface="Arial"/>
              </a:endParaRPr>
            </a:p>
          </p:txBody>
        </p:sp>
        <p:sp>
          <p:nvSpPr>
            <p:cNvPr id="481" name="文本框 13"/>
            <p:cNvSpPr/>
            <p:nvPr/>
          </p:nvSpPr>
          <p:spPr>
            <a:xfrm>
              <a:off x="5897160" y="1484640"/>
              <a:ext cx="11628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7030a0"/>
                  </a:solidFill>
                  <a:latin typeface="Calibri"/>
                  <a:ea typeface="黑体"/>
                </a:rPr>
                <a:t>To Host 3</a:t>
              </a:r>
              <a:endParaRPr b="0" lang="en-US" sz="1800" spc="-1" strike="noStrike">
                <a:latin typeface="Arial"/>
              </a:endParaRPr>
            </a:p>
          </p:txBody>
        </p:sp>
        <p:sp>
          <p:nvSpPr>
            <p:cNvPr id="482" name="文本框 14"/>
            <p:cNvSpPr/>
            <p:nvPr/>
          </p:nvSpPr>
          <p:spPr>
            <a:xfrm>
              <a:off x="6311880" y="2539800"/>
              <a:ext cx="810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Port 2</a:t>
              </a:r>
              <a:endParaRPr b="0" lang="en-US" sz="1800" spc="-1" strike="noStrike">
                <a:latin typeface="Arial"/>
              </a:endParaRPr>
            </a:p>
          </p:txBody>
        </p:sp>
        <p:sp>
          <p:nvSpPr>
            <p:cNvPr id="483" name="文本框 15"/>
            <p:cNvSpPr/>
            <p:nvPr/>
          </p:nvSpPr>
          <p:spPr>
            <a:xfrm>
              <a:off x="4818240" y="2148120"/>
              <a:ext cx="810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Port 1</a:t>
              </a:r>
              <a:endParaRPr b="0" lang="en-US" sz="1800" spc="-1" strike="noStrike">
                <a:latin typeface="Arial"/>
              </a:endParaRPr>
            </a:p>
          </p:txBody>
        </p:sp>
        <p:sp>
          <p:nvSpPr>
            <p:cNvPr id="484" name="文本框 16"/>
            <p:cNvSpPr/>
            <p:nvPr/>
          </p:nvSpPr>
          <p:spPr>
            <a:xfrm>
              <a:off x="5598000" y="2948760"/>
              <a:ext cx="810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Port 3</a:t>
              </a:r>
              <a:endParaRPr b="0" lang="en-US" sz="1800" spc="-1" strike="noStrike">
                <a:latin typeface="Arial"/>
              </a:endParaRPr>
            </a:p>
          </p:txBody>
        </p:sp>
      </p:grpSp>
      <p:sp>
        <p:nvSpPr>
          <p:cNvPr id="3" name="PlaceHolder 2"/>
          <p:cNvSpPr>
            <a:spLocks noGrp="1"/>
          </p:cNvSpPr>
          <p:nvPr>
            <p:ph type="sldNum" idx="5"/>
          </p:nvPr>
        </p:nvSpPr>
        <p:spPr/>
        <p:txBody>
          <a:bodyPr/>
          <a:p>
            <a:fld id="{8216E84B-E008-4F12-BC41-5B7B219C9760}" type="slidenum">
              <a:t>37</a:t>
            </a:fld>
          </a:p>
        </p:txBody>
      </p:sp>
    </p:spTree>
  </p:cSld>
  <mc:AlternateContent>
    <mc:Choice Requires="p14">
      <p:transition spd="slow" p14:dur="2000"/>
    </mc:Choice>
    <mc:Fallback>
      <p:transition spd="slow"/>
    </mc:Fallback>
  </mc:AlternateContent>
  <p:timing>
    <p:tnLst>
      <p:par>
        <p:cTn id="193" dur="indefinite" restart="never" nodeType="tmRoot">
          <p:childTnLst>
            <p:seq>
              <p:cTn id="194" dur="indefinite" nodeType="mainSeq">
                <p:childTnLst>
                  <p:par>
                    <p:cTn id="195" fill="hold">
                      <p:stCondLst>
                        <p:cond delay="indefinite"/>
                      </p:stCondLst>
                      <p:childTnLst>
                        <p:par>
                          <p:cTn id="196" fill="hold">
                            <p:stCondLst>
                              <p:cond delay="0"/>
                            </p:stCondLst>
                            <p:childTnLst>
                              <p:par>
                                <p:cTn id="197" nodeType="clickEffect" fill="hold" presetClass="entr" presetID="1">
                                  <p:stCondLst>
                                    <p:cond delay="0"/>
                                  </p:stCondLst>
                                  <p:childTnLst>
                                    <p:set>
                                      <p:cBhvr>
                                        <p:cTn id="198" dur="1" fill="hold">
                                          <p:stCondLst>
                                            <p:cond delay="0"/>
                                          </p:stCondLst>
                                        </p:cTn>
                                        <p:tgtEl>
                                          <p:spTgt spid="456"/>
                                        </p:tgtEl>
                                        <p:attrNameLst>
                                          <p:attrName>style.visibility</p:attrName>
                                        </p:attrNameLst>
                                      </p:cBhvr>
                                      <p:to>
                                        <p:strVal val="visible"/>
                                      </p:to>
                                    </p:set>
                                  </p:childTnLst>
                                </p:cTn>
                              </p:par>
                              <p:par>
                                <p:cTn id="199" nodeType="withEffect" fill="hold" presetClass="entr" presetID="1">
                                  <p:stCondLst>
                                    <p:cond delay="0"/>
                                  </p:stCondLst>
                                  <p:childTnLst>
                                    <p:set>
                                      <p:cBhvr>
                                        <p:cTn id="200" dur="1" fill="hold">
                                          <p:stCondLst>
                                            <p:cond delay="0"/>
                                          </p:stCondLst>
                                        </p:cTn>
                                        <p:tgtEl>
                                          <p:spTgt spid="457"/>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458"/>
                                        </p:tgtEl>
                                        <p:attrNameLst>
                                          <p:attrName>style.visibility</p:attrName>
                                        </p:attrNameLst>
                                      </p:cBhvr>
                                      <p:to>
                                        <p:strVal val="visible"/>
                                      </p:to>
                                    </p:set>
                                  </p:childTnLst>
                                </p:cTn>
                              </p:par>
                              <p:par>
                                <p:cTn id="205" nodeType="withEffect" fill="hold" presetClass="entr" presetID="1">
                                  <p:stCondLst>
                                    <p:cond delay="0"/>
                                  </p:stCondLst>
                                  <p:childTnLst>
                                    <p:set>
                                      <p:cBhvr>
                                        <p:cTn id="206" dur="1" fill="hold">
                                          <p:stCondLst>
                                            <p:cond delay="0"/>
                                          </p:stCondLst>
                                        </p:cTn>
                                        <p:tgtEl>
                                          <p:spTgt spid="4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交换机学习转发表</a:t>
            </a:r>
            <a:endParaRPr b="0" lang="en-US" sz="3600" spc="-1" strike="noStrike">
              <a:solidFill>
                <a:srgbClr val="000000"/>
              </a:solidFill>
              <a:latin typeface="Calibri"/>
            </a:endParaRPr>
          </a:p>
        </p:txBody>
      </p:sp>
      <p:sp>
        <p:nvSpPr>
          <p:cNvPr id="486" name="PlaceHolder 2"/>
          <p:cNvSpPr>
            <a:spLocks noGrp="1"/>
          </p:cNvSpPr>
          <p:nvPr>
            <p:ph/>
          </p:nvPr>
        </p:nvSpPr>
        <p:spPr>
          <a:xfrm>
            <a:off x="457200" y="1445040"/>
            <a:ext cx="8229240" cy="15768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1" lang="zh-CN" sz="2400" spc="-1" strike="noStrike">
                <a:solidFill>
                  <a:srgbClr val="000000"/>
                </a:solidFill>
                <a:latin typeface="Calibri"/>
                <a:ea typeface="黑体"/>
              </a:rPr>
              <a:t>核心观察</a:t>
            </a:r>
            <a:r>
              <a:rPr b="0" lang="en-US" sz="2400" spc="-1" strike="noStrike">
                <a:solidFill>
                  <a:srgbClr val="000000"/>
                </a:solidFill>
                <a:latin typeface="Calibri"/>
                <a:ea typeface="黑体"/>
              </a:rPr>
              <a:t>: </a:t>
            </a:r>
            <a:r>
              <a:rPr b="0" lang="zh-CN" sz="2000" spc="-1" strike="noStrike">
                <a:solidFill>
                  <a:srgbClr val="000000"/>
                </a:solidFill>
                <a:latin typeface="Calibri"/>
                <a:ea typeface="黑体"/>
              </a:rPr>
              <a:t>当交换机从某端口收到源</a:t>
            </a:r>
            <a:r>
              <a:rPr b="0" lang="en-US" sz="2000" spc="-1" strike="noStrike">
                <a:solidFill>
                  <a:srgbClr val="000000"/>
                </a:solidFill>
                <a:latin typeface="Calibri"/>
                <a:ea typeface="黑体"/>
              </a:rPr>
              <a:t>MAC</a:t>
            </a:r>
            <a:r>
              <a:rPr b="0" lang="zh-CN" sz="2000" spc="-1" strike="noStrike">
                <a:solidFill>
                  <a:srgbClr val="000000"/>
                </a:solidFill>
                <a:latin typeface="Calibri"/>
                <a:ea typeface="黑体"/>
              </a:rPr>
              <a:t>地址（</a:t>
            </a:r>
            <a:r>
              <a:rPr b="0" lang="en-US" sz="2000" spc="-1" strike="noStrike">
                <a:solidFill>
                  <a:srgbClr val="000000"/>
                </a:solidFill>
                <a:latin typeface="Calibri"/>
                <a:ea typeface="黑体"/>
              </a:rPr>
              <a:t>Ethernet</a:t>
            </a:r>
            <a:r>
              <a:rPr b="0" lang="zh-CN" sz="2000" spc="-1" strike="noStrike">
                <a:solidFill>
                  <a:srgbClr val="000000"/>
                </a:solidFill>
                <a:latin typeface="Calibri"/>
                <a:ea typeface="黑体"/>
              </a:rPr>
              <a:t>地址）为</a:t>
            </a:r>
            <a:r>
              <a:rPr b="0" lang="en-US" sz="2000" spc="-1" strike="noStrike">
                <a:solidFill>
                  <a:srgbClr val="000000"/>
                </a:solidFill>
                <a:latin typeface="Calibri"/>
                <a:ea typeface="黑体"/>
              </a:rPr>
              <a:t>X</a:t>
            </a:r>
            <a:r>
              <a:rPr b="0" lang="zh-CN" sz="2000" spc="-1" strike="noStrike">
                <a:solidFill>
                  <a:srgbClr val="000000"/>
                </a:solidFill>
                <a:latin typeface="Calibri"/>
                <a:ea typeface="黑体"/>
              </a:rPr>
              <a:t>的数据包时，可以确定：将目的</a:t>
            </a:r>
            <a:r>
              <a:rPr b="0" lang="en-US" sz="2000" spc="-1" strike="noStrike">
                <a:solidFill>
                  <a:srgbClr val="000000"/>
                </a:solidFill>
                <a:latin typeface="Calibri"/>
                <a:ea typeface="黑体"/>
              </a:rPr>
              <a:t>MAC</a:t>
            </a:r>
            <a:r>
              <a:rPr b="0" lang="zh-CN" sz="2000" spc="-1" strike="noStrike">
                <a:solidFill>
                  <a:srgbClr val="000000"/>
                </a:solidFill>
                <a:latin typeface="Calibri"/>
                <a:ea typeface="黑体"/>
              </a:rPr>
              <a:t>地址为</a:t>
            </a:r>
            <a:r>
              <a:rPr b="0" lang="en-US" sz="2000" spc="-1" strike="noStrike">
                <a:solidFill>
                  <a:srgbClr val="000000"/>
                </a:solidFill>
                <a:latin typeface="Calibri"/>
                <a:ea typeface="黑体"/>
              </a:rPr>
              <a:t>X</a:t>
            </a:r>
            <a:r>
              <a:rPr b="0" lang="zh-CN" sz="2000" spc="-1" strike="noStrike">
                <a:solidFill>
                  <a:srgbClr val="000000"/>
                </a:solidFill>
                <a:latin typeface="Calibri"/>
                <a:ea typeface="黑体"/>
              </a:rPr>
              <a:t>的数据包从该端口转出可以达到目的主机。</a:t>
            </a:r>
            <a:endParaRPr b="0" lang="en-US" sz="2000" spc="-1" strike="noStrike">
              <a:solidFill>
                <a:srgbClr val="000000"/>
              </a:solidFill>
              <a:latin typeface="Calibri"/>
            </a:endParaRPr>
          </a:p>
        </p:txBody>
      </p:sp>
      <p:sp>
        <p:nvSpPr>
          <p:cNvPr id="487" name="直接箭头连接符 15"/>
          <p:cNvSpPr/>
          <p:nvPr/>
        </p:nvSpPr>
        <p:spPr>
          <a:xfrm>
            <a:off x="5042520" y="3075120"/>
            <a:ext cx="888480" cy="484200"/>
          </a:xfrm>
          <a:custGeom>
            <a:avLst/>
            <a:gdLst/>
            <a:ahLst/>
            <a:rect l="l" t="t" r="r" b="b"/>
            <a:pathLst>
              <a:path w="21600" h="21600">
                <a:moveTo>
                  <a:pt x="0" y="0"/>
                </a:moveTo>
                <a:lnTo>
                  <a:pt x="21600" y="21600"/>
                </a:lnTo>
              </a:path>
            </a:pathLst>
          </a:custGeom>
          <a:noFill/>
          <a:ln w="38100">
            <a:solidFill>
              <a:srgbClr val="ff0000"/>
            </a:solidFill>
            <a:prstDash val="dash"/>
            <a:round/>
            <a:tailEnd len="med" type="triangle" w="med"/>
          </a:ln>
        </p:spPr>
        <p:style>
          <a:lnRef idx="1">
            <a:schemeClr val="accent1"/>
          </a:lnRef>
          <a:fillRef idx="0">
            <a:schemeClr val="accent1"/>
          </a:fillRef>
          <a:effectRef idx="0">
            <a:schemeClr val="accent1"/>
          </a:effectRef>
          <a:fontRef idx="minor"/>
        </p:style>
      </p:sp>
      <p:sp>
        <p:nvSpPr>
          <p:cNvPr id="488" name="直接箭头连接符 17"/>
          <p:cNvSpPr/>
          <p:nvPr/>
        </p:nvSpPr>
        <p:spPr>
          <a:xfrm flipH="1">
            <a:off x="7056720" y="3056760"/>
            <a:ext cx="695160" cy="447840"/>
          </a:xfrm>
          <a:custGeom>
            <a:avLst/>
            <a:gdLst/>
            <a:ahLst/>
            <a:rect l="l" t="t" r="r" b="b"/>
            <a:pathLst>
              <a:path w="21600" h="21600">
                <a:moveTo>
                  <a:pt x="0" y="0"/>
                </a:moveTo>
                <a:lnTo>
                  <a:pt x="21600" y="21600"/>
                </a:lnTo>
              </a:path>
            </a:pathLst>
          </a:custGeom>
          <a:noFill/>
          <a:ln w="38100">
            <a:solidFill>
              <a:srgbClr val="7030a0"/>
            </a:solidFill>
            <a:prstDash val="dash"/>
            <a:round/>
            <a:tailEnd len="med" type="triangle" w="med"/>
          </a:ln>
        </p:spPr>
        <p:style>
          <a:lnRef idx="1">
            <a:schemeClr val="accent1"/>
          </a:lnRef>
          <a:fillRef idx="0">
            <a:schemeClr val="accent1"/>
          </a:fillRef>
          <a:effectRef idx="0">
            <a:schemeClr val="accent1"/>
          </a:effectRef>
          <a:fontRef idx="minor"/>
        </p:style>
      </p:sp>
      <p:sp>
        <p:nvSpPr>
          <p:cNvPr id="489" name="文本框 22"/>
          <p:cNvSpPr/>
          <p:nvPr/>
        </p:nvSpPr>
        <p:spPr>
          <a:xfrm>
            <a:off x="5234760" y="2904120"/>
            <a:ext cx="11246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ea typeface="黑体"/>
              </a:rPr>
              <a:t>to</a:t>
            </a:r>
            <a:r>
              <a:rPr b="0" lang="en-US" sz="1800" spc="-1" strike="noStrike">
                <a:solidFill>
                  <a:srgbClr val="ff0000"/>
                </a:solidFill>
                <a:latin typeface="Calibri"/>
                <a:ea typeface="黑体"/>
              </a:rPr>
              <a:t> Host 2</a:t>
            </a:r>
            <a:endParaRPr b="0" lang="en-US" sz="1800" spc="-1" strike="noStrike">
              <a:latin typeface="Arial"/>
            </a:endParaRPr>
          </a:p>
        </p:txBody>
      </p:sp>
      <p:sp>
        <p:nvSpPr>
          <p:cNvPr id="490" name="文本框 23"/>
          <p:cNvSpPr/>
          <p:nvPr/>
        </p:nvSpPr>
        <p:spPr>
          <a:xfrm>
            <a:off x="6444720" y="2890080"/>
            <a:ext cx="11246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7030a0"/>
                </a:solidFill>
                <a:latin typeface="Calibri"/>
                <a:ea typeface="黑体"/>
              </a:rPr>
              <a:t>to</a:t>
            </a:r>
            <a:r>
              <a:rPr b="0" lang="en-US" sz="1800" spc="-1" strike="noStrike">
                <a:solidFill>
                  <a:srgbClr val="7030a0"/>
                </a:solidFill>
                <a:latin typeface="Calibri"/>
                <a:ea typeface="黑体"/>
              </a:rPr>
              <a:t> Host 3</a:t>
            </a:r>
            <a:endParaRPr b="0" lang="en-US" sz="1800" spc="-1" strike="noStrike">
              <a:latin typeface="Arial"/>
            </a:endParaRPr>
          </a:p>
        </p:txBody>
      </p:sp>
      <p:graphicFrame>
        <p:nvGraphicFramePr>
          <p:cNvPr id="491" name="表格 24"/>
          <p:cNvGraphicFramePr/>
          <p:nvPr/>
        </p:nvGraphicFramePr>
        <p:xfrm>
          <a:off x="229680" y="3816360"/>
          <a:ext cx="4750920" cy="1482840"/>
        </p:xfrm>
        <a:graphic>
          <a:graphicData uri="http://schemas.openxmlformats.org/drawingml/2006/table">
            <a:tbl>
              <a:tblPr/>
              <a:tblGrid>
                <a:gridCol w="2028240"/>
                <a:gridCol w="1379880"/>
                <a:gridCol w="1342800"/>
              </a:tblGrid>
              <a:tr h="370800">
                <a:tc>
                  <a:txBody>
                    <a:bodyPr anchor="t">
                      <a:noAutofit/>
                    </a:bodyPr>
                    <a:p>
                      <a:pPr algn="ctr">
                        <a:lnSpc>
                          <a:spcPct val="100000"/>
                        </a:lnSpc>
                        <a:buNone/>
                      </a:pPr>
                      <a:r>
                        <a:rPr b="1" lang="zh-CN" sz="1800" spc="-1" strike="noStrike">
                          <a:solidFill>
                            <a:srgbClr val="ffffff"/>
                          </a:solidFill>
                          <a:latin typeface="Calibri"/>
                          <a:ea typeface="黑体"/>
                        </a:rPr>
                        <a:t>目的地址</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c>
                  <a:txBody>
                    <a:bodyPr anchor="t">
                      <a:noAutofit/>
                    </a:bodyPr>
                    <a:p>
                      <a:pPr algn="ctr">
                        <a:lnSpc>
                          <a:spcPct val="100000"/>
                        </a:lnSpc>
                        <a:buNone/>
                      </a:pPr>
                      <a:r>
                        <a:rPr b="1" lang="zh-CN" sz="1800" spc="-1" strike="noStrike">
                          <a:solidFill>
                            <a:srgbClr val="ffffff"/>
                          </a:solidFill>
                          <a:latin typeface="Calibri"/>
                          <a:ea typeface="黑体"/>
                        </a:rPr>
                        <a:t>转发端口</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c>
                  <a:txBody>
                    <a:bodyPr anchor="t">
                      <a:noAutofit/>
                    </a:bodyPr>
                    <a:p>
                      <a:pPr algn="ctr">
                        <a:lnSpc>
                          <a:spcPct val="100000"/>
                        </a:lnSpc>
                        <a:buNone/>
                      </a:pPr>
                      <a:r>
                        <a:rPr b="1" lang="zh-CN" sz="1800" spc="-1" strike="noStrike">
                          <a:solidFill>
                            <a:srgbClr val="ffffff"/>
                          </a:solidFill>
                          <a:latin typeface="Calibri"/>
                          <a:ea typeface="黑体"/>
                        </a:rPr>
                        <a:t>老化时间</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r>
              <a:tr h="370800">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r>
              <a:tr h="370800">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r>
              <a:tr h="370800">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r>
            </a:tbl>
          </a:graphicData>
        </a:graphic>
      </p:graphicFrame>
      <p:sp>
        <p:nvSpPr>
          <p:cNvPr id="492" name="文本框 25"/>
          <p:cNvSpPr/>
          <p:nvPr/>
        </p:nvSpPr>
        <p:spPr>
          <a:xfrm>
            <a:off x="1748160" y="3309840"/>
            <a:ext cx="1324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转发表条目</a:t>
            </a:r>
            <a:endParaRPr b="0" lang="en-US" sz="1800" spc="-1" strike="noStrike">
              <a:latin typeface="Arial"/>
            </a:endParaRPr>
          </a:p>
        </p:txBody>
      </p:sp>
      <p:graphicFrame>
        <p:nvGraphicFramePr>
          <p:cNvPr id="493" name="表格 26"/>
          <p:cNvGraphicFramePr/>
          <p:nvPr/>
        </p:nvGraphicFramePr>
        <p:xfrm>
          <a:off x="229680" y="4180680"/>
          <a:ext cx="4750920" cy="370440"/>
        </p:xfrm>
        <a:graphic>
          <a:graphicData uri="http://schemas.openxmlformats.org/drawingml/2006/table">
            <a:tbl>
              <a:tblPr/>
              <a:tblGrid>
                <a:gridCol w="2028240"/>
                <a:gridCol w="1379880"/>
                <a:gridCol w="1342800"/>
              </a:tblGrid>
              <a:tr h="370800">
                <a:tc>
                  <a:txBody>
                    <a:bodyPr anchor="t">
                      <a:noAutofit/>
                    </a:bodyPr>
                    <a:p>
                      <a:pPr algn="ctr">
                        <a:lnSpc>
                          <a:spcPct val="100000"/>
                        </a:lnSpc>
                        <a:buNone/>
                      </a:pPr>
                      <a:r>
                        <a:rPr b="0" lang="en-US" sz="1800" spc="-1" strike="noStrike">
                          <a:solidFill>
                            <a:srgbClr val="000000"/>
                          </a:solidFill>
                          <a:latin typeface="Calibri"/>
                          <a:ea typeface="黑体"/>
                        </a:rPr>
                        <a:t>Host 1 MAC Addr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Port 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30 sec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r>
            </a:tbl>
          </a:graphicData>
        </a:graphic>
      </p:graphicFrame>
      <p:graphicFrame>
        <p:nvGraphicFramePr>
          <p:cNvPr id="494" name="表格 27"/>
          <p:cNvGraphicFramePr/>
          <p:nvPr/>
        </p:nvGraphicFramePr>
        <p:xfrm>
          <a:off x="229680" y="4557960"/>
          <a:ext cx="4750920" cy="370440"/>
        </p:xfrm>
        <a:graphic>
          <a:graphicData uri="http://schemas.openxmlformats.org/drawingml/2006/table">
            <a:tbl>
              <a:tblPr/>
              <a:tblGrid>
                <a:gridCol w="2028240"/>
                <a:gridCol w="1379880"/>
                <a:gridCol w="1342800"/>
              </a:tblGrid>
              <a:tr h="370800">
                <a:tc>
                  <a:txBody>
                    <a:bodyPr anchor="t">
                      <a:noAutofit/>
                    </a:bodyPr>
                    <a:p>
                      <a:pPr algn="ctr">
                        <a:lnSpc>
                          <a:spcPct val="100000"/>
                        </a:lnSpc>
                        <a:buNone/>
                        <a:tabLst>
                          <a:tab algn="l" pos="0"/>
                        </a:tabLst>
                      </a:pPr>
                      <a:r>
                        <a:rPr b="0" lang="en-US" sz="1800" spc="-1" strike="noStrike">
                          <a:solidFill>
                            <a:srgbClr val="000000"/>
                          </a:solidFill>
                          <a:latin typeface="Calibri"/>
                          <a:ea typeface="黑体"/>
                        </a:rPr>
                        <a:t>Host 2 MAC Addr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c>
                  <a:txBody>
                    <a:bodyPr anchor="t">
                      <a:noAutofit/>
                    </a:bodyPr>
                    <a:p>
                      <a:pPr algn="ctr">
                        <a:lnSpc>
                          <a:spcPct val="100000"/>
                        </a:lnSpc>
                        <a:buNone/>
                      </a:pPr>
                      <a:r>
                        <a:rPr b="0" lang="en-US" sz="1800" spc="-1" strike="noStrike">
                          <a:solidFill>
                            <a:srgbClr val="000000"/>
                          </a:solidFill>
                          <a:latin typeface="Calibri"/>
                          <a:ea typeface="黑体"/>
                        </a:rPr>
                        <a:t>Port 2</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c>
                  <a:txBody>
                    <a:bodyPr anchor="t">
                      <a:noAutofit/>
                    </a:bodyPr>
                    <a:p>
                      <a:pPr algn="ctr">
                        <a:lnSpc>
                          <a:spcPct val="100000"/>
                        </a:lnSpc>
                        <a:buNone/>
                      </a:pPr>
                      <a:r>
                        <a:rPr b="0" lang="en-US" sz="1800" spc="-1" strike="noStrike">
                          <a:solidFill>
                            <a:srgbClr val="000000"/>
                          </a:solidFill>
                          <a:latin typeface="Calibri"/>
                          <a:ea typeface="黑体"/>
                        </a:rPr>
                        <a:t>30 sec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r>
            </a:tbl>
          </a:graphicData>
        </a:graphic>
      </p:graphicFrame>
      <p:sp>
        <p:nvSpPr>
          <p:cNvPr id="495" name="内容占位符 2"/>
          <p:cNvSpPr/>
          <p:nvPr/>
        </p:nvSpPr>
        <p:spPr>
          <a:xfrm>
            <a:off x="457200" y="5354640"/>
            <a:ext cx="8229240" cy="1503000"/>
          </a:xfrm>
          <a:prstGeom prst="rect">
            <a:avLst/>
          </a:prstGeom>
          <a:noFill/>
          <a:ln w="0">
            <a:noFill/>
          </a:ln>
        </p:spPr>
        <p:style>
          <a:lnRef idx="0"/>
          <a:fillRef idx="0"/>
          <a:effectRef idx="0"/>
          <a:fontRef idx="minor"/>
        </p:style>
        <p:txBody>
          <a:bodyPr numCol="1" spcCol="0" anchor="t">
            <a:noAutofit/>
          </a:bodyPr>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收到数据包后，交换机根据转发表中对应的转发端口转出数据包</a:t>
            </a:r>
            <a:endParaRPr b="0" lang="en-US" sz="2000" spc="-1" strike="noStrike">
              <a:latin typeface="Arial"/>
            </a:endParaRPr>
          </a:p>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交换机转发数据包时查不到对应端口怎么办？</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直接广播该数据包</a:t>
            </a:r>
            <a:endParaRPr b="0" lang="en-US" sz="2000" spc="-1" strike="noStrike">
              <a:latin typeface="Arial"/>
            </a:endParaRPr>
          </a:p>
        </p:txBody>
      </p:sp>
      <p:grpSp>
        <p:nvGrpSpPr>
          <p:cNvPr id="496" name="组合 33"/>
          <p:cNvGrpSpPr/>
          <p:nvPr/>
        </p:nvGrpSpPr>
        <p:grpSpPr>
          <a:xfrm>
            <a:off x="3686040" y="2534760"/>
            <a:ext cx="5306760" cy="2738520"/>
            <a:chOff x="3686040" y="2534760"/>
            <a:chExt cx="5306760" cy="2738520"/>
          </a:xfrm>
        </p:grpSpPr>
        <p:grpSp>
          <p:nvGrpSpPr>
            <p:cNvPr id="497" name="组合 30"/>
            <p:cNvGrpSpPr/>
            <p:nvPr/>
          </p:nvGrpSpPr>
          <p:grpSpPr>
            <a:xfrm>
              <a:off x="3686040" y="2534760"/>
              <a:ext cx="5306760" cy="2738520"/>
              <a:chOff x="3686040" y="2534760"/>
              <a:chExt cx="5306760" cy="2738520"/>
            </a:xfrm>
          </p:grpSpPr>
          <p:grpSp>
            <p:nvGrpSpPr>
              <p:cNvPr id="498" name="组合 4"/>
              <p:cNvGrpSpPr/>
              <p:nvPr/>
            </p:nvGrpSpPr>
            <p:grpSpPr>
              <a:xfrm>
                <a:off x="3686040" y="2534760"/>
                <a:ext cx="5306760" cy="961920"/>
                <a:chOff x="3686040" y="2534760"/>
                <a:chExt cx="5306760" cy="961920"/>
              </a:xfrm>
            </p:grpSpPr>
            <p:sp>
              <p:nvSpPr>
                <p:cNvPr id="499" name="矩形 5"/>
                <p:cNvSpPr/>
                <p:nvPr/>
              </p:nvSpPr>
              <p:spPr>
                <a:xfrm>
                  <a:off x="3859560" y="289476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1</a:t>
                  </a:r>
                  <a:endParaRPr b="0" lang="en-US" sz="1800" spc="-1" strike="noStrike">
                    <a:latin typeface="Arial"/>
                  </a:endParaRPr>
                </a:p>
              </p:txBody>
            </p:sp>
            <p:sp>
              <p:nvSpPr>
                <p:cNvPr id="500" name="矩形 6"/>
                <p:cNvSpPr/>
                <p:nvPr/>
              </p:nvSpPr>
              <p:spPr>
                <a:xfrm>
                  <a:off x="7946280" y="289476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2</a:t>
                  </a:r>
                  <a:endParaRPr b="0" lang="en-US" sz="1800" spc="-1" strike="noStrike">
                    <a:latin typeface="Arial"/>
                  </a:endParaRPr>
                </a:p>
              </p:txBody>
            </p:sp>
            <p:sp>
              <p:nvSpPr>
                <p:cNvPr id="501" name="文本框 7"/>
                <p:cNvSpPr/>
                <p:nvPr/>
              </p:nvSpPr>
              <p:spPr>
                <a:xfrm>
                  <a:off x="3686040" y="253476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10.0.0.1/8</a:t>
                  </a:r>
                  <a:endParaRPr b="0" lang="en-US" sz="1800" spc="-1" strike="noStrike">
                    <a:latin typeface="Arial"/>
                  </a:endParaRPr>
                </a:p>
              </p:txBody>
            </p:sp>
            <p:sp>
              <p:nvSpPr>
                <p:cNvPr id="502" name="文本框 8"/>
                <p:cNvSpPr/>
                <p:nvPr/>
              </p:nvSpPr>
              <p:spPr>
                <a:xfrm>
                  <a:off x="7772400" y="253476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10.0.0.2/8</a:t>
                  </a:r>
                  <a:endParaRPr b="0" lang="en-US" sz="1800" spc="-1" strike="noStrike">
                    <a:latin typeface="Arial"/>
                  </a:endParaRPr>
                </a:p>
              </p:txBody>
            </p:sp>
          </p:grpSp>
          <p:sp>
            <p:nvSpPr>
              <p:cNvPr id="503" name="矩形 9"/>
              <p:cNvSpPr/>
              <p:nvPr/>
            </p:nvSpPr>
            <p:spPr>
              <a:xfrm>
                <a:off x="5972040" y="4671360"/>
                <a:ext cx="989280" cy="60192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3</a:t>
                </a:r>
                <a:endParaRPr b="0" lang="en-US" sz="1800" spc="-1" strike="noStrike">
                  <a:latin typeface="Arial"/>
                </a:endParaRPr>
              </a:p>
            </p:txBody>
          </p:sp>
          <p:sp>
            <p:nvSpPr>
              <p:cNvPr id="504" name="文本框 10"/>
              <p:cNvSpPr/>
              <p:nvPr/>
            </p:nvSpPr>
            <p:spPr>
              <a:xfrm>
                <a:off x="6972120" y="478800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10.0.0.3/8</a:t>
                </a:r>
                <a:endParaRPr b="0" lang="en-US" sz="1800" spc="-1" strike="noStrike">
                  <a:latin typeface="Arial"/>
                </a:endParaRPr>
              </a:p>
            </p:txBody>
          </p:sp>
          <p:sp>
            <p:nvSpPr>
              <p:cNvPr id="505" name="圆角矩形 27"/>
              <p:cNvSpPr/>
              <p:nvPr/>
            </p:nvSpPr>
            <p:spPr>
              <a:xfrm>
                <a:off x="5972040" y="3497400"/>
                <a:ext cx="989280" cy="618840"/>
              </a:xfrm>
              <a:prstGeom prst="roundRect">
                <a:avLst>
                  <a:gd name="adj" fmla="val 16667"/>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Switch</a:t>
                </a:r>
                <a:endParaRPr b="0" lang="en-US" sz="1800" spc="-1" strike="noStrike">
                  <a:latin typeface="Arial"/>
                </a:endParaRPr>
              </a:p>
            </p:txBody>
          </p:sp>
          <p:sp>
            <p:nvSpPr>
              <p:cNvPr id="506" name="直接连接符 12"/>
              <p:cNvSpPr/>
              <p:nvPr/>
            </p:nvSpPr>
            <p:spPr>
              <a:xfrm>
                <a:off x="4849200" y="3195720"/>
                <a:ext cx="1122840" cy="61092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507" name="直接连接符 13"/>
              <p:cNvSpPr/>
              <p:nvPr/>
            </p:nvSpPr>
            <p:spPr>
              <a:xfrm flipV="1">
                <a:off x="6961680" y="3195720"/>
                <a:ext cx="984240" cy="61092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508" name="直接连接符 14"/>
              <p:cNvSpPr/>
              <p:nvPr/>
            </p:nvSpPr>
            <p:spPr>
              <a:xfrm>
                <a:off x="6466680" y="4116240"/>
                <a:ext cx="360" cy="55512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509" name="文本框 19"/>
              <p:cNvSpPr/>
              <p:nvPr/>
            </p:nvSpPr>
            <p:spPr>
              <a:xfrm>
                <a:off x="5145120" y="3666960"/>
                <a:ext cx="810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Port 1</a:t>
                </a:r>
                <a:endParaRPr b="0" lang="en-US" sz="1800" spc="-1" strike="noStrike">
                  <a:latin typeface="Arial"/>
                </a:endParaRPr>
              </a:p>
            </p:txBody>
          </p:sp>
        </p:grpSp>
        <p:sp>
          <p:nvSpPr>
            <p:cNvPr id="510" name="文本框 31"/>
            <p:cNvSpPr/>
            <p:nvPr/>
          </p:nvSpPr>
          <p:spPr>
            <a:xfrm>
              <a:off x="7015680" y="3675240"/>
              <a:ext cx="810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Port 2</a:t>
              </a:r>
              <a:endParaRPr b="0" lang="en-US" sz="1800" spc="-1" strike="noStrike">
                <a:latin typeface="Arial"/>
              </a:endParaRPr>
            </a:p>
          </p:txBody>
        </p:sp>
        <p:sp>
          <p:nvSpPr>
            <p:cNvPr id="511" name="文本框 32"/>
            <p:cNvSpPr/>
            <p:nvPr/>
          </p:nvSpPr>
          <p:spPr>
            <a:xfrm>
              <a:off x="6484320" y="4287240"/>
              <a:ext cx="810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Port 3</a:t>
              </a:r>
              <a:endParaRPr b="0" lang="en-US" sz="1800" spc="-1" strike="noStrike">
                <a:latin typeface="Arial"/>
              </a:endParaRPr>
            </a:p>
          </p:txBody>
        </p:sp>
      </p:grpSp>
      <p:sp>
        <p:nvSpPr>
          <p:cNvPr id="4" name="PlaceHolder 3"/>
          <p:cNvSpPr>
            <a:spLocks noGrp="1"/>
          </p:cNvSpPr>
          <p:nvPr>
            <p:ph type="sldNum" idx="5"/>
          </p:nvPr>
        </p:nvSpPr>
        <p:spPr/>
        <p:txBody>
          <a:bodyPr/>
          <a:p>
            <a:fld id="{5B94FBFB-D82A-4116-92F6-E59CC6DB8C26}" type="slidenum">
              <a:t>38</a:t>
            </a:fld>
          </a:p>
        </p:txBody>
      </p:sp>
    </p:spTree>
  </p:cSld>
  <mc:AlternateContent>
    <mc:Choice Requires="p14">
      <p:transition spd="slow" p14:dur="2000"/>
    </mc:Choice>
    <mc:Fallback>
      <p:transition spd="slow"/>
    </mc:Fallback>
  </mc:AlternateContent>
  <p:timing>
    <p:tnLst>
      <p:par>
        <p:cTn id="207" dur="indefinite" restart="never" nodeType="tmRoot">
          <p:childTnLst>
            <p:seq>
              <p:cTn id="208" dur="indefinite" nodeType="mainSeq">
                <p:childTnLst>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491"/>
                                        </p:tgtEl>
                                        <p:attrNameLst>
                                          <p:attrName>style.visibility</p:attrName>
                                        </p:attrNameLst>
                                      </p:cBhvr>
                                      <p:to>
                                        <p:strVal val="visible"/>
                                      </p:to>
                                    </p:set>
                                  </p:childTnLst>
                                </p:cTn>
                              </p:par>
                              <p:par>
                                <p:cTn id="213" nodeType="withEffect" fill="hold" presetClass="entr" presetID="1">
                                  <p:stCondLst>
                                    <p:cond delay="0"/>
                                  </p:stCondLst>
                                  <p:childTnLst>
                                    <p:set>
                                      <p:cBhvr>
                                        <p:cTn id="214" dur="1" fill="hold">
                                          <p:stCondLst>
                                            <p:cond delay="0"/>
                                          </p:stCondLst>
                                        </p:cTn>
                                        <p:tgtEl>
                                          <p:spTgt spid="492"/>
                                        </p:tgtEl>
                                        <p:attrNameLst>
                                          <p:attrName>style.visibility</p:attrName>
                                        </p:attrNameLst>
                                      </p:cBhvr>
                                      <p:to>
                                        <p:strVal val="visible"/>
                                      </p:to>
                                    </p:set>
                                  </p:childTnLst>
                                </p:cTn>
                              </p:par>
                              <p:par>
                                <p:cTn id="215" nodeType="withEffect" fill="hold" presetClass="entr" presetID="1">
                                  <p:stCondLst>
                                    <p:cond delay="0"/>
                                  </p:stCondLst>
                                  <p:childTnLst>
                                    <p:set>
                                      <p:cBhvr>
                                        <p:cTn id="216" dur="1" fill="hold">
                                          <p:stCondLst>
                                            <p:cond delay="0"/>
                                          </p:stCondLst>
                                        </p:cTn>
                                        <p:tgtEl>
                                          <p:spTgt spid="496"/>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nodeType="clickEffect" fill="hold" presetClass="entr" presetID="1">
                                  <p:stCondLst>
                                    <p:cond delay="0"/>
                                  </p:stCondLst>
                                  <p:childTnLst>
                                    <p:set>
                                      <p:cBhvr>
                                        <p:cTn id="220" dur="1" fill="hold">
                                          <p:stCondLst>
                                            <p:cond delay="0"/>
                                          </p:stCondLst>
                                        </p:cTn>
                                        <p:tgtEl>
                                          <p:spTgt spid="489"/>
                                        </p:tgtEl>
                                        <p:attrNameLst>
                                          <p:attrName>style.visibility</p:attrName>
                                        </p:attrNameLst>
                                      </p:cBhvr>
                                      <p:to>
                                        <p:strVal val="visible"/>
                                      </p:to>
                                    </p:set>
                                  </p:childTnLst>
                                </p:cTn>
                              </p:par>
                              <p:par>
                                <p:cTn id="221" nodeType="withEffect" fill="hold" presetClass="entr" presetID="1">
                                  <p:stCondLst>
                                    <p:cond delay="0"/>
                                  </p:stCondLst>
                                  <p:childTnLst>
                                    <p:set>
                                      <p:cBhvr>
                                        <p:cTn id="222" dur="1" fill="hold">
                                          <p:stCondLst>
                                            <p:cond delay="0"/>
                                          </p:stCondLst>
                                        </p:cTn>
                                        <p:tgtEl>
                                          <p:spTgt spid="487"/>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493"/>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490"/>
                                        </p:tgtEl>
                                        <p:attrNameLst>
                                          <p:attrName>style.visibility</p:attrName>
                                        </p:attrNameLst>
                                      </p:cBhvr>
                                      <p:to>
                                        <p:strVal val="visible"/>
                                      </p:to>
                                    </p:set>
                                  </p:childTnLst>
                                </p:cTn>
                              </p:par>
                              <p:par>
                                <p:cTn id="231" nodeType="withEffect" fill="hold" presetClass="entr" presetID="1">
                                  <p:stCondLst>
                                    <p:cond delay="0"/>
                                  </p:stCondLst>
                                  <p:childTnLst>
                                    <p:set>
                                      <p:cBhvr>
                                        <p:cTn id="232" dur="1" fill="hold">
                                          <p:stCondLst>
                                            <p:cond delay="0"/>
                                          </p:stCondLst>
                                        </p:cTn>
                                        <p:tgtEl>
                                          <p:spTgt spid="488"/>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494"/>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495">
                                            <p:txEl>
                                              <p:pRg st="0" end="0"/>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495">
                                            <p:txEl>
                                              <p:pRg st="1" end="1"/>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49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交换机学习实现</a:t>
            </a:r>
            <a:endParaRPr b="0" lang="en-US" sz="3600" spc="-1" strike="noStrike">
              <a:solidFill>
                <a:srgbClr val="000000"/>
              </a:solidFill>
              <a:latin typeface="Calibri"/>
            </a:endParaRPr>
          </a:p>
        </p:txBody>
      </p:sp>
      <p:graphicFrame>
        <p:nvGraphicFramePr>
          <p:cNvPr id="513" name="表格 4"/>
          <p:cNvGraphicFramePr/>
          <p:nvPr/>
        </p:nvGraphicFramePr>
        <p:xfrm>
          <a:off x="1905840" y="1572120"/>
          <a:ext cx="4750920" cy="1482840"/>
        </p:xfrm>
        <a:graphic>
          <a:graphicData uri="http://schemas.openxmlformats.org/drawingml/2006/table">
            <a:tbl>
              <a:tblPr/>
              <a:tblGrid>
                <a:gridCol w="2028240"/>
                <a:gridCol w="1379880"/>
                <a:gridCol w="1342800"/>
              </a:tblGrid>
              <a:tr h="370800">
                <a:tc>
                  <a:txBody>
                    <a:bodyPr anchor="t">
                      <a:noAutofit/>
                    </a:bodyPr>
                    <a:p>
                      <a:pPr algn="ctr">
                        <a:lnSpc>
                          <a:spcPct val="100000"/>
                        </a:lnSpc>
                        <a:buNone/>
                      </a:pPr>
                      <a:r>
                        <a:rPr b="1" lang="zh-CN" sz="1800" spc="-1" strike="noStrike">
                          <a:solidFill>
                            <a:srgbClr val="ffffff"/>
                          </a:solidFill>
                          <a:latin typeface="Calibri"/>
                          <a:ea typeface="黑体"/>
                        </a:rPr>
                        <a:t>目的地址</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c>
                  <a:txBody>
                    <a:bodyPr anchor="t">
                      <a:noAutofit/>
                    </a:bodyPr>
                    <a:p>
                      <a:pPr algn="ctr">
                        <a:lnSpc>
                          <a:spcPct val="100000"/>
                        </a:lnSpc>
                        <a:buNone/>
                      </a:pPr>
                      <a:r>
                        <a:rPr b="1" lang="zh-CN" sz="1800" spc="-1" strike="noStrike">
                          <a:solidFill>
                            <a:srgbClr val="ffffff"/>
                          </a:solidFill>
                          <a:latin typeface="Calibri"/>
                          <a:ea typeface="黑体"/>
                        </a:rPr>
                        <a:t>转发端口</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c>
                  <a:txBody>
                    <a:bodyPr anchor="t">
                      <a:noAutofit/>
                    </a:bodyPr>
                    <a:p>
                      <a:pPr algn="ctr">
                        <a:lnSpc>
                          <a:spcPct val="100000"/>
                        </a:lnSpc>
                        <a:buNone/>
                      </a:pPr>
                      <a:r>
                        <a:rPr b="1" lang="zh-CN" sz="1800" spc="-1" strike="noStrike">
                          <a:solidFill>
                            <a:srgbClr val="ffffff"/>
                          </a:solidFill>
                          <a:latin typeface="Calibri"/>
                          <a:ea typeface="黑体"/>
                        </a:rPr>
                        <a:t>老化时间</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r>
              <a:tr h="370800">
                <a:tc>
                  <a:txBody>
                    <a:bodyPr anchor="t">
                      <a:noAutofit/>
                    </a:bodyPr>
                    <a:p>
                      <a:pPr algn="ctr">
                        <a:lnSpc>
                          <a:spcPct val="100000"/>
                        </a:lnSpc>
                        <a:buNone/>
                      </a:pPr>
                      <a:r>
                        <a:rPr b="0" lang="en-US" sz="1800" spc="-1" strike="noStrike">
                          <a:solidFill>
                            <a:srgbClr val="000000"/>
                          </a:solidFill>
                          <a:latin typeface="Calibri"/>
                          <a:ea typeface="黑体"/>
                        </a:rPr>
                        <a:t>Host 1 MAC Addr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Port 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30 sec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r>
              <a:tr h="370800">
                <a:tc>
                  <a:txBody>
                    <a:bodyPr anchor="t">
                      <a:noAutofit/>
                    </a:bodyPr>
                    <a:p>
                      <a:pPr algn="ctr">
                        <a:lnSpc>
                          <a:spcPct val="100000"/>
                        </a:lnSpc>
                        <a:buNone/>
                        <a:tabLst>
                          <a:tab algn="l" pos="0"/>
                        </a:tabLst>
                      </a:pPr>
                      <a:r>
                        <a:rPr b="0" lang="en-US" sz="1800" spc="-1" strike="noStrike">
                          <a:solidFill>
                            <a:srgbClr val="000000"/>
                          </a:solidFill>
                          <a:latin typeface="Calibri"/>
                          <a:ea typeface="黑体"/>
                        </a:rPr>
                        <a:t>Host 2 MAC Addr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c>
                  <a:txBody>
                    <a:bodyPr anchor="t">
                      <a:noAutofit/>
                    </a:bodyPr>
                    <a:p>
                      <a:pPr algn="ctr">
                        <a:lnSpc>
                          <a:spcPct val="100000"/>
                        </a:lnSpc>
                        <a:buNone/>
                      </a:pPr>
                      <a:r>
                        <a:rPr b="0" lang="en-US" sz="1800" spc="-1" strike="noStrike">
                          <a:solidFill>
                            <a:srgbClr val="000000"/>
                          </a:solidFill>
                          <a:latin typeface="Calibri"/>
                          <a:ea typeface="黑体"/>
                        </a:rPr>
                        <a:t>Port 2</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c>
                  <a:txBody>
                    <a:bodyPr anchor="t">
                      <a:noAutofit/>
                    </a:bodyPr>
                    <a:p>
                      <a:pPr algn="ctr">
                        <a:lnSpc>
                          <a:spcPct val="100000"/>
                        </a:lnSpc>
                        <a:buNone/>
                      </a:pPr>
                      <a:r>
                        <a:rPr b="0" lang="en-US" sz="1800" spc="-1" strike="noStrike">
                          <a:solidFill>
                            <a:srgbClr val="000000"/>
                          </a:solidFill>
                          <a:latin typeface="Calibri"/>
                          <a:ea typeface="黑体"/>
                        </a:rPr>
                        <a:t>30 sec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r>
              <a:tr h="370800">
                <a:tc>
                  <a:txBody>
                    <a:bodyPr anchor="t">
                      <a:noAutofit/>
                    </a:bodyPr>
                    <a:p>
                      <a:pPr algn="ctr">
                        <a:lnSpc>
                          <a:spcPct val="100000"/>
                        </a:lnSpc>
                        <a:buNone/>
                        <a:tabLst>
                          <a:tab algn="l" pos="0"/>
                        </a:tabLst>
                      </a:pPr>
                      <a:r>
                        <a:rPr b="0" lang="en-US" sz="1800" spc="-1" strike="noStrike">
                          <a:solidFill>
                            <a:srgbClr val="000000"/>
                          </a:solidFill>
                          <a:latin typeface="Calibri"/>
                          <a:ea typeface="黑体"/>
                        </a:rPr>
                        <a:t>Host 3 MAC Addr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Port 3</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30 sec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r>
            </a:tbl>
          </a:graphicData>
        </a:graphic>
      </p:graphicFrame>
      <p:sp>
        <p:nvSpPr>
          <p:cNvPr id="514" name="文本框 5"/>
          <p:cNvSpPr/>
          <p:nvPr/>
        </p:nvSpPr>
        <p:spPr>
          <a:xfrm>
            <a:off x="849600" y="2129040"/>
            <a:ext cx="8668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转发表</a:t>
            </a:r>
            <a:endParaRPr b="0" lang="en-US" sz="1800" spc="-1" strike="noStrike">
              <a:latin typeface="Arial"/>
            </a:endParaRPr>
          </a:p>
        </p:txBody>
      </p:sp>
      <p:sp>
        <p:nvSpPr>
          <p:cNvPr id="515" name="文本框 6"/>
          <p:cNvSpPr/>
          <p:nvPr/>
        </p:nvSpPr>
        <p:spPr>
          <a:xfrm>
            <a:off x="348480" y="3802680"/>
            <a:ext cx="8687880" cy="2711160"/>
          </a:xfrm>
          <a:prstGeom prst="rect">
            <a:avLst/>
          </a:prstGeom>
          <a:noFill/>
          <a:ln w="0">
            <a:noFill/>
          </a:ln>
        </p:spPr>
        <p:style>
          <a:lnRef idx="0"/>
          <a:fillRef idx="0"/>
          <a:effectRef idx="0"/>
          <a:fontRef idx="minor"/>
        </p:style>
        <p:txBody>
          <a:bodyPr lIns="90000" rIns="90000" tIns="45000" bIns="45000" anchor="t">
            <a:spAutoFit/>
          </a:bodyPr>
          <a:p>
            <a:pPr>
              <a:lnSpc>
                <a:spcPct val="150000"/>
              </a:lnSpc>
              <a:spcBef>
                <a:spcPts val="601"/>
              </a:spcBef>
              <a:buNone/>
            </a:pPr>
            <a:r>
              <a:rPr b="0" lang="en-US" sz="1800" spc="-1" strike="noStrike">
                <a:solidFill>
                  <a:srgbClr val="000000"/>
                </a:solidFill>
                <a:latin typeface="Calibri"/>
                <a:ea typeface="黑体"/>
              </a:rPr>
              <a:t>①</a:t>
            </a:r>
            <a:r>
              <a:rPr b="0" lang="zh-CN" sz="1800" spc="-1" strike="noStrike">
                <a:solidFill>
                  <a:srgbClr val="000000"/>
                </a:solidFill>
                <a:latin typeface="Calibri"/>
                <a:ea typeface="黑体"/>
              </a:rPr>
              <a:t>查询操作：每收到一个数据包，根据目的</a:t>
            </a:r>
            <a:r>
              <a:rPr b="0" lang="en-US" sz="1800" spc="-1" strike="noStrike">
                <a:solidFill>
                  <a:srgbClr val="000000"/>
                </a:solidFill>
                <a:latin typeface="Calibri"/>
                <a:ea typeface="黑体"/>
              </a:rPr>
              <a:t>MAC</a:t>
            </a:r>
            <a:r>
              <a:rPr b="0" lang="zh-CN" sz="1800" spc="-1" strike="noStrike">
                <a:solidFill>
                  <a:srgbClr val="000000"/>
                </a:solidFill>
                <a:latin typeface="Calibri"/>
                <a:ea typeface="黑体"/>
              </a:rPr>
              <a:t>地址查询相应转发条目，如果查询到对应条目，则根据相应转发端口转发数据包；否则，广播该数据包</a:t>
            </a:r>
            <a:endParaRPr b="0" lang="en-US" sz="1800" spc="-1" strike="noStrike">
              <a:latin typeface="Arial"/>
            </a:endParaRPr>
          </a:p>
          <a:p>
            <a:pPr>
              <a:lnSpc>
                <a:spcPct val="150000"/>
              </a:lnSpc>
              <a:spcBef>
                <a:spcPts val="601"/>
              </a:spcBef>
              <a:buNone/>
            </a:pPr>
            <a:r>
              <a:rPr b="0" lang="en-US" sz="1800" spc="-1" strike="noStrike">
                <a:solidFill>
                  <a:srgbClr val="000000"/>
                </a:solidFill>
                <a:latin typeface="Calibri"/>
                <a:ea typeface="黑体"/>
              </a:rPr>
              <a:t>②</a:t>
            </a:r>
            <a:r>
              <a:rPr b="0" lang="zh-CN" sz="1800" spc="-1" strike="noStrike">
                <a:solidFill>
                  <a:srgbClr val="000000"/>
                </a:solidFill>
                <a:latin typeface="Calibri"/>
                <a:ea typeface="黑体"/>
              </a:rPr>
              <a:t>插入操作：每收到一个数据包，如果其源</a:t>
            </a:r>
            <a:r>
              <a:rPr b="0" lang="en-US" sz="1800" spc="-1" strike="noStrike">
                <a:solidFill>
                  <a:srgbClr val="000000"/>
                </a:solidFill>
                <a:latin typeface="Calibri"/>
                <a:ea typeface="黑体"/>
              </a:rPr>
              <a:t>MAC</a:t>
            </a:r>
            <a:r>
              <a:rPr b="0" lang="zh-CN" sz="1800" spc="-1" strike="noStrike">
                <a:solidFill>
                  <a:srgbClr val="000000"/>
                </a:solidFill>
                <a:latin typeface="Calibri"/>
                <a:ea typeface="黑体"/>
              </a:rPr>
              <a:t>地址</a:t>
            </a:r>
            <a:r>
              <a:rPr b="0" lang="en-US" sz="1800" spc="-1" strike="noStrike">
                <a:solidFill>
                  <a:srgbClr val="000000"/>
                </a:solidFill>
                <a:latin typeface="Calibri"/>
                <a:ea typeface="黑体"/>
              </a:rPr>
              <a:t>-</a:t>
            </a:r>
            <a:r>
              <a:rPr b="0" lang="zh-CN" sz="1800" spc="-1" strike="noStrike">
                <a:solidFill>
                  <a:srgbClr val="000000"/>
                </a:solidFill>
                <a:latin typeface="Calibri"/>
                <a:ea typeface="黑体"/>
              </a:rPr>
              <a:t>入端口映射关系在转发表中，</a:t>
            </a:r>
            <a:r>
              <a:rPr b="0" lang="zh-CN" sz="1800" spc="-1" strike="noStrike">
                <a:solidFill>
                  <a:srgbClr val="1818ff"/>
                </a:solidFill>
                <a:latin typeface="Calibri"/>
                <a:ea typeface="黑体"/>
              </a:rPr>
              <a:t>更新老化时间</a:t>
            </a:r>
            <a:r>
              <a:rPr b="0" lang="zh-CN" sz="1800" spc="-1" strike="noStrike">
                <a:solidFill>
                  <a:srgbClr val="000000"/>
                </a:solidFill>
                <a:latin typeface="Calibri"/>
                <a:ea typeface="黑体"/>
              </a:rPr>
              <a:t>（如果入端口与条目中的转发端口不一致，代表拓扑变动，需要更新转发端口）；否则，将该地址与入端口的映射关系写入转发表</a:t>
            </a:r>
            <a:endParaRPr b="0" lang="en-US" sz="1800" spc="-1" strike="noStrike">
              <a:latin typeface="Arial"/>
            </a:endParaRPr>
          </a:p>
          <a:p>
            <a:pPr>
              <a:lnSpc>
                <a:spcPct val="150000"/>
              </a:lnSpc>
              <a:spcBef>
                <a:spcPts val="601"/>
              </a:spcBef>
              <a:buNone/>
            </a:pPr>
            <a:r>
              <a:rPr b="0" lang="en-US" sz="1800" spc="-1" strike="noStrike">
                <a:solidFill>
                  <a:srgbClr val="000000"/>
                </a:solidFill>
                <a:latin typeface="Calibri"/>
                <a:ea typeface="黑体"/>
              </a:rPr>
              <a:t>③</a:t>
            </a:r>
            <a:r>
              <a:rPr b="0" lang="zh-CN" sz="1800" spc="-1" strike="noStrike">
                <a:solidFill>
                  <a:srgbClr val="000000"/>
                </a:solidFill>
                <a:latin typeface="Calibri"/>
                <a:ea typeface="黑体"/>
              </a:rPr>
              <a:t>老化操作：每秒钟运行一次老化操作，删除超过</a:t>
            </a:r>
            <a:r>
              <a:rPr b="0" lang="en-US" sz="1800" spc="-1" strike="noStrike">
                <a:solidFill>
                  <a:srgbClr val="000000"/>
                </a:solidFill>
                <a:latin typeface="Calibri"/>
                <a:ea typeface="黑体"/>
              </a:rPr>
              <a:t>30</a:t>
            </a:r>
            <a:r>
              <a:rPr b="0" lang="zh-CN" sz="1800" spc="-1" strike="noStrike">
                <a:solidFill>
                  <a:srgbClr val="000000"/>
                </a:solidFill>
                <a:latin typeface="Calibri"/>
                <a:ea typeface="黑体"/>
              </a:rPr>
              <a:t>秒未访问的转发条目</a:t>
            </a:r>
            <a:endParaRPr b="0" lang="en-US" sz="1800" spc="-1" strike="noStrike">
              <a:latin typeface="Arial"/>
            </a:endParaRPr>
          </a:p>
        </p:txBody>
      </p:sp>
      <p:sp>
        <p:nvSpPr>
          <p:cNvPr id="3" name="PlaceHolder 2"/>
          <p:cNvSpPr>
            <a:spLocks noGrp="1"/>
          </p:cNvSpPr>
          <p:nvPr>
            <p:ph type="sldNum" idx="5"/>
          </p:nvPr>
        </p:nvSpPr>
        <p:spPr/>
        <p:txBody>
          <a:bodyPr/>
          <a:p>
            <a:fld id="{F24FDECD-646B-434C-A15C-72FA077B936E}" type="slidenum">
              <a:t>39</a:t>
            </a:fld>
          </a:p>
        </p:txBody>
      </p:sp>
    </p:spTree>
  </p:cSld>
  <mc:AlternateContent>
    <mc:Choice Requires="p14">
      <p:transition spd="slow" p14:dur="2000"/>
    </mc:Choice>
    <mc:Fallback>
      <p:transition spd="slow"/>
    </mc:Fallback>
  </mc:AlternateContent>
  <p:timing>
    <p:tnLst>
      <p:par>
        <p:cTn id="249" dur="indefinite" restart="never" nodeType="tmRoot">
          <p:childTnLst>
            <p:seq>
              <p:cTn id="250" dur="indefinite" nodeType="mainSeq">
                <p:childTnLst>
                  <p:par>
                    <p:cTn id="251" fill="hold">
                      <p:stCondLst>
                        <p:cond delay="indefinite"/>
                      </p:stCondLst>
                      <p:childTnLst>
                        <p:par>
                          <p:cTn id="252" fill="hold">
                            <p:stCondLst>
                              <p:cond delay="0"/>
                            </p:stCondLst>
                            <p:childTnLst>
                              <p:par>
                                <p:cTn id="253" nodeType="clickEffect" fill="hold" presetClass="entr" presetID="1">
                                  <p:stCondLst>
                                    <p:cond delay="0"/>
                                  </p:stCondLst>
                                  <p:childTnLst>
                                    <p:set>
                                      <p:cBhvr>
                                        <p:cTn id="254" dur="1" fill="hold">
                                          <p:stCondLst>
                                            <p:cond delay="0"/>
                                          </p:stCondLst>
                                        </p:cTn>
                                        <p:tgtEl>
                                          <p:spTgt spid="515">
                                            <p:txEl>
                                              <p:pRg st="0" end="0"/>
                                            </p:txEl>
                                          </p:spTgt>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1">
                                  <p:stCondLst>
                                    <p:cond delay="0"/>
                                  </p:stCondLst>
                                  <p:childTnLst>
                                    <p:set>
                                      <p:cBhvr>
                                        <p:cTn id="258" dur="1" fill="hold">
                                          <p:stCondLst>
                                            <p:cond delay="0"/>
                                          </p:stCondLst>
                                        </p:cTn>
                                        <p:tgtEl>
                                          <p:spTgt spid="515">
                                            <p:txEl>
                                              <p:pRg st="1" end="1"/>
                                            </p:txEl>
                                          </p:spTgt>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nodeType="clickEffect" fill="hold" presetClass="entr" presetID="1">
                                  <p:stCondLst>
                                    <p:cond delay="0"/>
                                  </p:stCondLst>
                                  <p:childTnLst>
                                    <p:set>
                                      <p:cBhvr>
                                        <p:cTn id="262" dur="1" fill="hold">
                                          <p:stCondLst>
                                            <p:cond delay="0"/>
                                          </p:stCondLst>
                                        </p:cTn>
                                        <p:tgtEl>
                                          <p:spTgt spid="51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搭建一个简单的网络</a:t>
            </a:r>
            <a:endParaRPr b="0" lang="en-US" sz="3600" spc="-1" strike="noStrike">
              <a:solidFill>
                <a:srgbClr val="000000"/>
              </a:solidFill>
              <a:latin typeface="Calibri"/>
            </a:endParaRPr>
          </a:p>
        </p:txBody>
      </p:sp>
      <p:grpSp>
        <p:nvGrpSpPr>
          <p:cNvPr id="133" name="组合 20"/>
          <p:cNvGrpSpPr/>
          <p:nvPr/>
        </p:nvGrpSpPr>
        <p:grpSpPr>
          <a:xfrm>
            <a:off x="975600" y="4036680"/>
            <a:ext cx="7212240" cy="1405080"/>
            <a:chOff x="975600" y="4036680"/>
            <a:chExt cx="7212240" cy="1405080"/>
          </a:xfrm>
        </p:grpSpPr>
        <p:sp>
          <p:nvSpPr>
            <p:cNvPr id="134" name="圆柱形 6"/>
            <p:cNvSpPr/>
            <p:nvPr/>
          </p:nvSpPr>
          <p:spPr>
            <a:xfrm>
              <a:off x="3886200" y="4784040"/>
              <a:ext cx="1371240" cy="657720"/>
            </a:xfrm>
            <a:prstGeom prst="can">
              <a:avLst>
                <a:gd name="adj" fmla="val 25000"/>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Router</a:t>
              </a:r>
              <a:endParaRPr b="0" lang="en-US" sz="1800" spc="-1" strike="noStrike">
                <a:latin typeface="Arial"/>
              </a:endParaRPr>
            </a:p>
          </p:txBody>
        </p:sp>
        <p:sp>
          <p:nvSpPr>
            <p:cNvPr id="135" name="立方体 7"/>
            <p:cNvSpPr/>
            <p:nvPr/>
          </p:nvSpPr>
          <p:spPr>
            <a:xfrm>
              <a:off x="975600" y="4784040"/>
              <a:ext cx="1449360" cy="657720"/>
            </a:xfrm>
            <a:prstGeom prst="cube">
              <a:avLst>
                <a:gd name="adj" fmla="val 25000"/>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a:t>
              </a:r>
              <a:endParaRPr b="0" lang="en-US" sz="1800" spc="-1" strike="noStrike">
                <a:latin typeface="Arial"/>
              </a:endParaRPr>
            </a:p>
          </p:txBody>
        </p:sp>
        <p:sp>
          <p:nvSpPr>
            <p:cNvPr id="136" name="立方体 8"/>
            <p:cNvSpPr/>
            <p:nvPr/>
          </p:nvSpPr>
          <p:spPr>
            <a:xfrm>
              <a:off x="6718680" y="4784040"/>
              <a:ext cx="1449360" cy="657720"/>
            </a:xfrm>
            <a:prstGeom prst="cube">
              <a:avLst>
                <a:gd name="adj" fmla="val 25000"/>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a:t>
              </a:r>
              <a:endParaRPr b="0" lang="en-US" sz="1800" spc="-1" strike="noStrike">
                <a:latin typeface="Arial"/>
              </a:endParaRPr>
            </a:p>
          </p:txBody>
        </p:sp>
        <p:sp>
          <p:nvSpPr>
            <p:cNvPr id="137" name="直接连接符 10"/>
            <p:cNvSpPr/>
            <p:nvPr/>
          </p:nvSpPr>
          <p:spPr>
            <a:xfrm>
              <a:off x="2425320" y="5112720"/>
              <a:ext cx="1491480" cy="36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138" name="直接连接符 14"/>
            <p:cNvSpPr/>
            <p:nvPr/>
          </p:nvSpPr>
          <p:spPr>
            <a:xfrm flipV="1">
              <a:off x="5257800" y="5103360"/>
              <a:ext cx="1491120" cy="936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139" name="立方体 16"/>
            <p:cNvSpPr/>
            <p:nvPr/>
          </p:nvSpPr>
          <p:spPr>
            <a:xfrm>
              <a:off x="1388160" y="4460400"/>
              <a:ext cx="624240" cy="479160"/>
            </a:xfrm>
            <a:prstGeom prst="cube">
              <a:avLst>
                <a:gd name="adj" fmla="val 25000"/>
              </a:avLst>
            </a:prstGeom>
            <a:solidFill>
              <a:srgbClr val="7030a0"/>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140" name="立方体 17"/>
            <p:cNvSpPr/>
            <p:nvPr/>
          </p:nvSpPr>
          <p:spPr>
            <a:xfrm>
              <a:off x="7131240" y="4460400"/>
              <a:ext cx="624240" cy="479160"/>
            </a:xfrm>
            <a:prstGeom prst="cube">
              <a:avLst>
                <a:gd name="adj" fmla="val 25000"/>
              </a:avLst>
            </a:prstGeom>
            <a:solidFill>
              <a:srgbClr val="7030a0"/>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141" name="文本框 18"/>
            <p:cNvSpPr/>
            <p:nvPr/>
          </p:nvSpPr>
          <p:spPr>
            <a:xfrm>
              <a:off x="1129320" y="4036680"/>
              <a:ext cx="1287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Client APP</a:t>
              </a:r>
              <a:endParaRPr b="0" lang="en-US" sz="1800" spc="-1" strike="noStrike">
                <a:latin typeface="Arial"/>
              </a:endParaRPr>
            </a:p>
          </p:txBody>
        </p:sp>
        <p:sp>
          <p:nvSpPr>
            <p:cNvPr id="142" name="文本框 19"/>
            <p:cNvSpPr/>
            <p:nvPr/>
          </p:nvSpPr>
          <p:spPr>
            <a:xfrm>
              <a:off x="6836400" y="4091040"/>
              <a:ext cx="13514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Server APP</a:t>
              </a:r>
              <a:endParaRPr b="0" lang="en-US" sz="1800" spc="-1" strike="noStrike">
                <a:latin typeface="Arial"/>
              </a:endParaRPr>
            </a:p>
          </p:txBody>
        </p:sp>
      </p:grpSp>
      <p:sp>
        <p:nvSpPr>
          <p:cNvPr id="143" name="PlaceHolder 2"/>
          <p:cNvSpPr>
            <a:spLocks noGrp="1"/>
          </p:cNvSpPr>
          <p:nvPr>
            <p:ph/>
          </p:nvPr>
        </p:nvSpPr>
        <p:spPr>
          <a:xfrm>
            <a:off x="457200" y="2016360"/>
            <a:ext cx="8229240" cy="122616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通过路由器（</a:t>
            </a:r>
            <a:r>
              <a:rPr b="0" lang="en-US" sz="2400" spc="-1" strike="noStrike">
                <a:solidFill>
                  <a:srgbClr val="000000"/>
                </a:solidFill>
                <a:latin typeface="Calibri"/>
                <a:ea typeface="黑体"/>
              </a:rPr>
              <a:t>Router</a:t>
            </a:r>
            <a:r>
              <a:rPr b="0" lang="zh-CN" sz="2400" spc="-1" strike="noStrike">
                <a:solidFill>
                  <a:srgbClr val="000000"/>
                </a:solidFill>
                <a:latin typeface="Calibri"/>
                <a:ea typeface="黑体"/>
              </a:rPr>
              <a:t>）将两台主机互连，每台主机上运行相应的网络程序</a:t>
            </a:r>
            <a:endParaRPr b="0" lang="en-US" sz="2400" spc="-1" strike="noStrike">
              <a:solidFill>
                <a:srgbClr val="000000"/>
              </a:solidFill>
              <a:latin typeface="Calibri"/>
            </a:endParaRPr>
          </a:p>
        </p:txBody>
      </p:sp>
      <p:sp>
        <p:nvSpPr>
          <p:cNvPr id="4" name="PlaceHolder 3"/>
          <p:cNvSpPr>
            <a:spLocks noGrp="1"/>
          </p:cNvSpPr>
          <p:nvPr>
            <p:ph type="sldNum" idx="5"/>
          </p:nvPr>
        </p:nvSpPr>
        <p:spPr/>
        <p:txBody>
          <a:bodyPr/>
          <a:p>
            <a:fld id="{5025A2FD-2092-40D2-9131-AFF6F061CF3C}" type="slidenum">
              <a:t>4</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转发表结构</a:t>
            </a:r>
            <a:endParaRPr b="0" lang="en-US" sz="3600" spc="-1" strike="noStrike">
              <a:solidFill>
                <a:srgbClr val="000000"/>
              </a:solidFill>
              <a:latin typeface="Calibri"/>
            </a:endParaRPr>
          </a:p>
        </p:txBody>
      </p:sp>
      <p:grpSp>
        <p:nvGrpSpPr>
          <p:cNvPr id="517" name="组合 47"/>
          <p:cNvGrpSpPr/>
          <p:nvPr/>
        </p:nvGrpSpPr>
        <p:grpSpPr>
          <a:xfrm>
            <a:off x="1060200" y="3637440"/>
            <a:ext cx="7101720" cy="3017880"/>
            <a:chOff x="1060200" y="3637440"/>
            <a:chExt cx="7101720" cy="3017880"/>
          </a:xfrm>
        </p:grpSpPr>
        <p:sp>
          <p:nvSpPr>
            <p:cNvPr id="518" name="矩形: 圆角 46"/>
            <p:cNvSpPr/>
            <p:nvPr/>
          </p:nvSpPr>
          <p:spPr>
            <a:xfrm>
              <a:off x="1060200" y="4006800"/>
              <a:ext cx="7101720" cy="614160"/>
            </a:xfrm>
            <a:prstGeom prst="roundRect">
              <a:avLst>
                <a:gd name="adj" fmla="val 16667"/>
              </a:avLst>
            </a:prstGeom>
            <a:noFill/>
            <a:ln w="9525">
              <a:solidFill>
                <a:srgbClr val="7171bc"/>
              </a:solidFill>
              <a:prstDash val="dash"/>
              <a:round/>
            </a:ln>
          </p:spPr>
          <p:style>
            <a:lnRef idx="2">
              <a:schemeClr val="accent1">
                <a:shade val="50000"/>
              </a:schemeClr>
            </a:lnRef>
            <a:fillRef idx="1">
              <a:schemeClr val="accent1"/>
            </a:fillRef>
            <a:effectRef idx="0">
              <a:schemeClr val="accent1"/>
            </a:effectRef>
            <a:fontRef idx="minor"/>
          </p:style>
        </p:sp>
        <p:sp>
          <p:nvSpPr>
            <p:cNvPr id="519" name="矩形 5"/>
            <p:cNvSpPr/>
            <p:nvPr/>
          </p:nvSpPr>
          <p:spPr>
            <a:xfrm>
              <a:off x="1528560" y="4111920"/>
              <a:ext cx="808920" cy="420120"/>
            </a:xfrm>
            <a:prstGeom prst="rect">
              <a:avLst/>
            </a:prstGeom>
            <a:solidFill>
              <a:schemeClr val="bg1"/>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黑体"/>
                </a:rPr>
                <a:t>list</a:t>
              </a:r>
              <a:endParaRPr b="0" lang="en-US" sz="1800" spc="-1" strike="noStrike">
                <a:latin typeface="Arial"/>
              </a:endParaRPr>
            </a:p>
          </p:txBody>
        </p:sp>
        <p:sp>
          <p:nvSpPr>
            <p:cNvPr id="520" name="矩形 7"/>
            <p:cNvSpPr/>
            <p:nvPr/>
          </p:nvSpPr>
          <p:spPr>
            <a:xfrm>
              <a:off x="3366000" y="4111920"/>
              <a:ext cx="835920" cy="385560"/>
            </a:xfrm>
            <a:prstGeom prst="rect">
              <a:avLst/>
            </a:prstGeom>
            <a:solidFill>
              <a:schemeClr val="bg1"/>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黑体"/>
                </a:rPr>
                <a:t>list</a:t>
              </a:r>
              <a:endParaRPr b="0" lang="en-US" sz="1800" spc="-1" strike="noStrike">
                <a:latin typeface="Arial"/>
              </a:endParaRPr>
            </a:p>
          </p:txBody>
        </p:sp>
        <p:sp>
          <p:nvSpPr>
            <p:cNvPr id="521" name="矩形 9"/>
            <p:cNvSpPr/>
            <p:nvPr/>
          </p:nvSpPr>
          <p:spPr>
            <a:xfrm>
              <a:off x="5223600" y="4111920"/>
              <a:ext cx="835920" cy="385560"/>
            </a:xfrm>
            <a:prstGeom prst="rect">
              <a:avLst/>
            </a:prstGeom>
            <a:solidFill>
              <a:schemeClr val="bg1"/>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黑体"/>
                </a:rPr>
                <a:t>…</a:t>
              </a:r>
              <a:endParaRPr b="0" lang="en-US" sz="1800" spc="-1" strike="noStrike">
                <a:latin typeface="Arial"/>
              </a:endParaRPr>
            </a:p>
          </p:txBody>
        </p:sp>
        <p:sp>
          <p:nvSpPr>
            <p:cNvPr id="522" name="矩形 11"/>
            <p:cNvSpPr/>
            <p:nvPr/>
          </p:nvSpPr>
          <p:spPr>
            <a:xfrm>
              <a:off x="6888960" y="4111920"/>
              <a:ext cx="835920" cy="385560"/>
            </a:xfrm>
            <a:prstGeom prst="rect">
              <a:avLst/>
            </a:prstGeom>
            <a:solidFill>
              <a:schemeClr val="bg1"/>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黑体"/>
                </a:rPr>
                <a:t>list</a:t>
              </a:r>
              <a:endParaRPr b="0" lang="en-US" sz="1800" spc="-1" strike="noStrike">
                <a:latin typeface="Arial"/>
              </a:endParaRPr>
            </a:p>
          </p:txBody>
        </p:sp>
        <p:sp>
          <p:nvSpPr>
            <p:cNvPr id="523" name="矩形 12"/>
            <p:cNvSpPr/>
            <p:nvPr/>
          </p:nvSpPr>
          <p:spPr>
            <a:xfrm>
              <a:off x="1181160" y="4845960"/>
              <a:ext cx="1511640" cy="367560"/>
            </a:xfrm>
            <a:prstGeom prst="rect">
              <a:avLst/>
            </a:prstGeom>
            <a:solidFill>
              <a:schemeClr val="bg1"/>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黑体"/>
                </a:rPr>
                <a:t>list|mac|port</a:t>
              </a:r>
              <a:endParaRPr b="0" lang="en-US" sz="1800" spc="-1" strike="noStrike">
                <a:latin typeface="Arial"/>
              </a:endParaRPr>
            </a:p>
          </p:txBody>
        </p:sp>
        <p:sp>
          <p:nvSpPr>
            <p:cNvPr id="524" name="直接箭头连接符 13"/>
            <p:cNvSpPr/>
            <p:nvPr/>
          </p:nvSpPr>
          <p:spPr>
            <a:xfrm>
              <a:off x="1933200" y="4532400"/>
              <a:ext cx="3240" cy="313560"/>
            </a:xfrm>
            <a:custGeom>
              <a:avLst/>
              <a:gdLst/>
              <a:ahLst/>
              <a:rect l="l" t="t" r="r" b="b"/>
              <a:pathLst>
                <a:path w="21600" h="21600">
                  <a:moveTo>
                    <a:pt x="0" y="0"/>
                  </a:moveTo>
                  <a:lnTo>
                    <a:pt x="21600" y="21600"/>
                  </a:lnTo>
                </a:path>
              </a:pathLst>
            </a:custGeom>
            <a:noFill/>
            <a:ln>
              <a:solidFill>
                <a:srgbClr val="9292fb"/>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25" name="矩形 14"/>
            <p:cNvSpPr/>
            <p:nvPr/>
          </p:nvSpPr>
          <p:spPr>
            <a:xfrm>
              <a:off x="1178280" y="5527800"/>
              <a:ext cx="1511640" cy="367560"/>
            </a:xfrm>
            <a:prstGeom prst="rect">
              <a:avLst/>
            </a:prstGeom>
            <a:solidFill>
              <a:schemeClr val="bg1"/>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黑体"/>
                </a:rPr>
                <a:t>list|mac|port</a:t>
              </a:r>
              <a:endParaRPr b="0" lang="en-US" sz="1800" spc="-1" strike="noStrike">
                <a:latin typeface="Arial"/>
              </a:endParaRPr>
            </a:p>
          </p:txBody>
        </p:sp>
        <p:sp>
          <p:nvSpPr>
            <p:cNvPr id="526" name="直接箭头连接符 15"/>
            <p:cNvSpPr/>
            <p:nvPr/>
          </p:nvSpPr>
          <p:spPr>
            <a:xfrm flipH="1">
              <a:off x="1934280" y="5213880"/>
              <a:ext cx="2160" cy="313560"/>
            </a:xfrm>
            <a:custGeom>
              <a:avLst/>
              <a:gdLst/>
              <a:ahLst/>
              <a:rect l="l" t="t" r="r" b="b"/>
              <a:pathLst>
                <a:path w="21600" h="21600">
                  <a:moveTo>
                    <a:pt x="0" y="0"/>
                  </a:moveTo>
                  <a:lnTo>
                    <a:pt x="21600" y="21600"/>
                  </a:lnTo>
                </a:path>
              </a:pathLst>
            </a:custGeom>
            <a:noFill/>
            <a:ln>
              <a:solidFill>
                <a:srgbClr val="9292fb"/>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27" name="矩形 16"/>
            <p:cNvSpPr/>
            <p:nvPr/>
          </p:nvSpPr>
          <p:spPr>
            <a:xfrm>
              <a:off x="1175760" y="6209280"/>
              <a:ext cx="1511640" cy="367560"/>
            </a:xfrm>
            <a:prstGeom prst="rect">
              <a:avLst/>
            </a:prstGeom>
            <a:solidFill>
              <a:schemeClr val="bg1"/>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黑体"/>
                </a:rPr>
                <a:t>list|mac|port</a:t>
              </a:r>
              <a:endParaRPr b="0" lang="en-US" sz="1800" spc="-1" strike="noStrike">
                <a:latin typeface="Arial"/>
              </a:endParaRPr>
            </a:p>
          </p:txBody>
        </p:sp>
        <p:sp>
          <p:nvSpPr>
            <p:cNvPr id="528" name="直接箭头连接符 17"/>
            <p:cNvSpPr/>
            <p:nvPr/>
          </p:nvSpPr>
          <p:spPr>
            <a:xfrm flipH="1">
              <a:off x="1931760" y="5895720"/>
              <a:ext cx="2160" cy="313560"/>
            </a:xfrm>
            <a:custGeom>
              <a:avLst/>
              <a:gdLst/>
              <a:ahLst/>
              <a:rect l="l" t="t" r="r" b="b"/>
              <a:pathLst>
                <a:path w="21600" h="21600">
                  <a:moveTo>
                    <a:pt x="0" y="0"/>
                  </a:moveTo>
                  <a:lnTo>
                    <a:pt x="21600" y="21600"/>
                  </a:lnTo>
                </a:path>
              </a:pathLst>
            </a:custGeom>
            <a:noFill/>
            <a:ln>
              <a:solidFill>
                <a:srgbClr val="9292fb"/>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29" name="矩形 18"/>
            <p:cNvSpPr/>
            <p:nvPr/>
          </p:nvSpPr>
          <p:spPr>
            <a:xfrm>
              <a:off x="3006000" y="4845960"/>
              <a:ext cx="1561680" cy="337320"/>
            </a:xfrm>
            <a:prstGeom prst="rect">
              <a:avLst/>
            </a:prstGeom>
            <a:solidFill>
              <a:schemeClr val="bg1"/>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黑体"/>
                </a:rPr>
                <a:t>list|mac|port</a:t>
              </a:r>
              <a:endParaRPr b="0" lang="en-US" sz="1800" spc="-1" strike="noStrike">
                <a:latin typeface="Arial"/>
              </a:endParaRPr>
            </a:p>
          </p:txBody>
        </p:sp>
        <p:sp>
          <p:nvSpPr>
            <p:cNvPr id="530" name="直接箭头连接符 19"/>
            <p:cNvSpPr/>
            <p:nvPr/>
          </p:nvSpPr>
          <p:spPr>
            <a:xfrm>
              <a:off x="3784320" y="4497840"/>
              <a:ext cx="2160" cy="347760"/>
            </a:xfrm>
            <a:custGeom>
              <a:avLst/>
              <a:gdLst/>
              <a:ahLst/>
              <a:rect l="l" t="t" r="r" b="b"/>
              <a:pathLst>
                <a:path w="21600" h="21600">
                  <a:moveTo>
                    <a:pt x="0" y="0"/>
                  </a:moveTo>
                  <a:lnTo>
                    <a:pt x="21600" y="21600"/>
                  </a:lnTo>
                </a:path>
              </a:pathLst>
            </a:custGeom>
            <a:noFill/>
            <a:ln>
              <a:solidFill>
                <a:srgbClr val="9292fb"/>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31" name="文本框 20"/>
            <p:cNvSpPr/>
            <p:nvPr/>
          </p:nvSpPr>
          <p:spPr>
            <a:xfrm>
              <a:off x="1492200" y="3637440"/>
              <a:ext cx="9295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Key = 0</a:t>
              </a:r>
              <a:endParaRPr b="0" lang="en-US" sz="1800" spc="-1" strike="noStrike">
                <a:latin typeface="Arial"/>
              </a:endParaRPr>
            </a:p>
          </p:txBody>
        </p:sp>
        <p:sp>
          <p:nvSpPr>
            <p:cNvPr id="532" name="文本框 21"/>
            <p:cNvSpPr/>
            <p:nvPr/>
          </p:nvSpPr>
          <p:spPr>
            <a:xfrm>
              <a:off x="3366000" y="3637440"/>
              <a:ext cx="8852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Key = 1</a:t>
              </a:r>
              <a:endParaRPr b="0" lang="en-US" sz="1800" spc="-1" strike="noStrike">
                <a:latin typeface="Arial"/>
              </a:endParaRPr>
            </a:p>
          </p:txBody>
        </p:sp>
        <p:sp>
          <p:nvSpPr>
            <p:cNvPr id="533" name="文本框 22"/>
            <p:cNvSpPr/>
            <p:nvPr/>
          </p:nvSpPr>
          <p:spPr>
            <a:xfrm>
              <a:off x="6747840" y="3637440"/>
              <a:ext cx="11271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Key = 255</a:t>
              </a:r>
              <a:endParaRPr b="0" lang="en-US" sz="1800" spc="-1" strike="noStrike">
                <a:latin typeface="Arial"/>
              </a:endParaRPr>
            </a:p>
          </p:txBody>
        </p:sp>
        <p:sp>
          <p:nvSpPr>
            <p:cNvPr id="534" name="连接符: 曲线 37"/>
            <p:cNvSpPr/>
            <p:nvPr/>
          </p:nvSpPr>
          <p:spPr>
            <a:xfrm flipH="1" flipV="1" rot="5400000">
              <a:off x="648360" y="5357160"/>
              <a:ext cx="2570040" cy="25200"/>
            </a:xfrm>
            <a:prstGeom prst="curvedConnector5">
              <a:avLst>
                <a:gd name="adj1" fmla="val -8894"/>
                <a:gd name="adj2" fmla="val -3864207"/>
                <a:gd name="adj3" fmla="val 106262"/>
              </a:avLst>
            </a:prstGeom>
            <a:noFill/>
            <a:ln>
              <a:solidFill>
                <a:srgbClr val="9292fb"/>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35" name="连接符: 曲线 43"/>
            <p:cNvSpPr/>
            <p:nvPr/>
          </p:nvSpPr>
          <p:spPr>
            <a:xfrm flipH="1" rot="5400000">
              <a:off x="3249360" y="4646880"/>
              <a:ext cx="1071720" cy="2160"/>
            </a:xfrm>
            <a:prstGeom prst="curvedConnector5">
              <a:avLst>
                <a:gd name="adj1" fmla="val -21325"/>
                <a:gd name="adj2" fmla="val 37437820"/>
                <a:gd name="adj3" fmla="val 121325"/>
              </a:avLst>
            </a:prstGeom>
            <a:noFill/>
            <a:ln>
              <a:solidFill>
                <a:srgbClr val="9292fb"/>
              </a:solidFill>
              <a:round/>
              <a:headEnd len="med" type="triangle" w="med"/>
              <a:tailEnd len="med" type="triangle" w="med"/>
            </a:ln>
          </p:spPr>
          <p:style>
            <a:lnRef idx="1">
              <a:schemeClr val="accent1"/>
            </a:lnRef>
            <a:fillRef idx="0">
              <a:schemeClr val="accent1"/>
            </a:fillRef>
            <a:effectRef idx="0">
              <a:schemeClr val="accent1"/>
            </a:effectRef>
            <a:fontRef idx="minor"/>
          </p:style>
        </p:sp>
      </p:grpSp>
      <p:sp>
        <p:nvSpPr>
          <p:cNvPr id="536" name="PlaceHolder 2"/>
          <p:cNvSpPr>
            <a:spLocks noGrp="1"/>
          </p:cNvSpPr>
          <p:nvPr>
            <p:ph/>
          </p:nvPr>
        </p:nvSpPr>
        <p:spPr>
          <a:xfrm>
            <a:off x="457200" y="1445040"/>
            <a:ext cx="8229240" cy="19260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如果将所有</a:t>
            </a:r>
            <a:r>
              <a:rPr b="0" lang="en-US" sz="2400" spc="-1" strike="noStrike">
                <a:solidFill>
                  <a:srgbClr val="000000"/>
                </a:solidFill>
                <a:latin typeface="Calibri"/>
                <a:ea typeface="黑体"/>
              </a:rPr>
              <a:t>mac-&gt;port</a:t>
            </a:r>
            <a:r>
              <a:rPr b="0" lang="zh-CN" sz="2400" spc="-1" strike="noStrike">
                <a:solidFill>
                  <a:srgbClr val="000000"/>
                </a:solidFill>
                <a:latin typeface="Calibri"/>
                <a:ea typeface="黑体"/>
              </a:rPr>
              <a:t>映射存到一个链表中，则每次查找需要遍历整个链表</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可以先对</a:t>
            </a:r>
            <a:r>
              <a:rPr b="0" lang="en-US" sz="2400" spc="-1" strike="noStrike">
                <a:solidFill>
                  <a:srgbClr val="000000"/>
                </a:solidFill>
                <a:latin typeface="Calibri"/>
                <a:ea typeface="黑体"/>
              </a:rPr>
              <a:t>MAC</a:t>
            </a:r>
            <a:r>
              <a:rPr b="0" lang="zh-CN" sz="2400" spc="-1" strike="noStrike">
                <a:solidFill>
                  <a:srgbClr val="000000"/>
                </a:solidFill>
                <a:latin typeface="Calibri"/>
                <a:ea typeface="黑体"/>
              </a:rPr>
              <a:t>地址</a:t>
            </a:r>
            <a:r>
              <a:rPr b="0" lang="en-US" sz="2400" spc="-1" strike="noStrike">
                <a:solidFill>
                  <a:srgbClr val="000000"/>
                </a:solidFill>
                <a:latin typeface="Calibri"/>
                <a:ea typeface="黑体"/>
              </a:rPr>
              <a:t>Hash</a:t>
            </a:r>
            <a:r>
              <a:rPr b="0" lang="zh-CN" sz="2400" spc="-1" strike="noStrike">
                <a:solidFill>
                  <a:srgbClr val="000000"/>
                </a:solidFill>
                <a:latin typeface="Calibri"/>
                <a:ea typeface="黑体"/>
              </a:rPr>
              <a:t>，根据</a:t>
            </a:r>
            <a:r>
              <a:rPr b="0" lang="en-US" sz="2400" spc="-1" strike="noStrike">
                <a:solidFill>
                  <a:srgbClr val="000000"/>
                </a:solidFill>
                <a:latin typeface="Calibri"/>
                <a:ea typeface="黑体"/>
              </a:rPr>
              <a:t>key</a:t>
            </a:r>
            <a:r>
              <a:rPr b="0" lang="zh-CN" sz="2400" spc="-1" strike="noStrike">
                <a:solidFill>
                  <a:srgbClr val="000000"/>
                </a:solidFill>
                <a:latin typeface="Calibri"/>
                <a:ea typeface="黑体"/>
              </a:rPr>
              <a:t>值到对应的链表中查找</a:t>
            </a:r>
            <a:endParaRPr b="0" lang="en-US" sz="2400" spc="-1" strike="noStrike">
              <a:solidFill>
                <a:srgbClr val="000000"/>
              </a:solidFill>
              <a:latin typeface="Calibri"/>
            </a:endParaRPr>
          </a:p>
        </p:txBody>
      </p:sp>
      <p:sp>
        <p:nvSpPr>
          <p:cNvPr id="4" name="PlaceHolder 3"/>
          <p:cNvSpPr>
            <a:spLocks noGrp="1"/>
          </p:cNvSpPr>
          <p:nvPr>
            <p:ph type="sldNum" idx="5"/>
          </p:nvPr>
        </p:nvSpPr>
        <p:spPr/>
        <p:txBody>
          <a:bodyPr/>
          <a:p>
            <a:fld id="{00CF39E8-F948-4589-9C82-2C07231CBCC2}" type="slidenum">
              <a:t>40</a:t>
            </a:fld>
          </a:p>
        </p:txBody>
      </p:sp>
    </p:spTree>
  </p:cSld>
  <mc:AlternateContent>
    <mc:Choice Requires="p14">
      <p:transition spd="slow" p14:dur="2000"/>
    </mc:Choice>
    <mc:Fallback>
      <p:transition spd="slow"/>
    </mc:Fallback>
  </mc:AlternateContent>
  <p:timing>
    <p:tnLst>
      <p:par>
        <p:cTn id="263" dur="indefinite" restart="never" nodeType="tmRoot">
          <p:childTnLst>
            <p:seq>
              <p:cTn id="264" dur="indefinite" nodeType="mainSeq">
                <p:childTnLst>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536">
                                            <p:txEl>
                                              <p:pRg st="1" end="1"/>
                                            </p:txEl>
                                          </p:spTgt>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5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多线程与互斥操作实现</a:t>
            </a:r>
            <a:endParaRPr b="0" lang="en-US" sz="3600" spc="-1" strike="noStrike">
              <a:solidFill>
                <a:srgbClr val="000000"/>
              </a:solidFill>
              <a:latin typeface="Calibri"/>
            </a:endParaRPr>
          </a:p>
        </p:txBody>
      </p:sp>
      <p:sp>
        <p:nvSpPr>
          <p:cNvPr id="538" name="PlaceHolder 2"/>
          <p:cNvSpPr>
            <a:spLocks noGrp="1"/>
          </p:cNvSpPr>
          <p:nvPr>
            <p:ph/>
          </p:nvPr>
        </p:nvSpPr>
        <p:spPr>
          <a:xfrm>
            <a:off x="457200" y="1445040"/>
            <a:ext cx="857916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转发表的老化操作与其他操作独立运行</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需要多线程与互斥操作实现</a:t>
            </a:r>
            <a:endParaRPr b="0" lang="en-US" sz="20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Linux</a:t>
            </a:r>
            <a:r>
              <a:rPr b="0" lang="zh-CN" sz="2400" spc="-1" strike="noStrike">
                <a:solidFill>
                  <a:srgbClr val="000000"/>
                </a:solidFill>
                <a:latin typeface="Calibri"/>
                <a:ea typeface="黑体"/>
              </a:rPr>
              <a:t>多线程与互斥操作</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1600" spc="-1" strike="noStrike">
                <a:solidFill>
                  <a:srgbClr val="000000"/>
                </a:solidFill>
                <a:latin typeface="DejaVu Sans Mono"/>
                <a:ea typeface="DejaVu Sans Mono"/>
              </a:rPr>
              <a:t>int pthread_create(pthread_t *, pthread_attr_t *, void *(*start_routine) (void *), void *);</a:t>
            </a:r>
            <a:endParaRPr b="0" lang="en-US" sz="16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1600" spc="-1" strike="noStrike">
                <a:solidFill>
                  <a:srgbClr val="000000"/>
                </a:solidFill>
                <a:latin typeface="DejaVu Sans Mono"/>
                <a:ea typeface="DejaVu Sans Mono"/>
              </a:rPr>
              <a:t>int pthread_join(pthread_t, void **);</a:t>
            </a:r>
            <a:endParaRPr b="0" lang="en-US" sz="1600" spc="-1" strike="noStrike">
              <a:solidFill>
                <a:srgbClr val="000000"/>
              </a:solidFill>
              <a:latin typeface="Calibri"/>
            </a:endParaRPr>
          </a:p>
          <a:p>
            <a:endParaRPr b="0" lang="en-US" sz="16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1600" spc="-1" strike="noStrike">
                <a:solidFill>
                  <a:srgbClr val="000000"/>
                </a:solidFill>
                <a:latin typeface="DejaVu Sans Mono"/>
                <a:ea typeface="DejaVu Sans Mono"/>
              </a:rPr>
              <a:t>pthread_mutex_init(pthread_mutex_t *, pthread_attr_t *);</a:t>
            </a:r>
            <a:endParaRPr b="0" lang="en-US" sz="16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1600" spc="-1" strike="noStrike">
                <a:solidFill>
                  <a:srgbClr val="000000"/>
                </a:solidFill>
                <a:latin typeface="DejaVu Sans Mono"/>
                <a:ea typeface="DejaVu Sans Mono"/>
              </a:rPr>
              <a:t>pthread_mutex_lock(pthread_mutex_t *);</a:t>
            </a:r>
            <a:endParaRPr b="0" lang="en-US" sz="16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1600" spc="-1" strike="noStrike">
                <a:solidFill>
                  <a:srgbClr val="000000"/>
                </a:solidFill>
                <a:latin typeface="DejaVu Sans Mono"/>
                <a:ea typeface="DejaVu Sans Mono"/>
              </a:rPr>
              <a:t>pthread_mutex_unlock(pthread_mutex_t *);</a:t>
            </a:r>
            <a:endParaRPr b="0" lang="en-US" sz="1600" spc="-1" strike="noStrike">
              <a:solidFill>
                <a:srgbClr val="000000"/>
              </a:solidFill>
              <a:latin typeface="Calibri"/>
            </a:endParaRPr>
          </a:p>
          <a:p>
            <a:endParaRPr b="0" lang="en-US" sz="2000" spc="-1" strike="noStrike">
              <a:solidFill>
                <a:srgbClr val="000000"/>
              </a:solidFill>
              <a:latin typeface="Calibri"/>
            </a:endParaRPr>
          </a:p>
        </p:txBody>
      </p:sp>
      <p:sp>
        <p:nvSpPr>
          <p:cNvPr id="4" name="PlaceHolder 3"/>
          <p:cNvSpPr>
            <a:spLocks noGrp="1"/>
          </p:cNvSpPr>
          <p:nvPr>
            <p:ph type="sldNum" idx="5"/>
          </p:nvPr>
        </p:nvSpPr>
        <p:spPr/>
        <p:txBody>
          <a:bodyPr/>
          <a:p>
            <a:fld id="{3002EB7B-533B-44C3-B4CD-0E27F365462B}" type="slidenum">
              <a:t>41</a:t>
            </a:fld>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实验内容</a:t>
            </a:r>
            <a:endParaRPr b="0" lang="en-US" sz="3600" spc="-1" strike="noStrike">
              <a:solidFill>
                <a:srgbClr val="000000"/>
              </a:solidFill>
              <a:latin typeface="Calibri"/>
            </a:endParaRPr>
          </a:p>
        </p:txBody>
      </p:sp>
      <p:sp>
        <p:nvSpPr>
          <p:cNvPr id="540"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实现对数据结构</a:t>
            </a:r>
            <a:r>
              <a:rPr b="0" lang="en-US" sz="2400" spc="-1" strike="noStrike">
                <a:solidFill>
                  <a:srgbClr val="000000"/>
                </a:solidFill>
                <a:latin typeface="Calibri"/>
                <a:ea typeface="黑体"/>
              </a:rPr>
              <a:t>mac_port_map</a:t>
            </a:r>
            <a:r>
              <a:rPr b="0" lang="zh-CN" sz="2400" spc="-1" strike="noStrike">
                <a:solidFill>
                  <a:srgbClr val="000000"/>
                </a:solidFill>
                <a:latin typeface="Calibri"/>
                <a:ea typeface="黑体"/>
              </a:rPr>
              <a:t>的所有操作，以及数据包的转发和广播操作</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fr-FR" sz="1600" spc="-1" strike="noStrike">
                <a:solidFill>
                  <a:srgbClr val="000000"/>
                </a:solidFill>
                <a:latin typeface="DejaVu Sans Mono"/>
                <a:ea typeface="DejaVu Sans Mono"/>
              </a:rPr>
              <a:t>iface_info_t *lookup_port(u8 mac[ETH_ALEN])</a:t>
            </a:r>
            <a:r>
              <a:rPr b="0" lang="en-US" sz="1600" spc="-1" strike="noStrike">
                <a:solidFill>
                  <a:srgbClr val="000000"/>
                </a:solidFill>
                <a:latin typeface="DejaVu Sans Mono"/>
                <a:ea typeface="DejaVu Sans Mono"/>
              </a:rPr>
              <a:t>;</a:t>
            </a:r>
            <a:endParaRPr b="0" lang="en-US" sz="16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1600" spc="-1" strike="noStrike">
                <a:solidFill>
                  <a:srgbClr val="000000"/>
                </a:solidFill>
                <a:latin typeface="DejaVu Sans Mono"/>
                <a:ea typeface="DejaVu Sans Mono"/>
              </a:rPr>
              <a:t>void insert_mac_port(u8 mac[ETH_ALEN], iface_info_t *iface);</a:t>
            </a:r>
            <a:endParaRPr b="0" lang="en-US" sz="16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1600" spc="-1" strike="noStrike">
                <a:solidFill>
                  <a:srgbClr val="000000"/>
                </a:solidFill>
                <a:latin typeface="DejaVu Sans Mono"/>
                <a:ea typeface="DejaVu Sans Mono"/>
              </a:rPr>
              <a:t>int sweep_aged_mac_port_entry();</a:t>
            </a:r>
            <a:endParaRPr b="0" lang="en-US" sz="16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1600" spc="-1" strike="noStrike">
                <a:solidFill>
                  <a:srgbClr val="000000"/>
                </a:solidFill>
                <a:latin typeface="DejaVu Sans Mono"/>
                <a:ea typeface="DejaVu Sans Mono"/>
              </a:rPr>
              <a:t>void broadcast_packet(iface_info_t *iface, const char *packet, int len);</a:t>
            </a:r>
            <a:endParaRPr b="0" lang="en-US" sz="16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1600" spc="-1" strike="noStrike">
                <a:solidFill>
                  <a:srgbClr val="000000"/>
                </a:solidFill>
                <a:latin typeface="DejaVu Sans Mono"/>
                <a:ea typeface="DejaVu Sans Mono"/>
              </a:rPr>
              <a:t>void handle_packet(iface_info_t *iface, char *packet, int len);</a:t>
            </a:r>
            <a:endParaRPr b="0" lang="en-US" sz="16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使用</a:t>
            </a:r>
            <a:r>
              <a:rPr b="0" lang="en-US" sz="2400" spc="-1" strike="noStrike">
                <a:solidFill>
                  <a:srgbClr val="000000"/>
                </a:solidFill>
                <a:latin typeface="Calibri"/>
                <a:ea typeface="黑体"/>
              </a:rPr>
              <a:t>iperf</a:t>
            </a:r>
            <a:r>
              <a:rPr b="0" lang="zh-CN" sz="2400" spc="-1" strike="noStrike">
                <a:solidFill>
                  <a:srgbClr val="000000"/>
                </a:solidFill>
                <a:latin typeface="Calibri"/>
                <a:ea typeface="黑体"/>
              </a:rPr>
              <a:t>和给定的拓扑进行实验，对比交换机转发与集线器广播的性能</a:t>
            </a:r>
            <a:endParaRPr b="0" lang="en-US" sz="2400" spc="-1" strike="noStrike">
              <a:solidFill>
                <a:srgbClr val="000000"/>
              </a:solidFill>
              <a:latin typeface="Calibri"/>
            </a:endParaRPr>
          </a:p>
        </p:txBody>
      </p:sp>
      <p:sp>
        <p:nvSpPr>
          <p:cNvPr id="4" name="PlaceHolder 3"/>
          <p:cNvSpPr>
            <a:spLocks noGrp="1"/>
          </p:cNvSpPr>
          <p:nvPr>
            <p:ph type="sldNum" idx="5"/>
          </p:nvPr>
        </p:nvSpPr>
        <p:spPr/>
        <p:txBody>
          <a:bodyPr/>
          <a:p>
            <a:fld id="{CA236168-1760-4618-AE34-5830534E5FCC}" type="slidenum">
              <a:t>42</a:t>
            </a:fld>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附件文件列表</a:t>
            </a:r>
            <a:endParaRPr b="0" lang="en-US" sz="3600" spc="-1" strike="noStrike">
              <a:solidFill>
                <a:srgbClr val="000000"/>
              </a:solidFill>
              <a:latin typeface="Calibri"/>
            </a:endParaRPr>
          </a:p>
        </p:txBody>
      </p:sp>
      <p:sp>
        <p:nvSpPr>
          <p:cNvPr id="542"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en-US" sz="2000" spc="-1" strike="noStrike">
                <a:solidFill>
                  <a:srgbClr val="ff0000"/>
                </a:solidFill>
                <a:latin typeface="Calibri"/>
                <a:ea typeface="黑体"/>
              </a:rPr>
              <a:t>broadcast.c</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广播逻辑</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000" spc="-1" strike="noStrike">
                <a:solidFill>
                  <a:srgbClr val="000000"/>
                </a:solidFill>
                <a:latin typeface="Calibri"/>
                <a:ea typeface="黑体"/>
              </a:rPr>
              <a:t>device_internal.c</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网口管理等内部实现</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000" spc="-1" strike="noStrike">
                <a:solidFill>
                  <a:srgbClr val="000000"/>
                </a:solidFill>
                <a:latin typeface="Calibri"/>
                <a:ea typeface="黑体"/>
              </a:rPr>
              <a:t>example</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多线程例子</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000" spc="-1" strike="noStrike">
                <a:solidFill>
                  <a:srgbClr val="000000"/>
                </a:solidFill>
                <a:latin typeface="Calibri"/>
                <a:ea typeface="黑体"/>
              </a:rPr>
              <a:t>hub-reference(.32/.arm)</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Hub</a:t>
            </a:r>
            <a:r>
              <a:rPr b="0" lang="zh-CN" sz="2000" spc="-1" strike="noStrike">
                <a:solidFill>
                  <a:srgbClr val="000000"/>
                </a:solidFill>
                <a:latin typeface="Calibri"/>
                <a:ea typeface="黑体"/>
              </a:rPr>
              <a:t>参考实现</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000" spc="-1" strike="noStrike">
                <a:solidFill>
                  <a:srgbClr val="000000"/>
                </a:solidFill>
                <a:latin typeface="Calibri"/>
                <a:ea typeface="黑体"/>
              </a:rPr>
              <a:t>include</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所有相关头文件</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000" spc="-1" strike="noStrike">
                <a:solidFill>
                  <a:srgbClr val="ff0000"/>
                </a:solidFill>
                <a:latin typeface="Calibri"/>
                <a:ea typeface="黑体"/>
              </a:rPr>
              <a:t>mac.c</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待实现</a:t>
            </a:r>
            <a:r>
              <a:rPr b="0" lang="en-US" sz="2000" spc="-1" strike="noStrike">
                <a:solidFill>
                  <a:srgbClr val="000000"/>
                </a:solidFill>
                <a:latin typeface="Calibri"/>
                <a:ea typeface="黑体"/>
              </a:rPr>
              <a:t>mac_port_mac</a:t>
            </a:r>
            <a:r>
              <a:rPr b="0" lang="zh-CN" sz="2000" spc="-1" strike="noStrike">
                <a:solidFill>
                  <a:srgbClr val="000000"/>
                </a:solidFill>
                <a:latin typeface="Calibri"/>
                <a:ea typeface="黑体"/>
              </a:rPr>
              <a:t>相关操作</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000" spc="-1" strike="noStrike">
                <a:solidFill>
                  <a:srgbClr val="ff0000"/>
                </a:solidFill>
                <a:latin typeface="Calibri"/>
                <a:ea typeface="黑体"/>
              </a:rPr>
              <a:t>main.c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待实现数据包处理逻辑</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000" spc="-1" strike="noStrike">
                <a:solidFill>
                  <a:srgbClr val="000000"/>
                </a:solidFill>
                <a:latin typeface="Calibri"/>
                <a:ea typeface="黑体"/>
              </a:rPr>
              <a:t>Makefile</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000" spc="-1" strike="noStrike">
                <a:solidFill>
                  <a:srgbClr val="000000"/>
                </a:solidFill>
                <a:latin typeface="Calibri"/>
                <a:ea typeface="黑体"/>
              </a:rPr>
              <a:t>scripts</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禁止</a:t>
            </a:r>
            <a:r>
              <a:rPr b="0" lang="en-US" sz="2000" spc="-1" strike="noStrike">
                <a:solidFill>
                  <a:srgbClr val="000000"/>
                </a:solidFill>
                <a:latin typeface="Calibri"/>
                <a:ea typeface="黑体"/>
              </a:rPr>
              <a:t>IPv6</a:t>
            </a:r>
            <a:r>
              <a:rPr b="0" lang="zh-CN" sz="2000" spc="-1" strike="noStrike">
                <a:solidFill>
                  <a:srgbClr val="000000"/>
                </a:solidFill>
                <a:latin typeface="Calibri"/>
                <a:ea typeface="黑体"/>
              </a:rPr>
              <a:t>协议、</a:t>
            </a:r>
            <a:r>
              <a:rPr b="0" lang="en-US" sz="2000" spc="-1" strike="noStrike">
                <a:solidFill>
                  <a:srgbClr val="000000"/>
                </a:solidFill>
                <a:latin typeface="Calibri"/>
                <a:ea typeface="黑体"/>
              </a:rPr>
              <a:t>TCP Offloading</a:t>
            </a:r>
            <a:r>
              <a:rPr b="0" lang="zh-CN" sz="2000" spc="-1" strike="noStrike">
                <a:solidFill>
                  <a:srgbClr val="000000"/>
                </a:solidFill>
                <a:latin typeface="Calibri"/>
                <a:ea typeface="黑体"/>
              </a:rPr>
              <a:t>等</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000" spc="-1" strike="noStrike">
                <a:solidFill>
                  <a:srgbClr val="000000"/>
                </a:solidFill>
                <a:latin typeface="Calibri"/>
                <a:ea typeface="黑体"/>
              </a:rPr>
              <a:t>switch-reference(.32/.arm)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Switch</a:t>
            </a:r>
            <a:r>
              <a:rPr b="0" lang="zh-CN" sz="2000" spc="-1" strike="noStrike">
                <a:solidFill>
                  <a:srgbClr val="000000"/>
                </a:solidFill>
                <a:latin typeface="Calibri"/>
                <a:ea typeface="黑体"/>
              </a:rPr>
              <a:t>参考实现</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000" spc="-1" strike="noStrike">
                <a:solidFill>
                  <a:srgbClr val="000000"/>
                </a:solidFill>
                <a:latin typeface="Calibri"/>
                <a:ea typeface="黑体"/>
              </a:rPr>
              <a:t>three_nodes_bw.py</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Mininet topo</a:t>
            </a:r>
            <a:r>
              <a:rPr b="0" lang="zh-CN" sz="2000" spc="-1" strike="noStrike">
                <a:solidFill>
                  <a:srgbClr val="000000"/>
                </a:solidFill>
                <a:latin typeface="Calibri"/>
                <a:ea typeface="黑体"/>
              </a:rPr>
              <a:t>脚本</a:t>
            </a:r>
            <a:endParaRPr b="0" lang="en-US" sz="2000" spc="-1" strike="noStrike">
              <a:solidFill>
                <a:srgbClr val="000000"/>
              </a:solidFill>
              <a:latin typeface="Calibri"/>
            </a:endParaRPr>
          </a:p>
        </p:txBody>
      </p:sp>
      <p:sp>
        <p:nvSpPr>
          <p:cNvPr id="4" name="PlaceHolder 3"/>
          <p:cNvSpPr>
            <a:spLocks noGrp="1"/>
          </p:cNvSpPr>
          <p:nvPr>
            <p:ph type="sldNum" idx="5"/>
          </p:nvPr>
        </p:nvSpPr>
        <p:spPr/>
        <p:txBody>
          <a:bodyPr/>
          <a:p>
            <a:fld id="{3B05122F-6B73-4F41-997E-7F51A816193B}" type="slidenum">
              <a:t>43</a:t>
            </a:fld>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生成树机制实验</a:t>
            </a:r>
            <a:endParaRPr b="0" lang="en-US" sz="3600" spc="-1" strike="noStrike">
              <a:solidFill>
                <a:srgbClr val="000000"/>
              </a:solidFill>
              <a:latin typeface="Calibri"/>
            </a:endParaRPr>
          </a:p>
        </p:txBody>
      </p:sp>
      <p:sp>
        <p:nvSpPr>
          <p:cNvPr id="544"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生成树拓扑</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生成树术语和原理</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生成树机制</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生成树协议格式</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实验内容</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附件文件列表</a:t>
            </a:r>
            <a:endParaRPr b="0" lang="en-US" sz="2400" spc="-1" strike="noStrike">
              <a:solidFill>
                <a:srgbClr val="000000"/>
              </a:solidFill>
              <a:latin typeface="Calibri"/>
            </a:endParaRPr>
          </a:p>
        </p:txBody>
      </p:sp>
      <p:sp>
        <p:nvSpPr>
          <p:cNvPr id="4" name="PlaceHolder 3"/>
          <p:cNvSpPr>
            <a:spLocks noGrp="1"/>
          </p:cNvSpPr>
          <p:nvPr>
            <p:ph type="sldNum" idx="5"/>
          </p:nvPr>
        </p:nvSpPr>
        <p:spPr/>
        <p:txBody>
          <a:bodyPr/>
          <a:p>
            <a:fld id="{9622B0A7-DF9E-46A9-80EA-344306C14BA1}" type="slidenum">
              <a:t>44</a:t>
            </a:fld>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生成树拓扑</a:t>
            </a:r>
            <a:endParaRPr b="0" lang="en-US" sz="3600" spc="-1" strike="noStrike">
              <a:solidFill>
                <a:srgbClr val="000000"/>
              </a:solidFill>
              <a:latin typeface="Calibri"/>
            </a:endParaRPr>
          </a:p>
        </p:txBody>
      </p:sp>
      <p:sp>
        <p:nvSpPr>
          <p:cNvPr id="546" name="PlaceHolder 2"/>
          <p:cNvSpPr>
            <a:spLocks noGrp="1"/>
          </p:cNvSpPr>
          <p:nvPr>
            <p:ph/>
          </p:nvPr>
        </p:nvSpPr>
        <p:spPr>
          <a:xfrm>
            <a:off x="457200" y="4851720"/>
            <a:ext cx="8229240" cy="162792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生成树机制：通过禁止</a:t>
            </a:r>
            <a:r>
              <a:rPr b="0" lang="en-US" sz="2400" spc="-1" strike="noStrike">
                <a:solidFill>
                  <a:srgbClr val="000000"/>
                </a:solidFill>
                <a:latin typeface="Calibri"/>
                <a:ea typeface="黑体"/>
              </a:rPr>
              <a:t>(block) </a:t>
            </a:r>
            <a:r>
              <a:rPr b="0" lang="zh-CN" sz="2400" spc="-1" strike="noStrike">
                <a:solidFill>
                  <a:srgbClr val="000000"/>
                </a:solidFill>
                <a:latin typeface="Calibri"/>
                <a:ea typeface="黑体"/>
              </a:rPr>
              <a:t>设备的相关端口，在有环路的网络中构造出一个</a:t>
            </a:r>
            <a:r>
              <a:rPr b="0" lang="zh-CN" sz="2400" spc="-1" strike="noStrike">
                <a:solidFill>
                  <a:srgbClr val="ff0000"/>
                </a:solidFill>
                <a:latin typeface="Calibri"/>
                <a:ea typeface="黑体"/>
              </a:rPr>
              <a:t>总体开销最小的生成树拓扑</a:t>
            </a:r>
            <a:r>
              <a:rPr b="0" lang="zh-CN" sz="2400" spc="-1" strike="noStrike">
                <a:solidFill>
                  <a:srgbClr val="000000"/>
                </a:solidFill>
                <a:latin typeface="Calibri"/>
                <a:ea typeface="黑体"/>
              </a:rPr>
              <a:t>，使得网络在连通的前提下，</a:t>
            </a:r>
            <a:r>
              <a:rPr b="0" lang="zh-CN" sz="2400" spc="-1" strike="noStrike">
                <a:solidFill>
                  <a:srgbClr val="ff0000"/>
                </a:solidFill>
                <a:latin typeface="Calibri"/>
                <a:ea typeface="黑体"/>
              </a:rPr>
              <a:t>避免广播风暴</a:t>
            </a:r>
            <a:endParaRPr b="0" lang="en-US" sz="2400" spc="-1" strike="noStrike">
              <a:solidFill>
                <a:srgbClr val="000000"/>
              </a:solidFill>
              <a:latin typeface="Calibri"/>
            </a:endParaRPr>
          </a:p>
        </p:txBody>
      </p:sp>
      <p:grpSp>
        <p:nvGrpSpPr>
          <p:cNvPr id="547" name="组合 39"/>
          <p:cNvGrpSpPr/>
          <p:nvPr/>
        </p:nvGrpSpPr>
        <p:grpSpPr>
          <a:xfrm>
            <a:off x="298440" y="1766160"/>
            <a:ext cx="3609720" cy="2867400"/>
            <a:chOff x="298440" y="1766160"/>
            <a:chExt cx="3609720" cy="2867400"/>
          </a:xfrm>
        </p:grpSpPr>
        <p:sp>
          <p:nvSpPr>
            <p:cNvPr id="548" name="椭圆 4"/>
            <p:cNvSpPr/>
            <p:nvPr/>
          </p:nvSpPr>
          <p:spPr>
            <a:xfrm>
              <a:off x="1756080" y="176616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b1</a:t>
              </a:r>
              <a:endParaRPr b="0" lang="en-US" sz="2000" spc="-1" strike="noStrike">
                <a:latin typeface="Arial"/>
              </a:endParaRPr>
            </a:p>
          </p:txBody>
        </p:sp>
        <p:sp>
          <p:nvSpPr>
            <p:cNvPr id="549" name="椭圆 5"/>
            <p:cNvSpPr/>
            <p:nvPr/>
          </p:nvSpPr>
          <p:spPr>
            <a:xfrm>
              <a:off x="545040" y="295920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b3</a:t>
              </a:r>
              <a:endParaRPr b="0" lang="en-US" sz="2000" spc="-1" strike="noStrike">
                <a:latin typeface="Arial"/>
              </a:endParaRPr>
            </a:p>
          </p:txBody>
        </p:sp>
        <p:sp>
          <p:nvSpPr>
            <p:cNvPr id="550" name="椭圆 6"/>
            <p:cNvSpPr/>
            <p:nvPr/>
          </p:nvSpPr>
          <p:spPr>
            <a:xfrm>
              <a:off x="3080160" y="295920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b2</a:t>
              </a:r>
              <a:endParaRPr b="0" lang="en-US" sz="2000" spc="-1" strike="noStrike">
                <a:latin typeface="Arial"/>
              </a:endParaRPr>
            </a:p>
          </p:txBody>
        </p:sp>
        <p:sp>
          <p:nvSpPr>
            <p:cNvPr id="551" name="椭圆 7"/>
            <p:cNvSpPr/>
            <p:nvPr/>
          </p:nvSpPr>
          <p:spPr>
            <a:xfrm>
              <a:off x="1756080" y="405288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b4</a:t>
              </a:r>
              <a:endParaRPr b="0" lang="en-US" sz="2000" spc="-1" strike="noStrike">
                <a:latin typeface="Arial"/>
              </a:endParaRPr>
            </a:p>
          </p:txBody>
        </p:sp>
        <p:sp>
          <p:nvSpPr>
            <p:cNvPr id="552" name="直接连接符 9"/>
            <p:cNvSpPr/>
            <p:nvPr/>
          </p:nvSpPr>
          <p:spPr>
            <a:xfrm flipH="1">
              <a:off x="959040" y="2261880"/>
              <a:ext cx="918360" cy="69732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553" name="直接连接符 11"/>
            <p:cNvSpPr/>
            <p:nvPr/>
          </p:nvSpPr>
          <p:spPr>
            <a:xfrm>
              <a:off x="2463120" y="2261880"/>
              <a:ext cx="1031040" cy="69732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554" name="直接连接符 13"/>
            <p:cNvSpPr/>
            <p:nvPr/>
          </p:nvSpPr>
          <p:spPr>
            <a:xfrm>
              <a:off x="959040" y="3540240"/>
              <a:ext cx="918360" cy="59760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555" name="直接连接符 15"/>
            <p:cNvSpPr/>
            <p:nvPr/>
          </p:nvSpPr>
          <p:spPr>
            <a:xfrm flipH="1">
              <a:off x="2463120" y="3540240"/>
              <a:ext cx="1031040" cy="59760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556" name="文本框 37"/>
            <p:cNvSpPr/>
            <p:nvPr/>
          </p:nvSpPr>
          <p:spPr>
            <a:xfrm>
              <a:off x="298440" y="1957320"/>
              <a:ext cx="10954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环状拓扑</a:t>
              </a:r>
              <a:endParaRPr b="0" lang="en-US" sz="1800" spc="-1" strike="noStrike">
                <a:latin typeface="Arial"/>
              </a:endParaRPr>
            </a:p>
          </p:txBody>
        </p:sp>
      </p:grpSp>
      <p:sp>
        <p:nvSpPr>
          <p:cNvPr id="557" name="直接箭头连接符 41"/>
          <p:cNvSpPr/>
          <p:nvPr/>
        </p:nvSpPr>
        <p:spPr>
          <a:xfrm flipH="1" rot="10800000">
            <a:off x="915480" y="2223360"/>
            <a:ext cx="668160" cy="50292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58" name="直接箭头连接符 44"/>
          <p:cNvSpPr/>
          <p:nvPr/>
        </p:nvSpPr>
        <p:spPr>
          <a:xfrm>
            <a:off x="2715120" y="2273400"/>
            <a:ext cx="799200" cy="53532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59" name="直接箭头连接符 49"/>
          <p:cNvSpPr/>
          <p:nvPr/>
        </p:nvSpPr>
        <p:spPr>
          <a:xfrm>
            <a:off x="955800" y="3683520"/>
            <a:ext cx="761400" cy="51228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60" name="直接箭头连接符 51"/>
          <p:cNvSpPr/>
          <p:nvPr/>
        </p:nvSpPr>
        <p:spPr>
          <a:xfrm>
            <a:off x="2170440" y="1394280"/>
            <a:ext cx="360" cy="37152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61" name="直接箭头连接符 54"/>
          <p:cNvSpPr/>
          <p:nvPr/>
        </p:nvSpPr>
        <p:spPr>
          <a:xfrm flipH="1">
            <a:off x="2716560" y="3699720"/>
            <a:ext cx="754560" cy="51228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62" name="直接箭头连接符 55"/>
          <p:cNvSpPr/>
          <p:nvPr/>
        </p:nvSpPr>
        <p:spPr>
          <a:xfrm rot="10800000">
            <a:off x="862560" y="3781800"/>
            <a:ext cx="761400" cy="51228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63" name="直接箭头连接符 56"/>
          <p:cNvSpPr/>
          <p:nvPr/>
        </p:nvSpPr>
        <p:spPr>
          <a:xfrm flipH="1" rot="10800000">
            <a:off x="2794320" y="3794400"/>
            <a:ext cx="754560" cy="51228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64" name="直接箭头连接符 57"/>
          <p:cNvSpPr/>
          <p:nvPr/>
        </p:nvSpPr>
        <p:spPr>
          <a:xfrm rot="10800000">
            <a:off x="2793960" y="2176920"/>
            <a:ext cx="799200" cy="53532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65" name="直接箭头连接符 58"/>
          <p:cNvSpPr/>
          <p:nvPr/>
        </p:nvSpPr>
        <p:spPr>
          <a:xfrm flipH="1">
            <a:off x="992160" y="2289600"/>
            <a:ext cx="668160" cy="50292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66" name="直接箭头连接符 59"/>
          <p:cNvSpPr/>
          <p:nvPr/>
        </p:nvSpPr>
        <p:spPr>
          <a:xfrm rot="10800000">
            <a:off x="2015280" y="1385280"/>
            <a:ext cx="360" cy="37152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67" name="直接箭头连接符 60"/>
          <p:cNvSpPr/>
          <p:nvPr/>
        </p:nvSpPr>
        <p:spPr>
          <a:xfrm rot="10800000">
            <a:off x="2324880" y="1395360"/>
            <a:ext cx="360" cy="37152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68" name="矩形 61"/>
          <p:cNvSpPr/>
          <p:nvPr/>
        </p:nvSpPr>
        <p:spPr>
          <a:xfrm>
            <a:off x="1667160" y="2997360"/>
            <a:ext cx="10954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ff0000"/>
                </a:solidFill>
                <a:latin typeface="Calibri"/>
                <a:ea typeface="黑体"/>
              </a:rPr>
              <a:t>广播风暴</a:t>
            </a:r>
            <a:endParaRPr b="0" lang="en-US" sz="1800" spc="-1" strike="noStrike">
              <a:latin typeface="Arial"/>
            </a:endParaRPr>
          </a:p>
        </p:txBody>
      </p:sp>
      <p:grpSp>
        <p:nvGrpSpPr>
          <p:cNvPr id="569" name="组合 64"/>
          <p:cNvGrpSpPr/>
          <p:nvPr/>
        </p:nvGrpSpPr>
        <p:grpSpPr>
          <a:xfrm>
            <a:off x="4950360" y="1851480"/>
            <a:ext cx="3614040" cy="2867040"/>
            <a:chOff x="4950360" y="1851480"/>
            <a:chExt cx="3614040" cy="2867040"/>
          </a:xfrm>
        </p:grpSpPr>
        <p:sp>
          <p:nvSpPr>
            <p:cNvPr id="570" name="椭圆 29"/>
            <p:cNvSpPr/>
            <p:nvPr/>
          </p:nvSpPr>
          <p:spPr>
            <a:xfrm>
              <a:off x="6412320" y="185148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b1</a:t>
              </a:r>
              <a:endParaRPr b="0" lang="en-US" sz="2000" spc="-1" strike="noStrike">
                <a:latin typeface="Arial"/>
              </a:endParaRPr>
            </a:p>
          </p:txBody>
        </p:sp>
        <p:sp>
          <p:nvSpPr>
            <p:cNvPr id="571" name="椭圆 30"/>
            <p:cNvSpPr/>
            <p:nvPr/>
          </p:nvSpPr>
          <p:spPr>
            <a:xfrm>
              <a:off x="5201280" y="304452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b3</a:t>
              </a:r>
              <a:endParaRPr b="0" lang="en-US" sz="2000" spc="-1" strike="noStrike">
                <a:latin typeface="Arial"/>
              </a:endParaRPr>
            </a:p>
          </p:txBody>
        </p:sp>
        <p:sp>
          <p:nvSpPr>
            <p:cNvPr id="572" name="椭圆 31"/>
            <p:cNvSpPr/>
            <p:nvPr/>
          </p:nvSpPr>
          <p:spPr>
            <a:xfrm>
              <a:off x="7736400" y="304452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b2</a:t>
              </a:r>
              <a:endParaRPr b="0" lang="en-US" sz="2000" spc="-1" strike="noStrike">
                <a:latin typeface="Arial"/>
              </a:endParaRPr>
            </a:p>
          </p:txBody>
        </p:sp>
        <p:sp>
          <p:nvSpPr>
            <p:cNvPr id="573" name="椭圆 32"/>
            <p:cNvSpPr/>
            <p:nvPr/>
          </p:nvSpPr>
          <p:spPr>
            <a:xfrm>
              <a:off x="6412320" y="413784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b4</a:t>
              </a:r>
              <a:endParaRPr b="0" lang="en-US" sz="2000" spc="-1" strike="noStrike">
                <a:latin typeface="Arial"/>
              </a:endParaRPr>
            </a:p>
          </p:txBody>
        </p:sp>
        <p:sp>
          <p:nvSpPr>
            <p:cNvPr id="574" name="直接连接符 33"/>
            <p:cNvSpPr/>
            <p:nvPr/>
          </p:nvSpPr>
          <p:spPr>
            <a:xfrm flipH="1">
              <a:off x="5615280" y="2347200"/>
              <a:ext cx="918360" cy="6969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575" name="直接连接符 34"/>
            <p:cNvSpPr/>
            <p:nvPr/>
          </p:nvSpPr>
          <p:spPr>
            <a:xfrm>
              <a:off x="7119360" y="2347200"/>
              <a:ext cx="1031040" cy="6969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576" name="直接连接符 35"/>
            <p:cNvSpPr/>
            <p:nvPr/>
          </p:nvSpPr>
          <p:spPr>
            <a:xfrm>
              <a:off x="5615280" y="3625200"/>
              <a:ext cx="918360" cy="597600"/>
            </a:xfrm>
            <a:prstGeom prst="line">
              <a:avLst/>
            </a:prstGeom>
            <a:ln w="28575">
              <a:solidFill>
                <a:srgbClr val="9292fb"/>
              </a:solidFill>
              <a:prstDash val="dash"/>
              <a:round/>
            </a:ln>
          </p:spPr>
          <p:style>
            <a:lnRef idx="1">
              <a:schemeClr val="accent1"/>
            </a:lnRef>
            <a:fillRef idx="0">
              <a:schemeClr val="accent1"/>
            </a:fillRef>
            <a:effectRef idx="0">
              <a:schemeClr val="accent1"/>
            </a:effectRef>
            <a:fontRef idx="minor"/>
          </p:style>
        </p:sp>
        <p:sp>
          <p:nvSpPr>
            <p:cNvPr id="577" name="直接连接符 36"/>
            <p:cNvSpPr/>
            <p:nvPr/>
          </p:nvSpPr>
          <p:spPr>
            <a:xfrm flipH="1">
              <a:off x="7119360" y="3625200"/>
              <a:ext cx="1031040" cy="59760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578" name="文本框 38"/>
            <p:cNvSpPr/>
            <p:nvPr/>
          </p:nvSpPr>
          <p:spPr>
            <a:xfrm>
              <a:off x="4950360" y="1946520"/>
              <a:ext cx="1324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生成树拓扑</a:t>
              </a:r>
              <a:endParaRPr b="0" lang="en-US" sz="1800" spc="-1" strike="noStrike">
                <a:latin typeface="Arial"/>
              </a:endParaRPr>
            </a:p>
          </p:txBody>
        </p:sp>
        <p:pic>
          <p:nvPicPr>
            <p:cNvPr id="579" name="图片 63" descr=""/>
            <p:cNvPicPr/>
            <p:nvPr/>
          </p:nvPicPr>
          <p:blipFill>
            <a:blip r:embed="rId1"/>
            <a:stretch/>
          </p:blipFill>
          <p:spPr>
            <a:xfrm>
              <a:off x="5873760" y="3709800"/>
              <a:ext cx="401400" cy="459360"/>
            </a:xfrm>
            <a:prstGeom prst="rect">
              <a:avLst/>
            </a:prstGeom>
            <a:ln w="0">
              <a:noFill/>
            </a:ln>
          </p:spPr>
        </p:pic>
      </p:grpSp>
      <p:sp>
        <p:nvSpPr>
          <p:cNvPr id="580" name="直接箭头连接符 66"/>
          <p:cNvSpPr/>
          <p:nvPr/>
        </p:nvSpPr>
        <p:spPr>
          <a:xfrm>
            <a:off x="6826680" y="1486440"/>
            <a:ext cx="360" cy="36432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81" name="直接箭头连接符 69"/>
          <p:cNvSpPr/>
          <p:nvPr/>
        </p:nvSpPr>
        <p:spPr>
          <a:xfrm flipH="1">
            <a:off x="5610600" y="2326320"/>
            <a:ext cx="702720" cy="52380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82" name="直接箭头连接符 70"/>
          <p:cNvSpPr/>
          <p:nvPr/>
        </p:nvSpPr>
        <p:spPr>
          <a:xfrm>
            <a:off x="7339680" y="2298960"/>
            <a:ext cx="884880" cy="57888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83" name="直接箭头连接符 72"/>
          <p:cNvSpPr/>
          <p:nvPr/>
        </p:nvSpPr>
        <p:spPr>
          <a:xfrm flipH="1">
            <a:off x="7387200" y="3747960"/>
            <a:ext cx="824040" cy="51624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84" name="直接箭头连接符 74"/>
          <p:cNvSpPr/>
          <p:nvPr/>
        </p:nvSpPr>
        <p:spPr>
          <a:xfrm rot="10800000">
            <a:off x="2104560" y="1391760"/>
            <a:ext cx="360" cy="37152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85" name="直接箭头连接符 75"/>
          <p:cNvSpPr/>
          <p:nvPr/>
        </p:nvSpPr>
        <p:spPr>
          <a:xfrm rot="10800000">
            <a:off x="2414520" y="1401840"/>
            <a:ext cx="360" cy="37152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86" name="直接箭头连接符 76"/>
          <p:cNvSpPr/>
          <p:nvPr/>
        </p:nvSpPr>
        <p:spPr>
          <a:xfrm rot="10800000">
            <a:off x="1922760" y="1387080"/>
            <a:ext cx="360" cy="37152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87" name="直接箭头连接符 77"/>
          <p:cNvSpPr/>
          <p:nvPr/>
        </p:nvSpPr>
        <p:spPr>
          <a:xfrm rot="10800000">
            <a:off x="2232360" y="1397160"/>
            <a:ext cx="360" cy="37152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4" name="PlaceHolder 3"/>
          <p:cNvSpPr>
            <a:spLocks noGrp="1"/>
          </p:cNvSpPr>
          <p:nvPr>
            <p:ph type="sldNum" idx="5"/>
          </p:nvPr>
        </p:nvSpPr>
        <p:spPr/>
        <p:txBody>
          <a:bodyPr/>
          <a:p>
            <a:fld id="{3EAAAC16-0411-423D-AAFB-8A167C64F1CC}" type="slidenum">
              <a:t>45</a:t>
            </a:fld>
          </a:p>
        </p:txBody>
      </p:sp>
    </p:spTree>
  </p:cSld>
  <mc:AlternateContent>
    <mc:Choice Requires="p14">
      <p:transition spd="slow" p14:dur="2000"/>
    </mc:Choice>
    <mc:Fallback>
      <p:transition spd="slow"/>
    </mc:Fallback>
  </mc:AlternateContent>
  <p:timing>
    <p:tnLst>
      <p:par>
        <p:cTn id="273" dur="indefinite" restart="never" nodeType="tmRoot">
          <p:childTnLst>
            <p:seq>
              <p:cTn id="274" dur="indefinite" nodeType="mainSeq">
                <p:childTnLst>
                  <p:par>
                    <p:cTn id="275" fill="hold">
                      <p:stCondLst>
                        <p:cond delay="indefinite"/>
                      </p:stCondLst>
                      <p:childTnLst>
                        <p:par>
                          <p:cTn id="276" fill="hold">
                            <p:stCondLst>
                              <p:cond delay="0"/>
                            </p:stCondLst>
                            <p:childTnLst>
                              <p:par>
                                <p:cTn id="277" nodeType="clickEffect" fill="hold" presetClass="entr" presetID="1">
                                  <p:stCondLst>
                                    <p:cond delay="0"/>
                                  </p:stCondLst>
                                  <p:childTnLst>
                                    <p:set>
                                      <p:cBhvr>
                                        <p:cTn id="278" dur="1" fill="hold">
                                          <p:stCondLst>
                                            <p:cond delay="0"/>
                                          </p:stCondLst>
                                        </p:cTn>
                                        <p:tgtEl>
                                          <p:spTgt spid="560"/>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nodeType="clickEffect" fill="hold" presetClass="entr" presetID="1">
                                  <p:stCondLst>
                                    <p:cond delay="0"/>
                                  </p:stCondLst>
                                  <p:childTnLst>
                                    <p:set>
                                      <p:cBhvr>
                                        <p:cTn id="282" dur="1" fill="hold">
                                          <p:stCondLst>
                                            <p:cond delay="0"/>
                                          </p:stCondLst>
                                        </p:cTn>
                                        <p:tgtEl>
                                          <p:spTgt spid="558"/>
                                        </p:tgtEl>
                                        <p:attrNameLst>
                                          <p:attrName>style.visibility</p:attrName>
                                        </p:attrNameLst>
                                      </p:cBhvr>
                                      <p:to>
                                        <p:strVal val="visible"/>
                                      </p:to>
                                    </p:set>
                                  </p:childTnLst>
                                </p:cTn>
                              </p:par>
                              <p:par>
                                <p:cTn id="283" nodeType="withEffect" fill="hold" presetClass="entr" presetID="1">
                                  <p:stCondLst>
                                    <p:cond delay="0"/>
                                  </p:stCondLst>
                                  <p:childTnLst>
                                    <p:set>
                                      <p:cBhvr>
                                        <p:cTn id="284" dur="1" fill="hold">
                                          <p:stCondLst>
                                            <p:cond delay="0"/>
                                          </p:stCondLst>
                                        </p:cTn>
                                        <p:tgtEl>
                                          <p:spTgt spid="565"/>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1">
                                  <p:stCondLst>
                                    <p:cond delay="0"/>
                                  </p:stCondLst>
                                  <p:childTnLst>
                                    <p:set>
                                      <p:cBhvr>
                                        <p:cTn id="288" dur="1" fill="hold">
                                          <p:stCondLst>
                                            <p:cond delay="0"/>
                                          </p:stCondLst>
                                        </p:cTn>
                                        <p:tgtEl>
                                          <p:spTgt spid="561"/>
                                        </p:tgtEl>
                                        <p:attrNameLst>
                                          <p:attrName>style.visibility</p:attrName>
                                        </p:attrNameLst>
                                      </p:cBhvr>
                                      <p:to>
                                        <p:strVal val="visible"/>
                                      </p:to>
                                    </p:set>
                                  </p:childTnLst>
                                </p:cTn>
                              </p:par>
                              <p:par>
                                <p:cTn id="289" nodeType="withEffect" fill="hold" presetClass="entr" presetID="1">
                                  <p:stCondLst>
                                    <p:cond delay="0"/>
                                  </p:stCondLst>
                                  <p:childTnLst>
                                    <p:set>
                                      <p:cBhvr>
                                        <p:cTn id="290" dur="1" fill="hold">
                                          <p:stCondLst>
                                            <p:cond delay="0"/>
                                          </p:stCondLst>
                                        </p:cTn>
                                        <p:tgtEl>
                                          <p:spTgt spid="559"/>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nodeType="clickEffect" fill="hold" presetClass="entr" presetID="1">
                                  <p:stCondLst>
                                    <p:cond delay="0"/>
                                  </p:stCondLst>
                                  <p:childTnLst>
                                    <p:set>
                                      <p:cBhvr>
                                        <p:cTn id="294" dur="1" fill="hold">
                                          <p:stCondLst>
                                            <p:cond delay="0"/>
                                          </p:stCondLst>
                                        </p:cTn>
                                        <p:tgtEl>
                                          <p:spTgt spid="562"/>
                                        </p:tgtEl>
                                        <p:attrNameLst>
                                          <p:attrName>style.visibility</p:attrName>
                                        </p:attrNameLst>
                                      </p:cBhvr>
                                      <p:to>
                                        <p:strVal val="visible"/>
                                      </p:to>
                                    </p:set>
                                  </p:childTnLst>
                                </p:cTn>
                              </p:par>
                              <p:par>
                                <p:cTn id="295" nodeType="withEffect" fill="hold" presetClass="entr" presetID="1">
                                  <p:stCondLst>
                                    <p:cond delay="0"/>
                                  </p:stCondLst>
                                  <p:childTnLst>
                                    <p:set>
                                      <p:cBhvr>
                                        <p:cTn id="296" dur="1" fill="hold">
                                          <p:stCondLst>
                                            <p:cond delay="0"/>
                                          </p:stCondLst>
                                        </p:cTn>
                                        <p:tgtEl>
                                          <p:spTgt spid="563"/>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nodeType="clickEffect" fill="hold" presetClass="entr" presetID="1">
                                  <p:stCondLst>
                                    <p:cond delay="0"/>
                                  </p:stCondLst>
                                  <p:childTnLst>
                                    <p:set>
                                      <p:cBhvr>
                                        <p:cTn id="300" dur="1" fill="hold">
                                          <p:stCondLst>
                                            <p:cond delay="0"/>
                                          </p:stCondLst>
                                        </p:cTn>
                                        <p:tgtEl>
                                          <p:spTgt spid="564"/>
                                        </p:tgtEl>
                                        <p:attrNameLst>
                                          <p:attrName>style.visibility</p:attrName>
                                        </p:attrNameLst>
                                      </p:cBhvr>
                                      <p:to>
                                        <p:strVal val="visible"/>
                                      </p:to>
                                    </p:set>
                                  </p:childTnLst>
                                </p:cTn>
                              </p:par>
                              <p:par>
                                <p:cTn id="301" nodeType="withEffect" fill="hold" presetClass="entr" presetID="1">
                                  <p:stCondLst>
                                    <p:cond delay="0"/>
                                  </p:stCondLst>
                                  <p:childTnLst>
                                    <p:set>
                                      <p:cBhvr>
                                        <p:cTn id="302" dur="1" fill="hold">
                                          <p:stCondLst>
                                            <p:cond delay="0"/>
                                          </p:stCondLst>
                                        </p:cTn>
                                        <p:tgtEl>
                                          <p:spTgt spid="557"/>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nodeType="clickEffect" fill="hold" presetClass="entr" presetID="1">
                                  <p:stCondLst>
                                    <p:cond delay="0"/>
                                  </p:stCondLst>
                                  <p:childTnLst>
                                    <p:set>
                                      <p:cBhvr>
                                        <p:cTn id="306" dur="1" fill="hold">
                                          <p:stCondLst>
                                            <p:cond delay="0"/>
                                          </p:stCondLst>
                                        </p:cTn>
                                        <p:tgtEl>
                                          <p:spTgt spid="567"/>
                                        </p:tgtEl>
                                        <p:attrNameLst>
                                          <p:attrName>style.visibility</p:attrName>
                                        </p:attrNameLst>
                                      </p:cBhvr>
                                      <p:to>
                                        <p:strVal val="visible"/>
                                      </p:to>
                                    </p:set>
                                  </p:childTnLst>
                                </p:cTn>
                              </p:par>
                              <p:par>
                                <p:cTn id="307" nodeType="withEffect" fill="hold" presetClass="entr" presetID="1">
                                  <p:stCondLst>
                                    <p:cond delay="0"/>
                                  </p:stCondLst>
                                  <p:childTnLst>
                                    <p:set>
                                      <p:cBhvr>
                                        <p:cTn id="308" dur="1" fill="hold">
                                          <p:stCondLst>
                                            <p:cond delay="0"/>
                                          </p:stCondLst>
                                        </p:cTn>
                                        <p:tgtEl>
                                          <p:spTgt spid="566"/>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nodeType="clickEffect" fill="hold" presetClass="entr" presetID="1">
                                  <p:stCondLst>
                                    <p:cond delay="0"/>
                                  </p:stCondLst>
                                  <p:childTnLst>
                                    <p:set>
                                      <p:cBhvr>
                                        <p:cTn id="312" dur="1" fill="hold">
                                          <p:stCondLst>
                                            <p:cond delay="0"/>
                                          </p:stCondLst>
                                        </p:cTn>
                                        <p:tgtEl>
                                          <p:spTgt spid="585"/>
                                        </p:tgtEl>
                                        <p:attrNameLst>
                                          <p:attrName>style.visibility</p:attrName>
                                        </p:attrNameLst>
                                      </p:cBhvr>
                                      <p:to>
                                        <p:strVal val="visible"/>
                                      </p:to>
                                    </p:set>
                                  </p:childTnLst>
                                </p:cTn>
                              </p:par>
                              <p:par>
                                <p:cTn id="313" nodeType="withEffect" fill="hold" presetClass="entr" presetID="1">
                                  <p:stCondLst>
                                    <p:cond delay="0"/>
                                  </p:stCondLst>
                                  <p:childTnLst>
                                    <p:set>
                                      <p:cBhvr>
                                        <p:cTn id="314" dur="1" fill="hold">
                                          <p:stCondLst>
                                            <p:cond delay="0"/>
                                          </p:stCondLst>
                                        </p:cTn>
                                        <p:tgtEl>
                                          <p:spTgt spid="584"/>
                                        </p:tgtEl>
                                        <p:attrNameLst>
                                          <p:attrName>style.visibility</p:attrName>
                                        </p:attrNameLst>
                                      </p:cBhvr>
                                      <p:to>
                                        <p:strVal val="visible"/>
                                      </p:to>
                                    </p:set>
                                  </p:childTnLst>
                                </p:cTn>
                              </p:par>
                              <p:par>
                                <p:cTn id="315" nodeType="withEffect" fill="hold" presetClass="entr" presetID="1">
                                  <p:stCondLst>
                                    <p:cond delay="0"/>
                                  </p:stCondLst>
                                  <p:childTnLst>
                                    <p:set>
                                      <p:cBhvr>
                                        <p:cTn id="316" dur="1" fill="hold">
                                          <p:stCondLst>
                                            <p:cond delay="0"/>
                                          </p:stCondLst>
                                        </p:cTn>
                                        <p:tgtEl>
                                          <p:spTgt spid="587"/>
                                        </p:tgtEl>
                                        <p:attrNameLst>
                                          <p:attrName>style.visibility</p:attrName>
                                        </p:attrNameLst>
                                      </p:cBhvr>
                                      <p:to>
                                        <p:strVal val="visible"/>
                                      </p:to>
                                    </p:set>
                                  </p:childTnLst>
                                </p:cTn>
                              </p:par>
                              <p:par>
                                <p:cTn id="317" nodeType="withEffect" fill="hold" presetClass="entr" presetID="1">
                                  <p:stCondLst>
                                    <p:cond delay="0"/>
                                  </p:stCondLst>
                                  <p:childTnLst>
                                    <p:set>
                                      <p:cBhvr>
                                        <p:cTn id="318" dur="1" fill="hold">
                                          <p:stCondLst>
                                            <p:cond delay="0"/>
                                          </p:stCondLst>
                                        </p:cTn>
                                        <p:tgtEl>
                                          <p:spTgt spid="586"/>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1">
                                  <p:stCondLst>
                                    <p:cond delay="0"/>
                                  </p:stCondLst>
                                  <p:childTnLst>
                                    <p:set>
                                      <p:cBhvr>
                                        <p:cTn id="322" dur="1" fill="hold">
                                          <p:stCondLst>
                                            <p:cond delay="0"/>
                                          </p:stCondLst>
                                        </p:cTn>
                                        <p:tgtEl>
                                          <p:spTgt spid="568"/>
                                        </p:tgtEl>
                                        <p:attrNameLst>
                                          <p:attrName>style.visibility</p:attrName>
                                        </p:attrNameLst>
                                      </p:cBhvr>
                                      <p:to>
                                        <p:strVal val="visible"/>
                                      </p:to>
                                    </p:set>
                                  </p:childTnLst>
                                </p:cTn>
                              </p:par>
                            </p:childTnLst>
                          </p:cTn>
                        </p:par>
                      </p:childTnLst>
                    </p:cTn>
                  </p:par>
                  <p:par>
                    <p:cTn id="323" fill="hold">
                      <p:stCondLst>
                        <p:cond delay="indefinite"/>
                      </p:stCondLst>
                      <p:childTnLst>
                        <p:par>
                          <p:cTn id="324" fill="hold">
                            <p:stCondLst>
                              <p:cond delay="0"/>
                            </p:stCondLst>
                            <p:childTnLst>
                              <p:par>
                                <p:cTn id="325" nodeType="clickEffect" fill="hold" presetClass="entr" presetID="1">
                                  <p:stCondLst>
                                    <p:cond delay="0"/>
                                  </p:stCondLst>
                                  <p:childTnLst>
                                    <p:set>
                                      <p:cBhvr>
                                        <p:cTn id="326" dur="1" fill="hold">
                                          <p:stCondLst>
                                            <p:cond delay="0"/>
                                          </p:stCondLst>
                                        </p:cTn>
                                        <p:tgtEl>
                                          <p:spTgt spid="569"/>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nodeType="clickEffect" fill="hold" presetClass="entr" presetID="1">
                                  <p:stCondLst>
                                    <p:cond delay="0"/>
                                  </p:stCondLst>
                                  <p:childTnLst>
                                    <p:set>
                                      <p:cBhvr>
                                        <p:cTn id="330" dur="1" fill="hold">
                                          <p:stCondLst>
                                            <p:cond delay="0"/>
                                          </p:stCondLst>
                                        </p:cTn>
                                        <p:tgtEl>
                                          <p:spTgt spid="580"/>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nodeType="clickEffect" fill="hold" presetClass="entr" presetID="1">
                                  <p:stCondLst>
                                    <p:cond delay="0"/>
                                  </p:stCondLst>
                                  <p:childTnLst>
                                    <p:set>
                                      <p:cBhvr>
                                        <p:cTn id="334" dur="1" fill="hold">
                                          <p:stCondLst>
                                            <p:cond delay="0"/>
                                          </p:stCondLst>
                                        </p:cTn>
                                        <p:tgtEl>
                                          <p:spTgt spid="581"/>
                                        </p:tgtEl>
                                        <p:attrNameLst>
                                          <p:attrName>style.visibility</p:attrName>
                                        </p:attrNameLst>
                                      </p:cBhvr>
                                      <p:to>
                                        <p:strVal val="visible"/>
                                      </p:to>
                                    </p:set>
                                  </p:childTnLst>
                                </p:cTn>
                              </p:par>
                              <p:par>
                                <p:cTn id="335" nodeType="withEffect" fill="hold" presetClass="entr" presetID="1">
                                  <p:stCondLst>
                                    <p:cond delay="0"/>
                                  </p:stCondLst>
                                  <p:childTnLst>
                                    <p:set>
                                      <p:cBhvr>
                                        <p:cTn id="336" dur="1" fill="hold">
                                          <p:stCondLst>
                                            <p:cond delay="0"/>
                                          </p:stCondLst>
                                        </p:cTn>
                                        <p:tgtEl>
                                          <p:spTgt spid="582"/>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583"/>
                                        </p:tgtEl>
                                        <p:attrNameLst>
                                          <p:attrName>style.visibility</p:attrName>
                                        </p:attrNameLst>
                                      </p:cBhvr>
                                      <p:to>
                                        <p:strVal val="visible"/>
                                      </p:to>
                                    </p:set>
                                  </p:childTnLst>
                                </p:cTn>
                              </p:par>
                            </p:childTnLst>
                          </p:cTn>
                        </p:par>
                      </p:childTnLst>
                    </p:cTn>
                  </p:par>
                  <p:par>
                    <p:cTn id="341" fill="hold">
                      <p:stCondLst>
                        <p:cond delay="indefinite"/>
                      </p:stCondLst>
                      <p:childTnLst>
                        <p:par>
                          <p:cTn id="342" fill="hold">
                            <p:stCondLst>
                              <p:cond delay="0"/>
                            </p:stCondLst>
                            <p:childTnLst>
                              <p:par>
                                <p:cTn id="343" nodeType="clickEffect" fill="hold" presetClass="entr" presetID="1">
                                  <p:stCondLst>
                                    <p:cond delay="0"/>
                                  </p:stCondLst>
                                  <p:childTnLst>
                                    <p:set>
                                      <p:cBhvr>
                                        <p:cTn id="344" dur="1" fill="hold">
                                          <p:stCondLst>
                                            <p:cond delay="0"/>
                                          </p:stCondLst>
                                        </p:cTn>
                                        <p:tgtEl>
                                          <p:spTgt spid="546">
                                            <p:txEl>
                                              <p:pRg st="0" end="0"/>
                                            </p:txEl>
                                          </p:spTgt>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nodeType="clickEffect" fill="hold" presetClass="entr" presetID="1">
                                  <p:stCondLst>
                                    <p:cond delay="0"/>
                                  </p:stCondLst>
                                  <p:childTnLst>
                                    <p:set>
                                      <p:cBhvr>
                                        <p:cTn id="348" dur="1" fill="hold">
                                          <p:stCondLst>
                                            <p:cond delay="0"/>
                                          </p:stCondLst>
                                        </p:cTn>
                                        <p:tgtEl>
                                          <p:spTgt spid="546">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如何构建开销最小的生成树拓扑？</a:t>
            </a:r>
            <a:endParaRPr b="0" lang="en-US" sz="3600" spc="-1" strike="noStrike">
              <a:solidFill>
                <a:srgbClr val="000000"/>
              </a:solidFill>
              <a:latin typeface="Calibri"/>
            </a:endParaRPr>
          </a:p>
        </p:txBody>
      </p:sp>
      <p:sp>
        <p:nvSpPr>
          <p:cNvPr id="589" name="PlaceHolder 2"/>
          <p:cNvSpPr>
            <a:spLocks noGrp="1"/>
          </p:cNvSpPr>
          <p:nvPr>
            <p:ph/>
          </p:nvPr>
        </p:nvSpPr>
        <p:spPr>
          <a:xfrm>
            <a:off x="457200" y="1445040"/>
            <a:ext cx="8229240" cy="5034600"/>
          </a:xfrm>
          <a:prstGeom prst="rect">
            <a:avLst/>
          </a:prstGeom>
          <a:noFill/>
          <a:ln w="0">
            <a:noFill/>
          </a:ln>
        </p:spPr>
        <p:txBody>
          <a:bodyPr numCol="1" spcCol="0" anchor="t">
            <a:noAutofit/>
          </a:bodyPr>
          <a:p>
            <a:pPr>
              <a:lnSpc>
                <a:spcPct val="150000"/>
              </a:lnSpc>
              <a:buNone/>
              <a:tabLst>
                <a:tab algn="l" pos="0"/>
              </a:tabLst>
            </a:pPr>
            <a:r>
              <a:rPr b="0" lang="zh-CN" sz="2400" spc="-1" strike="noStrike">
                <a:solidFill>
                  <a:srgbClr val="000000"/>
                </a:solidFill>
                <a:latin typeface="Calibri"/>
                <a:ea typeface="黑体"/>
              </a:rPr>
              <a:t>理论上</a:t>
            </a:r>
            <a:endParaRPr b="0" lang="en-US" sz="2400" spc="-1" strike="noStrike">
              <a:solidFill>
                <a:srgbClr val="000000"/>
              </a:solidFill>
              <a:latin typeface="Calibri"/>
            </a:endParaRPr>
          </a:p>
        </p:txBody>
      </p:sp>
      <p:pic>
        <p:nvPicPr>
          <p:cNvPr id="590" name="图片 5" descr=""/>
          <p:cNvPicPr/>
          <p:nvPr/>
        </p:nvPicPr>
        <p:blipFill>
          <a:blip r:embed="rId1"/>
          <a:stretch/>
        </p:blipFill>
        <p:spPr>
          <a:xfrm>
            <a:off x="2431800" y="1756440"/>
            <a:ext cx="4280400" cy="4917960"/>
          </a:xfrm>
          <a:prstGeom prst="rect">
            <a:avLst/>
          </a:prstGeom>
          <a:ln w="0">
            <a:noFill/>
          </a:ln>
        </p:spPr>
      </p:pic>
      <p:sp>
        <p:nvSpPr>
          <p:cNvPr id="4" name="PlaceHolder 3"/>
          <p:cNvSpPr>
            <a:spLocks noGrp="1"/>
          </p:cNvSpPr>
          <p:nvPr>
            <p:ph type="sldNum" idx="5"/>
          </p:nvPr>
        </p:nvSpPr>
        <p:spPr/>
        <p:txBody>
          <a:bodyPr/>
          <a:p>
            <a:fld id="{0B270756-9A78-4AB6-B101-53E42820D3BB}" type="slidenum">
              <a:t>46</a:t>
            </a:fld>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如何构建开销最小的生成树拓扑？</a:t>
            </a:r>
            <a:endParaRPr b="0" lang="en-US" sz="3600" spc="-1" strike="noStrike">
              <a:solidFill>
                <a:srgbClr val="000000"/>
              </a:solidFill>
              <a:latin typeface="Calibri"/>
            </a:endParaRPr>
          </a:p>
        </p:txBody>
      </p:sp>
      <p:sp>
        <p:nvSpPr>
          <p:cNvPr id="592" name="PlaceHolder 2"/>
          <p:cNvSpPr>
            <a:spLocks noGrp="1"/>
          </p:cNvSpPr>
          <p:nvPr>
            <p:ph/>
          </p:nvPr>
        </p:nvSpPr>
        <p:spPr>
          <a:xfrm>
            <a:off x="457200" y="1445040"/>
            <a:ext cx="8229240" cy="5034600"/>
          </a:xfrm>
          <a:prstGeom prst="rect">
            <a:avLst/>
          </a:prstGeom>
          <a:noFill/>
          <a:ln w="0">
            <a:noFill/>
          </a:ln>
        </p:spPr>
        <p:txBody>
          <a:bodyPr numCol="1" spcCol="0" anchor="t">
            <a:noAutofit/>
          </a:bodyPr>
          <a:p>
            <a:pPr>
              <a:lnSpc>
                <a:spcPct val="150000"/>
              </a:lnSpc>
              <a:buNone/>
              <a:tabLst>
                <a:tab algn="l" pos="0"/>
              </a:tabLst>
            </a:pPr>
            <a:r>
              <a:rPr b="0" lang="zh-CN" sz="2400" spc="-1" strike="noStrike">
                <a:solidFill>
                  <a:srgbClr val="000000"/>
                </a:solidFill>
                <a:latin typeface="Calibri"/>
                <a:ea typeface="黑体"/>
              </a:rPr>
              <a:t>实际上</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tabLst>
                <a:tab algn="l" pos="0"/>
              </a:tabLst>
            </a:pPr>
            <a:r>
              <a:rPr b="0" lang="zh-CN" sz="2000" spc="-1" strike="noStrike">
                <a:solidFill>
                  <a:srgbClr val="000000"/>
                </a:solidFill>
                <a:latin typeface="Calibri"/>
                <a:ea typeface="黑体"/>
              </a:rPr>
              <a:t>具有相同开销的生成树拓扑可能并不唯一</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tabLst>
                <a:tab algn="l" pos="0"/>
              </a:tabLst>
            </a:pPr>
            <a:r>
              <a:rPr b="0" lang="zh-CN" sz="1800" spc="-1" strike="noStrike">
                <a:solidFill>
                  <a:srgbClr val="000000"/>
                </a:solidFill>
                <a:latin typeface="Calibri"/>
                <a:ea typeface="黑体"/>
              </a:rPr>
              <a:t>如何消除歧义性，构建唯一确定的生成树拓扑？</a:t>
            </a:r>
            <a:endParaRPr b="0" lang="en-US" sz="1800" spc="-1" strike="noStrike">
              <a:solidFill>
                <a:srgbClr val="000000"/>
              </a:solidFill>
              <a:latin typeface="Calibri"/>
            </a:endParaRPr>
          </a:p>
          <a:p>
            <a:pPr marL="343080" indent="-343080">
              <a:lnSpc>
                <a:spcPct val="150000"/>
              </a:lnSpc>
              <a:buClr>
                <a:srgbClr val="00007d"/>
              </a:buClr>
              <a:buSzPct val="75000"/>
              <a:buFont typeface="Wingdings" charset="2"/>
              <a:buChar char=""/>
              <a:tabLst>
                <a:tab algn="l" pos="0"/>
              </a:tabLst>
            </a:pPr>
            <a:r>
              <a:rPr b="0" lang="zh-CN" sz="2000" spc="-1" strike="noStrike">
                <a:solidFill>
                  <a:srgbClr val="000000"/>
                </a:solidFill>
                <a:latin typeface="Calibri"/>
                <a:ea typeface="黑体"/>
              </a:rPr>
              <a:t>网络中的节点没有全局视图</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tabLst>
                <a:tab algn="l" pos="0"/>
              </a:tabLst>
            </a:pPr>
            <a:r>
              <a:rPr b="0" lang="zh-CN" sz="1800" spc="-1" strike="noStrike">
                <a:solidFill>
                  <a:srgbClr val="000000"/>
                </a:solidFill>
                <a:latin typeface="Calibri"/>
                <a:ea typeface="黑体"/>
              </a:rPr>
              <a:t>如何定义通信协议，分布式的构建生成树拓扑？</a:t>
            </a:r>
            <a:endParaRPr b="0" lang="en-US" sz="1800" spc="-1" strike="noStrike">
              <a:solidFill>
                <a:srgbClr val="000000"/>
              </a:solidFill>
              <a:latin typeface="Calibri"/>
            </a:endParaRPr>
          </a:p>
          <a:p>
            <a:pPr marL="343080" indent="-343080">
              <a:lnSpc>
                <a:spcPct val="150000"/>
              </a:lnSpc>
              <a:buClr>
                <a:srgbClr val="00007d"/>
              </a:buClr>
              <a:buSzPct val="75000"/>
              <a:buFont typeface="Wingdings" charset="2"/>
              <a:buChar char=""/>
              <a:tabLst>
                <a:tab algn="l" pos="0"/>
              </a:tabLst>
            </a:pPr>
            <a:r>
              <a:rPr b="0" lang="zh-CN" sz="2000" spc="-1" strike="noStrike">
                <a:solidFill>
                  <a:srgbClr val="000000"/>
                </a:solidFill>
                <a:latin typeface="Calibri"/>
                <a:ea typeface="黑体"/>
              </a:rPr>
              <a:t>网络中的节点收发消息的时序不确定</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tabLst>
                <a:tab algn="l" pos="0"/>
              </a:tabLst>
            </a:pPr>
            <a:r>
              <a:rPr b="0" lang="zh-CN" sz="1800" spc="-1" strike="noStrike">
                <a:solidFill>
                  <a:srgbClr val="000000"/>
                </a:solidFill>
                <a:latin typeface="Calibri"/>
                <a:ea typeface="黑体"/>
              </a:rPr>
              <a:t>如何设计生成树运行机制，保证最终结果与消息收发时序无关？</a:t>
            </a:r>
            <a:endParaRPr b="0" lang="en-US" sz="1800" spc="-1" strike="noStrike">
              <a:solidFill>
                <a:srgbClr val="000000"/>
              </a:solidFill>
              <a:latin typeface="Calibri"/>
            </a:endParaRPr>
          </a:p>
          <a:p>
            <a:pPr marL="343080" indent="-343080">
              <a:lnSpc>
                <a:spcPct val="150000"/>
              </a:lnSpc>
              <a:buClr>
                <a:srgbClr val="00007d"/>
              </a:buClr>
              <a:buSzPct val="75000"/>
              <a:buFont typeface="Wingdings" charset="2"/>
              <a:buChar char=""/>
              <a:tabLst>
                <a:tab algn="l" pos="0"/>
              </a:tabLst>
            </a:pPr>
            <a:r>
              <a:rPr b="0" lang="zh-CN" sz="2000" spc="-1" strike="noStrike">
                <a:solidFill>
                  <a:srgbClr val="000000"/>
                </a:solidFill>
                <a:latin typeface="Calibri"/>
                <a:ea typeface="黑体"/>
              </a:rPr>
              <a:t>网络中的节点是动态的</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tabLst>
                <a:tab algn="l" pos="0"/>
              </a:tabLst>
            </a:pPr>
            <a:r>
              <a:rPr b="0" lang="zh-CN" sz="1800" spc="-1" strike="noStrike">
                <a:solidFill>
                  <a:srgbClr val="000000"/>
                </a:solidFill>
                <a:latin typeface="Calibri"/>
                <a:ea typeface="黑体"/>
              </a:rPr>
              <a:t>如何在有节点加入和离开时，依然能够构建生成树拓扑？</a:t>
            </a:r>
            <a:endParaRPr b="0" lang="en-US" sz="1800" spc="-1" strike="noStrike">
              <a:solidFill>
                <a:srgbClr val="000000"/>
              </a:solidFill>
              <a:latin typeface="Calibri"/>
            </a:endParaRPr>
          </a:p>
          <a:p>
            <a:pPr marL="343080" indent="-343080">
              <a:lnSpc>
                <a:spcPct val="150000"/>
              </a:lnSpc>
              <a:buClr>
                <a:srgbClr val="00007d"/>
              </a:buClr>
              <a:buSzPct val="75000"/>
              <a:buFont typeface="Wingdings" charset="2"/>
              <a:buChar char=""/>
              <a:tabLst>
                <a:tab algn="l" pos="0"/>
              </a:tabLst>
            </a:pPr>
            <a:r>
              <a:rPr b="0" lang="zh-CN" sz="2000" spc="-1" strike="noStrike">
                <a:solidFill>
                  <a:srgbClr val="000000"/>
                </a:solidFill>
                <a:latin typeface="Calibri"/>
                <a:ea typeface="黑体"/>
              </a:rPr>
              <a:t>网络中的节点还需要进行数据转发</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tabLst>
                <a:tab algn="l" pos="0"/>
              </a:tabLst>
            </a:pPr>
            <a:r>
              <a:rPr b="0" lang="zh-CN" sz="1800" spc="-1" strike="noStrike">
                <a:solidFill>
                  <a:srgbClr val="000000"/>
                </a:solidFill>
                <a:latin typeface="Calibri"/>
                <a:ea typeface="黑体"/>
              </a:rPr>
              <a:t>如何设计生成树运行机制，保证与交换机数据包转发兼容？</a:t>
            </a:r>
            <a:endParaRPr b="0" lang="en-US" sz="1800" spc="-1" strike="noStrike">
              <a:solidFill>
                <a:srgbClr val="000000"/>
              </a:solidFill>
              <a:latin typeface="Calibri"/>
            </a:endParaRPr>
          </a:p>
          <a:p>
            <a:endParaRPr b="0" lang="en-US" sz="2000" spc="-1" strike="noStrike">
              <a:solidFill>
                <a:srgbClr val="000000"/>
              </a:solidFill>
              <a:latin typeface="Calibri"/>
            </a:endParaRPr>
          </a:p>
        </p:txBody>
      </p:sp>
      <p:sp>
        <p:nvSpPr>
          <p:cNvPr id="593" name="矩形: 圆角 4"/>
          <p:cNvSpPr/>
          <p:nvPr/>
        </p:nvSpPr>
        <p:spPr>
          <a:xfrm>
            <a:off x="457200" y="1989000"/>
            <a:ext cx="7498800" cy="2736000"/>
          </a:xfrm>
          <a:prstGeom prst="roundRect">
            <a:avLst>
              <a:gd name="adj" fmla="val 16667"/>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94" name="文本框 5"/>
          <p:cNvSpPr/>
          <p:nvPr/>
        </p:nvSpPr>
        <p:spPr>
          <a:xfrm>
            <a:off x="6308640" y="3066120"/>
            <a:ext cx="15526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ff0000"/>
                </a:solidFill>
                <a:latin typeface="Calibri"/>
                <a:ea typeface="黑体"/>
              </a:rPr>
              <a:t>本节实验内容</a:t>
            </a:r>
            <a:endParaRPr b="0" lang="en-US" sz="1800" spc="-1" strike="noStrike">
              <a:latin typeface="Arial"/>
            </a:endParaRPr>
          </a:p>
        </p:txBody>
      </p:sp>
      <p:sp>
        <p:nvSpPr>
          <p:cNvPr id="595" name="矩形: 圆角 6"/>
          <p:cNvSpPr/>
          <p:nvPr/>
        </p:nvSpPr>
        <p:spPr>
          <a:xfrm>
            <a:off x="442800" y="4725000"/>
            <a:ext cx="7585200" cy="1706400"/>
          </a:xfrm>
          <a:prstGeom prst="roundRect">
            <a:avLst>
              <a:gd name="adj" fmla="val 16667"/>
            </a:avLst>
          </a:prstGeom>
          <a:noFill/>
          <a:ln>
            <a:solidFill>
              <a:srgbClr val="00007d">
                <a:lumMod val="60000"/>
                <a:lumOff val="40000"/>
              </a:srgbClr>
            </a:solidFill>
            <a:round/>
          </a:ln>
        </p:spPr>
        <p:style>
          <a:lnRef idx="2">
            <a:schemeClr val="accent1">
              <a:shade val="50000"/>
            </a:schemeClr>
          </a:lnRef>
          <a:fillRef idx="1">
            <a:schemeClr val="accent1"/>
          </a:fillRef>
          <a:effectRef idx="0">
            <a:schemeClr val="accent1"/>
          </a:effectRef>
          <a:fontRef idx="minor"/>
        </p:style>
      </p:sp>
      <p:sp>
        <p:nvSpPr>
          <p:cNvPr id="4" name="PlaceHolder 3"/>
          <p:cNvSpPr>
            <a:spLocks noGrp="1"/>
          </p:cNvSpPr>
          <p:nvPr>
            <p:ph type="sldNum" idx="5"/>
          </p:nvPr>
        </p:nvSpPr>
        <p:spPr/>
        <p:txBody>
          <a:bodyPr/>
          <a:p>
            <a:fld id="{33D32BE0-354D-4283-988A-E4F527FEA347}" type="slidenum">
              <a:t>47</a:t>
            </a:fld>
          </a:p>
        </p:txBody>
      </p:sp>
    </p:spTree>
  </p:cSld>
  <mc:AlternateContent>
    <mc:Choice Requires="p14">
      <p:transition spd="slow" p14:dur="2000"/>
    </mc:Choice>
    <mc:Fallback>
      <p:transition spd="slow"/>
    </mc:Fallback>
  </mc:AlternateContent>
  <p:timing>
    <p:tnLst>
      <p:par>
        <p:cTn id="349" dur="indefinite" restart="never" nodeType="tmRoot">
          <p:childTnLst>
            <p:seq>
              <p:cTn id="350" dur="indefinite" nodeType="mainSeq">
                <p:childTnLst>
                  <p:par>
                    <p:cTn id="351" fill="hold">
                      <p:stCondLst>
                        <p:cond delay="indefinite"/>
                      </p:stCondLst>
                      <p:childTnLst>
                        <p:par>
                          <p:cTn id="352" fill="hold">
                            <p:stCondLst>
                              <p:cond delay="0"/>
                            </p:stCondLst>
                            <p:childTnLst>
                              <p:par>
                                <p:cTn id="353" nodeType="clickEffect" fill="hold" presetClass="entr" presetID="1">
                                  <p:stCondLst>
                                    <p:cond delay="0"/>
                                  </p:stCondLst>
                                  <p:childTnLst>
                                    <p:set>
                                      <p:cBhvr>
                                        <p:cTn id="354" dur="1" fill="hold">
                                          <p:stCondLst>
                                            <p:cond delay="0"/>
                                          </p:stCondLst>
                                        </p:cTn>
                                        <p:tgtEl>
                                          <p:spTgt spid="592">
                                            <p:txEl>
                                              <p:pRg st="1" end="1"/>
                                            </p:txEl>
                                          </p:spTgt>
                                        </p:tgtEl>
                                        <p:attrNameLst>
                                          <p:attrName>style.visibility</p:attrName>
                                        </p:attrNameLst>
                                      </p:cBhvr>
                                      <p:to>
                                        <p:strVal val="visible"/>
                                      </p:to>
                                    </p:set>
                                  </p:childTnLst>
                                </p:cTn>
                              </p:par>
                              <p:par>
                                <p:cTn id="355" nodeType="withEffect" fill="hold" presetClass="entr" presetID="1">
                                  <p:stCondLst>
                                    <p:cond delay="0"/>
                                  </p:stCondLst>
                                  <p:childTnLst>
                                    <p:set>
                                      <p:cBhvr>
                                        <p:cTn id="356" dur="1" fill="hold">
                                          <p:stCondLst>
                                            <p:cond delay="0"/>
                                          </p:stCondLst>
                                        </p:cTn>
                                        <p:tgtEl>
                                          <p:spTgt spid="592">
                                            <p:txEl>
                                              <p:pRg st="2" end="2"/>
                                            </p:txEl>
                                          </p:spTgt>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nodeType="clickEffect" fill="hold" presetClass="entr" presetID="1">
                                  <p:stCondLst>
                                    <p:cond delay="0"/>
                                  </p:stCondLst>
                                  <p:childTnLst>
                                    <p:set>
                                      <p:cBhvr>
                                        <p:cTn id="360" dur="1" fill="hold">
                                          <p:stCondLst>
                                            <p:cond delay="0"/>
                                          </p:stCondLst>
                                        </p:cTn>
                                        <p:tgtEl>
                                          <p:spTgt spid="592">
                                            <p:txEl>
                                              <p:pRg st="3" end="3"/>
                                            </p:txEl>
                                          </p:spTgt>
                                        </p:tgtEl>
                                        <p:attrNameLst>
                                          <p:attrName>style.visibility</p:attrName>
                                        </p:attrNameLst>
                                      </p:cBhvr>
                                      <p:to>
                                        <p:strVal val="visible"/>
                                      </p:to>
                                    </p:set>
                                  </p:childTnLst>
                                </p:cTn>
                              </p:par>
                              <p:par>
                                <p:cTn id="361" nodeType="withEffect" fill="hold" presetClass="entr" presetID="1">
                                  <p:stCondLst>
                                    <p:cond delay="0"/>
                                  </p:stCondLst>
                                  <p:childTnLst>
                                    <p:set>
                                      <p:cBhvr>
                                        <p:cTn id="362" dur="1" fill="hold">
                                          <p:stCondLst>
                                            <p:cond delay="0"/>
                                          </p:stCondLst>
                                        </p:cTn>
                                        <p:tgtEl>
                                          <p:spTgt spid="592">
                                            <p:txEl>
                                              <p:pRg st="4" end="4"/>
                                            </p:txEl>
                                          </p:spTgt>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nodeType="clickEffect" fill="hold" presetClass="entr" presetID="1">
                                  <p:stCondLst>
                                    <p:cond delay="0"/>
                                  </p:stCondLst>
                                  <p:childTnLst>
                                    <p:set>
                                      <p:cBhvr>
                                        <p:cTn id="366" dur="1" fill="hold">
                                          <p:stCondLst>
                                            <p:cond delay="0"/>
                                          </p:stCondLst>
                                        </p:cTn>
                                        <p:tgtEl>
                                          <p:spTgt spid="592">
                                            <p:txEl>
                                              <p:pRg st="5" end="5"/>
                                            </p:txEl>
                                          </p:spTgt>
                                        </p:tgtEl>
                                        <p:attrNameLst>
                                          <p:attrName>style.visibility</p:attrName>
                                        </p:attrNameLst>
                                      </p:cBhvr>
                                      <p:to>
                                        <p:strVal val="visible"/>
                                      </p:to>
                                    </p:set>
                                  </p:childTnLst>
                                </p:cTn>
                              </p:par>
                              <p:par>
                                <p:cTn id="367" nodeType="withEffect" fill="hold" presetClass="entr" presetID="1">
                                  <p:stCondLst>
                                    <p:cond delay="0"/>
                                  </p:stCondLst>
                                  <p:childTnLst>
                                    <p:set>
                                      <p:cBhvr>
                                        <p:cTn id="368" dur="1" fill="hold">
                                          <p:stCondLst>
                                            <p:cond delay="0"/>
                                          </p:stCondLst>
                                        </p:cTn>
                                        <p:tgtEl>
                                          <p:spTgt spid="592">
                                            <p:txEl>
                                              <p:pRg st="6" end="6"/>
                                            </p:txEl>
                                          </p:spTgt>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nodeType="clickEffect" fill="hold" presetClass="entr" presetID="1">
                                  <p:stCondLst>
                                    <p:cond delay="0"/>
                                  </p:stCondLst>
                                  <p:childTnLst>
                                    <p:set>
                                      <p:cBhvr>
                                        <p:cTn id="372" dur="1" fill="hold">
                                          <p:stCondLst>
                                            <p:cond delay="0"/>
                                          </p:stCondLst>
                                        </p:cTn>
                                        <p:tgtEl>
                                          <p:spTgt spid="592">
                                            <p:txEl>
                                              <p:pRg st="7" end="7"/>
                                            </p:txEl>
                                          </p:spTgt>
                                        </p:tgtEl>
                                        <p:attrNameLst>
                                          <p:attrName>style.visibility</p:attrName>
                                        </p:attrNameLst>
                                      </p:cBhvr>
                                      <p:to>
                                        <p:strVal val="visible"/>
                                      </p:to>
                                    </p:set>
                                  </p:childTnLst>
                                </p:cTn>
                              </p:par>
                              <p:par>
                                <p:cTn id="373" nodeType="withEffect" fill="hold" presetClass="entr" presetID="1">
                                  <p:stCondLst>
                                    <p:cond delay="0"/>
                                  </p:stCondLst>
                                  <p:childTnLst>
                                    <p:set>
                                      <p:cBhvr>
                                        <p:cTn id="374" dur="1" fill="hold">
                                          <p:stCondLst>
                                            <p:cond delay="0"/>
                                          </p:stCondLst>
                                        </p:cTn>
                                        <p:tgtEl>
                                          <p:spTgt spid="592">
                                            <p:txEl>
                                              <p:pRg st="8" end="8"/>
                                            </p:txEl>
                                          </p:spTgt>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nodeType="clickEffect" fill="hold" presetClass="entr" presetID="1">
                                  <p:stCondLst>
                                    <p:cond delay="0"/>
                                  </p:stCondLst>
                                  <p:childTnLst>
                                    <p:set>
                                      <p:cBhvr>
                                        <p:cTn id="378" dur="1" fill="hold">
                                          <p:stCondLst>
                                            <p:cond delay="0"/>
                                          </p:stCondLst>
                                        </p:cTn>
                                        <p:tgtEl>
                                          <p:spTgt spid="592">
                                            <p:txEl>
                                              <p:pRg st="9" end="9"/>
                                            </p:txEl>
                                          </p:spTgt>
                                        </p:tgtEl>
                                        <p:attrNameLst>
                                          <p:attrName>style.visibility</p:attrName>
                                        </p:attrNameLst>
                                      </p:cBhvr>
                                      <p:to>
                                        <p:strVal val="visible"/>
                                      </p:to>
                                    </p:set>
                                  </p:childTnLst>
                                </p:cTn>
                              </p:par>
                              <p:par>
                                <p:cTn id="379" nodeType="withEffect" fill="hold" presetClass="entr" presetID="1">
                                  <p:stCondLst>
                                    <p:cond delay="0"/>
                                  </p:stCondLst>
                                  <p:childTnLst>
                                    <p:set>
                                      <p:cBhvr>
                                        <p:cTn id="380" dur="1" fill="hold">
                                          <p:stCondLst>
                                            <p:cond delay="0"/>
                                          </p:stCondLst>
                                        </p:cTn>
                                        <p:tgtEl>
                                          <p:spTgt spid="592">
                                            <p:txEl>
                                              <p:pRg st="10" end="10"/>
                                            </p:txEl>
                                          </p:spTgt>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nodeType="clickEffect" fill="hold" presetClass="entr" presetID="1">
                                  <p:stCondLst>
                                    <p:cond delay="0"/>
                                  </p:stCondLst>
                                  <p:childTnLst>
                                    <p:set>
                                      <p:cBhvr>
                                        <p:cTn id="384" dur="1" fill="hold">
                                          <p:stCondLst>
                                            <p:cond delay="0"/>
                                          </p:stCondLst>
                                        </p:cTn>
                                        <p:tgtEl>
                                          <p:spTgt spid="593"/>
                                        </p:tgtEl>
                                        <p:attrNameLst>
                                          <p:attrName>style.visibility</p:attrName>
                                        </p:attrNameLst>
                                      </p:cBhvr>
                                      <p:to>
                                        <p:strVal val="visible"/>
                                      </p:to>
                                    </p:set>
                                  </p:childTnLst>
                                </p:cTn>
                              </p:par>
                              <p:par>
                                <p:cTn id="385" nodeType="withEffect" fill="hold" presetClass="entr" presetID="1">
                                  <p:stCondLst>
                                    <p:cond delay="0"/>
                                  </p:stCondLst>
                                  <p:childTnLst>
                                    <p:set>
                                      <p:cBhvr>
                                        <p:cTn id="386" dur="1" fill="hold">
                                          <p:stCondLst>
                                            <p:cond delay="0"/>
                                          </p:stCondLst>
                                        </p:cTn>
                                        <p:tgtEl>
                                          <p:spTgt spid="594"/>
                                        </p:tgtEl>
                                        <p:attrNameLst>
                                          <p:attrName>style.visibility</p:attrName>
                                        </p:attrNameLst>
                                      </p:cBhvr>
                                      <p:to>
                                        <p:strVal val="visible"/>
                                      </p:to>
                                    </p:set>
                                  </p:childTnLst>
                                </p:cTn>
                              </p:par>
                            </p:childTnLst>
                          </p:cTn>
                        </p:par>
                      </p:childTnLst>
                    </p:cTn>
                  </p:par>
                  <p:par>
                    <p:cTn id="387" fill="hold">
                      <p:stCondLst>
                        <p:cond delay="indefinite"/>
                      </p:stCondLst>
                      <p:childTnLst>
                        <p:par>
                          <p:cTn id="388" fill="hold">
                            <p:stCondLst>
                              <p:cond delay="0"/>
                            </p:stCondLst>
                            <p:childTnLst>
                              <p:par>
                                <p:cTn id="389" nodeType="clickEffect" fill="hold" presetClass="entr" presetID="1">
                                  <p:stCondLst>
                                    <p:cond delay="0"/>
                                  </p:stCondLst>
                                  <p:childTnLst>
                                    <p:set>
                                      <p:cBhvr>
                                        <p:cTn id="390" dur="1" fill="hold">
                                          <p:stCondLst>
                                            <p:cond delay="0"/>
                                          </p:stCondLst>
                                        </p:cTn>
                                        <p:tgtEl>
                                          <p:spTgt spid="5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生成树的唯一性</a:t>
            </a:r>
            <a:endParaRPr b="0" lang="en-US" sz="3600" spc="-1" strike="noStrike">
              <a:solidFill>
                <a:srgbClr val="000000"/>
              </a:solidFill>
              <a:latin typeface="Calibri"/>
            </a:endParaRPr>
          </a:p>
        </p:txBody>
      </p:sp>
      <p:sp>
        <p:nvSpPr>
          <p:cNvPr id="597" name="椭圆 5"/>
          <p:cNvSpPr/>
          <p:nvPr/>
        </p:nvSpPr>
        <p:spPr>
          <a:xfrm>
            <a:off x="3679920" y="201996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b1</a:t>
            </a:r>
            <a:endParaRPr b="0" lang="en-US" sz="2000" spc="-1" strike="noStrike">
              <a:latin typeface="Arial"/>
            </a:endParaRPr>
          </a:p>
        </p:txBody>
      </p:sp>
      <p:sp>
        <p:nvSpPr>
          <p:cNvPr id="598" name="椭圆 6"/>
          <p:cNvSpPr/>
          <p:nvPr/>
        </p:nvSpPr>
        <p:spPr>
          <a:xfrm>
            <a:off x="2468880" y="321300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b3</a:t>
            </a:r>
            <a:endParaRPr b="0" lang="en-US" sz="2000" spc="-1" strike="noStrike">
              <a:latin typeface="Arial"/>
            </a:endParaRPr>
          </a:p>
        </p:txBody>
      </p:sp>
      <p:sp>
        <p:nvSpPr>
          <p:cNvPr id="599" name="椭圆 7"/>
          <p:cNvSpPr/>
          <p:nvPr/>
        </p:nvSpPr>
        <p:spPr>
          <a:xfrm>
            <a:off x="5004000" y="321300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b2</a:t>
            </a:r>
            <a:endParaRPr b="0" lang="en-US" sz="2000" spc="-1" strike="noStrike">
              <a:latin typeface="Arial"/>
            </a:endParaRPr>
          </a:p>
        </p:txBody>
      </p:sp>
      <p:sp>
        <p:nvSpPr>
          <p:cNvPr id="600" name="椭圆 8"/>
          <p:cNvSpPr/>
          <p:nvPr/>
        </p:nvSpPr>
        <p:spPr>
          <a:xfrm>
            <a:off x="3679920" y="430668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b4</a:t>
            </a:r>
            <a:endParaRPr b="0" lang="en-US" sz="2000" spc="-1" strike="noStrike">
              <a:latin typeface="Arial"/>
            </a:endParaRPr>
          </a:p>
        </p:txBody>
      </p:sp>
      <p:sp>
        <p:nvSpPr>
          <p:cNvPr id="601" name="直接连接符 9"/>
          <p:cNvSpPr/>
          <p:nvPr/>
        </p:nvSpPr>
        <p:spPr>
          <a:xfrm flipH="1">
            <a:off x="2882880" y="2515680"/>
            <a:ext cx="918360" cy="6969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602" name="直接连接符 10"/>
          <p:cNvSpPr/>
          <p:nvPr/>
        </p:nvSpPr>
        <p:spPr>
          <a:xfrm>
            <a:off x="4386960" y="2515680"/>
            <a:ext cx="1031040" cy="6969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603" name="直接连接符 11"/>
          <p:cNvSpPr/>
          <p:nvPr/>
        </p:nvSpPr>
        <p:spPr>
          <a:xfrm>
            <a:off x="2882880" y="3793680"/>
            <a:ext cx="918360" cy="59760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604" name="直接连接符 12"/>
          <p:cNvSpPr/>
          <p:nvPr/>
        </p:nvSpPr>
        <p:spPr>
          <a:xfrm flipH="1">
            <a:off x="4386960" y="3793680"/>
            <a:ext cx="1031040" cy="59760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605" name="PlaceHolder 2"/>
          <p:cNvSpPr>
            <a:spLocks noGrp="1"/>
          </p:cNvSpPr>
          <p:nvPr>
            <p:ph/>
          </p:nvPr>
        </p:nvSpPr>
        <p:spPr>
          <a:xfrm>
            <a:off x="251640" y="1445040"/>
            <a:ext cx="889200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具有相同开销的生成树可能并不唯一</a:t>
            </a:r>
            <a:endParaRPr b="0" lang="en-US" sz="24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唯一生成树：</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节点</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最小的点作为生成树的根节点</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每个节点选择到树的根节点优先级最高的路径</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优先级顺序：路径开销 </a:t>
            </a:r>
            <a:r>
              <a:rPr b="0" lang="en-US" sz="2000" spc="-1" strike="noStrike">
                <a:solidFill>
                  <a:srgbClr val="000000"/>
                </a:solidFill>
                <a:latin typeface="Calibri"/>
                <a:ea typeface="黑体"/>
              </a:rPr>
              <a:t>&gt; </a:t>
            </a:r>
            <a:r>
              <a:rPr b="0" lang="zh-CN" sz="2000" spc="-1" strike="noStrike">
                <a:solidFill>
                  <a:srgbClr val="000000"/>
                </a:solidFill>
                <a:latin typeface="Calibri"/>
                <a:ea typeface="黑体"/>
              </a:rPr>
              <a:t>所连接的节点</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大小 </a:t>
            </a:r>
            <a:r>
              <a:rPr b="0" lang="en-US" sz="2000" spc="-1" strike="noStrike">
                <a:solidFill>
                  <a:srgbClr val="000000"/>
                </a:solidFill>
                <a:latin typeface="Calibri"/>
                <a:ea typeface="黑体"/>
              </a:rPr>
              <a:t>&gt; </a:t>
            </a:r>
            <a:r>
              <a:rPr b="0" lang="zh-CN" sz="2000" spc="-1" strike="noStrike">
                <a:solidFill>
                  <a:srgbClr val="000000"/>
                </a:solidFill>
                <a:latin typeface="Calibri"/>
                <a:ea typeface="黑体"/>
              </a:rPr>
              <a:t>所连接的端口</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大小 </a:t>
            </a:r>
            <a:r>
              <a:rPr b="0" lang="en-US" sz="2000" spc="-1" strike="noStrike">
                <a:solidFill>
                  <a:srgbClr val="000000"/>
                </a:solidFill>
                <a:latin typeface="Calibri"/>
                <a:ea typeface="黑体"/>
              </a:rPr>
              <a:t>&gt; …</a:t>
            </a:r>
            <a:endParaRPr b="0" lang="en-US" sz="2000" spc="-1" strike="noStrike">
              <a:solidFill>
                <a:srgbClr val="000000"/>
              </a:solidFill>
              <a:latin typeface="Calibri"/>
            </a:endParaRPr>
          </a:p>
        </p:txBody>
      </p:sp>
      <p:sp>
        <p:nvSpPr>
          <p:cNvPr id="606" name="文本框 20"/>
          <p:cNvSpPr/>
          <p:nvPr/>
        </p:nvSpPr>
        <p:spPr>
          <a:xfrm>
            <a:off x="2707920" y="4905360"/>
            <a:ext cx="27997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zh-CN" sz="1800" spc="-1" strike="noStrike">
                <a:solidFill>
                  <a:srgbClr val="000000"/>
                </a:solidFill>
                <a:latin typeface="Calibri"/>
                <a:ea typeface="黑体"/>
              </a:rPr>
              <a:t>选择开销最小的生成树 </a:t>
            </a:r>
            <a:r>
              <a:rPr b="1" lang="en-US" sz="2000" spc="-1" strike="noStrike">
                <a:solidFill>
                  <a:srgbClr val="ff0000"/>
                </a:solidFill>
                <a:latin typeface="等线"/>
                <a:ea typeface="等线"/>
              </a:rPr>
              <a:t>Ⅹ</a:t>
            </a:r>
            <a:endParaRPr b="0" lang="en-US" sz="2000" spc="-1" strike="noStrike">
              <a:latin typeface="Arial"/>
            </a:endParaRPr>
          </a:p>
        </p:txBody>
      </p:sp>
      <p:sp>
        <p:nvSpPr>
          <p:cNvPr id="607" name="文本框 21"/>
          <p:cNvSpPr/>
          <p:nvPr/>
        </p:nvSpPr>
        <p:spPr>
          <a:xfrm>
            <a:off x="5670360" y="4902480"/>
            <a:ext cx="271764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zh-CN" sz="1800" spc="-1" strike="noStrike">
                <a:solidFill>
                  <a:srgbClr val="000000"/>
                </a:solidFill>
                <a:latin typeface="Calibri"/>
                <a:ea typeface="黑体"/>
              </a:rPr>
              <a:t>优先级最高的生成树  </a:t>
            </a:r>
            <a:r>
              <a:rPr b="1" lang="en-US" sz="2000" spc="-1" strike="noStrike">
                <a:solidFill>
                  <a:srgbClr val="ff0000"/>
                </a:solidFill>
                <a:latin typeface="Calibri"/>
                <a:ea typeface="黑体"/>
              </a:rPr>
              <a:t>√</a:t>
            </a:r>
            <a:endParaRPr b="0" lang="en-US" sz="2000" spc="-1" strike="noStrike">
              <a:latin typeface="Arial"/>
            </a:endParaRPr>
          </a:p>
        </p:txBody>
      </p:sp>
      <p:sp>
        <p:nvSpPr>
          <p:cNvPr id="4" name="PlaceHolder 3"/>
          <p:cNvSpPr>
            <a:spLocks noGrp="1"/>
          </p:cNvSpPr>
          <p:nvPr>
            <p:ph type="sldNum" idx="5"/>
          </p:nvPr>
        </p:nvSpPr>
        <p:spPr/>
        <p:txBody>
          <a:bodyPr/>
          <a:p>
            <a:fld id="{E599721E-6EF7-4A67-B5A3-6EE9F42BA7B9}" type="slidenum">
              <a:t>48</a:t>
            </a:fld>
          </a:p>
        </p:txBody>
      </p:sp>
    </p:spTree>
  </p:cSld>
  <mc:AlternateContent>
    <mc:Choice Requires="p14">
      <p:transition spd="slow" p14:dur="2000"/>
    </mc:Choice>
    <mc:Fallback>
      <p:transition spd="slow"/>
    </mc:Fallback>
  </mc:AlternateContent>
  <p:timing>
    <p:tnLst>
      <p:par>
        <p:cTn id="391" dur="indefinite" restart="never" nodeType="tmRoot">
          <p:childTnLst>
            <p:seq>
              <p:cTn id="392" dur="indefinite" nodeType="mainSeq">
                <p:childTnLst>
                  <p:par>
                    <p:cTn id="393" fill="hold">
                      <p:stCondLst>
                        <p:cond delay="indefinite"/>
                      </p:stCondLst>
                      <p:childTnLst>
                        <p:par>
                          <p:cTn id="394" fill="hold">
                            <p:stCondLst>
                              <p:cond delay="0"/>
                            </p:stCondLst>
                            <p:childTnLst>
                              <p:par>
                                <p:cTn id="395" nodeType="clickEffect" fill="hold" presetClass="exit" presetID="1">
                                  <p:stCondLst>
                                    <p:cond delay="0"/>
                                  </p:stCondLst>
                                  <p:childTnLst>
                                    <p:set>
                                      <p:cBhvr>
                                        <p:cTn id="396" dur="1" fill="hold">
                                          <p:stCondLst>
                                            <p:cond delay="0"/>
                                          </p:stCondLst>
                                        </p:cTn>
                                        <p:tgtEl>
                                          <p:spTgt spid="603"/>
                                        </p:tgtEl>
                                        <p:attrNameLst>
                                          <p:attrName>style.visibility</p:attrName>
                                        </p:attrNameLst>
                                      </p:cBhvr>
                                      <p:to>
                                        <p:strVal val="hidden"/>
                                      </p:to>
                                    </p:set>
                                  </p:childTnLst>
                                </p:cTn>
                              </p:par>
                            </p:childTnLst>
                          </p:cTn>
                        </p:par>
                      </p:childTnLst>
                    </p:cTn>
                  </p:par>
                  <p:par>
                    <p:cTn id="397" fill="hold">
                      <p:stCondLst>
                        <p:cond delay="indefinite"/>
                      </p:stCondLst>
                      <p:childTnLst>
                        <p:par>
                          <p:cTn id="398" fill="hold">
                            <p:stCondLst>
                              <p:cond delay="0"/>
                            </p:stCondLst>
                            <p:childTnLst>
                              <p:par>
                                <p:cTn id="399" nodeType="clickEffect" fill="hold" presetClass="exit" presetID="1">
                                  <p:stCondLst>
                                    <p:cond delay="0"/>
                                  </p:stCondLst>
                                  <p:childTnLst>
                                    <p:set>
                                      <p:cBhvr>
                                        <p:cTn id="400" dur="1" fill="hold">
                                          <p:stCondLst>
                                            <p:cond delay="0"/>
                                          </p:stCondLst>
                                        </p:cTn>
                                        <p:tgtEl>
                                          <p:spTgt spid="604"/>
                                        </p:tgtEl>
                                        <p:attrNameLst>
                                          <p:attrName>style.visibility</p:attrName>
                                        </p:attrNameLst>
                                      </p:cBhvr>
                                      <p:to>
                                        <p:strVal val="hidden"/>
                                      </p:to>
                                    </p:set>
                                  </p:childTnLst>
                                </p:cTn>
                              </p:par>
                              <p:par>
                                <p:cTn id="401" nodeType="withEffect" fill="hold" presetClass="entr" presetID="1">
                                  <p:stCondLst>
                                    <p:cond delay="0"/>
                                  </p:stCondLst>
                                  <p:childTnLst>
                                    <p:set>
                                      <p:cBhvr>
                                        <p:cTn id="402" dur="1" fill="hold">
                                          <p:stCondLst>
                                            <p:cond delay="0"/>
                                          </p:stCondLst>
                                        </p:cTn>
                                        <p:tgtEl>
                                          <p:spTgt spid="603"/>
                                        </p:tgtEl>
                                        <p:attrNameLst>
                                          <p:attrName>style.visibility</p:attrName>
                                        </p:attrNameLst>
                                      </p:cBhvr>
                                      <p:to>
                                        <p:strVal val="visible"/>
                                      </p:to>
                                    </p:set>
                                  </p:childTnLst>
                                </p:cTn>
                              </p:par>
                            </p:childTnLst>
                          </p:cTn>
                        </p:par>
                      </p:childTnLst>
                    </p:cTn>
                  </p:par>
                  <p:par>
                    <p:cTn id="403" fill="hold">
                      <p:stCondLst>
                        <p:cond delay="indefinite"/>
                      </p:stCondLst>
                      <p:childTnLst>
                        <p:par>
                          <p:cTn id="404" fill="hold">
                            <p:stCondLst>
                              <p:cond delay="0"/>
                            </p:stCondLst>
                            <p:childTnLst>
                              <p:par>
                                <p:cTn id="405" nodeType="clickEffect" fill="hold" presetClass="entr" presetID="1">
                                  <p:stCondLst>
                                    <p:cond delay="0"/>
                                  </p:stCondLst>
                                  <p:childTnLst>
                                    <p:set>
                                      <p:cBhvr>
                                        <p:cTn id="406" dur="1" fill="hold">
                                          <p:stCondLst>
                                            <p:cond delay="0"/>
                                          </p:stCondLst>
                                        </p:cTn>
                                        <p:tgtEl>
                                          <p:spTgt spid="605">
                                            <p:txEl>
                                              <p:pRg st="6" end="6"/>
                                            </p:txEl>
                                          </p:spTgt>
                                        </p:tgtEl>
                                        <p:attrNameLst>
                                          <p:attrName>style.visibility</p:attrName>
                                        </p:attrNameLst>
                                      </p:cBhvr>
                                      <p:to>
                                        <p:strVal val="visible"/>
                                      </p:to>
                                    </p:set>
                                  </p:childTnLst>
                                </p:cTn>
                              </p:par>
                            </p:childTnLst>
                          </p:cTn>
                        </p:par>
                      </p:childTnLst>
                    </p:cTn>
                  </p:par>
                  <p:par>
                    <p:cTn id="407" fill="hold">
                      <p:stCondLst>
                        <p:cond delay="indefinite"/>
                      </p:stCondLst>
                      <p:childTnLst>
                        <p:par>
                          <p:cTn id="408" fill="hold">
                            <p:stCondLst>
                              <p:cond delay="0"/>
                            </p:stCondLst>
                            <p:childTnLst>
                              <p:par>
                                <p:cTn id="409" nodeType="clickEffect" fill="hold" presetClass="entr" presetID="1">
                                  <p:stCondLst>
                                    <p:cond delay="0"/>
                                  </p:stCondLst>
                                  <p:childTnLst>
                                    <p:set>
                                      <p:cBhvr>
                                        <p:cTn id="410" dur="1" fill="hold">
                                          <p:stCondLst>
                                            <p:cond delay="0"/>
                                          </p:stCondLst>
                                        </p:cTn>
                                        <p:tgtEl>
                                          <p:spTgt spid="606"/>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nodeType="clickEffect" fill="hold" presetClass="entr" presetID="1">
                                  <p:stCondLst>
                                    <p:cond delay="0"/>
                                  </p:stCondLst>
                                  <p:childTnLst>
                                    <p:set>
                                      <p:cBhvr>
                                        <p:cTn id="414" dur="1" fill="hold">
                                          <p:stCondLst>
                                            <p:cond delay="0"/>
                                          </p:stCondLst>
                                        </p:cTn>
                                        <p:tgtEl>
                                          <p:spTgt spid="607"/>
                                        </p:tgtEl>
                                        <p:attrNameLst>
                                          <p:attrName>style.visibility</p:attrName>
                                        </p:attrNameLst>
                                      </p:cBhvr>
                                      <p:to>
                                        <p:strVal val="visible"/>
                                      </p:to>
                                    </p:set>
                                  </p:childTnLst>
                                </p:cTn>
                              </p:par>
                            </p:childTnLst>
                          </p:cTn>
                        </p:par>
                      </p:childTnLst>
                    </p:cTn>
                  </p:par>
                  <p:par>
                    <p:cTn id="415" fill="hold">
                      <p:stCondLst>
                        <p:cond delay="indefinite"/>
                      </p:stCondLst>
                      <p:childTnLst>
                        <p:par>
                          <p:cTn id="416" fill="hold">
                            <p:stCondLst>
                              <p:cond delay="0"/>
                            </p:stCondLst>
                            <p:childTnLst>
                              <p:par>
                                <p:cTn id="417" nodeType="clickEffect" fill="hold" presetClass="entr" presetID="1">
                                  <p:stCondLst>
                                    <p:cond delay="0"/>
                                  </p:stCondLst>
                                  <p:childTnLst>
                                    <p:set>
                                      <p:cBhvr>
                                        <p:cTn id="418" dur="1" fill="hold">
                                          <p:stCondLst>
                                            <p:cond delay="0"/>
                                          </p:stCondLst>
                                        </p:cTn>
                                        <p:tgtEl>
                                          <p:spTgt spid="605">
                                            <p:txEl>
                                              <p:pRg st="7" end="7"/>
                                            </p:txEl>
                                          </p:spTgt>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nodeType="clickEffect" fill="hold" presetClass="entr" presetID="1">
                                  <p:stCondLst>
                                    <p:cond delay="0"/>
                                  </p:stCondLst>
                                  <p:childTnLst>
                                    <p:set>
                                      <p:cBhvr>
                                        <p:cTn id="422" dur="1" fill="hold">
                                          <p:stCondLst>
                                            <p:cond delay="0"/>
                                          </p:stCondLst>
                                        </p:cTn>
                                        <p:tgtEl>
                                          <p:spTgt spid="605">
                                            <p:txEl>
                                              <p:pRg st="8" end="8"/>
                                            </p:txEl>
                                          </p:spTgt>
                                        </p:tgtEl>
                                        <p:attrNameLst>
                                          <p:attrName>style.visibility</p:attrName>
                                        </p:attrNameLst>
                                      </p:cBhvr>
                                      <p:to>
                                        <p:strVal val="visible"/>
                                      </p:to>
                                    </p:set>
                                  </p:childTnLst>
                                </p:cTn>
                              </p:par>
                            </p:childTnLst>
                          </p:cTn>
                        </p:par>
                      </p:childTnLst>
                    </p:cTn>
                  </p:par>
                  <p:par>
                    <p:cTn id="423" fill="hold">
                      <p:stCondLst>
                        <p:cond delay="indefinite"/>
                      </p:stCondLst>
                      <p:childTnLst>
                        <p:par>
                          <p:cTn id="424" fill="hold">
                            <p:stCondLst>
                              <p:cond delay="0"/>
                            </p:stCondLst>
                            <p:childTnLst>
                              <p:par>
                                <p:cTn id="425" nodeType="clickEffect" fill="hold" presetClass="entr" presetID="1">
                                  <p:stCondLst>
                                    <p:cond delay="0"/>
                                  </p:stCondLst>
                                  <p:childTnLst>
                                    <p:set>
                                      <p:cBhvr>
                                        <p:cTn id="426" dur="1" fill="hold">
                                          <p:stCondLst>
                                            <p:cond delay="0"/>
                                          </p:stCondLst>
                                        </p:cTn>
                                        <p:tgtEl>
                                          <p:spTgt spid="605">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节点</a:t>
            </a:r>
            <a:r>
              <a:rPr b="1" lang="en-US" sz="3600" spc="-1" strike="noStrike">
                <a:solidFill>
                  <a:srgbClr val="000000"/>
                </a:solidFill>
                <a:latin typeface="Calibri"/>
                <a:ea typeface="黑体"/>
              </a:rPr>
              <a:t>ID</a:t>
            </a:r>
            <a:r>
              <a:rPr b="1" lang="zh-CN" sz="3600" spc="-1" strike="noStrike">
                <a:solidFill>
                  <a:srgbClr val="000000"/>
                </a:solidFill>
                <a:latin typeface="Calibri"/>
                <a:ea typeface="黑体"/>
              </a:rPr>
              <a:t>和端口</a:t>
            </a:r>
            <a:r>
              <a:rPr b="1" lang="en-US" sz="3600" spc="-1" strike="noStrike">
                <a:solidFill>
                  <a:srgbClr val="000000"/>
                </a:solidFill>
                <a:latin typeface="Calibri"/>
                <a:ea typeface="黑体"/>
              </a:rPr>
              <a:t>ID</a:t>
            </a:r>
            <a:endParaRPr b="0" lang="en-US" sz="3600" spc="-1" strike="noStrike">
              <a:solidFill>
                <a:srgbClr val="000000"/>
              </a:solidFill>
              <a:latin typeface="Calibri"/>
            </a:endParaRPr>
          </a:p>
        </p:txBody>
      </p:sp>
      <p:sp>
        <p:nvSpPr>
          <p:cNvPr id="609"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节点</a:t>
            </a:r>
            <a:r>
              <a:rPr b="0" lang="en-US" sz="2400" spc="-1" strike="noStrike">
                <a:solidFill>
                  <a:srgbClr val="000000"/>
                </a:solidFill>
                <a:latin typeface="Calibri"/>
                <a:ea typeface="黑体"/>
              </a:rPr>
              <a:t>ID</a:t>
            </a:r>
            <a:r>
              <a:rPr b="0" lang="zh-CN" sz="2400" spc="-1" strike="noStrike">
                <a:solidFill>
                  <a:srgbClr val="000000"/>
                </a:solidFill>
                <a:latin typeface="Calibri"/>
                <a:ea typeface="黑体"/>
              </a:rPr>
              <a:t>是一个</a:t>
            </a:r>
            <a:r>
              <a:rPr b="0" lang="en-US" sz="2400" spc="-1" strike="noStrike">
                <a:solidFill>
                  <a:srgbClr val="000000"/>
                </a:solidFill>
                <a:latin typeface="Calibri"/>
                <a:ea typeface="黑体"/>
              </a:rPr>
              <a:t>64</a:t>
            </a:r>
            <a:r>
              <a:rPr b="0" lang="zh-CN" sz="2400" spc="-1" strike="noStrike">
                <a:solidFill>
                  <a:srgbClr val="000000"/>
                </a:solidFill>
                <a:latin typeface="Calibri"/>
                <a:ea typeface="黑体"/>
              </a:rPr>
              <a:t>位整数</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前</a:t>
            </a:r>
            <a:r>
              <a:rPr b="0" lang="en-US" sz="2000" spc="-1" strike="noStrike">
                <a:solidFill>
                  <a:srgbClr val="000000"/>
                </a:solidFill>
                <a:latin typeface="Calibri"/>
                <a:ea typeface="黑体"/>
              </a:rPr>
              <a:t>2</a:t>
            </a:r>
            <a:r>
              <a:rPr b="0" lang="zh-CN" sz="2000" spc="-1" strike="noStrike">
                <a:solidFill>
                  <a:srgbClr val="000000"/>
                </a:solidFill>
                <a:latin typeface="Calibri"/>
                <a:ea typeface="黑体"/>
              </a:rPr>
              <a:t>字节为优先级，每个节点可以独立设置优先级，默认为</a:t>
            </a:r>
            <a:r>
              <a:rPr b="0" lang="en-US" sz="2000" spc="-1" strike="noStrike">
                <a:solidFill>
                  <a:srgbClr val="000000"/>
                </a:solidFill>
                <a:latin typeface="Calibri"/>
                <a:ea typeface="黑体"/>
              </a:rPr>
              <a:t>32768</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后</a:t>
            </a:r>
            <a:r>
              <a:rPr b="0" lang="en-US" sz="2000" spc="-1" strike="noStrike">
                <a:solidFill>
                  <a:srgbClr val="000000"/>
                </a:solidFill>
                <a:latin typeface="Calibri"/>
                <a:ea typeface="黑体"/>
              </a:rPr>
              <a:t>6</a:t>
            </a:r>
            <a:r>
              <a:rPr b="0" lang="zh-CN" sz="2000" spc="-1" strike="noStrike">
                <a:solidFill>
                  <a:srgbClr val="000000"/>
                </a:solidFill>
                <a:latin typeface="Calibri"/>
                <a:ea typeface="黑体"/>
              </a:rPr>
              <a:t>字节为节点第一个端口的</a:t>
            </a:r>
            <a:r>
              <a:rPr b="0" lang="en-US" sz="2000" spc="-1" strike="noStrike">
                <a:solidFill>
                  <a:srgbClr val="000000"/>
                </a:solidFill>
                <a:latin typeface="Calibri"/>
                <a:ea typeface="黑体"/>
              </a:rPr>
              <a:t>MAC</a:t>
            </a:r>
            <a:r>
              <a:rPr b="0" lang="zh-CN" sz="2000" spc="-1" strike="noStrike">
                <a:solidFill>
                  <a:srgbClr val="000000"/>
                </a:solidFill>
                <a:latin typeface="Calibri"/>
                <a:ea typeface="黑体"/>
              </a:rPr>
              <a:t>地址</a:t>
            </a:r>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端口</a:t>
            </a:r>
            <a:r>
              <a:rPr b="0" lang="en-US" sz="2400" spc="-1" strike="noStrike">
                <a:solidFill>
                  <a:srgbClr val="000000"/>
                </a:solidFill>
                <a:latin typeface="Calibri"/>
                <a:ea typeface="黑体"/>
              </a:rPr>
              <a:t>ID</a:t>
            </a:r>
            <a:r>
              <a:rPr b="0" lang="zh-CN" sz="2400" spc="-1" strike="noStrike">
                <a:solidFill>
                  <a:srgbClr val="000000"/>
                </a:solidFill>
                <a:latin typeface="Calibri"/>
                <a:ea typeface="黑体"/>
              </a:rPr>
              <a:t>是一个</a:t>
            </a:r>
            <a:r>
              <a:rPr b="0" lang="en-US" sz="2400" spc="-1" strike="noStrike">
                <a:solidFill>
                  <a:srgbClr val="000000"/>
                </a:solidFill>
                <a:latin typeface="Calibri"/>
                <a:ea typeface="黑体"/>
              </a:rPr>
              <a:t>16</a:t>
            </a:r>
            <a:r>
              <a:rPr b="0" lang="zh-CN" sz="2400" spc="-1" strike="noStrike">
                <a:solidFill>
                  <a:srgbClr val="000000"/>
                </a:solidFill>
                <a:latin typeface="Calibri"/>
                <a:ea typeface="黑体"/>
              </a:rPr>
              <a:t>位整数</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前</a:t>
            </a:r>
            <a:r>
              <a:rPr b="0" lang="en-US" sz="2000" spc="-1" strike="noStrike">
                <a:solidFill>
                  <a:srgbClr val="000000"/>
                </a:solidFill>
                <a:latin typeface="Calibri"/>
                <a:ea typeface="黑体"/>
              </a:rPr>
              <a:t>1</a:t>
            </a:r>
            <a:r>
              <a:rPr b="0" lang="zh-CN" sz="2000" spc="-1" strike="noStrike">
                <a:solidFill>
                  <a:srgbClr val="000000"/>
                </a:solidFill>
                <a:latin typeface="Calibri"/>
                <a:ea typeface="黑体"/>
              </a:rPr>
              <a:t>字节为优先级，可独立设置，默认为</a:t>
            </a:r>
            <a:r>
              <a:rPr b="0" lang="en-US" sz="2000" spc="-1" strike="noStrike">
                <a:solidFill>
                  <a:srgbClr val="000000"/>
                </a:solidFill>
                <a:latin typeface="Calibri"/>
                <a:ea typeface="黑体"/>
              </a:rPr>
              <a:t>128</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后</a:t>
            </a:r>
            <a:r>
              <a:rPr b="0" lang="en-US" sz="2000" spc="-1" strike="noStrike">
                <a:solidFill>
                  <a:srgbClr val="000000"/>
                </a:solidFill>
                <a:latin typeface="Calibri"/>
                <a:ea typeface="黑体"/>
              </a:rPr>
              <a:t>1</a:t>
            </a:r>
            <a:r>
              <a:rPr b="0" lang="zh-CN" sz="2000" spc="-1" strike="noStrike">
                <a:solidFill>
                  <a:srgbClr val="000000"/>
                </a:solidFill>
                <a:latin typeface="Calibri"/>
                <a:ea typeface="黑体"/>
              </a:rPr>
              <a:t>字节标识该端口的序号</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例如，</a:t>
            </a:r>
            <a:r>
              <a:rPr b="0" lang="en-US" sz="2000" spc="-1" strike="noStrike">
                <a:solidFill>
                  <a:srgbClr val="000000"/>
                </a:solidFill>
                <a:latin typeface="Calibri"/>
                <a:ea typeface="黑体"/>
              </a:rPr>
              <a:t>0x8001</a:t>
            </a:r>
            <a:r>
              <a:rPr b="0" lang="zh-CN" sz="2000" spc="-1" strike="noStrike">
                <a:solidFill>
                  <a:srgbClr val="000000"/>
                </a:solidFill>
                <a:latin typeface="Calibri"/>
                <a:ea typeface="黑体"/>
              </a:rPr>
              <a:t>为第一个端口，优先级是</a:t>
            </a:r>
            <a:r>
              <a:rPr b="0" lang="en-US" sz="2000" spc="-1" strike="noStrike">
                <a:solidFill>
                  <a:srgbClr val="000000"/>
                </a:solidFill>
                <a:latin typeface="Calibri"/>
                <a:ea typeface="黑体"/>
              </a:rPr>
              <a:t>0x80(128)</a:t>
            </a:r>
            <a:endParaRPr b="0" lang="en-US" sz="2000" spc="-1" strike="noStrike">
              <a:solidFill>
                <a:srgbClr val="000000"/>
              </a:solidFill>
              <a:latin typeface="Calibri"/>
            </a:endParaRPr>
          </a:p>
          <a:p>
            <a:endParaRPr b="0" lang="en-US" sz="2000" spc="-1" strike="noStrike">
              <a:solidFill>
                <a:srgbClr val="000000"/>
              </a:solidFill>
              <a:latin typeface="Calibri"/>
            </a:endParaRPr>
          </a:p>
        </p:txBody>
      </p:sp>
      <p:pic>
        <p:nvPicPr>
          <p:cNvPr id="610" name="图片 4" descr=""/>
          <p:cNvPicPr/>
          <p:nvPr/>
        </p:nvPicPr>
        <p:blipFill>
          <a:blip r:embed="rId1"/>
          <a:stretch/>
        </p:blipFill>
        <p:spPr>
          <a:xfrm>
            <a:off x="1403640" y="3141000"/>
            <a:ext cx="5679720" cy="1023840"/>
          </a:xfrm>
          <a:prstGeom prst="rect">
            <a:avLst/>
          </a:prstGeom>
          <a:ln w="0">
            <a:noFill/>
          </a:ln>
        </p:spPr>
      </p:pic>
      <p:sp>
        <p:nvSpPr>
          <p:cNvPr id="4" name="PlaceHolder 3"/>
          <p:cNvSpPr>
            <a:spLocks noGrp="1"/>
          </p:cNvSpPr>
          <p:nvPr>
            <p:ph type="sldNum" idx="5"/>
          </p:nvPr>
        </p:nvSpPr>
        <p:spPr/>
        <p:txBody>
          <a:bodyPr/>
          <a:p>
            <a:fld id="{A2C41D00-A291-4BF1-8C9C-6950728B43F0}" type="slidenum">
              <a:t>49</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网络实验平台</a:t>
            </a:r>
            <a:endParaRPr b="0" lang="en-US" sz="3600" spc="-1" strike="noStrike">
              <a:solidFill>
                <a:srgbClr val="000000"/>
              </a:solidFill>
              <a:latin typeface="Calibri"/>
            </a:endParaRPr>
          </a:p>
        </p:txBody>
      </p:sp>
      <p:graphicFrame>
        <p:nvGraphicFramePr>
          <p:cNvPr id="145" name="表格 4"/>
          <p:cNvGraphicFramePr/>
          <p:nvPr/>
        </p:nvGraphicFramePr>
        <p:xfrm>
          <a:off x="687600" y="1765080"/>
          <a:ext cx="7642080" cy="3999960"/>
        </p:xfrm>
        <a:graphic>
          <a:graphicData uri="http://schemas.openxmlformats.org/drawingml/2006/table">
            <a:tbl>
              <a:tblPr/>
              <a:tblGrid>
                <a:gridCol w="2547360"/>
                <a:gridCol w="2547360"/>
                <a:gridCol w="2547360"/>
              </a:tblGrid>
              <a:tr h="999720">
                <a:tc>
                  <a:txBody>
                    <a:bodyPr anchor="ctr">
                      <a:noAutofit/>
                    </a:bodyPr>
                    <a:p>
                      <a:pPr>
                        <a:lnSpc>
                          <a:spcPct val="100000"/>
                        </a:lnSpc>
                        <a:buNone/>
                      </a:pPr>
                      <a:r>
                        <a:rPr b="1" lang="zh-CN" sz="1800" spc="-1" strike="noStrike">
                          <a:solidFill>
                            <a:srgbClr val="ffffff"/>
                          </a:solidFill>
                          <a:latin typeface="Calibri"/>
                          <a:ea typeface="黑体"/>
                        </a:rPr>
                        <a:t>平台</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c>
                  <a:txBody>
                    <a:bodyPr anchor="ctr">
                      <a:noAutofit/>
                    </a:bodyPr>
                    <a:p>
                      <a:pPr>
                        <a:lnSpc>
                          <a:spcPct val="100000"/>
                        </a:lnSpc>
                        <a:buNone/>
                      </a:pPr>
                      <a:r>
                        <a:rPr b="1" lang="zh-CN" sz="1800" spc="-1" strike="noStrike">
                          <a:solidFill>
                            <a:srgbClr val="ffffff"/>
                          </a:solidFill>
                          <a:latin typeface="Calibri"/>
                          <a:ea typeface="黑体"/>
                        </a:rPr>
                        <a:t>优点</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c>
                  <a:txBody>
                    <a:bodyPr anchor="ctr">
                      <a:noAutofit/>
                    </a:bodyPr>
                    <a:p>
                      <a:pPr>
                        <a:lnSpc>
                          <a:spcPct val="100000"/>
                        </a:lnSpc>
                        <a:buNone/>
                      </a:pPr>
                      <a:r>
                        <a:rPr b="1" lang="zh-CN" sz="1800" spc="-1" strike="noStrike">
                          <a:solidFill>
                            <a:srgbClr val="ffffff"/>
                          </a:solidFill>
                          <a:latin typeface="Calibri"/>
                          <a:ea typeface="黑体"/>
                        </a:rPr>
                        <a:t>缺点</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r>
              <a:tr h="1083960">
                <a:tc>
                  <a:txBody>
                    <a:bodyPr anchor="ctr">
                      <a:noAutofit/>
                    </a:bodyPr>
                    <a:p>
                      <a:pPr>
                        <a:lnSpc>
                          <a:spcPct val="100000"/>
                        </a:lnSpc>
                        <a:buNone/>
                      </a:pPr>
                      <a:r>
                        <a:rPr b="0" lang="zh-CN" sz="1800" spc="-1" strike="noStrike">
                          <a:solidFill>
                            <a:srgbClr val="000000"/>
                          </a:solidFill>
                          <a:latin typeface="Calibri"/>
                          <a:ea typeface="黑体"/>
                        </a:rPr>
                        <a:t>硬件网络平台</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ctr">
                      <a:noAutofit/>
                    </a:bodyPr>
                    <a:p>
                      <a:pPr>
                        <a:lnSpc>
                          <a:spcPct val="150000"/>
                        </a:lnSpc>
                        <a:buNone/>
                      </a:pPr>
                      <a:r>
                        <a:rPr b="0" lang="zh-CN" sz="1800" spc="-1" strike="noStrike">
                          <a:solidFill>
                            <a:srgbClr val="000000"/>
                          </a:solidFill>
                          <a:latin typeface="Calibri"/>
                          <a:ea typeface="黑体"/>
                        </a:rPr>
                        <a:t>真实；高效</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ctr">
                      <a:noAutofit/>
                    </a:bodyPr>
                    <a:p>
                      <a:pPr>
                        <a:lnSpc>
                          <a:spcPct val="150000"/>
                        </a:lnSpc>
                        <a:buNone/>
                      </a:pPr>
                      <a:r>
                        <a:rPr b="0" lang="zh-CN" sz="1800" spc="-1" strike="noStrike">
                          <a:solidFill>
                            <a:srgbClr val="000000"/>
                          </a:solidFill>
                          <a:latin typeface="Calibri"/>
                          <a:ea typeface="黑体"/>
                        </a:rPr>
                        <a:t>价格昂贵；不易配置；不易扩展；</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r>
              <a:tr h="1083960">
                <a:tc>
                  <a:txBody>
                    <a:bodyPr anchor="ctr">
                      <a:noAutofit/>
                    </a:bodyPr>
                    <a:p>
                      <a:pPr>
                        <a:lnSpc>
                          <a:spcPct val="100000"/>
                        </a:lnSpc>
                        <a:buNone/>
                      </a:pPr>
                      <a:r>
                        <a:rPr b="0" lang="zh-CN" sz="1800" spc="-1" strike="noStrike">
                          <a:solidFill>
                            <a:srgbClr val="000000"/>
                          </a:solidFill>
                          <a:latin typeface="Calibri"/>
                          <a:ea typeface="黑体"/>
                        </a:rPr>
                        <a:t>模拟平台（</a:t>
                      </a:r>
                      <a:r>
                        <a:rPr b="0" lang="en-US" sz="1800" spc="-1" strike="noStrike">
                          <a:solidFill>
                            <a:srgbClr val="000000"/>
                          </a:solidFill>
                          <a:latin typeface="Calibri"/>
                          <a:ea typeface="黑体"/>
                        </a:rPr>
                        <a:t>Simulator</a:t>
                      </a:r>
                      <a:r>
                        <a:rPr b="0" lang="zh-CN" sz="1800" spc="-1" strike="noStrike">
                          <a:solidFill>
                            <a:srgbClr val="000000"/>
                          </a:solidFill>
                          <a:latin typeface="Calibri"/>
                          <a:ea typeface="黑体"/>
                        </a:rPr>
                        <a:t>）</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c>
                  <a:txBody>
                    <a:bodyPr anchor="ctr">
                      <a:noAutofit/>
                    </a:bodyPr>
                    <a:p>
                      <a:pPr>
                        <a:lnSpc>
                          <a:spcPct val="150000"/>
                        </a:lnSpc>
                        <a:buNone/>
                      </a:pPr>
                      <a:r>
                        <a:rPr b="0" lang="zh-CN" sz="1800" spc="-1" strike="noStrike">
                          <a:solidFill>
                            <a:srgbClr val="000000"/>
                          </a:solidFill>
                          <a:latin typeface="Calibri"/>
                          <a:ea typeface="黑体"/>
                        </a:rPr>
                        <a:t>软件实现；快速实验；容易扩展；</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c>
                  <a:txBody>
                    <a:bodyPr anchor="ctr">
                      <a:noAutofit/>
                    </a:bodyPr>
                    <a:p>
                      <a:pPr>
                        <a:lnSpc>
                          <a:spcPct val="150000"/>
                        </a:lnSpc>
                        <a:buNone/>
                      </a:pPr>
                      <a:r>
                        <a:rPr b="0" lang="zh-CN" sz="1800" spc="-1" strike="noStrike">
                          <a:solidFill>
                            <a:srgbClr val="000000"/>
                          </a:solidFill>
                          <a:latin typeface="Calibri"/>
                          <a:ea typeface="黑体"/>
                        </a:rPr>
                        <a:t>模拟结果可能和实际结果差别较大</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r>
              <a:tr h="999720">
                <a:tc>
                  <a:txBody>
                    <a:bodyPr anchor="ctr">
                      <a:noAutofit/>
                    </a:bodyPr>
                    <a:p>
                      <a:pPr>
                        <a:lnSpc>
                          <a:spcPct val="100000"/>
                        </a:lnSpc>
                        <a:buNone/>
                      </a:pPr>
                      <a:r>
                        <a:rPr b="0" lang="zh-CN" sz="1800" spc="-1" strike="noStrike">
                          <a:solidFill>
                            <a:srgbClr val="000000"/>
                          </a:solidFill>
                          <a:latin typeface="Calibri"/>
                          <a:ea typeface="黑体"/>
                        </a:rPr>
                        <a:t>仿真平台（</a:t>
                      </a:r>
                      <a:r>
                        <a:rPr b="0" lang="en-US" sz="1800" spc="-1" strike="noStrike">
                          <a:solidFill>
                            <a:srgbClr val="000000"/>
                          </a:solidFill>
                          <a:latin typeface="Calibri"/>
                          <a:ea typeface="黑体"/>
                        </a:rPr>
                        <a:t>Emulator</a:t>
                      </a:r>
                      <a:r>
                        <a:rPr b="0" lang="zh-CN" sz="1800" spc="-1" strike="noStrike">
                          <a:solidFill>
                            <a:srgbClr val="000000"/>
                          </a:solidFill>
                          <a:latin typeface="Calibri"/>
                          <a:ea typeface="黑体"/>
                        </a:rPr>
                        <a:t>）</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ctr">
                      <a:noAutofit/>
                    </a:bodyPr>
                    <a:p>
                      <a:pPr>
                        <a:lnSpc>
                          <a:spcPct val="150000"/>
                        </a:lnSpc>
                        <a:buNone/>
                      </a:pPr>
                      <a:r>
                        <a:rPr b="0" lang="zh-CN" sz="1800" spc="-1" strike="noStrike">
                          <a:solidFill>
                            <a:srgbClr val="000000"/>
                          </a:solidFill>
                          <a:latin typeface="Calibri"/>
                          <a:ea typeface="黑体"/>
                        </a:rPr>
                        <a:t>软件实现；容易扩展</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ctr">
                      <a:noAutofit/>
                    </a:bodyPr>
                    <a:p>
                      <a:pPr>
                        <a:lnSpc>
                          <a:spcPct val="150000"/>
                        </a:lnSpc>
                        <a:buNone/>
                      </a:pPr>
                      <a:r>
                        <a:rPr b="0" lang="zh-CN" sz="1800" spc="-1" strike="noStrike">
                          <a:solidFill>
                            <a:srgbClr val="000000"/>
                          </a:solidFill>
                          <a:latin typeface="Calibri"/>
                          <a:ea typeface="黑体"/>
                        </a:rPr>
                        <a:t>比硬件平台速度稍慢</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r>
            </a:tbl>
          </a:graphicData>
        </a:graphic>
      </p:graphicFrame>
      <p:sp>
        <p:nvSpPr>
          <p:cNvPr id="3" name="PlaceHolder 2"/>
          <p:cNvSpPr>
            <a:spLocks noGrp="1"/>
          </p:cNvSpPr>
          <p:nvPr>
            <p:ph type="sldNum" idx="5"/>
          </p:nvPr>
        </p:nvSpPr>
        <p:spPr/>
        <p:txBody>
          <a:bodyPr/>
          <a:p>
            <a:fld id="{E78B2357-7ECC-4086-8674-CF84729B3BE9}" type="slidenum">
              <a:t>5</a:t>
            </a:fld>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路径开销</a:t>
            </a:r>
            <a:endParaRPr b="0" lang="en-US" sz="3600" spc="-1" strike="noStrike">
              <a:solidFill>
                <a:srgbClr val="000000"/>
              </a:solidFill>
              <a:latin typeface="Calibri"/>
            </a:endParaRPr>
          </a:p>
        </p:txBody>
      </p:sp>
      <p:sp>
        <p:nvSpPr>
          <p:cNvPr id="612" name="PlaceHolder 2"/>
          <p:cNvSpPr>
            <a:spLocks noGrp="1"/>
          </p:cNvSpPr>
          <p:nvPr>
            <p:ph/>
          </p:nvPr>
        </p:nvSpPr>
        <p:spPr>
          <a:xfrm>
            <a:off x="457200" y="1445040"/>
            <a:ext cx="8229240" cy="22464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路径开销用于衡量节点间路径的优劣</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每条链路都具有开销值</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路径开销等于路径上全部链路开销之和</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链路开销与链路带宽相关，带宽越高，开销越小</a:t>
            </a:r>
            <a:endParaRPr b="0" lang="en-US" sz="20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p:txBody>
      </p:sp>
      <p:grpSp>
        <p:nvGrpSpPr>
          <p:cNvPr id="613" name="组合 5"/>
          <p:cNvGrpSpPr/>
          <p:nvPr/>
        </p:nvGrpSpPr>
        <p:grpSpPr>
          <a:xfrm>
            <a:off x="2339640" y="3825720"/>
            <a:ext cx="3363480" cy="1773720"/>
            <a:chOff x="2339640" y="3825720"/>
            <a:chExt cx="3363480" cy="1773720"/>
          </a:xfrm>
        </p:grpSpPr>
        <p:sp>
          <p:nvSpPr>
            <p:cNvPr id="614" name="椭圆 15"/>
            <p:cNvSpPr/>
            <p:nvPr/>
          </p:nvSpPr>
          <p:spPr>
            <a:xfrm>
              <a:off x="3551040" y="382572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b1</a:t>
              </a:r>
              <a:endParaRPr b="0" lang="en-US" sz="2000" spc="-1" strike="noStrike">
                <a:latin typeface="Arial"/>
              </a:endParaRPr>
            </a:p>
          </p:txBody>
        </p:sp>
        <p:sp>
          <p:nvSpPr>
            <p:cNvPr id="615" name="椭圆 16"/>
            <p:cNvSpPr/>
            <p:nvPr/>
          </p:nvSpPr>
          <p:spPr>
            <a:xfrm>
              <a:off x="2339640" y="501876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b3</a:t>
              </a:r>
              <a:endParaRPr b="0" lang="en-US" sz="2000" spc="-1" strike="noStrike">
                <a:latin typeface="Arial"/>
              </a:endParaRPr>
            </a:p>
          </p:txBody>
        </p:sp>
        <p:sp>
          <p:nvSpPr>
            <p:cNvPr id="616" name="椭圆 17"/>
            <p:cNvSpPr/>
            <p:nvPr/>
          </p:nvSpPr>
          <p:spPr>
            <a:xfrm>
              <a:off x="4875120" y="501876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b2</a:t>
              </a:r>
              <a:endParaRPr b="0" lang="en-US" sz="2000" spc="-1" strike="noStrike">
                <a:latin typeface="Arial"/>
              </a:endParaRPr>
            </a:p>
          </p:txBody>
        </p:sp>
        <p:sp>
          <p:nvSpPr>
            <p:cNvPr id="617" name="直接连接符 19"/>
            <p:cNvSpPr/>
            <p:nvPr/>
          </p:nvSpPr>
          <p:spPr>
            <a:xfrm flipH="1">
              <a:off x="2753640" y="4321440"/>
              <a:ext cx="918360" cy="69696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618" name="直接连接符 20"/>
            <p:cNvSpPr/>
            <p:nvPr/>
          </p:nvSpPr>
          <p:spPr>
            <a:xfrm>
              <a:off x="4257720" y="4321440"/>
              <a:ext cx="1031400" cy="69696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grpSp>
      <p:sp>
        <p:nvSpPr>
          <p:cNvPr id="619" name="直接连接符 25"/>
          <p:cNvSpPr/>
          <p:nvPr/>
        </p:nvSpPr>
        <p:spPr>
          <a:xfrm flipH="1">
            <a:off x="4239720" y="5599440"/>
            <a:ext cx="1049400" cy="64908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620" name="文本框 28"/>
          <p:cNvSpPr/>
          <p:nvPr/>
        </p:nvSpPr>
        <p:spPr>
          <a:xfrm>
            <a:off x="2319480" y="4209120"/>
            <a:ext cx="9799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10Gbps</a:t>
            </a:r>
            <a:endParaRPr b="0" lang="en-US" sz="1800" spc="-1" strike="noStrike">
              <a:latin typeface="Arial"/>
            </a:endParaRPr>
          </a:p>
        </p:txBody>
      </p:sp>
      <p:sp>
        <p:nvSpPr>
          <p:cNvPr id="621" name="文本框 29"/>
          <p:cNvSpPr/>
          <p:nvPr/>
        </p:nvSpPr>
        <p:spPr>
          <a:xfrm>
            <a:off x="4747320" y="4197960"/>
            <a:ext cx="9799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10Gbps</a:t>
            </a:r>
            <a:endParaRPr b="0" lang="en-US" sz="1800" spc="-1" strike="noStrike">
              <a:latin typeface="Arial"/>
            </a:endParaRPr>
          </a:p>
        </p:txBody>
      </p:sp>
      <p:sp>
        <p:nvSpPr>
          <p:cNvPr id="622" name="文本框 30"/>
          <p:cNvSpPr/>
          <p:nvPr/>
        </p:nvSpPr>
        <p:spPr>
          <a:xfrm>
            <a:off x="2442960" y="5811120"/>
            <a:ext cx="7794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1Gbps</a:t>
            </a:r>
            <a:endParaRPr b="0" lang="en-US" sz="1800" spc="-1" strike="noStrike">
              <a:latin typeface="Arial"/>
            </a:endParaRPr>
          </a:p>
        </p:txBody>
      </p:sp>
      <p:sp>
        <p:nvSpPr>
          <p:cNvPr id="623" name="连接符: 曲线 32"/>
          <p:cNvSpPr/>
          <p:nvPr/>
        </p:nvSpPr>
        <p:spPr>
          <a:xfrm flipV="1" rot="10800000">
            <a:off x="3506760" y="4113360"/>
            <a:ext cx="2505240" cy="647640"/>
          </a:xfrm>
          <a:prstGeom prst="curvedConnector3">
            <a:avLst>
              <a:gd name="adj1" fmla="val 50000"/>
            </a:avLst>
          </a:prstGeom>
          <a:noFill/>
          <a:ln w="19050">
            <a:solidFill>
              <a:srgbClr val="000000"/>
            </a:solidFill>
            <a:prstDash val="dash"/>
            <a:round/>
            <a:tailEnd len="med" type="arrow" w="med"/>
          </a:ln>
        </p:spPr>
        <p:style>
          <a:lnRef idx="1">
            <a:schemeClr val="accent1"/>
          </a:lnRef>
          <a:fillRef idx="0">
            <a:schemeClr val="accent1"/>
          </a:fillRef>
          <a:effectRef idx="0">
            <a:schemeClr val="accent1"/>
          </a:effectRef>
          <a:fontRef idx="minor"/>
        </p:style>
      </p:sp>
      <p:sp>
        <p:nvSpPr>
          <p:cNvPr id="624" name="连接符: 曲线 34"/>
          <p:cNvSpPr/>
          <p:nvPr/>
        </p:nvSpPr>
        <p:spPr>
          <a:xfrm flipV="1" rot="10800000">
            <a:off x="5049000" y="4209480"/>
            <a:ext cx="963000" cy="552240"/>
          </a:xfrm>
          <a:prstGeom prst="curvedConnector3">
            <a:avLst>
              <a:gd name="adj1" fmla="val 50000"/>
            </a:avLst>
          </a:prstGeom>
          <a:noFill/>
          <a:ln w="19050">
            <a:solidFill>
              <a:srgbClr val="000000"/>
            </a:solidFill>
            <a:prstDash val="dash"/>
            <a:round/>
            <a:tailEnd len="med" type="arrow" w="med"/>
          </a:ln>
        </p:spPr>
        <p:style>
          <a:lnRef idx="1">
            <a:schemeClr val="accent1"/>
          </a:lnRef>
          <a:fillRef idx="0">
            <a:schemeClr val="accent1"/>
          </a:fillRef>
          <a:effectRef idx="0">
            <a:schemeClr val="accent1"/>
          </a:effectRef>
          <a:fontRef idx="minor"/>
        </p:style>
      </p:sp>
      <p:sp>
        <p:nvSpPr>
          <p:cNvPr id="625" name="文本框 37"/>
          <p:cNvSpPr/>
          <p:nvPr/>
        </p:nvSpPr>
        <p:spPr>
          <a:xfrm>
            <a:off x="6080040" y="3970440"/>
            <a:ext cx="8989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Cost: 2</a:t>
            </a:r>
            <a:endParaRPr b="0" lang="en-US" sz="1800" spc="-1" strike="noStrike">
              <a:latin typeface="Arial"/>
            </a:endParaRPr>
          </a:p>
        </p:txBody>
      </p:sp>
      <p:sp>
        <p:nvSpPr>
          <p:cNvPr id="626" name="文本框 38"/>
          <p:cNvSpPr/>
          <p:nvPr/>
        </p:nvSpPr>
        <p:spPr>
          <a:xfrm>
            <a:off x="1889280" y="6488640"/>
            <a:ext cx="9432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Cost: 20</a:t>
            </a:r>
            <a:endParaRPr b="0" lang="en-US" sz="1800" spc="-1" strike="noStrike">
              <a:latin typeface="Arial"/>
            </a:endParaRPr>
          </a:p>
        </p:txBody>
      </p:sp>
      <p:sp>
        <p:nvSpPr>
          <p:cNvPr id="627" name="连接符: 曲线 39"/>
          <p:cNvSpPr/>
          <p:nvPr/>
        </p:nvSpPr>
        <p:spPr>
          <a:xfrm flipH="1" flipV="1" rot="5400000">
            <a:off x="2670120" y="6171840"/>
            <a:ext cx="378000" cy="292680"/>
          </a:xfrm>
          <a:prstGeom prst="curvedConnector3">
            <a:avLst>
              <a:gd name="adj1" fmla="val 21816"/>
            </a:avLst>
          </a:prstGeom>
          <a:noFill/>
          <a:ln w="19050">
            <a:solidFill>
              <a:srgbClr val="000000"/>
            </a:solidFill>
            <a:prstDash val="dash"/>
            <a:round/>
            <a:tailEnd len="med" type="arrow" w="med"/>
          </a:ln>
        </p:spPr>
        <p:style>
          <a:lnRef idx="1">
            <a:schemeClr val="accent1"/>
          </a:lnRef>
          <a:fillRef idx="0">
            <a:schemeClr val="accent1"/>
          </a:fillRef>
          <a:effectRef idx="0">
            <a:schemeClr val="accent1"/>
          </a:effectRef>
          <a:fontRef idx="minor"/>
        </p:style>
      </p:sp>
      <p:sp>
        <p:nvSpPr>
          <p:cNvPr id="628" name="椭圆 26"/>
          <p:cNvSpPr/>
          <p:nvPr/>
        </p:nvSpPr>
        <p:spPr>
          <a:xfrm>
            <a:off x="3533040" y="616356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b4</a:t>
            </a:r>
            <a:endParaRPr b="0" lang="en-US" sz="2000" spc="-1" strike="noStrike">
              <a:latin typeface="Arial"/>
            </a:endParaRPr>
          </a:p>
        </p:txBody>
      </p:sp>
      <p:sp>
        <p:nvSpPr>
          <p:cNvPr id="629" name="直接连接符 31"/>
          <p:cNvSpPr/>
          <p:nvPr/>
        </p:nvSpPr>
        <p:spPr>
          <a:xfrm flipH="1" flipV="1">
            <a:off x="2753640" y="5599440"/>
            <a:ext cx="900360" cy="649080"/>
          </a:xfrm>
          <a:prstGeom prst="line">
            <a:avLst/>
          </a:prstGeom>
          <a:ln w="12700">
            <a:solidFill>
              <a:srgbClr val="9292fb"/>
            </a:solidFill>
            <a:round/>
          </a:ln>
        </p:spPr>
        <p:style>
          <a:lnRef idx="1">
            <a:schemeClr val="accent1"/>
          </a:lnRef>
          <a:fillRef idx="0">
            <a:schemeClr val="accent1"/>
          </a:fillRef>
          <a:effectRef idx="0">
            <a:schemeClr val="accent1"/>
          </a:effectRef>
          <a:fontRef idx="minor"/>
        </p:style>
      </p:sp>
      <p:sp>
        <p:nvSpPr>
          <p:cNvPr id="630" name="连接符: 曲线 35"/>
          <p:cNvSpPr/>
          <p:nvPr/>
        </p:nvSpPr>
        <p:spPr>
          <a:xfrm rot="5400000">
            <a:off x="4650840" y="4590000"/>
            <a:ext cx="1699200" cy="1111320"/>
          </a:xfrm>
          <a:prstGeom prst="curvedConnector3">
            <a:avLst>
              <a:gd name="adj1" fmla="val 100497"/>
            </a:avLst>
          </a:prstGeom>
          <a:noFill/>
          <a:ln w="19050">
            <a:solidFill>
              <a:srgbClr val="000000"/>
            </a:solidFill>
            <a:prstDash val="dash"/>
            <a:round/>
            <a:tailEnd len="med" type="arrow" w="med"/>
          </a:ln>
        </p:spPr>
        <p:style>
          <a:lnRef idx="1">
            <a:schemeClr val="accent1"/>
          </a:lnRef>
          <a:fillRef idx="0">
            <a:schemeClr val="accent1"/>
          </a:fillRef>
          <a:effectRef idx="0">
            <a:schemeClr val="accent1"/>
          </a:effectRef>
          <a:fontRef idx="minor"/>
        </p:style>
      </p:sp>
      <p:sp>
        <p:nvSpPr>
          <p:cNvPr id="631" name="文本框 42"/>
          <p:cNvSpPr/>
          <p:nvPr/>
        </p:nvSpPr>
        <p:spPr>
          <a:xfrm>
            <a:off x="4629600" y="5987520"/>
            <a:ext cx="9799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10Gbps</a:t>
            </a:r>
            <a:endParaRPr b="0" lang="en-US" sz="1800" spc="-1" strike="noStrike">
              <a:latin typeface="Arial"/>
            </a:endParaRPr>
          </a:p>
        </p:txBody>
      </p:sp>
      <p:sp>
        <p:nvSpPr>
          <p:cNvPr id="4" name="PlaceHolder 3"/>
          <p:cNvSpPr>
            <a:spLocks noGrp="1"/>
          </p:cNvSpPr>
          <p:nvPr>
            <p:ph type="sldNum" idx="5"/>
          </p:nvPr>
        </p:nvSpPr>
        <p:spPr/>
        <p:txBody>
          <a:bodyPr/>
          <a:p>
            <a:fld id="{8D23BE40-D8DB-46D8-8888-53057EFE5C36}" type="slidenum">
              <a:t>50</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配置消息</a:t>
            </a:r>
            <a:r>
              <a:rPr b="1" lang="en-US" sz="3600" spc="-1" strike="noStrike">
                <a:solidFill>
                  <a:srgbClr val="000000"/>
                </a:solidFill>
                <a:latin typeface="Calibri"/>
                <a:ea typeface="黑体"/>
              </a:rPr>
              <a:t>(BPDU Config)</a:t>
            </a:r>
            <a:endParaRPr b="0" lang="en-US" sz="3600" spc="-1" strike="noStrike">
              <a:solidFill>
                <a:srgbClr val="000000"/>
              </a:solidFill>
              <a:latin typeface="Calibri"/>
            </a:endParaRPr>
          </a:p>
        </p:txBody>
      </p:sp>
      <p:sp>
        <p:nvSpPr>
          <p:cNvPr id="633"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节点通过交换</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消息获取路径及优先级等信息</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每个端口独立生成</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ff0000"/>
                </a:solidFill>
                <a:latin typeface="Calibri"/>
                <a:ea typeface="黑体"/>
              </a:rPr>
              <a:t>表示本网段（</a:t>
            </a:r>
            <a:r>
              <a:rPr b="0" lang="en-US" sz="2000" spc="-1" strike="noStrike">
                <a:solidFill>
                  <a:srgbClr val="ff0000"/>
                </a:solidFill>
                <a:latin typeface="Calibri"/>
                <a:ea typeface="黑体"/>
              </a:rPr>
              <a:t>Segment</a:t>
            </a:r>
            <a:r>
              <a:rPr b="0" lang="zh-CN" sz="2000" spc="-1" strike="noStrike">
                <a:solidFill>
                  <a:srgbClr val="ff0000"/>
                </a:solidFill>
                <a:latin typeface="Calibri"/>
                <a:ea typeface="黑体"/>
              </a:rPr>
              <a:t>，可以理解为链路）到根节点的路径和开销，而不是本节点的</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包括自己的节点</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、发送端口</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，自己认为的根节点</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，以及到根节点的路径和开销</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消息的发送</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根节点周期发送，发送周期为</a:t>
            </a:r>
            <a:r>
              <a:rPr b="0" lang="en-US" sz="2000" spc="-1" strike="noStrike">
                <a:solidFill>
                  <a:srgbClr val="000000"/>
                </a:solidFill>
                <a:latin typeface="Calibri"/>
                <a:ea typeface="黑体"/>
              </a:rPr>
              <a:t>Hello Time</a:t>
            </a:r>
            <a:r>
              <a:rPr b="0" lang="zh-CN" sz="2000" spc="-1" strike="noStrike">
                <a:solidFill>
                  <a:srgbClr val="000000"/>
                </a:solidFill>
                <a:latin typeface="Calibri"/>
                <a:ea typeface="黑体"/>
              </a:rPr>
              <a:t>（</a:t>
            </a:r>
            <a:r>
              <a:rPr b="0" lang="en-US" sz="2000" spc="-1" strike="noStrike">
                <a:solidFill>
                  <a:srgbClr val="000000"/>
                </a:solidFill>
                <a:latin typeface="Calibri"/>
                <a:ea typeface="黑体"/>
              </a:rPr>
              <a:t>2</a:t>
            </a:r>
            <a:r>
              <a:rPr b="0" lang="zh-CN" sz="2000" spc="-1" strike="noStrike">
                <a:solidFill>
                  <a:srgbClr val="000000"/>
                </a:solidFill>
                <a:latin typeface="Calibri"/>
                <a:ea typeface="黑体"/>
              </a:rPr>
              <a:t>秒）</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其他节点收到的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后可能触发发送</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消息基于二层组播方式发送</a:t>
            </a:r>
            <a:r>
              <a:rPr b="0" lang="en-US" sz="2400" spc="-1" strike="noStrike">
                <a:solidFill>
                  <a:srgbClr val="000000"/>
                </a:solidFill>
                <a:latin typeface="Calibri"/>
                <a:ea typeface="黑体"/>
              </a:rPr>
              <a:t>	</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目的地址为</a:t>
            </a:r>
            <a:r>
              <a:rPr b="0" lang="en-US" sz="2000" spc="-1" strike="noStrike">
                <a:solidFill>
                  <a:srgbClr val="ff0000"/>
                </a:solidFill>
                <a:latin typeface="Calibri"/>
                <a:ea typeface="黑体"/>
              </a:rPr>
              <a:t>01-80-C2</a:t>
            </a:r>
            <a:r>
              <a:rPr b="0" lang="en-US" sz="2000" spc="-1" strike="noStrike">
                <a:solidFill>
                  <a:srgbClr val="000000"/>
                </a:solidFill>
                <a:latin typeface="Calibri"/>
                <a:ea typeface="黑体"/>
              </a:rPr>
              <a:t>-00-00-01</a:t>
            </a:r>
            <a:endParaRPr b="0" lang="en-US" sz="2000" spc="-1" strike="noStrike">
              <a:solidFill>
                <a:srgbClr val="000000"/>
              </a:solidFill>
              <a:latin typeface="Calibri"/>
            </a:endParaRPr>
          </a:p>
        </p:txBody>
      </p:sp>
      <p:sp>
        <p:nvSpPr>
          <p:cNvPr id="4" name="PlaceHolder 3"/>
          <p:cNvSpPr>
            <a:spLocks noGrp="1"/>
          </p:cNvSpPr>
          <p:nvPr>
            <p:ph type="sldNum" idx="5"/>
          </p:nvPr>
        </p:nvSpPr>
        <p:spPr/>
        <p:txBody>
          <a:bodyPr/>
          <a:p>
            <a:fld id="{F700AC22-CB29-4752-8618-2DA93AAE1D17}" type="slidenum">
              <a:t>51</a:t>
            </a:fld>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生成树机制的基本原理</a:t>
            </a:r>
            <a:endParaRPr b="0" lang="en-US" sz="3600" spc="-1" strike="noStrike">
              <a:solidFill>
                <a:srgbClr val="000000"/>
              </a:solidFill>
              <a:latin typeface="Calibri"/>
            </a:endParaRPr>
          </a:p>
        </p:txBody>
      </p:sp>
      <p:sp>
        <p:nvSpPr>
          <p:cNvPr id="635"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经过有限次的收发</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消息，网络中能够“选举”出唯一的</a:t>
            </a:r>
            <a:r>
              <a:rPr b="0" lang="zh-CN" sz="2400" spc="-1" strike="noStrike">
                <a:solidFill>
                  <a:srgbClr val="ff0000"/>
                </a:solidFill>
                <a:latin typeface="Calibri"/>
                <a:ea typeface="黑体"/>
              </a:rPr>
              <a:t>根节点</a:t>
            </a:r>
            <a:r>
              <a:rPr b="0" lang="zh-CN" sz="2400" spc="-1" strike="noStrike">
                <a:solidFill>
                  <a:srgbClr val="000000"/>
                </a:solidFill>
                <a:latin typeface="Calibri"/>
                <a:ea typeface="黑体"/>
              </a:rPr>
              <a:t>，即</a:t>
            </a:r>
            <a:r>
              <a:rPr b="0" lang="en-US" sz="2400" spc="-1" strike="noStrike">
                <a:solidFill>
                  <a:srgbClr val="000000"/>
                </a:solidFill>
                <a:latin typeface="Calibri"/>
                <a:ea typeface="黑体"/>
              </a:rPr>
              <a:t>ID</a:t>
            </a:r>
            <a:r>
              <a:rPr b="0" lang="zh-CN" sz="2400" spc="-1" strike="noStrike">
                <a:solidFill>
                  <a:srgbClr val="000000"/>
                </a:solidFill>
                <a:latin typeface="Calibri"/>
                <a:ea typeface="黑体"/>
              </a:rPr>
              <a:t>最小的节点</a:t>
            </a:r>
            <a:endParaRPr b="0" lang="en-US" sz="24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除根节点外，每个节点选择通过自己的某端口连接到根节点，使得到根节点的路径开销最小，该端口叫做</a:t>
            </a:r>
            <a:r>
              <a:rPr b="0" lang="zh-CN" sz="2400" spc="-1" strike="noStrike">
                <a:solidFill>
                  <a:srgbClr val="ff0000"/>
                </a:solidFill>
                <a:latin typeface="Calibri"/>
                <a:ea typeface="黑体"/>
              </a:rPr>
              <a:t>根端口</a:t>
            </a:r>
            <a:endParaRPr b="0" lang="en-US" sz="24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为了保证新的</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消息能够扩散到其他节点，每个节点会通过某些端口发送</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消息，这些端口叫做</a:t>
            </a:r>
            <a:r>
              <a:rPr b="0" lang="zh-CN" sz="2400" spc="-1" strike="noStrike">
                <a:solidFill>
                  <a:srgbClr val="ff0000"/>
                </a:solidFill>
                <a:latin typeface="Calibri"/>
                <a:ea typeface="黑体"/>
              </a:rPr>
              <a:t>指定端口</a:t>
            </a:r>
            <a:endParaRPr b="0" lang="en-US" sz="2400" spc="-1" strike="noStrike">
              <a:solidFill>
                <a:srgbClr val="000000"/>
              </a:solidFill>
              <a:latin typeface="Calibri"/>
            </a:endParaRPr>
          </a:p>
        </p:txBody>
      </p:sp>
      <p:sp>
        <p:nvSpPr>
          <p:cNvPr id="4" name="PlaceHolder 3"/>
          <p:cNvSpPr>
            <a:spLocks noGrp="1"/>
          </p:cNvSpPr>
          <p:nvPr>
            <p:ph type="sldNum" idx="5"/>
          </p:nvPr>
        </p:nvSpPr>
        <p:spPr/>
        <p:txBody>
          <a:bodyPr/>
          <a:p>
            <a:fld id="{599BFC35-8D8B-4E8D-8A2F-03C8008E38CA}" type="slidenum">
              <a:t>52</a:t>
            </a:fld>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生成树中的术语</a:t>
            </a:r>
            <a:endParaRPr b="0" lang="en-US" sz="3600" spc="-1" strike="noStrike">
              <a:solidFill>
                <a:srgbClr val="000000"/>
              </a:solidFill>
              <a:latin typeface="Calibri"/>
            </a:endParaRPr>
          </a:p>
        </p:txBody>
      </p:sp>
      <p:grpSp>
        <p:nvGrpSpPr>
          <p:cNvPr id="637" name="组合 4"/>
          <p:cNvGrpSpPr/>
          <p:nvPr/>
        </p:nvGrpSpPr>
        <p:grpSpPr>
          <a:xfrm>
            <a:off x="398160" y="1694880"/>
            <a:ext cx="3363120" cy="3804120"/>
            <a:chOff x="398160" y="1694880"/>
            <a:chExt cx="3363120" cy="3804120"/>
          </a:xfrm>
        </p:grpSpPr>
        <p:sp>
          <p:nvSpPr>
            <p:cNvPr id="638" name="椭圆 5"/>
            <p:cNvSpPr/>
            <p:nvPr/>
          </p:nvSpPr>
          <p:spPr>
            <a:xfrm>
              <a:off x="1609200" y="263160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b1</a:t>
              </a:r>
              <a:endParaRPr b="0" lang="en-US" sz="2000" spc="-1" strike="noStrike">
                <a:latin typeface="Arial"/>
              </a:endParaRPr>
            </a:p>
          </p:txBody>
        </p:sp>
        <p:sp>
          <p:nvSpPr>
            <p:cNvPr id="639" name="椭圆 6"/>
            <p:cNvSpPr/>
            <p:nvPr/>
          </p:nvSpPr>
          <p:spPr>
            <a:xfrm>
              <a:off x="398160" y="382464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b3</a:t>
              </a:r>
              <a:endParaRPr b="0" lang="en-US" sz="2000" spc="-1" strike="noStrike">
                <a:latin typeface="Arial"/>
              </a:endParaRPr>
            </a:p>
          </p:txBody>
        </p:sp>
        <p:sp>
          <p:nvSpPr>
            <p:cNvPr id="640" name="椭圆 7"/>
            <p:cNvSpPr/>
            <p:nvPr/>
          </p:nvSpPr>
          <p:spPr>
            <a:xfrm>
              <a:off x="2933280" y="382464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b2</a:t>
              </a:r>
              <a:endParaRPr b="0" lang="en-US" sz="2000" spc="-1" strike="noStrike">
                <a:latin typeface="Arial"/>
              </a:endParaRPr>
            </a:p>
          </p:txBody>
        </p:sp>
        <p:sp>
          <p:nvSpPr>
            <p:cNvPr id="641" name="椭圆 8"/>
            <p:cNvSpPr/>
            <p:nvPr/>
          </p:nvSpPr>
          <p:spPr>
            <a:xfrm>
              <a:off x="1609200" y="491832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b4</a:t>
              </a:r>
              <a:endParaRPr b="0" lang="en-US" sz="2000" spc="-1" strike="noStrike">
                <a:latin typeface="Arial"/>
              </a:endParaRPr>
            </a:p>
          </p:txBody>
        </p:sp>
        <p:sp>
          <p:nvSpPr>
            <p:cNvPr id="642" name="直接连接符 9"/>
            <p:cNvSpPr/>
            <p:nvPr/>
          </p:nvSpPr>
          <p:spPr>
            <a:xfrm flipH="1">
              <a:off x="812160" y="3127320"/>
              <a:ext cx="918000" cy="69732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643" name="直接连接符 10"/>
            <p:cNvSpPr/>
            <p:nvPr/>
          </p:nvSpPr>
          <p:spPr>
            <a:xfrm>
              <a:off x="2315880" y="3127320"/>
              <a:ext cx="1031400" cy="69732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644" name="直接连接符 11"/>
            <p:cNvSpPr/>
            <p:nvPr/>
          </p:nvSpPr>
          <p:spPr>
            <a:xfrm>
              <a:off x="812160" y="4405320"/>
              <a:ext cx="918000" cy="597960"/>
            </a:xfrm>
            <a:prstGeom prst="line">
              <a:avLst/>
            </a:prstGeom>
            <a:ln w="28575">
              <a:solidFill>
                <a:srgbClr val="9292fb"/>
              </a:solidFill>
              <a:prstDash val="dash"/>
              <a:round/>
            </a:ln>
          </p:spPr>
          <p:style>
            <a:lnRef idx="1">
              <a:schemeClr val="accent1"/>
            </a:lnRef>
            <a:fillRef idx="0">
              <a:schemeClr val="accent1"/>
            </a:fillRef>
            <a:effectRef idx="0">
              <a:schemeClr val="accent1"/>
            </a:effectRef>
            <a:fontRef idx="minor"/>
          </p:style>
        </p:sp>
        <p:sp>
          <p:nvSpPr>
            <p:cNvPr id="645" name="直接连接符 12"/>
            <p:cNvSpPr/>
            <p:nvPr/>
          </p:nvSpPr>
          <p:spPr>
            <a:xfrm flipH="1">
              <a:off x="2315880" y="4405320"/>
              <a:ext cx="1031400" cy="5979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646" name="文本框 13"/>
            <p:cNvSpPr/>
            <p:nvPr/>
          </p:nvSpPr>
          <p:spPr>
            <a:xfrm>
              <a:off x="1325880" y="1694880"/>
              <a:ext cx="145368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zh-CN" sz="2000" spc="-1" strike="noStrike">
                  <a:solidFill>
                    <a:srgbClr val="000000"/>
                  </a:solidFill>
                  <a:latin typeface="Calibri"/>
                  <a:ea typeface="黑体"/>
                </a:rPr>
                <a:t>生成树拓扑</a:t>
              </a:r>
              <a:endParaRPr b="0" lang="en-US" sz="2000" spc="-1" strike="noStrike">
                <a:latin typeface="Arial"/>
              </a:endParaRPr>
            </a:p>
          </p:txBody>
        </p:sp>
        <p:pic>
          <p:nvPicPr>
            <p:cNvPr id="647" name="图片 14" descr=""/>
            <p:cNvPicPr/>
            <p:nvPr/>
          </p:nvPicPr>
          <p:blipFill>
            <a:blip r:embed="rId1"/>
            <a:stretch/>
          </p:blipFill>
          <p:spPr>
            <a:xfrm>
              <a:off x="1070280" y="4490280"/>
              <a:ext cx="401400" cy="459360"/>
            </a:xfrm>
            <a:prstGeom prst="rect">
              <a:avLst/>
            </a:prstGeom>
            <a:ln w="0">
              <a:noFill/>
            </a:ln>
          </p:spPr>
        </p:pic>
      </p:grpSp>
      <p:sp>
        <p:nvSpPr>
          <p:cNvPr id="648" name="文本框 26"/>
          <p:cNvSpPr/>
          <p:nvPr/>
        </p:nvSpPr>
        <p:spPr>
          <a:xfrm>
            <a:off x="2067480" y="2255400"/>
            <a:ext cx="14536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Root Switch</a:t>
            </a:r>
            <a:endParaRPr b="0" lang="en-US" sz="1800" spc="-1" strike="noStrike">
              <a:latin typeface="Arial"/>
            </a:endParaRPr>
          </a:p>
        </p:txBody>
      </p:sp>
      <p:sp>
        <p:nvSpPr>
          <p:cNvPr id="649" name="PlaceHolder 2"/>
          <p:cNvSpPr>
            <a:spLocks noGrp="1"/>
          </p:cNvSpPr>
          <p:nvPr>
            <p:ph/>
          </p:nvPr>
        </p:nvSpPr>
        <p:spPr>
          <a:xfrm>
            <a:off x="3933000" y="1558080"/>
            <a:ext cx="5210640" cy="5034600"/>
          </a:xfrm>
          <a:prstGeom prst="rect">
            <a:avLst/>
          </a:prstGeom>
          <a:noFill/>
          <a:ln w="0">
            <a:noFill/>
          </a:ln>
        </p:spPr>
        <p:txBody>
          <a:bodyPr numCol="1" spcCol="0" anchor="t">
            <a:noAutofit/>
          </a:bodyPr>
          <a:p>
            <a:pPr marL="343080" indent="-343080">
              <a:lnSpc>
                <a:spcPct val="140000"/>
              </a:lnSpc>
              <a:buClr>
                <a:srgbClr val="00007d"/>
              </a:buClr>
              <a:buSzPct val="75000"/>
              <a:buFont typeface="Wingdings" charset="2"/>
              <a:buChar char=""/>
            </a:pPr>
            <a:r>
              <a:rPr b="0" lang="zh-CN" sz="2000" spc="-1" strike="noStrike">
                <a:solidFill>
                  <a:srgbClr val="000000"/>
                </a:solidFill>
                <a:latin typeface="Calibri"/>
                <a:ea typeface="黑体"/>
              </a:rPr>
              <a:t>根节点</a:t>
            </a:r>
            <a:r>
              <a:rPr b="0" lang="en-US" sz="2000" spc="-1" strike="noStrike">
                <a:solidFill>
                  <a:srgbClr val="000000"/>
                </a:solidFill>
                <a:latin typeface="Calibri"/>
                <a:ea typeface="黑体"/>
              </a:rPr>
              <a:t>(Root Switch)</a:t>
            </a:r>
            <a:endParaRPr b="0" lang="en-US" sz="2000" spc="-1" strike="noStrike">
              <a:solidFill>
                <a:srgbClr val="000000"/>
              </a:solidFill>
              <a:latin typeface="Calibri"/>
            </a:endParaRPr>
          </a:p>
          <a:p>
            <a:pPr lvl="1" marL="743040" indent="-285840">
              <a:lnSpc>
                <a:spcPct val="140000"/>
              </a:lnSpc>
              <a:buClr>
                <a:srgbClr val="9999cc"/>
              </a:buClr>
              <a:buSzPct val="80000"/>
              <a:buFont typeface="Wingdings" charset="2"/>
              <a:buChar char=""/>
            </a:pPr>
            <a:r>
              <a:rPr b="0" lang="zh-CN" sz="1600" spc="-1" strike="noStrike">
                <a:solidFill>
                  <a:srgbClr val="000000"/>
                </a:solidFill>
                <a:latin typeface="Calibri"/>
                <a:ea typeface="黑体"/>
              </a:rPr>
              <a:t>一个网络中只有一个根节点</a:t>
            </a:r>
            <a:endParaRPr b="0" lang="en-US" sz="1600" spc="-1" strike="noStrike">
              <a:solidFill>
                <a:srgbClr val="000000"/>
              </a:solidFill>
              <a:latin typeface="Calibri"/>
            </a:endParaRPr>
          </a:p>
          <a:p>
            <a:pPr lvl="1" marL="743040" indent="-285840">
              <a:lnSpc>
                <a:spcPct val="140000"/>
              </a:lnSpc>
              <a:buClr>
                <a:srgbClr val="9999cc"/>
              </a:buClr>
              <a:buSzPct val="80000"/>
              <a:buFont typeface="Wingdings" charset="2"/>
              <a:buChar char=""/>
            </a:pPr>
            <a:r>
              <a:rPr b="0" lang="en-US" sz="1600" spc="-1" strike="noStrike">
                <a:solidFill>
                  <a:srgbClr val="000000"/>
                </a:solidFill>
                <a:latin typeface="Calibri"/>
                <a:ea typeface="黑体"/>
              </a:rPr>
              <a:t>ID</a:t>
            </a:r>
            <a:r>
              <a:rPr b="0" lang="zh-CN" sz="1600" spc="-1" strike="noStrike">
                <a:solidFill>
                  <a:srgbClr val="000000"/>
                </a:solidFill>
                <a:latin typeface="Calibri"/>
                <a:ea typeface="黑体"/>
              </a:rPr>
              <a:t>最小的节点作为根节点</a:t>
            </a:r>
            <a:endParaRPr b="0" lang="en-US" sz="1600" spc="-1" strike="noStrike">
              <a:solidFill>
                <a:srgbClr val="000000"/>
              </a:solidFill>
              <a:latin typeface="Calibri"/>
            </a:endParaRPr>
          </a:p>
          <a:p>
            <a:pPr marL="343080" indent="-343080">
              <a:lnSpc>
                <a:spcPct val="140000"/>
              </a:lnSpc>
              <a:buClr>
                <a:srgbClr val="00007d"/>
              </a:buClr>
              <a:buSzPct val="75000"/>
              <a:buFont typeface="Wingdings" charset="2"/>
              <a:buChar char=""/>
            </a:pPr>
            <a:r>
              <a:rPr b="0" lang="zh-CN" sz="2000" spc="-1" strike="noStrike">
                <a:solidFill>
                  <a:srgbClr val="00b050"/>
                </a:solidFill>
                <a:latin typeface="Calibri"/>
                <a:ea typeface="黑体"/>
              </a:rPr>
              <a:t>根端口</a:t>
            </a:r>
            <a:r>
              <a:rPr b="0" lang="en-US" sz="2000" spc="-1" strike="noStrike">
                <a:solidFill>
                  <a:srgbClr val="000000"/>
                </a:solidFill>
                <a:latin typeface="Calibri"/>
                <a:ea typeface="黑体"/>
              </a:rPr>
              <a:t>(</a:t>
            </a:r>
            <a:r>
              <a:rPr b="0" lang="en-US" sz="2000" spc="-1" strike="noStrike">
                <a:solidFill>
                  <a:srgbClr val="00b050"/>
                </a:solidFill>
                <a:latin typeface="Calibri"/>
                <a:ea typeface="黑体"/>
              </a:rPr>
              <a:t>Root Port, RP</a:t>
            </a:r>
            <a:r>
              <a:rPr b="0" lang="en-US" sz="2000" spc="-1" strike="noStrike">
                <a:solidFill>
                  <a:srgbClr val="000000"/>
                </a:solidFill>
                <a:latin typeface="Calibri"/>
                <a:ea typeface="黑体"/>
              </a:rPr>
              <a:t>)</a:t>
            </a:r>
            <a:endParaRPr b="0" lang="en-US" sz="2000" spc="-1" strike="noStrike">
              <a:solidFill>
                <a:srgbClr val="000000"/>
              </a:solidFill>
              <a:latin typeface="Calibri"/>
            </a:endParaRPr>
          </a:p>
          <a:p>
            <a:pPr lvl="1" marL="743040" indent="-285840">
              <a:lnSpc>
                <a:spcPct val="140000"/>
              </a:lnSpc>
              <a:buClr>
                <a:srgbClr val="9999cc"/>
              </a:buClr>
              <a:buSzPct val="80000"/>
              <a:buFont typeface="Wingdings" charset="2"/>
              <a:buChar char=""/>
            </a:pPr>
            <a:r>
              <a:rPr b="0" lang="zh-CN" sz="1600" spc="-1" strike="noStrike">
                <a:solidFill>
                  <a:srgbClr val="000000"/>
                </a:solidFill>
                <a:latin typeface="Calibri"/>
                <a:ea typeface="黑体"/>
              </a:rPr>
              <a:t>除根节点以外，每个节点有一个根端口</a:t>
            </a:r>
            <a:endParaRPr b="0" lang="en-US" sz="1600" spc="-1" strike="noStrike">
              <a:solidFill>
                <a:srgbClr val="000000"/>
              </a:solidFill>
              <a:latin typeface="Calibri"/>
            </a:endParaRPr>
          </a:p>
          <a:p>
            <a:pPr lvl="1" marL="743040" indent="-285840">
              <a:lnSpc>
                <a:spcPct val="140000"/>
              </a:lnSpc>
              <a:buClr>
                <a:srgbClr val="9999cc"/>
              </a:buClr>
              <a:buSzPct val="80000"/>
              <a:buFont typeface="Wingdings" charset="2"/>
              <a:buChar char=""/>
            </a:pPr>
            <a:r>
              <a:rPr b="0" lang="zh-CN" sz="1600" spc="-1" strike="noStrike">
                <a:solidFill>
                  <a:srgbClr val="000000"/>
                </a:solidFill>
                <a:latin typeface="Calibri"/>
                <a:ea typeface="黑体"/>
              </a:rPr>
              <a:t>节点通过根端口连接到根节点，</a:t>
            </a:r>
            <a:r>
              <a:rPr b="0" lang="zh-CN" sz="1600" spc="-1" strike="noStrike">
                <a:solidFill>
                  <a:srgbClr val="ff0000"/>
                </a:solidFill>
                <a:latin typeface="Calibri"/>
                <a:ea typeface="黑体"/>
              </a:rPr>
              <a:t>根端口是一个节点到根节点路径开销最小的端口</a:t>
            </a:r>
            <a:endParaRPr b="0" lang="en-US" sz="1600" spc="-1" strike="noStrike">
              <a:solidFill>
                <a:srgbClr val="000000"/>
              </a:solidFill>
              <a:latin typeface="Calibri"/>
            </a:endParaRPr>
          </a:p>
          <a:p>
            <a:pPr marL="343080" indent="-343080">
              <a:lnSpc>
                <a:spcPct val="140000"/>
              </a:lnSpc>
              <a:buClr>
                <a:srgbClr val="00007d"/>
              </a:buClr>
              <a:buSzPct val="75000"/>
              <a:buFont typeface="Wingdings" charset="2"/>
              <a:buChar char=""/>
            </a:pPr>
            <a:r>
              <a:rPr b="0" lang="zh-CN" sz="2000" spc="-1" strike="noStrike">
                <a:solidFill>
                  <a:srgbClr val="ff0000"/>
                </a:solidFill>
                <a:latin typeface="Calibri"/>
                <a:ea typeface="黑体"/>
              </a:rPr>
              <a:t>指定端口</a:t>
            </a:r>
            <a:r>
              <a:rPr b="0" lang="en-US" sz="2000" spc="-1" strike="noStrike">
                <a:solidFill>
                  <a:srgbClr val="000000"/>
                </a:solidFill>
                <a:latin typeface="Calibri"/>
                <a:ea typeface="黑体"/>
              </a:rPr>
              <a:t>(</a:t>
            </a:r>
            <a:r>
              <a:rPr b="0" lang="en-US" sz="2000" spc="-1" strike="noStrike">
                <a:solidFill>
                  <a:srgbClr val="ff0000"/>
                </a:solidFill>
                <a:latin typeface="Calibri"/>
                <a:ea typeface="黑体"/>
              </a:rPr>
              <a:t>Designated Port, DP</a:t>
            </a:r>
            <a:r>
              <a:rPr b="0" lang="en-US" sz="2000" spc="-1" strike="noStrike">
                <a:solidFill>
                  <a:srgbClr val="000000"/>
                </a:solidFill>
                <a:latin typeface="Calibri"/>
                <a:ea typeface="黑体"/>
              </a:rPr>
              <a:t>)</a:t>
            </a:r>
            <a:endParaRPr b="0" lang="en-US" sz="2000" spc="-1" strike="noStrike">
              <a:solidFill>
                <a:srgbClr val="000000"/>
              </a:solidFill>
              <a:latin typeface="Calibri"/>
            </a:endParaRPr>
          </a:p>
          <a:p>
            <a:pPr lvl="1" marL="743040" indent="-285840">
              <a:lnSpc>
                <a:spcPct val="140000"/>
              </a:lnSpc>
              <a:buClr>
                <a:srgbClr val="9999cc"/>
              </a:buClr>
              <a:buSzPct val="80000"/>
              <a:buFont typeface="Wingdings" charset="2"/>
              <a:buChar char=""/>
            </a:pPr>
            <a:r>
              <a:rPr b="0" lang="zh-CN" sz="1600" spc="-1" strike="noStrike">
                <a:solidFill>
                  <a:srgbClr val="000000"/>
                </a:solidFill>
                <a:latin typeface="Calibri"/>
                <a:ea typeface="黑体"/>
              </a:rPr>
              <a:t>每个网段</a:t>
            </a:r>
            <a:r>
              <a:rPr b="0" lang="en-US" sz="1600" spc="-1" strike="noStrike">
                <a:solidFill>
                  <a:srgbClr val="000000"/>
                </a:solidFill>
                <a:latin typeface="Calibri"/>
                <a:ea typeface="黑体"/>
              </a:rPr>
              <a:t>(segment</a:t>
            </a:r>
            <a:r>
              <a:rPr b="0" lang="zh-CN" sz="1600" spc="-1" strike="noStrike">
                <a:solidFill>
                  <a:srgbClr val="000000"/>
                </a:solidFill>
                <a:latin typeface="Calibri"/>
                <a:ea typeface="黑体"/>
              </a:rPr>
              <a:t>，一跳可达，本实验中等同于链路</a:t>
            </a:r>
            <a:r>
              <a:rPr b="0" lang="en-US" sz="1600" spc="-1" strike="noStrike">
                <a:solidFill>
                  <a:srgbClr val="000000"/>
                </a:solidFill>
                <a:latin typeface="Calibri"/>
                <a:ea typeface="黑体"/>
              </a:rPr>
              <a:t>)</a:t>
            </a:r>
            <a:r>
              <a:rPr b="0" lang="zh-CN" sz="1600" spc="-1" strike="noStrike">
                <a:solidFill>
                  <a:srgbClr val="000000"/>
                </a:solidFill>
                <a:latin typeface="Calibri"/>
                <a:ea typeface="黑体"/>
              </a:rPr>
              <a:t>有且只有一个指定端口</a:t>
            </a:r>
            <a:endParaRPr b="0" lang="en-US" sz="1600" spc="-1" strike="noStrike">
              <a:solidFill>
                <a:srgbClr val="000000"/>
              </a:solidFill>
              <a:latin typeface="Calibri"/>
            </a:endParaRPr>
          </a:p>
          <a:p>
            <a:pPr lvl="1" marL="743040" indent="-285840">
              <a:lnSpc>
                <a:spcPct val="140000"/>
              </a:lnSpc>
              <a:buClr>
                <a:srgbClr val="9999cc"/>
              </a:buClr>
              <a:buSzPct val="80000"/>
              <a:buFont typeface="Wingdings" charset="2"/>
              <a:buChar char=""/>
            </a:pPr>
            <a:r>
              <a:rPr b="0" lang="zh-CN" sz="1600" spc="-1" strike="noStrike">
                <a:solidFill>
                  <a:srgbClr val="ff0000"/>
                </a:solidFill>
                <a:latin typeface="Calibri"/>
                <a:ea typeface="黑体"/>
              </a:rPr>
              <a:t>指定端口为网段</a:t>
            </a:r>
            <a:r>
              <a:rPr b="0" lang="en-US" sz="1600" spc="-1" strike="noStrike">
                <a:solidFill>
                  <a:srgbClr val="ff0000"/>
                </a:solidFill>
                <a:latin typeface="Calibri"/>
                <a:ea typeface="黑体"/>
              </a:rPr>
              <a:t>(segment)</a:t>
            </a:r>
            <a:r>
              <a:rPr b="0" lang="zh-CN" sz="1600" spc="-1" strike="noStrike">
                <a:solidFill>
                  <a:srgbClr val="ff0000"/>
                </a:solidFill>
                <a:latin typeface="Calibri"/>
                <a:ea typeface="黑体"/>
              </a:rPr>
              <a:t>内优先级最高的端口</a:t>
            </a:r>
            <a:r>
              <a:rPr b="0" lang="zh-CN" sz="1600" spc="-1" strike="noStrike">
                <a:solidFill>
                  <a:srgbClr val="000000"/>
                </a:solidFill>
                <a:latin typeface="Calibri"/>
                <a:ea typeface="黑体"/>
              </a:rPr>
              <a:t>，即可以发送</a:t>
            </a:r>
            <a:r>
              <a:rPr b="0" lang="en-US" sz="1600" spc="-1" strike="noStrike">
                <a:solidFill>
                  <a:srgbClr val="000000"/>
                </a:solidFill>
                <a:latin typeface="Calibri"/>
                <a:ea typeface="黑体"/>
              </a:rPr>
              <a:t>Config</a:t>
            </a:r>
            <a:r>
              <a:rPr b="0" lang="zh-CN" sz="1600" spc="-1" strike="noStrike">
                <a:solidFill>
                  <a:srgbClr val="000000"/>
                </a:solidFill>
                <a:latin typeface="Calibri"/>
                <a:ea typeface="黑体"/>
              </a:rPr>
              <a:t>的端口</a:t>
            </a:r>
            <a:endParaRPr b="0" lang="en-US" sz="1600" spc="-1" strike="noStrike">
              <a:solidFill>
                <a:srgbClr val="000000"/>
              </a:solidFill>
              <a:latin typeface="Calibri"/>
            </a:endParaRPr>
          </a:p>
          <a:p>
            <a:pPr marL="343080" indent="-343080">
              <a:lnSpc>
                <a:spcPct val="140000"/>
              </a:lnSpc>
              <a:buClr>
                <a:srgbClr val="00007d"/>
              </a:buClr>
              <a:buSzPct val="75000"/>
              <a:buFont typeface="Wingdings" charset="2"/>
              <a:buChar char=""/>
            </a:pPr>
            <a:r>
              <a:rPr b="0" lang="zh-CN" sz="2000" spc="-1" strike="noStrike">
                <a:solidFill>
                  <a:srgbClr val="3333ff"/>
                </a:solidFill>
                <a:latin typeface="Calibri"/>
                <a:ea typeface="黑体"/>
              </a:rPr>
              <a:t>其他端口</a:t>
            </a:r>
            <a:r>
              <a:rPr b="0" lang="en-US" sz="2000" spc="-1" strike="noStrike">
                <a:solidFill>
                  <a:srgbClr val="000000"/>
                </a:solidFill>
                <a:latin typeface="Calibri"/>
                <a:ea typeface="黑体"/>
              </a:rPr>
              <a:t>(</a:t>
            </a:r>
            <a:r>
              <a:rPr b="0" lang="en-US" sz="2000" spc="-1" strike="noStrike">
                <a:solidFill>
                  <a:srgbClr val="3333ff"/>
                </a:solidFill>
                <a:latin typeface="Calibri"/>
                <a:ea typeface="黑体"/>
              </a:rPr>
              <a:t>Alternate Port, AP</a:t>
            </a:r>
            <a:r>
              <a:rPr b="0" lang="en-US" sz="2000" spc="-1" strike="noStrike">
                <a:solidFill>
                  <a:srgbClr val="000000"/>
                </a:solidFill>
                <a:latin typeface="Calibri"/>
                <a:ea typeface="黑体"/>
              </a:rPr>
              <a:t>)</a:t>
            </a:r>
            <a:endParaRPr b="0" lang="en-US" sz="2000" spc="-1" strike="noStrike">
              <a:solidFill>
                <a:srgbClr val="000000"/>
              </a:solidFill>
              <a:latin typeface="Calibri"/>
            </a:endParaRPr>
          </a:p>
          <a:p>
            <a:pPr lvl="1" marL="743040" indent="-285840">
              <a:lnSpc>
                <a:spcPct val="140000"/>
              </a:lnSpc>
              <a:buClr>
                <a:srgbClr val="9999cc"/>
              </a:buClr>
              <a:buSzPct val="80000"/>
              <a:buFont typeface="Wingdings" charset="2"/>
              <a:buChar char=""/>
            </a:pPr>
            <a:r>
              <a:rPr b="0" lang="zh-CN" sz="1600" spc="-1" strike="noStrike">
                <a:solidFill>
                  <a:srgbClr val="000000"/>
                </a:solidFill>
                <a:latin typeface="Calibri"/>
                <a:ea typeface="黑体"/>
              </a:rPr>
              <a:t>剩余的端口为其他端口，不参与构建生成树拓扑</a:t>
            </a:r>
            <a:endParaRPr b="0" lang="en-US" sz="1600" spc="-1" strike="noStrike">
              <a:solidFill>
                <a:srgbClr val="000000"/>
              </a:solidFill>
              <a:latin typeface="Calibri"/>
            </a:endParaRPr>
          </a:p>
        </p:txBody>
      </p:sp>
      <p:sp>
        <p:nvSpPr>
          <p:cNvPr id="650" name="矩形 29"/>
          <p:cNvSpPr/>
          <p:nvPr/>
        </p:nvSpPr>
        <p:spPr>
          <a:xfrm>
            <a:off x="356760" y="3476160"/>
            <a:ext cx="469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b050"/>
                </a:solidFill>
                <a:latin typeface="Calibri"/>
                <a:ea typeface="黑体"/>
              </a:rPr>
              <a:t>RP</a:t>
            </a:r>
            <a:endParaRPr b="0" lang="en-US" sz="1800" spc="-1" strike="noStrike">
              <a:latin typeface="Arial"/>
            </a:endParaRPr>
          </a:p>
        </p:txBody>
      </p:sp>
      <p:sp>
        <p:nvSpPr>
          <p:cNvPr id="651" name="矩形 30"/>
          <p:cNvSpPr/>
          <p:nvPr/>
        </p:nvSpPr>
        <p:spPr>
          <a:xfrm>
            <a:off x="3317400" y="3432960"/>
            <a:ext cx="469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b050"/>
                </a:solidFill>
                <a:latin typeface="Calibri"/>
                <a:ea typeface="黑体"/>
              </a:rPr>
              <a:t>RP</a:t>
            </a:r>
            <a:endParaRPr b="0" lang="en-US" sz="1800" spc="-1" strike="noStrike">
              <a:latin typeface="Arial"/>
            </a:endParaRPr>
          </a:p>
        </p:txBody>
      </p:sp>
      <p:sp>
        <p:nvSpPr>
          <p:cNvPr id="652" name="矩形 31"/>
          <p:cNvSpPr/>
          <p:nvPr/>
        </p:nvSpPr>
        <p:spPr>
          <a:xfrm>
            <a:off x="2431080" y="4818600"/>
            <a:ext cx="469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b050"/>
                </a:solidFill>
                <a:latin typeface="Calibri"/>
                <a:ea typeface="黑体"/>
              </a:rPr>
              <a:t>RP</a:t>
            </a:r>
            <a:endParaRPr b="0" lang="en-US" sz="1800" spc="-1" strike="noStrike">
              <a:latin typeface="Arial"/>
            </a:endParaRPr>
          </a:p>
        </p:txBody>
      </p:sp>
      <p:sp>
        <p:nvSpPr>
          <p:cNvPr id="653" name="文本框 32"/>
          <p:cNvSpPr/>
          <p:nvPr/>
        </p:nvSpPr>
        <p:spPr>
          <a:xfrm>
            <a:off x="1145520" y="2850480"/>
            <a:ext cx="4813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ea typeface="黑体"/>
              </a:rPr>
              <a:t>DP</a:t>
            </a:r>
            <a:endParaRPr b="0" lang="en-US" sz="1800" spc="-1" strike="noStrike">
              <a:latin typeface="Arial"/>
            </a:endParaRPr>
          </a:p>
        </p:txBody>
      </p:sp>
      <p:sp>
        <p:nvSpPr>
          <p:cNvPr id="654" name="文本框 33"/>
          <p:cNvSpPr/>
          <p:nvPr/>
        </p:nvSpPr>
        <p:spPr>
          <a:xfrm>
            <a:off x="2437920" y="2836080"/>
            <a:ext cx="4813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ea typeface="黑体"/>
              </a:rPr>
              <a:t>DP</a:t>
            </a:r>
            <a:endParaRPr b="0" lang="en-US" sz="1800" spc="-1" strike="noStrike">
              <a:latin typeface="Arial"/>
            </a:endParaRPr>
          </a:p>
        </p:txBody>
      </p:sp>
      <p:sp>
        <p:nvSpPr>
          <p:cNvPr id="655" name="文本框 34"/>
          <p:cNvSpPr/>
          <p:nvPr/>
        </p:nvSpPr>
        <p:spPr>
          <a:xfrm>
            <a:off x="399600" y="4448880"/>
            <a:ext cx="4813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ea typeface="黑体"/>
              </a:rPr>
              <a:t>DP</a:t>
            </a:r>
            <a:endParaRPr b="0" lang="en-US" sz="1800" spc="-1" strike="noStrike">
              <a:latin typeface="Arial"/>
            </a:endParaRPr>
          </a:p>
        </p:txBody>
      </p:sp>
      <p:sp>
        <p:nvSpPr>
          <p:cNvPr id="656" name="文本框 35"/>
          <p:cNvSpPr/>
          <p:nvPr/>
        </p:nvSpPr>
        <p:spPr>
          <a:xfrm>
            <a:off x="3235680" y="4416840"/>
            <a:ext cx="4813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ea typeface="黑体"/>
              </a:rPr>
              <a:t>DP</a:t>
            </a:r>
            <a:endParaRPr b="0" lang="en-US" sz="1800" spc="-1" strike="noStrike">
              <a:latin typeface="Arial"/>
            </a:endParaRPr>
          </a:p>
        </p:txBody>
      </p:sp>
      <p:sp>
        <p:nvSpPr>
          <p:cNvPr id="657" name="矩形 36"/>
          <p:cNvSpPr/>
          <p:nvPr/>
        </p:nvSpPr>
        <p:spPr>
          <a:xfrm>
            <a:off x="1128240" y="5080320"/>
            <a:ext cx="462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3333ff"/>
                </a:solidFill>
                <a:latin typeface="Calibri"/>
                <a:ea typeface="黑体"/>
              </a:rPr>
              <a:t>AP</a:t>
            </a:r>
            <a:endParaRPr b="0" lang="en-US" sz="1800" spc="-1" strike="noStrike">
              <a:latin typeface="Arial"/>
            </a:endParaRPr>
          </a:p>
        </p:txBody>
      </p:sp>
      <p:sp>
        <p:nvSpPr>
          <p:cNvPr id="4" name="PlaceHolder 3"/>
          <p:cNvSpPr>
            <a:spLocks noGrp="1"/>
          </p:cNvSpPr>
          <p:nvPr>
            <p:ph type="sldNum" idx="5"/>
          </p:nvPr>
        </p:nvSpPr>
        <p:spPr/>
        <p:txBody>
          <a:bodyPr/>
          <a:p>
            <a:fld id="{EC10E154-418A-4F6D-91E4-532E0B6BF8C6}" type="slidenum">
              <a:t>53</a:t>
            </a:fld>
          </a:p>
        </p:txBody>
      </p:sp>
    </p:spTree>
  </p:cSld>
  <mc:AlternateContent>
    <mc:Choice Requires="p14">
      <p:transition spd="slow" p14:dur="2000"/>
    </mc:Choice>
    <mc:Fallback>
      <p:transition spd="slow"/>
    </mc:Fallback>
  </mc:AlternateContent>
  <p:timing>
    <p:tnLst>
      <p:par>
        <p:cTn id="427" dur="indefinite" restart="never" nodeType="tmRoot">
          <p:childTnLst>
            <p:seq>
              <p:cTn id="428" dur="indefinite" nodeType="mainSeq">
                <p:childTnLst>
                  <p:par>
                    <p:cTn id="429" fill="hold">
                      <p:stCondLst>
                        <p:cond delay="indefinite"/>
                      </p:stCondLst>
                      <p:childTnLst>
                        <p:par>
                          <p:cTn id="430" fill="hold">
                            <p:stCondLst>
                              <p:cond delay="0"/>
                            </p:stCondLst>
                            <p:childTnLst>
                              <p:par>
                                <p:cTn id="431" nodeType="clickEffect" fill="hold" presetClass="entr" presetID="1">
                                  <p:stCondLst>
                                    <p:cond delay="0"/>
                                  </p:stCondLst>
                                  <p:childTnLst>
                                    <p:set>
                                      <p:cBhvr>
                                        <p:cTn id="432" dur="1" fill="hold">
                                          <p:stCondLst>
                                            <p:cond delay="0"/>
                                          </p:stCondLst>
                                        </p:cTn>
                                        <p:tgtEl>
                                          <p:spTgt spid="648"/>
                                        </p:tgtEl>
                                        <p:attrNameLst>
                                          <p:attrName>style.visibility</p:attrName>
                                        </p:attrNameLst>
                                      </p:cBhvr>
                                      <p:to>
                                        <p:strVal val="visible"/>
                                      </p:to>
                                    </p:set>
                                  </p:childTnLst>
                                </p:cTn>
                              </p:par>
                              <p:par>
                                <p:cTn id="433" nodeType="withEffect" fill="hold" presetClass="entr" presetID="1">
                                  <p:stCondLst>
                                    <p:cond delay="0"/>
                                  </p:stCondLst>
                                  <p:childTnLst>
                                    <p:set>
                                      <p:cBhvr>
                                        <p:cTn id="434" dur="1" fill="hold">
                                          <p:stCondLst>
                                            <p:cond delay="0"/>
                                          </p:stCondLst>
                                        </p:cTn>
                                        <p:tgtEl>
                                          <p:spTgt spid="649">
                                            <p:txEl>
                                              <p:pRg st="0" end="0"/>
                                            </p:txEl>
                                          </p:spTgt>
                                        </p:tgtEl>
                                        <p:attrNameLst>
                                          <p:attrName>style.visibility</p:attrName>
                                        </p:attrNameLst>
                                      </p:cBhvr>
                                      <p:to>
                                        <p:strVal val="visible"/>
                                      </p:to>
                                    </p:set>
                                  </p:childTnLst>
                                </p:cTn>
                              </p:par>
                              <p:par>
                                <p:cTn id="435" nodeType="withEffect" fill="hold" presetClass="entr" presetID="1">
                                  <p:stCondLst>
                                    <p:cond delay="0"/>
                                  </p:stCondLst>
                                  <p:childTnLst>
                                    <p:set>
                                      <p:cBhvr>
                                        <p:cTn id="436" dur="1" fill="hold">
                                          <p:stCondLst>
                                            <p:cond delay="0"/>
                                          </p:stCondLst>
                                        </p:cTn>
                                        <p:tgtEl>
                                          <p:spTgt spid="649">
                                            <p:txEl>
                                              <p:pRg st="2" end="2"/>
                                            </p:txEl>
                                          </p:spTgt>
                                        </p:tgtEl>
                                        <p:attrNameLst>
                                          <p:attrName>style.visibility</p:attrName>
                                        </p:attrNameLst>
                                      </p:cBhvr>
                                      <p:to>
                                        <p:strVal val="visible"/>
                                      </p:to>
                                    </p:set>
                                  </p:childTnLst>
                                </p:cTn>
                              </p:par>
                              <p:par>
                                <p:cTn id="437" nodeType="withEffect" fill="hold" presetClass="entr" presetID="1">
                                  <p:stCondLst>
                                    <p:cond delay="0"/>
                                  </p:stCondLst>
                                  <p:childTnLst>
                                    <p:set>
                                      <p:cBhvr>
                                        <p:cTn id="438" dur="1" fill="hold">
                                          <p:stCondLst>
                                            <p:cond delay="0"/>
                                          </p:stCondLst>
                                        </p:cTn>
                                        <p:tgtEl>
                                          <p:spTgt spid="649">
                                            <p:txEl>
                                              <p:pRg st="1" end="1"/>
                                            </p:txEl>
                                          </p:spTgt>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nodeType="clickEffect" fill="hold" presetClass="entr" presetID="1">
                                  <p:stCondLst>
                                    <p:cond delay="0"/>
                                  </p:stCondLst>
                                  <p:childTnLst>
                                    <p:set>
                                      <p:cBhvr>
                                        <p:cTn id="442" dur="1" fill="hold">
                                          <p:stCondLst>
                                            <p:cond delay="0"/>
                                          </p:stCondLst>
                                        </p:cTn>
                                        <p:tgtEl>
                                          <p:spTgt spid="649">
                                            <p:txEl>
                                              <p:pRg st="3" end="3"/>
                                            </p:txEl>
                                          </p:spTgt>
                                        </p:tgtEl>
                                        <p:attrNameLst>
                                          <p:attrName>style.visibility</p:attrName>
                                        </p:attrNameLst>
                                      </p:cBhvr>
                                      <p:to>
                                        <p:strVal val="visible"/>
                                      </p:to>
                                    </p:set>
                                  </p:childTnLst>
                                </p:cTn>
                              </p:par>
                              <p:par>
                                <p:cTn id="443" nodeType="withEffect" fill="hold" presetClass="entr" presetID="1">
                                  <p:stCondLst>
                                    <p:cond delay="0"/>
                                  </p:stCondLst>
                                  <p:childTnLst>
                                    <p:set>
                                      <p:cBhvr>
                                        <p:cTn id="444" dur="1" fill="hold">
                                          <p:stCondLst>
                                            <p:cond delay="0"/>
                                          </p:stCondLst>
                                        </p:cTn>
                                        <p:tgtEl>
                                          <p:spTgt spid="650"/>
                                        </p:tgtEl>
                                        <p:attrNameLst>
                                          <p:attrName>style.visibility</p:attrName>
                                        </p:attrNameLst>
                                      </p:cBhvr>
                                      <p:to>
                                        <p:strVal val="visible"/>
                                      </p:to>
                                    </p:set>
                                  </p:childTnLst>
                                </p:cTn>
                              </p:par>
                              <p:par>
                                <p:cTn id="445" nodeType="withEffect" fill="hold" presetClass="entr" presetID="1">
                                  <p:stCondLst>
                                    <p:cond delay="0"/>
                                  </p:stCondLst>
                                  <p:childTnLst>
                                    <p:set>
                                      <p:cBhvr>
                                        <p:cTn id="446" dur="1" fill="hold">
                                          <p:stCondLst>
                                            <p:cond delay="0"/>
                                          </p:stCondLst>
                                        </p:cTn>
                                        <p:tgtEl>
                                          <p:spTgt spid="651"/>
                                        </p:tgtEl>
                                        <p:attrNameLst>
                                          <p:attrName>style.visibility</p:attrName>
                                        </p:attrNameLst>
                                      </p:cBhvr>
                                      <p:to>
                                        <p:strVal val="visible"/>
                                      </p:to>
                                    </p:set>
                                  </p:childTnLst>
                                </p:cTn>
                              </p:par>
                              <p:par>
                                <p:cTn id="447" nodeType="withEffect" fill="hold" presetClass="entr" presetID="1">
                                  <p:stCondLst>
                                    <p:cond delay="0"/>
                                  </p:stCondLst>
                                  <p:childTnLst>
                                    <p:set>
                                      <p:cBhvr>
                                        <p:cTn id="448" dur="1" fill="hold">
                                          <p:stCondLst>
                                            <p:cond delay="0"/>
                                          </p:stCondLst>
                                        </p:cTn>
                                        <p:tgtEl>
                                          <p:spTgt spid="652"/>
                                        </p:tgtEl>
                                        <p:attrNameLst>
                                          <p:attrName>style.visibility</p:attrName>
                                        </p:attrNameLst>
                                      </p:cBhvr>
                                      <p:to>
                                        <p:strVal val="visible"/>
                                      </p:to>
                                    </p:set>
                                  </p:childTnLst>
                                </p:cTn>
                              </p:par>
                            </p:childTnLst>
                          </p:cTn>
                        </p:par>
                      </p:childTnLst>
                    </p:cTn>
                  </p:par>
                  <p:par>
                    <p:cTn id="449" fill="hold">
                      <p:stCondLst>
                        <p:cond delay="indefinite"/>
                      </p:stCondLst>
                      <p:childTnLst>
                        <p:par>
                          <p:cTn id="450" fill="hold">
                            <p:stCondLst>
                              <p:cond delay="0"/>
                            </p:stCondLst>
                            <p:childTnLst>
                              <p:par>
                                <p:cTn id="451" nodeType="clickEffect" fill="hold" presetClass="entr" presetID="1">
                                  <p:stCondLst>
                                    <p:cond delay="0"/>
                                  </p:stCondLst>
                                  <p:childTnLst>
                                    <p:set>
                                      <p:cBhvr>
                                        <p:cTn id="452" dur="1" fill="hold">
                                          <p:stCondLst>
                                            <p:cond delay="0"/>
                                          </p:stCondLst>
                                        </p:cTn>
                                        <p:tgtEl>
                                          <p:spTgt spid="649">
                                            <p:txEl>
                                              <p:pRg st="4" end="4"/>
                                            </p:txEl>
                                          </p:spTgt>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nodeType="clickEffect" fill="hold" presetClass="entr" presetID="1">
                                  <p:stCondLst>
                                    <p:cond delay="0"/>
                                  </p:stCondLst>
                                  <p:childTnLst>
                                    <p:set>
                                      <p:cBhvr>
                                        <p:cTn id="456" dur="1" fill="hold">
                                          <p:stCondLst>
                                            <p:cond delay="0"/>
                                          </p:stCondLst>
                                        </p:cTn>
                                        <p:tgtEl>
                                          <p:spTgt spid="649">
                                            <p:txEl>
                                              <p:pRg st="5" end="5"/>
                                            </p:txEl>
                                          </p:spTgt>
                                        </p:tgtEl>
                                        <p:attrNameLst>
                                          <p:attrName>style.visibility</p:attrName>
                                        </p:attrNameLst>
                                      </p:cBhvr>
                                      <p:to>
                                        <p:strVal val="visible"/>
                                      </p:to>
                                    </p:set>
                                  </p:childTnLst>
                                </p:cTn>
                              </p:par>
                            </p:childTnLst>
                          </p:cTn>
                        </p:par>
                      </p:childTnLst>
                    </p:cTn>
                  </p:par>
                  <p:par>
                    <p:cTn id="457" fill="hold">
                      <p:stCondLst>
                        <p:cond delay="indefinite"/>
                      </p:stCondLst>
                      <p:childTnLst>
                        <p:par>
                          <p:cTn id="458" fill="hold">
                            <p:stCondLst>
                              <p:cond delay="0"/>
                            </p:stCondLst>
                            <p:childTnLst>
                              <p:par>
                                <p:cTn id="459" nodeType="clickEffect" fill="hold" presetClass="entr" presetID="1">
                                  <p:stCondLst>
                                    <p:cond delay="0"/>
                                  </p:stCondLst>
                                  <p:childTnLst>
                                    <p:set>
                                      <p:cBhvr>
                                        <p:cTn id="460" dur="1" fill="hold">
                                          <p:stCondLst>
                                            <p:cond delay="0"/>
                                          </p:stCondLst>
                                        </p:cTn>
                                        <p:tgtEl>
                                          <p:spTgt spid="649">
                                            <p:txEl>
                                              <p:pRg st="6" end="6"/>
                                            </p:txEl>
                                          </p:spTgt>
                                        </p:tgtEl>
                                        <p:attrNameLst>
                                          <p:attrName>style.visibility</p:attrName>
                                        </p:attrNameLst>
                                      </p:cBhvr>
                                      <p:to>
                                        <p:strVal val="visible"/>
                                      </p:to>
                                    </p:set>
                                  </p:childTnLst>
                                </p:cTn>
                              </p:par>
                              <p:par>
                                <p:cTn id="461" nodeType="withEffect" fill="hold" presetClass="entr" presetID="1">
                                  <p:stCondLst>
                                    <p:cond delay="0"/>
                                  </p:stCondLst>
                                  <p:childTnLst>
                                    <p:set>
                                      <p:cBhvr>
                                        <p:cTn id="462" dur="1" fill="hold">
                                          <p:stCondLst>
                                            <p:cond delay="0"/>
                                          </p:stCondLst>
                                        </p:cTn>
                                        <p:tgtEl>
                                          <p:spTgt spid="653"/>
                                        </p:tgtEl>
                                        <p:attrNameLst>
                                          <p:attrName>style.visibility</p:attrName>
                                        </p:attrNameLst>
                                      </p:cBhvr>
                                      <p:to>
                                        <p:strVal val="visible"/>
                                      </p:to>
                                    </p:set>
                                  </p:childTnLst>
                                </p:cTn>
                              </p:par>
                              <p:par>
                                <p:cTn id="463" nodeType="withEffect" fill="hold" presetClass="entr" presetID="1">
                                  <p:stCondLst>
                                    <p:cond delay="0"/>
                                  </p:stCondLst>
                                  <p:childTnLst>
                                    <p:set>
                                      <p:cBhvr>
                                        <p:cTn id="464" dur="1" fill="hold">
                                          <p:stCondLst>
                                            <p:cond delay="0"/>
                                          </p:stCondLst>
                                        </p:cTn>
                                        <p:tgtEl>
                                          <p:spTgt spid="654"/>
                                        </p:tgtEl>
                                        <p:attrNameLst>
                                          <p:attrName>style.visibility</p:attrName>
                                        </p:attrNameLst>
                                      </p:cBhvr>
                                      <p:to>
                                        <p:strVal val="visible"/>
                                      </p:to>
                                    </p:set>
                                  </p:childTnLst>
                                </p:cTn>
                              </p:par>
                              <p:par>
                                <p:cTn id="465" nodeType="withEffect" fill="hold" presetClass="entr" presetID="1">
                                  <p:stCondLst>
                                    <p:cond delay="0"/>
                                  </p:stCondLst>
                                  <p:childTnLst>
                                    <p:set>
                                      <p:cBhvr>
                                        <p:cTn id="466" dur="1" fill="hold">
                                          <p:stCondLst>
                                            <p:cond delay="0"/>
                                          </p:stCondLst>
                                        </p:cTn>
                                        <p:tgtEl>
                                          <p:spTgt spid="655"/>
                                        </p:tgtEl>
                                        <p:attrNameLst>
                                          <p:attrName>style.visibility</p:attrName>
                                        </p:attrNameLst>
                                      </p:cBhvr>
                                      <p:to>
                                        <p:strVal val="visible"/>
                                      </p:to>
                                    </p:set>
                                  </p:childTnLst>
                                </p:cTn>
                              </p:par>
                              <p:par>
                                <p:cTn id="467" nodeType="withEffect" fill="hold" presetClass="entr" presetID="1">
                                  <p:stCondLst>
                                    <p:cond delay="0"/>
                                  </p:stCondLst>
                                  <p:childTnLst>
                                    <p:set>
                                      <p:cBhvr>
                                        <p:cTn id="468" dur="1" fill="hold">
                                          <p:stCondLst>
                                            <p:cond delay="0"/>
                                          </p:stCondLst>
                                        </p:cTn>
                                        <p:tgtEl>
                                          <p:spTgt spid="656"/>
                                        </p:tgtEl>
                                        <p:attrNameLst>
                                          <p:attrName>style.visibility</p:attrName>
                                        </p:attrNameLst>
                                      </p:cBhvr>
                                      <p:to>
                                        <p:strVal val="visible"/>
                                      </p:to>
                                    </p:set>
                                  </p:childTnLst>
                                </p:cTn>
                              </p:par>
                            </p:childTnLst>
                          </p:cTn>
                        </p:par>
                      </p:childTnLst>
                    </p:cTn>
                  </p:par>
                  <p:par>
                    <p:cTn id="469" fill="hold">
                      <p:stCondLst>
                        <p:cond delay="indefinite"/>
                      </p:stCondLst>
                      <p:childTnLst>
                        <p:par>
                          <p:cTn id="470" fill="hold">
                            <p:stCondLst>
                              <p:cond delay="0"/>
                            </p:stCondLst>
                            <p:childTnLst>
                              <p:par>
                                <p:cTn id="471" nodeType="clickEffect" fill="hold" presetClass="entr" presetID="1">
                                  <p:stCondLst>
                                    <p:cond delay="0"/>
                                  </p:stCondLst>
                                  <p:childTnLst>
                                    <p:set>
                                      <p:cBhvr>
                                        <p:cTn id="472" dur="1" fill="hold">
                                          <p:stCondLst>
                                            <p:cond delay="0"/>
                                          </p:stCondLst>
                                        </p:cTn>
                                        <p:tgtEl>
                                          <p:spTgt spid="649">
                                            <p:txEl>
                                              <p:pRg st="7" end="7"/>
                                            </p:txEl>
                                          </p:spTgt>
                                        </p:tgtEl>
                                        <p:attrNameLst>
                                          <p:attrName>style.visibility</p:attrName>
                                        </p:attrNameLst>
                                      </p:cBhvr>
                                      <p:to>
                                        <p:strVal val="visible"/>
                                      </p:to>
                                    </p:set>
                                  </p:childTnLst>
                                </p:cTn>
                              </p:par>
                            </p:childTnLst>
                          </p:cTn>
                        </p:par>
                      </p:childTnLst>
                    </p:cTn>
                  </p:par>
                  <p:par>
                    <p:cTn id="473" fill="hold">
                      <p:stCondLst>
                        <p:cond delay="indefinite"/>
                      </p:stCondLst>
                      <p:childTnLst>
                        <p:par>
                          <p:cTn id="474" fill="hold">
                            <p:stCondLst>
                              <p:cond delay="0"/>
                            </p:stCondLst>
                            <p:childTnLst>
                              <p:par>
                                <p:cTn id="475" nodeType="clickEffect" fill="hold" presetClass="entr" presetID="1">
                                  <p:stCondLst>
                                    <p:cond delay="0"/>
                                  </p:stCondLst>
                                  <p:childTnLst>
                                    <p:set>
                                      <p:cBhvr>
                                        <p:cTn id="476" dur="1" fill="hold">
                                          <p:stCondLst>
                                            <p:cond delay="0"/>
                                          </p:stCondLst>
                                        </p:cTn>
                                        <p:tgtEl>
                                          <p:spTgt spid="649">
                                            <p:txEl>
                                              <p:pRg st="8" end="8"/>
                                            </p:txEl>
                                          </p:spTgt>
                                        </p:tgtEl>
                                        <p:attrNameLst>
                                          <p:attrName>style.visibility</p:attrName>
                                        </p:attrNameLst>
                                      </p:cBhvr>
                                      <p:to>
                                        <p:strVal val="visible"/>
                                      </p:to>
                                    </p:set>
                                  </p:childTnLst>
                                </p:cTn>
                              </p:par>
                            </p:childTnLst>
                          </p:cTn>
                        </p:par>
                      </p:childTnLst>
                    </p:cTn>
                  </p:par>
                  <p:par>
                    <p:cTn id="477" fill="hold">
                      <p:stCondLst>
                        <p:cond delay="indefinite"/>
                      </p:stCondLst>
                      <p:childTnLst>
                        <p:par>
                          <p:cTn id="478" fill="hold">
                            <p:stCondLst>
                              <p:cond delay="0"/>
                            </p:stCondLst>
                            <p:childTnLst>
                              <p:par>
                                <p:cTn id="479" nodeType="clickEffect" fill="hold" presetClass="entr" presetID="1">
                                  <p:stCondLst>
                                    <p:cond delay="0"/>
                                  </p:stCondLst>
                                  <p:childTnLst>
                                    <p:set>
                                      <p:cBhvr>
                                        <p:cTn id="480" dur="1" fill="hold">
                                          <p:stCondLst>
                                            <p:cond delay="0"/>
                                          </p:stCondLst>
                                        </p:cTn>
                                        <p:tgtEl>
                                          <p:spTgt spid="657"/>
                                        </p:tgtEl>
                                        <p:attrNameLst>
                                          <p:attrName>style.visibility</p:attrName>
                                        </p:attrNameLst>
                                      </p:cBhvr>
                                      <p:to>
                                        <p:strVal val="visible"/>
                                      </p:to>
                                    </p:set>
                                  </p:childTnLst>
                                </p:cTn>
                              </p:par>
                              <p:par>
                                <p:cTn id="481" nodeType="withEffect" fill="hold" presetClass="entr" presetID="1">
                                  <p:stCondLst>
                                    <p:cond delay="0"/>
                                  </p:stCondLst>
                                  <p:childTnLst>
                                    <p:set>
                                      <p:cBhvr>
                                        <p:cTn id="482" dur="1" fill="hold">
                                          <p:stCondLst>
                                            <p:cond delay="0"/>
                                          </p:stCondLst>
                                        </p:cTn>
                                        <p:tgtEl>
                                          <p:spTgt spid="649">
                                            <p:txEl>
                                              <p:pRg st="9" end="9"/>
                                            </p:txEl>
                                          </p:spTgt>
                                        </p:tgtEl>
                                        <p:attrNameLst>
                                          <p:attrName>style.visibility</p:attrName>
                                        </p:attrNameLst>
                                      </p:cBhvr>
                                      <p:to>
                                        <p:strVal val="visible"/>
                                      </p:to>
                                    </p:set>
                                  </p:childTnLst>
                                </p:cTn>
                              </p:par>
                              <p:par>
                                <p:cTn id="483" nodeType="withEffect" fill="hold" presetClass="entr" presetID="1">
                                  <p:stCondLst>
                                    <p:cond delay="0"/>
                                  </p:stCondLst>
                                  <p:childTnLst>
                                    <p:set>
                                      <p:cBhvr>
                                        <p:cTn id="484" dur="1" fill="hold">
                                          <p:stCondLst>
                                            <p:cond delay="0"/>
                                          </p:stCondLst>
                                        </p:cTn>
                                        <p:tgtEl>
                                          <p:spTgt spid="649">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生成树机制中端口的数据结构</a:t>
            </a:r>
            <a:endParaRPr b="0" lang="en-US" sz="3600" spc="-1" strike="noStrike">
              <a:solidFill>
                <a:srgbClr val="000000"/>
              </a:solidFill>
              <a:latin typeface="Calibri"/>
            </a:endParaRPr>
          </a:p>
        </p:txBody>
      </p:sp>
      <p:sp>
        <p:nvSpPr>
          <p:cNvPr id="659"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ff0000"/>
                </a:solidFill>
                <a:latin typeface="Calibri"/>
                <a:ea typeface="黑体"/>
              </a:rPr>
              <a:t>每个端口</a:t>
            </a:r>
            <a:r>
              <a:rPr b="0" lang="zh-CN" sz="2400" spc="-1" strike="noStrike">
                <a:solidFill>
                  <a:srgbClr val="000000"/>
                </a:solidFill>
                <a:latin typeface="Calibri"/>
                <a:ea typeface="黑体"/>
              </a:rPr>
              <a:t>存储本网段的通过开销 </a:t>
            </a:r>
            <a:r>
              <a:rPr b="0" lang="en-US" sz="2400" spc="-1" strike="noStrike">
                <a:solidFill>
                  <a:srgbClr val="ff0000"/>
                </a:solidFill>
                <a:latin typeface="Calibri"/>
                <a:ea typeface="黑体"/>
              </a:rPr>
              <a:t>(port-&gt;path_cost)</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本实验中所有链路的通过开销均为</a:t>
            </a:r>
            <a:r>
              <a:rPr b="0" lang="en-US" sz="2000" spc="-1" strike="noStrike">
                <a:solidFill>
                  <a:srgbClr val="000000"/>
                </a:solidFill>
                <a:latin typeface="Calibri"/>
                <a:ea typeface="黑体"/>
              </a:rPr>
              <a:t>1</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ff0000"/>
                </a:solidFill>
                <a:latin typeface="Calibri"/>
                <a:ea typeface="黑体"/>
              </a:rPr>
              <a:t>每个端口</a:t>
            </a:r>
            <a:r>
              <a:rPr b="0" lang="zh-CN" sz="2400" spc="-1" strike="noStrike">
                <a:solidFill>
                  <a:srgbClr val="000000"/>
                </a:solidFill>
                <a:latin typeface="Calibri"/>
                <a:ea typeface="黑体"/>
              </a:rPr>
              <a:t>记录</a:t>
            </a:r>
            <a:r>
              <a:rPr b="0" lang="zh-CN" sz="2400" spc="-1" strike="noStrike">
                <a:solidFill>
                  <a:srgbClr val="ff0000"/>
                </a:solidFill>
                <a:latin typeface="Calibri"/>
                <a:ea typeface="黑体"/>
              </a:rPr>
              <a:t>本网段</a:t>
            </a:r>
            <a:r>
              <a:rPr b="0" lang="zh-CN" sz="2400" spc="-1" strike="noStrike">
                <a:solidFill>
                  <a:srgbClr val="000000"/>
                </a:solidFill>
                <a:latin typeface="Calibri"/>
                <a:ea typeface="黑体"/>
              </a:rPr>
              <a:t>到根节点最小开销路径的配置</a:t>
            </a:r>
            <a:r>
              <a:rPr b="0" lang="en-US" sz="2400" spc="-1" strike="noStrike">
                <a:solidFill>
                  <a:srgbClr val="000000"/>
                </a:solidFill>
                <a:latin typeface="Calibri"/>
                <a:ea typeface="黑体"/>
              </a:rPr>
              <a:t>(Config)</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自己认为的根节点</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designated_root</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本网段到根节点的路径开销</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designated_cost</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本网段到根节点的上一跳节点</a:t>
            </a:r>
            <a:r>
              <a:rPr b="0" lang="en-US" sz="2000" spc="-1" strike="noStrike">
                <a:solidFill>
                  <a:srgbClr val="000000"/>
                </a:solidFill>
                <a:latin typeface="Calibri"/>
                <a:ea typeface="黑体"/>
              </a:rPr>
              <a:t>ID</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designated_switch</a:t>
            </a:r>
            <a:endParaRPr b="0" lang="en-US" sz="2000" spc="-1" strike="noStrike">
              <a:solidFill>
                <a:srgbClr val="000000"/>
              </a:solidFill>
              <a:latin typeface="Calibri"/>
            </a:endParaRPr>
          </a:p>
          <a:p>
            <a:pPr lvl="2" marL="1143000" indent="-228600">
              <a:lnSpc>
                <a:spcPct val="150000"/>
              </a:lnSpc>
              <a:buClr>
                <a:srgbClr val="00007d"/>
              </a:buClr>
              <a:buSzPct val="65000"/>
              <a:buFont typeface="Wingdings" charset="2"/>
              <a:buChar char=""/>
            </a:pPr>
            <a:r>
              <a:rPr b="0" lang="zh-CN" sz="1800" spc="-1" strike="noStrike">
                <a:solidFill>
                  <a:srgbClr val="000000"/>
                </a:solidFill>
                <a:latin typeface="Calibri"/>
                <a:ea typeface="黑体"/>
              </a:rPr>
              <a:t>是本节点还是本网段中其他节点</a:t>
            </a:r>
            <a:endParaRPr b="0" lang="en-US" sz="18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本网段到根节点的上一跳端口</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designated_port</a:t>
            </a:r>
            <a:endParaRPr b="0" lang="en-US" sz="2000" spc="-1" strike="noStrike">
              <a:solidFill>
                <a:srgbClr val="000000"/>
              </a:solidFill>
              <a:latin typeface="Calibri"/>
            </a:endParaRPr>
          </a:p>
          <a:p>
            <a:pPr lvl="2" marL="1143000" indent="-228600">
              <a:lnSpc>
                <a:spcPct val="150000"/>
              </a:lnSpc>
              <a:buClr>
                <a:srgbClr val="00007d"/>
              </a:buClr>
              <a:buSzPct val="65000"/>
              <a:buFont typeface="Wingdings" charset="2"/>
              <a:buChar char=""/>
            </a:pPr>
            <a:r>
              <a:rPr b="0" lang="zh-CN" sz="1800" spc="-1" strike="noStrike">
                <a:solidFill>
                  <a:srgbClr val="000000"/>
                </a:solidFill>
                <a:latin typeface="Calibri"/>
                <a:ea typeface="黑体"/>
              </a:rPr>
              <a:t>是本端口还是本网段中其他端口</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生成树机制收敛后，每个网段内所有端口存储的配置都相同</a:t>
            </a:r>
            <a:endParaRPr b="0" lang="en-US" sz="2000" spc="-1" strike="noStrike">
              <a:solidFill>
                <a:srgbClr val="000000"/>
              </a:solidFill>
              <a:latin typeface="Calibri"/>
            </a:endParaRPr>
          </a:p>
        </p:txBody>
      </p:sp>
      <p:sp>
        <p:nvSpPr>
          <p:cNvPr id="4" name="PlaceHolder 3"/>
          <p:cNvSpPr>
            <a:spLocks noGrp="1"/>
          </p:cNvSpPr>
          <p:nvPr>
            <p:ph type="sldNum" idx="5"/>
          </p:nvPr>
        </p:nvSpPr>
        <p:spPr/>
        <p:txBody>
          <a:bodyPr/>
          <a:p>
            <a:fld id="{795970E4-1E2B-482F-A446-0EE696E80BF7}" type="slidenum">
              <a:t>54</a:t>
            </a:fld>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生成树机制中节点的数据结构</a:t>
            </a:r>
            <a:endParaRPr b="0" lang="en-US" sz="3600" spc="-1" strike="noStrike">
              <a:solidFill>
                <a:srgbClr val="000000"/>
              </a:solidFill>
              <a:latin typeface="Calibri"/>
            </a:endParaRPr>
          </a:p>
        </p:txBody>
      </p:sp>
      <p:sp>
        <p:nvSpPr>
          <p:cNvPr id="661"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ff0000"/>
                </a:solidFill>
                <a:latin typeface="Calibri"/>
                <a:ea typeface="黑体"/>
              </a:rPr>
              <a:t>每个节点</a:t>
            </a:r>
            <a:r>
              <a:rPr b="0" lang="zh-CN" sz="2400" spc="-1" strike="noStrike">
                <a:solidFill>
                  <a:srgbClr val="000000"/>
                </a:solidFill>
                <a:latin typeface="Calibri"/>
                <a:ea typeface="黑体"/>
              </a:rPr>
              <a:t>记录本节点到根节点开销最小的路径</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自己认为的根节点</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designated_root</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根端口</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root_port</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到根节点的路径开销</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root_path_cost</a:t>
            </a:r>
            <a:endParaRPr b="0" lang="en-US" sz="2000" spc="-1" strike="noStrike">
              <a:solidFill>
                <a:srgbClr val="000000"/>
              </a:solidFill>
              <a:latin typeface="Calibri"/>
            </a:endParaRPr>
          </a:p>
          <a:p>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生成树机制收敛后，所有节点认为的根节点都相同</a:t>
            </a:r>
            <a:endParaRPr b="0" lang="en-US" sz="20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节点到根节点的路径开销等于根端口所在网段到根节点的路径开销与根端口所在网段的通过开销之和</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1800" spc="-1" strike="noStrike">
                <a:solidFill>
                  <a:srgbClr val="000000"/>
                </a:solidFill>
                <a:latin typeface="Courier New"/>
                <a:ea typeface="黑体"/>
              </a:rPr>
              <a:t>stp-&gt;root_path_cost = root_port-&gt;designated_cost + root_port-&gt;path_cost</a:t>
            </a:r>
            <a:endParaRPr b="0" lang="en-US" sz="18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p:txBody>
      </p:sp>
      <p:sp>
        <p:nvSpPr>
          <p:cNvPr id="4" name="PlaceHolder 3"/>
          <p:cNvSpPr>
            <a:spLocks noGrp="1"/>
          </p:cNvSpPr>
          <p:nvPr>
            <p:ph type="sldNum" idx="5"/>
          </p:nvPr>
        </p:nvSpPr>
        <p:spPr/>
        <p:txBody>
          <a:bodyPr/>
          <a:p>
            <a:fld id="{250E3374-05FC-4C2B-A58D-5D1CD122D00F}" type="slidenum">
              <a:t>55</a:t>
            </a:fld>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构建生成树拓扑的流程示意图</a:t>
            </a:r>
            <a:endParaRPr b="0" lang="en-US" sz="3600" spc="-1" strike="noStrike">
              <a:solidFill>
                <a:srgbClr val="000000"/>
              </a:solidFill>
              <a:latin typeface="Calibri"/>
            </a:endParaRPr>
          </a:p>
        </p:txBody>
      </p:sp>
      <p:sp>
        <p:nvSpPr>
          <p:cNvPr id="663" name="矩形 4"/>
          <p:cNvSpPr/>
          <p:nvPr/>
        </p:nvSpPr>
        <p:spPr>
          <a:xfrm>
            <a:off x="1486800" y="2113560"/>
            <a:ext cx="1800000" cy="575640"/>
          </a:xfrm>
          <a:prstGeom prst="rect">
            <a:avLst/>
          </a:prstGeom>
          <a:solidFill>
            <a:schemeClr val="bg1">
              <a:lumMod val="95000"/>
            </a:schemeClr>
          </a:solidFill>
          <a:ln w="127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等线"/>
                <a:ea typeface="等线"/>
              </a:rPr>
              <a:t>① </a:t>
            </a:r>
            <a:r>
              <a:rPr b="0" lang="zh-CN" sz="1800" spc="-1" strike="noStrike">
                <a:solidFill>
                  <a:srgbClr val="000000"/>
                </a:solidFill>
                <a:latin typeface="Calibri"/>
                <a:ea typeface="黑体"/>
              </a:rPr>
              <a:t>指定端口发送</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消息</a:t>
            </a:r>
            <a:endParaRPr b="0" lang="en-US" sz="1800" spc="-1" strike="noStrike">
              <a:latin typeface="Arial"/>
            </a:endParaRPr>
          </a:p>
        </p:txBody>
      </p:sp>
      <p:sp>
        <p:nvSpPr>
          <p:cNvPr id="664" name="矩形 5"/>
          <p:cNvSpPr/>
          <p:nvPr/>
        </p:nvSpPr>
        <p:spPr>
          <a:xfrm>
            <a:off x="1162440" y="3000240"/>
            <a:ext cx="2448000" cy="575640"/>
          </a:xfrm>
          <a:prstGeom prst="rect">
            <a:avLst/>
          </a:prstGeom>
          <a:solidFill>
            <a:schemeClr val="bg1">
              <a:lumMod val="95000"/>
            </a:schemeClr>
          </a:solidFill>
          <a:ln w="127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等线"/>
                <a:ea typeface="等线"/>
              </a:rPr>
              <a:t>② </a:t>
            </a:r>
            <a:r>
              <a:rPr b="0" lang="zh-CN" sz="1800" spc="-1" strike="noStrike">
                <a:solidFill>
                  <a:srgbClr val="000000"/>
                </a:solidFill>
                <a:latin typeface="Calibri"/>
                <a:ea typeface="黑体"/>
              </a:rPr>
              <a:t>端口收到</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消息后，进行优先级比较</a:t>
            </a:r>
            <a:endParaRPr b="0" lang="en-US" sz="1800" spc="-1" strike="noStrike">
              <a:latin typeface="Arial"/>
            </a:endParaRPr>
          </a:p>
        </p:txBody>
      </p:sp>
      <p:sp>
        <p:nvSpPr>
          <p:cNvPr id="665" name="矩形 6"/>
          <p:cNvSpPr/>
          <p:nvPr/>
        </p:nvSpPr>
        <p:spPr>
          <a:xfrm>
            <a:off x="1368000" y="4774320"/>
            <a:ext cx="2037240" cy="575640"/>
          </a:xfrm>
          <a:prstGeom prst="rect">
            <a:avLst/>
          </a:prstGeom>
          <a:solidFill>
            <a:schemeClr val="accent5"/>
          </a:solidFill>
          <a:ln w="127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等线"/>
                <a:ea typeface="等线"/>
              </a:rPr>
              <a:t>④ </a:t>
            </a:r>
            <a:r>
              <a:rPr b="0" lang="zh-CN" sz="1800" spc="-1" strike="noStrike">
                <a:solidFill>
                  <a:srgbClr val="000000"/>
                </a:solidFill>
                <a:latin typeface="Calibri"/>
                <a:ea typeface="黑体"/>
              </a:rPr>
              <a:t>更新节点的状态</a:t>
            </a:r>
            <a:endParaRPr b="0" lang="en-US" sz="1800" spc="-1" strike="noStrike">
              <a:latin typeface="Arial"/>
            </a:endParaRPr>
          </a:p>
        </p:txBody>
      </p:sp>
      <p:sp>
        <p:nvSpPr>
          <p:cNvPr id="666" name="矩形 7"/>
          <p:cNvSpPr/>
          <p:nvPr/>
        </p:nvSpPr>
        <p:spPr>
          <a:xfrm>
            <a:off x="1296000" y="5661360"/>
            <a:ext cx="2181240" cy="575640"/>
          </a:xfrm>
          <a:prstGeom prst="rect">
            <a:avLst/>
          </a:prstGeom>
          <a:solidFill>
            <a:schemeClr val="bg1">
              <a:lumMod val="95000"/>
            </a:schemeClr>
          </a:solidFill>
          <a:ln w="127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等线"/>
                <a:ea typeface="等线"/>
              </a:rPr>
              <a:t>⑤ </a:t>
            </a:r>
            <a:r>
              <a:rPr b="0" lang="zh-CN" sz="1800" spc="-1" strike="noStrike">
                <a:solidFill>
                  <a:srgbClr val="000000"/>
                </a:solidFill>
                <a:latin typeface="Calibri"/>
                <a:ea typeface="黑体"/>
              </a:rPr>
              <a:t>更新本节点其余端口的</a:t>
            </a:r>
            <a:r>
              <a:rPr b="0" lang="en-US" sz="1800" spc="-1" strike="noStrike">
                <a:solidFill>
                  <a:srgbClr val="000000"/>
                </a:solidFill>
                <a:latin typeface="Calibri"/>
                <a:ea typeface="黑体"/>
              </a:rPr>
              <a:t>Config</a:t>
            </a:r>
            <a:endParaRPr b="0" lang="en-US" sz="1800" spc="-1" strike="noStrike">
              <a:latin typeface="Arial"/>
            </a:endParaRPr>
          </a:p>
        </p:txBody>
      </p:sp>
      <p:sp>
        <p:nvSpPr>
          <p:cNvPr id="667" name="矩形: 圆角 8"/>
          <p:cNvSpPr/>
          <p:nvPr/>
        </p:nvSpPr>
        <p:spPr>
          <a:xfrm>
            <a:off x="730440" y="1772640"/>
            <a:ext cx="3312000" cy="4771800"/>
          </a:xfrm>
          <a:prstGeom prst="roundRect">
            <a:avLst>
              <a:gd name="adj" fmla="val 16667"/>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668" name="直接箭头连接符 21"/>
          <p:cNvSpPr/>
          <p:nvPr/>
        </p:nvSpPr>
        <p:spPr>
          <a:xfrm>
            <a:off x="2386800" y="5350320"/>
            <a:ext cx="360" cy="310680"/>
          </a:xfrm>
          <a:custGeom>
            <a:avLst/>
            <a:gdLst/>
            <a:ahLst/>
            <a:rect l="l" t="t" r="r" b="b"/>
            <a:pathLst>
              <a:path w="21600" h="21600">
                <a:moveTo>
                  <a:pt x="0" y="0"/>
                </a:moveTo>
                <a:lnTo>
                  <a:pt x="21600" y="21600"/>
                </a:lnTo>
              </a:path>
            </a:pathLst>
          </a:cu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669" name="连接符: 肘形 23"/>
          <p:cNvSpPr/>
          <p:nvPr/>
        </p:nvSpPr>
        <p:spPr>
          <a:xfrm flipH="1" rot="5400000">
            <a:off x="324360" y="4175280"/>
            <a:ext cx="4123440" cy="360"/>
          </a:xfrm>
          <a:prstGeom prst="bentConnector5">
            <a:avLst>
              <a:gd name="adj1" fmla="val -5543"/>
              <a:gd name="adj2" fmla="val 0"/>
              <a:gd name="adj3" fmla="val 105543"/>
            </a:avLst>
          </a:pr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670" name="文本框 79"/>
          <p:cNvSpPr/>
          <p:nvPr/>
        </p:nvSpPr>
        <p:spPr>
          <a:xfrm>
            <a:off x="1588680" y="1290960"/>
            <a:ext cx="15526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网段内节点一</a:t>
            </a:r>
            <a:endParaRPr b="0" lang="en-US" sz="1800" spc="-1" strike="noStrike">
              <a:latin typeface="Arial"/>
            </a:endParaRPr>
          </a:p>
        </p:txBody>
      </p:sp>
      <p:sp>
        <p:nvSpPr>
          <p:cNvPr id="671" name="文本框 80"/>
          <p:cNvSpPr/>
          <p:nvPr/>
        </p:nvSpPr>
        <p:spPr>
          <a:xfrm>
            <a:off x="5883840" y="1271520"/>
            <a:ext cx="15526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网段内节点二</a:t>
            </a:r>
            <a:endParaRPr b="0" lang="en-US" sz="1800" spc="-1" strike="noStrike">
              <a:latin typeface="Arial"/>
            </a:endParaRPr>
          </a:p>
        </p:txBody>
      </p:sp>
      <p:sp>
        <p:nvSpPr>
          <p:cNvPr id="672" name="矩形 86"/>
          <p:cNvSpPr/>
          <p:nvPr/>
        </p:nvSpPr>
        <p:spPr>
          <a:xfrm>
            <a:off x="1467000" y="3887280"/>
            <a:ext cx="1838880" cy="575640"/>
          </a:xfrm>
          <a:prstGeom prst="rect">
            <a:avLst/>
          </a:prstGeom>
          <a:solidFill>
            <a:schemeClr val="bg1">
              <a:lumMod val="95000"/>
            </a:schemeClr>
          </a:solidFill>
          <a:ln w="127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等线"/>
                <a:ea typeface="等线"/>
              </a:rPr>
              <a:t>③ </a:t>
            </a:r>
            <a:r>
              <a:rPr b="0" lang="zh-CN" sz="1800" spc="-1" strike="noStrike">
                <a:solidFill>
                  <a:srgbClr val="000000"/>
                </a:solidFill>
                <a:latin typeface="Calibri"/>
                <a:ea typeface="黑体"/>
              </a:rPr>
              <a:t>更新本端口</a:t>
            </a:r>
            <a:r>
              <a:rPr b="0" lang="en-US" sz="1800" spc="-1" strike="noStrike">
                <a:solidFill>
                  <a:srgbClr val="000000"/>
                </a:solidFill>
                <a:latin typeface="Calibri"/>
                <a:ea typeface="黑体"/>
              </a:rPr>
              <a:t>Config</a:t>
            </a:r>
            <a:endParaRPr b="0" lang="en-US" sz="1800" spc="-1" strike="noStrike">
              <a:latin typeface="Arial"/>
            </a:endParaRPr>
          </a:p>
        </p:txBody>
      </p:sp>
      <p:sp>
        <p:nvSpPr>
          <p:cNvPr id="673" name="直接箭头连接符 88"/>
          <p:cNvSpPr/>
          <p:nvPr/>
        </p:nvSpPr>
        <p:spPr>
          <a:xfrm flipH="1">
            <a:off x="2386080" y="3576240"/>
            <a:ext cx="360" cy="310680"/>
          </a:xfrm>
          <a:custGeom>
            <a:avLst/>
            <a:gdLst/>
            <a:ahLst/>
            <a:rect l="l" t="t" r="r" b="b"/>
            <a:pathLst>
              <a:path w="21600" h="21600">
                <a:moveTo>
                  <a:pt x="0" y="0"/>
                </a:moveTo>
                <a:lnTo>
                  <a:pt x="21600" y="21600"/>
                </a:lnTo>
              </a:path>
            </a:pathLst>
          </a:cu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674" name="直接箭头连接符 91"/>
          <p:cNvSpPr/>
          <p:nvPr/>
        </p:nvSpPr>
        <p:spPr>
          <a:xfrm>
            <a:off x="2386800" y="4463280"/>
            <a:ext cx="360" cy="310680"/>
          </a:xfrm>
          <a:custGeom>
            <a:avLst/>
            <a:gdLst/>
            <a:ahLst/>
            <a:rect l="l" t="t" r="r" b="b"/>
            <a:pathLst>
              <a:path w="21600" h="21600">
                <a:moveTo>
                  <a:pt x="0" y="0"/>
                </a:moveTo>
                <a:lnTo>
                  <a:pt x="21600" y="21600"/>
                </a:lnTo>
              </a:path>
            </a:pathLst>
          </a:cu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675" name="直接箭头连接符 98"/>
          <p:cNvSpPr/>
          <p:nvPr/>
        </p:nvSpPr>
        <p:spPr>
          <a:xfrm flipH="1" flipV="1">
            <a:off x="2386080" y="2688840"/>
            <a:ext cx="360" cy="310680"/>
          </a:xfrm>
          <a:custGeom>
            <a:avLst/>
            <a:gdLst/>
            <a:ahLst/>
            <a:rect l="l" t="t" r="r" b="b"/>
            <a:pathLst>
              <a:path w="21600" h="21600">
                <a:moveTo>
                  <a:pt x="0" y="0"/>
                </a:moveTo>
                <a:lnTo>
                  <a:pt x="21600" y="21600"/>
                </a:lnTo>
              </a:path>
            </a:pathLst>
          </a:cu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676" name="文本框 101"/>
          <p:cNvSpPr/>
          <p:nvPr/>
        </p:nvSpPr>
        <p:spPr>
          <a:xfrm>
            <a:off x="2314080" y="2684520"/>
            <a:ext cx="187236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400" spc="-1" strike="noStrike">
                <a:solidFill>
                  <a:srgbClr val="000000"/>
                </a:solidFill>
                <a:latin typeface="Calibri"/>
                <a:ea typeface="黑体"/>
              </a:rPr>
              <a:t>本端</a:t>
            </a:r>
            <a:r>
              <a:rPr b="0" lang="en-US" sz="1400" spc="-1" strike="noStrike">
                <a:solidFill>
                  <a:srgbClr val="000000"/>
                </a:solidFill>
                <a:latin typeface="Calibri"/>
                <a:ea typeface="黑体"/>
              </a:rPr>
              <a:t>Config</a:t>
            </a:r>
            <a:r>
              <a:rPr b="0" lang="zh-CN" sz="1400" spc="-1" strike="noStrike">
                <a:solidFill>
                  <a:srgbClr val="000000"/>
                </a:solidFill>
                <a:latin typeface="Calibri"/>
                <a:ea typeface="黑体"/>
              </a:rPr>
              <a:t>优先级高</a:t>
            </a:r>
            <a:endParaRPr b="0" lang="en-US" sz="1400" spc="-1" strike="noStrike">
              <a:latin typeface="Arial"/>
            </a:endParaRPr>
          </a:p>
        </p:txBody>
      </p:sp>
      <p:sp>
        <p:nvSpPr>
          <p:cNvPr id="677" name="文本框 102"/>
          <p:cNvSpPr/>
          <p:nvPr/>
        </p:nvSpPr>
        <p:spPr>
          <a:xfrm>
            <a:off x="2292480" y="3598920"/>
            <a:ext cx="187236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400" spc="-1" strike="noStrike">
                <a:solidFill>
                  <a:srgbClr val="000000"/>
                </a:solidFill>
                <a:latin typeface="Calibri"/>
                <a:ea typeface="黑体"/>
              </a:rPr>
              <a:t>对端</a:t>
            </a:r>
            <a:r>
              <a:rPr b="0" lang="en-US" sz="1400" spc="-1" strike="noStrike">
                <a:solidFill>
                  <a:srgbClr val="000000"/>
                </a:solidFill>
                <a:latin typeface="Calibri"/>
                <a:ea typeface="黑体"/>
              </a:rPr>
              <a:t>Config</a:t>
            </a:r>
            <a:r>
              <a:rPr b="0" lang="zh-CN" sz="1400" spc="-1" strike="noStrike">
                <a:solidFill>
                  <a:srgbClr val="000000"/>
                </a:solidFill>
                <a:latin typeface="Calibri"/>
                <a:ea typeface="黑体"/>
              </a:rPr>
              <a:t>优先级高</a:t>
            </a:r>
            <a:endParaRPr b="0" lang="en-US" sz="1400" spc="-1" strike="noStrike">
              <a:latin typeface="Arial"/>
            </a:endParaRPr>
          </a:p>
        </p:txBody>
      </p:sp>
      <p:sp>
        <p:nvSpPr>
          <p:cNvPr id="678" name="矩形 103"/>
          <p:cNvSpPr/>
          <p:nvPr/>
        </p:nvSpPr>
        <p:spPr>
          <a:xfrm>
            <a:off x="5775840" y="2113560"/>
            <a:ext cx="1800000" cy="575640"/>
          </a:xfrm>
          <a:prstGeom prst="rect">
            <a:avLst/>
          </a:prstGeom>
          <a:solidFill>
            <a:schemeClr val="bg1">
              <a:lumMod val="95000"/>
            </a:schemeClr>
          </a:solidFill>
          <a:ln w="127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等线"/>
                <a:ea typeface="等线"/>
              </a:rPr>
              <a:t>① </a:t>
            </a:r>
            <a:r>
              <a:rPr b="0" lang="zh-CN" sz="1800" spc="-1" strike="noStrike">
                <a:solidFill>
                  <a:srgbClr val="000000"/>
                </a:solidFill>
                <a:latin typeface="Calibri"/>
                <a:ea typeface="黑体"/>
              </a:rPr>
              <a:t>指定端口发送</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消息</a:t>
            </a:r>
            <a:endParaRPr b="0" lang="en-US" sz="1800" spc="-1" strike="noStrike">
              <a:latin typeface="Arial"/>
            </a:endParaRPr>
          </a:p>
        </p:txBody>
      </p:sp>
      <p:sp>
        <p:nvSpPr>
          <p:cNvPr id="679" name="矩形 104"/>
          <p:cNvSpPr/>
          <p:nvPr/>
        </p:nvSpPr>
        <p:spPr>
          <a:xfrm>
            <a:off x="5451840" y="3000240"/>
            <a:ext cx="2448000" cy="575640"/>
          </a:xfrm>
          <a:prstGeom prst="rect">
            <a:avLst/>
          </a:prstGeom>
          <a:solidFill>
            <a:schemeClr val="bg1">
              <a:lumMod val="95000"/>
            </a:schemeClr>
          </a:solidFill>
          <a:ln w="127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等线"/>
                <a:ea typeface="等线"/>
              </a:rPr>
              <a:t>② </a:t>
            </a:r>
            <a:r>
              <a:rPr b="0" lang="zh-CN" sz="1800" spc="-1" strike="noStrike">
                <a:solidFill>
                  <a:srgbClr val="000000"/>
                </a:solidFill>
                <a:latin typeface="Calibri"/>
                <a:ea typeface="黑体"/>
              </a:rPr>
              <a:t>端口收到</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消息后，进行优先级比较</a:t>
            </a:r>
            <a:endParaRPr b="0" lang="en-US" sz="1800" spc="-1" strike="noStrike">
              <a:latin typeface="Arial"/>
            </a:endParaRPr>
          </a:p>
        </p:txBody>
      </p:sp>
      <p:sp>
        <p:nvSpPr>
          <p:cNvPr id="680" name="矩形 105"/>
          <p:cNvSpPr/>
          <p:nvPr/>
        </p:nvSpPr>
        <p:spPr>
          <a:xfrm>
            <a:off x="5657040" y="4774320"/>
            <a:ext cx="2037240" cy="575640"/>
          </a:xfrm>
          <a:prstGeom prst="rect">
            <a:avLst/>
          </a:prstGeom>
          <a:solidFill>
            <a:schemeClr val="accent5"/>
          </a:solidFill>
          <a:ln w="127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等线"/>
                <a:ea typeface="等线"/>
              </a:rPr>
              <a:t>④ </a:t>
            </a:r>
            <a:r>
              <a:rPr b="0" lang="zh-CN" sz="1800" spc="-1" strike="noStrike">
                <a:solidFill>
                  <a:srgbClr val="000000"/>
                </a:solidFill>
                <a:latin typeface="Calibri"/>
                <a:ea typeface="黑体"/>
              </a:rPr>
              <a:t>更新节点的状态</a:t>
            </a:r>
            <a:endParaRPr b="0" lang="en-US" sz="1800" spc="-1" strike="noStrike">
              <a:latin typeface="Arial"/>
            </a:endParaRPr>
          </a:p>
        </p:txBody>
      </p:sp>
      <p:sp>
        <p:nvSpPr>
          <p:cNvPr id="681" name="矩形 106"/>
          <p:cNvSpPr/>
          <p:nvPr/>
        </p:nvSpPr>
        <p:spPr>
          <a:xfrm>
            <a:off x="5585040" y="5661360"/>
            <a:ext cx="2181240" cy="575640"/>
          </a:xfrm>
          <a:prstGeom prst="rect">
            <a:avLst/>
          </a:prstGeom>
          <a:solidFill>
            <a:schemeClr val="bg1">
              <a:lumMod val="95000"/>
            </a:schemeClr>
          </a:solidFill>
          <a:ln w="127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等线"/>
                <a:ea typeface="等线"/>
              </a:rPr>
              <a:t>⑤ </a:t>
            </a:r>
            <a:r>
              <a:rPr b="0" lang="zh-CN" sz="1800" spc="-1" strike="noStrike">
                <a:solidFill>
                  <a:srgbClr val="000000"/>
                </a:solidFill>
                <a:latin typeface="Calibri"/>
                <a:ea typeface="黑体"/>
              </a:rPr>
              <a:t>更新本节点其余端口的</a:t>
            </a:r>
            <a:r>
              <a:rPr b="0" lang="en-US" sz="1800" spc="-1" strike="noStrike">
                <a:solidFill>
                  <a:srgbClr val="000000"/>
                </a:solidFill>
                <a:latin typeface="Calibri"/>
                <a:ea typeface="黑体"/>
              </a:rPr>
              <a:t>Config</a:t>
            </a:r>
            <a:endParaRPr b="0" lang="en-US" sz="1800" spc="-1" strike="noStrike">
              <a:latin typeface="Arial"/>
            </a:endParaRPr>
          </a:p>
        </p:txBody>
      </p:sp>
      <p:sp>
        <p:nvSpPr>
          <p:cNvPr id="682" name="矩形: 圆角 107"/>
          <p:cNvSpPr/>
          <p:nvPr/>
        </p:nvSpPr>
        <p:spPr>
          <a:xfrm>
            <a:off x="5019840" y="1772640"/>
            <a:ext cx="3312000" cy="4771800"/>
          </a:xfrm>
          <a:prstGeom prst="roundRect">
            <a:avLst>
              <a:gd name="adj" fmla="val 16667"/>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683" name="直接箭头连接符 108"/>
          <p:cNvSpPr/>
          <p:nvPr/>
        </p:nvSpPr>
        <p:spPr>
          <a:xfrm>
            <a:off x="6675840" y="5350320"/>
            <a:ext cx="360" cy="310680"/>
          </a:xfrm>
          <a:custGeom>
            <a:avLst/>
            <a:gdLst/>
            <a:ahLst/>
            <a:rect l="l" t="t" r="r" b="b"/>
            <a:pathLst>
              <a:path w="21600" h="21600">
                <a:moveTo>
                  <a:pt x="0" y="0"/>
                </a:moveTo>
                <a:lnTo>
                  <a:pt x="21600" y="21600"/>
                </a:lnTo>
              </a:path>
            </a:pathLst>
          </a:cu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684" name="连接符: 肘形 109"/>
          <p:cNvSpPr/>
          <p:nvPr/>
        </p:nvSpPr>
        <p:spPr>
          <a:xfrm rot="16200000">
            <a:off x="4614120" y="4175280"/>
            <a:ext cx="4123440" cy="360"/>
          </a:xfrm>
          <a:prstGeom prst="bentConnector5">
            <a:avLst>
              <a:gd name="adj1" fmla="val -5543"/>
              <a:gd name="adj2" fmla="val 0"/>
              <a:gd name="adj3" fmla="val 105543"/>
            </a:avLst>
          </a:pr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685" name="矩形 110"/>
          <p:cNvSpPr/>
          <p:nvPr/>
        </p:nvSpPr>
        <p:spPr>
          <a:xfrm>
            <a:off x="5756400" y="3887280"/>
            <a:ext cx="1838880" cy="575640"/>
          </a:xfrm>
          <a:prstGeom prst="rect">
            <a:avLst/>
          </a:prstGeom>
          <a:solidFill>
            <a:schemeClr val="bg1">
              <a:lumMod val="95000"/>
            </a:schemeClr>
          </a:solidFill>
          <a:ln w="127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等线"/>
                <a:ea typeface="等线"/>
              </a:rPr>
              <a:t>③ </a:t>
            </a:r>
            <a:r>
              <a:rPr b="0" lang="zh-CN" sz="1800" spc="-1" strike="noStrike">
                <a:solidFill>
                  <a:srgbClr val="000000"/>
                </a:solidFill>
                <a:latin typeface="Calibri"/>
                <a:ea typeface="黑体"/>
              </a:rPr>
              <a:t>更新本端口</a:t>
            </a:r>
            <a:r>
              <a:rPr b="0" lang="en-US" sz="1800" spc="-1" strike="noStrike">
                <a:solidFill>
                  <a:srgbClr val="000000"/>
                </a:solidFill>
                <a:latin typeface="Calibri"/>
                <a:ea typeface="黑体"/>
              </a:rPr>
              <a:t>Config</a:t>
            </a:r>
            <a:endParaRPr b="0" lang="en-US" sz="1800" spc="-1" strike="noStrike">
              <a:latin typeface="Arial"/>
            </a:endParaRPr>
          </a:p>
        </p:txBody>
      </p:sp>
      <p:sp>
        <p:nvSpPr>
          <p:cNvPr id="686" name="直接箭头连接符 111"/>
          <p:cNvSpPr/>
          <p:nvPr/>
        </p:nvSpPr>
        <p:spPr>
          <a:xfrm flipH="1">
            <a:off x="6675120" y="3576240"/>
            <a:ext cx="360" cy="310680"/>
          </a:xfrm>
          <a:custGeom>
            <a:avLst/>
            <a:gdLst/>
            <a:ahLst/>
            <a:rect l="l" t="t" r="r" b="b"/>
            <a:pathLst>
              <a:path w="21600" h="21600">
                <a:moveTo>
                  <a:pt x="0" y="0"/>
                </a:moveTo>
                <a:lnTo>
                  <a:pt x="21600" y="21600"/>
                </a:lnTo>
              </a:path>
            </a:pathLst>
          </a:cu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687" name="直接箭头连接符 112"/>
          <p:cNvSpPr/>
          <p:nvPr/>
        </p:nvSpPr>
        <p:spPr>
          <a:xfrm>
            <a:off x="6675840" y="4463280"/>
            <a:ext cx="360" cy="310680"/>
          </a:xfrm>
          <a:custGeom>
            <a:avLst/>
            <a:gdLst/>
            <a:ahLst/>
            <a:rect l="l" t="t" r="r" b="b"/>
            <a:pathLst>
              <a:path w="21600" h="21600">
                <a:moveTo>
                  <a:pt x="0" y="0"/>
                </a:moveTo>
                <a:lnTo>
                  <a:pt x="21600" y="21600"/>
                </a:lnTo>
              </a:path>
            </a:pathLst>
          </a:cu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688" name="直接箭头连接符 113"/>
          <p:cNvSpPr/>
          <p:nvPr/>
        </p:nvSpPr>
        <p:spPr>
          <a:xfrm flipH="1" flipV="1">
            <a:off x="6675120" y="2688840"/>
            <a:ext cx="360" cy="310680"/>
          </a:xfrm>
          <a:custGeom>
            <a:avLst/>
            <a:gdLst/>
            <a:ahLst/>
            <a:rect l="l" t="t" r="r" b="b"/>
            <a:pathLst>
              <a:path w="21600" h="21600">
                <a:moveTo>
                  <a:pt x="0" y="0"/>
                </a:moveTo>
                <a:lnTo>
                  <a:pt x="21600" y="21600"/>
                </a:lnTo>
              </a:path>
            </a:pathLst>
          </a:cu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689" name="文本框 114"/>
          <p:cNvSpPr/>
          <p:nvPr/>
        </p:nvSpPr>
        <p:spPr>
          <a:xfrm>
            <a:off x="4952880" y="2684520"/>
            <a:ext cx="187236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400" spc="-1" strike="noStrike">
                <a:solidFill>
                  <a:srgbClr val="000000"/>
                </a:solidFill>
                <a:latin typeface="Calibri"/>
                <a:ea typeface="黑体"/>
              </a:rPr>
              <a:t>本端</a:t>
            </a:r>
            <a:r>
              <a:rPr b="0" lang="en-US" sz="1400" spc="-1" strike="noStrike">
                <a:solidFill>
                  <a:srgbClr val="000000"/>
                </a:solidFill>
                <a:latin typeface="Calibri"/>
                <a:ea typeface="黑体"/>
              </a:rPr>
              <a:t>Config</a:t>
            </a:r>
            <a:r>
              <a:rPr b="0" lang="zh-CN" sz="1400" spc="-1" strike="noStrike">
                <a:solidFill>
                  <a:srgbClr val="000000"/>
                </a:solidFill>
                <a:latin typeface="Calibri"/>
                <a:ea typeface="黑体"/>
              </a:rPr>
              <a:t>优先级高</a:t>
            </a:r>
            <a:endParaRPr b="0" lang="en-US" sz="1400" spc="-1" strike="noStrike">
              <a:latin typeface="Arial"/>
            </a:endParaRPr>
          </a:p>
        </p:txBody>
      </p:sp>
      <p:sp>
        <p:nvSpPr>
          <p:cNvPr id="690" name="文本框 115"/>
          <p:cNvSpPr/>
          <p:nvPr/>
        </p:nvSpPr>
        <p:spPr>
          <a:xfrm>
            <a:off x="4931280" y="3598920"/>
            <a:ext cx="187236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400" spc="-1" strike="noStrike">
                <a:solidFill>
                  <a:srgbClr val="000000"/>
                </a:solidFill>
                <a:latin typeface="Calibri"/>
                <a:ea typeface="黑体"/>
              </a:rPr>
              <a:t>对端</a:t>
            </a:r>
            <a:r>
              <a:rPr b="0" lang="en-US" sz="1400" spc="-1" strike="noStrike">
                <a:solidFill>
                  <a:srgbClr val="000000"/>
                </a:solidFill>
                <a:latin typeface="Calibri"/>
                <a:ea typeface="黑体"/>
              </a:rPr>
              <a:t>Config</a:t>
            </a:r>
            <a:r>
              <a:rPr b="0" lang="zh-CN" sz="1400" spc="-1" strike="noStrike">
                <a:solidFill>
                  <a:srgbClr val="000000"/>
                </a:solidFill>
                <a:latin typeface="Calibri"/>
                <a:ea typeface="黑体"/>
              </a:rPr>
              <a:t>优先级高</a:t>
            </a:r>
            <a:endParaRPr b="0" lang="en-US" sz="1400" spc="-1" strike="noStrike">
              <a:latin typeface="Arial"/>
            </a:endParaRPr>
          </a:p>
        </p:txBody>
      </p:sp>
      <p:sp>
        <p:nvSpPr>
          <p:cNvPr id="691" name="直接箭头连接符 116"/>
          <p:cNvSpPr/>
          <p:nvPr/>
        </p:nvSpPr>
        <p:spPr>
          <a:xfrm>
            <a:off x="3286800" y="2401560"/>
            <a:ext cx="2164680" cy="886680"/>
          </a:xfrm>
          <a:custGeom>
            <a:avLst/>
            <a:gdLst/>
            <a:ahLst/>
            <a:rect l="l" t="t" r="r" b="b"/>
            <a:pathLst>
              <a:path w="21600" h="21600">
                <a:moveTo>
                  <a:pt x="0" y="0"/>
                </a:moveTo>
                <a:lnTo>
                  <a:pt x="21600" y="21600"/>
                </a:lnTo>
              </a:path>
            </a:pathLst>
          </a:cu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692" name="直接箭头连接符 120"/>
          <p:cNvSpPr/>
          <p:nvPr/>
        </p:nvSpPr>
        <p:spPr>
          <a:xfrm flipH="1">
            <a:off x="3610080" y="2401560"/>
            <a:ext cx="2164680" cy="886680"/>
          </a:xfrm>
          <a:custGeom>
            <a:avLst/>
            <a:gdLst/>
            <a:ahLst/>
            <a:rect l="l" t="t" r="r" b="b"/>
            <a:pathLst>
              <a:path w="21600" h="21600">
                <a:moveTo>
                  <a:pt x="0" y="0"/>
                </a:moveTo>
                <a:lnTo>
                  <a:pt x="21600" y="21600"/>
                </a:lnTo>
              </a:path>
            </a:pathLst>
          </a:cu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3" name="PlaceHolder 2"/>
          <p:cNvSpPr>
            <a:spLocks noGrp="1"/>
          </p:cNvSpPr>
          <p:nvPr>
            <p:ph type="sldNum" idx="5"/>
          </p:nvPr>
        </p:nvSpPr>
        <p:spPr/>
        <p:txBody>
          <a:bodyPr/>
          <a:p>
            <a:fld id="{66379E67-509A-40A5-8CDF-616D9F8CA87A}" type="slidenum">
              <a:t>56</a:t>
            </a:fld>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生成树机制运行 </a:t>
            </a:r>
            <a:r>
              <a:rPr b="1" lang="en-US" sz="3600" spc="-1" strike="noStrike">
                <a:solidFill>
                  <a:srgbClr val="000000"/>
                </a:solidFill>
                <a:latin typeface="Calibri"/>
                <a:ea typeface="黑体"/>
              </a:rPr>
              <a:t>– 初始化</a:t>
            </a:r>
            <a:endParaRPr b="0" lang="en-US" sz="3600" spc="-1" strike="noStrike">
              <a:solidFill>
                <a:srgbClr val="000000"/>
              </a:solidFill>
              <a:latin typeface="Calibri"/>
            </a:endParaRPr>
          </a:p>
        </p:txBody>
      </p:sp>
      <p:sp>
        <p:nvSpPr>
          <p:cNvPr id="694" name="PlaceHolder 2"/>
          <p:cNvSpPr>
            <a:spLocks noGrp="1"/>
          </p:cNvSpPr>
          <p:nvPr>
            <p:ph/>
          </p:nvPr>
        </p:nvSpPr>
        <p:spPr>
          <a:xfrm>
            <a:off x="457200" y="1445040"/>
            <a:ext cx="857916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节点认为自己是根节点</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1800" spc="-1" strike="noStrike">
                <a:solidFill>
                  <a:srgbClr val="000000"/>
                </a:solidFill>
                <a:latin typeface="Courier New"/>
                <a:ea typeface="黑体"/>
              </a:rPr>
              <a:t>stp-&gt;designated_root = stp-&gt;switch_id</a:t>
            </a:r>
            <a:endParaRPr b="0" lang="en-US" sz="18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将每个端口设置为指定端口，即端口所在网段应该通过本节点连接到根节点</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1800" spc="-1" strike="noStrike">
                <a:solidFill>
                  <a:srgbClr val="000000"/>
                </a:solidFill>
                <a:latin typeface="Courier New"/>
                <a:ea typeface="黑体"/>
              </a:rPr>
              <a:t>p-&gt;designated_root = stp-&gt;switch_id</a:t>
            </a:r>
            <a:endParaRPr b="0" lang="en-US" sz="18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1800" spc="-1" strike="noStrike">
                <a:solidFill>
                  <a:srgbClr val="000000"/>
                </a:solidFill>
                <a:latin typeface="Courier New"/>
                <a:ea typeface="黑体"/>
              </a:rPr>
              <a:t>p-&gt;designated_cost = 0</a:t>
            </a:r>
            <a:endParaRPr b="0" lang="en-US" sz="18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1800" spc="-1" strike="noStrike">
                <a:solidFill>
                  <a:srgbClr val="ff0000"/>
                </a:solidFill>
                <a:latin typeface="Courier New"/>
                <a:ea typeface="黑体"/>
              </a:rPr>
              <a:t>p-&gt;designated_switch = stp-&gt;switch_id</a:t>
            </a:r>
            <a:endParaRPr b="0" lang="en-US" sz="18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1800" spc="-1" strike="noStrike">
                <a:solidFill>
                  <a:srgbClr val="ff0000"/>
                </a:solidFill>
                <a:latin typeface="Courier New"/>
                <a:ea typeface="黑体"/>
              </a:rPr>
              <a:t>p-&gt;designated_port = p-&gt;port_id</a:t>
            </a:r>
            <a:endParaRPr b="0" lang="en-US" sz="18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端口为指定端口的判断条件</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1800" spc="-1" strike="noStrike">
                <a:solidFill>
                  <a:srgbClr val="000000"/>
                </a:solidFill>
                <a:latin typeface="Courier New"/>
                <a:ea typeface="黑体"/>
              </a:rPr>
              <a:t>p-&gt;designated_switch == stp-&gt;switch_id &amp;&amp; \</a:t>
            </a:r>
            <a:br>
              <a:rPr sz="1800"/>
            </a:br>
            <a:r>
              <a:rPr b="0" lang="en-US" sz="1800" spc="-1" strike="noStrike">
                <a:solidFill>
                  <a:srgbClr val="000000"/>
                </a:solidFill>
                <a:latin typeface="Courier New"/>
                <a:ea typeface="黑体"/>
              </a:rPr>
              <a:t>p-&gt;designated_port == p-&gt;port_id</a:t>
            </a:r>
            <a:endParaRPr b="0" lang="en-US" sz="1800" spc="-1" strike="noStrike">
              <a:solidFill>
                <a:srgbClr val="000000"/>
              </a:solidFill>
              <a:latin typeface="Calibri"/>
            </a:endParaRPr>
          </a:p>
          <a:p>
            <a:endParaRPr b="0" lang="en-US" sz="1800" spc="-1" strike="noStrike">
              <a:solidFill>
                <a:srgbClr val="000000"/>
              </a:solidFill>
              <a:latin typeface="Calibri"/>
            </a:endParaRPr>
          </a:p>
          <a:p>
            <a:endParaRPr b="0" lang="en-US" sz="2000" spc="-1" strike="noStrike">
              <a:solidFill>
                <a:srgbClr val="000000"/>
              </a:solidFill>
              <a:latin typeface="Calibri"/>
            </a:endParaRPr>
          </a:p>
        </p:txBody>
      </p:sp>
      <p:sp>
        <p:nvSpPr>
          <p:cNvPr id="4" name="PlaceHolder 3"/>
          <p:cNvSpPr>
            <a:spLocks noGrp="1"/>
          </p:cNvSpPr>
          <p:nvPr>
            <p:ph type="sldNum" idx="5"/>
          </p:nvPr>
        </p:nvSpPr>
        <p:spPr/>
        <p:txBody>
          <a:bodyPr/>
          <a:p>
            <a:fld id="{F789BA60-9DF2-4F50-8EB4-6C26BB5D278E}" type="slidenum">
              <a:t>57</a:t>
            </a:fld>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title"/>
          </p:nvPr>
        </p:nvSpPr>
        <p:spPr>
          <a:xfrm>
            <a:off x="169200" y="457200"/>
            <a:ext cx="886680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生成树机制运行 </a:t>
            </a:r>
            <a:r>
              <a:rPr b="1" lang="en-US" sz="3600" spc="-1" strike="noStrike">
                <a:solidFill>
                  <a:srgbClr val="000000"/>
                </a:solidFill>
                <a:latin typeface="Calibri"/>
                <a:ea typeface="黑体"/>
              </a:rPr>
              <a:t>– 节点主动发送</a:t>
            </a:r>
            <a:r>
              <a:rPr b="1" lang="en-US" sz="3600" spc="-1" strike="noStrike">
                <a:solidFill>
                  <a:srgbClr val="000000"/>
                </a:solidFill>
                <a:latin typeface="Calibri"/>
                <a:ea typeface="黑体"/>
              </a:rPr>
              <a:t>Config</a:t>
            </a:r>
            <a:r>
              <a:rPr b="1" lang="zh-CN" sz="3600" spc="-1" strike="noStrike">
                <a:solidFill>
                  <a:srgbClr val="000000"/>
                </a:solidFill>
                <a:latin typeface="Calibri"/>
                <a:ea typeface="黑体"/>
              </a:rPr>
              <a:t>消息</a:t>
            </a:r>
            <a:endParaRPr b="0" lang="en-US" sz="3600" spc="-1" strike="noStrike">
              <a:solidFill>
                <a:srgbClr val="000000"/>
              </a:solidFill>
              <a:latin typeface="Calibri"/>
            </a:endParaRPr>
          </a:p>
        </p:txBody>
      </p:sp>
      <p:sp>
        <p:nvSpPr>
          <p:cNvPr id="696" name="PlaceHolder 2"/>
          <p:cNvSpPr>
            <a:spLocks noGrp="1"/>
          </p:cNvSpPr>
          <p:nvPr>
            <p:ph/>
          </p:nvPr>
        </p:nvSpPr>
        <p:spPr>
          <a:xfrm>
            <a:off x="457200" y="1445040"/>
            <a:ext cx="857880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当节点认为自己是根节点时，</a:t>
            </a:r>
            <a:r>
              <a:rPr b="0" lang="en-US" sz="2400" spc="-1" strike="noStrike">
                <a:solidFill>
                  <a:srgbClr val="ff0000"/>
                </a:solidFill>
                <a:latin typeface="Calibri"/>
                <a:ea typeface="黑体"/>
              </a:rPr>
              <a:t> 周期性主动</a:t>
            </a:r>
            <a:r>
              <a:rPr b="0" lang="zh-CN" sz="2400" spc="-1" strike="noStrike">
                <a:solidFill>
                  <a:srgbClr val="000000"/>
                </a:solidFill>
                <a:latin typeface="Calibri"/>
                <a:ea typeface="黑体"/>
              </a:rPr>
              <a:t>发送</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a:t>
            </a:r>
            <a:r>
              <a:rPr b="0" lang="en-US" sz="2400" spc="-1" strike="noStrike">
                <a:solidFill>
                  <a:srgbClr val="000000"/>
                </a:solidFill>
                <a:latin typeface="Calibri"/>
                <a:ea typeface="黑体"/>
              </a:rPr>
              <a:t>(①)</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每个端口发送的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消息中，只有端口</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字段不同</a:t>
            </a:r>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节点通过</a:t>
            </a:r>
            <a:r>
              <a:rPr b="0" lang="en-US" sz="2400" spc="-1" strike="noStrike">
                <a:solidFill>
                  <a:srgbClr val="000000"/>
                </a:solidFill>
                <a:latin typeface="Calibri"/>
                <a:ea typeface="黑体"/>
              </a:rPr>
              <a:t>hello</a:t>
            </a:r>
            <a:r>
              <a:rPr b="0" lang="zh-CN" sz="2400" spc="-1" strike="noStrike">
                <a:solidFill>
                  <a:srgbClr val="000000"/>
                </a:solidFill>
                <a:latin typeface="Calibri"/>
                <a:ea typeface="黑体"/>
              </a:rPr>
              <a:t>定时器</a:t>
            </a:r>
            <a:r>
              <a:rPr b="0" lang="en-US" sz="2400" spc="-1" strike="noStrike">
                <a:solidFill>
                  <a:srgbClr val="000000"/>
                </a:solidFill>
                <a:latin typeface="Calibri"/>
                <a:ea typeface="黑体"/>
              </a:rPr>
              <a:t>(2</a:t>
            </a:r>
            <a:r>
              <a:rPr b="0" lang="zh-CN" sz="2400" spc="-1" strike="noStrike">
                <a:solidFill>
                  <a:srgbClr val="000000"/>
                </a:solidFill>
                <a:latin typeface="Calibri"/>
                <a:ea typeface="黑体"/>
              </a:rPr>
              <a:t>秒</a:t>
            </a:r>
            <a:r>
              <a:rPr b="0" lang="en-US" sz="2400" spc="-1" strike="noStrike">
                <a:solidFill>
                  <a:srgbClr val="000000"/>
                </a:solidFill>
                <a:latin typeface="Calibri"/>
                <a:ea typeface="黑体"/>
              </a:rPr>
              <a:t>)</a:t>
            </a:r>
            <a:r>
              <a:rPr b="0" lang="zh-CN" sz="2400" spc="-1" strike="noStrike">
                <a:solidFill>
                  <a:srgbClr val="000000"/>
                </a:solidFill>
                <a:latin typeface="Calibri"/>
                <a:ea typeface="黑体"/>
              </a:rPr>
              <a:t>周期发送</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消息，直到该节点不再认为自己是根节点为止</a:t>
            </a:r>
            <a:endParaRPr b="0" lang="en-US" sz="24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p:txBody>
      </p:sp>
      <p:grpSp>
        <p:nvGrpSpPr>
          <p:cNvPr id="697" name="组合 4"/>
          <p:cNvGrpSpPr/>
          <p:nvPr/>
        </p:nvGrpSpPr>
        <p:grpSpPr>
          <a:xfrm>
            <a:off x="2988000" y="2924640"/>
            <a:ext cx="3508200" cy="1631880"/>
            <a:chOff x="2988000" y="2924640"/>
            <a:chExt cx="3508200" cy="1631880"/>
          </a:xfrm>
        </p:grpSpPr>
        <p:sp>
          <p:nvSpPr>
            <p:cNvPr id="698" name="椭圆 6"/>
            <p:cNvSpPr/>
            <p:nvPr/>
          </p:nvSpPr>
          <p:spPr>
            <a:xfrm>
              <a:off x="2988000" y="397584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b1</a:t>
              </a:r>
              <a:endParaRPr b="0" lang="en-US" sz="2000" spc="-1" strike="noStrike">
                <a:latin typeface="Arial"/>
              </a:endParaRPr>
            </a:p>
          </p:txBody>
        </p:sp>
        <p:sp>
          <p:nvSpPr>
            <p:cNvPr id="699" name="椭圆 7"/>
            <p:cNvSpPr/>
            <p:nvPr/>
          </p:nvSpPr>
          <p:spPr>
            <a:xfrm>
              <a:off x="5668200" y="397584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b2</a:t>
              </a:r>
              <a:endParaRPr b="0" lang="en-US" sz="2000" spc="-1" strike="noStrike">
                <a:latin typeface="Arial"/>
              </a:endParaRPr>
            </a:p>
          </p:txBody>
        </p:sp>
        <p:sp>
          <p:nvSpPr>
            <p:cNvPr id="700" name="直接连接符 8"/>
            <p:cNvSpPr/>
            <p:nvPr/>
          </p:nvSpPr>
          <p:spPr>
            <a:xfrm>
              <a:off x="3401640" y="2924640"/>
              <a:ext cx="360" cy="105084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701" name="直接连接符 9"/>
            <p:cNvSpPr/>
            <p:nvPr/>
          </p:nvSpPr>
          <p:spPr>
            <a:xfrm>
              <a:off x="6082200" y="3039480"/>
              <a:ext cx="360" cy="93600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702" name="直接连接符 10"/>
            <p:cNvSpPr/>
            <p:nvPr/>
          </p:nvSpPr>
          <p:spPr>
            <a:xfrm>
              <a:off x="3816000" y="4266000"/>
              <a:ext cx="1851840" cy="3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grpSp>
      <p:sp>
        <p:nvSpPr>
          <p:cNvPr id="703" name="文本框 13"/>
          <p:cNvSpPr/>
          <p:nvPr/>
        </p:nvSpPr>
        <p:spPr>
          <a:xfrm>
            <a:off x="962280" y="4226760"/>
            <a:ext cx="20372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Switch ID: 0x0101</a:t>
            </a:r>
            <a:endParaRPr b="0" lang="en-US" sz="1800" spc="-1" strike="noStrike">
              <a:latin typeface="Arial"/>
            </a:endParaRPr>
          </a:p>
        </p:txBody>
      </p:sp>
      <p:sp>
        <p:nvSpPr>
          <p:cNvPr id="704" name="文本框 14"/>
          <p:cNvSpPr/>
          <p:nvPr/>
        </p:nvSpPr>
        <p:spPr>
          <a:xfrm>
            <a:off x="6575760" y="4187160"/>
            <a:ext cx="20372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Switch ID: 0x0201</a:t>
            </a:r>
            <a:endParaRPr b="0" lang="en-US" sz="1800" spc="-1" strike="noStrike">
              <a:latin typeface="Arial"/>
            </a:endParaRPr>
          </a:p>
        </p:txBody>
      </p:sp>
      <p:sp>
        <p:nvSpPr>
          <p:cNvPr id="705" name="直接箭头连接符 16"/>
          <p:cNvSpPr/>
          <p:nvPr/>
        </p:nvSpPr>
        <p:spPr>
          <a:xfrm flipV="1">
            <a:off x="3157920" y="3038760"/>
            <a:ext cx="360" cy="862200"/>
          </a:xfrm>
          <a:custGeom>
            <a:avLst/>
            <a:gdLst/>
            <a:ahLst/>
            <a:rect l="l" t="t" r="r" b="b"/>
            <a:pathLst>
              <a:path w="21600" h="21600">
                <a:moveTo>
                  <a:pt x="0" y="0"/>
                </a:moveTo>
                <a:lnTo>
                  <a:pt x="21600" y="21600"/>
                </a:lnTo>
              </a:path>
            </a:pathLst>
          </a:custGeom>
          <a:noFill/>
          <a:ln w="38100">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706" name="文本框 17"/>
          <p:cNvSpPr/>
          <p:nvPr/>
        </p:nvSpPr>
        <p:spPr>
          <a:xfrm>
            <a:off x="839520" y="2850120"/>
            <a:ext cx="198576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RootID: 0x0101</a:t>
            </a:r>
            <a:endParaRPr b="0" lang="en-US" sz="1800" spc="-1" strike="noStrike">
              <a:latin typeface="Arial"/>
            </a:endParaRPr>
          </a:p>
          <a:p>
            <a:pPr>
              <a:lnSpc>
                <a:spcPct val="100000"/>
              </a:lnSpc>
              <a:buNone/>
            </a:pPr>
            <a:r>
              <a:rPr b="0" lang="en-US" sz="1800" spc="-1" strike="noStrike">
                <a:solidFill>
                  <a:srgbClr val="000000"/>
                </a:solidFill>
                <a:latin typeface="Calibri"/>
                <a:ea typeface="黑体"/>
              </a:rPr>
              <a:t>PathCost: 0</a:t>
            </a:r>
            <a:endParaRPr b="0" lang="en-US" sz="1800" spc="-1" strike="noStrike">
              <a:latin typeface="Arial"/>
            </a:endParaRPr>
          </a:p>
          <a:p>
            <a:pPr>
              <a:lnSpc>
                <a:spcPct val="100000"/>
              </a:lnSpc>
              <a:buNone/>
            </a:pPr>
            <a:r>
              <a:rPr b="0" lang="en-US" sz="1800" spc="-1" strike="noStrike">
                <a:solidFill>
                  <a:srgbClr val="000000"/>
                </a:solidFill>
                <a:latin typeface="Calibri"/>
                <a:ea typeface="黑体"/>
              </a:rPr>
              <a:t>SwitchID: 0x0101</a:t>
            </a:r>
            <a:endParaRPr b="0" lang="en-US" sz="1800" spc="-1" strike="noStrike">
              <a:latin typeface="Arial"/>
            </a:endParaRPr>
          </a:p>
          <a:p>
            <a:pPr>
              <a:lnSpc>
                <a:spcPct val="100000"/>
              </a:lnSpc>
              <a:buNone/>
            </a:pPr>
            <a:r>
              <a:rPr b="0" lang="en-US" sz="1800" spc="-1" strike="noStrike">
                <a:solidFill>
                  <a:srgbClr val="ff0000"/>
                </a:solidFill>
                <a:latin typeface="Calibri"/>
                <a:ea typeface="黑体"/>
              </a:rPr>
              <a:t>PortID: 0x02</a:t>
            </a:r>
            <a:endParaRPr b="0" lang="en-US" sz="1800" spc="-1" strike="noStrike">
              <a:latin typeface="Arial"/>
            </a:endParaRPr>
          </a:p>
        </p:txBody>
      </p:sp>
      <p:sp>
        <p:nvSpPr>
          <p:cNvPr id="707" name="文本框 18"/>
          <p:cNvSpPr/>
          <p:nvPr/>
        </p:nvSpPr>
        <p:spPr>
          <a:xfrm>
            <a:off x="3760560" y="2799720"/>
            <a:ext cx="198576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RootID: 0x0101</a:t>
            </a:r>
            <a:endParaRPr b="0" lang="en-US" sz="1800" spc="-1" strike="noStrike">
              <a:latin typeface="Arial"/>
            </a:endParaRPr>
          </a:p>
          <a:p>
            <a:pPr>
              <a:lnSpc>
                <a:spcPct val="100000"/>
              </a:lnSpc>
              <a:buNone/>
            </a:pPr>
            <a:r>
              <a:rPr b="0" lang="en-US" sz="1800" spc="-1" strike="noStrike">
                <a:solidFill>
                  <a:srgbClr val="000000"/>
                </a:solidFill>
                <a:latin typeface="Calibri"/>
                <a:ea typeface="黑体"/>
              </a:rPr>
              <a:t>PathCost: 0</a:t>
            </a:r>
            <a:endParaRPr b="0" lang="en-US" sz="1800" spc="-1" strike="noStrike">
              <a:latin typeface="Arial"/>
            </a:endParaRPr>
          </a:p>
          <a:p>
            <a:pPr>
              <a:lnSpc>
                <a:spcPct val="100000"/>
              </a:lnSpc>
              <a:buNone/>
            </a:pPr>
            <a:r>
              <a:rPr b="0" lang="en-US" sz="1800" spc="-1" strike="noStrike">
                <a:solidFill>
                  <a:srgbClr val="000000"/>
                </a:solidFill>
                <a:latin typeface="Calibri"/>
                <a:ea typeface="黑体"/>
              </a:rPr>
              <a:t>SwitchID: 0x0101</a:t>
            </a:r>
            <a:endParaRPr b="0" lang="en-US" sz="1800" spc="-1" strike="noStrike">
              <a:latin typeface="Arial"/>
            </a:endParaRPr>
          </a:p>
          <a:p>
            <a:pPr>
              <a:lnSpc>
                <a:spcPct val="100000"/>
              </a:lnSpc>
              <a:buNone/>
            </a:pPr>
            <a:r>
              <a:rPr b="0" lang="en-US" sz="1800" spc="-1" strike="noStrike">
                <a:solidFill>
                  <a:srgbClr val="ff0000"/>
                </a:solidFill>
                <a:latin typeface="Calibri"/>
                <a:ea typeface="黑体"/>
              </a:rPr>
              <a:t>PortID: 0x01</a:t>
            </a:r>
            <a:endParaRPr b="0" lang="en-US" sz="1800" spc="-1" strike="noStrike">
              <a:latin typeface="Arial"/>
            </a:endParaRPr>
          </a:p>
        </p:txBody>
      </p:sp>
      <p:sp>
        <p:nvSpPr>
          <p:cNvPr id="708" name="直接箭头连接符 19"/>
          <p:cNvSpPr/>
          <p:nvPr/>
        </p:nvSpPr>
        <p:spPr>
          <a:xfrm>
            <a:off x="3932640" y="4084200"/>
            <a:ext cx="1563840" cy="360"/>
          </a:xfrm>
          <a:custGeom>
            <a:avLst/>
            <a:gdLst/>
            <a:ahLst/>
            <a:rect l="l" t="t" r="r" b="b"/>
            <a:pathLst>
              <a:path w="21600" h="21600">
                <a:moveTo>
                  <a:pt x="0" y="0"/>
                </a:moveTo>
                <a:lnTo>
                  <a:pt x="21600" y="21600"/>
                </a:lnTo>
              </a:path>
            </a:pathLst>
          </a:custGeom>
          <a:noFill/>
          <a:ln w="38100">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4" name="PlaceHolder 3"/>
          <p:cNvSpPr>
            <a:spLocks noGrp="1"/>
          </p:cNvSpPr>
          <p:nvPr>
            <p:ph type="sldNum" idx="5"/>
          </p:nvPr>
        </p:nvSpPr>
        <p:spPr/>
        <p:txBody>
          <a:bodyPr/>
          <a:p>
            <a:fld id="{8BD56138-3D70-4B28-9A7C-4D0BE788E6A2}" type="slidenum">
              <a:t>58</a:t>
            </a:fld>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生成树机制运行 </a:t>
            </a:r>
            <a:r>
              <a:rPr b="1" lang="en-US" sz="3600" spc="-1" strike="noStrike">
                <a:solidFill>
                  <a:srgbClr val="000000"/>
                </a:solidFill>
                <a:latin typeface="Calibri"/>
                <a:ea typeface="黑体"/>
              </a:rPr>
              <a:t>– 处理</a:t>
            </a:r>
            <a:r>
              <a:rPr b="1" lang="en-US" sz="3600" spc="-1" strike="noStrike">
                <a:solidFill>
                  <a:srgbClr val="000000"/>
                </a:solidFill>
                <a:latin typeface="Calibri"/>
                <a:ea typeface="黑体"/>
              </a:rPr>
              <a:t>Config</a:t>
            </a:r>
            <a:r>
              <a:rPr b="1" lang="zh-CN" sz="3600" spc="-1" strike="noStrike">
                <a:solidFill>
                  <a:srgbClr val="000000"/>
                </a:solidFill>
                <a:latin typeface="Calibri"/>
                <a:ea typeface="黑体"/>
              </a:rPr>
              <a:t>消息</a:t>
            </a:r>
            <a:endParaRPr b="0" lang="en-US" sz="3600" spc="-1" strike="noStrike">
              <a:solidFill>
                <a:srgbClr val="000000"/>
              </a:solidFill>
              <a:latin typeface="Calibri"/>
            </a:endParaRPr>
          </a:p>
        </p:txBody>
      </p:sp>
      <p:sp>
        <p:nvSpPr>
          <p:cNvPr id="710" name="PlaceHolder 2"/>
          <p:cNvSpPr>
            <a:spLocks noGrp="1"/>
          </p:cNvSpPr>
          <p:nvPr>
            <p:ph/>
          </p:nvPr>
        </p:nvSpPr>
        <p:spPr>
          <a:xfrm>
            <a:off x="457200" y="1445040"/>
            <a:ext cx="8579160" cy="5034600"/>
          </a:xfrm>
          <a:prstGeom prst="rect">
            <a:avLst/>
          </a:prstGeom>
          <a:noFill/>
          <a:ln w="0">
            <a:noFill/>
          </a:ln>
        </p:spPr>
        <p:txBody>
          <a:bodyPr numCol="1" spcCol="0" anchor="t">
            <a:noAutofit/>
          </a:bodyPr>
          <a:p>
            <a:pPr>
              <a:lnSpc>
                <a:spcPct val="150000"/>
              </a:lnSpc>
              <a:buNone/>
              <a:tabLst>
                <a:tab algn="l" pos="0"/>
              </a:tabLst>
            </a:pPr>
            <a:r>
              <a:rPr b="0" lang="zh-CN" sz="2400" spc="-1" strike="noStrike">
                <a:solidFill>
                  <a:srgbClr val="000000"/>
                </a:solidFill>
                <a:latin typeface="Calibri"/>
                <a:ea typeface="黑体"/>
              </a:rPr>
              <a:t>收到</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消息后，</a:t>
            </a:r>
            <a:r>
              <a:rPr b="0" lang="zh-CN" sz="2400" spc="-1" strike="noStrike">
                <a:solidFill>
                  <a:srgbClr val="ff0000"/>
                </a:solidFill>
                <a:latin typeface="Calibri"/>
                <a:ea typeface="黑体"/>
              </a:rPr>
              <a:t>将其与本端口</a:t>
            </a:r>
            <a:r>
              <a:rPr b="0" lang="en-US" sz="2400" spc="-1" strike="noStrike">
                <a:solidFill>
                  <a:srgbClr val="ff0000"/>
                </a:solidFill>
                <a:latin typeface="Calibri"/>
                <a:ea typeface="黑体"/>
              </a:rPr>
              <a:t>Config</a:t>
            </a:r>
            <a:r>
              <a:rPr b="0" lang="zh-CN" sz="2400" spc="-1" strike="noStrike">
                <a:solidFill>
                  <a:srgbClr val="ff0000"/>
                </a:solidFill>
                <a:latin typeface="Calibri"/>
                <a:ea typeface="黑体"/>
              </a:rPr>
              <a:t>进行优先级比较 </a:t>
            </a:r>
            <a:r>
              <a:rPr b="0" lang="en-US" sz="2400" spc="-1" strike="noStrike">
                <a:solidFill>
                  <a:srgbClr val="ff0000"/>
                </a:solidFill>
                <a:latin typeface="Calibri"/>
                <a:ea typeface="黑体"/>
              </a:rPr>
              <a:t>(②)</a:t>
            </a: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tabLst>
                <a:tab algn="l" pos="0"/>
              </a:tabLst>
            </a:pPr>
            <a:r>
              <a:rPr b="0" lang="zh-CN" sz="2400" spc="-1" strike="noStrike">
                <a:solidFill>
                  <a:srgbClr val="000000"/>
                </a:solidFill>
                <a:latin typeface="Calibri"/>
                <a:ea typeface="黑体"/>
              </a:rPr>
              <a:t>如果收到的</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优先级高，说明该网段应该通过对方端口连接根节点</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tabLst>
                <a:tab algn="l" pos="0"/>
              </a:tabLst>
            </a:pPr>
            <a:r>
              <a:rPr b="0" lang="zh-CN" sz="2000" spc="-1" strike="noStrike">
                <a:solidFill>
                  <a:srgbClr val="000000"/>
                </a:solidFill>
                <a:latin typeface="Calibri"/>
                <a:ea typeface="黑体"/>
              </a:rPr>
              <a:t>将本端口的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替换为收到的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消息</a:t>
            </a:r>
            <a:r>
              <a:rPr b="0" lang="en-US" sz="2000" spc="-1" strike="noStrike">
                <a:solidFill>
                  <a:srgbClr val="000000"/>
                </a:solidFill>
                <a:latin typeface="Calibri"/>
                <a:ea typeface="黑体"/>
              </a:rPr>
              <a:t>(③)</a:t>
            </a:r>
            <a:r>
              <a:rPr b="0" lang="en-US" sz="2000" spc="-1" strike="noStrike">
                <a:solidFill>
                  <a:srgbClr val="ff0000"/>
                </a:solidFill>
                <a:latin typeface="Calibri"/>
                <a:ea typeface="黑体"/>
              </a:rPr>
              <a:t> </a:t>
            </a:r>
            <a:r>
              <a:rPr b="0" lang="zh-CN" sz="2000" spc="-1" strike="noStrike">
                <a:solidFill>
                  <a:srgbClr val="000000"/>
                </a:solidFill>
                <a:latin typeface="Calibri"/>
                <a:ea typeface="黑体"/>
              </a:rPr>
              <a:t>，本端口为非指定端口</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tabLst>
                <a:tab algn="l" pos="0"/>
              </a:tabLst>
            </a:pPr>
            <a:r>
              <a:rPr b="0" lang="zh-CN" sz="2000" spc="-1" strike="noStrike">
                <a:solidFill>
                  <a:srgbClr val="ff0000"/>
                </a:solidFill>
                <a:latin typeface="Calibri"/>
                <a:ea typeface="黑体"/>
              </a:rPr>
              <a:t>更新节点状态</a:t>
            </a:r>
            <a:r>
              <a:rPr b="0" lang="en-US" sz="2000" spc="-1" strike="noStrike">
                <a:solidFill>
                  <a:srgbClr val="ff0000"/>
                </a:solidFill>
                <a:latin typeface="Calibri"/>
                <a:ea typeface="黑体"/>
              </a:rPr>
              <a:t>(④)</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tabLst>
                <a:tab algn="l" pos="0"/>
              </a:tabLst>
            </a:pPr>
            <a:r>
              <a:rPr b="0" lang="zh-CN" sz="2000" spc="-1" strike="noStrike">
                <a:solidFill>
                  <a:srgbClr val="ff0000"/>
                </a:solidFill>
                <a:latin typeface="Calibri"/>
                <a:ea typeface="黑体"/>
              </a:rPr>
              <a:t>更新其余</a:t>
            </a:r>
            <a:r>
              <a:rPr b="0" lang="en-US" sz="2000" spc="-1" strike="noStrike">
                <a:solidFill>
                  <a:srgbClr val="ff0000"/>
                </a:solidFill>
                <a:latin typeface="Calibri"/>
                <a:ea typeface="黑体"/>
              </a:rPr>
              <a:t>(Other)</a:t>
            </a:r>
            <a:r>
              <a:rPr b="0" lang="zh-CN" sz="2000" spc="-1" strike="noStrike">
                <a:solidFill>
                  <a:srgbClr val="ff0000"/>
                </a:solidFill>
                <a:latin typeface="Calibri"/>
                <a:ea typeface="黑体"/>
              </a:rPr>
              <a:t>端口的</a:t>
            </a:r>
            <a:r>
              <a:rPr b="0" lang="en-US" sz="2000" spc="-1" strike="noStrike">
                <a:solidFill>
                  <a:srgbClr val="ff0000"/>
                </a:solidFill>
                <a:latin typeface="Calibri"/>
                <a:ea typeface="黑体"/>
              </a:rPr>
              <a:t>Config(⑤)</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tabLst>
                <a:tab algn="l" pos="0"/>
              </a:tabLst>
            </a:pPr>
            <a:r>
              <a:rPr b="0" lang="zh-CN" sz="2000" spc="-1" strike="noStrike">
                <a:solidFill>
                  <a:srgbClr val="000000"/>
                </a:solidFill>
                <a:latin typeface="Calibri"/>
                <a:ea typeface="黑体"/>
              </a:rPr>
              <a:t>如果节点由根节点变为非根节点，停止</a:t>
            </a:r>
            <a:r>
              <a:rPr b="0" lang="en-US" sz="2000" spc="-1" strike="noStrike">
                <a:solidFill>
                  <a:srgbClr val="000000"/>
                </a:solidFill>
                <a:latin typeface="Calibri"/>
                <a:ea typeface="黑体"/>
              </a:rPr>
              <a:t>hello</a:t>
            </a:r>
            <a:r>
              <a:rPr b="0" lang="zh-CN" sz="2000" spc="-1" strike="noStrike">
                <a:solidFill>
                  <a:srgbClr val="000000"/>
                </a:solidFill>
                <a:latin typeface="Calibri"/>
                <a:ea typeface="黑体"/>
              </a:rPr>
              <a:t>定时器</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tabLst>
                <a:tab algn="l" pos="0"/>
              </a:tabLst>
            </a:pPr>
            <a:r>
              <a:rPr b="0" lang="zh-CN" sz="2000" spc="-1" strike="noStrike">
                <a:solidFill>
                  <a:srgbClr val="000000"/>
                </a:solidFill>
                <a:latin typeface="Calibri"/>
                <a:ea typeface="黑体"/>
              </a:rPr>
              <a:t>将更新后的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从每个指定端口转发出去</a:t>
            </a:r>
            <a:r>
              <a:rPr b="0" lang="en-US" sz="2000" spc="-1" strike="noStrike">
                <a:solidFill>
                  <a:srgbClr val="000000"/>
                </a:solidFill>
                <a:latin typeface="Calibri"/>
                <a:ea typeface="黑体"/>
              </a:rPr>
              <a:t>(①)</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tabLst>
                <a:tab algn="l" pos="0"/>
              </a:tabLst>
            </a:pPr>
            <a:r>
              <a:rPr b="0" lang="zh-CN" sz="2400" spc="-1" strike="noStrike">
                <a:solidFill>
                  <a:srgbClr val="000000"/>
                </a:solidFill>
                <a:latin typeface="Calibri"/>
                <a:ea typeface="黑体"/>
              </a:rPr>
              <a:t>否则，说明该网段应该通过本端口连接根节点</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tabLst>
                <a:tab algn="l" pos="0"/>
              </a:tabLst>
            </a:pPr>
            <a:r>
              <a:rPr b="0" lang="zh-CN" sz="2000" spc="-1" strike="noStrike">
                <a:solidFill>
                  <a:srgbClr val="000000"/>
                </a:solidFill>
                <a:latin typeface="Calibri"/>
                <a:ea typeface="黑体"/>
              </a:rPr>
              <a:t>该端口是指定端口，发送</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消息</a:t>
            </a:r>
            <a:r>
              <a:rPr b="0" lang="en-US" sz="2000" spc="-1" strike="noStrike">
                <a:solidFill>
                  <a:srgbClr val="000000"/>
                </a:solidFill>
                <a:latin typeface="Calibri"/>
                <a:ea typeface="黑体"/>
              </a:rPr>
              <a:t>(①)</a:t>
            </a:r>
            <a:endParaRPr b="0" lang="en-US" sz="2000" spc="-1" strike="noStrike">
              <a:solidFill>
                <a:srgbClr val="000000"/>
              </a:solidFill>
              <a:latin typeface="Calibri"/>
            </a:endParaRPr>
          </a:p>
          <a:p>
            <a:endParaRPr b="0" lang="en-US" sz="1800" spc="-1" strike="noStrike">
              <a:solidFill>
                <a:srgbClr val="000000"/>
              </a:solidFill>
              <a:latin typeface="Calibri"/>
            </a:endParaRPr>
          </a:p>
          <a:p>
            <a:pPr>
              <a:lnSpc>
                <a:spcPct val="150000"/>
              </a:lnSpc>
              <a:buNone/>
              <a:tabLst>
                <a:tab algn="l" pos="0"/>
              </a:tabLst>
            </a:pPr>
            <a:endParaRPr b="0" lang="en-US" sz="2400" spc="-1" strike="noStrike">
              <a:solidFill>
                <a:srgbClr val="000000"/>
              </a:solidFill>
              <a:latin typeface="Calibri"/>
            </a:endParaRPr>
          </a:p>
        </p:txBody>
      </p:sp>
      <p:sp>
        <p:nvSpPr>
          <p:cNvPr id="4" name="PlaceHolder 3"/>
          <p:cNvSpPr>
            <a:spLocks noGrp="1"/>
          </p:cNvSpPr>
          <p:nvPr>
            <p:ph type="sldNum" idx="5"/>
          </p:nvPr>
        </p:nvSpPr>
        <p:spPr/>
        <p:txBody>
          <a:bodyPr/>
          <a:p>
            <a:fld id="{0F22AF28-05DF-4169-839B-0BF574F7FA46}" type="slidenum">
              <a:t>59</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网络仿真平台</a:t>
            </a:r>
            <a:endParaRPr b="0" lang="en-US" sz="3600" spc="-1" strike="noStrike">
              <a:solidFill>
                <a:srgbClr val="000000"/>
              </a:solidFill>
              <a:latin typeface="Calibri"/>
            </a:endParaRPr>
          </a:p>
        </p:txBody>
      </p:sp>
      <p:sp>
        <p:nvSpPr>
          <p:cNvPr id="147"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借助虚拟化技术，在物理机器上虚拟出多个节点，不同节点间通过虚拟链路（例如</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open vswitch</a:t>
            </a:r>
            <a:r>
              <a:rPr b="0" lang="zh-CN" sz="2400" spc="-1" strike="noStrike">
                <a:solidFill>
                  <a:srgbClr val="000000"/>
                </a:solidFill>
                <a:latin typeface="Calibri"/>
                <a:ea typeface="黑体"/>
              </a:rPr>
              <a:t>）互连</a:t>
            </a:r>
            <a:endParaRPr b="0" lang="en-US" sz="24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相比于硬件网络平台：</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成本低、部署快、可扩展</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相比于网络模拟器：</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更接近真实网络结果</a:t>
            </a:r>
            <a:endParaRPr b="0" lang="en-US" sz="2000" spc="-1" strike="noStrike">
              <a:solidFill>
                <a:srgbClr val="000000"/>
              </a:solidFill>
              <a:latin typeface="Calibri"/>
            </a:endParaRPr>
          </a:p>
          <a:p>
            <a:pPr marL="457200">
              <a:lnSpc>
                <a:spcPct val="150000"/>
              </a:lnSpc>
              <a:buNone/>
              <a:tabLst>
                <a:tab algn="l" pos="0"/>
              </a:tabLst>
            </a:pP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endParaRPr b="0" lang="en-US" sz="2000" spc="-1" strike="noStrike">
              <a:solidFill>
                <a:srgbClr val="000000"/>
              </a:solidFill>
              <a:latin typeface="Calibri"/>
            </a:endParaRPr>
          </a:p>
          <a:p>
            <a:pPr>
              <a:lnSpc>
                <a:spcPct val="150000"/>
              </a:lnSpc>
              <a:buNone/>
              <a:tabLst>
                <a:tab algn="l" pos="0"/>
              </a:tabLst>
            </a:pPr>
            <a:endParaRPr b="0" lang="en-US" sz="2400" spc="-1" strike="noStrike">
              <a:solidFill>
                <a:srgbClr val="000000"/>
              </a:solidFill>
              <a:latin typeface="Calibri"/>
            </a:endParaRPr>
          </a:p>
        </p:txBody>
      </p:sp>
      <p:sp>
        <p:nvSpPr>
          <p:cNvPr id="4" name="PlaceHolder 3"/>
          <p:cNvSpPr>
            <a:spLocks noGrp="1"/>
          </p:cNvSpPr>
          <p:nvPr>
            <p:ph type="sldNum" idx="5"/>
          </p:nvPr>
        </p:nvSpPr>
        <p:spPr/>
        <p:txBody>
          <a:bodyPr/>
          <a:p>
            <a:fld id="{7D96C097-1054-4028-9E8B-9A60114750F3}" type="slidenum">
              <a:t>6</a:t>
            </a:fld>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en-US" sz="3600" spc="-1" strike="noStrike">
                <a:solidFill>
                  <a:srgbClr val="000000"/>
                </a:solidFill>
                <a:latin typeface="Calibri"/>
                <a:ea typeface="黑体"/>
              </a:rPr>
              <a:t>(②)</a:t>
            </a:r>
            <a:r>
              <a:rPr b="1" lang="en-US" sz="3600" spc="-1" strike="noStrike">
                <a:solidFill>
                  <a:srgbClr val="ff0000"/>
                </a:solidFill>
                <a:latin typeface="Calibri"/>
                <a:ea typeface="黑体"/>
              </a:rPr>
              <a:t> </a:t>
            </a:r>
            <a:r>
              <a:rPr b="1" lang="en-US" sz="3600" spc="-1" strike="noStrike">
                <a:solidFill>
                  <a:srgbClr val="ff0000"/>
                </a:solidFill>
                <a:latin typeface="Calibri"/>
                <a:ea typeface="黑体"/>
              </a:rPr>
              <a:t> </a:t>
            </a:r>
            <a:r>
              <a:rPr b="1" lang="en-US" sz="3600" spc="-1" strike="noStrike">
                <a:solidFill>
                  <a:srgbClr val="000000"/>
                </a:solidFill>
                <a:latin typeface="Calibri"/>
                <a:ea typeface="黑体"/>
              </a:rPr>
              <a:t>Config</a:t>
            </a:r>
            <a:r>
              <a:rPr b="1" lang="zh-CN" sz="3600" spc="-1" strike="noStrike">
                <a:solidFill>
                  <a:srgbClr val="000000"/>
                </a:solidFill>
                <a:latin typeface="Calibri"/>
                <a:ea typeface="黑体"/>
              </a:rPr>
              <a:t>之间的优先级比较</a:t>
            </a:r>
            <a:endParaRPr b="0" lang="en-US" sz="3600" spc="-1" strike="noStrike">
              <a:solidFill>
                <a:srgbClr val="000000"/>
              </a:solidFill>
              <a:latin typeface="Calibri"/>
            </a:endParaRPr>
          </a:p>
        </p:txBody>
      </p:sp>
      <p:sp>
        <p:nvSpPr>
          <p:cNvPr id="712" name="矩形 4"/>
          <p:cNvSpPr/>
          <p:nvPr/>
        </p:nvSpPr>
        <p:spPr>
          <a:xfrm>
            <a:off x="1083960" y="1412640"/>
            <a:ext cx="5627160" cy="793440"/>
          </a:xfrm>
          <a:prstGeom prst="rect">
            <a:avLst/>
          </a:prstGeom>
          <a:solidFill>
            <a:srgbClr val="ffffff"/>
          </a:solidFill>
          <a:ln>
            <a:solidFill>
              <a:srgbClr val="9999ff"/>
            </a:solidFill>
            <a:round/>
          </a:ln>
        </p:spPr>
        <p:style>
          <a:lnRef idx="2">
            <a:schemeClr val="accent1"/>
          </a:lnRef>
          <a:fillRef idx="1">
            <a:schemeClr val="lt1"/>
          </a:fillRef>
          <a:effectRef idx="0">
            <a:schemeClr val="accent1"/>
          </a:effectRef>
          <a:fontRef idx="minor"/>
        </p:style>
        <p:txBody>
          <a:bodyPr lIns="90000" rIns="90000" tIns="45000" bIns="45000" anchor="t">
            <a:spAutoFit/>
          </a:bodyPr>
          <a:p>
            <a:pPr>
              <a:lnSpc>
                <a:spcPct val="110000"/>
              </a:lnSpc>
              <a:buNone/>
            </a:pPr>
            <a:r>
              <a:rPr b="0" lang="zh-CN" sz="2200" spc="-1" strike="noStrike">
                <a:solidFill>
                  <a:srgbClr val="000000"/>
                </a:solidFill>
                <a:latin typeface="Calibri"/>
                <a:ea typeface="黑体"/>
              </a:rPr>
              <a:t>如果两者认为的根节点</a:t>
            </a:r>
            <a:r>
              <a:rPr b="0" lang="en-US" sz="2200" spc="-1" strike="noStrike">
                <a:solidFill>
                  <a:srgbClr val="000000"/>
                </a:solidFill>
                <a:latin typeface="Calibri"/>
                <a:ea typeface="黑体"/>
              </a:rPr>
              <a:t>ID</a:t>
            </a:r>
            <a:r>
              <a:rPr b="0" lang="zh-CN" sz="2200" spc="-1" strike="noStrike">
                <a:solidFill>
                  <a:srgbClr val="000000"/>
                </a:solidFill>
                <a:latin typeface="Calibri"/>
                <a:ea typeface="黑体"/>
              </a:rPr>
              <a:t>不同</a:t>
            </a:r>
            <a:endParaRPr b="0" lang="en-US" sz="2200" spc="-1" strike="noStrike">
              <a:latin typeface="Arial"/>
            </a:endParaRPr>
          </a:p>
          <a:p>
            <a:pPr lvl="1" marL="743040" indent="-285840">
              <a:lnSpc>
                <a:spcPct val="110000"/>
              </a:lnSpc>
              <a:buClr>
                <a:srgbClr val="000000"/>
              </a:buClr>
              <a:buFont typeface="Arial"/>
              <a:buChar char="•"/>
            </a:pPr>
            <a:r>
              <a:rPr b="0" lang="zh-CN" sz="2000" spc="-1" strike="noStrike">
                <a:solidFill>
                  <a:srgbClr val="000000"/>
                </a:solidFill>
                <a:latin typeface="Calibri"/>
                <a:ea typeface="黑体"/>
              </a:rPr>
              <a:t>则根节点</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小的一方优先级高</a:t>
            </a:r>
            <a:endParaRPr b="0" lang="en-US" sz="2000" spc="-1" strike="noStrike">
              <a:latin typeface="Arial"/>
            </a:endParaRPr>
          </a:p>
        </p:txBody>
      </p:sp>
      <p:sp>
        <p:nvSpPr>
          <p:cNvPr id="713" name="矩形 5"/>
          <p:cNvSpPr/>
          <p:nvPr/>
        </p:nvSpPr>
        <p:spPr>
          <a:xfrm>
            <a:off x="1589400" y="2344320"/>
            <a:ext cx="5764680" cy="793440"/>
          </a:xfrm>
          <a:prstGeom prst="rect">
            <a:avLst/>
          </a:prstGeom>
          <a:solidFill>
            <a:srgbClr val="ffffff"/>
          </a:solidFill>
          <a:ln>
            <a:solidFill>
              <a:srgbClr val="9999ff"/>
            </a:solidFill>
            <a:round/>
          </a:ln>
        </p:spPr>
        <p:style>
          <a:lnRef idx="2">
            <a:schemeClr val="accent1"/>
          </a:lnRef>
          <a:fillRef idx="1">
            <a:schemeClr val="lt1"/>
          </a:fillRef>
          <a:effectRef idx="0">
            <a:schemeClr val="accent1"/>
          </a:effectRef>
          <a:fontRef idx="minor"/>
        </p:style>
        <p:txBody>
          <a:bodyPr lIns="90000" rIns="90000" tIns="45000" bIns="45000" anchor="t">
            <a:spAutoFit/>
          </a:bodyPr>
          <a:p>
            <a:pPr>
              <a:lnSpc>
                <a:spcPct val="110000"/>
              </a:lnSpc>
              <a:buNone/>
            </a:pPr>
            <a:r>
              <a:rPr b="0" lang="zh-CN" sz="2200" spc="-1" strike="noStrike">
                <a:solidFill>
                  <a:srgbClr val="000000"/>
                </a:solidFill>
                <a:latin typeface="Calibri"/>
                <a:ea typeface="黑体"/>
              </a:rPr>
              <a:t>如果两者到根节点的开销不同</a:t>
            </a:r>
            <a:endParaRPr b="0" lang="en-US" sz="2200" spc="-1" strike="noStrike">
              <a:latin typeface="Arial"/>
            </a:endParaRPr>
          </a:p>
          <a:p>
            <a:pPr lvl="1" marL="800280" indent="-343080">
              <a:lnSpc>
                <a:spcPct val="110000"/>
              </a:lnSpc>
              <a:buClr>
                <a:srgbClr val="000000"/>
              </a:buClr>
              <a:buFont typeface="Arial"/>
              <a:buChar char="•"/>
            </a:pPr>
            <a:r>
              <a:rPr b="0" lang="zh-CN" sz="2000" spc="-1" strike="noStrike">
                <a:solidFill>
                  <a:srgbClr val="000000"/>
                </a:solidFill>
                <a:latin typeface="Calibri"/>
                <a:ea typeface="黑体"/>
              </a:rPr>
              <a:t>则开销小的一方优先级高</a:t>
            </a:r>
            <a:endParaRPr b="0" lang="en-US" sz="2000" spc="-1" strike="noStrike">
              <a:latin typeface="Arial"/>
            </a:endParaRPr>
          </a:p>
        </p:txBody>
      </p:sp>
      <p:sp>
        <p:nvSpPr>
          <p:cNvPr id="714" name="矩形 6"/>
          <p:cNvSpPr/>
          <p:nvPr/>
        </p:nvSpPr>
        <p:spPr>
          <a:xfrm>
            <a:off x="2130120" y="3276000"/>
            <a:ext cx="5764680" cy="793440"/>
          </a:xfrm>
          <a:prstGeom prst="rect">
            <a:avLst/>
          </a:prstGeom>
          <a:solidFill>
            <a:srgbClr val="ffffff"/>
          </a:solidFill>
          <a:ln>
            <a:solidFill>
              <a:srgbClr val="9999ff"/>
            </a:solidFill>
            <a:round/>
          </a:ln>
        </p:spPr>
        <p:style>
          <a:lnRef idx="2">
            <a:schemeClr val="accent1"/>
          </a:lnRef>
          <a:fillRef idx="1">
            <a:schemeClr val="lt1"/>
          </a:fillRef>
          <a:effectRef idx="0">
            <a:schemeClr val="accent1"/>
          </a:effectRef>
          <a:fontRef idx="minor"/>
        </p:style>
        <p:txBody>
          <a:bodyPr lIns="90000" rIns="90000" tIns="45000" bIns="45000" anchor="t">
            <a:spAutoFit/>
          </a:bodyPr>
          <a:p>
            <a:pPr>
              <a:lnSpc>
                <a:spcPct val="110000"/>
              </a:lnSpc>
              <a:buNone/>
            </a:pPr>
            <a:r>
              <a:rPr b="0" lang="zh-CN" sz="2200" spc="-1" strike="noStrike">
                <a:solidFill>
                  <a:srgbClr val="000000"/>
                </a:solidFill>
                <a:latin typeface="Calibri"/>
                <a:ea typeface="黑体"/>
              </a:rPr>
              <a:t>如果两者到根节点的上一跳节点不同</a:t>
            </a:r>
            <a:endParaRPr b="0" lang="en-US" sz="2200" spc="-1" strike="noStrike">
              <a:latin typeface="Arial"/>
            </a:endParaRPr>
          </a:p>
          <a:p>
            <a:pPr lvl="1" marL="800280" indent="-343080">
              <a:lnSpc>
                <a:spcPct val="110000"/>
              </a:lnSpc>
              <a:buClr>
                <a:srgbClr val="000000"/>
              </a:buClr>
              <a:buFont typeface="Arial"/>
              <a:buChar char="•"/>
            </a:pPr>
            <a:r>
              <a:rPr b="0" lang="zh-CN" sz="2000" spc="-1" strike="noStrike">
                <a:solidFill>
                  <a:srgbClr val="000000"/>
                </a:solidFill>
                <a:latin typeface="Calibri"/>
                <a:ea typeface="黑体"/>
              </a:rPr>
              <a:t>则上一跳节点</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小的一方优先级高</a:t>
            </a:r>
            <a:endParaRPr b="0" lang="en-US" sz="2000" spc="-1" strike="noStrike">
              <a:latin typeface="Arial"/>
            </a:endParaRPr>
          </a:p>
        </p:txBody>
      </p:sp>
      <p:sp>
        <p:nvSpPr>
          <p:cNvPr id="715" name="矩形 7"/>
          <p:cNvSpPr/>
          <p:nvPr/>
        </p:nvSpPr>
        <p:spPr>
          <a:xfrm>
            <a:off x="2627640" y="4207320"/>
            <a:ext cx="5894280" cy="793440"/>
          </a:xfrm>
          <a:prstGeom prst="rect">
            <a:avLst/>
          </a:prstGeom>
          <a:solidFill>
            <a:srgbClr val="ffffff"/>
          </a:solidFill>
          <a:ln>
            <a:solidFill>
              <a:srgbClr val="9999ff"/>
            </a:solidFill>
            <a:round/>
          </a:ln>
        </p:spPr>
        <p:style>
          <a:lnRef idx="2">
            <a:schemeClr val="accent1"/>
          </a:lnRef>
          <a:fillRef idx="1">
            <a:schemeClr val="lt1"/>
          </a:fillRef>
          <a:effectRef idx="0">
            <a:schemeClr val="accent1"/>
          </a:effectRef>
          <a:fontRef idx="minor"/>
        </p:style>
        <p:txBody>
          <a:bodyPr lIns="90000" rIns="90000" tIns="45000" bIns="45000" anchor="t">
            <a:spAutoFit/>
          </a:bodyPr>
          <a:p>
            <a:pPr>
              <a:lnSpc>
                <a:spcPct val="110000"/>
              </a:lnSpc>
              <a:buNone/>
            </a:pPr>
            <a:r>
              <a:rPr b="0" lang="zh-CN" sz="2200" spc="-1" strike="noStrike">
                <a:solidFill>
                  <a:srgbClr val="000000"/>
                </a:solidFill>
                <a:latin typeface="Calibri"/>
                <a:ea typeface="黑体"/>
              </a:rPr>
              <a:t>如果两者到根节点的上一跳端口不同</a:t>
            </a:r>
            <a:endParaRPr b="0" lang="en-US" sz="2200" spc="-1" strike="noStrike">
              <a:latin typeface="Arial"/>
            </a:endParaRPr>
          </a:p>
          <a:p>
            <a:pPr lvl="1" marL="800280" indent="-343080">
              <a:lnSpc>
                <a:spcPct val="110000"/>
              </a:lnSpc>
              <a:buClr>
                <a:srgbClr val="000000"/>
              </a:buClr>
              <a:buFont typeface="Arial"/>
              <a:buChar char="•"/>
            </a:pPr>
            <a:r>
              <a:rPr b="0" lang="zh-CN" sz="2000" spc="-1" strike="noStrike">
                <a:solidFill>
                  <a:srgbClr val="000000"/>
                </a:solidFill>
                <a:latin typeface="Calibri"/>
                <a:ea typeface="黑体"/>
              </a:rPr>
              <a:t>则上一跳端口</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小的一方优先级高</a:t>
            </a:r>
            <a:endParaRPr b="0" lang="en-US" sz="2000" spc="-1" strike="noStrike">
              <a:latin typeface="Arial"/>
            </a:endParaRPr>
          </a:p>
        </p:txBody>
      </p:sp>
      <p:grpSp>
        <p:nvGrpSpPr>
          <p:cNvPr id="716" name="组合 15"/>
          <p:cNvGrpSpPr/>
          <p:nvPr/>
        </p:nvGrpSpPr>
        <p:grpSpPr>
          <a:xfrm>
            <a:off x="224640" y="1769760"/>
            <a:ext cx="1328760" cy="1145880"/>
            <a:chOff x="224640" y="1769760"/>
            <a:chExt cx="1328760" cy="1145880"/>
          </a:xfrm>
        </p:grpSpPr>
        <p:sp>
          <p:nvSpPr>
            <p:cNvPr id="717" name="箭头: 左弧形 8"/>
            <p:cNvSpPr/>
            <p:nvPr/>
          </p:nvSpPr>
          <p:spPr>
            <a:xfrm rot="19393200">
              <a:off x="833040" y="1788480"/>
              <a:ext cx="431640" cy="1108080"/>
            </a:xfrm>
            <a:prstGeom prst="curvedRightArrow">
              <a:avLst>
                <a:gd name="adj1" fmla="val 25000"/>
                <a:gd name="adj2" fmla="val 86314"/>
                <a:gd name="adj3" fmla="val 25000"/>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718" name="文本框 10"/>
            <p:cNvSpPr/>
            <p:nvPr/>
          </p:nvSpPr>
          <p:spPr>
            <a:xfrm>
              <a:off x="224640" y="2483640"/>
              <a:ext cx="63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相同</a:t>
              </a:r>
              <a:endParaRPr b="0" lang="en-US" sz="1800" spc="-1" strike="noStrike">
                <a:latin typeface="Arial"/>
              </a:endParaRPr>
            </a:p>
          </p:txBody>
        </p:sp>
      </p:grpSp>
      <p:grpSp>
        <p:nvGrpSpPr>
          <p:cNvPr id="719" name="组合 23"/>
          <p:cNvGrpSpPr/>
          <p:nvPr/>
        </p:nvGrpSpPr>
        <p:grpSpPr>
          <a:xfrm>
            <a:off x="727920" y="2774160"/>
            <a:ext cx="1328760" cy="1145880"/>
            <a:chOff x="727920" y="2774160"/>
            <a:chExt cx="1328760" cy="1145880"/>
          </a:xfrm>
        </p:grpSpPr>
        <p:sp>
          <p:nvSpPr>
            <p:cNvPr id="720" name="箭头: 左弧形 19"/>
            <p:cNvSpPr/>
            <p:nvPr/>
          </p:nvSpPr>
          <p:spPr>
            <a:xfrm rot="19393200">
              <a:off x="1336320" y="2792880"/>
              <a:ext cx="431640" cy="1108080"/>
            </a:xfrm>
            <a:prstGeom prst="curvedRightArrow">
              <a:avLst>
                <a:gd name="adj1" fmla="val 25000"/>
                <a:gd name="adj2" fmla="val 86314"/>
                <a:gd name="adj3" fmla="val 25000"/>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721" name="文本框 20"/>
            <p:cNvSpPr/>
            <p:nvPr/>
          </p:nvSpPr>
          <p:spPr>
            <a:xfrm>
              <a:off x="727920" y="3436200"/>
              <a:ext cx="63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相同</a:t>
              </a:r>
              <a:endParaRPr b="0" lang="en-US" sz="1800" spc="-1" strike="noStrike">
                <a:latin typeface="Arial"/>
              </a:endParaRPr>
            </a:p>
          </p:txBody>
        </p:sp>
      </p:grpSp>
      <p:grpSp>
        <p:nvGrpSpPr>
          <p:cNvPr id="722" name="组合 24"/>
          <p:cNvGrpSpPr/>
          <p:nvPr/>
        </p:nvGrpSpPr>
        <p:grpSpPr>
          <a:xfrm>
            <a:off x="1249200" y="3753000"/>
            <a:ext cx="1344960" cy="1145880"/>
            <a:chOff x="1249200" y="3753000"/>
            <a:chExt cx="1344960" cy="1145880"/>
          </a:xfrm>
        </p:grpSpPr>
        <p:sp>
          <p:nvSpPr>
            <p:cNvPr id="723" name="箭头: 左弧形 21"/>
            <p:cNvSpPr/>
            <p:nvPr/>
          </p:nvSpPr>
          <p:spPr>
            <a:xfrm rot="19393200">
              <a:off x="1873800" y="3771720"/>
              <a:ext cx="431640" cy="1108080"/>
            </a:xfrm>
            <a:prstGeom prst="curvedRightArrow">
              <a:avLst>
                <a:gd name="adj1" fmla="val 25000"/>
                <a:gd name="adj2" fmla="val 86314"/>
                <a:gd name="adj3" fmla="val 25000"/>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724" name="文本框 22"/>
            <p:cNvSpPr/>
            <p:nvPr/>
          </p:nvSpPr>
          <p:spPr>
            <a:xfrm>
              <a:off x="1249200" y="4431960"/>
              <a:ext cx="63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相同</a:t>
              </a:r>
              <a:endParaRPr b="0" lang="en-US" sz="1800" spc="-1" strike="noStrike">
                <a:latin typeface="Arial"/>
              </a:endParaRPr>
            </a:p>
          </p:txBody>
        </p:sp>
      </p:grpSp>
      <p:sp>
        <p:nvSpPr>
          <p:cNvPr id="725" name="PlaceHolder 2"/>
          <p:cNvSpPr>
            <a:spLocks noGrp="1"/>
          </p:cNvSpPr>
          <p:nvPr>
            <p:ph/>
          </p:nvPr>
        </p:nvSpPr>
        <p:spPr>
          <a:xfrm>
            <a:off x="457200" y="5138640"/>
            <a:ext cx="8434800" cy="160236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什么时候进行</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优先级比较？</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端口收到的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消息之后（端口</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与收到</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消息的比较）</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节点更新状态，从所有非指定端口中选取根端口时（端口间的比较）</a:t>
            </a:r>
            <a:endParaRPr b="0" lang="en-US" sz="2000" spc="-1" strike="noStrike">
              <a:solidFill>
                <a:srgbClr val="000000"/>
              </a:solidFill>
              <a:latin typeface="Calibri"/>
            </a:endParaRPr>
          </a:p>
        </p:txBody>
      </p:sp>
      <p:sp>
        <p:nvSpPr>
          <p:cNvPr id="4" name="PlaceHolder 3"/>
          <p:cNvSpPr>
            <a:spLocks noGrp="1"/>
          </p:cNvSpPr>
          <p:nvPr>
            <p:ph type="sldNum" idx="5"/>
          </p:nvPr>
        </p:nvSpPr>
        <p:spPr/>
        <p:txBody>
          <a:bodyPr/>
          <a:p>
            <a:fld id="{083AC4FC-87B7-4382-AA2F-A2CDE36AE006}" type="slidenum">
              <a:t>60</a:t>
            </a:fld>
          </a:p>
        </p:txBody>
      </p:sp>
    </p:spTree>
  </p:cSld>
  <mc:AlternateContent>
    <mc:Choice Requires="p14">
      <p:transition spd="slow" p14:dur="2000"/>
    </mc:Choice>
    <mc:Fallback>
      <p:transition spd="slow"/>
    </mc:Fallback>
  </mc:AlternateContent>
  <p:timing>
    <p:tnLst>
      <p:par>
        <p:cTn id="485" dur="indefinite" restart="never" nodeType="tmRoot">
          <p:childTnLst>
            <p:seq>
              <p:cTn id="486" dur="indefinite" nodeType="mainSeq">
                <p:childTnLst>
                  <p:par>
                    <p:cTn id="487" fill="hold">
                      <p:stCondLst>
                        <p:cond delay="indefinite"/>
                      </p:stCondLst>
                      <p:childTnLst>
                        <p:par>
                          <p:cTn id="488" fill="hold">
                            <p:stCondLst>
                              <p:cond delay="0"/>
                            </p:stCondLst>
                            <p:childTnLst>
                              <p:par>
                                <p:cTn id="489" nodeType="clickEffect" fill="hold" presetClass="entr" presetID="1">
                                  <p:stCondLst>
                                    <p:cond delay="0"/>
                                  </p:stCondLst>
                                  <p:childTnLst>
                                    <p:set>
                                      <p:cBhvr>
                                        <p:cTn id="490" dur="1" fill="hold">
                                          <p:stCondLst>
                                            <p:cond delay="0"/>
                                          </p:stCondLst>
                                        </p:cTn>
                                        <p:tgtEl>
                                          <p:spTgt spid="712"/>
                                        </p:tgtEl>
                                        <p:attrNameLst>
                                          <p:attrName>style.visibility</p:attrName>
                                        </p:attrNameLst>
                                      </p:cBhvr>
                                      <p:to>
                                        <p:strVal val="visible"/>
                                      </p:to>
                                    </p:set>
                                  </p:childTnLst>
                                </p:cTn>
                              </p:par>
                            </p:childTnLst>
                          </p:cTn>
                        </p:par>
                      </p:childTnLst>
                    </p:cTn>
                  </p:par>
                  <p:par>
                    <p:cTn id="491" fill="hold">
                      <p:stCondLst>
                        <p:cond delay="indefinite"/>
                      </p:stCondLst>
                      <p:childTnLst>
                        <p:par>
                          <p:cTn id="492" fill="hold">
                            <p:stCondLst>
                              <p:cond delay="0"/>
                            </p:stCondLst>
                            <p:childTnLst>
                              <p:par>
                                <p:cTn id="493" nodeType="clickEffect" fill="hold" presetClass="entr" presetID="1">
                                  <p:stCondLst>
                                    <p:cond delay="0"/>
                                  </p:stCondLst>
                                  <p:childTnLst>
                                    <p:set>
                                      <p:cBhvr>
                                        <p:cTn id="494" dur="1" fill="hold">
                                          <p:stCondLst>
                                            <p:cond delay="0"/>
                                          </p:stCondLst>
                                        </p:cTn>
                                        <p:tgtEl>
                                          <p:spTgt spid="716"/>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nodeType="clickEffect" fill="hold" presetClass="entr" presetID="1">
                                  <p:stCondLst>
                                    <p:cond delay="0"/>
                                  </p:stCondLst>
                                  <p:childTnLst>
                                    <p:set>
                                      <p:cBhvr>
                                        <p:cTn id="498" dur="1" fill="hold">
                                          <p:stCondLst>
                                            <p:cond delay="0"/>
                                          </p:stCondLst>
                                        </p:cTn>
                                        <p:tgtEl>
                                          <p:spTgt spid="713"/>
                                        </p:tgtEl>
                                        <p:attrNameLst>
                                          <p:attrName>style.visibility</p:attrName>
                                        </p:attrNameLst>
                                      </p:cBhvr>
                                      <p:to>
                                        <p:strVal val="visible"/>
                                      </p:to>
                                    </p:set>
                                  </p:childTnLst>
                                </p:cTn>
                              </p:par>
                            </p:childTnLst>
                          </p:cTn>
                        </p:par>
                      </p:childTnLst>
                    </p:cTn>
                  </p:par>
                  <p:par>
                    <p:cTn id="499" fill="hold">
                      <p:stCondLst>
                        <p:cond delay="indefinite"/>
                      </p:stCondLst>
                      <p:childTnLst>
                        <p:par>
                          <p:cTn id="500" fill="hold">
                            <p:stCondLst>
                              <p:cond delay="0"/>
                            </p:stCondLst>
                            <p:childTnLst>
                              <p:par>
                                <p:cTn id="501" nodeType="clickEffect" fill="hold" presetClass="entr" presetID="1">
                                  <p:stCondLst>
                                    <p:cond delay="0"/>
                                  </p:stCondLst>
                                  <p:childTnLst>
                                    <p:set>
                                      <p:cBhvr>
                                        <p:cTn id="502" dur="1" fill="hold">
                                          <p:stCondLst>
                                            <p:cond delay="0"/>
                                          </p:stCondLst>
                                        </p:cTn>
                                        <p:tgtEl>
                                          <p:spTgt spid="719"/>
                                        </p:tgtEl>
                                        <p:attrNameLst>
                                          <p:attrName>style.visibility</p:attrName>
                                        </p:attrNameLst>
                                      </p:cBhvr>
                                      <p:to>
                                        <p:strVal val="visible"/>
                                      </p:to>
                                    </p:set>
                                  </p:childTnLst>
                                </p:cTn>
                              </p:par>
                            </p:childTnLst>
                          </p:cTn>
                        </p:par>
                      </p:childTnLst>
                    </p:cTn>
                  </p:par>
                  <p:par>
                    <p:cTn id="503" fill="hold">
                      <p:stCondLst>
                        <p:cond delay="indefinite"/>
                      </p:stCondLst>
                      <p:childTnLst>
                        <p:par>
                          <p:cTn id="504" fill="hold">
                            <p:stCondLst>
                              <p:cond delay="0"/>
                            </p:stCondLst>
                            <p:childTnLst>
                              <p:par>
                                <p:cTn id="505" nodeType="clickEffect" fill="hold" presetClass="entr" presetID="1">
                                  <p:stCondLst>
                                    <p:cond delay="0"/>
                                  </p:stCondLst>
                                  <p:childTnLst>
                                    <p:set>
                                      <p:cBhvr>
                                        <p:cTn id="506" dur="1" fill="hold">
                                          <p:stCondLst>
                                            <p:cond delay="0"/>
                                          </p:stCondLst>
                                        </p:cTn>
                                        <p:tgtEl>
                                          <p:spTgt spid="714"/>
                                        </p:tgtEl>
                                        <p:attrNameLst>
                                          <p:attrName>style.visibility</p:attrName>
                                        </p:attrNameLst>
                                      </p:cBhvr>
                                      <p:to>
                                        <p:strVal val="visible"/>
                                      </p:to>
                                    </p:set>
                                  </p:childTnLst>
                                </p:cTn>
                              </p:par>
                            </p:childTnLst>
                          </p:cTn>
                        </p:par>
                      </p:childTnLst>
                    </p:cTn>
                  </p:par>
                  <p:par>
                    <p:cTn id="507" fill="hold">
                      <p:stCondLst>
                        <p:cond delay="indefinite"/>
                      </p:stCondLst>
                      <p:childTnLst>
                        <p:par>
                          <p:cTn id="508" fill="hold">
                            <p:stCondLst>
                              <p:cond delay="0"/>
                            </p:stCondLst>
                            <p:childTnLst>
                              <p:par>
                                <p:cTn id="509" nodeType="clickEffect" fill="hold" presetClass="entr" presetID="1">
                                  <p:stCondLst>
                                    <p:cond delay="0"/>
                                  </p:stCondLst>
                                  <p:childTnLst>
                                    <p:set>
                                      <p:cBhvr>
                                        <p:cTn id="510" dur="1" fill="hold">
                                          <p:stCondLst>
                                            <p:cond delay="0"/>
                                          </p:stCondLst>
                                        </p:cTn>
                                        <p:tgtEl>
                                          <p:spTgt spid="722"/>
                                        </p:tgtEl>
                                        <p:attrNameLst>
                                          <p:attrName>style.visibility</p:attrName>
                                        </p:attrNameLst>
                                      </p:cBhvr>
                                      <p:to>
                                        <p:strVal val="visible"/>
                                      </p:to>
                                    </p:set>
                                  </p:childTnLst>
                                </p:cTn>
                              </p:par>
                            </p:childTnLst>
                          </p:cTn>
                        </p:par>
                      </p:childTnLst>
                    </p:cTn>
                  </p:par>
                  <p:par>
                    <p:cTn id="511" fill="hold">
                      <p:stCondLst>
                        <p:cond delay="indefinite"/>
                      </p:stCondLst>
                      <p:childTnLst>
                        <p:par>
                          <p:cTn id="512" fill="hold">
                            <p:stCondLst>
                              <p:cond delay="0"/>
                            </p:stCondLst>
                            <p:childTnLst>
                              <p:par>
                                <p:cTn id="513" nodeType="clickEffect" fill="hold" presetClass="entr" presetID="1">
                                  <p:stCondLst>
                                    <p:cond delay="0"/>
                                  </p:stCondLst>
                                  <p:childTnLst>
                                    <p:set>
                                      <p:cBhvr>
                                        <p:cTn id="514" dur="1" fill="hold">
                                          <p:stCondLst>
                                            <p:cond delay="0"/>
                                          </p:stCondLst>
                                        </p:cTn>
                                        <p:tgtEl>
                                          <p:spTgt spid="715"/>
                                        </p:tgtEl>
                                        <p:attrNameLst>
                                          <p:attrName>style.visibility</p:attrName>
                                        </p:attrNameLst>
                                      </p:cBhvr>
                                      <p:to>
                                        <p:strVal val="visible"/>
                                      </p:to>
                                    </p:set>
                                  </p:childTnLst>
                                </p:cTn>
                              </p:par>
                            </p:childTnLst>
                          </p:cTn>
                        </p:par>
                      </p:childTnLst>
                    </p:cTn>
                  </p:par>
                  <p:par>
                    <p:cTn id="515" fill="hold">
                      <p:stCondLst>
                        <p:cond delay="indefinite"/>
                      </p:stCondLst>
                      <p:childTnLst>
                        <p:par>
                          <p:cTn id="516" fill="hold">
                            <p:stCondLst>
                              <p:cond delay="0"/>
                            </p:stCondLst>
                            <p:childTnLst>
                              <p:par>
                                <p:cTn id="517" nodeType="clickEffect" fill="hold" presetClass="entr" presetID="1">
                                  <p:stCondLst>
                                    <p:cond delay="0"/>
                                  </p:stCondLst>
                                  <p:childTnLst>
                                    <p:set>
                                      <p:cBhvr>
                                        <p:cTn id="518" dur="1" fill="hold">
                                          <p:stCondLst>
                                            <p:cond delay="0"/>
                                          </p:stCondLst>
                                        </p:cTn>
                                        <p:tgtEl>
                                          <p:spTgt spid="725">
                                            <p:txEl>
                                              <p:pRg st="0" end="0"/>
                                            </p:txEl>
                                          </p:spTgt>
                                        </p:tgtEl>
                                        <p:attrNameLst>
                                          <p:attrName>style.visibility</p:attrName>
                                        </p:attrNameLst>
                                      </p:cBhvr>
                                      <p:to>
                                        <p:strVal val="visible"/>
                                      </p:to>
                                    </p:set>
                                  </p:childTnLst>
                                </p:cTn>
                              </p:par>
                            </p:childTnLst>
                          </p:cTn>
                        </p:par>
                      </p:childTnLst>
                    </p:cTn>
                  </p:par>
                  <p:par>
                    <p:cTn id="519" fill="hold">
                      <p:stCondLst>
                        <p:cond delay="indefinite"/>
                      </p:stCondLst>
                      <p:childTnLst>
                        <p:par>
                          <p:cTn id="520" fill="hold">
                            <p:stCondLst>
                              <p:cond delay="0"/>
                            </p:stCondLst>
                            <p:childTnLst>
                              <p:par>
                                <p:cTn id="521" nodeType="clickEffect" fill="hold" presetClass="entr" presetID="1">
                                  <p:stCondLst>
                                    <p:cond delay="0"/>
                                  </p:stCondLst>
                                  <p:childTnLst>
                                    <p:set>
                                      <p:cBhvr>
                                        <p:cTn id="522" dur="1" fill="hold">
                                          <p:stCondLst>
                                            <p:cond delay="0"/>
                                          </p:stCondLst>
                                        </p:cTn>
                                        <p:tgtEl>
                                          <p:spTgt spid="725">
                                            <p:txEl>
                                              <p:pRg st="0" end="0"/>
                                            </p:txEl>
                                          </p:spTgt>
                                        </p:tgtEl>
                                        <p:attrNameLst>
                                          <p:attrName>style.visibility</p:attrName>
                                        </p:attrNameLst>
                                      </p:cBhvr>
                                      <p:to>
                                        <p:strVal val="visible"/>
                                      </p:to>
                                    </p:set>
                                  </p:childTnLst>
                                </p:cTn>
                              </p:par>
                              <p:par>
                                <p:cTn id="523" nodeType="withEffect" fill="hold" presetClass="entr" presetID="1">
                                  <p:stCondLst>
                                    <p:cond delay="0"/>
                                  </p:stCondLst>
                                  <p:childTnLst>
                                    <p:set>
                                      <p:cBhvr>
                                        <p:cTn id="524" dur="1" fill="hold">
                                          <p:stCondLst>
                                            <p:cond delay="0"/>
                                          </p:stCondLst>
                                        </p:cTn>
                                        <p:tgtEl>
                                          <p:spTgt spid="725">
                                            <p:txEl>
                                              <p:pRg st="1" end="1"/>
                                            </p:txEl>
                                          </p:spTgt>
                                        </p:tgtEl>
                                        <p:attrNameLst>
                                          <p:attrName>style.visibility</p:attrName>
                                        </p:attrNameLst>
                                      </p:cBhvr>
                                      <p:to>
                                        <p:strVal val="visible"/>
                                      </p:to>
                                    </p:set>
                                  </p:childTnLst>
                                </p:cTn>
                              </p:par>
                              <p:par>
                                <p:cTn id="525" nodeType="withEffect" fill="hold" presetClass="entr" presetID="1">
                                  <p:stCondLst>
                                    <p:cond delay="0"/>
                                  </p:stCondLst>
                                  <p:childTnLst>
                                    <p:set>
                                      <p:cBhvr>
                                        <p:cTn id="526" dur="1" fill="hold">
                                          <p:stCondLst>
                                            <p:cond delay="0"/>
                                          </p:stCondLst>
                                        </p:cTn>
                                        <p:tgtEl>
                                          <p:spTgt spid="72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en-US" sz="3600" spc="-1" strike="noStrike">
                <a:solidFill>
                  <a:srgbClr val="000000"/>
                </a:solidFill>
                <a:latin typeface="Calibri"/>
                <a:ea typeface="黑体"/>
              </a:rPr>
              <a:t>(④)</a:t>
            </a:r>
            <a:r>
              <a:rPr b="1" lang="zh-CN" sz="3600" spc="-1" strike="noStrike">
                <a:solidFill>
                  <a:srgbClr val="000000"/>
                </a:solidFill>
                <a:latin typeface="Calibri"/>
                <a:ea typeface="黑体"/>
              </a:rPr>
              <a:t>更新节点状态</a:t>
            </a:r>
            <a:endParaRPr b="0" lang="en-US" sz="3600" spc="-1" strike="noStrike">
              <a:solidFill>
                <a:srgbClr val="000000"/>
              </a:solidFill>
              <a:latin typeface="Calibri"/>
            </a:endParaRPr>
          </a:p>
        </p:txBody>
      </p:sp>
      <p:sp>
        <p:nvSpPr>
          <p:cNvPr id="727" name="PlaceHolder 2"/>
          <p:cNvSpPr>
            <a:spLocks noGrp="1"/>
          </p:cNvSpPr>
          <p:nvPr>
            <p:ph/>
          </p:nvPr>
        </p:nvSpPr>
        <p:spPr>
          <a:xfrm>
            <a:off x="457200" y="1445040"/>
            <a:ext cx="879480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遍历所有端口，满足如下条件的为根端口</a:t>
            </a:r>
            <a:r>
              <a:rPr b="0" lang="en-US" sz="2400" spc="-1" strike="noStrike">
                <a:solidFill>
                  <a:srgbClr val="000000"/>
                </a:solidFill>
                <a:latin typeface="Calibri"/>
                <a:ea typeface="黑体"/>
              </a:rPr>
              <a:t>(root_port)</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该端口是非指定端口</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该端口的优先级要高于所有其余非指定端口</a:t>
            </a:r>
            <a:r>
              <a:rPr b="0" lang="en-US" sz="2000" spc="-1" strike="noStrike">
                <a:solidFill>
                  <a:srgbClr val="000000"/>
                </a:solidFill>
                <a:latin typeface="Calibri"/>
                <a:ea typeface="黑体"/>
              </a:rPr>
              <a:t>(②)</a:t>
            </a:r>
            <a:endParaRPr b="0" lang="en-US" sz="2000" spc="-1" strike="noStrike">
              <a:solidFill>
                <a:srgbClr val="000000"/>
              </a:solidFill>
              <a:latin typeface="Calibri"/>
            </a:endParaRPr>
          </a:p>
          <a:p>
            <a:pPr marL="457200">
              <a:lnSpc>
                <a:spcPct val="100000"/>
              </a:lnSpc>
              <a:buNone/>
              <a:tabLst>
                <a:tab algn="l" pos="0"/>
              </a:tabLst>
            </a:pPr>
            <a:endParaRPr b="0" lang="en-US" sz="1800" spc="-1" strike="noStrike">
              <a:solidFill>
                <a:srgbClr val="000000"/>
              </a:solidFill>
              <a:latin typeface="Calibri"/>
            </a:endParaRPr>
          </a:p>
          <a:p>
            <a:pPr marL="457200">
              <a:lnSpc>
                <a:spcPct val="100000"/>
              </a:lnSpc>
              <a:buNone/>
              <a:tabLst>
                <a:tab algn="l" pos="0"/>
              </a:tabLst>
            </a:pPr>
            <a:endParaRPr b="0" lang="en-US" sz="1800" spc="-1" strike="noStrike">
              <a:solidFill>
                <a:srgbClr val="000000"/>
              </a:solidFill>
              <a:latin typeface="Calibri"/>
            </a:endParaRPr>
          </a:p>
          <a:p>
            <a:pPr marL="343080" indent="-343080">
              <a:lnSpc>
                <a:spcPct val="150000"/>
              </a:lnSpc>
              <a:buClr>
                <a:srgbClr val="00007d"/>
              </a:buClr>
              <a:buSzPct val="75000"/>
              <a:buFont typeface="Wingdings" charset="2"/>
              <a:buChar char=""/>
              <a:tabLst>
                <a:tab algn="l" pos="0"/>
              </a:tabLst>
            </a:pPr>
            <a:r>
              <a:rPr b="0" lang="zh-CN" sz="2400" spc="-1" strike="noStrike">
                <a:solidFill>
                  <a:srgbClr val="000000"/>
                </a:solidFill>
                <a:latin typeface="Calibri"/>
                <a:ea typeface="黑体"/>
              </a:rPr>
              <a:t>更新节点状态，选择通过</a:t>
            </a:r>
            <a:r>
              <a:rPr b="0" lang="en-US" sz="2400" spc="-1" strike="noStrike">
                <a:solidFill>
                  <a:srgbClr val="000000"/>
                </a:solidFill>
                <a:latin typeface="Calibri"/>
                <a:ea typeface="黑体"/>
              </a:rPr>
              <a:t>root_port</a:t>
            </a:r>
            <a:r>
              <a:rPr b="0" lang="zh-CN" sz="2400" spc="-1" strike="noStrike">
                <a:solidFill>
                  <a:srgbClr val="000000"/>
                </a:solidFill>
                <a:latin typeface="Calibri"/>
                <a:ea typeface="黑体"/>
              </a:rPr>
              <a:t>连接到根节点：</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tabLst>
                <a:tab algn="l" pos="0"/>
              </a:tabLst>
            </a:pPr>
            <a:r>
              <a:rPr b="0" lang="en-US" sz="1800" spc="-1" strike="noStrike">
                <a:solidFill>
                  <a:srgbClr val="000000"/>
                </a:solidFill>
                <a:latin typeface="Courier New"/>
                <a:ea typeface="黑体"/>
              </a:rPr>
              <a:t>stp-&gt;root_port = root_port</a:t>
            </a:r>
            <a:endParaRPr b="0" lang="en-US" sz="1800" spc="-1" strike="noStrike">
              <a:solidFill>
                <a:srgbClr val="000000"/>
              </a:solidFill>
              <a:latin typeface="Calibri"/>
            </a:endParaRPr>
          </a:p>
          <a:p>
            <a:pPr lvl="1" marL="743040" indent="-285840">
              <a:lnSpc>
                <a:spcPct val="150000"/>
              </a:lnSpc>
              <a:buClr>
                <a:srgbClr val="9999cc"/>
              </a:buClr>
              <a:buSzPct val="80000"/>
              <a:buFont typeface="Wingdings" charset="2"/>
              <a:buChar char=""/>
              <a:tabLst>
                <a:tab algn="l" pos="0"/>
              </a:tabLst>
            </a:pPr>
            <a:r>
              <a:rPr b="0" lang="en-US" sz="1800" spc="-1" strike="noStrike">
                <a:solidFill>
                  <a:srgbClr val="000000"/>
                </a:solidFill>
                <a:latin typeface="Courier New"/>
                <a:ea typeface="黑体"/>
              </a:rPr>
              <a:t>stp-&gt;designate_root = root_port-&gt;designated_root</a:t>
            </a:r>
            <a:endParaRPr b="0" lang="en-US" sz="1800" spc="-1" strike="noStrike">
              <a:solidFill>
                <a:srgbClr val="000000"/>
              </a:solidFill>
              <a:latin typeface="Calibri"/>
            </a:endParaRPr>
          </a:p>
          <a:p>
            <a:pPr lvl="1" marL="743040" indent="-285840">
              <a:lnSpc>
                <a:spcPct val="150000"/>
              </a:lnSpc>
              <a:buClr>
                <a:srgbClr val="9999cc"/>
              </a:buClr>
              <a:buSzPct val="80000"/>
              <a:buFont typeface="Wingdings" charset="2"/>
              <a:buChar char=""/>
              <a:tabLst>
                <a:tab algn="l" pos="0"/>
              </a:tabLst>
            </a:pPr>
            <a:r>
              <a:rPr b="0" lang="en-US" sz="1800" spc="-1" strike="noStrike">
                <a:solidFill>
                  <a:srgbClr val="000000"/>
                </a:solidFill>
                <a:latin typeface="Courier New"/>
                <a:ea typeface="黑体"/>
              </a:rPr>
              <a:t>stp-&gt;root_path_cost = root_port-&gt;designated_cost + \ root_port-&gt;path_cost</a:t>
            </a:r>
            <a:endParaRPr b="0" lang="en-US" sz="1800" spc="-1" strike="noStrike">
              <a:solidFill>
                <a:srgbClr val="000000"/>
              </a:solidFill>
              <a:latin typeface="Calibri"/>
            </a:endParaRPr>
          </a:p>
        </p:txBody>
      </p:sp>
      <p:sp>
        <p:nvSpPr>
          <p:cNvPr id="4" name="PlaceHolder 3"/>
          <p:cNvSpPr>
            <a:spLocks noGrp="1"/>
          </p:cNvSpPr>
          <p:nvPr>
            <p:ph type="sldNum" idx="5"/>
          </p:nvPr>
        </p:nvSpPr>
        <p:spPr/>
        <p:txBody>
          <a:bodyPr/>
          <a:p>
            <a:fld id="{74DED399-8D70-4C98-9364-045979D086AF}" type="slidenum">
              <a:t>61</a:t>
            </a:fld>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8"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en-US" sz="3600" spc="-1" strike="noStrike">
                <a:solidFill>
                  <a:srgbClr val="000000"/>
                </a:solidFill>
                <a:latin typeface="Calibri"/>
                <a:ea typeface="黑体"/>
              </a:rPr>
              <a:t>(⑤)</a:t>
            </a:r>
            <a:r>
              <a:rPr b="1" lang="zh-CN" sz="3600" spc="-1" strike="noStrike">
                <a:solidFill>
                  <a:srgbClr val="000000"/>
                </a:solidFill>
                <a:latin typeface="Calibri"/>
                <a:ea typeface="黑体"/>
              </a:rPr>
              <a:t>更新端口的</a:t>
            </a:r>
            <a:r>
              <a:rPr b="1" lang="en-US" sz="3600" spc="-1" strike="noStrike">
                <a:solidFill>
                  <a:srgbClr val="000000"/>
                </a:solidFill>
                <a:latin typeface="Calibri"/>
                <a:ea typeface="黑体"/>
              </a:rPr>
              <a:t>Config</a:t>
            </a:r>
            <a:endParaRPr b="0" lang="en-US" sz="3600" spc="-1" strike="noStrike">
              <a:solidFill>
                <a:srgbClr val="000000"/>
              </a:solidFill>
              <a:latin typeface="Calibri"/>
            </a:endParaRPr>
          </a:p>
        </p:txBody>
      </p:sp>
      <p:sp>
        <p:nvSpPr>
          <p:cNvPr id="729"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节点在更新自己的状态后，哪些端口的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需要更新？</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1800" spc="-1" strike="noStrike">
                <a:solidFill>
                  <a:srgbClr val="000000"/>
                </a:solidFill>
                <a:latin typeface="Calibri"/>
                <a:ea typeface="黑体"/>
              </a:rPr>
              <a:t>非指定端口 </a:t>
            </a:r>
            <a:r>
              <a:rPr b="0" lang="en-US" sz="1800" spc="-1" strike="noStrike">
                <a:solidFill>
                  <a:srgbClr val="000000"/>
                </a:solidFill>
                <a:latin typeface="Calibri"/>
                <a:ea typeface="黑体"/>
              </a:rPr>
              <a:t>-&gt; </a:t>
            </a:r>
            <a:r>
              <a:rPr b="0" lang="zh-CN" sz="1800" spc="-1" strike="noStrike">
                <a:solidFill>
                  <a:srgbClr val="000000"/>
                </a:solidFill>
                <a:latin typeface="Calibri"/>
                <a:ea typeface="黑体"/>
              </a:rPr>
              <a:t>非指定端口（不需要处理）</a:t>
            </a:r>
            <a:endParaRPr b="0" lang="en-US" sz="18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1800" spc="-1" strike="noStrike">
                <a:solidFill>
                  <a:srgbClr val="000000"/>
                </a:solidFill>
                <a:latin typeface="Calibri"/>
                <a:ea typeface="黑体"/>
              </a:rPr>
              <a:t>指定端口 </a:t>
            </a:r>
            <a:r>
              <a:rPr b="0" lang="en-US" sz="1800" spc="-1" strike="noStrike">
                <a:solidFill>
                  <a:srgbClr val="000000"/>
                </a:solidFill>
                <a:latin typeface="Calibri"/>
                <a:ea typeface="黑体"/>
              </a:rPr>
              <a:t>-&gt; </a:t>
            </a:r>
            <a:r>
              <a:rPr b="0" lang="zh-CN" sz="1800" spc="-1" strike="noStrike">
                <a:solidFill>
                  <a:srgbClr val="000000"/>
                </a:solidFill>
                <a:latin typeface="Calibri"/>
                <a:ea typeface="黑体"/>
              </a:rPr>
              <a:t>指定端口（需要更新信息，如下）</a:t>
            </a:r>
            <a:endParaRPr b="0" lang="en-US" sz="18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1800" spc="-1" strike="noStrike">
                <a:solidFill>
                  <a:srgbClr val="000000"/>
                </a:solidFill>
                <a:latin typeface="Calibri"/>
                <a:ea typeface="黑体"/>
              </a:rPr>
              <a:t>指定端口 </a:t>
            </a:r>
            <a:r>
              <a:rPr b="0" lang="en-US" sz="1800" spc="-1" strike="noStrike">
                <a:solidFill>
                  <a:srgbClr val="000000"/>
                </a:solidFill>
                <a:latin typeface="Calibri"/>
                <a:ea typeface="黑体"/>
              </a:rPr>
              <a:t>-&gt; </a:t>
            </a:r>
            <a:r>
              <a:rPr b="0" lang="zh-CN" sz="1800" spc="-1" strike="noStrike">
                <a:solidFill>
                  <a:srgbClr val="000000"/>
                </a:solidFill>
                <a:latin typeface="Calibri"/>
                <a:ea typeface="黑体"/>
              </a:rPr>
              <a:t>非指定端口（只有收到</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时可能，已处理）</a:t>
            </a:r>
            <a:endParaRPr b="0" lang="en-US" sz="18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1800" spc="-1" strike="noStrike">
                <a:solidFill>
                  <a:srgbClr val="000000"/>
                </a:solidFill>
                <a:latin typeface="Calibri"/>
                <a:ea typeface="黑体"/>
              </a:rPr>
              <a:t>非指定端口 </a:t>
            </a:r>
            <a:r>
              <a:rPr b="0" lang="en-US" sz="1800" spc="-1" strike="noStrike">
                <a:solidFill>
                  <a:srgbClr val="000000"/>
                </a:solidFill>
                <a:latin typeface="Calibri"/>
                <a:ea typeface="黑体"/>
              </a:rPr>
              <a:t>-&gt; </a:t>
            </a:r>
            <a:r>
              <a:rPr b="0" lang="zh-CN" sz="1800" spc="-1" strike="noStrike">
                <a:solidFill>
                  <a:srgbClr val="000000"/>
                </a:solidFill>
                <a:latin typeface="Calibri"/>
                <a:ea typeface="黑体"/>
              </a:rPr>
              <a:t>指定端口（可能，条件如下）</a:t>
            </a:r>
            <a:endParaRPr b="0" lang="en-US" sz="18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如果一个端口为非指定端口，且</a:t>
            </a:r>
            <a:r>
              <a:rPr b="0" lang="zh-CN" sz="2000" spc="-1" strike="noStrike">
                <a:solidFill>
                  <a:srgbClr val="ff0000"/>
                </a:solidFill>
                <a:latin typeface="Calibri"/>
                <a:ea typeface="黑体"/>
              </a:rPr>
              <a:t>其</a:t>
            </a:r>
            <a:r>
              <a:rPr b="0" lang="en-US" sz="2000" spc="-1" strike="noStrike">
                <a:solidFill>
                  <a:srgbClr val="ff0000"/>
                </a:solidFill>
                <a:latin typeface="Calibri"/>
                <a:ea typeface="黑体"/>
              </a:rPr>
              <a:t>Config</a:t>
            </a:r>
            <a:r>
              <a:rPr b="0" lang="zh-CN" sz="2000" spc="-1" strike="noStrike">
                <a:solidFill>
                  <a:srgbClr val="ff0000"/>
                </a:solidFill>
                <a:latin typeface="Calibri"/>
                <a:ea typeface="黑体"/>
              </a:rPr>
              <a:t>较网段内其他端口优先级更高</a:t>
            </a:r>
            <a:r>
              <a:rPr b="0" lang="en-US" sz="2000" spc="-1" strike="noStrike">
                <a:solidFill>
                  <a:srgbClr val="ff0000"/>
                </a:solidFill>
                <a:latin typeface="Calibri"/>
                <a:ea typeface="黑体"/>
              </a:rPr>
              <a:t>(②)</a:t>
            </a:r>
            <a:r>
              <a:rPr b="0" lang="zh-CN" sz="2000" spc="-1" strike="noStrike">
                <a:solidFill>
                  <a:srgbClr val="000000"/>
                </a:solidFill>
                <a:latin typeface="Calibri"/>
                <a:ea typeface="黑体"/>
              </a:rPr>
              <a:t>，那么该端口成为指定端口：</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1800" spc="-1" strike="noStrike">
                <a:solidFill>
                  <a:srgbClr val="000000"/>
                </a:solidFill>
                <a:latin typeface="Courier New"/>
                <a:ea typeface="黑体"/>
              </a:rPr>
              <a:t>p-&gt;designated_switch = stp-&gt;switch_id</a:t>
            </a:r>
            <a:endParaRPr b="0" lang="en-US" sz="18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1800" spc="-1" strike="noStrike">
                <a:solidFill>
                  <a:srgbClr val="000000"/>
                </a:solidFill>
                <a:latin typeface="Courier New"/>
                <a:ea typeface="黑体"/>
              </a:rPr>
              <a:t>p-&gt;designated_port = p-&gt;port_id</a:t>
            </a:r>
            <a:endParaRPr b="0" lang="en-US" sz="18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对于所有指定端口，更新其认为的根节点和路径开销：</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1800" spc="-1" strike="noStrike">
                <a:solidFill>
                  <a:srgbClr val="000000"/>
                </a:solidFill>
                <a:latin typeface="Courier New"/>
                <a:ea typeface="黑体"/>
              </a:rPr>
              <a:t>p-&gt;designated_root = stp-&gt;designated_root</a:t>
            </a:r>
            <a:endParaRPr b="0" lang="en-US" sz="18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1800" spc="-1" strike="noStrike">
                <a:solidFill>
                  <a:srgbClr val="000000"/>
                </a:solidFill>
                <a:latin typeface="Courier New"/>
                <a:ea typeface="黑体"/>
              </a:rPr>
              <a:t>p-&gt;designated_cost = stp-&gt;root_path_cost</a:t>
            </a:r>
            <a:endParaRPr b="0" lang="en-US" sz="1800" spc="-1" strike="noStrike">
              <a:solidFill>
                <a:srgbClr val="000000"/>
              </a:solidFill>
              <a:latin typeface="Calibri"/>
            </a:endParaRPr>
          </a:p>
        </p:txBody>
      </p:sp>
      <p:sp>
        <p:nvSpPr>
          <p:cNvPr id="4" name="PlaceHolder 3"/>
          <p:cNvSpPr>
            <a:spLocks noGrp="1"/>
          </p:cNvSpPr>
          <p:nvPr>
            <p:ph type="sldNum" idx="5"/>
          </p:nvPr>
        </p:nvSpPr>
        <p:spPr/>
        <p:txBody>
          <a:bodyPr/>
          <a:p>
            <a:fld id="{8F6F0CDD-FE8B-45A6-8941-FBD4970C7401}" type="slidenum">
              <a:t>62</a:t>
            </a:fld>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处理</a:t>
            </a:r>
            <a:r>
              <a:rPr b="1" lang="en-US" sz="3600" spc="-1" strike="noStrike">
                <a:solidFill>
                  <a:srgbClr val="000000"/>
                </a:solidFill>
                <a:latin typeface="Calibri"/>
                <a:ea typeface="黑体"/>
              </a:rPr>
              <a:t>Config</a:t>
            </a:r>
            <a:r>
              <a:rPr b="1" lang="zh-CN" sz="3600" spc="-1" strike="noStrike">
                <a:solidFill>
                  <a:srgbClr val="000000"/>
                </a:solidFill>
                <a:latin typeface="Calibri"/>
                <a:ea typeface="黑体"/>
              </a:rPr>
              <a:t>消息的例子</a:t>
            </a:r>
            <a:endParaRPr b="0" lang="en-US" sz="3600" spc="-1" strike="noStrike">
              <a:solidFill>
                <a:srgbClr val="000000"/>
              </a:solidFill>
              <a:latin typeface="Calibri"/>
            </a:endParaRPr>
          </a:p>
        </p:txBody>
      </p:sp>
      <p:grpSp>
        <p:nvGrpSpPr>
          <p:cNvPr id="731" name="组合 5"/>
          <p:cNvGrpSpPr/>
          <p:nvPr/>
        </p:nvGrpSpPr>
        <p:grpSpPr>
          <a:xfrm>
            <a:off x="5285880" y="1377360"/>
            <a:ext cx="3508560" cy="1275120"/>
            <a:chOff x="5285880" y="1377360"/>
            <a:chExt cx="3508560" cy="1275120"/>
          </a:xfrm>
        </p:grpSpPr>
        <p:sp>
          <p:nvSpPr>
            <p:cNvPr id="732" name="椭圆 7"/>
            <p:cNvSpPr/>
            <p:nvPr/>
          </p:nvSpPr>
          <p:spPr>
            <a:xfrm>
              <a:off x="5285880" y="207180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b1</a:t>
              </a:r>
              <a:endParaRPr b="0" lang="en-US" sz="2000" spc="-1" strike="noStrike">
                <a:latin typeface="Arial"/>
              </a:endParaRPr>
            </a:p>
          </p:txBody>
        </p:sp>
        <p:sp>
          <p:nvSpPr>
            <p:cNvPr id="733" name="椭圆 8"/>
            <p:cNvSpPr/>
            <p:nvPr/>
          </p:nvSpPr>
          <p:spPr>
            <a:xfrm>
              <a:off x="7966440" y="207180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b2</a:t>
              </a:r>
              <a:endParaRPr b="0" lang="en-US" sz="2000" spc="-1" strike="noStrike">
                <a:latin typeface="Arial"/>
              </a:endParaRPr>
            </a:p>
          </p:txBody>
        </p:sp>
        <p:sp>
          <p:nvSpPr>
            <p:cNvPr id="734" name="直接连接符 9"/>
            <p:cNvSpPr/>
            <p:nvPr/>
          </p:nvSpPr>
          <p:spPr>
            <a:xfrm>
              <a:off x="5699880" y="1377360"/>
              <a:ext cx="0" cy="69408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735" name="直接连接符 10"/>
            <p:cNvSpPr/>
            <p:nvPr/>
          </p:nvSpPr>
          <p:spPr>
            <a:xfrm>
              <a:off x="8380440" y="1377360"/>
              <a:ext cx="0" cy="69408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736" name="直接连接符 11"/>
            <p:cNvSpPr/>
            <p:nvPr/>
          </p:nvSpPr>
          <p:spPr>
            <a:xfrm>
              <a:off x="6114240" y="2361960"/>
              <a:ext cx="1851840" cy="3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grpSp>
      <p:sp>
        <p:nvSpPr>
          <p:cNvPr id="737" name="文本框 13"/>
          <p:cNvSpPr/>
          <p:nvPr/>
        </p:nvSpPr>
        <p:spPr>
          <a:xfrm>
            <a:off x="4799160" y="1328760"/>
            <a:ext cx="20372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Switch ID: 0x0101</a:t>
            </a:r>
            <a:endParaRPr b="0" lang="en-US" sz="1800" spc="-1" strike="noStrike">
              <a:latin typeface="Arial"/>
            </a:endParaRPr>
          </a:p>
        </p:txBody>
      </p:sp>
      <p:sp>
        <p:nvSpPr>
          <p:cNvPr id="738" name="文本框 14"/>
          <p:cNvSpPr/>
          <p:nvPr/>
        </p:nvSpPr>
        <p:spPr>
          <a:xfrm>
            <a:off x="7212600" y="1325520"/>
            <a:ext cx="20372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Switch ID: 0x0201</a:t>
            </a:r>
            <a:endParaRPr b="0" lang="en-US" sz="1800" spc="-1" strike="noStrike">
              <a:latin typeface="Arial"/>
            </a:endParaRPr>
          </a:p>
        </p:txBody>
      </p:sp>
      <p:sp>
        <p:nvSpPr>
          <p:cNvPr id="739" name="文本框 17"/>
          <p:cNvSpPr/>
          <p:nvPr/>
        </p:nvSpPr>
        <p:spPr>
          <a:xfrm>
            <a:off x="6083640" y="2684520"/>
            <a:ext cx="198576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RootID: 0x0101</a:t>
            </a:r>
            <a:endParaRPr b="0" lang="en-US" sz="1800" spc="-1" strike="noStrike">
              <a:latin typeface="Arial"/>
            </a:endParaRPr>
          </a:p>
          <a:p>
            <a:pPr>
              <a:lnSpc>
                <a:spcPct val="100000"/>
              </a:lnSpc>
              <a:buNone/>
            </a:pPr>
            <a:r>
              <a:rPr b="0" lang="en-US" sz="1800" spc="-1" strike="noStrike">
                <a:solidFill>
                  <a:srgbClr val="000000"/>
                </a:solidFill>
                <a:latin typeface="Calibri"/>
                <a:ea typeface="黑体"/>
              </a:rPr>
              <a:t>PathCost: 0</a:t>
            </a:r>
            <a:endParaRPr b="0" lang="en-US" sz="1800" spc="-1" strike="noStrike">
              <a:latin typeface="Arial"/>
            </a:endParaRPr>
          </a:p>
          <a:p>
            <a:pPr>
              <a:lnSpc>
                <a:spcPct val="100000"/>
              </a:lnSpc>
              <a:buNone/>
            </a:pPr>
            <a:r>
              <a:rPr b="0" lang="en-US" sz="1800" spc="-1" strike="noStrike">
                <a:solidFill>
                  <a:srgbClr val="000000"/>
                </a:solidFill>
                <a:latin typeface="Calibri"/>
                <a:ea typeface="黑体"/>
              </a:rPr>
              <a:t>SwitchID: 0x0101</a:t>
            </a:r>
            <a:endParaRPr b="0" lang="en-US" sz="1800" spc="-1" strike="noStrike">
              <a:latin typeface="Arial"/>
            </a:endParaRPr>
          </a:p>
          <a:p>
            <a:pPr>
              <a:lnSpc>
                <a:spcPct val="100000"/>
              </a:lnSpc>
              <a:buNone/>
            </a:pPr>
            <a:r>
              <a:rPr b="0" lang="en-US" sz="1800" spc="-1" strike="noStrike">
                <a:solidFill>
                  <a:srgbClr val="000000"/>
                </a:solidFill>
                <a:latin typeface="Calibri"/>
                <a:ea typeface="黑体"/>
              </a:rPr>
              <a:t>PortID: 0x01</a:t>
            </a:r>
            <a:endParaRPr b="0" lang="en-US" sz="1800" spc="-1" strike="noStrike">
              <a:latin typeface="Arial"/>
            </a:endParaRPr>
          </a:p>
        </p:txBody>
      </p:sp>
      <p:sp>
        <p:nvSpPr>
          <p:cNvPr id="740" name="直接箭头连接符 18"/>
          <p:cNvSpPr/>
          <p:nvPr/>
        </p:nvSpPr>
        <p:spPr>
          <a:xfrm>
            <a:off x="6242040" y="2575800"/>
            <a:ext cx="1563840" cy="360"/>
          </a:xfrm>
          <a:custGeom>
            <a:avLst/>
            <a:gdLst/>
            <a:ahLst/>
            <a:rect l="l" t="t" r="r" b="b"/>
            <a:pathLst>
              <a:path w="21600" h="21600">
                <a:moveTo>
                  <a:pt x="0" y="0"/>
                </a:moveTo>
                <a:lnTo>
                  <a:pt x="21600" y="21600"/>
                </a:lnTo>
              </a:path>
            </a:pathLst>
          </a:custGeom>
          <a:noFill/>
          <a:ln w="38100">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741" name="文本框 42"/>
          <p:cNvSpPr/>
          <p:nvPr/>
        </p:nvSpPr>
        <p:spPr>
          <a:xfrm>
            <a:off x="420480" y="3888000"/>
            <a:ext cx="3816000" cy="1871640"/>
          </a:xfrm>
          <a:prstGeom prst="rect">
            <a:avLst/>
          </a:prstGeom>
          <a:solidFill>
            <a:srgbClr val="ffffff"/>
          </a:solidFill>
          <a:ln>
            <a:solidFill>
              <a:srgbClr val="9999ff"/>
            </a:solidFill>
            <a:round/>
          </a:ln>
        </p:spPr>
        <p:style>
          <a:lnRef idx="2">
            <a:schemeClr val="accent1"/>
          </a:lnRef>
          <a:fillRef idx="1">
            <a:schemeClr val="lt1"/>
          </a:fillRef>
          <a:effectRef idx="0">
            <a:schemeClr val="accent1"/>
          </a:effectRef>
          <a:fontRef idx="minor"/>
        </p:style>
        <p:txBody>
          <a:bodyPr lIns="90000" rIns="90000" tIns="45000" bIns="45000" anchor="t">
            <a:spAutoFit/>
          </a:bodyPr>
          <a:p>
            <a:pPr>
              <a:lnSpc>
                <a:spcPct val="130000"/>
              </a:lnSpc>
              <a:buNone/>
            </a:pPr>
            <a:r>
              <a:rPr b="0" lang="zh-CN" sz="1800" spc="-1" strike="noStrike">
                <a:solidFill>
                  <a:srgbClr val="000000"/>
                </a:solidFill>
                <a:latin typeface="Calibri"/>
                <a:ea typeface="黑体"/>
              </a:rPr>
              <a:t>收到来自</a:t>
            </a:r>
            <a:r>
              <a:rPr b="0" lang="en-US" sz="1800" spc="-1" strike="noStrike">
                <a:solidFill>
                  <a:srgbClr val="000000"/>
                </a:solidFill>
                <a:latin typeface="Calibri"/>
                <a:ea typeface="黑体"/>
              </a:rPr>
              <a:t>b2-eth0</a:t>
            </a:r>
            <a:r>
              <a:rPr b="0" lang="zh-CN" sz="1800" spc="-1" strike="noStrike">
                <a:solidFill>
                  <a:srgbClr val="000000"/>
                </a:solidFill>
                <a:latin typeface="Calibri"/>
                <a:ea typeface="黑体"/>
              </a:rPr>
              <a:t>的</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消息，其</a:t>
            </a:r>
            <a:r>
              <a:rPr b="0" lang="en-US" sz="1800" spc="-1" strike="noStrike">
                <a:solidFill>
                  <a:srgbClr val="000000"/>
                </a:solidFill>
                <a:latin typeface="Calibri"/>
                <a:ea typeface="黑体"/>
              </a:rPr>
              <a:t>RootID</a:t>
            </a:r>
            <a:r>
              <a:rPr b="0" lang="zh-CN" sz="1800" spc="-1" strike="noStrike">
                <a:solidFill>
                  <a:srgbClr val="000000"/>
                </a:solidFill>
                <a:latin typeface="Calibri"/>
                <a:ea typeface="黑体"/>
              </a:rPr>
              <a:t>比</a:t>
            </a:r>
            <a:r>
              <a:rPr b="0" lang="en-US" sz="1800" spc="-1" strike="noStrike">
                <a:solidFill>
                  <a:srgbClr val="000000"/>
                </a:solidFill>
                <a:latin typeface="Calibri"/>
                <a:ea typeface="黑体"/>
              </a:rPr>
              <a:t>b1-eth0</a:t>
            </a:r>
            <a:r>
              <a:rPr b="0" lang="zh-CN" sz="1800" spc="-1" strike="noStrike">
                <a:solidFill>
                  <a:srgbClr val="000000"/>
                </a:solidFill>
                <a:latin typeface="Calibri"/>
                <a:ea typeface="黑体"/>
              </a:rPr>
              <a:t>端口的值</a:t>
            </a:r>
            <a:r>
              <a:rPr b="0" lang="en-US" sz="1800" spc="-1" strike="noStrike">
                <a:solidFill>
                  <a:srgbClr val="000000"/>
                </a:solidFill>
                <a:latin typeface="Calibri"/>
                <a:ea typeface="黑体"/>
              </a:rPr>
              <a:t>(0x0101)</a:t>
            </a:r>
            <a:r>
              <a:rPr b="0" lang="zh-CN" sz="1800" spc="-1" strike="noStrike">
                <a:solidFill>
                  <a:srgbClr val="000000"/>
                </a:solidFill>
                <a:latin typeface="Calibri"/>
                <a:ea typeface="黑体"/>
              </a:rPr>
              <a:t>大，优先级低</a:t>
            </a:r>
            <a:endParaRPr b="0" lang="en-US" sz="1800" spc="-1" strike="noStrike">
              <a:latin typeface="Arial"/>
            </a:endParaRPr>
          </a:p>
          <a:p>
            <a:pPr marL="285840" indent="-285840">
              <a:lnSpc>
                <a:spcPct val="130000"/>
              </a:lnSpc>
              <a:buClr>
                <a:srgbClr val="000000"/>
              </a:buClr>
              <a:buFont typeface="Arial"/>
              <a:buChar char="•"/>
            </a:pPr>
            <a:r>
              <a:rPr b="0" lang="zh-CN" sz="1800" spc="-1" strike="noStrike">
                <a:solidFill>
                  <a:srgbClr val="000000"/>
                </a:solidFill>
                <a:latin typeface="Calibri"/>
                <a:ea typeface="黑体"/>
              </a:rPr>
              <a:t>端口</a:t>
            </a:r>
            <a:r>
              <a:rPr b="0" lang="en-US" sz="1800" spc="-1" strike="noStrike">
                <a:solidFill>
                  <a:srgbClr val="000000"/>
                </a:solidFill>
                <a:latin typeface="Calibri"/>
                <a:ea typeface="黑体"/>
              </a:rPr>
              <a:t>b1-eth0</a:t>
            </a:r>
            <a:r>
              <a:rPr b="0" lang="zh-CN" sz="1800" spc="-1" strike="noStrike">
                <a:solidFill>
                  <a:srgbClr val="000000"/>
                </a:solidFill>
                <a:latin typeface="Calibri"/>
                <a:ea typeface="黑体"/>
              </a:rPr>
              <a:t>仍然是指定端口</a:t>
            </a:r>
            <a:endParaRPr b="0" lang="en-US" sz="1800" spc="-1" strike="noStrike">
              <a:latin typeface="Arial"/>
            </a:endParaRPr>
          </a:p>
          <a:p>
            <a:pPr marL="285840" indent="-285840">
              <a:lnSpc>
                <a:spcPct val="130000"/>
              </a:lnSpc>
              <a:buClr>
                <a:srgbClr val="000000"/>
              </a:buClr>
              <a:buFont typeface="Arial"/>
              <a:buChar char="•"/>
            </a:pPr>
            <a:r>
              <a:rPr b="0" lang="en-US" sz="1800" spc="-1" strike="noStrike">
                <a:solidFill>
                  <a:srgbClr val="000000"/>
                </a:solidFill>
                <a:latin typeface="Calibri"/>
                <a:ea typeface="黑体"/>
              </a:rPr>
              <a:t>b1-eth0</a:t>
            </a:r>
            <a:r>
              <a:rPr b="0" lang="zh-CN" sz="1800" spc="-1" strike="noStrike">
                <a:solidFill>
                  <a:srgbClr val="000000"/>
                </a:solidFill>
                <a:latin typeface="Calibri"/>
                <a:ea typeface="黑体"/>
              </a:rPr>
              <a:t>发送其端口的</a:t>
            </a:r>
            <a:r>
              <a:rPr b="0" lang="en-US" sz="1800" spc="-1" strike="noStrike">
                <a:solidFill>
                  <a:srgbClr val="000000"/>
                </a:solidFill>
                <a:latin typeface="Calibri"/>
                <a:ea typeface="黑体"/>
              </a:rPr>
              <a:t>Config</a:t>
            </a:r>
            <a:endParaRPr b="0" lang="en-US" sz="1800" spc="-1" strike="noStrike">
              <a:latin typeface="Arial"/>
            </a:endParaRPr>
          </a:p>
        </p:txBody>
      </p:sp>
      <p:sp>
        <p:nvSpPr>
          <p:cNvPr id="742" name="箭头: 左 43"/>
          <p:cNvSpPr/>
          <p:nvPr/>
        </p:nvSpPr>
        <p:spPr>
          <a:xfrm rot="17778000">
            <a:off x="7595280" y="3151800"/>
            <a:ext cx="1161720" cy="252000"/>
          </a:xfrm>
          <a:prstGeom prst="leftArrow">
            <a:avLst>
              <a:gd name="adj1" fmla="val 50000"/>
              <a:gd name="adj2" fmla="val 153383"/>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743" name="文本框 45"/>
          <p:cNvSpPr/>
          <p:nvPr/>
        </p:nvSpPr>
        <p:spPr>
          <a:xfrm>
            <a:off x="4971600" y="3888000"/>
            <a:ext cx="3816000" cy="2940840"/>
          </a:xfrm>
          <a:prstGeom prst="rect">
            <a:avLst/>
          </a:prstGeom>
          <a:solidFill>
            <a:srgbClr val="ffffff"/>
          </a:solidFill>
          <a:ln>
            <a:solidFill>
              <a:srgbClr val="9999ff"/>
            </a:solidFill>
            <a:round/>
          </a:ln>
        </p:spPr>
        <p:style>
          <a:lnRef idx="2">
            <a:schemeClr val="accent1"/>
          </a:lnRef>
          <a:fillRef idx="1">
            <a:schemeClr val="lt1"/>
          </a:fillRef>
          <a:effectRef idx="0">
            <a:schemeClr val="accent1"/>
          </a:effectRef>
          <a:fontRef idx="minor"/>
        </p:style>
        <p:txBody>
          <a:bodyPr lIns="90000" rIns="90000" tIns="45000" bIns="45000" anchor="t">
            <a:spAutoFit/>
          </a:bodyPr>
          <a:p>
            <a:pPr>
              <a:lnSpc>
                <a:spcPct val="130000"/>
              </a:lnSpc>
              <a:buNone/>
            </a:pPr>
            <a:r>
              <a:rPr b="0" lang="zh-CN" sz="1800" spc="-1" strike="noStrike">
                <a:solidFill>
                  <a:srgbClr val="000000"/>
                </a:solidFill>
                <a:latin typeface="Calibri"/>
                <a:ea typeface="黑体"/>
              </a:rPr>
              <a:t>收到来自</a:t>
            </a:r>
            <a:r>
              <a:rPr b="0" lang="en-US" sz="1800" spc="-1" strike="noStrike">
                <a:solidFill>
                  <a:srgbClr val="000000"/>
                </a:solidFill>
                <a:latin typeface="Calibri"/>
                <a:ea typeface="黑体"/>
              </a:rPr>
              <a:t>b1-eth0</a:t>
            </a:r>
            <a:r>
              <a:rPr b="0" lang="zh-CN" sz="1800" spc="-1" strike="noStrike">
                <a:solidFill>
                  <a:srgbClr val="000000"/>
                </a:solidFill>
                <a:latin typeface="Calibri"/>
                <a:ea typeface="黑体"/>
              </a:rPr>
              <a:t>的</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消息，其</a:t>
            </a:r>
            <a:r>
              <a:rPr b="0" lang="en-US" sz="1800" spc="-1" strike="noStrike">
                <a:solidFill>
                  <a:srgbClr val="000000"/>
                </a:solidFill>
                <a:latin typeface="Calibri"/>
                <a:ea typeface="黑体"/>
              </a:rPr>
              <a:t>RootID</a:t>
            </a:r>
            <a:r>
              <a:rPr b="0" lang="zh-CN" sz="1800" spc="-1" strike="noStrike">
                <a:solidFill>
                  <a:srgbClr val="000000"/>
                </a:solidFill>
                <a:latin typeface="Calibri"/>
                <a:ea typeface="黑体"/>
              </a:rPr>
              <a:t>比</a:t>
            </a:r>
            <a:r>
              <a:rPr b="0" lang="en-US" sz="1800" spc="-1" strike="noStrike">
                <a:solidFill>
                  <a:srgbClr val="000000"/>
                </a:solidFill>
                <a:latin typeface="Calibri"/>
                <a:ea typeface="黑体"/>
              </a:rPr>
              <a:t>b2-eth0</a:t>
            </a:r>
            <a:r>
              <a:rPr b="0" lang="zh-CN" sz="1800" spc="-1" strike="noStrike">
                <a:solidFill>
                  <a:srgbClr val="000000"/>
                </a:solidFill>
                <a:latin typeface="Calibri"/>
                <a:ea typeface="黑体"/>
              </a:rPr>
              <a:t>端口的值</a:t>
            </a:r>
            <a:r>
              <a:rPr b="0" lang="en-US" sz="1800" spc="-1" strike="noStrike">
                <a:solidFill>
                  <a:srgbClr val="000000"/>
                </a:solidFill>
                <a:latin typeface="Calibri"/>
                <a:ea typeface="黑体"/>
              </a:rPr>
              <a:t>(0x0201)</a:t>
            </a:r>
            <a:r>
              <a:rPr b="0" lang="zh-CN" sz="1800" spc="-1" strike="noStrike">
                <a:solidFill>
                  <a:srgbClr val="000000"/>
                </a:solidFill>
                <a:latin typeface="Calibri"/>
                <a:ea typeface="黑体"/>
              </a:rPr>
              <a:t>小，优先级高</a:t>
            </a:r>
            <a:endParaRPr b="0" lang="en-US" sz="1800" spc="-1" strike="noStrike">
              <a:latin typeface="Arial"/>
            </a:endParaRPr>
          </a:p>
          <a:p>
            <a:pPr marL="285840" indent="-285840">
              <a:lnSpc>
                <a:spcPct val="130000"/>
              </a:lnSpc>
              <a:buClr>
                <a:srgbClr val="000000"/>
              </a:buClr>
              <a:buFont typeface="Arial"/>
              <a:buChar char="•"/>
            </a:pPr>
            <a:r>
              <a:rPr b="0" lang="zh-CN" sz="1800" spc="-1" strike="noStrike">
                <a:solidFill>
                  <a:srgbClr val="000000"/>
                </a:solidFill>
                <a:latin typeface="Calibri"/>
                <a:ea typeface="黑体"/>
              </a:rPr>
              <a:t>端口</a:t>
            </a:r>
            <a:r>
              <a:rPr b="0" lang="en-US" sz="1800" spc="-1" strike="noStrike">
                <a:solidFill>
                  <a:srgbClr val="000000"/>
                </a:solidFill>
                <a:latin typeface="Calibri"/>
                <a:ea typeface="黑体"/>
              </a:rPr>
              <a:t>b2-eth0</a:t>
            </a:r>
            <a:r>
              <a:rPr b="0" lang="zh-CN" sz="1800" spc="-1" strike="noStrike">
                <a:solidFill>
                  <a:srgbClr val="000000"/>
                </a:solidFill>
                <a:latin typeface="Calibri"/>
                <a:ea typeface="黑体"/>
              </a:rPr>
              <a:t>为非指定端口</a:t>
            </a:r>
            <a:endParaRPr b="0" lang="en-US" sz="1800" spc="-1" strike="noStrike">
              <a:latin typeface="Arial"/>
            </a:endParaRPr>
          </a:p>
          <a:p>
            <a:pPr marL="285840" indent="-285840">
              <a:lnSpc>
                <a:spcPct val="130000"/>
              </a:lnSpc>
              <a:buClr>
                <a:srgbClr val="000000"/>
              </a:buClr>
              <a:buFont typeface="Arial"/>
              <a:buChar char="•"/>
            </a:pPr>
            <a:r>
              <a:rPr b="0" lang="zh-CN" sz="1800" spc="-1" strike="noStrike">
                <a:solidFill>
                  <a:srgbClr val="000000"/>
                </a:solidFill>
                <a:latin typeface="Calibri"/>
                <a:ea typeface="黑体"/>
              </a:rPr>
              <a:t>选择</a:t>
            </a:r>
            <a:r>
              <a:rPr b="0" lang="en-US" sz="1800" spc="-1" strike="noStrike">
                <a:solidFill>
                  <a:srgbClr val="000000"/>
                </a:solidFill>
                <a:latin typeface="Calibri"/>
                <a:ea typeface="黑体"/>
              </a:rPr>
              <a:t>b1</a:t>
            </a:r>
            <a:r>
              <a:rPr b="0" lang="zh-CN" sz="1800" spc="-1" strike="noStrike">
                <a:solidFill>
                  <a:srgbClr val="000000"/>
                </a:solidFill>
                <a:latin typeface="Calibri"/>
                <a:ea typeface="黑体"/>
              </a:rPr>
              <a:t>为根节点，更新路径开销，选择</a:t>
            </a:r>
            <a:r>
              <a:rPr b="0" lang="en-US" sz="1800" spc="-1" strike="noStrike">
                <a:solidFill>
                  <a:srgbClr val="000000"/>
                </a:solidFill>
                <a:latin typeface="Calibri"/>
                <a:ea typeface="黑体"/>
              </a:rPr>
              <a:t>b2-eth0</a:t>
            </a:r>
            <a:r>
              <a:rPr b="0" lang="zh-CN" sz="1800" spc="-1" strike="noStrike">
                <a:solidFill>
                  <a:srgbClr val="000000"/>
                </a:solidFill>
                <a:latin typeface="Calibri"/>
                <a:ea typeface="黑体"/>
              </a:rPr>
              <a:t>作为根端口，</a:t>
            </a:r>
            <a:r>
              <a:rPr b="0" lang="en-US" sz="1800" spc="-1" strike="noStrike">
                <a:solidFill>
                  <a:srgbClr val="000000"/>
                </a:solidFill>
                <a:latin typeface="Calibri"/>
                <a:ea typeface="黑体"/>
              </a:rPr>
              <a:t>b2-eth1</a:t>
            </a:r>
            <a:r>
              <a:rPr b="0" lang="zh-CN" sz="1800" spc="-1" strike="noStrike">
                <a:solidFill>
                  <a:srgbClr val="000000"/>
                </a:solidFill>
                <a:latin typeface="Calibri"/>
                <a:ea typeface="黑体"/>
              </a:rPr>
              <a:t>作为指定端口</a:t>
            </a:r>
            <a:endParaRPr b="0" lang="en-US" sz="1800" spc="-1" strike="noStrike">
              <a:latin typeface="Arial"/>
            </a:endParaRPr>
          </a:p>
          <a:p>
            <a:pPr marL="285840" indent="-285840">
              <a:lnSpc>
                <a:spcPct val="130000"/>
              </a:lnSpc>
              <a:buClr>
                <a:srgbClr val="000000"/>
              </a:buClr>
              <a:buFont typeface="Arial"/>
              <a:buChar char="•"/>
            </a:pPr>
            <a:r>
              <a:rPr b="0" lang="en-US" sz="1800" spc="-1" strike="noStrike">
                <a:solidFill>
                  <a:srgbClr val="000000"/>
                </a:solidFill>
                <a:latin typeface="Calibri"/>
                <a:ea typeface="黑体"/>
              </a:rPr>
              <a:t>b2-eth1</a:t>
            </a:r>
            <a:r>
              <a:rPr b="0" lang="zh-CN" sz="1800" spc="-1" strike="noStrike">
                <a:solidFill>
                  <a:srgbClr val="000000"/>
                </a:solidFill>
                <a:latin typeface="Calibri"/>
                <a:ea typeface="黑体"/>
              </a:rPr>
              <a:t>发送其端口的</a:t>
            </a:r>
            <a:r>
              <a:rPr b="0" lang="en-US" sz="1800" spc="-1" strike="noStrike">
                <a:solidFill>
                  <a:srgbClr val="000000"/>
                </a:solidFill>
                <a:latin typeface="Calibri"/>
                <a:ea typeface="黑体"/>
              </a:rPr>
              <a:t>Config</a:t>
            </a:r>
            <a:endParaRPr b="0" lang="en-US" sz="1800" spc="-1" strike="noStrike">
              <a:latin typeface="Arial"/>
            </a:endParaRPr>
          </a:p>
        </p:txBody>
      </p:sp>
      <p:grpSp>
        <p:nvGrpSpPr>
          <p:cNvPr id="744" name="组合 51"/>
          <p:cNvGrpSpPr/>
          <p:nvPr/>
        </p:nvGrpSpPr>
        <p:grpSpPr>
          <a:xfrm>
            <a:off x="436680" y="1305360"/>
            <a:ext cx="3508200" cy="1369800"/>
            <a:chOff x="436680" y="1305360"/>
            <a:chExt cx="3508200" cy="1369800"/>
          </a:xfrm>
        </p:grpSpPr>
        <p:sp>
          <p:nvSpPr>
            <p:cNvPr id="745" name="椭圆 52"/>
            <p:cNvSpPr/>
            <p:nvPr/>
          </p:nvSpPr>
          <p:spPr>
            <a:xfrm>
              <a:off x="436680" y="209448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b1</a:t>
              </a:r>
              <a:endParaRPr b="0" lang="en-US" sz="2000" spc="-1" strike="noStrike">
                <a:latin typeface="Arial"/>
              </a:endParaRPr>
            </a:p>
          </p:txBody>
        </p:sp>
        <p:sp>
          <p:nvSpPr>
            <p:cNvPr id="746" name="椭圆 53"/>
            <p:cNvSpPr/>
            <p:nvPr/>
          </p:nvSpPr>
          <p:spPr>
            <a:xfrm>
              <a:off x="3116880" y="209448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b2</a:t>
              </a:r>
              <a:endParaRPr b="0" lang="en-US" sz="2000" spc="-1" strike="noStrike">
                <a:latin typeface="Arial"/>
              </a:endParaRPr>
            </a:p>
          </p:txBody>
        </p:sp>
        <p:sp>
          <p:nvSpPr>
            <p:cNvPr id="747" name="直接连接符 54"/>
            <p:cNvSpPr/>
            <p:nvPr/>
          </p:nvSpPr>
          <p:spPr>
            <a:xfrm>
              <a:off x="850680" y="1305360"/>
              <a:ext cx="360" cy="7887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748" name="直接连接符 55"/>
            <p:cNvSpPr/>
            <p:nvPr/>
          </p:nvSpPr>
          <p:spPr>
            <a:xfrm>
              <a:off x="3530880" y="1377360"/>
              <a:ext cx="360" cy="7167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749" name="直接连接符 56"/>
            <p:cNvSpPr/>
            <p:nvPr/>
          </p:nvSpPr>
          <p:spPr>
            <a:xfrm>
              <a:off x="1264680" y="2384640"/>
              <a:ext cx="1852200" cy="3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grpSp>
      <p:sp>
        <p:nvSpPr>
          <p:cNvPr id="750" name="文本框 57"/>
          <p:cNvSpPr/>
          <p:nvPr/>
        </p:nvSpPr>
        <p:spPr>
          <a:xfrm>
            <a:off x="-142200" y="1328760"/>
            <a:ext cx="20372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Switch ID: 0x0101</a:t>
            </a:r>
            <a:endParaRPr b="0" lang="en-US" sz="1800" spc="-1" strike="noStrike">
              <a:latin typeface="Arial"/>
            </a:endParaRPr>
          </a:p>
        </p:txBody>
      </p:sp>
      <p:sp>
        <p:nvSpPr>
          <p:cNvPr id="751" name="文本框 58"/>
          <p:cNvSpPr/>
          <p:nvPr/>
        </p:nvSpPr>
        <p:spPr>
          <a:xfrm>
            <a:off x="2512440" y="1328760"/>
            <a:ext cx="20372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Switch ID: 0x0201</a:t>
            </a:r>
            <a:endParaRPr b="0" lang="en-US" sz="1800" spc="-1" strike="noStrike">
              <a:latin typeface="Arial"/>
            </a:endParaRPr>
          </a:p>
        </p:txBody>
      </p:sp>
      <p:sp>
        <p:nvSpPr>
          <p:cNvPr id="752" name="文本框 59"/>
          <p:cNvSpPr/>
          <p:nvPr/>
        </p:nvSpPr>
        <p:spPr>
          <a:xfrm>
            <a:off x="1439280" y="2672640"/>
            <a:ext cx="198576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RootID: 0x0201</a:t>
            </a:r>
            <a:endParaRPr b="0" lang="en-US" sz="1800" spc="-1" strike="noStrike">
              <a:latin typeface="Arial"/>
            </a:endParaRPr>
          </a:p>
          <a:p>
            <a:pPr>
              <a:lnSpc>
                <a:spcPct val="100000"/>
              </a:lnSpc>
              <a:buNone/>
            </a:pPr>
            <a:r>
              <a:rPr b="0" lang="en-US" sz="1800" spc="-1" strike="noStrike">
                <a:solidFill>
                  <a:srgbClr val="000000"/>
                </a:solidFill>
                <a:latin typeface="Calibri"/>
                <a:ea typeface="黑体"/>
              </a:rPr>
              <a:t>PathCost: 0</a:t>
            </a:r>
            <a:endParaRPr b="0" lang="en-US" sz="1800" spc="-1" strike="noStrike">
              <a:latin typeface="Arial"/>
            </a:endParaRPr>
          </a:p>
          <a:p>
            <a:pPr>
              <a:lnSpc>
                <a:spcPct val="100000"/>
              </a:lnSpc>
              <a:buNone/>
            </a:pPr>
            <a:r>
              <a:rPr b="0" lang="en-US" sz="1800" spc="-1" strike="noStrike">
                <a:solidFill>
                  <a:srgbClr val="000000"/>
                </a:solidFill>
                <a:latin typeface="Calibri"/>
                <a:ea typeface="黑体"/>
              </a:rPr>
              <a:t>SwitchID: 0x0201</a:t>
            </a:r>
            <a:endParaRPr b="0" lang="en-US" sz="1800" spc="-1" strike="noStrike">
              <a:latin typeface="Arial"/>
            </a:endParaRPr>
          </a:p>
          <a:p>
            <a:pPr>
              <a:lnSpc>
                <a:spcPct val="100000"/>
              </a:lnSpc>
              <a:buNone/>
            </a:pPr>
            <a:r>
              <a:rPr b="0" lang="en-US" sz="1800" spc="-1" strike="noStrike">
                <a:solidFill>
                  <a:srgbClr val="000000"/>
                </a:solidFill>
                <a:latin typeface="Calibri"/>
                <a:ea typeface="黑体"/>
              </a:rPr>
              <a:t>PortID: 0x01</a:t>
            </a:r>
            <a:endParaRPr b="0" lang="en-US" sz="1800" spc="-1" strike="noStrike">
              <a:latin typeface="Arial"/>
            </a:endParaRPr>
          </a:p>
        </p:txBody>
      </p:sp>
      <p:sp>
        <p:nvSpPr>
          <p:cNvPr id="753" name="直接箭头连接符 60"/>
          <p:cNvSpPr/>
          <p:nvPr/>
        </p:nvSpPr>
        <p:spPr>
          <a:xfrm>
            <a:off x="1392840" y="2598480"/>
            <a:ext cx="1563840" cy="360"/>
          </a:xfrm>
          <a:custGeom>
            <a:avLst/>
            <a:gdLst/>
            <a:ahLst/>
            <a:rect l="l" t="t" r="r" b="b"/>
            <a:pathLst>
              <a:path w="21600" h="21600">
                <a:moveTo>
                  <a:pt x="0" y="0"/>
                </a:moveTo>
                <a:lnTo>
                  <a:pt x="21600" y="21600"/>
                </a:lnTo>
              </a:path>
            </a:pathLst>
          </a:custGeom>
          <a:noFill/>
          <a:ln w="38100">
            <a:solidFill>
              <a:srgbClr val="ff0000"/>
            </a:solidFill>
            <a:round/>
            <a:headEnd len="med" type="triangle" w="med"/>
          </a:ln>
        </p:spPr>
        <p:style>
          <a:lnRef idx="1">
            <a:schemeClr val="accent1"/>
          </a:lnRef>
          <a:fillRef idx="0">
            <a:schemeClr val="accent1"/>
          </a:fillRef>
          <a:effectRef idx="0">
            <a:schemeClr val="accent1"/>
          </a:effectRef>
          <a:fontRef idx="minor"/>
        </p:style>
      </p:sp>
      <p:sp>
        <p:nvSpPr>
          <p:cNvPr id="754" name="箭头: 左 61"/>
          <p:cNvSpPr/>
          <p:nvPr/>
        </p:nvSpPr>
        <p:spPr>
          <a:xfrm flipH="1" rot="3822000">
            <a:off x="534240" y="3159360"/>
            <a:ext cx="1161720" cy="251640"/>
          </a:xfrm>
          <a:prstGeom prst="leftArrow">
            <a:avLst>
              <a:gd name="adj1" fmla="val 50000"/>
              <a:gd name="adj2" fmla="val 153383"/>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755" name="文本框 68"/>
          <p:cNvSpPr/>
          <p:nvPr/>
        </p:nvSpPr>
        <p:spPr>
          <a:xfrm>
            <a:off x="1182240" y="1994400"/>
            <a:ext cx="6141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eth0</a:t>
            </a:r>
            <a:endParaRPr b="0" lang="en-US" sz="1800" spc="-1" strike="noStrike">
              <a:latin typeface="Arial"/>
            </a:endParaRPr>
          </a:p>
        </p:txBody>
      </p:sp>
      <p:sp>
        <p:nvSpPr>
          <p:cNvPr id="756" name="文本框 69"/>
          <p:cNvSpPr/>
          <p:nvPr/>
        </p:nvSpPr>
        <p:spPr>
          <a:xfrm>
            <a:off x="2571120" y="1994400"/>
            <a:ext cx="6141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eth0</a:t>
            </a:r>
            <a:endParaRPr b="0" lang="en-US" sz="1800" spc="-1" strike="noStrike">
              <a:latin typeface="Arial"/>
            </a:endParaRPr>
          </a:p>
        </p:txBody>
      </p:sp>
      <p:sp>
        <p:nvSpPr>
          <p:cNvPr id="757" name="文本框 70"/>
          <p:cNvSpPr/>
          <p:nvPr/>
        </p:nvSpPr>
        <p:spPr>
          <a:xfrm>
            <a:off x="6014160" y="1992960"/>
            <a:ext cx="6141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eth0</a:t>
            </a:r>
            <a:endParaRPr b="0" lang="en-US" sz="1800" spc="-1" strike="noStrike">
              <a:latin typeface="Arial"/>
            </a:endParaRPr>
          </a:p>
        </p:txBody>
      </p:sp>
      <p:sp>
        <p:nvSpPr>
          <p:cNvPr id="758" name="文本框 71"/>
          <p:cNvSpPr/>
          <p:nvPr/>
        </p:nvSpPr>
        <p:spPr>
          <a:xfrm>
            <a:off x="7425720" y="1989720"/>
            <a:ext cx="6141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eth0</a:t>
            </a:r>
            <a:endParaRPr b="0" lang="en-US" sz="1800" spc="-1" strike="noStrike">
              <a:latin typeface="Arial"/>
            </a:endParaRPr>
          </a:p>
        </p:txBody>
      </p:sp>
      <p:sp>
        <p:nvSpPr>
          <p:cNvPr id="3" name="PlaceHolder 2"/>
          <p:cNvSpPr>
            <a:spLocks noGrp="1"/>
          </p:cNvSpPr>
          <p:nvPr>
            <p:ph type="sldNum" idx="5"/>
          </p:nvPr>
        </p:nvSpPr>
        <p:spPr/>
        <p:txBody>
          <a:bodyPr/>
          <a:p>
            <a:fld id="{7E0BB13B-271B-445C-8B91-3C92E4256BC9}" type="slidenum">
              <a:t>63</a:t>
            </a:fld>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更新其余端口</a:t>
            </a:r>
            <a:r>
              <a:rPr b="1" lang="en-US" sz="3600" spc="-1" strike="noStrike">
                <a:solidFill>
                  <a:srgbClr val="000000"/>
                </a:solidFill>
                <a:latin typeface="Calibri"/>
                <a:ea typeface="黑体"/>
              </a:rPr>
              <a:t>Config</a:t>
            </a:r>
            <a:r>
              <a:rPr b="1" lang="zh-CN" sz="3600" spc="-1" strike="noStrike">
                <a:solidFill>
                  <a:srgbClr val="000000"/>
                </a:solidFill>
                <a:latin typeface="Calibri"/>
                <a:ea typeface="黑体"/>
              </a:rPr>
              <a:t>的例子</a:t>
            </a:r>
            <a:endParaRPr b="0" lang="en-US" sz="3600" spc="-1" strike="noStrike">
              <a:solidFill>
                <a:srgbClr val="000000"/>
              </a:solidFill>
              <a:latin typeface="Calibri"/>
            </a:endParaRPr>
          </a:p>
        </p:txBody>
      </p:sp>
      <p:sp>
        <p:nvSpPr>
          <p:cNvPr id="760" name="PlaceHolder 2"/>
          <p:cNvSpPr>
            <a:spLocks noGrp="1"/>
          </p:cNvSpPr>
          <p:nvPr>
            <p:ph/>
          </p:nvPr>
        </p:nvSpPr>
        <p:spPr>
          <a:xfrm>
            <a:off x="107640" y="3173040"/>
            <a:ext cx="9036000" cy="320472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节点</a:t>
            </a:r>
            <a:r>
              <a:rPr b="0" lang="en-US" sz="2400" spc="-1" strike="noStrike">
                <a:solidFill>
                  <a:srgbClr val="000000"/>
                </a:solidFill>
                <a:latin typeface="Calibri"/>
                <a:ea typeface="黑体"/>
              </a:rPr>
              <a:t>b3</a:t>
            </a:r>
            <a:r>
              <a:rPr b="0" lang="zh-CN" sz="2400" spc="-1" strike="noStrike">
                <a:solidFill>
                  <a:srgbClr val="000000"/>
                </a:solidFill>
                <a:latin typeface="Calibri"/>
                <a:ea typeface="黑体"/>
              </a:rPr>
              <a:t>先收到</a:t>
            </a:r>
            <a:r>
              <a:rPr b="0" lang="en-US" sz="2400" spc="-1" strike="noStrike">
                <a:solidFill>
                  <a:srgbClr val="000000"/>
                </a:solidFill>
                <a:latin typeface="Calibri"/>
                <a:ea typeface="黑体"/>
              </a:rPr>
              <a:t>b2-eth0</a:t>
            </a:r>
            <a:r>
              <a:rPr b="0" lang="zh-CN" sz="2400" spc="-1" strike="noStrike">
                <a:solidFill>
                  <a:srgbClr val="000000"/>
                </a:solidFill>
                <a:latin typeface="Calibri"/>
                <a:ea typeface="黑体"/>
              </a:rPr>
              <a:t>的</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b3-eth0</a:t>
            </a:r>
            <a:r>
              <a:rPr b="0" lang="zh-CN" sz="2000" spc="-1" strike="noStrike">
                <a:solidFill>
                  <a:srgbClr val="000000"/>
                </a:solidFill>
                <a:latin typeface="Calibri"/>
                <a:ea typeface="黑体"/>
              </a:rPr>
              <a:t>变为根端口；</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更新其余端口：</a:t>
            </a:r>
            <a:r>
              <a:rPr b="0" lang="en-US" sz="2000" spc="-1" strike="noStrike">
                <a:solidFill>
                  <a:srgbClr val="000000"/>
                </a:solidFill>
                <a:latin typeface="Calibri"/>
                <a:ea typeface="黑体"/>
              </a:rPr>
              <a:t>b3-eth1</a:t>
            </a:r>
            <a:r>
              <a:rPr b="0" lang="zh-CN" sz="2000" spc="-1" strike="noStrike">
                <a:solidFill>
                  <a:srgbClr val="000000"/>
                </a:solidFill>
                <a:latin typeface="Calibri"/>
                <a:ea typeface="黑体"/>
              </a:rPr>
              <a:t>仍为指定端口，更新其认为的根节点和路径开销</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节点</a:t>
            </a:r>
            <a:r>
              <a:rPr b="0" lang="en-US" sz="2400" spc="-1" strike="noStrike">
                <a:solidFill>
                  <a:srgbClr val="000000"/>
                </a:solidFill>
                <a:latin typeface="Calibri"/>
                <a:ea typeface="黑体"/>
              </a:rPr>
              <a:t>b3</a:t>
            </a:r>
            <a:r>
              <a:rPr b="0" lang="zh-CN" sz="2400" spc="-1" strike="noStrike">
                <a:solidFill>
                  <a:srgbClr val="000000"/>
                </a:solidFill>
                <a:latin typeface="Calibri"/>
                <a:ea typeface="黑体"/>
              </a:rPr>
              <a:t>再收到</a:t>
            </a:r>
            <a:r>
              <a:rPr b="0" lang="en-US" sz="2400" spc="-1" strike="noStrike">
                <a:solidFill>
                  <a:srgbClr val="000000"/>
                </a:solidFill>
                <a:latin typeface="Calibri"/>
                <a:ea typeface="黑体"/>
              </a:rPr>
              <a:t>b1-eth0</a:t>
            </a:r>
            <a:r>
              <a:rPr b="0" lang="zh-CN" sz="2400" spc="-1" strike="noStrike">
                <a:solidFill>
                  <a:srgbClr val="000000"/>
                </a:solidFill>
                <a:latin typeface="Calibri"/>
                <a:ea typeface="黑体"/>
              </a:rPr>
              <a:t>的</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b3-eth1</a:t>
            </a:r>
            <a:r>
              <a:rPr b="0" lang="zh-CN" sz="2000" spc="-1" strike="noStrike">
                <a:solidFill>
                  <a:srgbClr val="000000"/>
                </a:solidFill>
                <a:latin typeface="Calibri"/>
                <a:ea typeface="黑体"/>
              </a:rPr>
              <a:t>更新为根端口；</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更新其余端口：</a:t>
            </a:r>
            <a:r>
              <a:rPr b="0" lang="en-US" sz="2000" spc="-1" strike="noStrike">
                <a:solidFill>
                  <a:srgbClr val="000000"/>
                </a:solidFill>
                <a:latin typeface="Calibri"/>
                <a:ea typeface="黑体"/>
              </a:rPr>
              <a:t>b3-eth0</a:t>
            </a:r>
            <a:r>
              <a:rPr b="0" lang="zh-CN" sz="2000" spc="-1" strike="noStrike">
                <a:solidFill>
                  <a:srgbClr val="000000"/>
                </a:solidFill>
                <a:latin typeface="Calibri"/>
                <a:ea typeface="黑体"/>
              </a:rPr>
              <a:t>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比网段内 </a:t>
            </a:r>
            <a:r>
              <a:rPr b="0" lang="en-US" sz="2000" spc="-1" strike="noStrike">
                <a:solidFill>
                  <a:srgbClr val="000000"/>
                </a:solidFill>
                <a:latin typeface="Calibri"/>
                <a:ea typeface="黑体"/>
              </a:rPr>
              <a:t>(b2-eth0</a:t>
            </a:r>
            <a:r>
              <a:rPr b="0" lang="zh-CN" sz="2000" spc="-1" strike="noStrike">
                <a:solidFill>
                  <a:srgbClr val="000000"/>
                </a:solidFill>
                <a:latin typeface="Calibri"/>
                <a:ea typeface="黑体"/>
              </a:rPr>
              <a:t>端口</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优先级更高，由非指定端口更新为指定端口</a:t>
            </a:r>
            <a:endParaRPr b="0" lang="en-US" sz="2000" spc="-1" strike="noStrike">
              <a:solidFill>
                <a:srgbClr val="000000"/>
              </a:solidFill>
              <a:latin typeface="Calibri"/>
            </a:endParaRPr>
          </a:p>
        </p:txBody>
      </p:sp>
      <p:grpSp>
        <p:nvGrpSpPr>
          <p:cNvPr id="761" name="组合 24"/>
          <p:cNvGrpSpPr/>
          <p:nvPr/>
        </p:nvGrpSpPr>
        <p:grpSpPr>
          <a:xfrm>
            <a:off x="1115640" y="1484640"/>
            <a:ext cx="6243120" cy="1340640"/>
            <a:chOff x="1115640" y="1484640"/>
            <a:chExt cx="6243120" cy="1340640"/>
          </a:xfrm>
        </p:grpSpPr>
        <p:sp>
          <p:nvSpPr>
            <p:cNvPr id="762" name="椭圆 5"/>
            <p:cNvSpPr/>
            <p:nvPr/>
          </p:nvSpPr>
          <p:spPr>
            <a:xfrm>
              <a:off x="1115640" y="223200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b1</a:t>
              </a:r>
              <a:endParaRPr b="0" lang="en-US" sz="2000" spc="-1" strike="noStrike">
                <a:latin typeface="Arial"/>
              </a:endParaRPr>
            </a:p>
          </p:txBody>
        </p:sp>
        <p:sp>
          <p:nvSpPr>
            <p:cNvPr id="763" name="椭圆 6"/>
            <p:cNvSpPr/>
            <p:nvPr/>
          </p:nvSpPr>
          <p:spPr>
            <a:xfrm>
              <a:off x="3795840" y="223200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b3</a:t>
              </a:r>
              <a:endParaRPr b="0" lang="en-US" sz="2000" spc="-1" strike="noStrike">
                <a:latin typeface="Arial"/>
              </a:endParaRPr>
            </a:p>
          </p:txBody>
        </p:sp>
        <p:sp>
          <p:nvSpPr>
            <p:cNvPr id="764" name="直接连接符 9"/>
            <p:cNvSpPr/>
            <p:nvPr/>
          </p:nvSpPr>
          <p:spPr>
            <a:xfrm>
              <a:off x="1943640" y="2522160"/>
              <a:ext cx="1852200" cy="3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765" name="文本框 11"/>
            <p:cNvSpPr/>
            <p:nvPr/>
          </p:nvSpPr>
          <p:spPr>
            <a:xfrm>
              <a:off x="1861200" y="2131920"/>
              <a:ext cx="6141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eth0</a:t>
              </a:r>
              <a:endParaRPr b="0" lang="en-US" sz="1800" spc="-1" strike="noStrike">
                <a:latin typeface="Arial"/>
              </a:endParaRPr>
            </a:p>
          </p:txBody>
        </p:sp>
        <p:sp>
          <p:nvSpPr>
            <p:cNvPr id="766" name="文本框 12"/>
            <p:cNvSpPr/>
            <p:nvPr/>
          </p:nvSpPr>
          <p:spPr>
            <a:xfrm>
              <a:off x="3250080" y="2131920"/>
              <a:ext cx="6141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eth1</a:t>
              </a:r>
              <a:endParaRPr b="0" lang="en-US" sz="1800" spc="-1" strike="noStrike">
                <a:latin typeface="Arial"/>
              </a:endParaRPr>
            </a:p>
          </p:txBody>
        </p:sp>
        <p:sp>
          <p:nvSpPr>
            <p:cNvPr id="767" name="椭圆 13"/>
            <p:cNvSpPr/>
            <p:nvPr/>
          </p:nvSpPr>
          <p:spPr>
            <a:xfrm>
              <a:off x="6476400" y="224460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b2</a:t>
              </a:r>
              <a:endParaRPr b="0" lang="en-US" sz="2000" spc="-1" strike="noStrike">
                <a:latin typeface="Arial"/>
              </a:endParaRPr>
            </a:p>
          </p:txBody>
        </p:sp>
        <p:sp>
          <p:nvSpPr>
            <p:cNvPr id="768" name="文本框 14"/>
            <p:cNvSpPr/>
            <p:nvPr/>
          </p:nvSpPr>
          <p:spPr>
            <a:xfrm>
              <a:off x="5930280" y="2144520"/>
              <a:ext cx="6141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eth0</a:t>
              </a:r>
              <a:endParaRPr b="0" lang="en-US" sz="1800" spc="-1" strike="noStrike">
                <a:latin typeface="Arial"/>
              </a:endParaRPr>
            </a:p>
          </p:txBody>
        </p:sp>
        <p:sp>
          <p:nvSpPr>
            <p:cNvPr id="769" name="直接连接符 15"/>
            <p:cNvSpPr/>
            <p:nvPr/>
          </p:nvSpPr>
          <p:spPr>
            <a:xfrm>
              <a:off x="4624200" y="2522160"/>
              <a:ext cx="1851840" cy="1260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770" name="文本框 18"/>
            <p:cNvSpPr/>
            <p:nvPr/>
          </p:nvSpPr>
          <p:spPr>
            <a:xfrm>
              <a:off x="4590000" y="2144520"/>
              <a:ext cx="6141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eth0</a:t>
              </a:r>
              <a:endParaRPr b="0" lang="en-US" sz="1800" spc="-1" strike="noStrike">
                <a:latin typeface="Arial"/>
              </a:endParaRPr>
            </a:p>
          </p:txBody>
        </p:sp>
        <p:sp>
          <p:nvSpPr>
            <p:cNvPr id="771" name="直接箭头连接符 20"/>
            <p:cNvSpPr/>
            <p:nvPr/>
          </p:nvSpPr>
          <p:spPr>
            <a:xfrm flipH="1">
              <a:off x="4963320" y="1946880"/>
              <a:ext cx="1151640" cy="360"/>
            </a:xfrm>
            <a:custGeom>
              <a:avLst/>
              <a:gdLst/>
              <a:ahLst/>
              <a:rect l="l" t="t" r="r" b="b"/>
              <a:pathLst>
                <a:path w="21600" h="21600">
                  <a:moveTo>
                    <a:pt x="0" y="0"/>
                  </a:moveTo>
                  <a:lnTo>
                    <a:pt x="21600" y="21600"/>
                  </a:lnTo>
                </a:path>
              </a:pathLst>
            </a:custGeom>
            <a:noFill/>
            <a:ln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772" name="直接箭头连接符 21"/>
            <p:cNvSpPr/>
            <p:nvPr/>
          </p:nvSpPr>
          <p:spPr>
            <a:xfrm>
              <a:off x="2228040" y="1946880"/>
              <a:ext cx="1151640" cy="360"/>
            </a:xfrm>
            <a:custGeom>
              <a:avLst/>
              <a:gdLst/>
              <a:ahLst/>
              <a:rect l="l" t="t" r="r" b="b"/>
              <a:pathLst>
                <a:path w="21600" h="21600">
                  <a:moveTo>
                    <a:pt x="0" y="0"/>
                  </a:moveTo>
                  <a:lnTo>
                    <a:pt x="21600" y="21600"/>
                  </a:lnTo>
                </a:path>
              </a:pathLst>
            </a:custGeom>
            <a:noFill/>
            <a:ln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773" name="文本框 22"/>
            <p:cNvSpPr/>
            <p:nvPr/>
          </p:nvSpPr>
          <p:spPr>
            <a:xfrm>
              <a:off x="4066560" y="1514880"/>
              <a:ext cx="32922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a:t>
              </a:r>
              <a:r>
                <a:rPr b="0" lang="en-US" sz="1800" spc="-1" strike="noStrike">
                  <a:solidFill>
                    <a:srgbClr val="000000"/>
                  </a:solidFill>
                  <a:latin typeface="Calibri"/>
                  <a:ea typeface="黑体"/>
                </a:rPr>
                <a:t>1</a:t>
              </a:r>
              <a:r>
                <a:rPr b="0" lang="zh-CN" sz="1800" spc="-1" strike="noStrike">
                  <a:solidFill>
                    <a:srgbClr val="000000"/>
                  </a:solidFill>
                  <a:latin typeface="Calibri"/>
                  <a:ea typeface="黑体"/>
                </a:rPr>
                <a:t>）</a:t>
              </a:r>
              <a:r>
                <a:rPr b="0" lang="en-US" sz="1800" spc="-1" strike="noStrike">
                  <a:solidFill>
                    <a:srgbClr val="000000"/>
                  </a:solidFill>
                  <a:latin typeface="Calibri"/>
                  <a:ea typeface="黑体"/>
                </a:rPr>
                <a:t>b2-eth0</a:t>
              </a:r>
              <a:r>
                <a:rPr b="0" lang="zh-CN" sz="1800" spc="-1" strike="noStrike">
                  <a:solidFill>
                    <a:srgbClr val="000000"/>
                  </a:solidFill>
                  <a:latin typeface="Calibri"/>
                  <a:ea typeface="黑体"/>
                </a:rPr>
                <a:t>的</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消息</a:t>
              </a:r>
              <a:endParaRPr b="0" lang="en-US" sz="1800" spc="-1" strike="noStrike">
                <a:latin typeface="Arial"/>
              </a:endParaRPr>
            </a:p>
          </p:txBody>
        </p:sp>
        <p:sp>
          <p:nvSpPr>
            <p:cNvPr id="774" name="文本框 23"/>
            <p:cNvSpPr/>
            <p:nvPr/>
          </p:nvSpPr>
          <p:spPr>
            <a:xfrm>
              <a:off x="1157760" y="1484640"/>
              <a:ext cx="32922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a:t>
              </a:r>
              <a:r>
                <a:rPr b="0" lang="en-US" sz="1800" spc="-1" strike="noStrike">
                  <a:solidFill>
                    <a:srgbClr val="000000"/>
                  </a:solidFill>
                  <a:latin typeface="Calibri"/>
                  <a:ea typeface="黑体"/>
                </a:rPr>
                <a:t>2</a:t>
              </a:r>
              <a:r>
                <a:rPr b="0" lang="zh-CN" sz="1800" spc="-1" strike="noStrike">
                  <a:solidFill>
                    <a:srgbClr val="000000"/>
                  </a:solidFill>
                  <a:latin typeface="Calibri"/>
                  <a:ea typeface="黑体"/>
                </a:rPr>
                <a:t>）</a:t>
              </a:r>
              <a:r>
                <a:rPr b="0" lang="en-US" sz="1800" spc="-1" strike="noStrike">
                  <a:solidFill>
                    <a:srgbClr val="000000"/>
                  </a:solidFill>
                  <a:latin typeface="Calibri"/>
                  <a:ea typeface="黑体"/>
                </a:rPr>
                <a:t>b1-eth0</a:t>
              </a:r>
              <a:r>
                <a:rPr b="0" lang="zh-CN" sz="1800" spc="-1" strike="noStrike">
                  <a:solidFill>
                    <a:srgbClr val="000000"/>
                  </a:solidFill>
                  <a:latin typeface="Calibri"/>
                  <a:ea typeface="黑体"/>
                </a:rPr>
                <a:t>的</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消息</a:t>
              </a:r>
              <a:endParaRPr b="0" lang="en-US" sz="1800" spc="-1" strike="noStrike">
                <a:latin typeface="Arial"/>
              </a:endParaRPr>
            </a:p>
          </p:txBody>
        </p:sp>
      </p:grpSp>
      <p:sp>
        <p:nvSpPr>
          <p:cNvPr id="4" name="PlaceHolder 3"/>
          <p:cNvSpPr>
            <a:spLocks noGrp="1"/>
          </p:cNvSpPr>
          <p:nvPr>
            <p:ph type="sldNum" idx="5"/>
          </p:nvPr>
        </p:nvSpPr>
        <p:spPr/>
        <p:txBody>
          <a:bodyPr/>
          <a:p>
            <a:fld id="{4CCC2204-4C4D-491C-8E58-0A6E5EA4D938}" type="slidenum">
              <a:t>64</a:t>
            </a:fld>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非指定端口更新为指定端口的例子</a:t>
            </a:r>
            <a:endParaRPr b="0" lang="en-US" sz="3600" spc="-1" strike="noStrike">
              <a:solidFill>
                <a:srgbClr val="000000"/>
              </a:solidFill>
              <a:latin typeface="Calibri"/>
            </a:endParaRPr>
          </a:p>
        </p:txBody>
      </p:sp>
      <p:sp>
        <p:nvSpPr>
          <p:cNvPr id="776" name="PlaceHolder 2"/>
          <p:cNvSpPr>
            <a:spLocks noGrp="1"/>
          </p:cNvSpPr>
          <p:nvPr>
            <p:ph/>
          </p:nvPr>
        </p:nvSpPr>
        <p:spPr>
          <a:xfrm>
            <a:off x="440280" y="2960640"/>
            <a:ext cx="8579160" cy="319284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更新</a:t>
            </a:r>
            <a:r>
              <a:rPr b="0" lang="en-US" sz="1800" spc="-1" strike="noStrike">
                <a:solidFill>
                  <a:srgbClr val="000000"/>
                </a:solidFill>
                <a:latin typeface="Calibri"/>
                <a:ea typeface="黑体"/>
              </a:rPr>
              <a:t>b3-eth0</a:t>
            </a:r>
            <a:r>
              <a:rPr b="0" lang="zh-CN" sz="1800" spc="-1" strike="noStrike">
                <a:solidFill>
                  <a:srgbClr val="000000"/>
                </a:solidFill>
                <a:latin typeface="Calibri"/>
                <a:ea typeface="黑体"/>
              </a:rPr>
              <a:t>的</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a:t>
            </a:r>
            <a:r>
              <a:rPr b="0" lang="zh-CN" sz="2000" spc="-1" strike="noStrike">
                <a:solidFill>
                  <a:srgbClr val="000000"/>
                </a:solidFill>
                <a:latin typeface="Calibri"/>
                <a:ea typeface="黑体"/>
              </a:rPr>
              <a:t>先假设其可以从非指定端口更新为指定端口，构造其</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1600" spc="-1" strike="noStrike">
                <a:solidFill>
                  <a:srgbClr val="000000"/>
                </a:solidFill>
                <a:latin typeface="Calibri"/>
                <a:ea typeface="黑体"/>
              </a:rPr>
              <a:t>其认为的根节点：</a:t>
            </a:r>
            <a:r>
              <a:rPr b="0" lang="en-US" sz="1600" spc="-1" strike="noStrike">
                <a:solidFill>
                  <a:srgbClr val="000000"/>
                </a:solidFill>
                <a:latin typeface="Calibri"/>
                <a:ea typeface="黑体"/>
              </a:rPr>
              <a:t>b1  (stp-&gt;designated_root)</a:t>
            </a:r>
            <a:endParaRPr b="0" lang="en-US" sz="16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1600" spc="-1" strike="noStrike">
                <a:solidFill>
                  <a:srgbClr val="000000"/>
                </a:solidFill>
                <a:latin typeface="Calibri"/>
                <a:ea typeface="黑体"/>
              </a:rPr>
              <a:t>其认为到根节点的路径开销：</a:t>
            </a:r>
            <a:r>
              <a:rPr b="0" lang="en-US" sz="1600" spc="-1" strike="noStrike">
                <a:solidFill>
                  <a:srgbClr val="000000"/>
                </a:solidFill>
                <a:latin typeface="Calibri"/>
                <a:ea typeface="黑体"/>
              </a:rPr>
              <a:t>1 (stp-&gt;root_path_cost)</a:t>
            </a:r>
            <a:endParaRPr b="0" lang="en-US" sz="16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1600" spc="-1" strike="noStrike">
                <a:solidFill>
                  <a:srgbClr val="000000"/>
                </a:solidFill>
                <a:latin typeface="Calibri"/>
                <a:ea typeface="黑体"/>
              </a:rPr>
              <a:t>到根节点的上一跳节点：</a:t>
            </a:r>
            <a:r>
              <a:rPr b="0" lang="en-US" sz="1600" spc="-1" strike="noStrike">
                <a:solidFill>
                  <a:srgbClr val="000000"/>
                </a:solidFill>
                <a:latin typeface="Calibri"/>
                <a:ea typeface="黑体"/>
              </a:rPr>
              <a:t>b3 (stp-&gt;switch_id)</a:t>
            </a:r>
            <a:endParaRPr b="0" lang="en-US" sz="16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1600" spc="-1" strike="noStrike">
                <a:solidFill>
                  <a:srgbClr val="000000"/>
                </a:solidFill>
                <a:latin typeface="Calibri"/>
                <a:ea typeface="黑体"/>
              </a:rPr>
              <a:t>到根节点的上一跳端口：</a:t>
            </a:r>
            <a:r>
              <a:rPr b="0" lang="en-US" sz="1600" spc="-1" strike="noStrike">
                <a:solidFill>
                  <a:srgbClr val="000000"/>
                </a:solidFill>
                <a:latin typeface="Calibri"/>
                <a:ea typeface="黑体"/>
              </a:rPr>
              <a:t>b3-eth0 (p-&gt;port_id)</a:t>
            </a:r>
            <a:endParaRPr b="0" lang="en-US" sz="16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当前本网段内优先级最高的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a:t>
            </a:r>
            <a:r>
              <a:rPr b="0" lang="en-US" sz="2000" spc="-1" strike="noStrike">
                <a:solidFill>
                  <a:srgbClr val="000000"/>
                </a:solidFill>
                <a:latin typeface="Calibri"/>
                <a:ea typeface="黑体"/>
              </a:rPr>
              <a:t>(b3-eth0</a:t>
            </a:r>
            <a:r>
              <a:rPr b="0" lang="zh-CN" sz="2000" spc="-1" strike="noStrike">
                <a:solidFill>
                  <a:srgbClr val="000000"/>
                </a:solidFill>
                <a:latin typeface="Calibri"/>
                <a:ea typeface="黑体"/>
              </a:rPr>
              <a:t>存储的相应字段</a:t>
            </a:r>
            <a:r>
              <a:rPr b="0" lang="en-US" sz="2000" spc="-1" strike="noStrike">
                <a:solidFill>
                  <a:srgbClr val="000000"/>
                </a:solidFill>
                <a:latin typeface="Calibri"/>
                <a:ea typeface="黑体"/>
              </a:rPr>
              <a:t>)</a:t>
            </a: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如果前者优先级高于后者，则端口由非指定端口更新为指定端口，即将前者存储为本端口的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；如果不高于后者，则保持不变</a:t>
            </a:r>
            <a:endParaRPr b="0" lang="en-US" sz="2000" spc="-1" strike="noStrike">
              <a:solidFill>
                <a:srgbClr val="000000"/>
              </a:solidFill>
              <a:latin typeface="Calibri"/>
            </a:endParaRPr>
          </a:p>
        </p:txBody>
      </p:sp>
      <p:grpSp>
        <p:nvGrpSpPr>
          <p:cNvPr id="777" name="组合 4"/>
          <p:cNvGrpSpPr/>
          <p:nvPr/>
        </p:nvGrpSpPr>
        <p:grpSpPr>
          <a:xfrm>
            <a:off x="1187640" y="1459440"/>
            <a:ext cx="6243120" cy="1340280"/>
            <a:chOff x="1187640" y="1459440"/>
            <a:chExt cx="6243120" cy="1340280"/>
          </a:xfrm>
        </p:grpSpPr>
        <p:sp>
          <p:nvSpPr>
            <p:cNvPr id="778" name="椭圆 5"/>
            <p:cNvSpPr/>
            <p:nvPr/>
          </p:nvSpPr>
          <p:spPr>
            <a:xfrm>
              <a:off x="1187640" y="220644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b1</a:t>
              </a:r>
              <a:endParaRPr b="0" lang="en-US" sz="2000" spc="-1" strike="noStrike">
                <a:latin typeface="Arial"/>
              </a:endParaRPr>
            </a:p>
          </p:txBody>
        </p:sp>
        <p:sp>
          <p:nvSpPr>
            <p:cNvPr id="779" name="椭圆 6"/>
            <p:cNvSpPr/>
            <p:nvPr/>
          </p:nvSpPr>
          <p:spPr>
            <a:xfrm>
              <a:off x="3867840" y="220644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b3</a:t>
              </a:r>
              <a:endParaRPr b="0" lang="en-US" sz="2000" spc="-1" strike="noStrike">
                <a:latin typeface="Arial"/>
              </a:endParaRPr>
            </a:p>
          </p:txBody>
        </p:sp>
        <p:sp>
          <p:nvSpPr>
            <p:cNvPr id="780" name="直接连接符 7"/>
            <p:cNvSpPr/>
            <p:nvPr/>
          </p:nvSpPr>
          <p:spPr>
            <a:xfrm>
              <a:off x="2015640" y="2496960"/>
              <a:ext cx="1852200" cy="3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781" name="文本框 8"/>
            <p:cNvSpPr/>
            <p:nvPr/>
          </p:nvSpPr>
          <p:spPr>
            <a:xfrm>
              <a:off x="1933200" y="2106360"/>
              <a:ext cx="6141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eth0</a:t>
              </a:r>
              <a:endParaRPr b="0" lang="en-US" sz="1800" spc="-1" strike="noStrike">
                <a:latin typeface="Arial"/>
              </a:endParaRPr>
            </a:p>
          </p:txBody>
        </p:sp>
        <p:sp>
          <p:nvSpPr>
            <p:cNvPr id="782" name="文本框 9"/>
            <p:cNvSpPr/>
            <p:nvPr/>
          </p:nvSpPr>
          <p:spPr>
            <a:xfrm>
              <a:off x="3322080" y="2106360"/>
              <a:ext cx="6141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eth1</a:t>
              </a:r>
              <a:endParaRPr b="0" lang="en-US" sz="1800" spc="-1" strike="noStrike">
                <a:latin typeface="Arial"/>
              </a:endParaRPr>
            </a:p>
          </p:txBody>
        </p:sp>
        <p:sp>
          <p:nvSpPr>
            <p:cNvPr id="783" name="椭圆 10"/>
            <p:cNvSpPr/>
            <p:nvPr/>
          </p:nvSpPr>
          <p:spPr>
            <a:xfrm>
              <a:off x="6548400" y="2219040"/>
              <a:ext cx="828000" cy="580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b2</a:t>
              </a:r>
              <a:endParaRPr b="0" lang="en-US" sz="2000" spc="-1" strike="noStrike">
                <a:latin typeface="Arial"/>
              </a:endParaRPr>
            </a:p>
          </p:txBody>
        </p:sp>
        <p:sp>
          <p:nvSpPr>
            <p:cNvPr id="784" name="文本框 11"/>
            <p:cNvSpPr/>
            <p:nvPr/>
          </p:nvSpPr>
          <p:spPr>
            <a:xfrm>
              <a:off x="6002280" y="2119320"/>
              <a:ext cx="6141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eth0</a:t>
              </a:r>
              <a:endParaRPr b="0" lang="en-US" sz="1800" spc="-1" strike="noStrike">
                <a:latin typeface="Arial"/>
              </a:endParaRPr>
            </a:p>
          </p:txBody>
        </p:sp>
        <p:sp>
          <p:nvSpPr>
            <p:cNvPr id="785" name="直接连接符 12"/>
            <p:cNvSpPr/>
            <p:nvPr/>
          </p:nvSpPr>
          <p:spPr>
            <a:xfrm>
              <a:off x="4696200" y="2496960"/>
              <a:ext cx="1851840" cy="1260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786" name="文本框 13"/>
            <p:cNvSpPr/>
            <p:nvPr/>
          </p:nvSpPr>
          <p:spPr>
            <a:xfrm>
              <a:off x="4662000" y="2119320"/>
              <a:ext cx="6141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eth0</a:t>
              </a:r>
              <a:endParaRPr b="0" lang="en-US" sz="1800" spc="-1" strike="noStrike">
                <a:latin typeface="Arial"/>
              </a:endParaRPr>
            </a:p>
          </p:txBody>
        </p:sp>
        <p:sp>
          <p:nvSpPr>
            <p:cNvPr id="787" name="直接箭头连接符 14"/>
            <p:cNvSpPr/>
            <p:nvPr/>
          </p:nvSpPr>
          <p:spPr>
            <a:xfrm flipH="1">
              <a:off x="5035320" y="1921680"/>
              <a:ext cx="1151640" cy="360"/>
            </a:xfrm>
            <a:custGeom>
              <a:avLst/>
              <a:gdLst/>
              <a:ahLst/>
              <a:rect l="l" t="t" r="r" b="b"/>
              <a:pathLst>
                <a:path w="21600" h="21600">
                  <a:moveTo>
                    <a:pt x="0" y="0"/>
                  </a:moveTo>
                  <a:lnTo>
                    <a:pt x="21600" y="21600"/>
                  </a:lnTo>
                </a:path>
              </a:pathLst>
            </a:custGeom>
            <a:noFill/>
            <a:ln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788" name="直接箭头连接符 15"/>
            <p:cNvSpPr/>
            <p:nvPr/>
          </p:nvSpPr>
          <p:spPr>
            <a:xfrm>
              <a:off x="2300040" y="1921680"/>
              <a:ext cx="1151640" cy="360"/>
            </a:xfrm>
            <a:custGeom>
              <a:avLst/>
              <a:gdLst/>
              <a:ahLst/>
              <a:rect l="l" t="t" r="r" b="b"/>
              <a:pathLst>
                <a:path w="21600" h="21600">
                  <a:moveTo>
                    <a:pt x="0" y="0"/>
                  </a:moveTo>
                  <a:lnTo>
                    <a:pt x="21600" y="21600"/>
                  </a:lnTo>
                </a:path>
              </a:pathLst>
            </a:custGeom>
            <a:noFill/>
            <a:ln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789" name="文本框 16"/>
            <p:cNvSpPr/>
            <p:nvPr/>
          </p:nvSpPr>
          <p:spPr>
            <a:xfrm>
              <a:off x="4138560" y="1489680"/>
              <a:ext cx="32922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a:t>
              </a:r>
              <a:r>
                <a:rPr b="0" lang="en-US" sz="1800" spc="-1" strike="noStrike">
                  <a:solidFill>
                    <a:srgbClr val="000000"/>
                  </a:solidFill>
                  <a:latin typeface="Calibri"/>
                  <a:ea typeface="黑体"/>
                </a:rPr>
                <a:t>1</a:t>
              </a:r>
              <a:r>
                <a:rPr b="0" lang="zh-CN" sz="1800" spc="-1" strike="noStrike">
                  <a:solidFill>
                    <a:srgbClr val="000000"/>
                  </a:solidFill>
                  <a:latin typeface="Calibri"/>
                  <a:ea typeface="黑体"/>
                </a:rPr>
                <a:t>）</a:t>
              </a:r>
              <a:r>
                <a:rPr b="0" lang="en-US" sz="1800" spc="-1" strike="noStrike">
                  <a:solidFill>
                    <a:srgbClr val="000000"/>
                  </a:solidFill>
                  <a:latin typeface="Calibri"/>
                  <a:ea typeface="黑体"/>
                </a:rPr>
                <a:t>b2-eth0</a:t>
              </a:r>
              <a:r>
                <a:rPr b="0" lang="zh-CN" sz="1800" spc="-1" strike="noStrike">
                  <a:solidFill>
                    <a:srgbClr val="000000"/>
                  </a:solidFill>
                  <a:latin typeface="Calibri"/>
                  <a:ea typeface="黑体"/>
                </a:rPr>
                <a:t>的</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消息</a:t>
              </a:r>
              <a:endParaRPr b="0" lang="en-US" sz="1800" spc="-1" strike="noStrike">
                <a:latin typeface="Arial"/>
              </a:endParaRPr>
            </a:p>
          </p:txBody>
        </p:sp>
        <p:sp>
          <p:nvSpPr>
            <p:cNvPr id="790" name="文本框 17"/>
            <p:cNvSpPr/>
            <p:nvPr/>
          </p:nvSpPr>
          <p:spPr>
            <a:xfrm>
              <a:off x="1229760" y="1459440"/>
              <a:ext cx="32922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a:t>
              </a:r>
              <a:r>
                <a:rPr b="0" lang="en-US" sz="1800" spc="-1" strike="noStrike">
                  <a:solidFill>
                    <a:srgbClr val="000000"/>
                  </a:solidFill>
                  <a:latin typeface="Calibri"/>
                  <a:ea typeface="黑体"/>
                </a:rPr>
                <a:t>2</a:t>
              </a:r>
              <a:r>
                <a:rPr b="0" lang="zh-CN" sz="1800" spc="-1" strike="noStrike">
                  <a:solidFill>
                    <a:srgbClr val="000000"/>
                  </a:solidFill>
                  <a:latin typeface="Calibri"/>
                  <a:ea typeface="黑体"/>
                </a:rPr>
                <a:t>）</a:t>
              </a:r>
              <a:r>
                <a:rPr b="0" lang="en-US" sz="1800" spc="-1" strike="noStrike">
                  <a:solidFill>
                    <a:srgbClr val="000000"/>
                  </a:solidFill>
                  <a:latin typeface="Calibri"/>
                  <a:ea typeface="黑体"/>
                </a:rPr>
                <a:t>b1-eth0</a:t>
              </a:r>
              <a:r>
                <a:rPr b="0" lang="zh-CN" sz="1800" spc="-1" strike="noStrike">
                  <a:solidFill>
                    <a:srgbClr val="000000"/>
                  </a:solidFill>
                  <a:latin typeface="Calibri"/>
                  <a:ea typeface="黑体"/>
                </a:rPr>
                <a:t>的</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消息</a:t>
              </a:r>
              <a:endParaRPr b="0" lang="en-US" sz="1800" spc="-1" strike="noStrike">
                <a:latin typeface="Arial"/>
              </a:endParaRPr>
            </a:p>
          </p:txBody>
        </p:sp>
      </p:grpSp>
      <p:sp>
        <p:nvSpPr>
          <p:cNvPr id="791" name="椭圆 18"/>
          <p:cNvSpPr/>
          <p:nvPr/>
        </p:nvSpPr>
        <p:spPr>
          <a:xfrm>
            <a:off x="4572000" y="2349000"/>
            <a:ext cx="316080" cy="315360"/>
          </a:xfrm>
          <a:prstGeom prst="ellipse">
            <a:avLst/>
          </a:prstGeom>
          <a:noFill/>
          <a:ln w="28575">
            <a:solidFill>
              <a:srgbClr val="ff0000"/>
            </a:solidFill>
            <a:round/>
          </a:ln>
        </p:spPr>
        <p:style>
          <a:lnRef idx="2">
            <a:schemeClr val="accent1">
              <a:shade val="50000"/>
            </a:schemeClr>
          </a:lnRef>
          <a:fillRef idx="1">
            <a:schemeClr val="accent1"/>
          </a:fillRef>
          <a:effectRef idx="0">
            <a:schemeClr val="accent1"/>
          </a:effectRef>
          <a:fontRef idx="minor"/>
        </p:style>
      </p:sp>
      <p:sp>
        <p:nvSpPr>
          <p:cNvPr id="792" name="箭头: 下 19"/>
          <p:cNvSpPr/>
          <p:nvPr/>
        </p:nvSpPr>
        <p:spPr>
          <a:xfrm rot="1538400">
            <a:off x="4413960" y="2743560"/>
            <a:ext cx="316080" cy="352080"/>
          </a:xfrm>
          <a:prstGeom prst="downArrow">
            <a:avLst>
              <a:gd name="adj1" fmla="val 50000"/>
              <a:gd name="adj2" fmla="val 50000"/>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4" name="PlaceHolder 3"/>
          <p:cNvSpPr>
            <a:spLocks noGrp="1"/>
          </p:cNvSpPr>
          <p:nvPr>
            <p:ph type="sldNum" idx="5"/>
          </p:nvPr>
        </p:nvSpPr>
        <p:spPr/>
        <p:txBody>
          <a:bodyPr/>
          <a:p>
            <a:fld id="{353DE8EA-7838-41ED-82F9-5058DB25643B}" type="slidenum">
              <a:t>65</a:t>
            </a:fld>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3"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生成树协议格式</a:t>
            </a:r>
            <a:endParaRPr b="0" lang="en-US" sz="3600" spc="-1" strike="noStrike">
              <a:solidFill>
                <a:srgbClr val="000000"/>
              </a:solidFill>
              <a:latin typeface="Calibri"/>
            </a:endParaRPr>
          </a:p>
        </p:txBody>
      </p:sp>
      <p:sp>
        <p:nvSpPr>
          <p:cNvPr id="794"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为了使得</a:t>
            </a:r>
            <a:r>
              <a:rPr b="0" lang="en-US" sz="2400" spc="-1" strike="noStrike">
                <a:solidFill>
                  <a:srgbClr val="000000"/>
                </a:solidFill>
                <a:latin typeface="Calibri"/>
                <a:ea typeface="黑体"/>
              </a:rPr>
              <a:t>wireshark</a:t>
            </a:r>
            <a:r>
              <a:rPr b="0" lang="zh-CN" sz="2400" spc="-1" strike="noStrike">
                <a:solidFill>
                  <a:srgbClr val="000000"/>
                </a:solidFill>
                <a:latin typeface="Calibri"/>
                <a:ea typeface="黑体"/>
              </a:rPr>
              <a:t>能够识别生成树配置数据包，方便调试，我们借用了</a:t>
            </a:r>
            <a:r>
              <a:rPr b="0" lang="en-US" sz="2400" spc="-1" strike="noStrike">
                <a:solidFill>
                  <a:srgbClr val="000000"/>
                </a:solidFill>
                <a:latin typeface="Calibri"/>
                <a:ea typeface="黑体"/>
              </a:rPr>
              <a:t>802.1D STP</a:t>
            </a:r>
            <a:r>
              <a:rPr b="0" lang="zh-CN" sz="2400" spc="-1" strike="noStrike">
                <a:solidFill>
                  <a:srgbClr val="000000"/>
                </a:solidFill>
                <a:latin typeface="Calibri"/>
                <a:ea typeface="黑体"/>
              </a:rPr>
              <a:t>配置消息格式</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我们只用从</a:t>
            </a:r>
            <a:r>
              <a:rPr b="0" lang="en-US" sz="2000" spc="-1" strike="noStrike">
                <a:solidFill>
                  <a:srgbClr val="000000"/>
                </a:solidFill>
                <a:latin typeface="Calibri"/>
                <a:ea typeface="黑体"/>
              </a:rPr>
              <a:t>Root Switch ID</a:t>
            </a:r>
            <a:r>
              <a:rPr b="0" lang="zh-CN" sz="2000" spc="-1" strike="noStrike">
                <a:solidFill>
                  <a:srgbClr val="000000"/>
                </a:solidFill>
                <a:latin typeface="Calibri"/>
                <a:ea typeface="黑体"/>
              </a:rPr>
              <a:t>到</a:t>
            </a:r>
            <a:r>
              <a:rPr b="0" lang="en-US" sz="2000" spc="-1" strike="noStrike">
                <a:solidFill>
                  <a:srgbClr val="000000"/>
                </a:solidFill>
                <a:latin typeface="Calibri"/>
                <a:ea typeface="黑体"/>
              </a:rPr>
              <a:t>Port ID</a:t>
            </a:r>
            <a:r>
              <a:rPr b="0" lang="zh-CN" sz="2000" spc="-1" strike="noStrike">
                <a:solidFill>
                  <a:srgbClr val="000000"/>
                </a:solidFill>
                <a:latin typeface="Calibri"/>
                <a:ea typeface="黑体"/>
              </a:rPr>
              <a:t>的</a:t>
            </a:r>
            <a:r>
              <a:rPr b="0" lang="en-US" sz="2000" spc="-1" strike="noStrike">
                <a:solidFill>
                  <a:srgbClr val="000000"/>
                </a:solidFill>
                <a:latin typeface="Calibri"/>
                <a:ea typeface="黑体"/>
              </a:rPr>
              <a:t>4</a:t>
            </a:r>
            <a:r>
              <a:rPr b="0" lang="zh-CN" sz="2000" spc="-1" strike="noStrike">
                <a:solidFill>
                  <a:srgbClr val="000000"/>
                </a:solidFill>
                <a:latin typeface="Calibri"/>
                <a:ea typeface="黑体"/>
              </a:rPr>
              <a:t>个字段</a:t>
            </a:r>
            <a:endParaRPr b="0" lang="en-US" sz="2000" spc="-1" strike="noStrike">
              <a:solidFill>
                <a:srgbClr val="000000"/>
              </a:solidFill>
              <a:latin typeface="Calibri"/>
            </a:endParaRPr>
          </a:p>
        </p:txBody>
      </p:sp>
      <p:pic>
        <p:nvPicPr>
          <p:cNvPr id="795" name="图片 5" descr=""/>
          <p:cNvPicPr/>
          <p:nvPr/>
        </p:nvPicPr>
        <p:blipFill>
          <a:blip r:embed="rId1"/>
          <a:stretch/>
        </p:blipFill>
        <p:spPr>
          <a:xfrm>
            <a:off x="863640" y="3069000"/>
            <a:ext cx="7416360" cy="3484080"/>
          </a:xfrm>
          <a:prstGeom prst="rect">
            <a:avLst/>
          </a:prstGeom>
          <a:ln w="0">
            <a:noFill/>
          </a:ln>
        </p:spPr>
      </p:pic>
      <p:sp>
        <p:nvSpPr>
          <p:cNvPr id="4" name="PlaceHolder 3"/>
          <p:cNvSpPr>
            <a:spLocks noGrp="1"/>
          </p:cNvSpPr>
          <p:nvPr>
            <p:ph type="sldNum" idx="5"/>
          </p:nvPr>
        </p:nvSpPr>
        <p:spPr/>
        <p:txBody>
          <a:bodyPr/>
          <a:p>
            <a:fld id="{D7903943-C097-4790-B9B0-A3847E0516BB}" type="slidenum">
              <a:t>66</a:t>
            </a:fld>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6"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生成树协议字段含义</a:t>
            </a:r>
            <a:endParaRPr b="0" lang="en-US" sz="3600" spc="-1" strike="noStrike">
              <a:solidFill>
                <a:srgbClr val="000000"/>
              </a:solidFill>
              <a:latin typeface="Calibri"/>
            </a:endParaRPr>
          </a:p>
        </p:txBody>
      </p:sp>
      <p:sp>
        <p:nvSpPr>
          <p:cNvPr id="797"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Proto ID: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STP</a:t>
            </a:r>
            <a:r>
              <a:rPr b="0" lang="zh-CN" sz="2000" spc="-1" strike="noStrike">
                <a:solidFill>
                  <a:srgbClr val="000000"/>
                </a:solidFill>
                <a:latin typeface="Calibri"/>
                <a:ea typeface="黑体"/>
              </a:rPr>
              <a:t>协议标识，为</a:t>
            </a:r>
            <a:r>
              <a:rPr b="0" lang="en-US" sz="2000" spc="-1" strike="noStrike">
                <a:solidFill>
                  <a:srgbClr val="000000"/>
                </a:solidFill>
                <a:latin typeface="Calibri"/>
                <a:ea typeface="黑体"/>
              </a:rPr>
              <a:t>0</a:t>
            </a:r>
            <a:endParaRPr b="0" lang="en-US" sz="2000" spc="-1" strike="noStrike">
              <a:solidFill>
                <a:srgbClr val="000000"/>
              </a:solidFill>
              <a:latin typeface="Calibri"/>
            </a:endParaRPr>
          </a:p>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Version:</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STP</a:t>
            </a:r>
            <a:r>
              <a:rPr b="0" lang="zh-CN" sz="2000" spc="-1" strike="noStrike">
                <a:solidFill>
                  <a:srgbClr val="000000"/>
                </a:solidFill>
                <a:latin typeface="Calibri"/>
                <a:ea typeface="黑体"/>
              </a:rPr>
              <a:t>版本号，为</a:t>
            </a:r>
            <a:r>
              <a:rPr b="0" lang="en-US" sz="2000" spc="-1" strike="noStrike">
                <a:solidFill>
                  <a:srgbClr val="000000"/>
                </a:solidFill>
                <a:latin typeface="Calibri"/>
                <a:ea typeface="黑体"/>
              </a:rPr>
              <a:t>0</a:t>
            </a:r>
            <a:endParaRPr b="0" lang="en-US" sz="2000" spc="-1" strike="noStrike">
              <a:solidFill>
                <a:srgbClr val="000000"/>
              </a:solidFill>
              <a:latin typeface="Calibri"/>
            </a:endParaRPr>
          </a:p>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Msg Type:</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标识是配置包</a:t>
            </a:r>
            <a:r>
              <a:rPr b="0" lang="en-US" sz="2000" spc="-1" strike="noStrike">
                <a:solidFill>
                  <a:srgbClr val="000000"/>
                </a:solidFill>
                <a:latin typeface="Calibri"/>
                <a:ea typeface="黑体"/>
              </a:rPr>
              <a:t>(0x00)</a:t>
            </a:r>
            <a:r>
              <a:rPr b="0" lang="zh-CN" sz="2000" spc="-1" strike="sngStrike">
                <a:solidFill>
                  <a:srgbClr val="000000"/>
                </a:solidFill>
                <a:latin typeface="Calibri"/>
                <a:ea typeface="黑体"/>
              </a:rPr>
              <a:t>还是拓扑变动包</a:t>
            </a:r>
            <a:r>
              <a:rPr b="0" lang="en-US" sz="2000" spc="-1" strike="sngStrike">
                <a:solidFill>
                  <a:srgbClr val="000000"/>
                </a:solidFill>
                <a:latin typeface="Calibri"/>
                <a:ea typeface="黑体"/>
              </a:rPr>
              <a:t>(0x80)</a:t>
            </a:r>
            <a:endParaRPr b="0" lang="en-US" sz="2000" spc="-1" strike="noStrike">
              <a:solidFill>
                <a:srgbClr val="000000"/>
              </a:solidFill>
              <a:latin typeface="Calibri"/>
            </a:endParaRPr>
          </a:p>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Flags:</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标志位，第</a:t>
            </a:r>
            <a:r>
              <a:rPr b="0" lang="en-US" sz="2000" spc="-1" strike="noStrike">
                <a:solidFill>
                  <a:srgbClr val="000000"/>
                </a:solidFill>
                <a:latin typeface="Calibri"/>
                <a:ea typeface="黑体"/>
              </a:rPr>
              <a:t>1</a:t>
            </a:r>
            <a:r>
              <a:rPr b="0" lang="zh-CN" sz="2000" spc="-1" strike="noStrike">
                <a:solidFill>
                  <a:srgbClr val="000000"/>
                </a:solidFill>
                <a:latin typeface="Calibri"/>
                <a:ea typeface="黑体"/>
              </a:rPr>
              <a:t>位标识拓扑变更，第</a:t>
            </a:r>
            <a:r>
              <a:rPr b="0" lang="en-US" sz="2000" spc="-1" strike="noStrike">
                <a:solidFill>
                  <a:srgbClr val="000000"/>
                </a:solidFill>
                <a:latin typeface="Calibri"/>
                <a:ea typeface="黑体"/>
              </a:rPr>
              <a:t>8</a:t>
            </a:r>
            <a:r>
              <a:rPr b="0" lang="zh-CN" sz="2000" spc="-1" strike="noStrike">
                <a:solidFill>
                  <a:srgbClr val="000000"/>
                </a:solidFill>
                <a:latin typeface="Calibri"/>
                <a:ea typeface="黑体"/>
              </a:rPr>
              <a:t>位标志拓扑变更确认</a:t>
            </a:r>
            <a:endParaRPr b="0" lang="en-US" sz="2000" spc="-1" strike="noStrike">
              <a:solidFill>
                <a:srgbClr val="000000"/>
              </a:solidFill>
              <a:latin typeface="Calibri"/>
            </a:endParaRPr>
          </a:p>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Root Switch ID:</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该节点认为的根节点</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，前</a:t>
            </a:r>
            <a:r>
              <a:rPr b="0" lang="en-US" sz="2000" spc="-1" strike="noStrike">
                <a:solidFill>
                  <a:srgbClr val="000000"/>
                </a:solidFill>
                <a:latin typeface="Calibri"/>
                <a:ea typeface="黑体"/>
              </a:rPr>
              <a:t>16</a:t>
            </a:r>
            <a:r>
              <a:rPr b="0" lang="zh-CN" sz="2000" spc="-1" strike="noStrike">
                <a:solidFill>
                  <a:srgbClr val="000000"/>
                </a:solidFill>
                <a:latin typeface="Calibri"/>
                <a:ea typeface="黑体"/>
              </a:rPr>
              <a:t>位为优先级，后</a:t>
            </a:r>
            <a:r>
              <a:rPr b="0" lang="en-US" sz="2000" spc="-1" strike="noStrike">
                <a:solidFill>
                  <a:srgbClr val="000000"/>
                </a:solidFill>
                <a:latin typeface="Calibri"/>
                <a:ea typeface="黑体"/>
              </a:rPr>
              <a:t>48</a:t>
            </a:r>
            <a:r>
              <a:rPr b="0" lang="zh-CN" sz="2000" spc="-1" strike="noStrike">
                <a:solidFill>
                  <a:srgbClr val="000000"/>
                </a:solidFill>
                <a:latin typeface="Calibri"/>
                <a:ea typeface="黑体"/>
              </a:rPr>
              <a:t>位为</a:t>
            </a:r>
            <a:r>
              <a:rPr b="0" lang="en-US" sz="2000" spc="-1" strike="noStrike">
                <a:solidFill>
                  <a:srgbClr val="000000"/>
                </a:solidFill>
                <a:latin typeface="Calibri"/>
                <a:ea typeface="黑体"/>
              </a:rPr>
              <a:t>MAC</a:t>
            </a:r>
            <a:r>
              <a:rPr b="0" lang="zh-CN" sz="2000" spc="-1" strike="noStrike">
                <a:solidFill>
                  <a:srgbClr val="000000"/>
                </a:solidFill>
                <a:latin typeface="Calibri"/>
                <a:ea typeface="黑体"/>
              </a:rPr>
              <a:t>地址</a:t>
            </a:r>
            <a:endParaRPr b="0" lang="en-US" sz="2000" spc="-1" strike="noStrike">
              <a:solidFill>
                <a:srgbClr val="000000"/>
              </a:solidFill>
              <a:latin typeface="Calibri"/>
            </a:endParaRPr>
          </a:p>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Root Path Cost:</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从该节点该端口到根节点的开销</a:t>
            </a:r>
            <a:endParaRPr b="0" lang="en-US" sz="2000" spc="-1" strike="noStrike">
              <a:solidFill>
                <a:srgbClr val="000000"/>
              </a:solidFill>
              <a:latin typeface="Calibri"/>
            </a:endParaRPr>
          </a:p>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Switch ID:</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发送该消息的节点</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，定义方式同</a:t>
            </a:r>
            <a:r>
              <a:rPr b="0" lang="en-US" sz="2000" spc="-1" strike="noStrike">
                <a:solidFill>
                  <a:srgbClr val="000000"/>
                </a:solidFill>
                <a:latin typeface="Calibri"/>
                <a:ea typeface="黑体"/>
              </a:rPr>
              <a:t>Root Switch ID</a:t>
            </a:r>
            <a:endParaRPr b="0" lang="en-US" sz="2000" spc="-1" strike="noStrike">
              <a:solidFill>
                <a:srgbClr val="000000"/>
              </a:solidFill>
              <a:latin typeface="Calibri"/>
            </a:endParaRPr>
          </a:p>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Port ID:</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发送该消息的端口</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，前</a:t>
            </a:r>
            <a:r>
              <a:rPr b="0" lang="en-US" sz="2000" spc="-1" strike="noStrike">
                <a:solidFill>
                  <a:srgbClr val="000000"/>
                </a:solidFill>
                <a:latin typeface="Calibri"/>
                <a:ea typeface="黑体"/>
              </a:rPr>
              <a:t>8</a:t>
            </a:r>
            <a:r>
              <a:rPr b="0" lang="zh-CN" sz="2000" spc="-1" strike="noStrike">
                <a:solidFill>
                  <a:srgbClr val="000000"/>
                </a:solidFill>
                <a:latin typeface="Calibri"/>
                <a:ea typeface="黑体"/>
              </a:rPr>
              <a:t>位为优先级，后</a:t>
            </a:r>
            <a:r>
              <a:rPr b="0" lang="en-US" sz="2000" spc="-1" strike="noStrike">
                <a:solidFill>
                  <a:srgbClr val="000000"/>
                </a:solidFill>
                <a:latin typeface="Calibri"/>
                <a:ea typeface="黑体"/>
              </a:rPr>
              <a:t>8</a:t>
            </a:r>
            <a:r>
              <a:rPr b="0" lang="zh-CN" sz="2000" spc="-1" strike="noStrike">
                <a:solidFill>
                  <a:srgbClr val="000000"/>
                </a:solidFill>
                <a:latin typeface="Calibri"/>
                <a:ea typeface="黑体"/>
              </a:rPr>
              <a:t>位为编号</a:t>
            </a:r>
            <a:endParaRPr b="0" lang="en-US" sz="2000" spc="-1" strike="noStrike">
              <a:solidFill>
                <a:srgbClr val="000000"/>
              </a:solidFill>
              <a:latin typeface="Calibri"/>
            </a:endParaRPr>
          </a:p>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Msg Age:</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该消息已存活时间，单位为</a:t>
            </a:r>
            <a:r>
              <a:rPr b="0" lang="en-US" sz="2000" spc="-1" strike="noStrike">
                <a:solidFill>
                  <a:srgbClr val="000000"/>
                </a:solidFill>
                <a:latin typeface="Calibri"/>
                <a:ea typeface="黑体"/>
              </a:rPr>
              <a:t>1/256</a:t>
            </a:r>
            <a:r>
              <a:rPr b="0" lang="zh-CN" sz="2000" spc="-1" strike="noStrike">
                <a:solidFill>
                  <a:srgbClr val="000000"/>
                </a:solidFill>
                <a:latin typeface="Calibri"/>
                <a:ea typeface="黑体"/>
              </a:rPr>
              <a:t>秒</a:t>
            </a:r>
            <a:endParaRPr b="0" lang="en-US" sz="2000" spc="-1" strike="noStrike">
              <a:solidFill>
                <a:srgbClr val="000000"/>
              </a:solidFill>
              <a:latin typeface="Calibri"/>
            </a:endParaRPr>
          </a:p>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Max Age:</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消息最长允许存活时间，单位同上，默认</a:t>
            </a:r>
            <a:r>
              <a:rPr b="0" lang="en-US" sz="2000" spc="-1" strike="noStrike">
                <a:solidFill>
                  <a:srgbClr val="000000"/>
                </a:solidFill>
                <a:latin typeface="Calibri"/>
                <a:ea typeface="黑体"/>
              </a:rPr>
              <a:t>20</a:t>
            </a:r>
            <a:r>
              <a:rPr b="0" lang="zh-CN" sz="2000" spc="-1" strike="noStrike">
                <a:solidFill>
                  <a:srgbClr val="000000"/>
                </a:solidFill>
                <a:latin typeface="Calibri"/>
                <a:ea typeface="黑体"/>
              </a:rPr>
              <a:t>秒</a:t>
            </a:r>
            <a:endParaRPr b="0" lang="en-US" sz="2000" spc="-1" strike="noStrike">
              <a:solidFill>
                <a:srgbClr val="000000"/>
              </a:solidFill>
              <a:latin typeface="Calibri"/>
            </a:endParaRPr>
          </a:p>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Hello Time:</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配置消息发送时间间隔，单位同上，默认</a:t>
            </a:r>
            <a:r>
              <a:rPr b="0" lang="en-US" sz="2000" spc="-1" strike="noStrike">
                <a:solidFill>
                  <a:srgbClr val="000000"/>
                </a:solidFill>
                <a:latin typeface="Calibri"/>
                <a:ea typeface="黑体"/>
              </a:rPr>
              <a:t>2</a:t>
            </a:r>
            <a:r>
              <a:rPr b="0" lang="zh-CN" sz="2000" spc="-1" strike="noStrike">
                <a:solidFill>
                  <a:srgbClr val="000000"/>
                </a:solidFill>
                <a:latin typeface="Calibri"/>
                <a:ea typeface="黑体"/>
              </a:rPr>
              <a:t>秒</a:t>
            </a:r>
            <a:endParaRPr b="0" lang="en-US" sz="2000" spc="-1" strike="noStrike">
              <a:solidFill>
                <a:srgbClr val="000000"/>
              </a:solidFill>
              <a:latin typeface="Calibri"/>
            </a:endParaRPr>
          </a:p>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Forward Delay:</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不同状态间切换时延，单位同上，默认</a:t>
            </a:r>
            <a:r>
              <a:rPr b="0" lang="en-US" sz="2000" spc="-1" strike="noStrike">
                <a:solidFill>
                  <a:srgbClr val="000000"/>
                </a:solidFill>
                <a:latin typeface="Calibri"/>
                <a:ea typeface="黑体"/>
              </a:rPr>
              <a:t>15</a:t>
            </a:r>
            <a:r>
              <a:rPr b="0" lang="zh-CN" sz="2000" spc="-1" strike="noStrike">
                <a:solidFill>
                  <a:srgbClr val="000000"/>
                </a:solidFill>
                <a:latin typeface="Calibri"/>
                <a:ea typeface="黑体"/>
              </a:rPr>
              <a:t>秒</a:t>
            </a:r>
            <a:endParaRPr b="0" lang="en-US" sz="2000" spc="-1" strike="noStrike">
              <a:solidFill>
                <a:srgbClr val="000000"/>
              </a:solidFill>
              <a:latin typeface="Calibri"/>
            </a:endParaRPr>
          </a:p>
        </p:txBody>
      </p:sp>
      <p:sp>
        <p:nvSpPr>
          <p:cNvPr id="4" name="PlaceHolder 3"/>
          <p:cNvSpPr>
            <a:spLocks noGrp="1"/>
          </p:cNvSpPr>
          <p:nvPr>
            <p:ph type="sldNum" idx="5"/>
          </p:nvPr>
        </p:nvSpPr>
        <p:spPr/>
        <p:txBody>
          <a:bodyPr/>
          <a:p>
            <a:fld id="{FCD835E9-E3D9-460B-A23B-6058887D41A4}" type="slidenum">
              <a:t>67</a:t>
            </a:fld>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8" name="图片 12" descr=""/>
          <p:cNvPicPr/>
          <p:nvPr/>
        </p:nvPicPr>
        <p:blipFill>
          <a:blip r:embed="rId1"/>
          <a:stretch/>
        </p:blipFill>
        <p:spPr>
          <a:xfrm>
            <a:off x="0" y="1165320"/>
            <a:ext cx="7556760" cy="5539680"/>
          </a:xfrm>
          <a:prstGeom prst="rect">
            <a:avLst/>
          </a:prstGeom>
          <a:ln w="0">
            <a:noFill/>
          </a:ln>
        </p:spPr>
      </p:pic>
      <p:sp>
        <p:nvSpPr>
          <p:cNvPr id="799"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生成树协议数据包示例</a:t>
            </a:r>
            <a:endParaRPr b="0" lang="en-US" sz="3600" spc="-1" strike="noStrike">
              <a:solidFill>
                <a:srgbClr val="000000"/>
              </a:solidFill>
              <a:latin typeface="Calibri"/>
            </a:endParaRPr>
          </a:p>
        </p:txBody>
      </p:sp>
      <p:sp>
        <p:nvSpPr>
          <p:cNvPr id="800" name="矩形 6"/>
          <p:cNvSpPr/>
          <p:nvPr/>
        </p:nvSpPr>
        <p:spPr>
          <a:xfrm>
            <a:off x="317160" y="2069640"/>
            <a:ext cx="5900400" cy="7081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801" name="矩形 7"/>
          <p:cNvSpPr/>
          <p:nvPr/>
        </p:nvSpPr>
        <p:spPr>
          <a:xfrm>
            <a:off x="317160" y="2998440"/>
            <a:ext cx="3340080" cy="66960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802" name="矩形 8"/>
          <p:cNvSpPr/>
          <p:nvPr/>
        </p:nvSpPr>
        <p:spPr>
          <a:xfrm>
            <a:off x="317160" y="4765680"/>
            <a:ext cx="4754880" cy="9230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803" name="文本框 9"/>
          <p:cNvSpPr/>
          <p:nvPr/>
        </p:nvSpPr>
        <p:spPr>
          <a:xfrm>
            <a:off x="6282360" y="1930680"/>
            <a:ext cx="2754000" cy="1461240"/>
          </a:xfrm>
          <a:prstGeom prst="rect">
            <a:avLst/>
          </a:prstGeom>
          <a:solidFill>
            <a:schemeClr val="bg1"/>
          </a:solidFill>
          <a:ln w="0">
            <a:solidFill>
              <a:srgbClr val="ff0000"/>
            </a:solid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Ethernet</a:t>
            </a:r>
            <a:r>
              <a:rPr b="0" lang="zh-CN" sz="1800" spc="-1" strike="noStrike">
                <a:solidFill>
                  <a:srgbClr val="000000"/>
                </a:solidFill>
                <a:latin typeface="Calibri"/>
                <a:ea typeface="黑体"/>
              </a:rPr>
              <a:t>层：目的</a:t>
            </a:r>
            <a:r>
              <a:rPr b="0" lang="en-US" sz="1800" spc="-1" strike="noStrike">
                <a:solidFill>
                  <a:srgbClr val="000000"/>
                </a:solidFill>
                <a:latin typeface="Calibri"/>
                <a:ea typeface="黑体"/>
              </a:rPr>
              <a:t>MAC</a:t>
            </a:r>
            <a:r>
              <a:rPr b="0" lang="zh-CN" sz="1800" spc="-1" strike="noStrike">
                <a:solidFill>
                  <a:srgbClr val="000000"/>
                </a:solidFill>
                <a:latin typeface="Calibri"/>
                <a:ea typeface="黑体"/>
              </a:rPr>
              <a:t>地址</a:t>
            </a:r>
            <a:r>
              <a:rPr b="0" lang="en-US" sz="1800" spc="-1" strike="noStrike">
                <a:solidFill>
                  <a:srgbClr val="000000"/>
                </a:solidFill>
                <a:latin typeface="Calibri"/>
                <a:ea typeface="黑体"/>
              </a:rPr>
              <a:t>(01:80:C2:00:00:01)</a:t>
            </a:r>
            <a:r>
              <a:rPr b="0" lang="zh-CN" sz="1800" spc="-1" strike="noStrike">
                <a:solidFill>
                  <a:srgbClr val="000000"/>
                </a:solidFill>
                <a:latin typeface="Calibri"/>
                <a:ea typeface="黑体"/>
              </a:rPr>
              <a:t>，发送端口</a:t>
            </a:r>
            <a:r>
              <a:rPr b="0" lang="en-US" sz="1800" spc="-1" strike="noStrike">
                <a:solidFill>
                  <a:srgbClr val="000000"/>
                </a:solidFill>
                <a:latin typeface="Calibri"/>
                <a:ea typeface="黑体"/>
              </a:rPr>
              <a:t>MAC</a:t>
            </a:r>
            <a:r>
              <a:rPr b="0" lang="zh-CN" sz="1800" spc="-1" strike="noStrike">
                <a:solidFill>
                  <a:srgbClr val="000000"/>
                </a:solidFill>
                <a:latin typeface="Calibri"/>
                <a:ea typeface="黑体"/>
              </a:rPr>
              <a:t>地址，以及数据负载长度</a:t>
            </a:r>
            <a:endParaRPr b="0" lang="en-US" sz="1800" spc="-1" strike="noStrike">
              <a:latin typeface="Arial"/>
            </a:endParaRPr>
          </a:p>
        </p:txBody>
      </p:sp>
      <p:sp>
        <p:nvSpPr>
          <p:cNvPr id="804" name="文本框 10"/>
          <p:cNvSpPr/>
          <p:nvPr/>
        </p:nvSpPr>
        <p:spPr>
          <a:xfrm>
            <a:off x="6292800" y="3222000"/>
            <a:ext cx="2754000" cy="363960"/>
          </a:xfrm>
          <a:prstGeom prst="rect">
            <a:avLst/>
          </a:prstGeom>
          <a:solidFill>
            <a:schemeClr val="bg1"/>
          </a:solidFill>
          <a:ln w="0">
            <a:solidFill>
              <a:srgbClr val="ff0000"/>
            </a:solidFill>
          </a:ln>
        </p:spPr>
        <p:style>
          <a:lnRef idx="0"/>
          <a:fillRef idx="0"/>
          <a:effectRef idx="0"/>
          <a:fontRef idx="minor"/>
        </p:style>
        <p:txBody>
          <a:bodyPr lIns="90000" rIns="90000" tIns="45000" bIns="45000" anchor="t">
            <a:spAutoFit/>
          </a:bodyPr>
          <a:p>
            <a:pPr>
              <a:lnSpc>
                <a:spcPct val="100000"/>
              </a:lnSpc>
              <a:buNone/>
            </a:pPr>
            <a:r>
              <a:rPr b="0" lang="zh-CN" sz="1800" spc="-1" strike="noStrike">
                <a:solidFill>
                  <a:srgbClr val="000000"/>
                </a:solidFill>
                <a:latin typeface="Calibri"/>
                <a:ea typeface="黑体"/>
              </a:rPr>
              <a:t>链路控制层</a:t>
            </a:r>
            <a:endParaRPr b="0" lang="en-US" sz="1800" spc="-1" strike="noStrike">
              <a:latin typeface="Arial"/>
            </a:endParaRPr>
          </a:p>
        </p:txBody>
      </p:sp>
      <p:sp>
        <p:nvSpPr>
          <p:cNvPr id="805" name="文本框 11"/>
          <p:cNvSpPr/>
          <p:nvPr/>
        </p:nvSpPr>
        <p:spPr>
          <a:xfrm>
            <a:off x="6282360" y="4692240"/>
            <a:ext cx="2754000" cy="1186920"/>
          </a:xfrm>
          <a:prstGeom prst="rect">
            <a:avLst/>
          </a:prstGeom>
          <a:solidFill>
            <a:schemeClr val="bg1"/>
          </a:solidFill>
          <a:ln w="0">
            <a:solidFill>
              <a:srgbClr val="ff0000"/>
            </a:solidFill>
          </a:ln>
        </p:spPr>
        <p:style>
          <a:lnRef idx="0"/>
          <a:fillRef idx="0"/>
          <a:effectRef idx="0"/>
          <a:fontRef idx="minor"/>
        </p:style>
        <p:txBody>
          <a:bodyPr lIns="90000" rIns="90000" tIns="45000" bIns="45000" anchor="t">
            <a:spAutoFit/>
          </a:bodyPr>
          <a:p>
            <a:pPr>
              <a:lnSpc>
                <a:spcPct val="100000"/>
              </a:lnSpc>
              <a:buNone/>
            </a:pPr>
            <a:r>
              <a:rPr b="0" lang="zh-CN" sz="1800" spc="-1" strike="noStrike">
                <a:solidFill>
                  <a:srgbClr val="000000"/>
                </a:solidFill>
                <a:latin typeface="Calibri"/>
                <a:ea typeface="黑体"/>
              </a:rPr>
              <a:t>该消息由</a:t>
            </a:r>
            <a:r>
              <a:rPr b="0" lang="en-US" sz="1800" spc="-1" strike="noStrike">
                <a:solidFill>
                  <a:srgbClr val="000000"/>
                </a:solidFill>
                <a:latin typeface="Calibri"/>
                <a:ea typeface="黑体"/>
              </a:rPr>
              <a:t>ID</a:t>
            </a:r>
            <a:r>
              <a:rPr b="0" lang="zh-CN" sz="1800" spc="-1" strike="noStrike">
                <a:solidFill>
                  <a:srgbClr val="000000"/>
                </a:solidFill>
                <a:latin typeface="Calibri"/>
                <a:ea typeface="黑体"/>
              </a:rPr>
              <a:t>为</a:t>
            </a:r>
            <a:r>
              <a:rPr b="0" lang="en-US" sz="1800" spc="-1" strike="noStrike">
                <a:solidFill>
                  <a:srgbClr val="000000"/>
                </a:solidFill>
                <a:latin typeface="Calibri"/>
                <a:ea typeface="黑体"/>
              </a:rPr>
              <a:t>0x…0201</a:t>
            </a:r>
            <a:r>
              <a:rPr b="0" lang="zh-CN" sz="1800" spc="-1" strike="noStrike">
                <a:solidFill>
                  <a:srgbClr val="000000"/>
                </a:solidFill>
                <a:latin typeface="Calibri"/>
                <a:ea typeface="黑体"/>
              </a:rPr>
              <a:t>节点</a:t>
            </a:r>
            <a:r>
              <a:rPr b="0" lang="en-US" sz="1800" spc="-1" strike="noStrike">
                <a:solidFill>
                  <a:srgbClr val="000000"/>
                </a:solidFill>
                <a:latin typeface="Calibri"/>
                <a:ea typeface="黑体"/>
              </a:rPr>
              <a:t>(b2)</a:t>
            </a:r>
            <a:r>
              <a:rPr b="0" lang="zh-CN" sz="1800" spc="-1" strike="noStrike">
                <a:solidFill>
                  <a:srgbClr val="000000"/>
                </a:solidFill>
                <a:latin typeface="Calibri"/>
                <a:ea typeface="黑体"/>
              </a:rPr>
              <a:t>从端口</a:t>
            </a:r>
            <a:r>
              <a:rPr b="0" lang="en-US" sz="1800" spc="-1" strike="noStrike">
                <a:solidFill>
                  <a:srgbClr val="000000"/>
                </a:solidFill>
                <a:latin typeface="Calibri"/>
                <a:ea typeface="黑体"/>
              </a:rPr>
              <a:t>0x…02(b2-eth1)</a:t>
            </a:r>
            <a:r>
              <a:rPr b="0" lang="zh-CN" sz="1800" spc="-1" strike="noStrike">
                <a:solidFill>
                  <a:srgbClr val="000000"/>
                </a:solidFill>
                <a:latin typeface="Calibri"/>
                <a:ea typeface="黑体"/>
              </a:rPr>
              <a:t>发出，认为自己是根节点</a:t>
            </a:r>
            <a:endParaRPr b="0" lang="en-US" sz="1800" spc="-1" strike="noStrike">
              <a:latin typeface="Arial"/>
            </a:endParaRPr>
          </a:p>
        </p:txBody>
      </p:sp>
      <p:sp>
        <p:nvSpPr>
          <p:cNvPr id="3" name="PlaceHolder 2"/>
          <p:cNvSpPr>
            <a:spLocks noGrp="1"/>
          </p:cNvSpPr>
          <p:nvPr>
            <p:ph type="sldNum" idx="5"/>
          </p:nvPr>
        </p:nvSpPr>
        <p:spPr/>
        <p:txBody>
          <a:bodyPr/>
          <a:p>
            <a:fld id="{0E4A3396-CCA3-4150-AB2C-CF9752CE5965}" type="slidenum">
              <a:t>68</a:t>
            </a:fld>
          </a:p>
        </p:txBody>
      </p:sp>
    </p:spTree>
  </p:cSld>
  <mc:AlternateContent>
    <mc:Choice Requires="p14">
      <p:transition spd="slow" p14:dur="2000"/>
    </mc:Choice>
    <mc:Fallback>
      <p:transition spd="slow"/>
    </mc:Fallback>
  </mc:AlternateContent>
  <p:timing>
    <p:tnLst>
      <p:par>
        <p:cTn id="527" dur="indefinite" restart="never" nodeType="tmRoot">
          <p:childTnLst>
            <p:seq>
              <p:cTn id="528" dur="indefinite" nodeType="mainSeq">
                <p:childTnLst>
                  <p:par>
                    <p:cTn id="529" fill="hold">
                      <p:stCondLst>
                        <p:cond delay="indefinite"/>
                      </p:stCondLst>
                      <p:childTnLst>
                        <p:par>
                          <p:cTn id="530" fill="hold">
                            <p:stCondLst>
                              <p:cond delay="0"/>
                            </p:stCondLst>
                            <p:childTnLst>
                              <p:par>
                                <p:cTn id="531" nodeType="clickEffect" fill="hold" presetClass="entr" presetID="1">
                                  <p:stCondLst>
                                    <p:cond delay="0"/>
                                  </p:stCondLst>
                                  <p:childTnLst>
                                    <p:set>
                                      <p:cBhvr>
                                        <p:cTn id="532" dur="1" fill="hold">
                                          <p:stCondLst>
                                            <p:cond delay="0"/>
                                          </p:stCondLst>
                                        </p:cTn>
                                        <p:tgtEl>
                                          <p:spTgt spid="802"/>
                                        </p:tgtEl>
                                        <p:attrNameLst>
                                          <p:attrName>style.visibility</p:attrName>
                                        </p:attrNameLst>
                                      </p:cBhvr>
                                      <p:to>
                                        <p:strVal val="visible"/>
                                      </p:to>
                                    </p:set>
                                  </p:childTnLst>
                                </p:cTn>
                              </p:par>
                              <p:par>
                                <p:cTn id="533" nodeType="withEffect" fill="hold" presetClass="entr" presetID="1">
                                  <p:stCondLst>
                                    <p:cond delay="0"/>
                                  </p:stCondLst>
                                  <p:childTnLst>
                                    <p:set>
                                      <p:cBhvr>
                                        <p:cTn id="534" dur="1" fill="hold">
                                          <p:stCondLst>
                                            <p:cond delay="0"/>
                                          </p:stCondLst>
                                        </p:cTn>
                                        <p:tgtEl>
                                          <p:spTgt spid="805"/>
                                        </p:tgtEl>
                                        <p:attrNameLst>
                                          <p:attrName>style.visibility</p:attrName>
                                        </p:attrNameLst>
                                      </p:cBhvr>
                                      <p:to>
                                        <p:strVal val="visible"/>
                                      </p:to>
                                    </p:set>
                                  </p:childTnLst>
                                </p:cTn>
                              </p:par>
                            </p:childTnLst>
                          </p:cTn>
                        </p:par>
                      </p:childTnLst>
                    </p:cTn>
                  </p:par>
                  <p:par>
                    <p:cTn id="535" fill="hold">
                      <p:stCondLst>
                        <p:cond delay="indefinite"/>
                      </p:stCondLst>
                      <p:childTnLst>
                        <p:par>
                          <p:cTn id="536" fill="hold">
                            <p:stCondLst>
                              <p:cond delay="0"/>
                            </p:stCondLst>
                            <p:childTnLst>
                              <p:par>
                                <p:cTn id="537" nodeType="clickEffect" fill="hold" presetClass="entr" presetID="1">
                                  <p:stCondLst>
                                    <p:cond delay="0"/>
                                  </p:stCondLst>
                                  <p:childTnLst>
                                    <p:set>
                                      <p:cBhvr>
                                        <p:cTn id="538" dur="1" fill="hold">
                                          <p:stCondLst>
                                            <p:cond delay="0"/>
                                          </p:stCondLst>
                                        </p:cTn>
                                        <p:tgtEl>
                                          <p:spTgt spid="801"/>
                                        </p:tgtEl>
                                        <p:attrNameLst>
                                          <p:attrName>style.visibility</p:attrName>
                                        </p:attrNameLst>
                                      </p:cBhvr>
                                      <p:to>
                                        <p:strVal val="visible"/>
                                      </p:to>
                                    </p:set>
                                  </p:childTnLst>
                                </p:cTn>
                              </p:par>
                              <p:par>
                                <p:cTn id="539" nodeType="withEffect" fill="hold" presetClass="entr" presetID="1">
                                  <p:stCondLst>
                                    <p:cond delay="0"/>
                                  </p:stCondLst>
                                  <p:childTnLst>
                                    <p:set>
                                      <p:cBhvr>
                                        <p:cTn id="540" dur="1" fill="hold">
                                          <p:stCondLst>
                                            <p:cond delay="0"/>
                                          </p:stCondLst>
                                        </p:cTn>
                                        <p:tgtEl>
                                          <p:spTgt spid="804"/>
                                        </p:tgtEl>
                                        <p:attrNameLst>
                                          <p:attrName>style.visibility</p:attrName>
                                        </p:attrNameLst>
                                      </p:cBhvr>
                                      <p:to>
                                        <p:strVal val="visible"/>
                                      </p:to>
                                    </p:set>
                                  </p:childTnLst>
                                </p:cTn>
                              </p:par>
                            </p:childTnLst>
                          </p:cTn>
                        </p:par>
                      </p:childTnLst>
                    </p:cTn>
                  </p:par>
                  <p:par>
                    <p:cTn id="541" fill="hold">
                      <p:stCondLst>
                        <p:cond delay="indefinite"/>
                      </p:stCondLst>
                      <p:childTnLst>
                        <p:par>
                          <p:cTn id="542" fill="hold">
                            <p:stCondLst>
                              <p:cond delay="0"/>
                            </p:stCondLst>
                            <p:childTnLst>
                              <p:par>
                                <p:cTn id="543" nodeType="clickEffect" fill="hold" presetClass="entr" presetID="1">
                                  <p:stCondLst>
                                    <p:cond delay="0"/>
                                  </p:stCondLst>
                                  <p:childTnLst>
                                    <p:set>
                                      <p:cBhvr>
                                        <p:cTn id="544" dur="1" fill="hold">
                                          <p:stCondLst>
                                            <p:cond delay="0"/>
                                          </p:stCondLst>
                                        </p:cTn>
                                        <p:tgtEl>
                                          <p:spTgt spid="800"/>
                                        </p:tgtEl>
                                        <p:attrNameLst>
                                          <p:attrName>style.visibility</p:attrName>
                                        </p:attrNameLst>
                                      </p:cBhvr>
                                      <p:to>
                                        <p:strVal val="visible"/>
                                      </p:to>
                                    </p:set>
                                  </p:childTnLst>
                                </p:cTn>
                              </p:par>
                              <p:par>
                                <p:cTn id="545" nodeType="withEffect" fill="hold" presetClass="entr" presetID="1">
                                  <p:stCondLst>
                                    <p:cond delay="0"/>
                                  </p:stCondLst>
                                  <p:childTnLst>
                                    <p:set>
                                      <p:cBhvr>
                                        <p:cTn id="546" dur="1" fill="hold">
                                          <p:stCondLst>
                                            <p:cond delay="0"/>
                                          </p:stCondLst>
                                        </p:cTn>
                                        <p:tgtEl>
                                          <p:spTgt spid="8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6"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本实验与标准</a:t>
            </a:r>
            <a:r>
              <a:rPr b="1" lang="en-US" sz="3600" spc="-1" strike="noStrike">
                <a:solidFill>
                  <a:srgbClr val="000000"/>
                </a:solidFill>
                <a:latin typeface="Calibri"/>
                <a:ea typeface="黑体"/>
              </a:rPr>
              <a:t>STP</a:t>
            </a:r>
            <a:r>
              <a:rPr b="1" lang="zh-CN" sz="3600" spc="-1" strike="noStrike">
                <a:solidFill>
                  <a:srgbClr val="000000"/>
                </a:solidFill>
                <a:latin typeface="Calibri"/>
                <a:ea typeface="黑体"/>
              </a:rPr>
              <a:t>的差别</a:t>
            </a:r>
            <a:endParaRPr b="0" lang="en-US" sz="3600" spc="-1" strike="noStrike">
              <a:solidFill>
                <a:srgbClr val="000000"/>
              </a:solidFill>
              <a:latin typeface="Calibri"/>
            </a:endParaRPr>
          </a:p>
        </p:txBody>
      </p:sp>
      <p:sp>
        <p:nvSpPr>
          <p:cNvPr id="807"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本实验中不考虑拓扑变动下的生成树重构</a:t>
            </a:r>
            <a:endParaRPr b="0" lang="en-US" sz="24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本实验没有考虑如何与交换机转发学习共存</a:t>
            </a:r>
            <a:endParaRPr b="0" lang="en-US" sz="24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本实验没有考虑如何快速构建生成树</a:t>
            </a:r>
            <a:endParaRPr b="0" lang="en-US" sz="2400" spc="-1" strike="noStrike">
              <a:solidFill>
                <a:srgbClr val="000000"/>
              </a:solidFill>
              <a:latin typeface="Calibri"/>
            </a:endParaRPr>
          </a:p>
        </p:txBody>
      </p:sp>
      <p:sp>
        <p:nvSpPr>
          <p:cNvPr id="4" name="PlaceHolder 3"/>
          <p:cNvSpPr>
            <a:spLocks noGrp="1"/>
          </p:cNvSpPr>
          <p:nvPr>
            <p:ph type="sldNum" idx="5"/>
          </p:nvPr>
        </p:nvSpPr>
        <p:spPr/>
        <p:txBody>
          <a:bodyPr/>
          <a:p>
            <a:fld id="{7E3DB71E-22F1-4E32-BFE7-90EC9A80FF5B}" type="slidenum">
              <a:t>69</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矩形 36"/>
          <p:cNvSpPr/>
          <p:nvPr/>
        </p:nvSpPr>
        <p:spPr>
          <a:xfrm>
            <a:off x="602280" y="1572480"/>
            <a:ext cx="7839000" cy="4337640"/>
          </a:xfrm>
          <a:prstGeom prst="rect">
            <a:avLst/>
          </a:prstGeom>
          <a:solidFill>
            <a:schemeClr val="bg1">
              <a:lumMod val="95000"/>
            </a:schemeClr>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149"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全虚拟化技术</a:t>
            </a:r>
            <a:endParaRPr b="0" lang="en-US" sz="3600" spc="-1" strike="noStrike">
              <a:solidFill>
                <a:srgbClr val="000000"/>
              </a:solidFill>
              <a:latin typeface="Calibri"/>
            </a:endParaRPr>
          </a:p>
        </p:txBody>
      </p:sp>
      <p:sp>
        <p:nvSpPr>
          <p:cNvPr id="150" name="矩形 4"/>
          <p:cNvSpPr/>
          <p:nvPr/>
        </p:nvSpPr>
        <p:spPr>
          <a:xfrm>
            <a:off x="1722960" y="4828320"/>
            <a:ext cx="5698080" cy="55728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Linux Kernel</a:t>
            </a:r>
            <a:endParaRPr b="0" lang="en-US" sz="1800" spc="-1" strike="noStrike">
              <a:latin typeface="Arial"/>
            </a:endParaRPr>
          </a:p>
        </p:txBody>
      </p:sp>
      <p:sp>
        <p:nvSpPr>
          <p:cNvPr id="151" name="矩形 5"/>
          <p:cNvSpPr/>
          <p:nvPr/>
        </p:nvSpPr>
        <p:spPr>
          <a:xfrm>
            <a:off x="3724560" y="4315680"/>
            <a:ext cx="680040" cy="4233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tap1</a:t>
            </a:r>
            <a:endParaRPr b="0" lang="en-US" sz="1800" spc="-1" strike="noStrike">
              <a:latin typeface="Arial"/>
            </a:endParaRPr>
          </a:p>
        </p:txBody>
      </p:sp>
      <p:sp>
        <p:nvSpPr>
          <p:cNvPr id="152" name="矩形 6"/>
          <p:cNvSpPr/>
          <p:nvPr/>
        </p:nvSpPr>
        <p:spPr>
          <a:xfrm>
            <a:off x="6464160" y="4315680"/>
            <a:ext cx="680040" cy="4233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tap3</a:t>
            </a:r>
            <a:endParaRPr b="0" lang="en-US" sz="1800" spc="-1" strike="noStrike">
              <a:latin typeface="Arial"/>
            </a:endParaRPr>
          </a:p>
        </p:txBody>
      </p:sp>
      <p:sp>
        <p:nvSpPr>
          <p:cNvPr id="153" name="矩形 7"/>
          <p:cNvSpPr/>
          <p:nvPr/>
        </p:nvSpPr>
        <p:spPr>
          <a:xfrm>
            <a:off x="2033280" y="4315680"/>
            <a:ext cx="680040" cy="4233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tap0</a:t>
            </a:r>
            <a:endParaRPr b="0" lang="en-US" sz="1800" spc="-1" strike="noStrike">
              <a:latin typeface="Arial"/>
            </a:endParaRPr>
          </a:p>
        </p:txBody>
      </p:sp>
      <p:sp>
        <p:nvSpPr>
          <p:cNvPr id="154" name="矩形 8"/>
          <p:cNvSpPr/>
          <p:nvPr/>
        </p:nvSpPr>
        <p:spPr>
          <a:xfrm>
            <a:off x="1372320" y="2127240"/>
            <a:ext cx="1979640" cy="2087280"/>
          </a:xfrm>
          <a:prstGeom prst="rect">
            <a:avLst/>
          </a:prstGeom>
          <a:solidFill>
            <a:schemeClr val="bg1">
              <a:lumMod val="85000"/>
            </a:schemeClr>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155" name="矩形 9"/>
          <p:cNvSpPr/>
          <p:nvPr/>
        </p:nvSpPr>
        <p:spPr>
          <a:xfrm>
            <a:off x="3570840" y="2127240"/>
            <a:ext cx="1979640" cy="2087280"/>
          </a:xfrm>
          <a:prstGeom prst="rect">
            <a:avLst/>
          </a:prstGeom>
          <a:solidFill>
            <a:schemeClr val="bg1">
              <a:lumMod val="85000"/>
            </a:schemeClr>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156" name="矩形 10"/>
          <p:cNvSpPr/>
          <p:nvPr/>
        </p:nvSpPr>
        <p:spPr>
          <a:xfrm>
            <a:off x="5802840" y="2127240"/>
            <a:ext cx="1979640" cy="2087280"/>
          </a:xfrm>
          <a:prstGeom prst="rect">
            <a:avLst/>
          </a:prstGeom>
          <a:solidFill>
            <a:schemeClr val="bg1">
              <a:lumMod val="85000"/>
            </a:schemeClr>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157" name="矩形 11"/>
          <p:cNvSpPr/>
          <p:nvPr/>
        </p:nvSpPr>
        <p:spPr>
          <a:xfrm>
            <a:off x="4724280" y="4315680"/>
            <a:ext cx="680040" cy="4233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tap2</a:t>
            </a:r>
            <a:endParaRPr b="0" lang="en-US" sz="1800" spc="-1" strike="noStrike">
              <a:latin typeface="Arial"/>
            </a:endParaRPr>
          </a:p>
        </p:txBody>
      </p:sp>
      <p:sp>
        <p:nvSpPr>
          <p:cNvPr id="158" name="矩形 13"/>
          <p:cNvSpPr/>
          <p:nvPr/>
        </p:nvSpPr>
        <p:spPr>
          <a:xfrm>
            <a:off x="2033280" y="3657600"/>
            <a:ext cx="680040" cy="4233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eth0</a:t>
            </a:r>
            <a:endParaRPr b="0" lang="en-US" sz="1800" spc="-1" strike="noStrike">
              <a:latin typeface="Arial"/>
            </a:endParaRPr>
          </a:p>
        </p:txBody>
      </p:sp>
      <p:sp>
        <p:nvSpPr>
          <p:cNvPr id="159" name="矩形 14"/>
          <p:cNvSpPr/>
          <p:nvPr/>
        </p:nvSpPr>
        <p:spPr>
          <a:xfrm>
            <a:off x="3724560" y="3657600"/>
            <a:ext cx="680040" cy="4233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eth0</a:t>
            </a:r>
            <a:endParaRPr b="0" lang="en-US" sz="1800" spc="-1" strike="noStrike">
              <a:latin typeface="Arial"/>
            </a:endParaRPr>
          </a:p>
        </p:txBody>
      </p:sp>
      <p:sp>
        <p:nvSpPr>
          <p:cNvPr id="160" name="矩形 15"/>
          <p:cNvSpPr/>
          <p:nvPr/>
        </p:nvSpPr>
        <p:spPr>
          <a:xfrm>
            <a:off x="4718880" y="3646440"/>
            <a:ext cx="680040" cy="4233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eth1</a:t>
            </a:r>
            <a:endParaRPr b="0" lang="en-US" sz="1800" spc="-1" strike="noStrike">
              <a:latin typeface="Arial"/>
            </a:endParaRPr>
          </a:p>
        </p:txBody>
      </p:sp>
      <p:sp>
        <p:nvSpPr>
          <p:cNvPr id="161" name="矩形 16"/>
          <p:cNvSpPr/>
          <p:nvPr/>
        </p:nvSpPr>
        <p:spPr>
          <a:xfrm>
            <a:off x="6464160" y="3657600"/>
            <a:ext cx="680040" cy="4233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eth0</a:t>
            </a:r>
            <a:endParaRPr b="0" lang="en-US" sz="1800" spc="-1" strike="noStrike">
              <a:latin typeface="Arial"/>
            </a:endParaRPr>
          </a:p>
        </p:txBody>
      </p:sp>
      <p:sp>
        <p:nvSpPr>
          <p:cNvPr id="162" name="矩形 17"/>
          <p:cNvSpPr/>
          <p:nvPr/>
        </p:nvSpPr>
        <p:spPr>
          <a:xfrm>
            <a:off x="1605600" y="3178080"/>
            <a:ext cx="1505160" cy="33408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init</a:t>
            </a:r>
            <a:endParaRPr b="0" lang="en-US" sz="1800" spc="-1" strike="noStrike">
              <a:latin typeface="Arial"/>
            </a:endParaRPr>
          </a:p>
        </p:txBody>
      </p:sp>
      <p:sp>
        <p:nvSpPr>
          <p:cNvPr id="163" name="矩形 25"/>
          <p:cNvSpPr/>
          <p:nvPr/>
        </p:nvSpPr>
        <p:spPr>
          <a:xfrm>
            <a:off x="1605600" y="2725200"/>
            <a:ext cx="1505160" cy="33408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bash</a:t>
            </a:r>
            <a:endParaRPr b="0" lang="en-US" sz="1800" spc="-1" strike="noStrike">
              <a:latin typeface="Arial"/>
            </a:endParaRPr>
          </a:p>
        </p:txBody>
      </p:sp>
      <p:sp>
        <p:nvSpPr>
          <p:cNvPr id="164" name="矩形 26"/>
          <p:cNvSpPr/>
          <p:nvPr/>
        </p:nvSpPr>
        <p:spPr>
          <a:xfrm>
            <a:off x="1895760" y="2251440"/>
            <a:ext cx="935640" cy="334080"/>
          </a:xfrm>
          <a:prstGeom prst="rect">
            <a:avLst/>
          </a:prstGeom>
          <a:solidFill>
            <a:srgbClr val="ffc000"/>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client</a:t>
            </a:r>
            <a:endParaRPr b="0" lang="en-US" sz="1800" spc="-1" strike="noStrike">
              <a:latin typeface="Arial"/>
            </a:endParaRPr>
          </a:p>
        </p:txBody>
      </p:sp>
      <p:sp>
        <p:nvSpPr>
          <p:cNvPr id="165" name="矩形 27"/>
          <p:cNvSpPr/>
          <p:nvPr/>
        </p:nvSpPr>
        <p:spPr>
          <a:xfrm>
            <a:off x="3800520" y="3149640"/>
            <a:ext cx="1505160" cy="33408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init</a:t>
            </a:r>
            <a:endParaRPr b="0" lang="en-US" sz="1800" spc="-1" strike="noStrike">
              <a:latin typeface="Arial"/>
            </a:endParaRPr>
          </a:p>
        </p:txBody>
      </p:sp>
      <p:sp>
        <p:nvSpPr>
          <p:cNvPr id="166" name="矩形 28"/>
          <p:cNvSpPr/>
          <p:nvPr/>
        </p:nvSpPr>
        <p:spPr>
          <a:xfrm>
            <a:off x="3800520" y="2696760"/>
            <a:ext cx="1505160" cy="33408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bash</a:t>
            </a:r>
            <a:endParaRPr b="0" lang="en-US" sz="1800" spc="-1" strike="noStrike">
              <a:latin typeface="Arial"/>
            </a:endParaRPr>
          </a:p>
        </p:txBody>
      </p:sp>
      <p:sp>
        <p:nvSpPr>
          <p:cNvPr id="167" name="矩形 29"/>
          <p:cNvSpPr/>
          <p:nvPr/>
        </p:nvSpPr>
        <p:spPr>
          <a:xfrm>
            <a:off x="4090680" y="2222640"/>
            <a:ext cx="935640" cy="334080"/>
          </a:xfrm>
          <a:prstGeom prst="rect">
            <a:avLst/>
          </a:prstGeom>
          <a:solidFill>
            <a:srgbClr val="7030a0"/>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router</a:t>
            </a:r>
            <a:endParaRPr b="0" lang="en-US" sz="1800" spc="-1" strike="noStrike">
              <a:latin typeface="Arial"/>
            </a:endParaRPr>
          </a:p>
        </p:txBody>
      </p:sp>
      <p:sp>
        <p:nvSpPr>
          <p:cNvPr id="168" name="矩形 30"/>
          <p:cNvSpPr/>
          <p:nvPr/>
        </p:nvSpPr>
        <p:spPr>
          <a:xfrm>
            <a:off x="6039360" y="3183120"/>
            <a:ext cx="1505160" cy="33408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init</a:t>
            </a:r>
            <a:endParaRPr b="0" lang="en-US" sz="1800" spc="-1" strike="noStrike">
              <a:latin typeface="Arial"/>
            </a:endParaRPr>
          </a:p>
        </p:txBody>
      </p:sp>
      <p:sp>
        <p:nvSpPr>
          <p:cNvPr id="169" name="矩形 31"/>
          <p:cNvSpPr/>
          <p:nvPr/>
        </p:nvSpPr>
        <p:spPr>
          <a:xfrm>
            <a:off x="6039360" y="2730240"/>
            <a:ext cx="1505160" cy="33408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bash</a:t>
            </a:r>
            <a:endParaRPr b="0" lang="en-US" sz="1800" spc="-1" strike="noStrike">
              <a:latin typeface="Arial"/>
            </a:endParaRPr>
          </a:p>
        </p:txBody>
      </p:sp>
      <p:sp>
        <p:nvSpPr>
          <p:cNvPr id="170" name="矩形 32"/>
          <p:cNvSpPr/>
          <p:nvPr/>
        </p:nvSpPr>
        <p:spPr>
          <a:xfrm>
            <a:off x="6329160" y="2256120"/>
            <a:ext cx="935640" cy="334080"/>
          </a:xfrm>
          <a:prstGeom prst="rect">
            <a:avLst/>
          </a:prstGeom>
          <a:solidFill>
            <a:srgbClr val="ffc000"/>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server</a:t>
            </a:r>
            <a:endParaRPr b="0" lang="en-US" sz="1800" spc="-1" strike="noStrike">
              <a:latin typeface="Arial"/>
            </a:endParaRPr>
          </a:p>
        </p:txBody>
      </p:sp>
      <p:sp>
        <p:nvSpPr>
          <p:cNvPr id="171" name="文本框 33"/>
          <p:cNvSpPr/>
          <p:nvPr/>
        </p:nvSpPr>
        <p:spPr>
          <a:xfrm>
            <a:off x="695880" y="1738800"/>
            <a:ext cx="6764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VM 1</a:t>
            </a:r>
            <a:endParaRPr b="0" lang="en-US" sz="1800" spc="-1" strike="noStrike">
              <a:latin typeface="Arial"/>
            </a:endParaRPr>
          </a:p>
        </p:txBody>
      </p:sp>
      <p:sp>
        <p:nvSpPr>
          <p:cNvPr id="172" name="文本框 34"/>
          <p:cNvSpPr/>
          <p:nvPr/>
        </p:nvSpPr>
        <p:spPr>
          <a:xfrm>
            <a:off x="4055760" y="1738800"/>
            <a:ext cx="6764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VM 2</a:t>
            </a:r>
            <a:endParaRPr b="0" lang="en-US" sz="1800" spc="-1" strike="noStrike">
              <a:latin typeface="Arial"/>
            </a:endParaRPr>
          </a:p>
        </p:txBody>
      </p:sp>
      <p:sp>
        <p:nvSpPr>
          <p:cNvPr id="173" name="文本框 35"/>
          <p:cNvSpPr/>
          <p:nvPr/>
        </p:nvSpPr>
        <p:spPr>
          <a:xfrm>
            <a:off x="7268400" y="1738800"/>
            <a:ext cx="6764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VM 3</a:t>
            </a:r>
            <a:endParaRPr b="0" lang="en-US" sz="1800" spc="-1" strike="noStrike">
              <a:latin typeface="Arial"/>
            </a:endParaRPr>
          </a:p>
        </p:txBody>
      </p:sp>
      <p:sp>
        <p:nvSpPr>
          <p:cNvPr id="174" name="文本框 37"/>
          <p:cNvSpPr/>
          <p:nvPr/>
        </p:nvSpPr>
        <p:spPr>
          <a:xfrm>
            <a:off x="2124360" y="4001400"/>
            <a:ext cx="10040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10.0.1.2</a:t>
            </a:r>
            <a:endParaRPr b="0" lang="en-US" sz="1800" spc="-1" strike="noStrike">
              <a:latin typeface="Arial"/>
            </a:endParaRPr>
          </a:p>
        </p:txBody>
      </p:sp>
      <p:sp>
        <p:nvSpPr>
          <p:cNvPr id="175" name="文本框 38"/>
          <p:cNvSpPr/>
          <p:nvPr/>
        </p:nvSpPr>
        <p:spPr>
          <a:xfrm>
            <a:off x="3157560" y="4008960"/>
            <a:ext cx="10040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10.0.1.1</a:t>
            </a:r>
            <a:endParaRPr b="0" lang="en-US" sz="1800" spc="-1" strike="noStrike">
              <a:latin typeface="Arial"/>
            </a:endParaRPr>
          </a:p>
        </p:txBody>
      </p:sp>
      <p:sp>
        <p:nvSpPr>
          <p:cNvPr id="176" name="文本框 39"/>
          <p:cNvSpPr/>
          <p:nvPr/>
        </p:nvSpPr>
        <p:spPr>
          <a:xfrm>
            <a:off x="4939920" y="4004280"/>
            <a:ext cx="10040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10.0.2.1</a:t>
            </a:r>
            <a:endParaRPr b="0" lang="en-US" sz="1800" spc="-1" strike="noStrike">
              <a:latin typeface="Arial"/>
            </a:endParaRPr>
          </a:p>
        </p:txBody>
      </p:sp>
      <p:sp>
        <p:nvSpPr>
          <p:cNvPr id="177" name="文本框 40"/>
          <p:cNvSpPr/>
          <p:nvPr/>
        </p:nvSpPr>
        <p:spPr>
          <a:xfrm>
            <a:off x="5906520" y="4004280"/>
            <a:ext cx="10040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10.0.2.2</a:t>
            </a:r>
            <a:endParaRPr b="0" lang="en-US" sz="1800" spc="-1" strike="noStrike">
              <a:latin typeface="Arial"/>
            </a:endParaRPr>
          </a:p>
        </p:txBody>
      </p:sp>
      <p:sp>
        <p:nvSpPr>
          <p:cNvPr id="178" name="文本框 41"/>
          <p:cNvSpPr/>
          <p:nvPr/>
        </p:nvSpPr>
        <p:spPr>
          <a:xfrm>
            <a:off x="4102200" y="5956560"/>
            <a:ext cx="725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Host </a:t>
            </a:r>
            <a:endParaRPr b="0" lang="en-US" sz="1800" spc="-1" strike="noStrike">
              <a:latin typeface="Arial"/>
            </a:endParaRPr>
          </a:p>
        </p:txBody>
      </p:sp>
      <p:sp>
        <p:nvSpPr>
          <p:cNvPr id="3" name="PlaceHolder 2"/>
          <p:cNvSpPr>
            <a:spLocks noGrp="1"/>
          </p:cNvSpPr>
          <p:nvPr>
            <p:ph type="sldNum" idx="5"/>
          </p:nvPr>
        </p:nvSpPr>
        <p:spPr/>
        <p:txBody>
          <a:bodyPr/>
          <a:p>
            <a:fld id="{496B0026-B508-48D1-8802-F5C20063B1C9}" type="slidenum">
              <a:t>7</a:t>
            </a:fld>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8"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实验内容</a:t>
            </a:r>
            <a:endParaRPr b="0" lang="en-US" sz="3600" spc="-1" strike="noStrike">
              <a:solidFill>
                <a:srgbClr val="000000"/>
              </a:solidFill>
              <a:latin typeface="Calibri"/>
            </a:endParaRPr>
          </a:p>
        </p:txBody>
      </p:sp>
      <p:sp>
        <p:nvSpPr>
          <p:cNvPr id="809" name="PlaceHolder 2"/>
          <p:cNvSpPr>
            <a:spLocks noGrp="1"/>
          </p:cNvSpPr>
          <p:nvPr>
            <p:ph/>
          </p:nvPr>
        </p:nvSpPr>
        <p:spPr>
          <a:xfrm>
            <a:off x="395640" y="1365840"/>
            <a:ext cx="856872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基于已有代码，实现生成树运行机制，对于给定拓扑</a:t>
            </a:r>
            <a:r>
              <a:rPr b="0" lang="en-US" sz="2000" spc="-1" strike="noStrike">
                <a:solidFill>
                  <a:srgbClr val="000000"/>
                </a:solidFill>
                <a:latin typeface="Calibri"/>
                <a:ea typeface="黑体"/>
              </a:rPr>
              <a:t>(four_node_ring.py)</a:t>
            </a:r>
            <a:r>
              <a:rPr b="0" lang="zh-CN" sz="2000" spc="-1" strike="noStrike">
                <a:solidFill>
                  <a:srgbClr val="000000"/>
                </a:solidFill>
                <a:latin typeface="Calibri"/>
                <a:ea typeface="黑体"/>
              </a:rPr>
              <a:t>，计算输出相应状态下的生成树拓扑</a:t>
            </a:r>
            <a:endParaRPr b="0" lang="en-US" sz="2000" spc="-1" strike="noStrike">
              <a:solidFill>
                <a:srgbClr val="000000"/>
              </a:solidFill>
              <a:latin typeface="Calibri"/>
            </a:endParaRPr>
          </a:p>
          <a:p>
            <a:pPr>
              <a:lnSpc>
                <a:spcPct val="150000"/>
              </a:lnSpc>
              <a:buNone/>
            </a:pP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自己构造一个不少于</a:t>
            </a:r>
            <a:r>
              <a:rPr b="0" lang="en-US" sz="2000" spc="-1" strike="noStrike">
                <a:solidFill>
                  <a:srgbClr val="000000"/>
                </a:solidFill>
                <a:latin typeface="Calibri"/>
                <a:ea typeface="黑体"/>
              </a:rPr>
              <a:t>7</a:t>
            </a:r>
            <a:r>
              <a:rPr b="0" lang="zh-CN" sz="2000" spc="-1" strike="noStrike">
                <a:solidFill>
                  <a:srgbClr val="000000"/>
                </a:solidFill>
                <a:latin typeface="Calibri"/>
                <a:ea typeface="黑体"/>
              </a:rPr>
              <a:t>个节点，冗余链路不少于</a:t>
            </a:r>
            <a:r>
              <a:rPr b="0" lang="en-US" sz="2000" spc="-1" strike="noStrike">
                <a:solidFill>
                  <a:srgbClr val="000000"/>
                </a:solidFill>
                <a:latin typeface="Calibri"/>
                <a:ea typeface="黑体"/>
              </a:rPr>
              <a:t>2</a:t>
            </a:r>
            <a:r>
              <a:rPr b="0" lang="zh-CN" sz="2000" spc="-1" strike="noStrike">
                <a:solidFill>
                  <a:srgbClr val="000000"/>
                </a:solidFill>
                <a:latin typeface="Calibri"/>
                <a:ea typeface="黑体"/>
              </a:rPr>
              <a:t>条的拓扑，节点和端口的命名规则可参考</a:t>
            </a:r>
            <a:r>
              <a:rPr b="0" lang="en-US" sz="2000" spc="-1" strike="noStrike">
                <a:solidFill>
                  <a:srgbClr val="000000"/>
                </a:solidFill>
                <a:latin typeface="Calibri"/>
                <a:ea typeface="黑体"/>
              </a:rPr>
              <a:t>four_node_ring.py</a:t>
            </a:r>
            <a:r>
              <a:rPr b="0" lang="zh-CN" sz="2000" spc="-1" strike="noStrike">
                <a:solidFill>
                  <a:srgbClr val="000000"/>
                </a:solidFill>
                <a:latin typeface="Calibri"/>
                <a:ea typeface="黑体"/>
              </a:rPr>
              <a:t>，使用</a:t>
            </a:r>
            <a:r>
              <a:rPr b="0" lang="en-US" sz="2000" spc="-1" strike="noStrike">
                <a:solidFill>
                  <a:srgbClr val="000000"/>
                </a:solidFill>
                <a:latin typeface="Calibri"/>
                <a:ea typeface="黑体"/>
              </a:rPr>
              <a:t>stp</a:t>
            </a:r>
            <a:r>
              <a:rPr b="0" lang="zh-CN" sz="2000" spc="-1" strike="noStrike">
                <a:solidFill>
                  <a:srgbClr val="000000"/>
                </a:solidFill>
                <a:latin typeface="Calibri"/>
                <a:ea typeface="黑体"/>
              </a:rPr>
              <a:t>程序计算输出生成树拓扑</a:t>
            </a:r>
            <a:endParaRPr b="0" lang="en-US" sz="2000" spc="-1" strike="noStrike">
              <a:solidFill>
                <a:srgbClr val="000000"/>
              </a:solidFill>
              <a:latin typeface="Calibri"/>
            </a:endParaRPr>
          </a:p>
        </p:txBody>
      </p:sp>
      <p:sp>
        <p:nvSpPr>
          <p:cNvPr id="4" name="PlaceHolder 3"/>
          <p:cNvSpPr>
            <a:spLocks noGrp="1"/>
          </p:cNvSpPr>
          <p:nvPr>
            <p:ph type="sldNum" idx="5"/>
          </p:nvPr>
        </p:nvSpPr>
        <p:spPr/>
        <p:txBody>
          <a:bodyPr/>
          <a:p>
            <a:fld id="{01DDCCFE-35C5-4E29-B601-5425ED4B5542}" type="slidenum">
              <a:t>70</a:t>
            </a:fld>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0"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实验流程</a:t>
            </a:r>
            <a:endParaRPr b="0" lang="en-US" sz="3600" spc="-1" strike="noStrike">
              <a:solidFill>
                <a:srgbClr val="000000"/>
              </a:solidFill>
              <a:latin typeface="Calibri"/>
            </a:endParaRPr>
          </a:p>
        </p:txBody>
      </p:sp>
      <p:sp>
        <p:nvSpPr>
          <p:cNvPr id="811" name="PlaceHolder 2"/>
          <p:cNvSpPr>
            <a:spLocks noGrp="1"/>
          </p:cNvSpPr>
          <p:nvPr>
            <p:ph/>
          </p:nvPr>
        </p:nvSpPr>
        <p:spPr>
          <a:xfrm>
            <a:off x="457200" y="1445040"/>
            <a:ext cx="8229240" cy="5034600"/>
          </a:xfrm>
          <a:prstGeom prst="rect">
            <a:avLst/>
          </a:prstGeom>
          <a:noFill/>
          <a:ln w="0">
            <a:noFill/>
          </a:ln>
        </p:spPr>
        <p:txBody>
          <a:bodyPr numCol="1" spcCol="0" anchor="t">
            <a:noAutofit/>
          </a:bodyPr>
          <a:p>
            <a:pPr>
              <a:lnSpc>
                <a:spcPct val="160000"/>
              </a:lnSpc>
              <a:buNone/>
              <a:tabLst>
                <a:tab algn="l" pos="0"/>
              </a:tabLst>
            </a:pPr>
            <a:r>
              <a:rPr b="0" lang="zh-CN" sz="2400" spc="-1" strike="noStrike">
                <a:solidFill>
                  <a:srgbClr val="000000"/>
                </a:solidFill>
                <a:latin typeface="Calibri"/>
                <a:ea typeface="黑体"/>
              </a:rPr>
              <a:t>以</a:t>
            </a:r>
            <a:r>
              <a:rPr b="0" lang="en-US" sz="2400" spc="-1" strike="noStrike">
                <a:solidFill>
                  <a:srgbClr val="000000"/>
                </a:solidFill>
                <a:latin typeface="Calibri"/>
                <a:ea typeface="黑体"/>
              </a:rPr>
              <a:t>four_node_ring.py</a:t>
            </a:r>
            <a:r>
              <a:rPr b="0" lang="zh-CN" sz="2400" spc="-1" strike="noStrike">
                <a:solidFill>
                  <a:srgbClr val="000000"/>
                </a:solidFill>
                <a:latin typeface="Calibri"/>
                <a:ea typeface="黑体"/>
              </a:rPr>
              <a:t>拓扑为例</a:t>
            </a:r>
            <a:endParaRPr b="0" lang="en-US" sz="2400" spc="-1" strike="noStrike">
              <a:solidFill>
                <a:srgbClr val="000000"/>
              </a:solidFill>
              <a:latin typeface="Calibri"/>
            </a:endParaRPr>
          </a:p>
          <a:p>
            <a:pPr marL="457200" indent="-457200">
              <a:lnSpc>
                <a:spcPct val="160000"/>
              </a:lnSpc>
              <a:buClr>
                <a:srgbClr val="00007d"/>
              </a:buClr>
              <a:buSzPct val="75000"/>
              <a:buFont typeface="Calibri"/>
              <a:buAutoNum type="arabicPeriod"/>
              <a:tabLst>
                <a:tab algn="l" pos="0"/>
              </a:tabLst>
            </a:pPr>
            <a:r>
              <a:rPr b="0" lang="zh-CN" sz="2000" spc="-1" strike="noStrike">
                <a:solidFill>
                  <a:srgbClr val="000000"/>
                </a:solidFill>
                <a:latin typeface="Calibri"/>
                <a:ea typeface="黑体"/>
              </a:rPr>
              <a:t>运行</a:t>
            </a:r>
            <a:r>
              <a:rPr b="0" lang="en-US" sz="2000" spc="-1" strike="noStrike">
                <a:solidFill>
                  <a:srgbClr val="000000"/>
                </a:solidFill>
                <a:latin typeface="Calibri"/>
                <a:ea typeface="黑体"/>
              </a:rPr>
              <a:t>four_node_ring.py</a:t>
            </a:r>
            <a:r>
              <a:rPr b="0" lang="zh-CN" sz="2000" spc="-1" strike="noStrike">
                <a:solidFill>
                  <a:srgbClr val="000000"/>
                </a:solidFill>
                <a:latin typeface="Calibri"/>
                <a:ea typeface="黑体"/>
              </a:rPr>
              <a:t>拓扑，</a:t>
            </a:r>
            <a:r>
              <a:rPr b="0" lang="en-US" sz="2000" spc="-1" strike="noStrike">
                <a:solidFill>
                  <a:srgbClr val="000000"/>
                </a:solidFill>
                <a:latin typeface="Calibri"/>
                <a:ea typeface="黑体"/>
              </a:rPr>
              <a:t>4</a:t>
            </a:r>
            <a:r>
              <a:rPr b="0" lang="zh-CN" sz="2000" spc="-1" strike="noStrike">
                <a:solidFill>
                  <a:srgbClr val="000000"/>
                </a:solidFill>
                <a:latin typeface="Calibri"/>
                <a:ea typeface="黑体"/>
              </a:rPr>
              <a:t>个节点分别运行</a:t>
            </a:r>
            <a:r>
              <a:rPr b="0" lang="en-US" sz="2000" spc="-1" strike="noStrike">
                <a:solidFill>
                  <a:srgbClr val="000000"/>
                </a:solidFill>
                <a:latin typeface="Calibri"/>
                <a:ea typeface="黑体"/>
              </a:rPr>
              <a:t>stp</a:t>
            </a:r>
            <a:r>
              <a:rPr b="0" lang="zh-CN" sz="2000" spc="-1" strike="noStrike">
                <a:solidFill>
                  <a:srgbClr val="000000"/>
                </a:solidFill>
                <a:latin typeface="Calibri"/>
                <a:ea typeface="黑体"/>
              </a:rPr>
              <a:t>程序，将输出重定向到</a:t>
            </a:r>
            <a:r>
              <a:rPr b="0" lang="en-US" sz="2000" spc="-1" strike="noStrike">
                <a:solidFill>
                  <a:srgbClr val="000000"/>
                </a:solidFill>
                <a:latin typeface="Calibri"/>
                <a:ea typeface="黑体"/>
              </a:rPr>
              <a:t>b*-output.txt</a:t>
            </a:r>
            <a:r>
              <a:rPr b="0" lang="zh-CN" sz="2000" spc="-1" strike="noStrike">
                <a:solidFill>
                  <a:srgbClr val="000000"/>
                </a:solidFill>
                <a:latin typeface="Calibri"/>
                <a:ea typeface="黑体"/>
              </a:rPr>
              <a:t>文件，以</a:t>
            </a:r>
            <a:r>
              <a:rPr b="0" lang="en-US" sz="2000" spc="-1" strike="noStrike">
                <a:solidFill>
                  <a:srgbClr val="000000"/>
                </a:solidFill>
                <a:latin typeface="Calibri"/>
                <a:ea typeface="黑体"/>
              </a:rPr>
              <a:t>b1</a:t>
            </a:r>
            <a:r>
              <a:rPr b="0" lang="zh-CN" sz="2000" spc="-1" strike="noStrike">
                <a:solidFill>
                  <a:srgbClr val="000000"/>
                </a:solidFill>
                <a:latin typeface="Calibri"/>
                <a:ea typeface="黑体"/>
              </a:rPr>
              <a:t>为例：</a:t>
            </a:r>
            <a:endParaRPr b="0" lang="en-US" sz="2000" spc="-1" strike="noStrike">
              <a:solidFill>
                <a:srgbClr val="000000"/>
              </a:solidFill>
              <a:latin typeface="Calibri"/>
            </a:endParaRPr>
          </a:p>
          <a:p>
            <a:pPr marL="1714680">
              <a:lnSpc>
                <a:spcPct val="160000"/>
              </a:lnSpc>
              <a:buNone/>
              <a:tabLst>
                <a:tab algn="l" pos="0"/>
              </a:tabLst>
            </a:pPr>
            <a:r>
              <a:rPr b="0" lang="en-US" sz="1800" spc="-1" strike="noStrike">
                <a:solidFill>
                  <a:srgbClr val="000000"/>
                </a:solidFill>
                <a:latin typeface="Courier New"/>
                <a:ea typeface="黑体"/>
              </a:rPr>
              <a:t> </a:t>
            </a:r>
            <a:r>
              <a:rPr b="0" lang="en-US" sz="1800" spc="-1" strike="noStrike">
                <a:solidFill>
                  <a:srgbClr val="000000"/>
                </a:solidFill>
                <a:latin typeface="Courier New"/>
                <a:ea typeface="黑体"/>
              </a:rPr>
              <a:t>b1# ./stp &gt; b1-output.txt 2&gt;&amp;1</a:t>
            </a:r>
            <a:endParaRPr b="0" lang="en-US" sz="1800" spc="-1" strike="noStrike">
              <a:solidFill>
                <a:srgbClr val="000000"/>
              </a:solidFill>
              <a:latin typeface="Calibri"/>
            </a:endParaRPr>
          </a:p>
          <a:p>
            <a:pPr marL="457200" indent="-457200">
              <a:lnSpc>
                <a:spcPct val="160000"/>
              </a:lnSpc>
              <a:buClr>
                <a:srgbClr val="00007d"/>
              </a:buClr>
              <a:buSzPct val="75000"/>
              <a:buFont typeface="Calibri"/>
              <a:buAutoNum type="arabicPeriod"/>
              <a:tabLst>
                <a:tab algn="l" pos="0"/>
              </a:tabLst>
            </a:pPr>
            <a:r>
              <a:rPr b="0" lang="zh-CN" sz="2000" spc="-1" strike="noStrike">
                <a:solidFill>
                  <a:srgbClr val="000000"/>
                </a:solidFill>
                <a:latin typeface="Calibri"/>
                <a:ea typeface="黑体"/>
              </a:rPr>
              <a:t>等待一段时间</a:t>
            </a:r>
            <a:r>
              <a:rPr b="0" lang="en-US" sz="2000" spc="-1" strike="noStrike">
                <a:solidFill>
                  <a:srgbClr val="000000"/>
                </a:solidFill>
                <a:latin typeface="Calibri"/>
                <a:ea typeface="黑体"/>
              </a:rPr>
              <a:t>(4</a:t>
            </a:r>
            <a:r>
              <a:rPr b="0" lang="zh-CN" sz="2000" spc="-1" strike="noStrike">
                <a:solidFill>
                  <a:srgbClr val="000000"/>
                </a:solidFill>
                <a:latin typeface="Calibri"/>
                <a:ea typeface="黑体"/>
              </a:rPr>
              <a:t>个节点大概</a:t>
            </a:r>
            <a:r>
              <a:rPr b="0" lang="en-US" sz="2000" spc="-1" strike="noStrike">
                <a:solidFill>
                  <a:srgbClr val="000000"/>
                </a:solidFill>
                <a:latin typeface="Calibri"/>
                <a:ea typeface="黑体"/>
              </a:rPr>
              <a:t>30</a:t>
            </a:r>
            <a:r>
              <a:rPr b="0" lang="zh-CN" sz="2000" spc="-1" strike="noStrike">
                <a:solidFill>
                  <a:srgbClr val="000000"/>
                </a:solidFill>
                <a:latin typeface="Calibri"/>
                <a:ea typeface="黑体"/>
              </a:rPr>
              <a:t>秒钟</a:t>
            </a:r>
            <a:r>
              <a:rPr b="0" lang="en-US" sz="2000" spc="-1" strike="noStrike">
                <a:solidFill>
                  <a:srgbClr val="000000"/>
                </a:solidFill>
                <a:latin typeface="Calibri"/>
                <a:ea typeface="黑体"/>
              </a:rPr>
              <a:t>)</a:t>
            </a:r>
            <a:r>
              <a:rPr b="0" lang="zh-CN" sz="2000" spc="-1" strike="noStrike">
                <a:solidFill>
                  <a:srgbClr val="000000"/>
                </a:solidFill>
                <a:latin typeface="Calibri"/>
                <a:ea typeface="黑体"/>
              </a:rPr>
              <a:t>后，执行如下命令：</a:t>
            </a:r>
            <a:br>
              <a:rPr sz="2000"/>
            </a:b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1800" spc="-1" strike="noStrike">
                <a:solidFill>
                  <a:srgbClr val="000000"/>
                </a:solidFill>
                <a:latin typeface="Courier New"/>
                <a:ea typeface="黑体"/>
              </a:rPr>
              <a:t>(b?/root)# pkill -SIGTERM stp</a:t>
            </a:r>
            <a:br>
              <a:rPr sz="1800"/>
            </a:br>
            <a:r>
              <a:rPr b="0" lang="zh-CN" sz="2000" spc="-1" strike="noStrike">
                <a:solidFill>
                  <a:srgbClr val="000000"/>
                </a:solidFill>
                <a:latin typeface="Calibri"/>
                <a:ea typeface="黑体"/>
              </a:rPr>
              <a:t>该命令强制所有</a:t>
            </a:r>
            <a:r>
              <a:rPr b="0" lang="en-US" sz="2000" spc="-1" strike="noStrike">
                <a:solidFill>
                  <a:srgbClr val="000000"/>
                </a:solidFill>
                <a:latin typeface="Calibri"/>
                <a:ea typeface="黑体"/>
              </a:rPr>
              <a:t>stp</a:t>
            </a:r>
            <a:r>
              <a:rPr b="0" lang="zh-CN" sz="2000" spc="-1" strike="noStrike">
                <a:solidFill>
                  <a:srgbClr val="000000"/>
                </a:solidFill>
                <a:latin typeface="Calibri"/>
                <a:ea typeface="黑体"/>
              </a:rPr>
              <a:t>程序输出最终状态并退出</a:t>
            </a:r>
            <a:endParaRPr b="0" lang="en-US" sz="2000" spc="-1" strike="noStrike">
              <a:solidFill>
                <a:srgbClr val="000000"/>
              </a:solidFill>
              <a:latin typeface="Calibri"/>
            </a:endParaRPr>
          </a:p>
          <a:p>
            <a:pPr lvl="1" marL="857160" indent="-457200">
              <a:lnSpc>
                <a:spcPct val="160000"/>
              </a:lnSpc>
              <a:buClr>
                <a:srgbClr val="9999cc"/>
              </a:buClr>
              <a:buSzPct val="80000"/>
              <a:buFont typeface="Wingdings" charset="2"/>
              <a:buChar char=""/>
              <a:tabLst>
                <a:tab algn="l" pos="0"/>
              </a:tabLst>
            </a:pPr>
            <a:r>
              <a:rPr b="0" lang="zh-CN" sz="1800" spc="-1" strike="noStrike">
                <a:solidFill>
                  <a:srgbClr val="000000"/>
                </a:solidFill>
                <a:latin typeface="Calibri"/>
                <a:ea typeface="黑体"/>
              </a:rPr>
              <a:t>可以在</a:t>
            </a:r>
            <a:r>
              <a:rPr b="0" lang="en-US" sz="1800" spc="-1" strike="noStrike">
                <a:solidFill>
                  <a:srgbClr val="000000"/>
                </a:solidFill>
                <a:latin typeface="Calibri"/>
                <a:ea typeface="黑体"/>
              </a:rPr>
              <a:t>xterm</a:t>
            </a:r>
            <a:r>
              <a:rPr b="0" lang="zh-CN" sz="1800" spc="-1" strike="noStrike">
                <a:solidFill>
                  <a:srgbClr val="000000"/>
                </a:solidFill>
                <a:latin typeface="Calibri"/>
                <a:ea typeface="黑体"/>
              </a:rPr>
              <a:t>或</a:t>
            </a:r>
            <a:r>
              <a:rPr b="0" lang="en-US" sz="1800" spc="-1" strike="noStrike">
                <a:solidFill>
                  <a:srgbClr val="000000"/>
                </a:solidFill>
                <a:latin typeface="Calibri"/>
                <a:ea typeface="黑体"/>
              </a:rPr>
              <a:t>gnome-terminal</a:t>
            </a:r>
            <a:r>
              <a:rPr b="0" lang="zh-CN" sz="1800" spc="-1" strike="noStrike">
                <a:solidFill>
                  <a:srgbClr val="000000"/>
                </a:solidFill>
                <a:latin typeface="Calibri"/>
                <a:ea typeface="黑体"/>
              </a:rPr>
              <a:t>中执行该命令，需要</a:t>
            </a:r>
            <a:r>
              <a:rPr b="0" lang="en-US" sz="1800" spc="-1" strike="noStrike">
                <a:solidFill>
                  <a:srgbClr val="000000"/>
                </a:solidFill>
                <a:latin typeface="Calibri"/>
                <a:ea typeface="黑体"/>
              </a:rPr>
              <a:t>root</a:t>
            </a:r>
            <a:r>
              <a:rPr b="0" lang="zh-CN" sz="1800" spc="-1" strike="noStrike">
                <a:solidFill>
                  <a:srgbClr val="000000"/>
                </a:solidFill>
                <a:latin typeface="Calibri"/>
                <a:ea typeface="黑体"/>
              </a:rPr>
              <a:t>权限</a:t>
            </a:r>
            <a:endParaRPr b="0" lang="en-US" sz="1800" spc="-1" strike="noStrike">
              <a:solidFill>
                <a:srgbClr val="000000"/>
              </a:solidFill>
              <a:latin typeface="Calibri"/>
            </a:endParaRPr>
          </a:p>
          <a:p>
            <a:pPr marL="457200" indent="-457200">
              <a:lnSpc>
                <a:spcPct val="160000"/>
              </a:lnSpc>
              <a:buClr>
                <a:srgbClr val="00007d"/>
              </a:buClr>
              <a:buSzPct val="75000"/>
              <a:buFont typeface="Calibri"/>
              <a:buAutoNum type="arabicPeriod"/>
              <a:tabLst>
                <a:tab algn="l" pos="0"/>
              </a:tabLst>
            </a:pPr>
            <a:r>
              <a:rPr b="0" lang="zh-CN" sz="2000" spc="-1" strike="noStrike">
                <a:solidFill>
                  <a:srgbClr val="000000"/>
                </a:solidFill>
                <a:latin typeface="Calibri"/>
                <a:ea typeface="黑体"/>
              </a:rPr>
              <a:t>执行</a:t>
            </a:r>
            <a:r>
              <a:rPr b="0" lang="en-US" sz="2000" spc="-1" strike="noStrike">
                <a:solidFill>
                  <a:srgbClr val="000000"/>
                </a:solidFill>
                <a:latin typeface="Calibri"/>
                <a:ea typeface="黑体"/>
              </a:rPr>
              <a:t>dump_output.sh</a:t>
            </a:r>
            <a:r>
              <a:rPr b="0" lang="zh-CN" sz="2000" spc="-1" strike="noStrike">
                <a:solidFill>
                  <a:srgbClr val="000000"/>
                </a:solidFill>
                <a:latin typeface="Calibri"/>
                <a:ea typeface="黑体"/>
              </a:rPr>
              <a:t>脚本，输出个</a:t>
            </a:r>
            <a:r>
              <a:rPr b="0" lang="en-US" sz="2000" spc="-1" strike="noStrike">
                <a:solidFill>
                  <a:srgbClr val="000000"/>
                </a:solidFill>
                <a:latin typeface="Calibri"/>
                <a:ea typeface="黑体"/>
              </a:rPr>
              <a:t>4</a:t>
            </a:r>
            <a:r>
              <a:rPr b="0" lang="zh-CN" sz="2000" spc="-1" strike="noStrike">
                <a:solidFill>
                  <a:srgbClr val="000000"/>
                </a:solidFill>
                <a:latin typeface="Calibri"/>
                <a:ea typeface="黑体"/>
              </a:rPr>
              <a:t>个节点的状态</a:t>
            </a:r>
            <a:endParaRPr b="0" lang="en-US" sz="2000" spc="-1" strike="noStrike">
              <a:solidFill>
                <a:srgbClr val="000000"/>
              </a:solidFill>
              <a:latin typeface="Calibri"/>
            </a:endParaRPr>
          </a:p>
          <a:p>
            <a:pPr>
              <a:lnSpc>
                <a:spcPct val="160000"/>
              </a:lnSpc>
              <a:buNone/>
              <a:tabLst>
                <a:tab algn="l" pos="0"/>
              </a:tabLst>
            </a:pPr>
            <a:r>
              <a:rPr b="0" lang="en-US" sz="2000" spc="-1" strike="noStrike">
                <a:solidFill>
                  <a:srgbClr val="000000"/>
                </a:solidFill>
                <a:latin typeface="Courier New"/>
                <a:ea typeface="黑体"/>
              </a:rPr>
              <a:t>	</a:t>
            </a:r>
            <a:r>
              <a:rPr b="0" lang="en-US" sz="2000" spc="-1" strike="noStrike">
                <a:solidFill>
                  <a:srgbClr val="000000"/>
                </a:solidFill>
                <a:latin typeface="Courier New"/>
                <a:ea typeface="黑体"/>
              </a:rPr>
              <a:t>	</a:t>
            </a:r>
            <a:r>
              <a:rPr b="0" lang="en-US" sz="1800" spc="-1" strike="noStrike">
                <a:solidFill>
                  <a:srgbClr val="000000"/>
                </a:solidFill>
                <a:latin typeface="Courier New"/>
                <a:ea typeface="黑体"/>
              </a:rPr>
              <a:t># ./dump_output.sh 4</a:t>
            </a:r>
            <a:endParaRPr b="0" lang="en-US" sz="1800" spc="-1" strike="noStrike">
              <a:solidFill>
                <a:srgbClr val="000000"/>
              </a:solidFill>
              <a:latin typeface="Calibri"/>
            </a:endParaRPr>
          </a:p>
        </p:txBody>
      </p:sp>
      <p:sp>
        <p:nvSpPr>
          <p:cNvPr id="4" name="PlaceHolder 3"/>
          <p:cNvSpPr>
            <a:spLocks noGrp="1"/>
          </p:cNvSpPr>
          <p:nvPr>
            <p:ph type="sldNum" idx="5"/>
          </p:nvPr>
        </p:nvSpPr>
        <p:spPr/>
        <p:txBody>
          <a:bodyPr/>
          <a:p>
            <a:fld id="{31DF290E-352D-47B8-B63B-0FAF0D48EE40}" type="slidenum">
              <a:t>71</a:t>
            </a:fld>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2"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实验结果示例</a:t>
            </a:r>
            <a:endParaRPr b="0" lang="en-US" sz="3600" spc="-1" strike="noStrike">
              <a:solidFill>
                <a:srgbClr val="000000"/>
              </a:solidFill>
              <a:latin typeface="Calibri"/>
            </a:endParaRPr>
          </a:p>
        </p:txBody>
      </p:sp>
      <p:grpSp>
        <p:nvGrpSpPr>
          <p:cNvPr id="813" name="组合 33"/>
          <p:cNvGrpSpPr/>
          <p:nvPr/>
        </p:nvGrpSpPr>
        <p:grpSpPr>
          <a:xfrm>
            <a:off x="52920" y="1635840"/>
            <a:ext cx="2869560" cy="4237560"/>
            <a:chOff x="52920" y="1635840"/>
            <a:chExt cx="2869560" cy="4237560"/>
          </a:xfrm>
        </p:grpSpPr>
        <p:grpSp>
          <p:nvGrpSpPr>
            <p:cNvPr id="814" name="组合 4"/>
            <p:cNvGrpSpPr/>
            <p:nvPr/>
          </p:nvGrpSpPr>
          <p:grpSpPr>
            <a:xfrm>
              <a:off x="130680" y="1635840"/>
              <a:ext cx="2727000" cy="4237560"/>
              <a:chOff x="130680" y="1635840"/>
              <a:chExt cx="2727000" cy="4237560"/>
            </a:xfrm>
          </p:grpSpPr>
          <p:sp>
            <p:nvSpPr>
              <p:cNvPr id="815" name="椭圆 5"/>
              <p:cNvSpPr/>
              <p:nvPr/>
            </p:nvSpPr>
            <p:spPr>
              <a:xfrm>
                <a:off x="1112400" y="2679120"/>
                <a:ext cx="671400" cy="64692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b1</a:t>
                </a:r>
                <a:endParaRPr b="0" lang="en-US" sz="2000" spc="-1" strike="noStrike">
                  <a:latin typeface="Arial"/>
                </a:endParaRPr>
              </a:p>
            </p:txBody>
          </p:sp>
          <p:sp>
            <p:nvSpPr>
              <p:cNvPr id="816" name="椭圆 6"/>
              <p:cNvSpPr/>
              <p:nvPr/>
            </p:nvSpPr>
            <p:spPr>
              <a:xfrm>
                <a:off x="130680" y="4008240"/>
                <a:ext cx="671400" cy="64692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b3</a:t>
                </a:r>
                <a:endParaRPr b="0" lang="en-US" sz="2000" spc="-1" strike="noStrike">
                  <a:latin typeface="Arial"/>
                </a:endParaRPr>
              </a:p>
            </p:txBody>
          </p:sp>
          <p:sp>
            <p:nvSpPr>
              <p:cNvPr id="817" name="椭圆 7"/>
              <p:cNvSpPr/>
              <p:nvPr/>
            </p:nvSpPr>
            <p:spPr>
              <a:xfrm>
                <a:off x="2186280" y="4008240"/>
                <a:ext cx="671400" cy="64692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b2</a:t>
                </a:r>
                <a:endParaRPr b="0" lang="en-US" sz="2000" spc="-1" strike="noStrike">
                  <a:latin typeface="Arial"/>
                </a:endParaRPr>
              </a:p>
            </p:txBody>
          </p:sp>
          <p:sp>
            <p:nvSpPr>
              <p:cNvPr id="818" name="椭圆 8"/>
              <p:cNvSpPr/>
              <p:nvPr/>
            </p:nvSpPr>
            <p:spPr>
              <a:xfrm>
                <a:off x="1112400" y="5226480"/>
                <a:ext cx="671400" cy="64692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b4</a:t>
                </a:r>
                <a:endParaRPr b="0" lang="en-US" sz="2000" spc="-1" strike="noStrike">
                  <a:latin typeface="Arial"/>
                </a:endParaRPr>
              </a:p>
            </p:txBody>
          </p:sp>
          <p:sp>
            <p:nvSpPr>
              <p:cNvPr id="819" name="直接连接符 9"/>
              <p:cNvSpPr/>
              <p:nvPr/>
            </p:nvSpPr>
            <p:spPr>
              <a:xfrm flipH="1">
                <a:off x="466200" y="3231360"/>
                <a:ext cx="744480" cy="77688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820" name="直接连接符 10"/>
              <p:cNvSpPr/>
              <p:nvPr/>
            </p:nvSpPr>
            <p:spPr>
              <a:xfrm>
                <a:off x="1685520" y="3231360"/>
                <a:ext cx="836280" cy="77688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821" name="直接连接符 11"/>
              <p:cNvSpPr/>
              <p:nvPr/>
            </p:nvSpPr>
            <p:spPr>
              <a:xfrm>
                <a:off x="466200" y="4655160"/>
                <a:ext cx="744480" cy="666000"/>
              </a:xfrm>
              <a:prstGeom prst="line">
                <a:avLst/>
              </a:prstGeom>
              <a:ln w="28575">
                <a:solidFill>
                  <a:srgbClr val="9292fb"/>
                </a:solidFill>
                <a:prstDash val="dash"/>
                <a:round/>
              </a:ln>
            </p:spPr>
            <p:style>
              <a:lnRef idx="1">
                <a:schemeClr val="accent1"/>
              </a:lnRef>
              <a:fillRef idx="0">
                <a:schemeClr val="accent1"/>
              </a:fillRef>
              <a:effectRef idx="0">
                <a:schemeClr val="accent1"/>
              </a:effectRef>
              <a:fontRef idx="minor"/>
            </p:style>
          </p:sp>
          <p:sp>
            <p:nvSpPr>
              <p:cNvPr id="822" name="直接连接符 12"/>
              <p:cNvSpPr/>
              <p:nvPr/>
            </p:nvSpPr>
            <p:spPr>
              <a:xfrm flipH="1">
                <a:off x="1685520" y="4655160"/>
                <a:ext cx="836280" cy="66600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823" name="文本框 13"/>
              <p:cNvSpPr/>
              <p:nvPr/>
            </p:nvSpPr>
            <p:spPr>
              <a:xfrm>
                <a:off x="746280" y="1635840"/>
                <a:ext cx="145224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zh-CN" sz="2000" spc="-1" strike="noStrike">
                    <a:solidFill>
                      <a:srgbClr val="000000"/>
                    </a:solidFill>
                    <a:latin typeface="Calibri"/>
                    <a:ea typeface="黑体"/>
                  </a:rPr>
                  <a:t>生成树拓扑</a:t>
                </a:r>
                <a:endParaRPr b="0" lang="en-US" sz="2000" spc="-1" strike="noStrike">
                  <a:latin typeface="Arial"/>
                </a:endParaRPr>
              </a:p>
            </p:txBody>
          </p:sp>
          <p:pic>
            <p:nvPicPr>
              <p:cNvPr id="824" name="图片 14" descr=""/>
              <p:cNvPicPr/>
              <p:nvPr/>
            </p:nvPicPr>
            <p:blipFill>
              <a:blip r:embed="rId1"/>
              <a:stretch/>
            </p:blipFill>
            <p:spPr>
              <a:xfrm>
                <a:off x="675720" y="4749480"/>
                <a:ext cx="325440" cy="511560"/>
              </a:xfrm>
              <a:prstGeom prst="rect">
                <a:avLst/>
              </a:prstGeom>
              <a:ln w="0">
                <a:noFill/>
              </a:ln>
            </p:spPr>
          </p:pic>
        </p:grpSp>
        <p:sp>
          <p:nvSpPr>
            <p:cNvPr id="825" name="文本框 24"/>
            <p:cNvSpPr/>
            <p:nvPr/>
          </p:nvSpPr>
          <p:spPr>
            <a:xfrm>
              <a:off x="1346760" y="2260080"/>
              <a:ext cx="14536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Root Switch</a:t>
              </a:r>
              <a:endParaRPr b="0" lang="en-US" sz="1800" spc="-1" strike="noStrike">
                <a:latin typeface="Arial"/>
              </a:endParaRPr>
            </a:p>
          </p:txBody>
        </p:sp>
        <p:sp>
          <p:nvSpPr>
            <p:cNvPr id="826" name="矩形 25"/>
            <p:cNvSpPr/>
            <p:nvPr/>
          </p:nvSpPr>
          <p:spPr>
            <a:xfrm>
              <a:off x="52920" y="3620160"/>
              <a:ext cx="469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b050"/>
                  </a:solidFill>
                  <a:latin typeface="Calibri"/>
                  <a:ea typeface="黑体"/>
                </a:rPr>
                <a:t>RP</a:t>
              </a:r>
              <a:endParaRPr b="0" lang="en-US" sz="1800" spc="-1" strike="noStrike">
                <a:latin typeface="Arial"/>
              </a:endParaRPr>
            </a:p>
          </p:txBody>
        </p:sp>
        <p:sp>
          <p:nvSpPr>
            <p:cNvPr id="827" name="矩形 26"/>
            <p:cNvSpPr/>
            <p:nvPr/>
          </p:nvSpPr>
          <p:spPr>
            <a:xfrm>
              <a:off x="2453400" y="3571920"/>
              <a:ext cx="469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b050"/>
                  </a:solidFill>
                  <a:latin typeface="Calibri"/>
                  <a:ea typeface="黑体"/>
                </a:rPr>
                <a:t>RP</a:t>
              </a:r>
              <a:endParaRPr b="0" lang="en-US" sz="1800" spc="-1" strike="noStrike">
                <a:latin typeface="Arial"/>
              </a:endParaRPr>
            </a:p>
          </p:txBody>
        </p:sp>
        <p:sp>
          <p:nvSpPr>
            <p:cNvPr id="828" name="矩形 27"/>
            <p:cNvSpPr/>
            <p:nvPr/>
          </p:nvSpPr>
          <p:spPr>
            <a:xfrm>
              <a:off x="1734840" y="5115600"/>
              <a:ext cx="469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b050"/>
                  </a:solidFill>
                  <a:latin typeface="Calibri"/>
                  <a:ea typeface="黑体"/>
                </a:rPr>
                <a:t>RP</a:t>
              </a:r>
              <a:endParaRPr b="0" lang="en-US" sz="1800" spc="-1" strike="noStrike">
                <a:latin typeface="Arial"/>
              </a:endParaRPr>
            </a:p>
          </p:txBody>
        </p:sp>
        <p:sp>
          <p:nvSpPr>
            <p:cNvPr id="829" name="文本框 28"/>
            <p:cNvSpPr/>
            <p:nvPr/>
          </p:nvSpPr>
          <p:spPr>
            <a:xfrm>
              <a:off x="690840" y="2922840"/>
              <a:ext cx="4813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ea typeface="黑体"/>
                </a:rPr>
                <a:t>DP</a:t>
              </a:r>
              <a:endParaRPr b="0" lang="en-US" sz="1800" spc="-1" strike="noStrike">
                <a:latin typeface="Arial"/>
              </a:endParaRPr>
            </a:p>
          </p:txBody>
        </p:sp>
        <p:sp>
          <p:nvSpPr>
            <p:cNvPr id="830" name="文本框 29"/>
            <p:cNvSpPr/>
            <p:nvPr/>
          </p:nvSpPr>
          <p:spPr>
            <a:xfrm>
              <a:off x="1738800" y="2907000"/>
              <a:ext cx="4813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ea typeface="黑体"/>
                </a:rPr>
                <a:t>DP</a:t>
              </a:r>
              <a:endParaRPr b="0" lang="en-US" sz="1800" spc="-1" strike="noStrike">
                <a:latin typeface="Arial"/>
              </a:endParaRPr>
            </a:p>
          </p:txBody>
        </p:sp>
        <p:sp>
          <p:nvSpPr>
            <p:cNvPr id="831" name="文本框 30"/>
            <p:cNvSpPr/>
            <p:nvPr/>
          </p:nvSpPr>
          <p:spPr>
            <a:xfrm>
              <a:off x="86040" y="4703760"/>
              <a:ext cx="4813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ea typeface="黑体"/>
                </a:rPr>
                <a:t>DP</a:t>
              </a:r>
              <a:endParaRPr b="0" lang="en-US" sz="1800" spc="-1" strike="noStrike">
                <a:latin typeface="Arial"/>
              </a:endParaRPr>
            </a:p>
          </p:txBody>
        </p:sp>
        <p:sp>
          <p:nvSpPr>
            <p:cNvPr id="832" name="文本框 31"/>
            <p:cNvSpPr/>
            <p:nvPr/>
          </p:nvSpPr>
          <p:spPr>
            <a:xfrm>
              <a:off x="2385360" y="4667760"/>
              <a:ext cx="4813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ea typeface="黑体"/>
                </a:rPr>
                <a:t>DP</a:t>
              </a:r>
              <a:endParaRPr b="0" lang="en-US" sz="1800" spc="-1" strike="noStrike">
                <a:latin typeface="Arial"/>
              </a:endParaRPr>
            </a:p>
          </p:txBody>
        </p:sp>
        <p:sp>
          <p:nvSpPr>
            <p:cNvPr id="833" name="矩形 32"/>
            <p:cNvSpPr/>
            <p:nvPr/>
          </p:nvSpPr>
          <p:spPr>
            <a:xfrm>
              <a:off x="678600" y="5407200"/>
              <a:ext cx="462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3333ff"/>
                  </a:solidFill>
                  <a:latin typeface="Calibri"/>
                  <a:ea typeface="黑体"/>
                </a:rPr>
                <a:t>AP</a:t>
              </a:r>
              <a:endParaRPr b="0" lang="en-US" sz="1800" spc="-1" strike="noStrike">
                <a:latin typeface="Arial"/>
              </a:endParaRPr>
            </a:p>
          </p:txBody>
        </p:sp>
      </p:grpSp>
      <p:grpSp>
        <p:nvGrpSpPr>
          <p:cNvPr id="834" name="组合 15"/>
          <p:cNvGrpSpPr/>
          <p:nvPr/>
        </p:nvGrpSpPr>
        <p:grpSpPr>
          <a:xfrm>
            <a:off x="3480840" y="978840"/>
            <a:ext cx="5769720" cy="5843880"/>
            <a:chOff x="3480840" y="978840"/>
            <a:chExt cx="5769720" cy="5843880"/>
          </a:xfrm>
        </p:grpSpPr>
        <p:grpSp>
          <p:nvGrpSpPr>
            <p:cNvPr id="835" name="组合 34"/>
            <p:cNvGrpSpPr/>
            <p:nvPr/>
          </p:nvGrpSpPr>
          <p:grpSpPr>
            <a:xfrm>
              <a:off x="3480840" y="978840"/>
              <a:ext cx="5769720" cy="5843880"/>
              <a:chOff x="3480840" y="978840"/>
              <a:chExt cx="5769720" cy="5843880"/>
            </a:xfrm>
          </p:grpSpPr>
          <p:sp>
            <p:nvSpPr>
              <p:cNvPr id="836" name="文本框 35"/>
              <p:cNvSpPr/>
              <p:nvPr/>
            </p:nvSpPr>
            <p:spPr>
              <a:xfrm>
                <a:off x="3480840" y="978840"/>
                <a:ext cx="5769720" cy="58438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400" spc="-1" strike="noStrike">
                    <a:solidFill>
                      <a:srgbClr val="000000"/>
                    </a:solidFill>
                    <a:latin typeface="Calibri"/>
                    <a:ea typeface="黑体"/>
                  </a:rPr>
                  <a:t>NODE b1 dumps:</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this switch is root.</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port id: 01, role: DESIGNATED.</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designated -&gt;root: 0101, -&gt;switch: 0101, -&gt;port: 01, -&gt;cost: 0.</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port id: 02, role: DESIGNATED.</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designated -&gt;root: 0101, -&gt;switch: 0101, -&gt;port: 02, -&gt;cost: 0.</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lang="en-US" sz="1400" spc="-1" strike="noStrike">
                    <a:solidFill>
                      <a:srgbClr val="000000"/>
                    </a:solidFill>
                    <a:latin typeface="Calibri"/>
                    <a:ea typeface="黑体"/>
                  </a:rPr>
                  <a:t>NODE b2 dumps:</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non-root switch, designated root: 0101, root path cost: 1.</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port id: 01, role: ROOT.</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designated -&gt;root: 0101, -&gt;switch: 0101, -&gt;port: 01, -&gt;cost: 0.</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port id: 02, role: DESIGNATED.</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designated -&gt;root: 0101, -&gt;switch: 0201, -&gt;port: 02, -&gt;cost: 1.</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lang="en-US" sz="1400" spc="-1" strike="noStrike">
                    <a:solidFill>
                      <a:srgbClr val="000000"/>
                    </a:solidFill>
                    <a:latin typeface="Calibri"/>
                    <a:ea typeface="黑体"/>
                  </a:rPr>
                  <a:t>NODE b3 dumps:</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non-root switch, designated root: 0101, root path cost: 1.</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port id: 01, role: ROOT.</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designated -&gt;root: 0101, -&gt;switch: 0101, -&gt;port: 02, -&gt;cost: 0.</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port id: 02, role: DESIGNATED.</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designated -&gt;root: 0101, -&gt;switch: 0301, -&gt;port: 02, -&gt;cost: 1.</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lang="en-US" sz="1400" spc="-1" strike="noStrike">
                    <a:solidFill>
                      <a:srgbClr val="000000"/>
                    </a:solidFill>
                    <a:latin typeface="Calibri"/>
                    <a:ea typeface="黑体"/>
                  </a:rPr>
                  <a:t>NODE b4 dumps:</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non-root switch, designated root: 0101, root path cost: 2.</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port id: 01, role: ROOT.</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designated -&gt;root: 0101, -&gt;switch: 0201, -&gt;port: 02, -&gt;cost: 1.</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port id: 02, role: ALTERNATE.</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designated -&gt;root: 0101, -&gt;switch: 0301, -&gt;port: 02, -&gt;cost: 1. </a:t>
                </a:r>
                <a:endParaRPr b="0" lang="en-US" sz="1400" spc="-1" strike="noStrike">
                  <a:latin typeface="Arial"/>
                </a:endParaRPr>
              </a:p>
            </p:txBody>
          </p:sp>
          <p:sp>
            <p:nvSpPr>
              <p:cNvPr id="837" name="直接连接符 37"/>
              <p:cNvSpPr/>
              <p:nvPr/>
            </p:nvSpPr>
            <p:spPr>
              <a:xfrm>
                <a:off x="4264920" y="1675440"/>
                <a:ext cx="2232360" cy="360"/>
              </a:xfrm>
              <a:prstGeom prst="line">
                <a:avLst/>
              </a:prstGeom>
              <a:ln w="19050">
                <a:solidFill>
                  <a:srgbClr val="ff0000"/>
                </a:solidFill>
                <a:round/>
              </a:ln>
            </p:spPr>
            <p:style>
              <a:lnRef idx="1">
                <a:schemeClr val="accent1"/>
              </a:lnRef>
              <a:fillRef idx="0">
                <a:schemeClr val="accent1"/>
              </a:fillRef>
              <a:effectRef idx="0">
                <a:schemeClr val="accent1"/>
              </a:effectRef>
              <a:fontRef idx="minor"/>
            </p:style>
          </p:sp>
          <p:sp>
            <p:nvSpPr>
              <p:cNvPr id="838" name="直接连接符 38"/>
              <p:cNvSpPr/>
              <p:nvPr/>
            </p:nvSpPr>
            <p:spPr>
              <a:xfrm>
                <a:off x="4264920" y="2107440"/>
                <a:ext cx="2232360" cy="360"/>
              </a:xfrm>
              <a:prstGeom prst="line">
                <a:avLst/>
              </a:prstGeom>
              <a:ln w="19050">
                <a:solidFill>
                  <a:srgbClr val="ff0000"/>
                </a:solidFill>
                <a:round/>
              </a:ln>
            </p:spPr>
            <p:style>
              <a:lnRef idx="1">
                <a:schemeClr val="accent1"/>
              </a:lnRef>
              <a:fillRef idx="0">
                <a:schemeClr val="accent1"/>
              </a:fillRef>
              <a:effectRef idx="0">
                <a:schemeClr val="accent1"/>
              </a:effectRef>
              <a:fontRef idx="minor"/>
            </p:style>
          </p:sp>
          <p:sp>
            <p:nvSpPr>
              <p:cNvPr id="839" name="直接连接符 39"/>
              <p:cNvSpPr/>
              <p:nvPr/>
            </p:nvSpPr>
            <p:spPr>
              <a:xfrm>
                <a:off x="4264920" y="3607920"/>
                <a:ext cx="2232360" cy="360"/>
              </a:xfrm>
              <a:prstGeom prst="line">
                <a:avLst/>
              </a:prstGeom>
              <a:ln w="19050">
                <a:solidFill>
                  <a:srgbClr val="ff0000"/>
                </a:solidFill>
                <a:round/>
              </a:ln>
            </p:spPr>
            <p:style>
              <a:lnRef idx="1">
                <a:schemeClr val="accent1"/>
              </a:lnRef>
              <a:fillRef idx="0">
                <a:schemeClr val="accent1"/>
              </a:fillRef>
              <a:effectRef idx="0">
                <a:schemeClr val="accent1"/>
              </a:effectRef>
              <a:fontRef idx="minor"/>
            </p:style>
          </p:sp>
          <p:sp>
            <p:nvSpPr>
              <p:cNvPr id="840" name="直接连接符 40"/>
              <p:cNvSpPr/>
              <p:nvPr/>
            </p:nvSpPr>
            <p:spPr>
              <a:xfrm>
                <a:off x="4264920" y="5083200"/>
                <a:ext cx="2232360" cy="360"/>
              </a:xfrm>
              <a:prstGeom prst="line">
                <a:avLst/>
              </a:prstGeom>
              <a:ln w="19050">
                <a:solidFill>
                  <a:srgbClr val="ff0000"/>
                </a:solidFill>
                <a:round/>
              </a:ln>
            </p:spPr>
            <p:style>
              <a:lnRef idx="1">
                <a:schemeClr val="accent1"/>
              </a:lnRef>
              <a:fillRef idx="0">
                <a:schemeClr val="accent1"/>
              </a:fillRef>
              <a:effectRef idx="0">
                <a:schemeClr val="accent1"/>
              </a:effectRef>
              <a:fontRef idx="minor"/>
            </p:style>
          </p:sp>
          <p:sp>
            <p:nvSpPr>
              <p:cNvPr id="841" name="直接连接符 41"/>
              <p:cNvSpPr/>
              <p:nvPr/>
            </p:nvSpPr>
            <p:spPr>
              <a:xfrm>
                <a:off x="4264920" y="6595200"/>
                <a:ext cx="2088000" cy="360"/>
              </a:xfrm>
              <a:prstGeom prst="line">
                <a:avLst/>
              </a:prstGeom>
              <a:ln w="19050">
                <a:solidFill>
                  <a:srgbClr val="9999ff">
                    <a:lumMod val="75000"/>
                  </a:srgbClr>
                </a:solidFill>
                <a:round/>
              </a:ln>
            </p:spPr>
            <p:style>
              <a:lnRef idx="1">
                <a:schemeClr val="accent1"/>
              </a:lnRef>
              <a:fillRef idx="0">
                <a:schemeClr val="accent1"/>
              </a:fillRef>
              <a:effectRef idx="0">
                <a:schemeClr val="accent1"/>
              </a:effectRef>
              <a:fontRef idx="minor"/>
            </p:style>
          </p:sp>
          <p:sp>
            <p:nvSpPr>
              <p:cNvPr id="842" name="直接连接符 42"/>
              <p:cNvSpPr/>
              <p:nvPr/>
            </p:nvSpPr>
            <p:spPr>
              <a:xfrm>
                <a:off x="4264920" y="4651200"/>
                <a:ext cx="1673640" cy="360"/>
              </a:xfrm>
              <a:prstGeom prst="line">
                <a:avLst/>
              </a:prstGeom>
              <a:ln w="19050">
                <a:solidFill>
                  <a:srgbClr val="00b050"/>
                </a:solidFill>
                <a:round/>
              </a:ln>
            </p:spPr>
            <p:style>
              <a:lnRef idx="1">
                <a:schemeClr val="accent1"/>
              </a:lnRef>
              <a:fillRef idx="0">
                <a:schemeClr val="accent1"/>
              </a:fillRef>
              <a:effectRef idx="0">
                <a:schemeClr val="accent1"/>
              </a:effectRef>
              <a:fontRef idx="minor"/>
            </p:style>
          </p:sp>
          <p:sp>
            <p:nvSpPr>
              <p:cNvPr id="843" name="直接连接符 43"/>
              <p:cNvSpPr/>
              <p:nvPr/>
            </p:nvSpPr>
            <p:spPr>
              <a:xfrm>
                <a:off x="4264920" y="3156480"/>
                <a:ext cx="1673640" cy="360"/>
              </a:xfrm>
              <a:prstGeom prst="line">
                <a:avLst/>
              </a:prstGeom>
              <a:ln w="19050">
                <a:solidFill>
                  <a:srgbClr val="00b050"/>
                </a:solidFill>
                <a:round/>
              </a:ln>
            </p:spPr>
            <p:style>
              <a:lnRef idx="1">
                <a:schemeClr val="accent1"/>
              </a:lnRef>
              <a:fillRef idx="0">
                <a:schemeClr val="accent1"/>
              </a:fillRef>
              <a:effectRef idx="0">
                <a:schemeClr val="accent1"/>
              </a:effectRef>
              <a:fontRef idx="minor"/>
            </p:style>
          </p:sp>
          <p:sp>
            <p:nvSpPr>
              <p:cNvPr id="844" name="直接连接符 44"/>
              <p:cNvSpPr/>
              <p:nvPr/>
            </p:nvSpPr>
            <p:spPr>
              <a:xfrm>
                <a:off x="4264920" y="6163200"/>
                <a:ext cx="1673640" cy="360"/>
              </a:xfrm>
              <a:prstGeom prst="line">
                <a:avLst/>
              </a:prstGeom>
              <a:ln w="19050">
                <a:solidFill>
                  <a:srgbClr val="00b050"/>
                </a:solidFill>
                <a:round/>
              </a:ln>
            </p:spPr>
            <p:style>
              <a:lnRef idx="1">
                <a:schemeClr val="accent1"/>
              </a:lnRef>
              <a:fillRef idx="0">
                <a:schemeClr val="accent1"/>
              </a:fillRef>
              <a:effectRef idx="0">
                <a:schemeClr val="accent1"/>
              </a:effectRef>
              <a:fontRef idx="minor"/>
            </p:style>
          </p:sp>
        </p:grpSp>
        <p:sp>
          <p:nvSpPr>
            <p:cNvPr id="845" name="矩形 2"/>
            <p:cNvSpPr/>
            <p:nvPr/>
          </p:nvSpPr>
          <p:spPr>
            <a:xfrm>
              <a:off x="4271040" y="1257120"/>
              <a:ext cx="1386720" cy="2156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grpSp>
      <p:sp>
        <p:nvSpPr>
          <p:cNvPr id="3" name="PlaceHolder 2"/>
          <p:cNvSpPr>
            <a:spLocks noGrp="1"/>
          </p:cNvSpPr>
          <p:nvPr>
            <p:ph type="sldNum" idx="5"/>
          </p:nvPr>
        </p:nvSpPr>
        <p:spPr/>
        <p:txBody>
          <a:bodyPr/>
          <a:p>
            <a:fld id="{A6909CE5-1C76-4A22-84D0-B24D79D7783B}" type="slidenum">
              <a:t>72</a:t>
            </a:fld>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6"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提示</a:t>
            </a:r>
            <a:endParaRPr b="0" lang="en-US" sz="3600" spc="-1" strike="noStrike">
              <a:solidFill>
                <a:srgbClr val="000000"/>
              </a:solidFill>
              <a:latin typeface="Calibri"/>
            </a:endParaRPr>
          </a:p>
        </p:txBody>
      </p:sp>
      <p:sp>
        <p:nvSpPr>
          <p:cNvPr id="847"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端口数据结构中存储的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与数据包中的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字段名字不同，且需要本地、网络字节序转换，因此端口与端口、端口与数据包的优先级比较需要分别实现</a:t>
            </a:r>
            <a:endParaRPr b="0" lang="en-US" sz="2000" spc="-1" strike="noStrike">
              <a:solidFill>
                <a:srgbClr val="000000"/>
              </a:solidFill>
              <a:latin typeface="Calibri"/>
            </a:endParaRPr>
          </a:p>
          <a:p>
            <a:pPr>
              <a:lnSpc>
                <a:spcPct val="150000"/>
              </a:lnSpc>
              <a:buNone/>
            </a:pPr>
            <a:endParaRPr b="0" lang="en-US" sz="20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不需要在端口数据结构中单独定义端口状态，端口的状态可以由如下方法推断出来</a:t>
            </a:r>
            <a:endParaRPr b="0" lang="en-US" sz="2000" spc="-1" strike="noStrike">
              <a:solidFill>
                <a:srgbClr val="000000"/>
              </a:solidFill>
              <a:latin typeface="Calibri"/>
            </a:endParaRPr>
          </a:p>
          <a:p>
            <a:pPr>
              <a:lnSpc>
                <a:spcPct val="150000"/>
              </a:lnSpc>
              <a:buNone/>
            </a:pPr>
            <a:endParaRPr b="0" lang="en-US" sz="2000" spc="-1" strike="noStrike">
              <a:solidFill>
                <a:srgbClr val="000000"/>
              </a:solidFill>
              <a:latin typeface="Calibri"/>
            </a:endParaRPr>
          </a:p>
          <a:p>
            <a:pPr>
              <a:lnSpc>
                <a:spcPct val="150000"/>
              </a:lnSpc>
              <a:buNone/>
            </a:pPr>
            <a:endParaRPr b="0" lang="en-US" sz="2000" spc="-1" strike="noStrike">
              <a:solidFill>
                <a:srgbClr val="000000"/>
              </a:solidFill>
              <a:latin typeface="Calibri"/>
            </a:endParaRPr>
          </a:p>
          <a:p>
            <a:pPr>
              <a:lnSpc>
                <a:spcPct val="150000"/>
              </a:lnSpc>
              <a:buNone/>
            </a:pPr>
            <a:endParaRPr b="0" lang="en-US" sz="2000" spc="-1" strike="noStrike">
              <a:solidFill>
                <a:srgbClr val="000000"/>
              </a:solidFill>
              <a:latin typeface="Calibri"/>
            </a:endParaRPr>
          </a:p>
          <a:p>
            <a:pPr>
              <a:lnSpc>
                <a:spcPct val="150000"/>
              </a:lnSpc>
              <a:buNone/>
            </a:pPr>
            <a:endParaRPr b="0" lang="en-US" sz="2000" spc="-1" strike="noStrike">
              <a:solidFill>
                <a:srgbClr val="000000"/>
              </a:solidFill>
              <a:latin typeface="Calibri"/>
            </a:endParaRPr>
          </a:p>
        </p:txBody>
      </p:sp>
      <p:sp>
        <p:nvSpPr>
          <p:cNvPr id="848" name="矩形 4"/>
          <p:cNvSpPr/>
          <p:nvPr/>
        </p:nvSpPr>
        <p:spPr>
          <a:xfrm>
            <a:off x="747000" y="4462560"/>
            <a:ext cx="7649640" cy="1793160"/>
          </a:xfrm>
          <a:prstGeom prst="rect">
            <a:avLst/>
          </a:prstGeom>
          <a:solidFill>
            <a:srgbClr val="ffffff"/>
          </a:solidFill>
          <a:ln>
            <a:solidFill>
              <a:srgbClr val="9999ff"/>
            </a:solidFill>
            <a:round/>
          </a:ln>
        </p:spPr>
        <p:style>
          <a:lnRef idx="2">
            <a:schemeClr val="accent1"/>
          </a:lnRef>
          <a:fillRef idx="1">
            <a:schemeClr val="lt1"/>
          </a:fillRef>
          <a:effectRef idx="0">
            <a:schemeClr val="accent1"/>
          </a:effectRef>
          <a:fontRef idx="minor"/>
        </p:style>
        <p:txBody>
          <a:bodyPr lIns="90000" rIns="90000" tIns="45000" bIns="45000" anchor="t">
            <a:spAutoFit/>
          </a:bodyPr>
          <a:p>
            <a:pPr marL="57240">
              <a:lnSpc>
                <a:spcPct val="100000"/>
              </a:lnSpc>
              <a:buNone/>
              <a:tabLst>
                <a:tab algn="l" pos="0"/>
              </a:tabLst>
            </a:pPr>
            <a:r>
              <a:rPr b="0" lang="en-US" sz="1600" spc="-1" strike="noStrike">
                <a:solidFill>
                  <a:srgbClr val="000000"/>
                </a:solidFill>
                <a:latin typeface="Courier New"/>
                <a:ea typeface="DejaVu Sans Mono"/>
              </a:rPr>
              <a:t>if (stp-&gt;root_port &amp;&amp; p-&gt;port_id == stp-&gt;root_port-&gt;port_id)</a:t>
            </a:r>
            <a:endParaRPr b="0" lang="en-US" sz="1600" spc="-1" strike="noStrike">
              <a:latin typeface="Arial"/>
            </a:endParaRPr>
          </a:p>
          <a:p>
            <a:pPr marL="57240">
              <a:lnSpc>
                <a:spcPct val="100000"/>
              </a:lnSpc>
              <a:buNone/>
              <a:tabLst>
                <a:tab algn="l" pos="0"/>
              </a:tabLst>
            </a:pPr>
            <a:r>
              <a:rPr b="0" lang="en-US" sz="1600" spc="-1" strike="noStrike">
                <a:solidFill>
                  <a:srgbClr val="000000"/>
                </a:solidFill>
                <a:latin typeface="Courier New"/>
                <a:ea typeface="DejaVu Sans Mono"/>
              </a:rPr>
              <a:t>    </a:t>
            </a:r>
            <a:r>
              <a:rPr b="0" lang="en-US" sz="1600" spc="-1" strike="noStrike">
                <a:solidFill>
                  <a:srgbClr val="000000"/>
                </a:solidFill>
                <a:latin typeface="Courier New"/>
                <a:ea typeface="DejaVu Sans Mono"/>
              </a:rPr>
              <a:t>return "ROOT";</a:t>
            </a:r>
            <a:endParaRPr b="0" lang="en-US" sz="1600" spc="-1" strike="noStrike">
              <a:latin typeface="Arial"/>
            </a:endParaRPr>
          </a:p>
          <a:p>
            <a:pPr marL="57240">
              <a:lnSpc>
                <a:spcPct val="100000"/>
              </a:lnSpc>
              <a:buNone/>
              <a:tabLst>
                <a:tab algn="l" pos="0"/>
              </a:tabLst>
            </a:pPr>
            <a:r>
              <a:rPr b="0" lang="en-US" sz="1600" spc="-1" strike="noStrike">
                <a:solidFill>
                  <a:srgbClr val="000000"/>
                </a:solidFill>
                <a:latin typeface="Courier New"/>
                <a:ea typeface="DejaVu Sans Mono"/>
              </a:rPr>
              <a:t>else if (p-&gt;designated_switch == stp-&gt;switch_id &amp;&amp; \</a:t>
            </a:r>
            <a:endParaRPr b="0" lang="en-US" sz="1600" spc="-1" strike="noStrike">
              <a:latin typeface="Arial"/>
            </a:endParaRPr>
          </a:p>
          <a:p>
            <a:pPr marL="57240">
              <a:lnSpc>
                <a:spcPct val="100000"/>
              </a:lnSpc>
              <a:buNone/>
              <a:tabLst>
                <a:tab algn="l" pos="0"/>
              </a:tabLst>
            </a:pPr>
            <a:r>
              <a:rPr b="0" lang="en-US" sz="1600" spc="-1" strike="noStrike">
                <a:solidFill>
                  <a:srgbClr val="000000"/>
                </a:solidFill>
                <a:latin typeface="Courier New"/>
                <a:ea typeface="DejaVu Sans Mono"/>
              </a:rPr>
              <a:t>	</a:t>
            </a:r>
            <a:r>
              <a:rPr b="0" lang="en-US" sz="1600" spc="-1" strike="noStrike">
                <a:solidFill>
                  <a:srgbClr val="000000"/>
                </a:solidFill>
                <a:latin typeface="Courier New"/>
                <a:ea typeface="DejaVu Sans Mono"/>
              </a:rPr>
              <a:t>	</a:t>
            </a:r>
            <a:r>
              <a:rPr b="0" lang="en-US" sz="1600" spc="-1" strike="noStrike">
                <a:solidFill>
                  <a:srgbClr val="000000"/>
                </a:solidFill>
                <a:latin typeface="Courier New"/>
                <a:ea typeface="DejaVu Sans Mono"/>
              </a:rPr>
              <a:t>p-&gt;designated_port == p-&gt;port_id)</a:t>
            </a:r>
            <a:endParaRPr b="0" lang="en-US" sz="1600" spc="-1" strike="noStrike">
              <a:latin typeface="Arial"/>
            </a:endParaRPr>
          </a:p>
          <a:p>
            <a:pPr marL="57240">
              <a:lnSpc>
                <a:spcPct val="100000"/>
              </a:lnSpc>
              <a:buNone/>
              <a:tabLst>
                <a:tab algn="l" pos="0"/>
              </a:tabLst>
            </a:pPr>
            <a:r>
              <a:rPr b="0" lang="en-US" sz="1600" spc="-1" strike="noStrike">
                <a:solidFill>
                  <a:srgbClr val="000000"/>
                </a:solidFill>
                <a:latin typeface="Courier New"/>
                <a:ea typeface="DejaVu Sans Mono"/>
              </a:rPr>
              <a:t>    </a:t>
            </a:r>
            <a:r>
              <a:rPr b="0" lang="en-US" sz="1600" spc="-1" strike="noStrike">
                <a:solidFill>
                  <a:srgbClr val="000000"/>
                </a:solidFill>
                <a:latin typeface="Courier New"/>
                <a:ea typeface="DejaVu Sans Mono"/>
              </a:rPr>
              <a:t>return "DESIGNATED";</a:t>
            </a:r>
            <a:endParaRPr b="0" lang="en-US" sz="1600" spc="-1" strike="noStrike">
              <a:latin typeface="Arial"/>
            </a:endParaRPr>
          </a:p>
          <a:p>
            <a:pPr marL="57240">
              <a:lnSpc>
                <a:spcPct val="100000"/>
              </a:lnSpc>
              <a:buNone/>
              <a:tabLst>
                <a:tab algn="l" pos="0"/>
              </a:tabLst>
            </a:pPr>
            <a:r>
              <a:rPr b="0" lang="en-US" sz="1600" spc="-1" strike="noStrike">
                <a:solidFill>
                  <a:srgbClr val="000000"/>
                </a:solidFill>
                <a:latin typeface="Courier New"/>
                <a:ea typeface="DejaVu Sans Mono"/>
              </a:rPr>
              <a:t>else</a:t>
            </a:r>
            <a:endParaRPr b="0" lang="en-US" sz="1600" spc="-1" strike="noStrike">
              <a:latin typeface="Arial"/>
            </a:endParaRPr>
          </a:p>
          <a:p>
            <a:pPr marL="57240">
              <a:lnSpc>
                <a:spcPct val="100000"/>
              </a:lnSpc>
              <a:buNone/>
              <a:tabLst>
                <a:tab algn="l" pos="0"/>
              </a:tabLst>
            </a:pPr>
            <a:r>
              <a:rPr b="0" lang="en-US" sz="1600" spc="-1" strike="noStrike">
                <a:solidFill>
                  <a:srgbClr val="000000"/>
                </a:solidFill>
                <a:latin typeface="Courier New"/>
                <a:ea typeface="DejaVu Sans Mono"/>
              </a:rPr>
              <a:t>    </a:t>
            </a:r>
            <a:r>
              <a:rPr b="0" lang="en-US" sz="1600" spc="-1" strike="noStrike">
                <a:solidFill>
                  <a:srgbClr val="000000"/>
                </a:solidFill>
                <a:latin typeface="Courier New"/>
                <a:ea typeface="DejaVu Sans Mono"/>
              </a:rPr>
              <a:t>return "ALTERNATE";</a:t>
            </a:r>
            <a:endParaRPr b="0" lang="en-US" sz="1600" spc="-1" strike="noStrike">
              <a:latin typeface="Arial"/>
            </a:endParaRPr>
          </a:p>
        </p:txBody>
      </p:sp>
      <p:sp>
        <p:nvSpPr>
          <p:cNvPr id="4" name="PlaceHolder 3"/>
          <p:cNvSpPr>
            <a:spLocks noGrp="1"/>
          </p:cNvSpPr>
          <p:nvPr>
            <p:ph type="sldNum" idx="5"/>
          </p:nvPr>
        </p:nvSpPr>
        <p:spPr/>
        <p:txBody>
          <a:bodyPr/>
          <a:p>
            <a:fld id="{C2216766-8555-442D-950A-1E79ACB78138}" type="slidenum">
              <a:t>73</a:t>
            </a:fld>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9"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附件文件列表</a:t>
            </a:r>
            <a:endParaRPr b="0" lang="en-US" sz="3600" spc="-1" strike="noStrike">
              <a:solidFill>
                <a:srgbClr val="000000"/>
              </a:solidFill>
              <a:latin typeface="Calibri"/>
            </a:endParaRPr>
          </a:p>
        </p:txBody>
      </p:sp>
      <p:sp>
        <p:nvSpPr>
          <p:cNvPr id="850" name="PlaceHolder 2"/>
          <p:cNvSpPr>
            <a:spLocks noGrp="1"/>
          </p:cNvSpPr>
          <p:nvPr>
            <p:ph/>
          </p:nvPr>
        </p:nvSpPr>
        <p:spPr>
          <a:xfrm>
            <a:off x="457200" y="1445040"/>
            <a:ext cx="8686440" cy="5034600"/>
          </a:xfrm>
          <a:prstGeom prst="rect">
            <a:avLst/>
          </a:prstGeom>
          <a:noFill/>
          <a:ln w="0">
            <a:noFill/>
          </a:ln>
        </p:spPr>
        <p:txBody>
          <a:bodyPr numCol="1" spcCol="0" anchor="t">
            <a:noAutofit/>
          </a:bodyPr>
          <a:p>
            <a:pPr marL="343080" indent="-343080">
              <a:lnSpc>
                <a:spcPct val="130000"/>
              </a:lnSpc>
              <a:buClr>
                <a:srgbClr val="00007d"/>
              </a:buClr>
              <a:buSzPct val="75000"/>
              <a:buFont typeface="Wingdings" charset="2"/>
              <a:buChar char=""/>
            </a:pPr>
            <a:r>
              <a:rPr b="0" lang="en-US" sz="2400" spc="-1" strike="noStrike">
                <a:solidFill>
                  <a:srgbClr val="000000"/>
                </a:solidFill>
                <a:latin typeface="Calibri"/>
                <a:ea typeface="黑体"/>
              </a:rPr>
              <a:t>scripts</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禁止</a:t>
            </a:r>
            <a:r>
              <a:rPr b="0" lang="en-US" sz="2400" spc="-1" strike="noStrike">
                <a:solidFill>
                  <a:srgbClr val="000000"/>
                </a:solidFill>
                <a:latin typeface="Calibri"/>
                <a:ea typeface="黑体"/>
              </a:rPr>
              <a:t>IPv6</a:t>
            </a:r>
            <a:r>
              <a:rPr b="0" lang="zh-CN" sz="2400" spc="-1" strike="noStrike">
                <a:solidFill>
                  <a:srgbClr val="000000"/>
                </a:solidFill>
                <a:latin typeface="Calibri"/>
                <a:ea typeface="黑体"/>
              </a:rPr>
              <a:t>、</a:t>
            </a:r>
            <a:r>
              <a:rPr b="0" lang="en-US" sz="2400" spc="-1" strike="noStrike">
                <a:solidFill>
                  <a:srgbClr val="000000"/>
                </a:solidFill>
                <a:latin typeface="Calibri"/>
                <a:ea typeface="黑体"/>
              </a:rPr>
              <a:t>TCP Offloading</a:t>
            </a:r>
            <a:endParaRPr b="0" lang="en-US" sz="2400" spc="-1" strike="noStrike">
              <a:solidFill>
                <a:srgbClr val="000000"/>
              </a:solidFill>
              <a:latin typeface="Calibri"/>
            </a:endParaRPr>
          </a:p>
          <a:p>
            <a:pPr marL="343080" indent="-343080">
              <a:lnSpc>
                <a:spcPct val="130000"/>
              </a:lnSpc>
              <a:buClr>
                <a:srgbClr val="00007d"/>
              </a:buClr>
              <a:buSzPct val="75000"/>
              <a:buFont typeface="Wingdings" charset="2"/>
              <a:buChar char=""/>
            </a:pPr>
            <a:r>
              <a:rPr b="0" lang="en-US" sz="2400" spc="-1" strike="noStrike">
                <a:solidFill>
                  <a:srgbClr val="000000"/>
                </a:solidFill>
                <a:latin typeface="Calibri"/>
                <a:ea typeface="黑体"/>
              </a:rPr>
              <a:t>dump_output.sh</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汇总输出各节点状态信息</a:t>
            </a:r>
            <a:endParaRPr b="0" lang="en-US" sz="2400" spc="-1" strike="noStrike">
              <a:solidFill>
                <a:srgbClr val="000000"/>
              </a:solidFill>
              <a:latin typeface="Calibri"/>
            </a:endParaRPr>
          </a:p>
          <a:p>
            <a:pPr marL="343080" indent="-343080">
              <a:lnSpc>
                <a:spcPct val="130000"/>
              </a:lnSpc>
              <a:buClr>
                <a:srgbClr val="00007d"/>
              </a:buClr>
              <a:buSzPct val="75000"/>
              <a:buFont typeface="Wingdings" charset="2"/>
              <a:buChar char=""/>
            </a:pPr>
            <a:r>
              <a:rPr b="0" lang="en-US" sz="2400" spc="-1" strike="noStrike">
                <a:solidFill>
                  <a:srgbClr val="000000"/>
                </a:solidFill>
                <a:latin typeface="Calibri"/>
                <a:ea typeface="黑体"/>
              </a:rPr>
              <a:t>four_node_ring.py</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带环路网络拓扑</a:t>
            </a:r>
            <a:endParaRPr b="0" lang="en-US" sz="2400" spc="-1" strike="noStrike">
              <a:solidFill>
                <a:srgbClr val="000000"/>
              </a:solidFill>
              <a:latin typeface="Calibri"/>
            </a:endParaRPr>
          </a:p>
          <a:p>
            <a:pPr marL="343080" indent="-343080">
              <a:lnSpc>
                <a:spcPct val="130000"/>
              </a:lnSpc>
              <a:buClr>
                <a:srgbClr val="00007d"/>
              </a:buClr>
              <a:buSzPct val="75000"/>
              <a:buFont typeface="Wingdings" charset="2"/>
              <a:buChar char=""/>
            </a:pPr>
            <a:r>
              <a:rPr b="0" lang="en-US" sz="2400" spc="-1" strike="noStrike">
                <a:solidFill>
                  <a:srgbClr val="000000"/>
                </a:solidFill>
                <a:latin typeface="Calibri"/>
                <a:ea typeface="黑体"/>
              </a:rPr>
              <a:t>include</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所有相关头文件</a:t>
            </a:r>
            <a:endParaRPr b="0" lang="en-US" sz="2400" spc="-1" strike="noStrike">
              <a:solidFill>
                <a:srgbClr val="000000"/>
              </a:solidFill>
              <a:latin typeface="Calibri"/>
            </a:endParaRPr>
          </a:p>
          <a:p>
            <a:pPr marL="343080" indent="-343080">
              <a:lnSpc>
                <a:spcPct val="130000"/>
              </a:lnSpc>
              <a:buClr>
                <a:srgbClr val="00007d"/>
              </a:buClr>
              <a:buSzPct val="75000"/>
              <a:buFont typeface="Wingdings" charset="2"/>
              <a:buChar char=""/>
            </a:pPr>
            <a:r>
              <a:rPr b="0" lang="en-US" sz="2400" spc="-1" strike="noStrike">
                <a:solidFill>
                  <a:srgbClr val="ff0000"/>
                </a:solidFill>
                <a:latin typeface="Calibri"/>
                <a:ea typeface="黑体"/>
              </a:rPr>
              <a:t>main.c</a:t>
            </a:r>
            <a:r>
              <a:rPr b="0" lang="en-US" sz="2400" spc="-1" strike="noStrike">
                <a:solidFill>
                  <a:srgbClr val="ff0000"/>
                </a:solidFill>
                <a:latin typeface="Calibri"/>
                <a:ea typeface="黑体"/>
              </a:rPr>
              <a:t>	</a:t>
            </a:r>
            <a:r>
              <a:rPr b="0" lang="en-US" sz="2400" spc="-1" strike="noStrike">
                <a:solidFill>
                  <a:srgbClr val="ff0000"/>
                </a:solidFill>
                <a:latin typeface="Calibri"/>
                <a:ea typeface="黑体"/>
              </a:rPr>
              <a:t>	</a:t>
            </a:r>
            <a:r>
              <a:rPr b="0" lang="en-US" sz="2400" spc="-1" strike="noStrike">
                <a:solidFill>
                  <a:srgbClr val="ff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如需支持数据包转发，修改该文件</a:t>
            </a:r>
            <a:endParaRPr b="0" lang="en-US" sz="2400" spc="-1" strike="noStrike">
              <a:solidFill>
                <a:srgbClr val="000000"/>
              </a:solidFill>
              <a:latin typeface="Calibri"/>
            </a:endParaRPr>
          </a:p>
          <a:p>
            <a:pPr marL="343080" indent="-343080">
              <a:lnSpc>
                <a:spcPct val="130000"/>
              </a:lnSpc>
              <a:buClr>
                <a:srgbClr val="00007d"/>
              </a:buClr>
              <a:buSzPct val="75000"/>
              <a:buFont typeface="Wingdings" charset="2"/>
              <a:buChar char=""/>
            </a:pPr>
            <a:r>
              <a:rPr b="0" lang="en-US" sz="2400" spc="-1" strike="noStrike">
                <a:solidFill>
                  <a:srgbClr val="000000"/>
                </a:solidFill>
                <a:latin typeface="Calibri"/>
                <a:ea typeface="黑体"/>
              </a:rPr>
              <a:t>Makefile</a:t>
            </a:r>
            <a:endParaRPr b="0" lang="en-US" sz="2400" spc="-1" strike="noStrike">
              <a:solidFill>
                <a:srgbClr val="000000"/>
              </a:solidFill>
              <a:latin typeface="Calibri"/>
            </a:endParaRPr>
          </a:p>
          <a:p>
            <a:pPr marL="343080" indent="-343080">
              <a:lnSpc>
                <a:spcPct val="130000"/>
              </a:lnSpc>
              <a:buClr>
                <a:srgbClr val="00007d"/>
              </a:buClr>
              <a:buSzPct val="75000"/>
              <a:buFont typeface="Wingdings" charset="2"/>
              <a:buChar char=""/>
            </a:pPr>
            <a:r>
              <a:rPr b="0" lang="en-US" sz="2400" spc="-1" strike="noStrike">
                <a:solidFill>
                  <a:srgbClr val="000000"/>
                </a:solidFill>
                <a:latin typeface="Calibri"/>
                <a:ea typeface="黑体"/>
              </a:rPr>
              <a:t>device_internal.c</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框架内部实现</a:t>
            </a:r>
            <a:endParaRPr b="0" lang="en-US" sz="2400" spc="-1" strike="noStrike">
              <a:solidFill>
                <a:srgbClr val="000000"/>
              </a:solidFill>
              <a:latin typeface="Calibri"/>
            </a:endParaRPr>
          </a:p>
          <a:p>
            <a:pPr marL="343080" indent="-343080">
              <a:lnSpc>
                <a:spcPct val="130000"/>
              </a:lnSpc>
              <a:buClr>
                <a:srgbClr val="00007d"/>
              </a:buClr>
              <a:buSzPct val="75000"/>
              <a:buFont typeface="Wingdings" charset="2"/>
              <a:buChar char=""/>
            </a:pPr>
            <a:r>
              <a:rPr b="0" lang="en-US" sz="2400" spc="-1" strike="noStrike">
                <a:solidFill>
                  <a:srgbClr val="ff0000"/>
                </a:solidFill>
                <a:latin typeface="Calibri"/>
                <a:ea typeface="黑体"/>
              </a:rPr>
              <a:t>stp.c</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所有</a:t>
            </a:r>
            <a:r>
              <a:rPr b="0" lang="en-US" sz="2400" spc="-1" strike="noStrike">
                <a:solidFill>
                  <a:srgbClr val="000000"/>
                </a:solidFill>
                <a:latin typeface="Calibri"/>
                <a:ea typeface="黑体"/>
              </a:rPr>
              <a:t>STP</a:t>
            </a:r>
            <a:r>
              <a:rPr b="0" lang="zh-CN" sz="2400" spc="-1" strike="noStrike">
                <a:solidFill>
                  <a:srgbClr val="000000"/>
                </a:solidFill>
                <a:latin typeface="Calibri"/>
                <a:ea typeface="黑体"/>
              </a:rPr>
              <a:t>机制相关</a:t>
            </a:r>
            <a:endParaRPr b="0" lang="en-US" sz="2400" spc="-1" strike="noStrike">
              <a:solidFill>
                <a:srgbClr val="000000"/>
              </a:solidFill>
              <a:latin typeface="Calibri"/>
            </a:endParaRPr>
          </a:p>
          <a:p>
            <a:pPr marL="343080" indent="-343080">
              <a:lnSpc>
                <a:spcPct val="130000"/>
              </a:lnSpc>
              <a:buClr>
                <a:srgbClr val="00007d"/>
              </a:buClr>
              <a:buSzPct val="75000"/>
              <a:buFont typeface="Wingdings" charset="2"/>
              <a:buChar char=""/>
            </a:pPr>
            <a:r>
              <a:rPr b="0" lang="en-US" sz="2400" spc="-1" strike="noStrike">
                <a:solidFill>
                  <a:srgbClr val="000000"/>
                </a:solidFill>
                <a:latin typeface="Calibri"/>
                <a:ea typeface="黑体"/>
              </a:rPr>
              <a:t>stp-reference(.32/.arm)</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STP</a:t>
            </a:r>
            <a:r>
              <a:rPr b="0" lang="zh-CN" sz="2400" spc="-1" strike="noStrike">
                <a:solidFill>
                  <a:srgbClr val="000000"/>
                </a:solidFill>
                <a:latin typeface="Calibri"/>
                <a:ea typeface="黑体"/>
              </a:rPr>
              <a:t>参考实现</a:t>
            </a:r>
            <a:endParaRPr b="0" lang="en-US" sz="2400" spc="-1" strike="noStrike">
              <a:solidFill>
                <a:srgbClr val="000000"/>
              </a:solidFill>
              <a:latin typeface="Calibri"/>
            </a:endParaRPr>
          </a:p>
          <a:p>
            <a:pPr marL="343080" indent="-343080">
              <a:lnSpc>
                <a:spcPct val="130000"/>
              </a:lnSpc>
              <a:buClr>
                <a:srgbClr val="00007d"/>
              </a:buClr>
              <a:buSzPct val="75000"/>
              <a:buFont typeface="Wingdings" charset="2"/>
              <a:buChar char=""/>
            </a:pPr>
            <a:r>
              <a:rPr b="0" lang="en-US" sz="2400" spc="-1" strike="noStrike">
                <a:solidFill>
                  <a:srgbClr val="000000"/>
                </a:solidFill>
                <a:latin typeface="Calibri"/>
                <a:ea typeface="黑体"/>
              </a:rPr>
              <a:t>stp_timer.c</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定时器实现</a:t>
            </a:r>
            <a:endParaRPr b="0" lang="en-US" sz="2400" spc="-1" strike="noStrike">
              <a:solidFill>
                <a:srgbClr val="000000"/>
              </a:solidFill>
              <a:latin typeface="Calibri"/>
            </a:endParaRPr>
          </a:p>
        </p:txBody>
      </p:sp>
      <p:sp>
        <p:nvSpPr>
          <p:cNvPr id="4" name="PlaceHolder 3"/>
          <p:cNvSpPr>
            <a:spLocks noGrp="1"/>
          </p:cNvSpPr>
          <p:nvPr>
            <p:ph type="sldNum" idx="5"/>
          </p:nvPr>
        </p:nvSpPr>
        <p:spPr/>
        <p:txBody>
          <a:bodyPr/>
          <a:p>
            <a:fld id="{029EB92B-48D5-417D-AB24-FCE327C323FF}" type="slidenum">
              <a:t>74</a:t>
            </a:fld>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1"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实验作业说明</a:t>
            </a:r>
            <a:endParaRPr b="0" lang="en-US" sz="3600" spc="-1" strike="noStrike">
              <a:solidFill>
                <a:srgbClr val="000000"/>
              </a:solidFill>
              <a:latin typeface="Calibri"/>
            </a:endParaRPr>
          </a:p>
        </p:txBody>
      </p:sp>
      <p:sp>
        <p:nvSpPr>
          <p:cNvPr id="852" name="PlaceHolder 2"/>
          <p:cNvSpPr>
            <a:spLocks noGrp="1"/>
          </p:cNvSpPr>
          <p:nvPr>
            <p:ph/>
          </p:nvPr>
        </p:nvSpPr>
        <p:spPr>
          <a:xfrm>
            <a:off x="457200" y="1445040"/>
            <a:ext cx="8229240" cy="5034600"/>
          </a:xfrm>
          <a:prstGeom prst="rect">
            <a:avLst/>
          </a:prstGeom>
          <a:noFill/>
          <a:ln w="0">
            <a:noFill/>
          </a:ln>
        </p:spPr>
        <p:txBody>
          <a:bodyPr numCol="1" spcCol="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本节课程布置了</a:t>
            </a:r>
            <a:r>
              <a:rPr b="0" lang="en-US" sz="2400" spc="-1" strike="noStrike">
                <a:solidFill>
                  <a:srgbClr val="000000"/>
                </a:solidFill>
                <a:latin typeface="Calibri"/>
                <a:ea typeface="黑体"/>
              </a:rPr>
              <a:t>3</a:t>
            </a:r>
            <a:r>
              <a:rPr b="0" lang="zh-CN" sz="2400" spc="-1" strike="noStrike">
                <a:solidFill>
                  <a:srgbClr val="000000"/>
                </a:solidFill>
                <a:latin typeface="Calibri"/>
                <a:ea typeface="黑体"/>
              </a:rPr>
              <a:t>个作业：广播网络实验、交换机转发实验、生成树机制实验</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三个实验需要同时提交代码</a:t>
            </a:r>
            <a:endParaRPr b="0" lang="en-US" sz="2000" spc="-1" strike="noStrike">
              <a:solidFill>
                <a:srgbClr val="000000"/>
              </a:solidFill>
              <a:latin typeface="Calibri"/>
            </a:endParaRPr>
          </a:p>
          <a:p>
            <a:pPr>
              <a:lnSpc>
                <a:spcPct val="150000"/>
              </a:lnSpc>
              <a:buNone/>
            </a:pPr>
            <a:endParaRPr b="0" lang="en-US" sz="2400" spc="-1" strike="noStrike">
              <a:solidFill>
                <a:srgbClr val="000000"/>
              </a:solidFill>
              <a:latin typeface="Calibri"/>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实验报告提交</a:t>
            </a:r>
            <a:endParaRPr b="0" lang="en-US" sz="24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可以分成</a:t>
            </a:r>
            <a:r>
              <a:rPr b="0" lang="en-US" sz="2000" spc="-1" strike="noStrike">
                <a:solidFill>
                  <a:srgbClr val="000000"/>
                </a:solidFill>
                <a:latin typeface="Calibri"/>
                <a:ea typeface="黑体"/>
              </a:rPr>
              <a:t>3</a:t>
            </a:r>
            <a:r>
              <a:rPr b="0" lang="zh-CN" sz="2000" spc="-1" strike="noStrike">
                <a:solidFill>
                  <a:srgbClr val="000000"/>
                </a:solidFill>
                <a:latin typeface="Calibri"/>
                <a:ea typeface="黑体"/>
              </a:rPr>
              <a:t>个单独的报告，最终打包成</a:t>
            </a:r>
            <a:r>
              <a:rPr b="0" lang="en-US" sz="2000" spc="-1" strike="noStrike">
                <a:solidFill>
                  <a:srgbClr val="000000"/>
                </a:solidFill>
                <a:latin typeface="Calibri"/>
                <a:ea typeface="黑体"/>
              </a:rPr>
              <a:t>zip</a:t>
            </a:r>
            <a:r>
              <a:rPr b="0" lang="zh-CN" sz="2000" spc="-1" strike="noStrike">
                <a:solidFill>
                  <a:srgbClr val="000000"/>
                </a:solidFill>
                <a:latin typeface="Calibri"/>
                <a:ea typeface="黑体"/>
              </a:rPr>
              <a:t>文件提交</a:t>
            </a:r>
            <a:endParaRPr b="0" lang="en-US" sz="2000" spc="-1" strike="noStrike">
              <a:solidFill>
                <a:srgbClr val="000000"/>
              </a:solidFill>
              <a:latin typeface="Calibri"/>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模板不限，内容包括但不限于实验题目、实验内容、实验流程、实验结果及分析</a:t>
            </a:r>
            <a:endParaRPr b="0" lang="en-US" sz="2000" spc="-1" strike="noStrike">
              <a:solidFill>
                <a:srgbClr val="000000"/>
              </a:solidFill>
              <a:latin typeface="Calibri"/>
            </a:endParaRPr>
          </a:p>
        </p:txBody>
      </p:sp>
      <p:sp>
        <p:nvSpPr>
          <p:cNvPr id="4" name="PlaceHolder 3"/>
          <p:cNvSpPr>
            <a:spLocks noGrp="1"/>
          </p:cNvSpPr>
          <p:nvPr>
            <p:ph type="sldNum" idx="5"/>
          </p:nvPr>
        </p:nvSpPr>
        <p:spPr/>
        <p:txBody>
          <a:bodyPr/>
          <a:p>
            <a:fld id="{95D291F0-1F00-4360-8EC3-D0F7B199CD38}" type="slidenum">
              <a:t>75</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网络命名空间</a:t>
            </a:r>
            <a:r>
              <a:rPr b="1" lang="en-US" sz="3600" spc="-1" strike="noStrike">
                <a:solidFill>
                  <a:srgbClr val="000000"/>
                </a:solidFill>
                <a:latin typeface="Calibri"/>
                <a:ea typeface="黑体"/>
              </a:rPr>
              <a:t>(Network Namespace)</a:t>
            </a:r>
            <a:r>
              <a:rPr b="1" lang="zh-CN" sz="3600" spc="-1" strike="noStrike">
                <a:solidFill>
                  <a:srgbClr val="000000"/>
                </a:solidFill>
                <a:latin typeface="Calibri"/>
                <a:ea typeface="黑体"/>
              </a:rPr>
              <a:t>技术</a:t>
            </a:r>
            <a:endParaRPr b="0" lang="en-US" sz="3600" spc="-1" strike="noStrike">
              <a:solidFill>
                <a:srgbClr val="000000"/>
              </a:solidFill>
              <a:latin typeface="Calibri"/>
            </a:endParaRPr>
          </a:p>
        </p:txBody>
      </p:sp>
      <p:sp>
        <p:nvSpPr>
          <p:cNvPr id="180" name="矩形 4"/>
          <p:cNvSpPr/>
          <p:nvPr/>
        </p:nvSpPr>
        <p:spPr>
          <a:xfrm>
            <a:off x="602280" y="1572480"/>
            <a:ext cx="7839000" cy="4337640"/>
          </a:xfrm>
          <a:prstGeom prst="rect">
            <a:avLst/>
          </a:prstGeom>
          <a:solidFill>
            <a:schemeClr val="bg1">
              <a:lumMod val="95000"/>
            </a:schemeClr>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181" name="矩形 5"/>
          <p:cNvSpPr/>
          <p:nvPr/>
        </p:nvSpPr>
        <p:spPr>
          <a:xfrm>
            <a:off x="1722960" y="4828320"/>
            <a:ext cx="5698080" cy="55728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Linux Kernel</a:t>
            </a:r>
            <a:endParaRPr b="0" lang="en-US" sz="1800" spc="-1" strike="noStrike">
              <a:latin typeface="Arial"/>
            </a:endParaRPr>
          </a:p>
        </p:txBody>
      </p:sp>
      <p:sp>
        <p:nvSpPr>
          <p:cNvPr id="182" name="矩形 6"/>
          <p:cNvSpPr/>
          <p:nvPr/>
        </p:nvSpPr>
        <p:spPr>
          <a:xfrm>
            <a:off x="3657600" y="4315680"/>
            <a:ext cx="798120" cy="4233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veth2</a:t>
            </a:r>
            <a:endParaRPr b="0" lang="en-US" sz="1800" spc="-1" strike="noStrike">
              <a:latin typeface="Arial"/>
            </a:endParaRPr>
          </a:p>
        </p:txBody>
      </p:sp>
      <p:sp>
        <p:nvSpPr>
          <p:cNvPr id="183" name="矩形 7"/>
          <p:cNvSpPr/>
          <p:nvPr/>
        </p:nvSpPr>
        <p:spPr>
          <a:xfrm>
            <a:off x="6397200" y="4315680"/>
            <a:ext cx="798120" cy="4233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veth4</a:t>
            </a:r>
            <a:endParaRPr b="0" lang="en-US" sz="1800" spc="-1" strike="noStrike">
              <a:latin typeface="Arial"/>
            </a:endParaRPr>
          </a:p>
        </p:txBody>
      </p:sp>
      <p:sp>
        <p:nvSpPr>
          <p:cNvPr id="184" name="矩形 8"/>
          <p:cNvSpPr/>
          <p:nvPr/>
        </p:nvSpPr>
        <p:spPr>
          <a:xfrm>
            <a:off x="1966320" y="4315680"/>
            <a:ext cx="798120" cy="4233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veth1</a:t>
            </a:r>
            <a:endParaRPr b="0" lang="en-US" sz="1800" spc="-1" strike="noStrike">
              <a:latin typeface="Arial"/>
            </a:endParaRPr>
          </a:p>
        </p:txBody>
      </p:sp>
      <p:sp>
        <p:nvSpPr>
          <p:cNvPr id="185" name="矩形 9"/>
          <p:cNvSpPr/>
          <p:nvPr/>
        </p:nvSpPr>
        <p:spPr>
          <a:xfrm>
            <a:off x="1372320" y="2127240"/>
            <a:ext cx="1979640" cy="2087280"/>
          </a:xfrm>
          <a:prstGeom prst="rect">
            <a:avLst/>
          </a:prstGeom>
          <a:solidFill>
            <a:schemeClr val="bg1">
              <a:lumMod val="85000"/>
            </a:schemeClr>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186" name="矩形 10"/>
          <p:cNvSpPr/>
          <p:nvPr/>
        </p:nvSpPr>
        <p:spPr>
          <a:xfrm>
            <a:off x="3570840" y="2127240"/>
            <a:ext cx="1979640" cy="2087280"/>
          </a:xfrm>
          <a:prstGeom prst="rect">
            <a:avLst/>
          </a:prstGeom>
          <a:solidFill>
            <a:schemeClr val="bg1">
              <a:lumMod val="85000"/>
            </a:schemeClr>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187" name="矩形 11"/>
          <p:cNvSpPr/>
          <p:nvPr/>
        </p:nvSpPr>
        <p:spPr>
          <a:xfrm>
            <a:off x="5802840" y="2127240"/>
            <a:ext cx="1979640" cy="2087280"/>
          </a:xfrm>
          <a:prstGeom prst="rect">
            <a:avLst/>
          </a:prstGeom>
          <a:solidFill>
            <a:schemeClr val="bg1">
              <a:lumMod val="85000"/>
            </a:schemeClr>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188" name="矩形 12"/>
          <p:cNvSpPr/>
          <p:nvPr/>
        </p:nvSpPr>
        <p:spPr>
          <a:xfrm>
            <a:off x="4657320" y="4315680"/>
            <a:ext cx="798120" cy="4233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veth3</a:t>
            </a:r>
            <a:endParaRPr b="0" lang="en-US" sz="1800" spc="-1" strike="noStrike">
              <a:latin typeface="Arial"/>
            </a:endParaRPr>
          </a:p>
        </p:txBody>
      </p:sp>
      <p:sp>
        <p:nvSpPr>
          <p:cNvPr id="189" name="矩形 13"/>
          <p:cNvSpPr/>
          <p:nvPr/>
        </p:nvSpPr>
        <p:spPr>
          <a:xfrm>
            <a:off x="2033280" y="3657600"/>
            <a:ext cx="680040" cy="4233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eth0</a:t>
            </a:r>
            <a:endParaRPr b="0" lang="en-US" sz="1800" spc="-1" strike="noStrike">
              <a:latin typeface="Arial"/>
            </a:endParaRPr>
          </a:p>
        </p:txBody>
      </p:sp>
      <p:sp>
        <p:nvSpPr>
          <p:cNvPr id="190" name="矩形 14"/>
          <p:cNvSpPr/>
          <p:nvPr/>
        </p:nvSpPr>
        <p:spPr>
          <a:xfrm>
            <a:off x="3724560" y="3657600"/>
            <a:ext cx="680040" cy="4233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eth0</a:t>
            </a:r>
            <a:endParaRPr b="0" lang="en-US" sz="1800" spc="-1" strike="noStrike">
              <a:latin typeface="Arial"/>
            </a:endParaRPr>
          </a:p>
        </p:txBody>
      </p:sp>
      <p:sp>
        <p:nvSpPr>
          <p:cNvPr id="191" name="矩形 15"/>
          <p:cNvSpPr/>
          <p:nvPr/>
        </p:nvSpPr>
        <p:spPr>
          <a:xfrm>
            <a:off x="4718880" y="3646440"/>
            <a:ext cx="680040" cy="4233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eth1</a:t>
            </a:r>
            <a:endParaRPr b="0" lang="en-US" sz="1800" spc="-1" strike="noStrike">
              <a:latin typeface="Arial"/>
            </a:endParaRPr>
          </a:p>
        </p:txBody>
      </p:sp>
      <p:sp>
        <p:nvSpPr>
          <p:cNvPr id="192" name="矩形 16"/>
          <p:cNvSpPr/>
          <p:nvPr/>
        </p:nvSpPr>
        <p:spPr>
          <a:xfrm>
            <a:off x="6464160" y="3657600"/>
            <a:ext cx="680040" cy="4233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eth0</a:t>
            </a:r>
            <a:endParaRPr b="0" lang="en-US" sz="1800" spc="-1" strike="noStrike">
              <a:latin typeface="Arial"/>
            </a:endParaRPr>
          </a:p>
        </p:txBody>
      </p:sp>
      <p:sp>
        <p:nvSpPr>
          <p:cNvPr id="193" name="矩形 19"/>
          <p:cNvSpPr/>
          <p:nvPr/>
        </p:nvSpPr>
        <p:spPr>
          <a:xfrm>
            <a:off x="1895760" y="2251440"/>
            <a:ext cx="935640" cy="334080"/>
          </a:xfrm>
          <a:prstGeom prst="rect">
            <a:avLst/>
          </a:prstGeom>
          <a:solidFill>
            <a:srgbClr val="ffc000"/>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client</a:t>
            </a:r>
            <a:endParaRPr b="0" lang="en-US" sz="1800" spc="-1" strike="noStrike">
              <a:latin typeface="Arial"/>
            </a:endParaRPr>
          </a:p>
        </p:txBody>
      </p:sp>
      <p:sp>
        <p:nvSpPr>
          <p:cNvPr id="194" name="矩形 22"/>
          <p:cNvSpPr/>
          <p:nvPr/>
        </p:nvSpPr>
        <p:spPr>
          <a:xfrm>
            <a:off x="4090680" y="2222640"/>
            <a:ext cx="935640" cy="334080"/>
          </a:xfrm>
          <a:prstGeom prst="rect">
            <a:avLst/>
          </a:prstGeom>
          <a:solidFill>
            <a:srgbClr val="7030a0"/>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router</a:t>
            </a:r>
            <a:endParaRPr b="0" lang="en-US" sz="1800" spc="-1" strike="noStrike">
              <a:latin typeface="Arial"/>
            </a:endParaRPr>
          </a:p>
        </p:txBody>
      </p:sp>
      <p:sp>
        <p:nvSpPr>
          <p:cNvPr id="195" name="矩形 25"/>
          <p:cNvSpPr/>
          <p:nvPr/>
        </p:nvSpPr>
        <p:spPr>
          <a:xfrm>
            <a:off x="6329160" y="2256120"/>
            <a:ext cx="935640" cy="334080"/>
          </a:xfrm>
          <a:prstGeom prst="rect">
            <a:avLst/>
          </a:prstGeom>
          <a:solidFill>
            <a:srgbClr val="ffc000"/>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server</a:t>
            </a:r>
            <a:endParaRPr b="0" lang="en-US" sz="1800" spc="-1" strike="noStrike">
              <a:latin typeface="Arial"/>
            </a:endParaRPr>
          </a:p>
        </p:txBody>
      </p:sp>
      <p:sp>
        <p:nvSpPr>
          <p:cNvPr id="196" name="文本框 33"/>
          <p:cNvSpPr/>
          <p:nvPr/>
        </p:nvSpPr>
        <p:spPr>
          <a:xfrm>
            <a:off x="4102200" y="5956560"/>
            <a:ext cx="725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Host </a:t>
            </a:r>
            <a:endParaRPr b="0" lang="en-US" sz="1800" spc="-1" strike="noStrike">
              <a:latin typeface="Arial"/>
            </a:endParaRPr>
          </a:p>
        </p:txBody>
      </p:sp>
      <p:sp>
        <p:nvSpPr>
          <p:cNvPr id="197" name="直接连接符 35"/>
          <p:cNvSpPr/>
          <p:nvPr/>
        </p:nvSpPr>
        <p:spPr>
          <a:xfrm>
            <a:off x="2764440" y="4527360"/>
            <a:ext cx="893160" cy="36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198" name="直接连接符 37"/>
          <p:cNvSpPr/>
          <p:nvPr/>
        </p:nvSpPr>
        <p:spPr>
          <a:xfrm>
            <a:off x="5455800" y="4527360"/>
            <a:ext cx="941040" cy="36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199" name="文本框 38"/>
          <p:cNvSpPr/>
          <p:nvPr/>
        </p:nvSpPr>
        <p:spPr>
          <a:xfrm>
            <a:off x="1225800" y="3010680"/>
            <a:ext cx="22950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000000"/>
                </a:solidFill>
                <a:latin typeface="Calibri"/>
                <a:ea typeface="黑体"/>
              </a:rPr>
              <a:t>Network Namespace 1</a:t>
            </a:r>
            <a:endParaRPr b="0" lang="en-US" sz="1600" spc="-1" strike="noStrike">
              <a:latin typeface="Arial"/>
            </a:endParaRPr>
          </a:p>
        </p:txBody>
      </p:sp>
      <p:sp>
        <p:nvSpPr>
          <p:cNvPr id="200" name="文本框 39"/>
          <p:cNvSpPr/>
          <p:nvPr/>
        </p:nvSpPr>
        <p:spPr>
          <a:xfrm>
            <a:off x="3448080" y="3006720"/>
            <a:ext cx="22950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000000"/>
                </a:solidFill>
                <a:latin typeface="Calibri"/>
                <a:ea typeface="黑体"/>
              </a:rPr>
              <a:t>Network Namespace 2</a:t>
            </a:r>
            <a:endParaRPr b="0" lang="en-US" sz="1600" spc="-1" strike="noStrike">
              <a:latin typeface="Arial"/>
            </a:endParaRPr>
          </a:p>
        </p:txBody>
      </p:sp>
      <p:sp>
        <p:nvSpPr>
          <p:cNvPr id="201" name="文本框 40"/>
          <p:cNvSpPr/>
          <p:nvPr/>
        </p:nvSpPr>
        <p:spPr>
          <a:xfrm>
            <a:off x="5670360" y="3002040"/>
            <a:ext cx="22950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000000"/>
                </a:solidFill>
                <a:latin typeface="Calibri"/>
                <a:ea typeface="黑体"/>
              </a:rPr>
              <a:t>Network Namespace 3</a:t>
            </a:r>
            <a:endParaRPr b="0" lang="en-US" sz="1600" spc="-1" strike="noStrike">
              <a:latin typeface="Arial"/>
            </a:endParaRPr>
          </a:p>
        </p:txBody>
      </p:sp>
      <p:sp>
        <p:nvSpPr>
          <p:cNvPr id="202" name="直接连接符 42"/>
          <p:cNvSpPr/>
          <p:nvPr/>
        </p:nvSpPr>
        <p:spPr>
          <a:xfrm flipV="1">
            <a:off x="2361960" y="4070160"/>
            <a:ext cx="360" cy="300240"/>
          </a:xfrm>
          <a:prstGeom prst="line">
            <a:avLst/>
          </a:prstGeom>
          <a:ln w="57150">
            <a:solidFill>
              <a:srgbClr val="9292fb"/>
            </a:solidFill>
            <a:round/>
          </a:ln>
        </p:spPr>
        <p:style>
          <a:lnRef idx="1">
            <a:schemeClr val="accent1"/>
          </a:lnRef>
          <a:fillRef idx="0">
            <a:schemeClr val="accent1"/>
          </a:fillRef>
          <a:effectRef idx="0">
            <a:schemeClr val="accent1"/>
          </a:effectRef>
          <a:fontRef idx="minor"/>
        </p:style>
      </p:sp>
      <p:sp>
        <p:nvSpPr>
          <p:cNvPr id="203" name="直接连接符 46"/>
          <p:cNvSpPr/>
          <p:nvPr/>
        </p:nvSpPr>
        <p:spPr>
          <a:xfrm flipV="1">
            <a:off x="4056480" y="4081320"/>
            <a:ext cx="7920" cy="234000"/>
          </a:xfrm>
          <a:prstGeom prst="line">
            <a:avLst/>
          </a:prstGeom>
          <a:ln w="57150">
            <a:solidFill>
              <a:srgbClr val="9292fb"/>
            </a:solidFill>
            <a:round/>
          </a:ln>
        </p:spPr>
        <p:style>
          <a:lnRef idx="1">
            <a:schemeClr val="accent1"/>
          </a:lnRef>
          <a:fillRef idx="0">
            <a:schemeClr val="accent1"/>
          </a:fillRef>
          <a:effectRef idx="0">
            <a:schemeClr val="accent1"/>
          </a:effectRef>
          <a:fontRef idx="minor"/>
        </p:style>
      </p:sp>
      <p:sp>
        <p:nvSpPr>
          <p:cNvPr id="204" name="直接连接符 48"/>
          <p:cNvSpPr/>
          <p:nvPr/>
        </p:nvSpPr>
        <p:spPr>
          <a:xfrm flipV="1">
            <a:off x="5056560" y="4070160"/>
            <a:ext cx="2160" cy="245160"/>
          </a:xfrm>
          <a:prstGeom prst="line">
            <a:avLst/>
          </a:prstGeom>
          <a:ln w="57150">
            <a:solidFill>
              <a:srgbClr val="9292fb"/>
            </a:solidFill>
            <a:round/>
          </a:ln>
        </p:spPr>
        <p:style>
          <a:lnRef idx="1">
            <a:schemeClr val="accent1"/>
          </a:lnRef>
          <a:fillRef idx="0">
            <a:schemeClr val="accent1"/>
          </a:fillRef>
          <a:effectRef idx="0">
            <a:schemeClr val="accent1"/>
          </a:effectRef>
          <a:fontRef idx="minor"/>
        </p:style>
      </p:sp>
      <p:sp>
        <p:nvSpPr>
          <p:cNvPr id="205" name="直接连接符 50"/>
          <p:cNvSpPr/>
          <p:nvPr/>
        </p:nvSpPr>
        <p:spPr>
          <a:xfrm flipV="1">
            <a:off x="6796080" y="4081320"/>
            <a:ext cx="7920" cy="234000"/>
          </a:xfrm>
          <a:prstGeom prst="line">
            <a:avLst/>
          </a:prstGeom>
          <a:ln w="57150">
            <a:solidFill>
              <a:srgbClr val="9292fb"/>
            </a:solidFill>
            <a:round/>
          </a:ln>
        </p:spPr>
        <p:style>
          <a:lnRef idx="1">
            <a:schemeClr val="accent1"/>
          </a:lnRef>
          <a:fillRef idx="0">
            <a:schemeClr val="accent1"/>
          </a:fillRef>
          <a:effectRef idx="0">
            <a:schemeClr val="accent1"/>
          </a:effectRef>
          <a:fontRef idx="minor"/>
        </p:style>
      </p:sp>
      <p:sp>
        <p:nvSpPr>
          <p:cNvPr id="206" name="文本框 51"/>
          <p:cNvSpPr/>
          <p:nvPr/>
        </p:nvSpPr>
        <p:spPr>
          <a:xfrm>
            <a:off x="2124360" y="4001400"/>
            <a:ext cx="10040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10.0.1.2</a:t>
            </a:r>
            <a:endParaRPr b="0" lang="en-US" sz="1800" spc="-1" strike="noStrike">
              <a:latin typeface="Arial"/>
            </a:endParaRPr>
          </a:p>
        </p:txBody>
      </p:sp>
      <p:sp>
        <p:nvSpPr>
          <p:cNvPr id="207" name="文本框 52"/>
          <p:cNvSpPr/>
          <p:nvPr/>
        </p:nvSpPr>
        <p:spPr>
          <a:xfrm>
            <a:off x="3157560" y="4008960"/>
            <a:ext cx="10040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10.0.1.1</a:t>
            </a:r>
            <a:endParaRPr b="0" lang="en-US" sz="1800" spc="-1" strike="noStrike">
              <a:latin typeface="Arial"/>
            </a:endParaRPr>
          </a:p>
        </p:txBody>
      </p:sp>
      <p:sp>
        <p:nvSpPr>
          <p:cNvPr id="208" name="文本框 53"/>
          <p:cNvSpPr/>
          <p:nvPr/>
        </p:nvSpPr>
        <p:spPr>
          <a:xfrm>
            <a:off x="4939920" y="4004280"/>
            <a:ext cx="10040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10.0.2.1</a:t>
            </a:r>
            <a:endParaRPr b="0" lang="en-US" sz="1800" spc="-1" strike="noStrike">
              <a:latin typeface="Arial"/>
            </a:endParaRPr>
          </a:p>
        </p:txBody>
      </p:sp>
      <p:sp>
        <p:nvSpPr>
          <p:cNvPr id="209" name="文本框 54"/>
          <p:cNvSpPr/>
          <p:nvPr/>
        </p:nvSpPr>
        <p:spPr>
          <a:xfrm>
            <a:off x="5906520" y="4004280"/>
            <a:ext cx="10040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10.0.2.2</a:t>
            </a:r>
            <a:endParaRPr b="0" lang="en-US" sz="1800" spc="-1" strike="noStrike">
              <a:latin typeface="Arial"/>
            </a:endParaRPr>
          </a:p>
        </p:txBody>
      </p:sp>
      <p:sp>
        <p:nvSpPr>
          <p:cNvPr id="210" name="矩形 56"/>
          <p:cNvSpPr/>
          <p:nvPr/>
        </p:nvSpPr>
        <p:spPr>
          <a:xfrm>
            <a:off x="6719760" y="4029120"/>
            <a:ext cx="2574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ea typeface="黑体"/>
              </a:rPr>
              <a:t>virtual Ethernet pairs</a:t>
            </a:r>
            <a:endParaRPr b="0" lang="en-US" sz="1800" spc="-1" strike="noStrike">
              <a:latin typeface="Arial"/>
            </a:endParaRPr>
          </a:p>
        </p:txBody>
      </p:sp>
      <p:sp>
        <p:nvSpPr>
          <p:cNvPr id="3" name="PlaceHolder 2"/>
          <p:cNvSpPr>
            <a:spLocks noGrp="1"/>
          </p:cNvSpPr>
          <p:nvPr>
            <p:ph type="sldNum" idx="5"/>
          </p:nvPr>
        </p:nvSpPr>
        <p:spPr/>
        <p:txBody>
          <a:bodyPr/>
          <a:p>
            <a:fld id="{2BA89719-D055-495C-868B-3E6E9E2DBFAE}"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457200"/>
            <a:ext cx="8229240" cy="811080"/>
          </a:xfrm>
          <a:prstGeom prst="rect">
            <a:avLst/>
          </a:prstGeom>
          <a:noFill/>
          <a:ln w="0">
            <a:noFill/>
          </a:ln>
        </p:spPr>
        <p:txBody>
          <a:bodyPr numCol="1" spcCol="0" anchor="ctr">
            <a:noAutofit/>
          </a:bodyPr>
          <a:p>
            <a:pPr>
              <a:lnSpc>
                <a:spcPct val="100000"/>
              </a:lnSpc>
              <a:buNone/>
            </a:pPr>
            <a:r>
              <a:rPr b="1" lang="zh-CN" sz="3600" spc="-1" strike="noStrike">
                <a:solidFill>
                  <a:srgbClr val="000000"/>
                </a:solidFill>
                <a:latin typeface="Calibri"/>
                <a:ea typeface="黑体"/>
              </a:rPr>
              <a:t>基于网络命名空间的网络环境搭建</a:t>
            </a:r>
            <a:endParaRPr b="0" lang="en-US" sz="3600" spc="-1" strike="noStrike">
              <a:solidFill>
                <a:srgbClr val="000000"/>
              </a:solidFill>
              <a:latin typeface="Calibri"/>
            </a:endParaRPr>
          </a:p>
        </p:txBody>
      </p:sp>
      <p:sp>
        <p:nvSpPr>
          <p:cNvPr id="212" name="PlaceHolder 2"/>
          <p:cNvSpPr>
            <a:spLocks noGrp="1"/>
          </p:cNvSpPr>
          <p:nvPr>
            <p:ph/>
          </p:nvPr>
        </p:nvSpPr>
        <p:spPr>
          <a:xfrm>
            <a:off x="457200" y="1445040"/>
            <a:ext cx="8229240" cy="5034600"/>
          </a:xfrm>
          <a:prstGeom prst="rect">
            <a:avLst/>
          </a:prstGeom>
          <a:noFill/>
          <a:ln w="0">
            <a:noFill/>
          </a:ln>
        </p:spPr>
        <p:txBody>
          <a:bodyPr numCol="1" spcCol="0" anchor="t">
            <a:noAutofit/>
          </a:bodyPr>
          <a:p>
            <a:pPr>
              <a:lnSpc>
                <a:spcPct val="90000"/>
              </a:lnSpc>
              <a:buNone/>
              <a:tabLst>
                <a:tab algn="l" pos="0"/>
              </a:tabLst>
            </a:pPr>
            <a:r>
              <a:rPr b="0" lang="en-GB" sz="1800" spc="-1" strike="noStrike">
                <a:solidFill>
                  <a:srgbClr val="1818ff"/>
                </a:solidFill>
                <a:latin typeface="Calibri"/>
                <a:ea typeface="黑体"/>
              </a:rPr>
              <a:t># Create link</a:t>
            </a:r>
            <a:endParaRPr b="0" lang="en-US" sz="1800" spc="-1" strike="noStrike">
              <a:solidFill>
                <a:srgbClr val="000000"/>
              </a:solidFill>
              <a:latin typeface="Calibri"/>
            </a:endParaRPr>
          </a:p>
          <a:p>
            <a:pPr>
              <a:lnSpc>
                <a:spcPct val="90000"/>
              </a:lnSpc>
              <a:buNone/>
              <a:tabLst>
                <a:tab algn="l" pos="0"/>
              </a:tabLst>
            </a:pPr>
            <a:r>
              <a:rPr b="0" lang="en-GB" sz="1800" spc="-1" strike="noStrike">
                <a:solidFill>
                  <a:srgbClr val="000000"/>
                </a:solidFill>
                <a:latin typeface="Calibri"/>
                <a:ea typeface="黑体"/>
              </a:rPr>
              <a:t>sudo ip link add name h1-eth0 type veth peer name h2-eth0 netns 1</a:t>
            </a:r>
            <a:endParaRPr b="0" lang="en-US" sz="1800" spc="-1" strike="noStrike">
              <a:solidFill>
                <a:srgbClr val="000000"/>
              </a:solidFill>
              <a:latin typeface="Calibri"/>
            </a:endParaRPr>
          </a:p>
          <a:p>
            <a:pPr>
              <a:lnSpc>
                <a:spcPct val="90000"/>
              </a:lnSpc>
              <a:buNone/>
              <a:tabLst>
                <a:tab algn="l" pos="0"/>
              </a:tabLst>
            </a:pPr>
            <a:endParaRPr b="0" lang="en-US" sz="1800" spc="-1" strike="noStrike">
              <a:solidFill>
                <a:srgbClr val="000000"/>
              </a:solidFill>
              <a:latin typeface="Calibri"/>
            </a:endParaRPr>
          </a:p>
          <a:p>
            <a:pPr>
              <a:lnSpc>
                <a:spcPct val="90000"/>
              </a:lnSpc>
              <a:buNone/>
              <a:tabLst>
                <a:tab algn="l" pos="0"/>
              </a:tabLst>
            </a:pPr>
            <a:r>
              <a:rPr b="0" lang="en-GB" sz="1800" spc="-1" strike="noStrike">
                <a:solidFill>
                  <a:srgbClr val="1818ff"/>
                </a:solidFill>
                <a:latin typeface="Calibri"/>
                <a:ea typeface="黑体"/>
              </a:rPr>
              <a:t># Create host namespaces</a:t>
            </a:r>
            <a:endParaRPr b="0" lang="en-US" sz="1800" spc="-1" strike="noStrike">
              <a:solidFill>
                <a:srgbClr val="000000"/>
              </a:solidFill>
              <a:latin typeface="Calibri"/>
            </a:endParaRPr>
          </a:p>
          <a:p>
            <a:pPr>
              <a:lnSpc>
                <a:spcPct val="90000"/>
              </a:lnSpc>
              <a:buNone/>
              <a:tabLst>
                <a:tab algn="l" pos="0"/>
              </a:tabLst>
            </a:pPr>
            <a:r>
              <a:rPr b="0" lang="en-GB" sz="1800" spc="-1" strike="noStrike">
                <a:solidFill>
                  <a:srgbClr val="000000"/>
                </a:solidFill>
                <a:latin typeface="Calibri"/>
                <a:ea typeface="黑体"/>
              </a:rPr>
              <a:t>sudo ip netns add h1</a:t>
            </a:r>
            <a:endParaRPr b="0" lang="en-US" sz="1800" spc="-1" strike="noStrike">
              <a:solidFill>
                <a:srgbClr val="000000"/>
              </a:solidFill>
              <a:latin typeface="Calibri"/>
            </a:endParaRPr>
          </a:p>
          <a:p>
            <a:pPr>
              <a:lnSpc>
                <a:spcPct val="90000"/>
              </a:lnSpc>
              <a:buNone/>
              <a:tabLst>
                <a:tab algn="l" pos="0"/>
              </a:tabLst>
            </a:pPr>
            <a:r>
              <a:rPr b="0" lang="en-GB" sz="1800" spc="-1" strike="noStrike">
                <a:solidFill>
                  <a:srgbClr val="000000"/>
                </a:solidFill>
                <a:latin typeface="Calibri"/>
                <a:ea typeface="黑体"/>
              </a:rPr>
              <a:t>sudo ip netns add h2</a:t>
            </a:r>
            <a:endParaRPr b="0" lang="en-US" sz="1800" spc="-1" strike="noStrike">
              <a:solidFill>
                <a:srgbClr val="000000"/>
              </a:solidFill>
              <a:latin typeface="Calibri"/>
            </a:endParaRPr>
          </a:p>
          <a:p>
            <a:pPr>
              <a:lnSpc>
                <a:spcPct val="90000"/>
              </a:lnSpc>
              <a:buNone/>
              <a:tabLst>
                <a:tab algn="l" pos="0"/>
              </a:tabLst>
            </a:pPr>
            <a:endParaRPr b="0" lang="en-US" sz="1800" spc="-1" strike="noStrike">
              <a:solidFill>
                <a:srgbClr val="000000"/>
              </a:solidFill>
              <a:latin typeface="Calibri"/>
            </a:endParaRPr>
          </a:p>
          <a:p>
            <a:pPr>
              <a:lnSpc>
                <a:spcPct val="90000"/>
              </a:lnSpc>
              <a:buNone/>
              <a:tabLst>
                <a:tab algn="l" pos="0"/>
              </a:tabLst>
            </a:pPr>
            <a:r>
              <a:rPr b="0" lang="en-GB" sz="1800" spc="-1" strike="noStrike">
                <a:solidFill>
                  <a:srgbClr val="1818ff"/>
                </a:solidFill>
                <a:latin typeface="Calibri"/>
                <a:ea typeface="黑体"/>
              </a:rPr>
              <a:t># Move host ports into namespaces</a:t>
            </a:r>
            <a:endParaRPr b="0" lang="en-US" sz="1800" spc="-1" strike="noStrike">
              <a:solidFill>
                <a:srgbClr val="000000"/>
              </a:solidFill>
              <a:latin typeface="Calibri"/>
            </a:endParaRPr>
          </a:p>
          <a:p>
            <a:pPr>
              <a:lnSpc>
                <a:spcPct val="90000"/>
              </a:lnSpc>
              <a:buNone/>
              <a:tabLst>
                <a:tab algn="l" pos="0"/>
              </a:tabLst>
            </a:pPr>
            <a:r>
              <a:rPr b="0" lang="en-GB" sz="1800" spc="-1" strike="noStrike">
                <a:solidFill>
                  <a:srgbClr val="000000"/>
                </a:solidFill>
                <a:latin typeface="Calibri"/>
                <a:ea typeface="黑体"/>
              </a:rPr>
              <a:t>sudo ip link set h1-eth0 netns h1</a:t>
            </a:r>
            <a:endParaRPr b="0" lang="en-US" sz="1800" spc="-1" strike="noStrike">
              <a:solidFill>
                <a:srgbClr val="000000"/>
              </a:solidFill>
              <a:latin typeface="Calibri"/>
            </a:endParaRPr>
          </a:p>
          <a:p>
            <a:pPr>
              <a:lnSpc>
                <a:spcPct val="90000"/>
              </a:lnSpc>
              <a:buNone/>
              <a:tabLst>
                <a:tab algn="l" pos="0"/>
              </a:tabLst>
            </a:pPr>
            <a:r>
              <a:rPr b="0" lang="en-GB" sz="1800" spc="-1" strike="noStrike">
                <a:solidFill>
                  <a:srgbClr val="000000"/>
                </a:solidFill>
                <a:latin typeface="Calibri"/>
                <a:ea typeface="黑体"/>
              </a:rPr>
              <a:t>sudo ip link set h2-eth0 netns h2</a:t>
            </a:r>
            <a:endParaRPr b="0" lang="en-US" sz="1800" spc="-1" strike="noStrike">
              <a:solidFill>
                <a:srgbClr val="000000"/>
              </a:solidFill>
              <a:latin typeface="Calibri"/>
            </a:endParaRPr>
          </a:p>
          <a:p>
            <a:pPr>
              <a:lnSpc>
                <a:spcPct val="90000"/>
              </a:lnSpc>
              <a:buNone/>
              <a:tabLst>
                <a:tab algn="l" pos="0"/>
              </a:tabLst>
            </a:pPr>
            <a:r>
              <a:rPr b="0" lang="en-GB" sz="1800" spc="-1" strike="noStrike">
                <a:solidFill>
                  <a:srgbClr val="000000"/>
                </a:solidFill>
                <a:latin typeface="Calibri"/>
                <a:ea typeface="黑体"/>
              </a:rPr>
              <a:t>sudo ip netns exec h1 ip link show</a:t>
            </a:r>
            <a:endParaRPr b="0" lang="en-US" sz="1800" spc="-1" strike="noStrike">
              <a:solidFill>
                <a:srgbClr val="000000"/>
              </a:solidFill>
              <a:latin typeface="Calibri"/>
            </a:endParaRPr>
          </a:p>
          <a:p>
            <a:pPr>
              <a:lnSpc>
                <a:spcPct val="90000"/>
              </a:lnSpc>
              <a:buNone/>
              <a:tabLst>
                <a:tab algn="l" pos="0"/>
              </a:tabLst>
            </a:pPr>
            <a:r>
              <a:rPr b="0" lang="en-GB" sz="1800" spc="-1" strike="noStrike">
                <a:solidFill>
                  <a:srgbClr val="000000"/>
                </a:solidFill>
                <a:latin typeface="Calibri"/>
                <a:ea typeface="黑体"/>
              </a:rPr>
              <a:t>sudo ip netns exec h2 ip link show</a:t>
            </a:r>
            <a:endParaRPr b="0" lang="en-US" sz="1800" spc="-1" strike="noStrike">
              <a:solidFill>
                <a:srgbClr val="000000"/>
              </a:solidFill>
              <a:latin typeface="Calibri"/>
            </a:endParaRPr>
          </a:p>
          <a:p>
            <a:pPr>
              <a:lnSpc>
                <a:spcPct val="90000"/>
              </a:lnSpc>
              <a:buNone/>
              <a:tabLst>
                <a:tab algn="l" pos="0"/>
              </a:tabLst>
            </a:pPr>
            <a:endParaRPr b="0" lang="en-US" sz="1800" spc="-1" strike="noStrike">
              <a:solidFill>
                <a:srgbClr val="000000"/>
              </a:solidFill>
              <a:latin typeface="Calibri"/>
            </a:endParaRPr>
          </a:p>
          <a:p>
            <a:pPr>
              <a:lnSpc>
                <a:spcPct val="90000"/>
              </a:lnSpc>
              <a:buNone/>
              <a:tabLst>
                <a:tab algn="l" pos="0"/>
              </a:tabLst>
            </a:pPr>
            <a:r>
              <a:rPr b="0" lang="en-GB" sz="1800" spc="-1" strike="noStrike">
                <a:solidFill>
                  <a:srgbClr val="1818ff"/>
                </a:solidFill>
                <a:latin typeface="Calibri"/>
                <a:ea typeface="黑体"/>
              </a:rPr>
              <a:t># Configure </a:t>
            </a:r>
            <a:r>
              <a:rPr b="0" lang="en-US" sz="1800" spc="-1" strike="noStrike">
                <a:solidFill>
                  <a:srgbClr val="1818ff"/>
                </a:solidFill>
                <a:latin typeface="Calibri"/>
                <a:ea typeface="黑体"/>
              </a:rPr>
              <a:t>ports</a:t>
            </a:r>
            <a:endParaRPr b="0" lang="en-US" sz="1800" spc="-1" strike="noStrike">
              <a:solidFill>
                <a:srgbClr val="000000"/>
              </a:solidFill>
              <a:latin typeface="Calibri"/>
            </a:endParaRPr>
          </a:p>
          <a:p>
            <a:pPr>
              <a:lnSpc>
                <a:spcPct val="90000"/>
              </a:lnSpc>
              <a:buNone/>
              <a:tabLst>
                <a:tab algn="l" pos="0"/>
              </a:tabLst>
            </a:pPr>
            <a:r>
              <a:rPr b="0" lang="en-GB" sz="1800" spc="-1" strike="noStrike">
                <a:solidFill>
                  <a:srgbClr val="000000"/>
                </a:solidFill>
                <a:latin typeface="Calibri"/>
                <a:ea typeface="黑体"/>
              </a:rPr>
              <a:t>sudo ip netns exec h1 ifconfig h1-eth0 10.0.0.1</a:t>
            </a:r>
            <a:endParaRPr b="0" lang="en-US" sz="1800" spc="-1" strike="noStrike">
              <a:solidFill>
                <a:srgbClr val="000000"/>
              </a:solidFill>
              <a:latin typeface="Calibri"/>
            </a:endParaRPr>
          </a:p>
          <a:p>
            <a:pPr>
              <a:lnSpc>
                <a:spcPct val="90000"/>
              </a:lnSpc>
              <a:buNone/>
              <a:tabLst>
                <a:tab algn="l" pos="0"/>
              </a:tabLst>
            </a:pPr>
            <a:r>
              <a:rPr b="0" lang="en-GB" sz="1800" spc="-1" strike="noStrike">
                <a:solidFill>
                  <a:srgbClr val="000000"/>
                </a:solidFill>
                <a:latin typeface="Calibri"/>
                <a:ea typeface="黑体"/>
              </a:rPr>
              <a:t>sudo ip netns exec h2 ifconfig h2-eth0 10.0.0.2</a:t>
            </a:r>
            <a:endParaRPr b="0" lang="en-US" sz="1800" spc="-1" strike="noStrike">
              <a:solidFill>
                <a:srgbClr val="000000"/>
              </a:solidFill>
              <a:latin typeface="Calibri"/>
            </a:endParaRPr>
          </a:p>
          <a:p>
            <a:pPr>
              <a:lnSpc>
                <a:spcPct val="90000"/>
              </a:lnSpc>
              <a:buNone/>
              <a:tabLst>
                <a:tab algn="l" pos="0"/>
              </a:tabLst>
            </a:pPr>
            <a:endParaRPr b="0" lang="en-US" sz="1800" spc="-1" strike="noStrike">
              <a:solidFill>
                <a:srgbClr val="000000"/>
              </a:solidFill>
              <a:latin typeface="Calibri"/>
            </a:endParaRPr>
          </a:p>
          <a:p>
            <a:pPr>
              <a:lnSpc>
                <a:spcPct val="90000"/>
              </a:lnSpc>
              <a:buNone/>
              <a:tabLst>
                <a:tab algn="l" pos="0"/>
              </a:tabLst>
            </a:pPr>
            <a:r>
              <a:rPr b="0" lang="en-GB" sz="1800" spc="-1" strike="noStrike">
                <a:solidFill>
                  <a:srgbClr val="1818ff"/>
                </a:solidFill>
                <a:latin typeface="Calibri"/>
                <a:ea typeface="黑体"/>
              </a:rPr>
              <a:t># Test connectivity</a:t>
            </a:r>
            <a:endParaRPr b="0" lang="en-US" sz="1800" spc="-1" strike="noStrike">
              <a:solidFill>
                <a:srgbClr val="000000"/>
              </a:solidFill>
              <a:latin typeface="Calibri"/>
            </a:endParaRPr>
          </a:p>
          <a:p>
            <a:pPr>
              <a:lnSpc>
                <a:spcPct val="90000"/>
              </a:lnSpc>
              <a:buNone/>
              <a:tabLst>
                <a:tab algn="l" pos="0"/>
              </a:tabLst>
            </a:pPr>
            <a:r>
              <a:rPr b="0" lang="en-GB" sz="1800" spc="-1" strike="noStrike">
                <a:solidFill>
                  <a:srgbClr val="000000"/>
                </a:solidFill>
                <a:latin typeface="Calibri"/>
                <a:ea typeface="黑体"/>
              </a:rPr>
              <a:t>sudo ip netns exec h1 ping 10.0.0.2</a:t>
            </a:r>
            <a:endParaRPr b="0" lang="en-US" sz="1800" spc="-1" strike="noStrike">
              <a:solidFill>
                <a:srgbClr val="000000"/>
              </a:solidFill>
              <a:latin typeface="Calibri"/>
            </a:endParaRPr>
          </a:p>
        </p:txBody>
      </p:sp>
      <p:grpSp>
        <p:nvGrpSpPr>
          <p:cNvPr id="213" name="组合 15"/>
          <p:cNvGrpSpPr/>
          <p:nvPr/>
        </p:nvGrpSpPr>
        <p:grpSpPr>
          <a:xfrm>
            <a:off x="5642640" y="2756520"/>
            <a:ext cx="2939760" cy="1200600"/>
            <a:chOff x="5642640" y="2756520"/>
            <a:chExt cx="2939760" cy="1200600"/>
          </a:xfrm>
        </p:grpSpPr>
        <p:sp>
          <p:nvSpPr>
            <p:cNvPr id="214" name="矩形 4"/>
            <p:cNvSpPr/>
            <p:nvPr/>
          </p:nvSpPr>
          <p:spPr>
            <a:xfrm>
              <a:off x="5642640" y="3196800"/>
              <a:ext cx="624240" cy="412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215" name="矩形 6"/>
            <p:cNvSpPr/>
            <p:nvPr/>
          </p:nvSpPr>
          <p:spPr>
            <a:xfrm>
              <a:off x="7958160" y="3200760"/>
              <a:ext cx="624240" cy="412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216" name="直接连接符 8"/>
            <p:cNvSpPr/>
            <p:nvPr/>
          </p:nvSpPr>
          <p:spPr>
            <a:xfrm flipH="1" flipV="1">
              <a:off x="6266880" y="3403080"/>
              <a:ext cx="1691280" cy="360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217" name="文本框 9"/>
            <p:cNvSpPr/>
            <p:nvPr/>
          </p:nvSpPr>
          <p:spPr>
            <a:xfrm>
              <a:off x="5776560" y="2761920"/>
              <a:ext cx="444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h1</a:t>
              </a:r>
              <a:endParaRPr b="0" lang="en-US" sz="1800" spc="-1" strike="noStrike">
                <a:latin typeface="Arial"/>
              </a:endParaRPr>
            </a:p>
          </p:txBody>
        </p:sp>
        <p:sp>
          <p:nvSpPr>
            <p:cNvPr id="218" name="文本框 10"/>
            <p:cNvSpPr/>
            <p:nvPr/>
          </p:nvSpPr>
          <p:spPr>
            <a:xfrm>
              <a:off x="7947360" y="2756520"/>
              <a:ext cx="444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h2</a:t>
              </a:r>
              <a:endParaRPr b="0" lang="en-US" sz="1800" spc="-1" strike="noStrike">
                <a:latin typeface="Arial"/>
              </a:endParaRPr>
            </a:p>
          </p:txBody>
        </p:sp>
        <p:sp>
          <p:nvSpPr>
            <p:cNvPr id="219" name="文本框 11"/>
            <p:cNvSpPr/>
            <p:nvPr/>
          </p:nvSpPr>
          <p:spPr>
            <a:xfrm>
              <a:off x="6027120" y="3593160"/>
              <a:ext cx="1085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h1-eth0</a:t>
              </a:r>
              <a:endParaRPr b="0" lang="en-US" sz="1800" spc="-1" strike="noStrike">
                <a:latin typeface="Arial"/>
              </a:endParaRPr>
            </a:p>
          </p:txBody>
        </p:sp>
        <p:sp>
          <p:nvSpPr>
            <p:cNvPr id="220" name="文本框 12"/>
            <p:cNvSpPr/>
            <p:nvPr/>
          </p:nvSpPr>
          <p:spPr>
            <a:xfrm>
              <a:off x="7318800" y="3593160"/>
              <a:ext cx="1044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h2-eth0</a:t>
              </a:r>
              <a:endParaRPr b="0" lang="en-US" sz="1800" spc="-1" strike="noStrike">
                <a:latin typeface="Arial"/>
              </a:endParaRPr>
            </a:p>
          </p:txBody>
        </p:sp>
      </p:grpSp>
      <p:sp>
        <p:nvSpPr>
          <p:cNvPr id="4" name="PlaceHolder 3"/>
          <p:cNvSpPr>
            <a:spLocks noGrp="1"/>
          </p:cNvSpPr>
          <p:nvPr>
            <p:ph type="sldNum" idx="5"/>
          </p:nvPr>
        </p:nvSpPr>
        <p:spPr/>
        <p:txBody>
          <a:bodyPr/>
          <a:p>
            <a:fld id="{5EBD79FD-69A3-4DC0-ADA1-1A6C942614ED}"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计算机网络课程模板</Template>
  <TotalTime>42</TotalTime>
  <Application>LibreOffice/7.3.7.2$Linux_X86_64 LibreOffice_project/30$Build-2</Application>
  <AppVersion>15.0000</AppVersion>
  <Words>16570</Words>
  <Paragraphs>1630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2017-02-15T05:09:00Z</dcterms:created>
  <dc:creator>Wu Qinghua</dc:creator>
  <dc:description/>
  <dc:language>zh-CN</dc:language>
  <cp:lastModifiedBy/>
  <dcterms:modified xsi:type="dcterms:W3CDTF">2024-11-10T22:08:45Z</dcterms:modified>
  <cp:revision>1127</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20FF092DE75A42BA9D3EA24FEAF41104</vt:lpwstr>
  </property>
  <property fmtid="{D5CDD505-2E9C-101B-9397-08002B2CF9AE}" pid="3" name="KSOProductBuildVer">
    <vt:lpwstr>2052-12.1.0.18608</vt:lpwstr>
  </property>
  <property fmtid="{D5CDD505-2E9C-101B-9397-08002B2CF9AE}" pid="4" name="Notes">
    <vt:i4>2</vt:i4>
  </property>
  <property fmtid="{D5CDD505-2E9C-101B-9397-08002B2CF9AE}" pid="5" name="PresentationFormat">
    <vt:lpwstr>全屏显示(4:3)</vt:lpwstr>
  </property>
  <property fmtid="{D5CDD505-2E9C-101B-9397-08002B2CF9AE}" pid="6" name="Slides">
    <vt:i4>75</vt:i4>
  </property>
</Properties>
</file>