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18" r:id="rId4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FF"/>
    <a:srgbClr val="FFF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3718" autoAdjust="0"/>
  </p:normalViewPr>
  <p:slideViewPr>
    <p:cSldViewPr snapToGrid="0">
      <p:cViewPr varScale="1">
        <p:scale>
          <a:sx n="70" d="100"/>
          <a:sy n="70" d="100"/>
        </p:scale>
        <p:origin x="177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97B6A45-8577-4A8D-92DD-F098EF30BF5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FE6EEE-6BAD-4F5E-A73F-6DF9344AB00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29B87F2-C5A8-499F-8BE6-B210A540A9B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B07-190B-4B2B-82B5-04576CCCE1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8B6A-6B8D-447A-801B-90051788B02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F48-DF98-410D-8B24-9DE9F71545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5FD3-0460-4AAF-9621-38DB567DB3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5615-1A14-4E43-B471-749BC0FEE6E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AFBE-3A74-4B5A-94A3-74C3BBE360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91AB-08FB-4756-823A-4A178884B8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5AAAB-C321-4BDD-97B5-D8A8E7BA876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0100BC-356E-4CD0-83C7-E928FE7FB4A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B525-EC3E-4954-B1BA-6679952D4C1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E6C6-072E-4CB7-811E-AD7B8F5DC3F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D141-37FB-4F2E-8ED0-EDCA389B141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4A85D-8374-4466-A762-AC00FF20AC3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EB8C3A8-96A5-4727-BA8F-A180279982E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4772B1F-4DEA-4197-95C2-41DC0B95CC2C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0F43902-A60E-4A29-990F-1C55CE974D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67AE24C-E48B-449E-BE23-185B8401897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9E6DAA8-37C9-411C-8283-3C089A684980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526DA48-342A-45F4-87A0-184CE68114A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E89BB59-CEE1-4FE5-95FC-43F0DB4E0042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35C263B-628B-44C8-BB09-84B3DE21A649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AC8AF765-12E0-43F8-A726-FE5D641CDF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网络互联（软件路由器）实验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路由器转发数据包流程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53"/>
            <a:ext cx="7886700" cy="2937806"/>
          </a:xfrm>
        </p:spPr>
        <p:txBody>
          <a:bodyPr/>
          <a:lstStyle/>
          <a:p>
            <a:r>
              <a:rPr lang="zh-CN" altLang="en-US" dirty="0"/>
              <a:t>转发数据包时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</a:t>
            </a:r>
            <a:r>
              <a:rPr lang="en-US" altLang="zh-CN" dirty="0"/>
              <a:t>IP</a:t>
            </a:r>
            <a:r>
              <a:rPr lang="zh-CN" altLang="en-US" dirty="0"/>
              <a:t>头部的</a:t>
            </a:r>
            <a:r>
              <a:rPr lang="en-US" altLang="zh-CN" dirty="0"/>
              <a:t>TTL</a:t>
            </a:r>
            <a:r>
              <a:rPr lang="zh-CN" altLang="en-US" dirty="0"/>
              <a:t>值进行减一操作，如果该值 </a:t>
            </a:r>
            <a:r>
              <a:rPr lang="en-US" altLang="zh-CN" dirty="0"/>
              <a:t>&lt;= 0</a:t>
            </a:r>
            <a:r>
              <a:rPr lang="zh-CN" altLang="en-US" dirty="0"/>
              <a:t>，则将该数据包丢弃，并回复</a:t>
            </a:r>
            <a:r>
              <a:rPr lang="en-US" altLang="zh-CN" dirty="0"/>
              <a:t>ICMP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en-US" altLang="zh-CN" dirty="0"/>
              <a:t>IP</a:t>
            </a:r>
            <a:r>
              <a:rPr lang="zh-CN" altLang="en-US" dirty="0"/>
              <a:t>头部数据已经发生变化，需要重新设置</a:t>
            </a:r>
            <a:r>
              <a:rPr lang="en-US" altLang="zh-CN" dirty="0"/>
              <a:t>checksum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在新的网络内发送数据包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将以太网头部的源</a:t>
            </a:r>
            <a:r>
              <a:rPr lang="en-US" altLang="zh-CN" dirty="0"/>
              <a:t>MAC</a:t>
            </a:r>
            <a:r>
              <a:rPr lang="zh-CN" altLang="en-US" dirty="0"/>
              <a:t>地址设置为转发端口的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1200150" lvl="2" indent="-457200"/>
            <a:r>
              <a:rPr lang="zh-CN" altLang="en-US" dirty="0"/>
              <a:t>将目的</a:t>
            </a:r>
            <a:r>
              <a:rPr lang="en-US" altLang="zh-CN" dirty="0"/>
              <a:t>MAC</a:t>
            </a:r>
            <a:r>
              <a:rPr lang="zh-CN" altLang="en-US" dirty="0"/>
              <a:t>地址设置为对应的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021241" y="4972404"/>
            <a:ext cx="7350780" cy="1586275"/>
            <a:chOff x="1097441" y="4650019"/>
            <a:chExt cx="7350780" cy="158627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2839" y="5065825"/>
              <a:ext cx="643625" cy="64362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787" y="5127452"/>
              <a:ext cx="770552" cy="52037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61" y="5127452"/>
              <a:ext cx="770552" cy="520373"/>
            </a:xfrm>
            <a:prstGeom prst="rect">
              <a:avLst/>
            </a:prstGeom>
          </p:spPr>
        </p:pic>
        <p:cxnSp>
          <p:nvCxnSpPr>
            <p:cNvPr id="15" name="直接连接符 14"/>
            <p:cNvCxnSpPr>
              <a:stCxn id="7" idx="3"/>
              <a:endCxn id="10" idx="1"/>
            </p:cNvCxnSpPr>
            <p:nvPr/>
          </p:nvCxnSpPr>
          <p:spPr>
            <a:xfrm>
              <a:off x="3106464" y="5387638"/>
              <a:ext cx="79132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0" idx="3"/>
              <a:endCxn id="13" idx="1"/>
            </p:cNvCxnSpPr>
            <p:nvPr/>
          </p:nvCxnSpPr>
          <p:spPr>
            <a:xfrm>
              <a:off x="4668339" y="5387639"/>
              <a:ext cx="9390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3" idx="3"/>
              <a:endCxn id="22" idx="2"/>
            </p:cNvCxnSpPr>
            <p:nvPr/>
          </p:nvCxnSpPr>
          <p:spPr>
            <a:xfrm flipV="1">
              <a:off x="6377913" y="5387637"/>
              <a:ext cx="66629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云形 21"/>
            <p:cNvSpPr/>
            <p:nvPr/>
          </p:nvSpPr>
          <p:spPr>
            <a:xfrm>
              <a:off x="7039835" y="4952104"/>
              <a:ext cx="1408386" cy="87106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4650019"/>
              <a:ext cx="689625" cy="477433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441" y="5747674"/>
              <a:ext cx="705785" cy="488620"/>
            </a:xfrm>
            <a:prstGeom prst="rect">
              <a:avLst/>
            </a:prstGeom>
          </p:spPr>
        </p:pic>
        <p:cxnSp>
          <p:nvCxnSpPr>
            <p:cNvPr id="30" name="直接连接符 29"/>
            <p:cNvCxnSpPr>
              <a:stCxn id="26" idx="3"/>
              <a:endCxn id="7" idx="1"/>
            </p:cNvCxnSpPr>
            <p:nvPr/>
          </p:nvCxnSpPr>
          <p:spPr>
            <a:xfrm>
              <a:off x="1787066" y="4888736"/>
              <a:ext cx="675773" cy="498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8" idx="3"/>
              <a:endCxn id="7" idx="1"/>
            </p:cNvCxnSpPr>
            <p:nvPr/>
          </p:nvCxnSpPr>
          <p:spPr>
            <a:xfrm flipV="1">
              <a:off x="1803226" y="5387638"/>
              <a:ext cx="659613" cy="604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/>
          <p:cNvSpPr/>
          <p:nvPr/>
        </p:nvSpPr>
        <p:spPr>
          <a:xfrm>
            <a:off x="1063191" y="4746456"/>
            <a:ext cx="2979683" cy="18263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203427" y="4938663"/>
            <a:ext cx="1720342" cy="15112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6137628" y="5181558"/>
            <a:ext cx="1103107" cy="101282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74442" y="6084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731353" y="600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596850" y="60033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给定数据包，路由器查询哪个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地址在局域网内转发数据包时起作用</a:t>
            </a:r>
            <a:endParaRPr lang="en-US" altLang="zh-CN" dirty="0"/>
          </a:p>
          <a:p>
            <a:pPr lvl="1"/>
            <a:r>
              <a:rPr lang="zh-CN" altLang="en-US" dirty="0"/>
              <a:t>应查询下一跳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zh-CN" altLang="en-US" dirty="0"/>
          </a:p>
          <a:p>
            <a:pPr lvl="2"/>
            <a:r>
              <a:rPr lang="zh-CN" altLang="en-US" dirty="0"/>
              <a:t>网关地址还是目的主机地址？</a:t>
            </a:r>
            <a:endParaRPr lang="en-US" altLang="zh-CN" dirty="0"/>
          </a:p>
          <a:p>
            <a:pPr lvl="2"/>
            <a:r>
              <a:rPr lang="zh-CN" altLang="en-US" dirty="0"/>
              <a:t>当查询到的路由条目中</a:t>
            </a:r>
            <a:r>
              <a:rPr lang="en-US" altLang="zh-CN" dirty="0"/>
              <a:t>gw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时，说明数据包已到达目的主机</a:t>
            </a:r>
            <a:endParaRPr lang="en-US" altLang="zh-CN" dirty="0"/>
          </a:p>
          <a:p>
            <a:pPr lvl="2"/>
            <a:endParaRPr lang="en-US" altLang="zh-CN" dirty="0"/>
          </a:p>
          <a:p>
            <a:pPr marL="342900" lvl="1" indent="0">
              <a:buNone/>
            </a:pP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875261" y="4798298"/>
            <a:ext cx="7049513" cy="1444955"/>
            <a:chOff x="875261" y="4798298"/>
            <a:chExt cx="7049513" cy="1444955"/>
          </a:xfrm>
        </p:grpSpPr>
        <p:pic>
          <p:nvPicPr>
            <p:cNvPr id="6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0413" y="5286188"/>
              <a:ext cx="961446" cy="649288"/>
            </a:xfrm>
            <a:prstGeom prst="rect">
              <a:avLst/>
            </a:prstGeom>
          </p:spPr>
        </p:pic>
        <p:pic>
          <p:nvPicPr>
            <p:cNvPr id="7" name="内容占位符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717" y="5286188"/>
              <a:ext cx="961446" cy="6492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361" y="5326355"/>
              <a:ext cx="821823" cy="568954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953933" y="4798298"/>
              <a:ext cx="970841" cy="1188723"/>
              <a:chOff x="3922807" y="2977895"/>
              <a:chExt cx="970841" cy="1188723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2807" y="3429000"/>
                <a:ext cx="728473" cy="737618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4215" y="2977895"/>
                <a:ext cx="879433" cy="711236"/>
              </a:xfrm>
              <a:prstGeom prst="rect">
                <a:avLst/>
              </a:prstGeom>
            </p:spPr>
          </p:pic>
        </p:grpSp>
        <p:cxnSp>
          <p:nvCxnSpPr>
            <p:cNvPr id="12" name="直接连接符 11"/>
            <p:cNvCxnSpPr>
              <a:stCxn id="8" idx="3"/>
              <a:endCxn id="6" idx="1"/>
            </p:cNvCxnSpPr>
            <p:nvPr/>
          </p:nvCxnSpPr>
          <p:spPr>
            <a:xfrm>
              <a:off x="1936184" y="5610832"/>
              <a:ext cx="11842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7" idx="1"/>
            </p:cNvCxnSpPr>
            <p:nvPr/>
          </p:nvCxnSpPr>
          <p:spPr>
            <a:xfrm>
              <a:off x="4081859" y="5610832"/>
              <a:ext cx="102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7" idx="3"/>
              <a:endCxn id="10" idx="1"/>
            </p:cNvCxnSpPr>
            <p:nvPr/>
          </p:nvCxnSpPr>
          <p:spPr>
            <a:xfrm>
              <a:off x="6073163" y="5610832"/>
              <a:ext cx="880770" cy="7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75261" y="5935476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192.168.0.123</a:t>
              </a:r>
              <a:endParaRPr lang="zh-CN" altLang="en-US" sz="1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08638" y="5078124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192.168.0.1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550300" y="591076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159.226.39.43</a:t>
              </a:r>
              <a:endParaRPr lang="zh-CN" altLang="en-US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20724" y="5055293"/>
              <a:ext cx="11416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159.226.39.1</a:t>
              </a: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35646" y="4924236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119.75.216.20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720903" y="5843142"/>
              <a:ext cx="123303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/>
                <a:t>119.75.216.</a:t>
              </a:r>
              <a:r>
                <a:rPr lang="en-US" altLang="zh-CN" sz="1400" dirty="0"/>
                <a:t>39</a:t>
              </a:r>
              <a:endParaRPr lang="zh-CN" altLang="en-US" sz="1400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812293" y="3892438"/>
            <a:ext cx="224462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IP Packet: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src</a:t>
            </a:r>
            <a:r>
              <a:rPr lang="en-US" altLang="zh-CN" dirty="0"/>
              <a:t>: 192.168.0.123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dst</a:t>
            </a:r>
            <a:r>
              <a:rPr lang="en-US" altLang="zh-CN" dirty="0"/>
              <a:t>: 119.75.216.20</a:t>
            </a:r>
            <a:endParaRPr lang="zh-CN" altLang="en-US" dirty="0"/>
          </a:p>
        </p:txBody>
      </p:sp>
      <p:sp>
        <p:nvSpPr>
          <p:cNvPr id="25" name="任意多边形: 形状 24"/>
          <p:cNvSpPr/>
          <p:nvPr/>
        </p:nvSpPr>
        <p:spPr>
          <a:xfrm>
            <a:off x="4120082" y="5286188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934607" y="5509534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6046885" y="5251843"/>
            <a:ext cx="945931" cy="316407"/>
          </a:xfrm>
          <a:custGeom>
            <a:avLst/>
            <a:gdLst>
              <a:gd name="connsiteX0" fmla="*/ 0 w 945931"/>
              <a:gd name="connsiteY0" fmla="*/ 316407 h 316407"/>
              <a:gd name="connsiteX1" fmla="*/ 467711 w 945931"/>
              <a:gd name="connsiteY1" fmla="*/ 1097 h 316407"/>
              <a:gd name="connsiteX2" fmla="*/ 945931 w 945931"/>
              <a:gd name="connsiteY2" fmla="*/ 232324 h 31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931" h="316407">
                <a:moveTo>
                  <a:pt x="0" y="316407"/>
                </a:moveTo>
                <a:cubicBezTo>
                  <a:pt x="155028" y="165759"/>
                  <a:pt x="310056" y="15111"/>
                  <a:pt x="467711" y="1097"/>
                </a:cubicBezTo>
                <a:cubicBezTo>
                  <a:pt x="625366" y="-12917"/>
                  <a:pt x="785648" y="109703"/>
                  <a:pt x="945931" y="232324"/>
                </a:cubicBezTo>
              </a:path>
            </a:pathLst>
          </a:custGeom>
          <a:noFill/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861410" y="5475189"/>
            <a:ext cx="367862" cy="281666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36" name="内容占位符 35"/>
          <p:cNvSpPr>
            <a:spLocks noGrp="1"/>
          </p:cNvSpPr>
          <p:nvPr>
            <p:ph idx="1"/>
          </p:nvPr>
        </p:nvSpPr>
        <p:spPr>
          <a:xfrm>
            <a:off x="644148" y="1550762"/>
            <a:ext cx="7737585" cy="214397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ARP</a:t>
            </a:r>
            <a:r>
              <a:rPr lang="zh-CN" altLang="en-US" dirty="0"/>
              <a:t>机制查询下一跳</a:t>
            </a:r>
            <a:r>
              <a:rPr lang="en-US" altLang="zh-CN" dirty="0"/>
              <a:t>IP</a:t>
            </a:r>
            <a:r>
              <a:rPr lang="zh-CN" altLang="en-US" dirty="0"/>
              <a:t>地址对应的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sz="1800" dirty="0"/>
              <a:t>路由器维护一个缓存</a:t>
            </a:r>
            <a:r>
              <a:rPr lang="en-US" altLang="zh-CN" sz="1800" dirty="0"/>
              <a:t>ARP</a:t>
            </a:r>
            <a:r>
              <a:rPr lang="zh-CN" altLang="en-US" sz="1800" dirty="0"/>
              <a:t>相关内容的数据结构：</a:t>
            </a:r>
            <a:r>
              <a:rPr lang="en-US" altLang="zh-CN" sz="1800" dirty="0" err="1"/>
              <a:t>arpcache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arpcache</a:t>
            </a:r>
            <a:r>
              <a:rPr lang="zh-CN" altLang="en-US" sz="1800" dirty="0"/>
              <a:t>缓存两类数据：</a:t>
            </a:r>
            <a:endParaRPr lang="en-US" altLang="zh-CN" sz="1800" dirty="0"/>
          </a:p>
          <a:p>
            <a:pPr lvl="2"/>
            <a:r>
              <a:rPr lang="en-US" altLang="zh-CN" sz="1600" dirty="0"/>
              <a:t>IP-&gt;MAC</a:t>
            </a:r>
            <a:r>
              <a:rPr lang="zh-CN" altLang="en-US" sz="1600" dirty="0"/>
              <a:t>映射条目</a:t>
            </a:r>
            <a:endParaRPr lang="en-US" altLang="zh-CN" sz="1600" dirty="0"/>
          </a:p>
          <a:p>
            <a:pPr lvl="2"/>
            <a:r>
              <a:rPr lang="zh-CN" altLang="en-US" sz="1600" dirty="0"/>
              <a:t>查找不到相应条目而等待</a:t>
            </a:r>
            <a:r>
              <a:rPr lang="en-US" altLang="zh-CN" sz="1600" dirty="0"/>
              <a:t>ARP</a:t>
            </a:r>
            <a:r>
              <a:rPr lang="zh-CN" altLang="en-US" sz="1600" dirty="0"/>
              <a:t>应答的数据包</a:t>
            </a:r>
            <a:endParaRPr lang="zh-CN" altLang="en-US" sz="16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515932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241146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0504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7756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455079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27600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6051143" y="4166143"/>
            <a:ext cx="725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776357" y="3955936"/>
            <a:ext cx="809297" cy="420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 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72980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41" idx="2"/>
            <a:endCxn id="52" idx="0"/>
          </p:cNvCxnSpPr>
          <p:nvPr/>
        </p:nvCxnSpPr>
        <p:spPr>
          <a:xfrm>
            <a:off x="2645795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070353" y="5371716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58"/>
          <p:cNvCxnSpPr>
            <a:endCxn id="58" idx="0"/>
          </p:cNvCxnSpPr>
          <p:nvPr/>
        </p:nvCxnSpPr>
        <p:spPr>
          <a:xfrm>
            <a:off x="2643168" y="5057964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067726" y="6053330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接箭头连接符 60"/>
          <p:cNvCxnSpPr>
            <a:endCxn id="60" idx="0"/>
          </p:cNvCxnSpPr>
          <p:nvPr/>
        </p:nvCxnSpPr>
        <p:spPr>
          <a:xfrm>
            <a:off x="2640541" y="5739578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28512" y="4690102"/>
            <a:ext cx="1150883" cy="367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Packet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62"/>
          <p:cNvCxnSpPr>
            <a:endCxn id="62" idx="0"/>
          </p:cNvCxnSpPr>
          <p:nvPr/>
        </p:nvCxnSpPr>
        <p:spPr>
          <a:xfrm>
            <a:off x="4201327" y="4376350"/>
            <a:ext cx="2627" cy="3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相关数据结构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" y="1751165"/>
            <a:ext cx="8860909" cy="442580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ypedef struct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arp_cache_entry entries[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IP-&gt;MAC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映射，最多存储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条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req_l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列表，指向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pthread_mutex_t lock;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 //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arpcache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查询、更新操作锁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 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老化操作对应的线程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arpcache_t;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arp_cache_entry 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地址，本地字节序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u8 mac[ETH_ALEN];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地址对应的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time_t added;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添加时间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valid;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是否继续有效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arp_req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用于串联不同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arp_seq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的链表节点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转发数据包的端口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u32 ip4;		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等待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回复的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sent;			// ARP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发送时间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retries;			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重试次数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cached_packets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目的地址为该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地址的数据包列表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缓存操作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6697"/>
            <a:ext cx="7886700" cy="4728463"/>
          </a:xfrm>
        </p:spPr>
        <p:txBody>
          <a:bodyPr>
            <a:normAutofit fontScale="92500"/>
          </a:bodyPr>
          <a:lstStyle/>
          <a:p>
            <a:r>
              <a:rPr lang="zh-CN" altLang="en-US" sz="2000" dirty="0"/>
              <a:t>查找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如果在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缓存中找到相应映射，则填充数据包的目的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地址，并转发该数据包</a:t>
            </a:r>
            <a:endParaRPr lang="en-US" altLang="zh-CN" sz="1600" dirty="0"/>
          </a:p>
          <a:p>
            <a:pPr lvl="1"/>
            <a:r>
              <a:rPr lang="zh-CN" altLang="en-US" sz="1600" dirty="0"/>
              <a:t>否则，将该数据包缓存在</a:t>
            </a:r>
            <a:r>
              <a:rPr lang="en-US" altLang="zh-CN" sz="1600" dirty="0" err="1"/>
              <a:t>arpcache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req_list</a:t>
            </a:r>
            <a:r>
              <a:rPr lang="zh-CN" altLang="en-US" sz="1600" dirty="0"/>
              <a:t>中，并发送</a:t>
            </a:r>
            <a:r>
              <a:rPr lang="en-US" altLang="zh-CN" sz="1600" dirty="0"/>
              <a:t>ARP</a:t>
            </a:r>
            <a:r>
              <a:rPr lang="zh-CN" altLang="en-US" sz="1600" dirty="0"/>
              <a:t>请求</a:t>
            </a:r>
            <a:endParaRPr lang="en-US" altLang="zh-CN" sz="1600" dirty="0"/>
          </a:p>
          <a:p>
            <a:r>
              <a:rPr lang="zh-CN" altLang="en-US" sz="2000" dirty="0"/>
              <a:t>收到新的</a:t>
            </a:r>
            <a:r>
              <a:rPr lang="en-US" altLang="zh-CN" sz="2000" dirty="0"/>
              <a:t>IP-&gt;MAC</a:t>
            </a:r>
            <a:r>
              <a:rPr lang="zh-CN" altLang="en-US" sz="2000" dirty="0"/>
              <a:t>映射</a:t>
            </a:r>
            <a:endParaRPr lang="en-US" altLang="zh-CN" sz="2000" dirty="0"/>
          </a:p>
          <a:p>
            <a:pPr lvl="1"/>
            <a:r>
              <a:rPr lang="zh-CN" altLang="en-US" sz="1600" dirty="0"/>
              <a:t>将该映射写入</a:t>
            </a:r>
            <a:r>
              <a:rPr lang="en-US" altLang="zh-CN" sz="1600" dirty="0" err="1"/>
              <a:t>arp</a:t>
            </a:r>
            <a:r>
              <a:rPr lang="zh-CN" altLang="en-US" sz="1600" dirty="0"/>
              <a:t>缓存中 ，如果缓存已满（最多</a:t>
            </a:r>
            <a:r>
              <a:rPr lang="en-US" altLang="zh-CN" sz="1600" dirty="0"/>
              <a:t>32</a:t>
            </a:r>
            <a:r>
              <a:rPr lang="zh-CN" altLang="en-US" sz="1600" dirty="0"/>
              <a:t>条），则随机替换掉其中一个</a:t>
            </a:r>
            <a:endParaRPr lang="en-US" altLang="zh-CN" sz="1600" dirty="0"/>
          </a:p>
          <a:p>
            <a:pPr lvl="1"/>
            <a:r>
              <a:rPr lang="zh-CN" altLang="en-US" sz="1600" dirty="0"/>
              <a:t>将在缓存中等待该映射的数据包，依次填写目的</a:t>
            </a:r>
            <a:r>
              <a:rPr lang="en-US" altLang="zh-CN" sz="1600" dirty="0"/>
              <a:t>MAC</a:t>
            </a:r>
            <a:r>
              <a:rPr lang="zh-CN" altLang="en-US" sz="1600" dirty="0"/>
              <a:t>地址，转发出去，并删除掉相应缓存数据包</a:t>
            </a:r>
            <a:endParaRPr lang="en-US" altLang="zh-CN" sz="2000" dirty="0"/>
          </a:p>
          <a:p>
            <a:r>
              <a:rPr lang="zh-CN" altLang="en-US" sz="2000" dirty="0"/>
              <a:t>每</a:t>
            </a:r>
            <a:r>
              <a:rPr lang="en-US" altLang="zh-CN" sz="2000" dirty="0"/>
              <a:t>1</a:t>
            </a:r>
            <a:r>
              <a:rPr lang="zh-CN" altLang="en-US" sz="2000" dirty="0"/>
              <a:t>秒钟，运行</a:t>
            </a:r>
            <a:r>
              <a:rPr lang="en-US" altLang="zh-CN" sz="2000" dirty="0" err="1"/>
              <a:t>arpcache_sweep</a:t>
            </a:r>
            <a:r>
              <a:rPr lang="zh-CN" altLang="en-US" sz="2000" dirty="0"/>
              <a:t>操作</a:t>
            </a:r>
            <a:endParaRPr lang="en-US" altLang="zh-CN" sz="2000" dirty="0"/>
          </a:p>
          <a:p>
            <a:pPr lvl="1"/>
            <a:r>
              <a:rPr lang="zh-CN" altLang="en-US" sz="1800" dirty="0"/>
              <a:t>如果一个缓存条目在缓存中已存在超过了</a:t>
            </a:r>
            <a:r>
              <a:rPr lang="en-US" altLang="zh-CN" sz="1800" dirty="0"/>
              <a:t>15</a:t>
            </a:r>
            <a:r>
              <a:rPr lang="zh-CN" altLang="en-US" sz="1800" dirty="0"/>
              <a:t>秒，将该条目清除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如果一个</a:t>
            </a:r>
            <a:r>
              <a:rPr lang="en-US" altLang="zh-CN" sz="1800" dirty="0"/>
              <a:t>IP</a:t>
            </a:r>
            <a:r>
              <a:rPr lang="zh-CN" altLang="en-US" sz="1800" dirty="0"/>
              <a:t>对应的</a:t>
            </a:r>
            <a:r>
              <a:rPr lang="en-US" altLang="zh-CN" sz="1800" dirty="0"/>
              <a:t>ARP</a:t>
            </a:r>
            <a:r>
              <a:rPr lang="zh-CN" altLang="en-US" sz="1800" dirty="0"/>
              <a:t>请求发出去已经超过了</a:t>
            </a:r>
            <a:r>
              <a:rPr lang="en-US" altLang="zh-CN" sz="1800" dirty="0"/>
              <a:t>1</a:t>
            </a:r>
            <a:r>
              <a:rPr lang="zh-CN" altLang="en-US" sz="1800" dirty="0"/>
              <a:t>秒，重新发送</a:t>
            </a:r>
            <a:r>
              <a:rPr lang="en-US" altLang="zh-CN" sz="1800" dirty="0"/>
              <a:t>ARP</a:t>
            </a:r>
            <a:r>
              <a:rPr lang="zh-CN" altLang="en-US" sz="1800" dirty="0"/>
              <a:t>请求</a:t>
            </a:r>
            <a:endParaRPr lang="en-US" altLang="zh-CN" sz="1800" dirty="0"/>
          </a:p>
          <a:p>
            <a:pPr lvl="2"/>
            <a:r>
              <a:rPr lang="zh-CN" altLang="en-US" sz="1600" dirty="0"/>
              <a:t>如果发送超过</a:t>
            </a:r>
            <a:r>
              <a:rPr lang="en-US" altLang="zh-CN" sz="1600" dirty="0"/>
              <a:t>5</a:t>
            </a:r>
            <a:r>
              <a:rPr lang="zh-CN" altLang="en-US" sz="1600" dirty="0"/>
              <a:t>次仍未收到</a:t>
            </a:r>
            <a:r>
              <a:rPr lang="en-US" altLang="zh-CN" sz="1600" dirty="0"/>
              <a:t>ARP</a:t>
            </a:r>
            <a:r>
              <a:rPr lang="zh-CN" altLang="en-US" sz="1600" dirty="0"/>
              <a:t>应答，则对该队列下的数据包依次回复</a:t>
            </a:r>
            <a:r>
              <a:rPr lang="en-US" altLang="zh-CN" sz="1600" dirty="0"/>
              <a:t>ICMP</a:t>
            </a:r>
            <a:r>
              <a:rPr lang="zh-CN" altLang="en-US" sz="1600" dirty="0"/>
              <a:t>（</a:t>
            </a:r>
            <a:r>
              <a:rPr lang="en-US" altLang="zh-CN" sz="1600" dirty="0"/>
              <a:t>Destination Host Unreachable</a:t>
            </a:r>
            <a:r>
              <a:rPr lang="zh-CN" altLang="en-US" sz="1600" dirty="0"/>
              <a:t>）消息，并删除等待的数据包</a:t>
            </a:r>
            <a:endParaRPr lang="zh-CN" altLang="en-US" sz="1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46691" y="2396353"/>
          <a:ext cx="7819695" cy="3960000"/>
        </p:xfrm>
        <a:graphic>
          <a:graphicData uri="http://schemas.openxmlformats.org/drawingml/2006/table">
            <a:tbl>
              <a:tblPr/>
              <a:tblGrid>
                <a:gridCol w="3909849"/>
                <a:gridCol w="1954923"/>
                <a:gridCol w="1954923"/>
              </a:tblGrid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Dest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 Ether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Src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Ether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roto Type (0x0806)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Header (0x01)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Proto (0x0800)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Len (6)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Proto Addr Len (4)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ARP Operation 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 (cont.)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Sender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HW Addr (cont.)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Addr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Target Proto Addr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等线" panose="02010600030101010101" pitchFamily="2" charset="-122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2506718" y="1602867"/>
            <a:ext cx="6176627" cy="965509"/>
            <a:chOff x="2506718" y="1602867"/>
            <a:chExt cx="6176627" cy="965509"/>
          </a:xfrm>
        </p:grpSpPr>
        <p:sp>
          <p:nvSpPr>
            <p:cNvPr id="8" name="箭头: 右 7"/>
            <p:cNvSpPr/>
            <p:nvPr/>
          </p:nvSpPr>
          <p:spPr>
            <a:xfrm rot="19961033">
              <a:off x="3930869" y="213745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506718" y="1602867"/>
              <a:ext cx="6176627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当目的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MAC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地址不可知时，写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FF: FF: FF: FF: FF: FF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，为广播包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222938" y="3368899"/>
            <a:ext cx="3454792" cy="969289"/>
            <a:chOff x="2222938" y="3368899"/>
            <a:chExt cx="3454792" cy="969289"/>
          </a:xfrm>
        </p:grpSpPr>
        <p:sp>
          <p:nvSpPr>
            <p:cNvPr id="10" name="箭头: 右 9"/>
            <p:cNvSpPr/>
            <p:nvPr/>
          </p:nvSpPr>
          <p:spPr>
            <a:xfrm rot="19961033">
              <a:off x="2511973" y="3907264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22938" y="3368899"/>
              <a:ext cx="3454792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0x01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0x02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应答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21837" y="4754217"/>
            <a:ext cx="3900170" cy="969289"/>
            <a:chOff x="3321837" y="4754217"/>
            <a:chExt cx="3900170" cy="969289"/>
          </a:xfrm>
        </p:grpSpPr>
        <p:sp>
          <p:nvSpPr>
            <p:cNvPr id="12" name="箭头: 右 11"/>
            <p:cNvSpPr/>
            <p:nvPr/>
          </p:nvSpPr>
          <p:spPr>
            <a:xfrm rot="19961033">
              <a:off x="3610872" y="5292582"/>
              <a:ext cx="1014248" cy="43092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321837" y="4754217"/>
              <a:ext cx="3900170" cy="36933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当为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ARP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请求时，</a:t>
              </a:r>
              <a:r>
                <a:rPr lang="en-US" altLang="zh-CN" dirty="0">
                  <a:latin typeface="Calibri" panose="020F0502020204030204" pitchFamily="34" charset="0"/>
                  <a:ea typeface="黑体" panose="02010609060101010101" pitchFamily="49" charset="-122"/>
                </a:rPr>
                <a:t>Target HW </a:t>
              </a:r>
              <a:r>
                <a:rPr lang="en-US" altLang="zh-CN" dirty="0" err="1">
                  <a:latin typeface="Calibri" panose="020F0502020204030204" pitchFamily="34" charset="0"/>
                  <a:ea typeface="黑体" panose="02010609060101010101" pitchFamily="49" charset="-122"/>
                </a:rPr>
                <a:t>Addr</a:t>
              </a:r>
              <a:r>
                <a:rPr lang="zh-CN" altLang="en-US" dirty="0">
                  <a:latin typeface="Calibri" panose="020F0502020204030204" pitchFamily="34" charset="0"/>
                  <a:ea typeface="黑体" panose="02010609060101010101" pitchFamily="49" charset="-122"/>
                </a:rPr>
                <a:t>置空</a:t>
              </a:r>
              <a:endParaRPr lang="zh-CN" altLang="en-US" dirty="0"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ICMP</a:t>
            </a:r>
            <a:r>
              <a:rPr lang="zh-CN" altLang="en-US" dirty="0"/>
              <a:t>数据包格式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44566" y="1897118"/>
          <a:ext cx="2903483" cy="3916794"/>
        </p:xfrm>
        <a:graphic>
          <a:graphicData uri="http://schemas.openxmlformats.org/drawingml/2006/table">
            <a:tbl>
              <a:tblPr/>
              <a:tblGrid>
                <a:gridCol w="725871"/>
                <a:gridCol w="725871"/>
                <a:gridCol w="1451741"/>
              </a:tblGrid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Ethernet Header (14 bytes)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552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IP Header (20 bytes or more)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57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Type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Checksum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2805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DejaVu Sans Mono" panose="020B0609030804020204" pitchFamily="49" charset="0"/>
                          <a:ea typeface="DejaVu Sans Mono" panose="020B0609030804020204" pitchFamily="49" charset="0"/>
                          <a:cs typeface="DejaVu Sans Mono" panose="020B0609030804020204" pitchFamily="49" charset="0"/>
                        </a:rPr>
                        <a:t>Rest of ICMP Header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DejaVu Sans Mono" panose="020B0609030804020204" pitchFamily="49" charset="0"/>
                        <a:ea typeface="DejaVu Sans Mono" panose="020B0609030804020204" pitchFamily="49" charset="0"/>
                        <a:cs typeface="DejaVu Sans Mono" panose="020B0609030804020204" pitchFamily="49" charset="0"/>
                      </a:endParaRPr>
                    </a:p>
                  </a:txBody>
                  <a:tcPr marL="4233" marR="4233" marT="42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04443" y="1788161"/>
            <a:ext cx="4773667" cy="437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路由表查找失败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字节设置为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，接着拷贝收到数据包的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头部（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&gt;= 20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字节）和随后的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字节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ARP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查询失败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3, Code: 1,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TTL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值减为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0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11, Code: 0, Rest of ICMP Header: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同上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收到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本端口的数据包（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 Type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latin typeface="Calibri" panose="020F050202020403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2000" dirty="0">
                <a:latin typeface="Calibri" panose="020F0502020204030204" pitchFamily="34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Type: 0, Code: 0, Rest of ICMP Header: 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拷贝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包中的相应字段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68750"/>
            <a:ext cx="8534400" cy="4425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处理</a:t>
            </a:r>
            <a:r>
              <a:rPr lang="en-US" altLang="zh-CN" dirty="0"/>
              <a:t>ARP</a:t>
            </a:r>
            <a:r>
              <a:rPr lang="zh-CN" altLang="en-US" dirty="0"/>
              <a:t>请求和应答</a:t>
            </a:r>
            <a:endParaRPr lang="en-US" altLang="zh-CN" dirty="0"/>
          </a:p>
          <a:p>
            <a:pPr lvl="1"/>
            <a:r>
              <a:rPr lang="zh-CN" altLang="en-US" dirty="0"/>
              <a:t>收到</a:t>
            </a:r>
            <a:r>
              <a:rPr lang="en-US" altLang="zh-CN" dirty="0"/>
              <a:t>ARP</a:t>
            </a:r>
            <a:r>
              <a:rPr lang="zh-CN" altLang="en-US" dirty="0"/>
              <a:t>请求时，如果</a:t>
            </a:r>
            <a:r>
              <a:rPr lang="en-US" altLang="zh-CN" dirty="0"/>
              <a:t>Target Proto </a:t>
            </a:r>
            <a:r>
              <a:rPr lang="en-US" altLang="zh-CN" dirty="0" err="1"/>
              <a:t>Addr</a:t>
            </a:r>
            <a:r>
              <a:rPr lang="zh-CN" altLang="en-US" dirty="0"/>
              <a:t>为本端口地址，则</a:t>
            </a:r>
            <a:r>
              <a:rPr lang="en-US" altLang="zh-CN" dirty="0"/>
              <a:t>ARP</a:t>
            </a:r>
            <a:r>
              <a:rPr lang="zh-CN" altLang="en-US" dirty="0"/>
              <a:t>应答</a:t>
            </a:r>
            <a:endParaRPr lang="en-US" altLang="zh-CN" dirty="0"/>
          </a:p>
          <a:p>
            <a:pPr lvl="1"/>
            <a:r>
              <a:rPr lang="zh-CN" altLang="en-US" dirty="0"/>
              <a:t>转发数据包时，如果</a:t>
            </a:r>
            <a:r>
              <a:rPr lang="en-US" altLang="zh-CN" dirty="0"/>
              <a:t>ARP</a:t>
            </a:r>
            <a:r>
              <a:rPr lang="zh-CN" altLang="en-US" dirty="0"/>
              <a:t>缓存中没有相应条目，则发送</a:t>
            </a:r>
            <a:r>
              <a:rPr lang="en-US" altLang="zh-CN" dirty="0"/>
              <a:t>ARP</a:t>
            </a:r>
            <a:r>
              <a:rPr lang="zh-CN" altLang="en-US" dirty="0"/>
              <a:t>请求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缓存管理</a:t>
            </a:r>
            <a:endParaRPr lang="en-US" altLang="zh-CN" dirty="0"/>
          </a:p>
          <a:p>
            <a:pPr lvl="1"/>
            <a:r>
              <a:rPr lang="zh-CN" altLang="en-US" dirty="0"/>
              <a:t>进行</a:t>
            </a:r>
            <a:r>
              <a:rPr lang="en-US" altLang="zh-CN" dirty="0"/>
              <a:t>ARP</a:t>
            </a:r>
            <a:r>
              <a:rPr lang="zh-CN" altLang="en-US" dirty="0"/>
              <a:t>查询、更新等操作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地址查找和</a:t>
            </a:r>
            <a:r>
              <a:rPr lang="en-US" altLang="zh-CN" dirty="0"/>
              <a:t>IP</a:t>
            </a:r>
            <a:r>
              <a:rPr lang="zh-CN" altLang="en-US" dirty="0"/>
              <a:t>数据包转发</a:t>
            </a:r>
            <a:endParaRPr lang="en-US" altLang="zh-CN" dirty="0"/>
          </a:p>
          <a:p>
            <a:pPr lvl="1"/>
            <a:r>
              <a:rPr lang="zh-CN" altLang="en-US" dirty="0"/>
              <a:t>收到数据包后，查找对应的转发端口；更新</a:t>
            </a:r>
            <a:r>
              <a:rPr lang="en-US" altLang="zh-CN" dirty="0"/>
              <a:t>IP</a:t>
            </a:r>
            <a:r>
              <a:rPr lang="zh-CN" altLang="en-US" dirty="0"/>
              <a:t>头部，转发数据包</a:t>
            </a:r>
            <a:endParaRPr lang="en-US" altLang="zh-CN" dirty="0"/>
          </a:p>
          <a:p>
            <a:r>
              <a:rPr lang="zh-CN" altLang="en-US" dirty="0"/>
              <a:t>发送</a:t>
            </a:r>
            <a:r>
              <a:rPr lang="en-US" altLang="zh-CN" dirty="0"/>
              <a:t>ICMP</a:t>
            </a:r>
            <a:r>
              <a:rPr lang="zh-CN" altLang="en-US" dirty="0"/>
              <a:t>数据包</a:t>
            </a:r>
            <a:endParaRPr lang="en-US" altLang="zh-CN" dirty="0"/>
          </a:p>
          <a:p>
            <a:pPr lvl="1"/>
            <a:r>
              <a:rPr lang="zh-CN" altLang="en-US" dirty="0"/>
              <a:t>路由表查找失败；</a:t>
            </a:r>
            <a:r>
              <a:rPr lang="en-US" altLang="zh-CN" dirty="0"/>
              <a:t>ARP</a:t>
            </a:r>
            <a:r>
              <a:rPr lang="zh-CN" altLang="en-US" dirty="0"/>
              <a:t>查询失败；</a:t>
            </a:r>
            <a:r>
              <a:rPr lang="en-US" altLang="zh-CN" dirty="0"/>
              <a:t> TTL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；收到</a:t>
            </a:r>
            <a:r>
              <a:rPr lang="en-US" altLang="zh-CN" dirty="0"/>
              <a:t>ping</a:t>
            </a:r>
            <a:r>
              <a:rPr lang="zh-CN" altLang="en-US" dirty="0"/>
              <a:t>本端口的包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在主机上安装</a:t>
            </a:r>
            <a:r>
              <a:rPr lang="en-US" altLang="zh-CN" dirty="0" err="1"/>
              <a:t>arptables</a:t>
            </a:r>
            <a:r>
              <a:rPr lang="en-US" altLang="zh-CN" dirty="0"/>
              <a:t>, iptables</a:t>
            </a:r>
            <a:r>
              <a:rPr lang="zh-CN" altLang="en-US" dirty="0"/>
              <a:t>，用于禁止每个节点的相应功能</a:t>
            </a:r>
            <a:endParaRPr lang="en-US" altLang="zh-CN" dirty="0"/>
          </a:p>
          <a:p>
            <a:pPr lvl="1"/>
            <a:r>
              <a:rPr lang="en-US" altLang="zh-CN" dirty="0"/>
              <a:t>sudo apt install </a:t>
            </a:r>
            <a:r>
              <a:rPr lang="en-US" altLang="zh-CN" dirty="0" err="1"/>
              <a:t>arptables</a:t>
            </a:r>
            <a:r>
              <a:rPr lang="en-US" altLang="zh-CN" dirty="0"/>
              <a:t> iptables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(router_topo.py)</a:t>
            </a:r>
            <a:endParaRPr lang="en-US" altLang="zh-CN" dirty="0"/>
          </a:p>
          <a:p>
            <a:pPr lvl="1"/>
            <a:r>
              <a:rPr lang="zh-CN" altLang="en-US" dirty="0"/>
              <a:t>路由器节点</a:t>
            </a:r>
            <a:r>
              <a:rPr lang="en-US" altLang="zh-CN" dirty="0"/>
              <a:t>r1</a:t>
            </a:r>
            <a:r>
              <a:rPr lang="zh-CN" altLang="en-US" dirty="0"/>
              <a:t>上执行脚本</a:t>
            </a:r>
            <a:r>
              <a:rPr lang="en-US" altLang="zh-CN" dirty="0"/>
              <a:t>(disable_arp.sh, disable_icmp.sh, disable_ip_forward.sh)</a:t>
            </a:r>
            <a:r>
              <a:rPr lang="zh-CN" altLang="en-US" dirty="0"/>
              <a:t>，禁止协议栈的相应功能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h1-h3</a:t>
            </a:r>
            <a:r>
              <a:rPr lang="zh-CN" altLang="en-US" dirty="0"/>
              <a:t>上执行脚本</a:t>
            </a:r>
            <a:r>
              <a:rPr lang="en-US" altLang="zh-CN" dirty="0"/>
              <a:t>disable_offloading.sh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实验内容一（续）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上执行路由器程序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r1</a:t>
            </a:r>
            <a:r>
              <a:rPr lang="zh-CN" altLang="en-US" dirty="0"/>
              <a:t>中运行</a:t>
            </a:r>
            <a:r>
              <a:rPr lang="en-US" altLang="zh-CN" dirty="0"/>
              <a:t>./router</a:t>
            </a:r>
            <a:r>
              <a:rPr lang="zh-CN" altLang="en-US" dirty="0"/>
              <a:t>，进行数据包的处理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h1</a:t>
            </a:r>
            <a:r>
              <a:rPr lang="zh-CN" altLang="en-US" dirty="0"/>
              <a:t>上进行</a:t>
            </a:r>
            <a:r>
              <a:rPr lang="en-US" altLang="zh-CN" dirty="0"/>
              <a:t>ping</a:t>
            </a:r>
            <a:r>
              <a:rPr lang="zh-CN" altLang="en-US" dirty="0"/>
              <a:t>实验</a:t>
            </a:r>
            <a:endParaRPr lang="en-US" altLang="zh-CN" dirty="0"/>
          </a:p>
          <a:p>
            <a:pPr lvl="1"/>
            <a:r>
              <a:rPr lang="en-US" altLang="zh-CN" dirty="0"/>
              <a:t>Ping 10.0.1.1 (r1)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10.0.2.22 (h2)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10.0.3.33 (h3)</a:t>
            </a:r>
            <a:r>
              <a:rPr lang="zh-CN" altLang="en-US" dirty="0"/>
              <a:t>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pPr lvl="1"/>
            <a:r>
              <a:rPr lang="en-US" altLang="zh-CN" dirty="0"/>
              <a:t>Ping 10.0.3.11</a:t>
            </a:r>
            <a:r>
              <a:rPr lang="zh-CN" altLang="en-US" dirty="0"/>
              <a:t>，返回</a:t>
            </a:r>
            <a:r>
              <a:rPr lang="en-US" altLang="zh-CN" dirty="0"/>
              <a:t>ICMP Destination Host Unreachable</a:t>
            </a:r>
            <a:endParaRPr lang="en-US" altLang="zh-CN" dirty="0"/>
          </a:p>
          <a:p>
            <a:pPr lvl="1"/>
            <a:r>
              <a:rPr lang="en-US" altLang="zh-CN" dirty="0"/>
              <a:t>Ping 10.0.4.1</a:t>
            </a:r>
            <a:r>
              <a:rPr lang="zh-CN" altLang="en-US" dirty="0"/>
              <a:t>，返回</a:t>
            </a:r>
            <a:r>
              <a:rPr lang="en-US" altLang="zh-CN" dirty="0"/>
              <a:t>ICMP Destination Net 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路由器转发</a:t>
            </a:r>
            <a:endParaRPr lang="en-US" altLang="zh-CN" dirty="0"/>
          </a:p>
          <a:p>
            <a:pPr lvl="1"/>
            <a:r>
              <a:rPr lang="zh-CN" altLang="en-US" dirty="0"/>
              <a:t>路由表</a:t>
            </a:r>
            <a:endParaRPr lang="en-US" altLang="zh-CN" dirty="0"/>
          </a:p>
          <a:p>
            <a:pPr lvl="1"/>
            <a:r>
              <a:rPr lang="zh-CN" altLang="en-US" dirty="0"/>
              <a:t>路由器转发流程</a:t>
            </a:r>
            <a:endParaRPr lang="en-US" altLang="zh-CN" dirty="0"/>
          </a:p>
          <a:p>
            <a:pPr lvl="1"/>
            <a:r>
              <a:rPr lang="en-US" altLang="zh-CN" dirty="0"/>
              <a:t>ARP</a:t>
            </a:r>
            <a:r>
              <a:rPr lang="zh-CN" altLang="en-US" dirty="0"/>
              <a:t>协议与</a:t>
            </a:r>
            <a:r>
              <a:rPr lang="en-US" altLang="zh-CN" dirty="0"/>
              <a:t>ARP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en-US" altLang="zh-CN" dirty="0"/>
              <a:t>ICMP</a:t>
            </a:r>
            <a:r>
              <a:rPr lang="zh-CN" altLang="en-US" dirty="0"/>
              <a:t>协议格式</a:t>
            </a:r>
            <a:endParaRPr lang="en-US" altLang="zh-CN" dirty="0"/>
          </a:p>
          <a:p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构造一个包含多个路由器节点组成的网络</a:t>
            </a:r>
            <a:endParaRPr lang="en-US" altLang="zh-CN" dirty="0"/>
          </a:p>
          <a:p>
            <a:pPr lvl="1"/>
            <a:r>
              <a:rPr lang="zh-CN" altLang="en-US" dirty="0"/>
              <a:t>手动配置每个路由器节点的路由表</a:t>
            </a:r>
            <a:endParaRPr lang="en-US" altLang="zh-CN" dirty="0"/>
          </a:p>
          <a:p>
            <a:pPr lvl="1"/>
            <a:r>
              <a:rPr lang="zh-CN" altLang="en-US" dirty="0"/>
              <a:t>有两个终端节点，通过路由器节点相连，两节点之间的跳数不少于</a:t>
            </a:r>
            <a:r>
              <a:rPr lang="en-US" altLang="zh-CN" dirty="0"/>
              <a:t>3</a:t>
            </a:r>
            <a:r>
              <a:rPr lang="zh-CN" altLang="en-US" dirty="0"/>
              <a:t>跳，手动配置其默认路由表</a:t>
            </a:r>
            <a:endParaRPr lang="en-US" altLang="zh-CN" dirty="0"/>
          </a:p>
          <a:p>
            <a:r>
              <a:rPr lang="zh-CN" altLang="en-US" dirty="0"/>
              <a:t>连通性测试</a:t>
            </a:r>
            <a:endParaRPr lang="en-US" altLang="zh-CN" dirty="0"/>
          </a:p>
          <a:p>
            <a:pPr lvl="1"/>
            <a:r>
              <a:rPr lang="zh-CN" altLang="en-US" dirty="0"/>
              <a:t>终端节点</a:t>
            </a:r>
            <a:r>
              <a:rPr lang="en-US" altLang="zh-CN" dirty="0"/>
              <a:t>ping</a:t>
            </a:r>
            <a:r>
              <a:rPr lang="zh-CN" altLang="en-US" dirty="0"/>
              <a:t>每个路由器节点的入端口</a:t>
            </a:r>
            <a:r>
              <a:rPr lang="en-US" altLang="zh-CN" dirty="0"/>
              <a:t>IP</a:t>
            </a:r>
            <a:r>
              <a:rPr lang="zh-CN" altLang="en-US" dirty="0"/>
              <a:t>地址，能够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r>
              <a:rPr lang="zh-CN" altLang="en-US" dirty="0"/>
              <a:t>路径测试</a:t>
            </a:r>
            <a:endParaRPr lang="en-US" altLang="zh-CN" dirty="0"/>
          </a:p>
          <a:p>
            <a:pPr lvl="1"/>
            <a:r>
              <a:rPr lang="zh-CN" altLang="en-US" dirty="0"/>
              <a:t>在一个终端节点上</a:t>
            </a:r>
            <a:r>
              <a:rPr lang="en-US" altLang="zh-CN" dirty="0"/>
              <a:t>traceroute</a:t>
            </a:r>
            <a:r>
              <a:rPr lang="zh-CN" altLang="en-US" dirty="0"/>
              <a:t>另一节点，能够正确输出路径上每个节点的</a:t>
            </a:r>
            <a:r>
              <a:rPr lang="en-US" altLang="zh-CN" dirty="0"/>
              <a:t>IP</a:t>
            </a:r>
            <a:r>
              <a:rPr lang="zh-CN" altLang="en-US" dirty="0"/>
              <a:t>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975" y="1276680"/>
            <a:ext cx="8229600" cy="503484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请求和应答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arpcache.c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ARP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缓存相关操作</a:t>
            </a:r>
            <a:endParaRPr lang="zh-CN" altLang="en-US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device_internal.c		</a:t>
            </a:r>
            <a:r>
              <a:rPr lang="en-US" altLang="zh-CN" sz="2000" dirty="0">
                <a:sym typeface="+mn-ea"/>
              </a:rPr>
              <a:t># </a:t>
            </a:r>
            <a:r>
              <a:rPr lang="zh-CN" altLang="en-US" sz="2000" dirty="0">
                <a:sym typeface="+mn-ea"/>
              </a:rPr>
              <a:t>网口管理等内部实现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icmp.c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ICMP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ip_base.c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# 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前缀查找和发送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rtable.c</a:t>
            </a:r>
            <a:r>
              <a:rPr lang="en-US" altLang="zh-CN" sz="2000" dirty="0"/>
              <a:t>			# </a:t>
            </a:r>
            <a:r>
              <a:rPr lang="zh-CN" altLang="en-US" sz="2000" dirty="0"/>
              <a:t>路由表相关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rtable_internal.c</a:t>
            </a:r>
            <a:r>
              <a:rPr lang="en-US" altLang="zh-CN" sz="2000" dirty="0"/>
              <a:t>		# </a:t>
            </a:r>
            <a:r>
              <a:rPr lang="zh-CN" altLang="en-US" sz="2000" dirty="0"/>
              <a:t>从协议栈中读取路由条目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include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ip.c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	# 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处理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IP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数据包，包括转发</a:t>
            </a:r>
            <a:endParaRPr lang="en-US" altLang="zh-CN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main.c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err="1"/>
              <a:t>Makefile</a:t>
            </a:r>
            <a:r>
              <a:rPr lang="en-US" altLang="zh-CN" sz="2000" dirty="0"/>
              <a:t>			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router-reference		# </a:t>
            </a:r>
            <a:r>
              <a:rPr lang="zh-CN" altLang="en-US" sz="2000" dirty="0"/>
              <a:t>参考实现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router_topo.py		# </a:t>
            </a:r>
            <a:r>
              <a:rPr lang="en-US" altLang="zh-CN" sz="2000" dirty="0" err="1"/>
              <a:t>Mininet</a:t>
            </a:r>
            <a:r>
              <a:rPr lang="en-US" altLang="zh-CN" sz="2000" dirty="0"/>
              <a:t> topo</a:t>
            </a:r>
            <a:r>
              <a:rPr lang="zh-CN" altLang="en-US" sz="2000" dirty="0"/>
              <a:t>脚本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/>
              <a:t>scripts			# </a:t>
            </a:r>
            <a:r>
              <a:rPr lang="zh-CN" altLang="en-US" sz="2000" dirty="0"/>
              <a:t>禁止</a:t>
            </a:r>
            <a:r>
              <a:rPr lang="en-US" altLang="zh-CN" sz="2000" dirty="0"/>
              <a:t>Linux</a:t>
            </a:r>
            <a:r>
              <a:rPr lang="zh-CN" altLang="en-US" sz="2000" dirty="0"/>
              <a:t>协议栈的相关功能</a:t>
            </a: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2948354" y="1518138"/>
            <a:ext cx="398584" cy="240323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3516923" y="2502877"/>
            <a:ext cx="1600200" cy="4337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libipstack.a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路由器转发实验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333" y="1444356"/>
            <a:ext cx="7886700" cy="1442208"/>
          </a:xfrm>
        </p:spPr>
        <p:txBody>
          <a:bodyPr/>
          <a:lstStyle/>
          <a:p>
            <a:r>
              <a:rPr lang="zh-CN" altLang="en-US" dirty="0"/>
              <a:t>给定网络拓扑以及节点的路由表配置，实现路由器的转发功能，使得各节点之间能够连通并传送数据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610231" y="2976701"/>
            <a:ext cx="5451766" cy="978118"/>
            <a:chOff x="2445245" y="1687836"/>
            <a:chExt cx="5451766" cy="978118"/>
          </a:xfrm>
        </p:grpSpPr>
        <p:sp>
          <p:nvSpPr>
            <p:cNvPr id="29" name="矩形 28"/>
            <p:cNvSpPr/>
            <p:nvPr/>
          </p:nvSpPr>
          <p:spPr>
            <a:xfrm>
              <a:off x="2623755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1</a:t>
              </a:r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6710304" y="2063526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2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445245" y="1695315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10.0.1.11/24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513299" y="168783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10.0.2.22/24</a:t>
              </a:r>
              <a:endParaRPr lang="zh-CN" altLang="en-US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3901263" y="5319697"/>
            <a:ext cx="989703" cy="602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Host 3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715472" y="59221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10.0.3.33/24</a:t>
            </a:r>
            <a:endParaRPr lang="zh-CN" altLang="en-US" dirty="0"/>
          </a:p>
        </p:txBody>
      </p:sp>
      <p:sp>
        <p:nvSpPr>
          <p:cNvPr id="35" name="圆角矩形 27"/>
          <p:cNvSpPr/>
          <p:nvPr/>
        </p:nvSpPr>
        <p:spPr>
          <a:xfrm>
            <a:off x="3901263" y="395481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cxnSp>
        <p:nvCxnSpPr>
          <p:cNvPr id="36" name="直接连接符 35"/>
          <p:cNvCxnSpPr>
            <a:stCxn id="29" idx="3"/>
            <a:endCxn id="35" idx="1"/>
          </p:cNvCxnSpPr>
          <p:nvPr/>
        </p:nvCxnSpPr>
        <p:spPr>
          <a:xfrm>
            <a:off x="2778444" y="3653605"/>
            <a:ext cx="1122819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5" idx="3"/>
            <a:endCxn id="30" idx="1"/>
          </p:cNvCxnSpPr>
          <p:nvPr/>
        </p:nvCxnSpPr>
        <p:spPr>
          <a:xfrm flipV="1">
            <a:off x="4890966" y="3653605"/>
            <a:ext cx="984324" cy="6107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5" idx="2"/>
            <a:endCxn id="33" idx="0"/>
          </p:cNvCxnSpPr>
          <p:nvPr/>
        </p:nvCxnSpPr>
        <p:spPr>
          <a:xfrm>
            <a:off x="4396115" y="4573961"/>
            <a:ext cx="0" cy="745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604501" y="420763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10.0.1.1/24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363530" y="3576276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10.0.2.1/24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94656" y="4607377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10.0.3.1/24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路由表与最长前缀匹配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路由表保存网络（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IP+Mask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）到网关和端口的映射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路由表样例</a:t>
            </a:r>
            <a:endParaRPr lang="en-US" altLang="zh-CN" dirty="0"/>
          </a:p>
          <a:p>
            <a:pPr lvl="1"/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/Mask    -&gt; GW,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10.0.0.0/8   -&gt; 1.2.0.1, eth0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10.0.0.0/16  -&gt; 1.3.0.1, eth1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10.2.0.0/16  -&gt; 1.4.0.1, eth2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-&gt; 1.5.0.1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, eth3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在查询路由表时，数据包只包含目的地址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使用最长前缀匹配方法来查找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CN" sz="2000" dirty="0"/>
              <a:t>(</a:t>
            </a:r>
            <a:r>
              <a:rPr lang="en-US" altLang="zh-CN" sz="2000" dirty="0" err="1"/>
              <a:t>dst_ip</a:t>
            </a:r>
            <a:r>
              <a:rPr lang="en-US" altLang="zh-CN" sz="2000" dirty="0"/>
              <a:t> &amp; mask) == (</a:t>
            </a:r>
            <a:r>
              <a:rPr lang="en-US" altLang="zh-CN" sz="2000" dirty="0" err="1"/>
              <a:t>dest</a:t>
            </a:r>
            <a:r>
              <a:rPr lang="en-US" altLang="zh-CN" sz="2000" dirty="0"/>
              <a:t> &amp; mask)</a:t>
            </a:r>
            <a:r>
              <a:rPr lang="zh-CN" altLang="en-US" sz="2000" dirty="0"/>
              <a:t>，且掩码长度最长</a:t>
            </a:r>
            <a:r>
              <a:rPr lang="en-US" altLang="zh-CN" sz="2000" dirty="0"/>
              <a:t>(mask</a:t>
            </a:r>
            <a:r>
              <a:rPr lang="zh-CN" altLang="en-US" sz="2000" dirty="0"/>
              <a:t>值最大</a:t>
            </a:r>
            <a:r>
              <a:rPr lang="en-US" altLang="zh-CN" sz="2000" dirty="0"/>
              <a:t>)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自动生成的路由表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22538"/>
            <a:ext cx="8619482" cy="5034843"/>
          </a:xfrm>
        </p:spPr>
        <p:txBody>
          <a:bodyPr/>
          <a:lstStyle/>
          <a:p>
            <a:pPr lvl="0">
              <a:buClr>
                <a:srgbClr val="00007D"/>
              </a:buClr>
            </a:pPr>
            <a:r>
              <a:rPr lang="zh-CN" altLang="en-US" dirty="0">
                <a:solidFill>
                  <a:srgbClr val="000000"/>
                </a:solidFill>
              </a:rPr>
              <a:t>主机节点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0.0.0.0  255.255.255.0 U     0      0   0   h1-eth0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路由器节点</a:t>
            </a:r>
            <a:endParaRPr lang="en-US" altLang="zh-CN" dirty="0"/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Gateway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Flags Metric Ref Use </a:t>
            </a:r>
            <a:r>
              <a:rPr lang="en-US" altLang="zh-CN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10.0.1.0  0.0.0.0 255.255.255.0  U     0      0   0   r1-eth0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10.0.2.0  0.0.0.0 255.255.255.0  U     0      0   0   r1-eth1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Clr>
                <a:srgbClr val="00007D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10.0.3.0  0.0.0.0 255.255.255.0  U     0      0   0   r1-eth2</a:t>
            </a:r>
            <a:endParaRPr lang="en-US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/>
          </a:p>
          <a:p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配置到其他网络的路由表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634343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5198707" y="3560430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7200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7630886" y="3588422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>
            <a:stCxn id="7" idx="6"/>
            <a:endCxn id="5" idx="1"/>
          </p:cNvCxnSpPr>
          <p:nvPr/>
        </p:nvCxnSpPr>
        <p:spPr>
          <a:xfrm>
            <a:off x="1184988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3"/>
            <a:endCxn id="6" idx="1"/>
          </p:cNvCxnSpPr>
          <p:nvPr/>
        </p:nvCxnSpPr>
        <p:spPr>
          <a:xfrm>
            <a:off x="3749352" y="3863675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" idx="3"/>
            <a:endCxn id="8" idx="2"/>
          </p:cNvCxnSpPr>
          <p:nvPr/>
        </p:nvCxnSpPr>
        <p:spPr>
          <a:xfrm>
            <a:off x="6313716" y="3863675"/>
            <a:ext cx="1317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04862" y="4278943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28782" y="298499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91847" y="298044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53877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eth1: 10.0.3.2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56211" y="441252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18804" y="3053716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10.0.2.22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69522" y="5368446"/>
            <a:ext cx="6249335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10.0.1.0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255.255.255.0 gw 10.0.3.1 dev r2-eth1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3264913" y="2504237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49482" y="1396806"/>
            <a:ext cx="6737318" cy="9771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route add -net 10.0.2.0 netmask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255.255.255.0 gw 10.0.3.2 dev r1-eth1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任意多边形: 形状 26"/>
          <p:cNvSpPr/>
          <p:nvPr/>
        </p:nvSpPr>
        <p:spPr>
          <a:xfrm flipH="1" flipV="1">
            <a:off x="1815385" y="3875808"/>
            <a:ext cx="3999799" cy="1360926"/>
          </a:xfrm>
          <a:custGeom>
            <a:avLst/>
            <a:gdLst>
              <a:gd name="connsiteX0" fmla="*/ 0 w 4004927"/>
              <a:gd name="connsiteY0" fmla="*/ 1034819 h 1348969"/>
              <a:gd name="connsiteX1" fmla="*/ 1015377 w 4004927"/>
              <a:gd name="connsiteY1" fmla="*/ 154078 h 1348969"/>
              <a:gd name="connsiteX2" fmla="*/ 2490758 w 4004927"/>
              <a:gd name="connsiteY2" fmla="*/ 13833 h 1348969"/>
              <a:gd name="connsiteX3" fmla="*/ 3803455 w 4004927"/>
              <a:gd name="connsiteY3" fmla="*/ 316763 h 1348969"/>
              <a:gd name="connsiteX4" fmla="*/ 3999799 w 4004927"/>
              <a:gd name="connsiteY4" fmla="*/ 1348969 h 1348969"/>
              <a:gd name="connsiteX5" fmla="*/ 3999799 w 4004927"/>
              <a:gd name="connsiteY5" fmla="*/ 1348969 h 1348969"/>
              <a:gd name="connsiteX0-1" fmla="*/ 0 w 3999799"/>
              <a:gd name="connsiteY0-2" fmla="*/ 1046776 h 1360926"/>
              <a:gd name="connsiteX1-3" fmla="*/ 1015377 w 3999799"/>
              <a:gd name="connsiteY1-4" fmla="*/ 166035 h 1360926"/>
              <a:gd name="connsiteX2-5" fmla="*/ 2490758 w 3999799"/>
              <a:gd name="connsiteY2-6" fmla="*/ 25790 h 1360926"/>
              <a:gd name="connsiteX3-7" fmla="*/ 3315401 w 3999799"/>
              <a:gd name="connsiteY3-8" fmla="*/ 491405 h 1360926"/>
              <a:gd name="connsiteX4-9" fmla="*/ 3999799 w 3999799"/>
              <a:gd name="connsiteY4-10" fmla="*/ 1360926 h 1360926"/>
              <a:gd name="connsiteX5-11" fmla="*/ 3999799 w 3999799"/>
              <a:gd name="connsiteY5-12" fmla="*/ 1360926 h 13609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99799" h="1360926">
                <a:moveTo>
                  <a:pt x="0" y="1046776"/>
                </a:moveTo>
                <a:cubicBezTo>
                  <a:pt x="300125" y="691487"/>
                  <a:pt x="600251" y="336199"/>
                  <a:pt x="1015377" y="166035"/>
                </a:cubicBezTo>
                <a:cubicBezTo>
                  <a:pt x="1430503" y="-4129"/>
                  <a:pt x="2107421" y="-28438"/>
                  <a:pt x="2490758" y="25790"/>
                </a:cubicBezTo>
                <a:cubicBezTo>
                  <a:pt x="2874095" y="80018"/>
                  <a:pt x="3063894" y="268882"/>
                  <a:pt x="3315401" y="491405"/>
                </a:cubicBezTo>
                <a:cubicBezTo>
                  <a:pt x="3566908" y="713928"/>
                  <a:pt x="3885733" y="1216006"/>
                  <a:pt x="3999799" y="1360926"/>
                </a:cubicBezTo>
                <a:lnTo>
                  <a:pt x="3999799" y="1360926"/>
                </a:lnTo>
              </a:path>
            </a:pathLst>
          </a:custGeom>
          <a:noFill/>
          <a:ln w="5715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配置默认路由表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552" y="5076110"/>
            <a:ext cx="851289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007D"/>
              </a:buClr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Courier New" panose="02070309020205020404" pitchFamily="49" charset="0"/>
              </a:rPr>
              <a:t>默认路由表格式</a:t>
            </a:r>
            <a:endParaRPr lang="en-US" altLang="zh-CN" sz="2400" dirty="0">
              <a:solidFill>
                <a:srgbClr val="00000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007D"/>
              </a:buClr>
            </a:pP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Gateway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Genmask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Flags Metric Ref Use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007D"/>
              </a:buClr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0.0.0.0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10.0.1.1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0.0.0.0       U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      0   0   h1-eth0</a:t>
            </a:r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139226" y="2502751"/>
            <a:ext cx="1115009" cy="6064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62083" y="2530743"/>
            <a:ext cx="727788" cy="5505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>
            <a:stCxn id="7" idx="6"/>
            <a:endCxn id="6" idx="1"/>
          </p:cNvCxnSpPr>
          <p:nvPr/>
        </p:nvCxnSpPr>
        <p:spPr>
          <a:xfrm>
            <a:off x="1689871" y="2805996"/>
            <a:ext cx="1449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309745" y="3221264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33665" y="192731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eth0: 10.0.1.1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/>
          <p:cNvCxnSpPr>
            <a:stCxn id="6" idx="0"/>
          </p:cNvCxnSpPr>
          <p:nvPr/>
        </p:nvCxnSpPr>
        <p:spPr>
          <a:xfrm flipV="1">
            <a:off x="3696731" y="1525870"/>
            <a:ext cx="1043563" cy="9768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</p:cNvCxnSpPr>
          <p:nvPr/>
        </p:nvCxnSpPr>
        <p:spPr>
          <a:xfrm>
            <a:off x="4254235" y="2805996"/>
            <a:ext cx="1277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</p:cNvCxnSpPr>
          <p:nvPr/>
        </p:nvCxnSpPr>
        <p:spPr>
          <a:xfrm>
            <a:off x="3696731" y="3109241"/>
            <a:ext cx="1138930" cy="9354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17058" y="4291511"/>
            <a:ext cx="61125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 route add default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10.0.1.1 dev h1-eth0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路由表数据结构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路由表，是一个链表头部伪节点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路由表条目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list;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链表实现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目的网络地址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mask;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网络掩码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u32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下一跳网关地址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flags;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转发表条目标识（可忽略）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if_name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[16];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转出端口名字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e.g. r1-eth0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转出端口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rt_entry_t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路由器路由查找流程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给定数据包，提取该数据包的目的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注意进行字节序转换：数据包中的都是网络字节序，本地存储的数据结构都为本地字节序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遍历路由表（链表），使用最长前缀匹配查找相应条目</a:t>
            </a:r>
            <a:endParaRPr lang="en-US" altLang="zh-CN" dirty="0"/>
          </a:p>
          <a:p>
            <a:pPr lvl="1"/>
            <a:r>
              <a:rPr lang="zh-CN" altLang="en-US" dirty="0"/>
              <a:t>如果设置默认路由，则肯定能查找到匹配路由条目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如果查找到相应条目，则将数据包从该条目对应端口转出，否则回复目的网络不可达</a:t>
            </a:r>
            <a:r>
              <a:rPr lang="en-US" altLang="zh-CN" dirty="0"/>
              <a:t>(ICMP </a:t>
            </a:r>
            <a:r>
              <a:rPr lang="en-US" altLang="zh-CN" dirty="0" err="1"/>
              <a:t>Dest</a:t>
            </a:r>
            <a:r>
              <a:rPr lang="en-US" altLang="zh-CN" dirty="0"/>
              <a:t> Network Unreachable)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abb16f6-3111-49e6-89a6-65ee49ea06f5"/>
  <p:tag name="COMMONDATA" val="eyJoZGlkIjoiNTM2NTZlNDJlY2JjODRiN2ExYmFlZWMyYWVkMDUzOWEifQ==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5596</Words>
  <Application>WPS 演示</Application>
  <PresentationFormat>全屏显示(4:3)</PresentationFormat>
  <Paragraphs>451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Courier New</vt:lpstr>
      <vt:lpstr>Arial Unicode MS</vt:lpstr>
      <vt:lpstr>DejaVu Sans Mono</vt:lpstr>
      <vt:lpstr>等线</vt:lpstr>
      <vt:lpstr>Cambria Math</vt:lpstr>
      <vt:lpstr>Calibri</vt:lpstr>
      <vt:lpstr>Arial</vt:lpstr>
      <vt:lpstr>Wingdings</vt:lpstr>
      <vt:lpstr>楷体</vt:lpstr>
      <vt:lpstr>Pixel</vt:lpstr>
      <vt:lpstr>自定义设计方案</vt:lpstr>
      <vt:lpstr>网络互联实验</vt:lpstr>
      <vt:lpstr>软件路由器</vt:lpstr>
      <vt:lpstr>路由器转发实验</vt:lpstr>
      <vt:lpstr>路由表与最长前缀匹配</vt:lpstr>
      <vt:lpstr>自动生成的路由表</vt:lpstr>
      <vt:lpstr>配置到其他网络的路由表</vt:lpstr>
      <vt:lpstr>配置默认路由表</vt:lpstr>
      <vt:lpstr>路由表数据结构</vt:lpstr>
      <vt:lpstr>路由器路由查找流程</vt:lpstr>
      <vt:lpstr>路由器转发数据包流程</vt:lpstr>
      <vt:lpstr>查询IP地址对应的MAC地址</vt:lpstr>
      <vt:lpstr>ARP查询</vt:lpstr>
      <vt:lpstr>ARP相关数据结构</vt:lpstr>
      <vt:lpstr>ARP缓存操作</vt:lpstr>
      <vt:lpstr>ARP协议格式</vt:lpstr>
      <vt:lpstr>ICMP数据包格式</vt:lpstr>
      <vt:lpstr>路由器实现</vt:lpstr>
      <vt:lpstr>实验内容一</vt:lpstr>
      <vt:lpstr>实验内容一（续）</vt:lpstr>
      <vt:lpstr>实验内容二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2333</cp:revision>
  <dcterms:created xsi:type="dcterms:W3CDTF">2017-02-15T05:09:00Z</dcterms:created>
  <dcterms:modified xsi:type="dcterms:W3CDTF">2023-12-11T03:57:28Z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3703E6D520F84247B45A9D9A6B87AD7B</vt:lpwstr>
  </property>
  <property fmtid="{D5CDD505-2E9C-101B-9397-08002B2CF9AE}" pid="3" name="KSOProductBuildVer">
    <vt:lpwstr>2052-12.1.0.15990</vt:lpwstr>
  </property>
</Properties>
</file>