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2"/>
  </p:handoutMasterIdLst>
  <p:sldIdLst>
    <p:sldId id="256" r:id="rId4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1" r:id="rId19"/>
    <p:sldId id="332" r:id="rId20"/>
    <p:sldId id="391" r:id="rId21"/>
    <p:sldId id="392" r:id="rId22"/>
    <p:sldId id="393" r:id="rId23"/>
    <p:sldId id="394" r:id="rId24"/>
    <p:sldId id="399" r:id="rId25"/>
    <p:sldId id="400" r:id="rId26"/>
    <p:sldId id="401" r:id="rId27"/>
    <p:sldId id="333" r:id="rId28"/>
    <p:sldId id="402" r:id="rId29"/>
    <p:sldId id="403" r:id="rId30"/>
    <p:sldId id="336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1"/>
            <p14:sldId id="332"/>
            <p14:sldId id="391"/>
            <p14:sldId id="392"/>
            <p14:sldId id="393"/>
            <p14:sldId id="394"/>
            <p14:sldId id="399"/>
            <p14:sldId id="400"/>
            <p14:sldId id="401"/>
            <p14:sldId id="333"/>
            <p14:sldId id="402"/>
            <p14:sldId id="403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1314" y="2028038"/>
            <a:ext cx="7560840" cy="2010569"/>
          </a:xfrm>
        </p:spPr>
        <p:txBody>
          <a:bodyPr/>
          <a:lstStyle/>
          <a:p>
            <a:r>
              <a:rPr lang="zh-CN" altLang="en-US" dirty="0"/>
              <a:t>网络传输实验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/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/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/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bldLvl="0" animBg="1"/>
      <p:bldP spid="58" grpId="0" bldLvl="0" animBg="1"/>
      <p:bldP spid="5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/>
      <p:bldP spid="10" grpId="0" bldLvl="0" animBg="1"/>
      <p:bldP spid="14" grpId="0"/>
      <p:bldP spid="16" grpId="0" bldLvl="0" animBg="1"/>
      <p:bldP spid="25" grpId="0" bldLvl="0" animBg="1"/>
      <p:bldP spid="26" grpId="0" bldLvl="0" animBg="1"/>
      <p:bldP spid="27" grpId="0" bldLvl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44872" y="4023986"/>
            <a:ext cx="280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 from 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6517" y="4046917"/>
            <a:ext cx="2279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 to 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环形缓存示例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2750" y="1646555"/>
            <a:ext cx="7833995" cy="1593215"/>
            <a:chOff x="650" y="2593"/>
            <a:chExt cx="12337" cy="2509"/>
          </a:xfrm>
        </p:grpSpPr>
        <p:sp>
          <p:nvSpPr>
            <p:cNvPr id="6" name="矩形 5"/>
            <p:cNvSpPr/>
            <p:nvPr/>
          </p:nvSpPr>
          <p:spPr>
            <a:xfrm>
              <a:off x="2539" y="360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0" y="361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740" y="422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743" y="317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378" y="452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37" y="259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89" y="360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9" y="3615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缓冲区为空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5" idx="1"/>
            </p:cNvCxnSpPr>
            <p:nvPr/>
          </p:nvCxnSpPr>
          <p:spPr>
            <a:xfrm flipH="1" flipV="1">
              <a:off x="5574" y="3213"/>
              <a:ext cx="915" cy="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729" y="2805"/>
              <a:ext cx="18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r>
                <a:rPr lang="zh-CN" altLang="en-US" sz="1400"/>
                <a:t>字节隔离区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5925" y="3221355"/>
            <a:ext cx="5965825" cy="1555115"/>
            <a:chOff x="655" y="5073"/>
            <a:chExt cx="9395" cy="2449"/>
          </a:xfrm>
        </p:grpSpPr>
        <p:sp>
          <p:nvSpPr>
            <p:cNvPr id="16" name="矩形 15"/>
            <p:cNvSpPr/>
            <p:nvPr/>
          </p:nvSpPr>
          <p:spPr>
            <a:xfrm>
              <a:off x="2544" y="608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" y="609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7630" y="664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888" y="565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268" y="694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82" y="507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34" y="608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64" y="6085"/>
              <a:ext cx="274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6309" y="5730"/>
              <a:ext cx="480" cy="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284" y="519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/>
                <a:t>可读区域</a:t>
              </a:r>
              <a:endParaRPr lang="zh-CN" sz="1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8625" y="4719955"/>
            <a:ext cx="7811770" cy="1574165"/>
            <a:chOff x="675" y="7433"/>
            <a:chExt cx="12302" cy="2479"/>
          </a:xfrm>
        </p:grpSpPr>
        <p:sp>
          <p:nvSpPr>
            <p:cNvPr id="29" name="矩形 28"/>
            <p:cNvSpPr/>
            <p:nvPr/>
          </p:nvSpPr>
          <p:spPr>
            <a:xfrm>
              <a:off x="2564" y="844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5" y="845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7158" y="903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404" y="801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796" y="933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98" y="743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50" y="8449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92" y="8445"/>
              <a:ext cx="266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" y="8444"/>
              <a:ext cx="457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889" y="845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缓冲区已满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  <a:endParaRPr lang="en-US" altLang="zh-CN" dirty="0"/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0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数据发送与接收</a:t>
            </a:r>
            <a:endParaRPr lang="en-US" altLang="zh-CN" dirty="0"/>
          </a:p>
          <a:p>
            <a:pPr lvl="0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0"/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表示读到流结尾，对方关闭连接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971573" y="4547862"/>
            <a:ext cx="5407863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本实验不需要考虑</a:t>
            </a:r>
            <a:r>
              <a:rPr lang="zh-CN" altLang="en-US" sz="2400" dirty="0">
                <a:solidFill>
                  <a:srgbClr val="FF0000"/>
                </a:solidFill>
              </a:rPr>
              <a:t>红色标记的变量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实现</a:t>
            </a:r>
            <a:r>
              <a:rPr lang="en-US" altLang="zh-CN" sz="2000" dirty="0"/>
              <a:t>TCP</a:t>
            </a:r>
            <a:r>
              <a:rPr lang="zh-CN" altLang="en-US" sz="2000" dirty="0"/>
              <a:t>数据包处理</a:t>
            </a:r>
            <a:endParaRPr lang="en-US" altLang="zh-CN" sz="2000" dirty="0"/>
          </a:p>
          <a:p>
            <a:pPr lvl="1"/>
            <a:r>
              <a:rPr lang="zh-CN" altLang="en-US" sz="1800" dirty="0"/>
              <a:t>如何建立连接、关闭连接、收发数据、处理异常情况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sz="1800" dirty="0"/>
              <a:t>，例如</a:t>
            </a:r>
            <a:endParaRPr lang="en-US" altLang="zh-CN" sz="1800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  <a:endParaRPr lang="en-US" altLang="zh-CN" dirty="0"/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  <a:endParaRPr lang="en-US" altLang="zh-CN" dirty="0"/>
          </a:p>
          <a:p>
            <a:endParaRPr lang="zh-CN" altLang="en-US" sz="2000" dirty="0"/>
          </a:p>
          <a:p>
            <a:r>
              <a:rPr lang="zh-CN" altLang="en-US" sz="2000" dirty="0"/>
              <a:t>实现</a:t>
            </a:r>
            <a:r>
              <a:rPr lang="en-US" altLang="zh-CN" sz="2000" dirty="0" err="1"/>
              <a:t>tcp_sock</a:t>
            </a:r>
            <a:r>
              <a:rPr lang="zh-CN" altLang="en-US" sz="2000" dirty="0"/>
              <a:t>连接管理函数</a:t>
            </a:r>
            <a:endParaRPr lang="en-US" altLang="zh-CN" sz="2000" dirty="0"/>
          </a:p>
          <a:p>
            <a:pPr lvl="1"/>
            <a:r>
              <a:rPr lang="zh-CN" altLang="en-US" sz="1800" dirty="0"/>
              <a:t>类似于</a:t>
            </a:r>
            <a:r>
              <a:rPr lang="en-US" altLang="zh-CN" sz="1800" dirty="0"/>
              <a:t>socket</a:t>
            </a:r>
            <a:r>
              <a:rPr lang="zh-CN" altLang="en-US" sz="1800" dirty="0"/>
              <a:t>函数，能够绑定和监听端口，建立和关闭连接，收发数据</a:t>
            </a:r>
            <a:endParaRPr lang="en-US" altLang="zh-CN" sz="1800" dirty="0"/>
          </a:p>
          <a:p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实现流量控制</a:t>
            </a:r>
            <a:endParaRPr lang="en-US" altLang="zh-CN" sz="2000" dirty="0"/>
          </a:p>
          <a:p>
            <a:pPr lvl="1"/>
            <a:r>
              <a:rPr lang="zh-CN" altLang="en-US" sz="1800" dirty="0">
                <a:sym typeface="+mn-ea"/>
              </a:rPr>
              <a:t>通过调整</a:t>
            </a:r>
            <a:r>
              <a:rPr lang="en-US" altLang="zh-CN" sz="1800" dirty="0" err="1">
                <a:sym typeface="+mn-ea"/>
              </a:rPr>
              <a:t>recv_window</a:t>
            </a:r>
            <a:r>
              <a:rPr lang="zh-CN" altLang="en-US" sz="1800" dirty="0">
                <a:sym typeface="+mn-ea"/>
              </a:rPr>
              <a:t>来表达自己的接收能力</a:t>
            </a:r>
            <a:endParaRPr lang="zh-CN" altLang="en-US" sz="18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相当于确认新数据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“</a:t>
            </a: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中的相应文件（附件文件列表中</a:t>
            </a:r>
            <a:r>
              <a:rPr lang="en-US" altLang="zh-CN" dirty="0"/>
              <a:t>[]</a:t>
            </a:r>
            <a:r>
              <a:rPr lang="zh-CN" altLang="en-US" dirty="0"/>
              <a:t>部分）复制过来，编译生成</a:t>
            </a:r>
            <a:r>
              <a:rPr lang="en-US" altLang="zh-CN" dirty="0"/>
              <a:t>tcp_stack</a:t>
            </a:r>
            <a:endParaRPr lang="zh-CN" altLang="en-US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9" y="1274163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  <a:endParaRPr lang="en-US" altLang="zh-CN" sz="20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  <a:endParaRPr lang="en-US" altLang="zh-CN" sz="18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  <a:endParaRPr lang="en-US" altLang="zh-CN" sz="1800" dirty="0"/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  <a:endParaRPr lang="en-US" altLang="zh-CN" sz="16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tcp_stack.py</a:t>
            </a:r>
            <a:r>
              <a:rPr lang="zh-CN" altLang="en-US" sz="2000" dirty="0"/>
              <a:t>替换其中任意一端，对端都能正确收发数据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45" y="1482090"/>
            <a:ext cx="8778875" cy="4912360"/>
          </a:xfrm>
        </p:spPr>
        <p:txBody>
          <a:bodyPr/>
          <a:lstStyle/>
          <a:p>
            <a:r>
              <a:rPr lang="en-US" altLang="zh-CN" sz="1800" dirty="0" err="1"/>
              <a:t>[arp.c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arpcache.c</a:t>
            </a:r>
            <a:r>
              <a:rPr lang="en-US" altLang="zh-CN" sz="1800" dirty="0"/>
              <a:t>  device_internal.c </a:t>
            </a:r>
            <a:r>
              <a:rPr lang="en-US" altLang="zh-CN" sz="1800" dirty="0" err="1"/>
              <a:t>icmp.c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ip_base.c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rtable.c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rtable_internal.c] </a:t>
            </a:r>
            <a:endParaRPr lang="en-US" altLang="zh-CN" sz="1800" dirty="0"/>
          </a:p>
          <a:p>
            <a:r>
              <a:rPr lang="en-US" altLang="zh-CN" sz="1800" dirty="0">
                <a:sym typeface="+mn-ea"/>
              </a:rPr>
              <a:t>create_randfile.sh	# </a:t>
            </a:r>
            <a:r>
              <a:rPr lang="zh-CN" altLang="en-US" sz="1800" dirty="0">
                <a:sym typeface="+mn-ea"/>
              </a:rPr>
              <a:t>随机生成文件的脚本</a:t>
            </a:r>
            <a:endParaRPr lang="en-US" altLang="zh-CN" sz="1800" dirty="0"/>
          </a:p>
          <a:p>
            <a:r>
              <a:rPr lang="en-US" altLang="zh-CN" sz="1800" dirty="0" err="1"/>
              <a:t>ip.c</a:t>
            </a:r>
            <a:endParaRPr lang="en-US" altLang="zh-CN" sz="1800" dirty="0"/>
          </a:p>
          <a:p>
            <a:r>
              <a:rPr lang="en-US" altLang="zh-CN" sz="1800" dirty="0" err="1"/>
              <a:t>tcp_apps.c</a:t>
            </a:r>
            <a:r>
              <a:rPr lang="en-US" altLang="zh-CN" sz="1800" dirty="0"/>
              <a:t>		# </a:t>
            </a:r>
            <a:r>
              <a:rPr lang="zh-CN" altLang="en-US" sz="1800" dirty="0"/>
              <a:t>基于</a:t>
            </a:r>
            <a:r>
              <a:rPr lang="en-US" altLang="zh-CN" sz="1800" dirty="0" err="1"/>
              <a:t>tcp</a:t>
            </a:r>
            <a:r>
              <a:rPr lang="en-US" altLang="zh-CN" sz="1800" dirty="0"/>
              <a:t>-stack</a:t>
            </a:r>
            <a:r>
              <a:rPr lang="zh-CN" altLang="en-US" sz="1800" dirty="0"/>
              <a:t>的服务器和客户端程序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1800" dirty="0" err="1"/>
              <a:t>tcp.c</a:t>
            </a:r>
            <a:r>
              <a:rPr lang="en-US" altLang="zh-CN" sz="1800" dirty="0"/>
              <a:t>			# TCP</a:t>
            </a:r>
            <a:r>
              <a:rPr lang="zh-CN" altLang="en-US" sz="1800" dirty="0"/>
              <a:t>协议相关处理函数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 err="1"/>
              <a:t>tcp_out.c</a:t>
            </a:r>
            <a:r>
              <a:rPr lang="en-US" altLang="zh-CN" sz="1800" dirty="0"/>
              <a:t>		# TCP</a:t>
            </a:r>
            <a:r>
              <a:rPr lang="zh-CN" altLang="en-US" sz="1800" dirty="0"/>
              <a:t>发送相关函数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800" dirty="0"/>
              <a:t>tcp_stack.py		# python</a:t>
            </a:r>
            <a:r>
              <a:rPr lang="zh-CN" altLang="en-US" sz="1800" dirty="0"/>
              <a:t>应用实现，用于测试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/>
              <a:t>tcp_topo.py		# </a:t>
            </a:r>
            <a:r>
              <a:rPr lang="en-US" altLang="zh-CN" sz="1800" dirty="0" err="1"/>
              <a:t>Mininet</a:t>
            </a:r>
            <a:r>
              <a:rPr lang="zh-CN" altLang="en-US" sz="1800" dirty="0"/>
              <a:t>拓扑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连接管理功能，使得节点之间能够在无丢包网络环境中建立和关闭连接、实现数据收发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接收数据缓冲区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流控信息、拥塞控制信息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10" grpId="0"/>
      <p:bldP spid="12" grpId="0"/>
      <p:bldP spid="13" grpId="0"/>
      <p:bldP spid="14" grpId="0"/>
      <p:bldP spid="15" grpId="0" bldLvl="0" animBg="1"/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PP_MARK_KEY" val="7a3a4f5d-a7c1-46b7-b901-f24f79e0b09f"/>
  <p:tag name="COMMONDATA" val="eyJoZGlkIjoiNTM2NTZlNDJlY2JjODRiN2ExYmFlZWMyYWVkMDUzOWEifQ==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7178</Words>
  <Application>WPS 演示</Application>
  <PresentationFormat>全屏显示(4:3)</PresentationFormat>
  <Paragraphs>473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Pixel</vt:lpstr>
      <vt:lpstr>自定义设计方案</vt:lpstr>
      <vt:lpstr>网络传输实验</vt:lpstr>
      <vt:lpstr>大纲</vt:lpstr>
      <vt:lpstr>网络传输机制</vt:lpstr>
      <vt:lpstr>实验场景</vt:lpstr>
      <vt:lpstr>Socket数据结构</vt:lpstr>
      <vt:lpstr>IP地址和端口信息</vt:lpstr>
      <vt:lpstr>TCP状态</vt:lpstr>
      <vt:lpstr>TCP连接管理和状态迁移</vt:lpstr>
      <vt:lpstr>TCP收发序列号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建立连接</vt:lpstr>
      <vt:lpstr>断开连接</vt:lpstr>
      <vt:lpstr>数据接收和缓存</vt:lpstr>
      <vt:lpstr>环形缓存示例</vt:lpstr>
      <vt:lpstr>数据发送流程</vt:lpstr>
      <vt:lpstr>TCP协议栈数据收发主要操作</vt:lpstr>
      <vt:lpstr>TCP Sock数据结构</vt:lpstr>
      <vt:lpstr>TCP Sock相关函数</vt:lpstr>
      <vt:lpstr>TCP协议栈实现</vt:lpstr>
      <vt:lpstr>接收数据包后的处理流程</vt:lpstr>
      <vt:lpstr>实验内容一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2596</cp:revision>
  <dcterms:created xsi:type="dcterms:W3CDTF">2017-02-15T05:09:00Z</dcterms:created>
  <dcterms:modified xsi:type="dcterms:W3CDTF">2024-12-07T01:38:09Z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2052-12.1.0.19302</vt:lpwstr>
  </property>
</Properties>
</file>