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5143500" cx="9144000"/>
  <p:notesSz cx="6858000" cy="9144000"/>
  <p:embeddedFontLst>
    <p:embeddedFont>
      <p:font typeface="PT Sans Narrow"/>
      <p:regular r:id="rId42"/>
      <p:bold r:id="rId43"/>
    </p:embeddedFont>
    <p:embeddedFont>
      <p:font typeface="Open Sans"/>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PTSansNarrow-regular.fntdata"/><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OpenSans-regular.fntdata"/><Relationship Id="rId21" Type="http://schemas.openxmlformats.org/officeDocument/2006/relationships/slide" Target="slides/slide16.xml"/><Relationship Id="rId43" Type="http://schemas.openxmlformats.org/officeDocument/2006/relationships/font" Target="fonts/PTSansNarrow-bold.fntdata"/><Relationship Id="rId24" Type="http://schemas.openxmlformats.org/officeDocument/2006/relationships/slide" Target="slides/slide19.xml"/><Relationship Id="rId46" Type="http://schemas.openxmlformats.org/officeDocument/2006/relationships/font" Target="fonts/OpenSans-italic.fntdata"/><Relationship Id="rId23" Type="http://schemas.openxmlformats.org/officeDocument/2006/relationships/slide" Target="slides/slide18.xml"/><Relationship Id="rId45" Type="http://schemas.openxmlformats.org/officeDocument/2006/relationships/font" Target="fonts/OpenSans-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font" Target="fonts/OpenSans-bold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4</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4042695362_3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4042695362_3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3f52fce5ce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3f52fce5ce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3f52fce5ce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3f52fce5ce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skewed to the right?: The mean happiness score is higher than the median happiness score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4042695362_3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4042695362_3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4054aa726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4054aa726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countries that have stable rankings over the years are: ['Switzerland', 'Iceland', 'Denmark', 'Norway', 'Canada', 'Finland', 'Netherlands', 'Sweden', 'New Zealand', 'Australia', 'Costa Rica', 'Austria', 'Luxembourg', 'Ireland', 'Belgium', 'Uruguay', 'Trinidad and Tobago', 'Slovakia', 'Madagascar', 'Rwanda', 'Syria']</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413a68617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413a68617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countries that have stable rankings over the years are: ['Switzerland', 'Iceland', 'Denmark', 'Norway', 'Canada', 'Finland', 'Netherlands', 'Sweden', 'New Zealand', 'Australia', 'Costa Rica', 'Austria', 'Luxembourg', 'Ireland', 'Belgium', 'Uruguay', 'Trinidad and Tobago', 'Slovakia', 'Madagascar', 'Rwanda', 'Syria']</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413a68617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413a68617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['Denmark', 'Norway', 'Finland', 'Netherlands', 'Sweden', 'New Zealand', 'Austria', 'Luxembourg', 'Ireland', 'Belgium', 'United Kingdom', 'Germany', 'France', 'Czech Republic', 'Saudi Arabia', 'Spain', 'Malta', 'Taiwan', 'El Salvador', 'Guatemala', 'Uzbekistan', 'Slovakia', 'Bahrain', 'Italy', 'Slovenia', 'Lithuania', 'Nicaragua', 'Poland', 'Jamaica', 'Cyprus', 'Kosovo', 'Mauritius', 'Estonia', 'Pakistan', 'Montenegro', 'Romania', 'Serbia', 'Portugal', 'Latvia', 'Philippines', 'Macedonia', 'Bosnia and Herzegovina', 'Dominican Republic', 'Mongolia', 'Greece', 'Lebanon', 'Hungary', 'Honduras', 'Tajikistan', 'South Africa', 'Ghana', 'Nepal', 'Armenia', 'Georgia', 'Cameroon', 'Bulgaria', 'Mali', 'Congo (Brazzaville)', 'Senegal', 'Gabon', 'Niger', 'Cambodia', 'Chad', 'Guinea', 'Ivory Coast', 'Burkina Faso', 'Benin', 'Syria', 'Burundi', 'Togo']</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413a68617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413a68617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4042695362_3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4042695362_3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4054aa726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4054aa726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Happiness Rank (-0.99) - The correlation coefficient is practically -1.0, which indicates a negative correlation between happiness rank and the happiness score. The lower the numerical value is of the happiness rank, the higher the the happiness score the country has. This is obvious, there is an inverse relationship between these two values.</a:t>
            </a:r>
            <a:endParaRPr/>
          </a:p>
          <a:p>
            <a:pPr indent="-298450" lvl="0" marL="457200" rtl="0" algn="l">
              <a:lnSpc>
                <a:spcPct val="115000"/>
              </a:lnSpc>
              <a:spcBef>
                <a:spcPts val="0"/>
              </a:spcBef>
              <a:spcAft>
                <a:spcPts val="0"/>
              </a:spcAft>
              <a:buClr>
                <a:schemeClr val="dk1"/>
              </a:buClr>
              <a:buSzPts val="1100"/>
              <a:buChar char="●"/>
            </a:pPr>
            <a:r>
              <a:rPr lang="en"/>
              <a:t>GDP per Capita (0.79) - The correlation coefficient is relatively close to 1.0, which indicates a moderately positive correlation between the happiness score and GDP per Capita of a country. This makes sense since a wealthier country has more people that are happy since there is less poverty among the general population.</a:t>
            </a:r>
            <a:endParaRPr/>
          </a:p>
          <a:p>
            <a:pPr indent="-298450" lvl="0" marL="457200" rtl="0" algn="l">
              <a:lnSpc>
                <a:spcPct val="115000"/>
              </a:lnSpc>
              <a:spcBef>
                <a:spcPts val="0"/>
              </a:spcBef>
              <a:spcAft>
                <a:spcPts val="0"/>
              </a:spcAft>
              <a:buClr>
                <a:schemeClr val="dk1"/>
              </a:buClr>
              <a:buSzPts val="1100"/>
              <a:buChar char="●"/>
            </a:pPr>
            <a:r>
              <a:rPr lang="en"/>
              <a:t>Family or Social Support (0.65) - The correlation coefficient is closer to 1.0 than it is to 0. This indicates a relatively positive correlation between the happiness score and the family/social support. This means that if a country has families that are close with each other and/or able to befriend one another more easily, then they would generally be more happy. This makes sense since people with friends and/or a loving family are definitely not going to feel any signs of depression.</a:t>
            </a:r>
            <a:endParaRPr/>
          </a:p>
          <a:p>
            <a:pPr indent="-298450" lvl="0" marL="457200" rtl="0" algn="l">
              <a:lnSpc>
                <a:spcPct val="115000"/>
              </a:lnSpc>
              <a:spcBef>
                <a:spcPts val="0"/>
              </a:spcBef>
              <a:spcAft>
                <a:spcPts val="0"/>
              </a:spcAft>
              <a:buClr>
                <a:schemeClr val="dk1"/>
              </a:buClr>
              <a:buSzPts val="1100"/>
              <a:buChar char="●"/>
            </a:pPr>
            <a:r>
              <a:rPr lang="en"/>
              <a:t>Life Expectancy (0.74) - The correlation coefficient is relatively close to 1.0, which indicates a moderately positive correlation between the happiness score and life expectancy of a country. This means that if a country has a greater life expectancy, they are more likely to be happy. This makes sense since happy people are less stressed, which leads to less health problems that arise from stress.</a:t>
            </a:r>
            <a:endParaRPr/>
          </a:p>
          <a:p>
            <a:pPr indent="-298450" lvl="0" marL="457200" rtl="0" algn="l">
              <a:lnSpc>
                <a:spcPct val="115000"/>
              </a:lnSpc>
              <a:spcBef>
                <a:spcPts val="0"/>
              </a:spcBef>
              <a:spcAft>
                <a:spcPts val="0"/>
              </a:spcAft>
              <a:buClr>
                <a:schemeClr val="dk1"/>
              </a:buClr>
              <a:buSzPts val="1100"/>
              <a:buChar char="●"/>
            </a:pPr>
            <a:r>
              <a:rPr lang="en"/>
              <a:t>Freedom (0.54) - The correlation coefficient is relatively between the 0 and 1.0 mark, which indicates a moderately positive correlation between the happiness score and freedom of a country. This means that if a country has a greater perceived amount of freedom, then the people will be more happy. I expected the coefficient to be greater, but I guess with some countries like the USA, even though there is freedom, many people are unhappy whether it be poverty, inequality, politics, etc.</a:t>
            </a:r>
            <a:endParaRPr/>
          </a:p>
          <a:p>
            <a:pPr indent="-298450" lvl="0" marL="457200" rtl="0" algn="l">
              <a:lnSpc>
                <a:spcPct val="115000"/>
              </a:lnSpc>
              <a:spcBef>
                <a:spcPts val="0"/>
              </a:spcBef>
              <a:spcAft>
                <a:spcPts val="0"/>
              </a:spcAft>
              <a:buClr>
                <a:schemeClr val="dk1"/>
              </a:buClr>
              <a:buSzPts val="1100"/>
              <a:buChar char="●"/>
            </a:pPr>
            <a:r>
              <a:rPr lang="en"/>
              <a:t>Trust (0.42) - The correlation coefficient is relatively between the 0 and 1.0 mark, which indicates some level of positive correlation between the happiness score and trust in government of the country. This means that if the people have a greater in the government, more generally they are happier. It is not closer to 1.0 because there could be some countries where the people don't trust the government as much, but are still relatively happy.</a:t>
            </a:r>
            <a:endParaRPr/>
          </a:p>
          <a:p>
            <a:pPr indent="-298450" lvl="0" marL="457200" rtl="0" algn="l">
              <a:lnSpc>
                <a:spcPct val="115000"/>
              </a:lnSpc>
              <a:spcBef>
                <a:spcPts val="0"/>
              </a:spcBef>
              <a:spcAft>
                <a:spcPts val="0"/>
              </a:spcAft>
              <a:buClr>
                <a:schemeClr val="dk1"/>
              </a:buClr>
              <a:buSzPts val="1100"/>
              <a:buChar char="●"/>
            </a:pPr>
            <a:r>
              <a:rPr lang="en"/>
              <a:t>Generosity (0.14) - The correlation coefficient is relatively close to 0, which indicates a neutral correlation between the happiness score and generosity of a country. This means that the country's happiness doesn't necessarily depend on whether or not the people are nice to each other. They could be hesitant when people request donations, but this doesn't affect their happiness.</a:t>
            </a:r>
            <a:endParaRPr/>
          </a:p>
          <a:p>
            <a:pPr indent="-298450" lvl="0" marL="457200" rtl="0" algn="l">
              <a:lnSpc>
                <a:spcPct val="115000"/>
              </a:lnSpc>
              <a:spcBef>
                <a:spcPts val="0"/>
              </a:spcBef>
              <a:spcAft>
                <a:spcPts val="0"/>
              </a:spcAft>
              <a:buClr>
                <a:schemeClr val="dk1"/>
              </a:buClr>
              <a:buSzPts val="1100"/>
              <a:buChar char="●"/>
            </a:pPr>
            <a:r>
              <a:rPr lang="en"/>
              <a:t>Dystopia Residual (0.5) - The correlation coefficient is between the 0 and 1.0 mark, which indicates a moderately positive correlation between the happiness score and dystopia residual of the features provided in the dataframe.</a:t>
            </a:r>
            <a:endParaRPr/>
          </a:p>
          <a:p>
            <a:pPr indent="0" lvl="0" marL="0" rtl="0" algn="l">
              <a:spcBef>
                <a:spcPts val="120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3f52fce5ce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3f52fce5ce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4042695362_3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4042695362_3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4042695362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4042695362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Say: These are the top 10 countries with the greatest change in their happiness rankings.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Best to stay that since we are talking about ranking, the graph looks like it is going down.</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4042695362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4042695362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Explain that this is each features that we analyzed.</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4042695362_3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4042695362_3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Explain that this is what we picked out and our answer to the question.</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3f52fce5ce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3f52fce5ce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4042695362_3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4042695362_3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4042695362_3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4042695362_3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4042695362_3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4042695362_3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4042695362_3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4042695362_3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More explanation for RMSE: Gives an idea of how close the predicted values are to the actual values, with lower values indicating a better fit between the model and the data.</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Extremely low root mean squared error that we got from the linear regression model meaning that it is really good at predicting the happiness score and rank for 2019.</a:t>
            </a: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4042695362_3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4042695362_3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3f52fce5ce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3f52fce5ce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4042695362_3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4042695362_3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4042695362_3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4042695362_3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More explanation for RMSE: Gives an idea of how close the predicted values are to the actual values, with lower values indicating a better fit between the model and the data.</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Still pretty good root mean squared error however not as good as the linear regression model.</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Point to the data </a:t>
            </a:r>
            <a:endParaRPr>
              <a:solidFill>
                <a:schemeClr val="dk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4042695362_3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4042695362_3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4042695362_3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4042695362_3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 Setting up the Random Forest model with the parameter n_estimators equaling 150,</a:t>
            </a:r>
            <a:endParaRPr/>
          </a:p>
          <a:p>
            <a:pPr indent="0" lvl="0" marL="0" rtl="0" algn="l">
              <a:spcBef>
                <a:spcPts val="0"/>
              </a:spcBef>
              <a:spcAft>
                <a:spcPts val="0"/>
              </a:spcAft>
              <a:buClr>
                <a:schemeClr val="dk1"/>
              </a:buClr>
              <a:buSzPts val="1100"/>
              <a:buFont typeface="Arial"/>
              <a:buNone/>
            </a:pPr>
            <a:r>
              <a:rPr lang="en"/>
              <a:t># which specify the number of decision trees that will be created in the random forest.</a:t>
            </a:r>
            <a:endParaRPr/>
          </a:p>
          <a:p>
            <a:pPr indent="0" lvl="0" marL="0" rtl="0" algn="l">
              <a:spcBef>
                <a:spcPts val="0"/>
              </a:spcBef>
              <a:spcAft>
                <a:spcPts val="0"/>
              </a:spcAft>
              <a:buClr>
                <a:schemeClr val="dk1"/>
              </a:buClr>
              <a:buSzPts val="1100"/>
              <a:buFont typeface="Arial"/>
              <a:buNone/>
            </a:pPr>
            <a:r>
              <a:rPr lang="en"/>
              <a:t># The parameter random_state is used to set the seed for the random number generator</a:t>
            </a:r>
            <a:endParaRPr/>
          </a:p>
          <a:p>
            <a:pPr indent="0" lvl="0" marL="0" rtl="0" algn="l">
              <a:spcBef>
                <a:spcPts val="0"/>
              </a:spcBef>
              <a:spcAft>
                <a:spcPts val="0"/>
              </a:spcAft>
              <a:buClr>
                <a:schemeClr val="dk1"/>
              </a:buClr>
              <a:buSzPts val="1100"/>
              <a:buFont typeface="Arial"/>
              <a:buNone/>
            </a:pPr>
            <a:r>
              <a:rPr lang="en"/>
              <a:t># used by the algorithm. Here it is 68, so the same sequence of random numbers will be</a:t>
            </a:r>
            <a:endParaRPr/>
          </a:p>
          <a:p>
            <a:pPr indent="0" lvl="0" marL="0" rtl="0" algn="l">
              <a:spcBef>
                <a:spcPts val="0"/>
              </a:spcBef>
              <a:spcAft>
                <a:spcPts val="0"/>
              </a:spcAft>
              <a:buClr>
                <a:schemeClr val="dk1"/>
              </a:buClr>
              <a:buSzPts val="1100"/>
              <a:buFont typeface="Arial"/>
              <a:buNone/>
            </a:pPr>
            <a:r>
              <a:rPr lang="en"/>
              <a:t># generated each time the algorithm is run.</a:t>
            </a:r>
            <a:endParaRPr/>
          </a:p>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4042695362_3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4042695362_3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 Root Mean Squared Error in this Random Forest model is relatively high at 0.2643, where the actual range of happiness score ranges from 3.203 and 7.769. If a country's predicted value was 0.2643 off its actual value, it could potentially drop their happiness rank by more than 10 ranks from the official list. When I said drop happiness rank, the numerical value of the rank increases (1-&gt;12), where 1 is the best rank and 12 is a lower rank. The predicted range is from 3.517 to 7.408, while the actual range is 3.203 to 7.769. The predictive range was smaller, which means predictive capability could've been better.</a:t>
            </a: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42a0b6b95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242a0b6b95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State that the linear regression model had the best prediction thus we used it to generate the happiness formula.</a:t>
            </a:r>
            <a:endParaRPr/>
          </a:p>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4042695362_3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4042695362_3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Ask audience for any questions.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3f52fce5ce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3f52fce5ce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3f52fce5ce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3f52fce5ce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Explain observations on data:</a:t>
            </a:r>
            <a:endParaRPr/>
          </a:p>
          <a:p>
            <a:pPr indent="-317500" lvl="0" marL="457200" rtl="0" algn="l">
              <a:spcBef>
                <a:spcPts val="0"/>
              </a:spcBef>
              <a:spcAft>
                <a:spcPts val="0"/>
              </a:spcAft>
              <a:buSzPts val="1400"/>
              <a:buChar char="●"/>
            </a:pPr>
            <a:r>
              <a:rPr lang="en"/>
              <a:t>Different columns</a:t>
            </a:r>
            <a:endParaRPr/>
          </a:p>
          <a:p>
            <a:pPr indent="-317500" lvl="0" marL="457200" rtl="0" algn="l">
              <a:spcBef>
                <a:spcPts val="0"/>
              </a:spcBef>
              <a:spcAft>
                <a:spcPts val="0"/>
              </a:spcAft>
              <a:buSzPts val="1400"/>
              <a:buChar char="●"/>
            </a:pPr>
            <a:r>
              <a:rPr lang="en"/>
              <a:t>Names are different</a:t>
            </a:r>
            <a:endParaRPr/>
          </a:p>
          <a:p>
            <a:pPr indent="-317500" lvl="0" marL="457200" rtl="0" algn="l">
              <a:spcBef>
                <a:spcPts val="0"/>
              </a:spcBef>
              <a:spcAft>
                <a:spcPts val="0"/>
              </a:spcAft>
              <a:buSzPts val="1400"/>
              <a:buChar char="●"/>
            </a:pPr>
            <a:r>
              <a:rPr lang="en"/>
              <a:t>2018 and 2019 missing Dystopia Residual</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3f52fce5ce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3f52fce5ce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Explain that we do not need those data in our analysis. We only need the 6 key </a:t>
            </a:r>
            <a:r>
              <a:rPr lang="en"/>
              <a:t>features</a:t>
            </a:r>
            <a:r>
              <a:rPr lang="en"/>
              <a:t>.</a:t>
            </a:r>
            <a:endParaRPr/>
          </a:p>
          <a:p>
            <a:pPr indent="0" lvl="0" marL="0" rtl="0" algn="l">
              <a:spcBef>
                <a:spcPts val="0"/>
              </a:spcBef>
              <a:spcAft>
                <a:spcPts val="0"/>
              </a:spcAft>
              <a:buNone/>
            </a:pPr>
            <a:r>
              <a:rPr lang="en"/>
              <a:t>Added the year column to each data set so that when we merge the data later, we know which row belongs to which year.</a:t>
            </a:r>
            <a:endParaRPr/>
          </a:p>
          <a:p>
            <a:pPr indent="0" lvl="0" marL="0" rtl="0" algn="l">
              <a:spcBef>
                <a:spcPts val="0"/>
              </a:spcBef>
              <a:spcAft>
                <a:spcPts val="0"/>
              </a:spcAft>
              <a:buNone/>
            </a:pPr>
            <a:r>
              <a:rPr lang="en"/>
              <a:t>Note: The 2015, 2016, 2017 data have a column named Family and the 2018 and 2019 data have a column named Social support. Since they are similar features, we named the columns in the data set, 'Family or Social Support.'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3f52fce5ce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3f52fce5ce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Dystopia Residual</a:t>
            </a:r>
            <a:endParaRPr/>
          </a:p>
          <a:p>
            <a:pPr indent="-317500" lvl="1" marL="914400" rtl="0" algn="l">
              <a:spcBef>
                <a:spcPts val="0"/>
              </a:spcBef>
              <a:spcAft>
                <a:spcPts val="0"/>
              </a:spcAft>
              <a:buSzPts val="1400"/>
              <a:buChar char="○"/>
            </a:pPr>
            <a:r>
              <a:rPr lang="en"/>
              <a:t>Like to think of it as: Indicates whether the happiness level of a country is higher than what would be expected based on the outcomes of the 6 features</a:t>
            </a:r>
            <a:endParaRPr/>
          </a:p>
          <a:p>
            <a:pPr indent="-317500" lvl="1" marL="914400" rtl="0" algn="l">
              <a:spcBef>
                <a:spcPts val="0"/>
              </a:spcBef>
              <a:spcAft>
                <a:spcPts val="0"/>
              </a:spcAft>
              <a:buSzPts val="1400"/>
              <a:buChar char="○"/>
            </a:pPr>
            <a:r>
              <a:rPr lang="en"/>
              <a:t>Believe: useful benchmark for comparing </a:t>
            </a:r>
            <a:r>
              <a:rPr lang="en"/>
              <a:t>happiness levels across countries.</a:t>
            </a:r>
            <a:endParaRPr/>
          </a:p>
          <a:p>
            <a:pPr indent="-317500" lvl="0" marL="457200" rtl="0" algn="l">
              <a:spcBef>
                <a:spcPts val="0"/>
              </a:spcBef>
              <a:spcAft>
                <a:spcPts val="0"/>
              </a:spcAft>
              <a:buSzPts val="1400"/>
              <a:buChar char="●"/>
            </a:pPr>
            <a:r>
              <a:rPr lang="en"/>
              <a:t>NULL data</a:t>
            </a:r>
            <a:endParaRPr/>
          </a:p>
          <a:p>
            <a:pPr indent="-317500" lvl="1" marL="914400" rtl="0" algn="l">
              <a:spcBef>
                <a:spcPts val="0"/>
              </a:spcBef>
              <a:spcAft>
                <a:spcPts val="0"/>
              </a:spcAft>
              <a:buSzPts val="1400"/>
              <a:buChar char="○"/>
            </a:pPr>
            <a:r>
              <a:rPr lang="en"/>
              <a:t>2018 is the only one with NULL data</a:t>
            </a:r>
            <a:endParaRPr/>
          </a:p>
          <a:p>
            <a:pPr indent="-317500" lvl="1" marL="914400" rtl="0" algn="l">
              <a:spcBef>
                <a:spcPts val="0"/>
              </a:spcBef>
              <a:spcAft>
                <a:spcPts val="0"/>
              </a:spcAft>
              <a:buSzPts val="1400"/>
              <a:buChar char="○"/>
            </a:pPr>
            <a:r>
              <a:rPr lang="en"/>
              <a:t>Why mean?: </a:t>
            </a:r>
            <a:endParaRPr/>
          </a:p>
          <a:p>
            <a:pPr indent="-317500" lvl="2" marL="1371600" rtl="0" algn="l">
              <a:spcBef>
                <a:spcPts val="0"/>
              </a:spcBef>
              <a:spcAft>
                <a:spcPts val="0"/>
              </a:spcAft>
              <a:buSzPts val="1400"/>
              <a:buChar char="■"/>
            </a:pPr>
            <a:r>
              <a:rPr lang="en"/>
              <a:t>We imputed missing values with the mean helps preserve the overall statistical properties of the data and can help reduce bias.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4042695362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4042695362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3f52fce5ce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3f52fce5ce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22.png"/><Relationship Id="rId4" Type="http://schemas.openxmlformats.org/officeDocument/2006/relationships/image" Target="../media/image17.png"/><Relationship Id="rId5" Type="http://schemas.openxmlformats.org/officeDocument/2006/relationships/image" Target="../media/image27.png"/><Relationship Id="rId6" Type="http://schemas.openxmlformats.org/officeDocument/2006/relationships/image" Target="../media/image15.png"/><Relationship Id="rId7" Type="http://schemas.openxmlformats.org/officeDocument/2006/relationships/image" Target="../media/image18.png"/><Relationship Id="rId8"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7.png"/><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9.png"/><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2.png"/><Relationship Id="rId4" Type="http://schemas.openxmlformats.org/officeDocument/2006/relationships/image" Target="../media/image3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9.png"/><Relationship Id="rId4" Type="http://schemas.openxmlformats.org/officeDocument/2006/relationships/image" Target="../media/image3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 Id="rId3" Type="http://schemas.openxmlformats.org/officeDocument/2006/relationships/image" Target="../media/image3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6.png"/><Relationship Id="rId5" Type="http://schemas.openxmlformats.org/officeDocument/2006/relationships/image" Target="../media/image19.png"/><Relationship Id="rId6" Type="http://schemas.openxmlformats.org/officeDocument/2006/relationships/image" Target="../media/image16.png"/><Relationship Id="rId7" Type="http://schemas.openxmlformats.org/officeDocument/2006/relationships/image" Target="../media/image2.png"/><Relationship Id="rId8"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25" y="1899589"/>
            <a:ext cx="7136700" cy="1022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What Makes People in a</a:t>
            </a:r>
            <a:endParaRPr/>
          </a:p>
          <a:p>
            <a:pPr indent="0" lvl="0" marL="0" rtl="0" algn="ctr">
              <a:spcBef>
                <a:spcPts val="0"/>
              </a:spcBef>
              <a:spcAft>
                <a:spcPts val="0"/>
              </a:spcAft>
              <a:buNone/>
            </a:pPr>
            <a:r>
              <a:rPr lang="en"/>
              <a:t>Country Happy? </a:t>
            </a:r>
            <a:r>
              <a:rPr lang="en"/>
              <a:t>😆</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fontScale="70000"/>
          </a:bodyPr>
          <a:lstStyle/>
          <a:p>
            <a:pPr indent="0" lvl="0" marL="0" rtl="0" algn="ctr">
              <a:spcBef>
                <a:spcPts val="0"/>
              </a:spcBef>
              <a:spcAft>
                <a:spcPts val="0"/>
              </a:spcAft>
              <a:buNone/>
            </a:pPr>
            <a:r>
              <a:rPr lang="en"/>
              <a:t>Felix Zhu, Kevin Chen, Tommy Lin</a:t>
            </a:r>
            <a:endParaRPr/>
          </a:p>
          <a:p>
            <a:pPr indent="0" lvl="0" marL="0" rtl="0" algn="ctr">
              <a:spcBef>
                <a:spcPts val="0"/>
              </a:spcBef>
              <a:spcAft>
                <a:spcPts val="0"/>
              </a:spcAft>
              <a:buNone/>
            </a:pPr>
            <a:r>
              <a:rPr lang="en"/>
              <a:t>CSE 351 Introduction to Data Science Project</a:t>
            </a:r>
            <a:endParaRPr/>
          </a:p>
        </p:txBody>
      </p:sp>
      <p:sp>
        <p:nvSpPr>
          <p:cNvPr id="68" name="Google Shape;68;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Question 1</a:t>
            </a:r>
            <a:endParaRPr/>
          </a:p>
        </p:txBody>
      </p:sp>
      <p:sp>
        <p:nvSpPr>
          <p:cNvPr id="145" name="Google Shape;145;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146" name="Google Shape;146;p22"/>
          <p:cNvSpPr txBox="1"/>
          <p:nvPr>
            <p:ph type="title"/>
          </p:nvPr>
        </p:nvSpPr>
        <p:spPr>
          <a:xfrm>
            <a:off x="464100" y="3253200"/>
            <a:ext cx="8571300" cy="9420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solidFill>
                  <a:srgbClr val="000000"/>
                </a:solidFill>
              </a:rPr>
              <a:t>What are the central tendencies of happiness score over the years? Did they increase or decrease?</a:t>
            </a:r>
            <a:endParaRPr>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311700" y="445025"/>
            <a:ext cx="8520600" cy="1129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Analyzing Trends in Happiness Scores: </a:t>
            </a:r>
            <a:r>
              <a:rPr lang="en"/>
              <a:t>Examining</a:t>
            </a:r>
            <a:r>
              <a:rPr lang="en"/>
              <a:t> Central Tendencies Over Time</a:t>
            </a:r>
            <a:endParaRPr/>
          </a:p>
        </p:txBody>
      </p:sp>
      <p:sp>
        <p:nvSpPr>
          <p:cNvPr id="152" name="Google Shape;15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53" name="Google Shape;153;p23"/>
          <p:cNvPicPr preferRelativeResize="0"/>
          <p:nvPr/>
        </p:nvPicPr>
        <p:blipFill>
          <a:blip r:embed="rId3">
            <a:alphaModFix/>
          </a:blip>
          <a:stretch>
            <a:fillRect/>
          </a:stretch>
        </p:blipFill>
        <p:spPr>
          <a:xfrm>
            <a:off x="311700" y="1574825"/>
            <a:ext cx="3966228" cy="3263875"/>
          </a:xfrm>
          <a:prstGeom prst="rect">
            <a:avLst/>
          </a:prstGeom>
          <a:noFill/>
          <a:ln>
            <a:noFill/>
          </a:ln>
        </p:spPr>
      </p:pic>
      <p:pic>
        <p:nvPicPr>
          <p:cNvPr id="154" name="Google Shape;154;p23"/>
          <p:cNvPicPr preferRelativeResize="0"/>
          <p:nvPr/>
        </p:nvPicPr>
        <p:blipFill>
          <a:blip r:embed="rId4">
            <a:alphaModFix/>
          </a:blip>
          <a:stretch>
            <a:fillRect/>
          </a:stretch>
        </p:blipFill>
        <p:spPr>
          <a:xfrm>
            <a:off x="4822278" y="1606300"/>
            <a:ext cx="3889729" cy="320092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4"/>
          <p:cNvSpPr txBox="1"/>
          <p:nvPr>
            <p:ph type="title"/>
          </p:nvPr>
        </p:nvSpPr>
        <p:spPr>
          <a:xfrm>
            <a:off x="311700" y="445025"/>
            <a:ext cx="8520600" cy="1102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Analyzing Trends in Happiness Scores: Examining Central Tendencies Over Time</a:t>
            </a:r>
            <a:endParaRPr/>
          </a:p>
          <a:p>
            <a:pPr indent="0" lvl="0" marL="0" rtl="0" algn="l">
              <a:spcBef>
                <a:spcPts val="0"/>
              </a:spcBef>
              <a:spcAft>
                <a:spcPts val="0"/>
              </a:spcAft>
              <a:buNone/>
            </a:pPr>
            <a:r>
              <a:t/>
            </a:r>
            <a:endParaRPr/>
          </a:p>
        </p:txBody>
      </p:sp>
      <p:sp>
        <p:nvSpPr>
          <p:cNvPr id="160" name="Google Shape;160;p24"/>
          <p:cNvSpPr txBox="1"/>
          <p:nvPr>
            <p:ph idx="1" type="body"/>
          </p:nvPr>
        </p:nvSpPr>
        <p:spPr>
          <a:xfrm>
            <a:off x="311700" y="1580125"/>
            <a:ext cx="8520600" cy="298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Merged all the happiness scores with the corresponding year.</a:t>
            </a:r>
            <a:endParaRPr/>
          </a:p>
          <a:p>
            <a:pPr indent="-342900" lvl="0" marL="457200" rtl="0" algn="l">
              <a:spcBef>
                <a:spcPts val="0"/>
              </a:spcBef>
              <a:spcAft>
                <a:spcPts val="0"/>
              </a:spcAft>
              <a:buSzPts val="1800"/>
              <a:buChar char="●"/>
            </a:pPr>
            <a:r>
              <a:rPr lang="en"/>
              <a:t>Mean vs. Median</a:t>
            </a:r>
            <a:endParaRPr/>
          </a:p>
          <a:p>
            <a:pPr indent="-317500" lvl="1" marL="914400" rtl="0" algn="l">
              <a:spcBef>
                <a:spcPts val="0"/>
              </a:spcBef>
              <a:spcAft>
                <a:spcPts val="0"/>
              </a:spcAft>
              <a:buSzPts val="1400"/>
              <a:buChar char="○"/>
            </a:pPr>
            <a:r>
              <a:rPr lang="en"/>
              <a:t>Data skewed to the right</a:t>
            </a:r>
            <a:endParaRPr/>
          </a:p>
          <a:p>
            <a:pPr indent="-342900" lvl="0" marL="457200" rtl="0" algn="l">
              <a:spcBef>
                <a:spcPts val="0"/>
              </a:spcBef>
              <a:spcAft>
                <a:spcPts val="0"/>
              </a:spcAft>
              <a:buSzPts val="1800"/>
              <a:buChar char="●"/>
            </a:pPr>
            <a:r>
              <a:rPr lang="en"/>
              <a:t>We chose </a:t>
            </a:r>
            <a:r>
              <a:rPr b="1" lang="en"/>
              <a:t>median</a:t>
            </a:r>
            <a:r>
              <a:rPr lang="en"/>
              <a:t> because it gives a more precise representation of our sample set.</a:t>
            </a:r>
            <a:endParaRPr/>
          </a:p>
        </p:txBody>
      </p:sp>
      <p:sp>
        <p:nvSpPr>
          <p:cNvPr id="161" name="Google Shape;161;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62" name="Google Shape;162;p24"/>
          <p:cNvPicPr preferRelativeResize="0"/>
          <p:nvPr/>
        </p:nvPicPr>
        <p:blipFill>
          <a:blip r:embed="rId3">
            <a:alphaModFix/>
          </a:blip>
          <a:stretch>
            <a:fillRect/>
          </a:stretch>
        </p:blipFill>
        <p:spPr>
          <a:xfrm>
            <a:off x="2572650" y="2953900"/>
            <a:ext cx="2431250" cy="2000699"/>
          </a:xfrm>
          <a:prstGeom prst="rect">
            <a:avLst/>
          </a:prstGeom>
          <a:noFill/>
          <a:ln>
            <a:noFill/>
          </a:ln>
        </p:spPr>
      </p:pic>
      <p:pic>
        <p:nvPicPr>
          <p:cNvPr id="163" name="Google Shape;163;p24"/>
          <p:cNvPicPr preferRelativeResize="0"/>
          <p:nvPr/>
        </p:nvPicPr>
        <p:blipFill>
          <a:blip r:embed="rId4">
            <a:alphaModFix/>
          </a:blip>
          <a:stretch>
            <a:fillRect/>
          </a:stretch>
        </p:blipFill>
        <p:spPr>
          <a:xfrm>
            <a:off x="5813975" y="3225500"/>
            <a:ext cx="2266950" cy="1371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5"/>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Question 2</a:t>
            </a:r>
            <a:endParaRPr/>
          </a:p>
        </p:txBody>
      </p:sp>
      <p:sp>
        <p:nvSpPr>
          <p:cNvPr id="169" name="Google Shape;169;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170" name="Google Shape;170;p25"/>
          <p:cNvSpPr txBox="1"/>
          <p:nvPr>
            <p:ph type="title"/>
          </p:nvPr>
        </p:nvSpPr>
        <p:spPr>
          <a:xfrm>
            <a:off x="464100" y="3253200"/>
            <a:ext cx="8571300" cy="9420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solidFill>
                  <a:srgbClr val="000000"/>
                </a:solidFill>
              </a:rPr>
              <a:t>Which countries have stable rankings over the years? </a:t>
            </a:r>
            <a:r>
              <a:rPr lang="en">
                <a:solidFill>
                  <a:srgbClr val="000000"/>
                </a:solidFill>
              </a:rPr>
              <a:t>Which</a:t>
            </a:r>
            <a:r>
              <a:rPr lang="en">
                <a:solidFill>
                  <a:srgbClr val="000000"/>
                </a:solidFill>
              </a:rPr>
              <a:t> countries improved their rankings?</a:t>
            </a:r>
            <a:endParaRPr>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6"/>
          <p:cNvSpPr txBox="1"/>
          <p:nvPr>
            <p:ph type="title"/>
          </p:nvPr>
        </p:nvSpPr>
        <p:spPr>
          <a:xfrm>
            <a:off x="311700" y="445025"/>
            <a:ext cx="8520600" cy="1147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Countries Have Stable Ranking Over the Years?</a:t>
            </a:r>
            <a:endParaRPr/>
          </a:p>
        </p:txBody>
      </p:sp>
      <p:sp>
        <p:nvSpPr>
          <p:cNvPr id="176" name="Google Shape;176;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sp>
        <p:nvSpPr>
          <p:cNvPr id="177" name="Google Shape;177;p26"/>
          <p:cNvSpPr txBox="1"/>
          <p:nvPr>
            <p:ph idx="1" type="body"/>
          </p:nvPr>
        </p:nvSpPr>
        <p:spPr>
          <a:xfrm>
            <a:off x="311700" y="1627425"/>
            <a:ext cx="3419400" cy="3006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Calculated the range of a country’s happiness rank</a:t>
            </a:r>
            <a:endParaRPr/>
          </a:p>
          <a:p>
            <a:pPr indent="-342900" lvl="0" marL="457200" rtl="0" algn="l">
              <a:spcBef>
                <a:spcPts val="0"/>
              </a:spcBef>
              <a:spcAft>
                <a:spcPts val="0"/>
              </a:spcAft>
              <a:buSzPts val="1800"/>
              <a:buChar char="●"/>
            </a:pPr>
            <a:r>
              <a:rPr lang="en"/>
              <a:t>Stable ranking is defined as range of rank being within 5 ranks, inclusive.</a:t>
            </a:r>
            <a:endParaRPr/>
          </a:p>
          <a:p>
            <a:pPr indent="-342900" lvl="0" marL="457200" rtl="0" algn="l">
              <a:spcBef>
                <a:spcPts val="0"/>
              </a:spcBef>
              <a:spcAft>
                <a:spcPts val="0"/>
              </a:spcAft>
              <a:buSzPts val="1800"/>
              <a:buChar char="●"/>
            </a:pPr>
            <a:r>
              <a:rPr lang="en"/>
              <a:t>Only 21 countries fit this requirement, out of nearly 180+ countries.</a:t>
            </a:r>
            <a:endParaRPr/>
          </a:p>
        </p:txBody>
      </p:sp>
      <p:pic>
        <p:nvPicPr>
          <p:cNvPr id="178" name="Google Shape;178;p26"/>
          <p:cNvPicPr preferRelativeResize="0"/>
          <p:nvPr/>
        </p:nvPicPr>
        <p:blipFill>
          <a:blip r:embed="rId3">
            <a:alphaModFix/>
          </a:blip>
          <a:stretch>
            <a:fillRect/>
          </a:stretch>
        </p:blipFill>
        <p:spPr>
          <a:xfrm>
            <a:off x="3731025" y="1562675"/>
            <a:ext cx="5101270" cy="3071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7"/>
          <p:cNvSpPr txBox="1"/>
          <p:nvPr>
            <p:ph type="title"/>
          </p:nvPr>
        </p:nvSpPr>
        <p:spPr>
          <a:xfrm>
            <a:off x="311700" y="445025"/>
            <a:ext cx="8520600" cy="1147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Countries Have Stable Ranking Over the Years?</a:t>
            </a:r>
            <a:endParaRPr/>
          </a:p>
        </p:txBody>
      </p:sp>
      <p:sp>
        <p:nvSpPr>
          <p:cNvPr id="184" name="Google Shape;184;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sp>
        <p:nvSpPr>
          <p:cNvPr id="185" name="Google Shape;185;p27"/>
          <p:cNvSpPr txBox="1"/>
          <p:nvPr>
            <p:ph idx="1" type="body"/>
          </p:nvPr>
        </p:nvSpPr>
        <p:spPr>
          <a:xfrm>
            <a:off x="311700" y="1627425"/>
            <a:ext cx="4260300" cy="3006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Here are 10 of the 21 stable ranking countries and their </a:t>
            </a:r>
            <a:r>
              <a:rPr lang="en"/>
              <a:t>respective</a:t>
            </a:r>
            <a:r>
              <a:rPr lang="en"/>
              <a:t> happiness ranks.</a:t>
            </a:r>
            <a:endParaRPr/>
          </a:p>
          <a:p>
            <a:pPr indent="-342900" lvl="0" marL="457200" rtl="0" algn="l">
              <a:spcBef>
                <a:spcPts val="0"/>
              </a:spcBef>
              <a:spcAft>
                <a:spcPts val="0"/>
              </a:spcAft>
              <a:buSzPts val="1800"/>
              <a:buChar char="●"/>
            </a:pPr>
            <a:r>
              <a:rPr lang="en"/>
              <a:t>Notice how the range of each country’s rank is within 5 ranks.</a:t>
            </a:r>
            <a:endParaRPr/>
          </a:p>
          <a:p>
            <a:pPr indent="0" lvl="0" marL="457200" rtl="0" algn="l">
              <a:spcBef>
                <a:spcPts val="1200"/>
              </a:spcBef>
              <a:spcAft>
                <a:spcPts val="1200"/>
              </a:spcAft>
              <a:buNone/>
            </a:pPr>
            <a:r>
              <a:t/>
            </a:r>
            <a:endParaRPr/>
          </a:p>
        </p:txBody>
      </p:sp>
      <p:pic>
        <p:nvPicPr>
          <p:cNvPr id="186" name="Google Shape;186;p27"/>
          <p:cNvPicPr preferRelativeResize="0"/>
          <p:nvPr/>
        </p:nvPicPr>
        <p:blipFill>
          <a:blip r:embed="rId3">
            <a:alphaModFix/>
          </a:blip>
          <a:stretch>
            <a:fillRect/>
          </a:stretch>
        </p:blipFill>
        <p:spPr>
          <a:xfrm>
            <a:off x="5106025" y="1592225"/>
            <a:ext cx="3366425" cy="32486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Which Countries Improved Their Rankings?</a:t>
            </a:r>
            <a:endParaRPr/>
          </a:p>
          <a:p>
            <a:pPr indent="0" lvl="0" marL="0" rtl="0" algn="l">
              <a:spcBef>
                <a:spcPts val="0"/>
              </a:spcBef>
              <a:spcAft>
                <a:spcPts val="0"/>
              </a:spcAft>
              <a:buNone/>
            </a:pPr>
            <a:r>
              <a:t/>
            </a:r>
            <a:endParaRPr/>
          </a:p>
        </p:txBody>
      </p:sp>
      <p:sp>
        <p:nvSpPr>
          <p:cNvPr id="192" name="Google Shape;192;p28"/>
          <p:cNvSpPr txBox="1"/>
          <p:nvPr>
            <p:ph idx="1" type="body"/>
          </p:nvPr>
        </p:nvSpPr>
        <p:spPr>
          <a:xfrm>
            <a:off x="311700" y="1266325"/>
            <a:ext cx="43695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Calculated if rank(2015) - rank(2019) was negative, which would indicate rank improvement.</a:t>
            </a:r>
            <a:endParaRPr/>
          </a:p>
          <a:p>
            <a:pPr indent="-342900" lvl="0" marL="457200" rtl="0" algn="l">
              <a:spcBef>
                <a:spcPts val="0"/>
              </a:spcBef>
              <a:spcAft>
                <a:spcPts val="0"/>
              </a:spcAft>
              <a:buSzPts val="1800"/>
              <a:buChar char="●"/>
            </a:pPr>
            <a:r>
              <a:rPr lang="en"/>
              <a:t>Any rank increase of 1 or more would signify rank improvement.</a:t>
            </a:r>
            <a:endParaRPr/>
          </a:p>
          <a:p>
            <a:pPr indent="-342900" lvl="0" marL="457200" rtl="0" algn="l">
              <a:spcBef>
                <a:spcPts val="0"/>
              </a:spcBef>
              <a:spcAft>
                <a:spcPts val="0"/>
              </a:spcAft>
              <a:buSzPts val="1800"/>
              <a:buChar char="●"/>
            </a:pPr>
            <a:r>
              <a:rPr lang="en"/>
              <a:t>There were 70 countries that improved their </a:t>
            </a:r>
            <a:r>
              <a:rPr lang="en"/>
              <a:t>ranking by 1+ ranks</a:t>
            </a:r>
            <a:endParaRPr/>
          </a:p>
        </p:txBody>
      </p:sp>
      <p:sp>
        <p:nvSpPr>
          <p:cNvPr id="193" name="Google Shape;193;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94" name="Google Shape;194;p28"/>
          <p:cNvPicPr preferRelativeResize="0"/>
          <p:nvPr/>
        </p:nvPicPr>
        <p:blipFill>
          <a:blip r:embed="rId3">
            <a:alphaModFix/>
          </a:blip>
          <a:stretch>
            <a:fillRect/>
          </a:stretch>
        </p:blipFill>
        <p:spPr>
          <a:xfrm>
            <a:off x="4870200" y="1314675"/>
            <a:ext cx="3679723" cy="33485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Which Countries Improved Their Rankings?</a:t>
            </a:r>
            <a:endParaRPr/>
          </a:p>
          <a:p>
            <a:pPr indent="0" lvl="0" marL="0" rtl="0" algn="l">
              <a:spcBef>
                <a:spcPts val="0"/>
              </a:spcBef>
              <a:spcAft>
                <a:spcPts val="0"/>
              </a:spcAft>
              <a:buNone/>
            </a:pPr>
            <a:r>
              <a:t/>
            </a:r>
            <a:endParaRPr/>
          </a:p>
        </p:txBody>
      </p:sp>
      <p:sp>
        <p:nvSpPr>
          <p:cNvPr id="200" name="Google Shape;200;p29"/>
          <p:cNvSpPr txBox="1"/>
          <p:nvPr>
            <p:ph idx="1" type="body"/>
          </p:nvPr>
        </p:nvSpPr>
        <p:spPr>
          <a:xfrm>
            <a:off x="311700" y="1266325"/>
            <a:ext cx="33915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Sorted visualization of the countries and their </a:t>
            </a:r>
            <a:r>
              <a:rPr lang="en"/>
              <a:t>respective</a:t>
            </a:r>
            <a:r>
              <a:rPr lang="en"/>
              <a:t> rank increase.</a:t>
            </a:r>
            <a:endParaRPr/>
          </a:p>
          <a:p>
            <a:pPr indent="-342900" lvl="0" marL="457200" rtl="0" algn="l">
              <a:spcBef>
                <a:spcPts val="0"/>
              </a:spcBef>
              <a:spcAft>
                <a:spcPts val="0"/>
              </a:spcAft>
              <a:buSzPts val="1800"/>
              <a:buChar char="●"/>
            </a:pPr>
            <a:r>
              <a:rPr lang="en"/>
              <a:t>Smallest increase of 1 rank (7), largest increase of 41 ranks (Benin). </a:t>
            </a:r>
            <a:endParaRPr/>
          </a:p>
        </p:txBody>
      </p:sp>
      <p:sp>
        <p:nvSpPr>
          <p:cNvPr id="201" name="Google Shape;201;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02" name="Google Shape;202;p29"/>
          <p:cNvPicPr preferRelativeResize="0"/>
          <p:nvPr/>
        </p:nvPicPr>
        <p:blipFill>
          <a:blip r:embed="rId3">
            <a:alphaModFix/>
          </a:blip>
          <a:stretch>
            <a:fillRect/>
          </a:stretch>
        </p:blipFill>
        <p:spPr>
          <a:xfrm>
            <a:off x="3703225" y="1266325"/>
            <a:ext cx="5283575" cy="3597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0"/>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Question 3</a:t>
            </a:r>
            <a:endParaRPr/>
          </a:p>
        </p:txBody>
      </p:sp>
      <p:sp>
        <p:nvSpPr>
          <p:cNvPr id="208" name="Google Shape;208;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09" name="Google Shape;209;p30"/>
          <p:cNvSpPr txBox="1"/>
          <p:nvPr>
            <p:ph type="title"/>
          </p:nvPr>
        </p:nvSpPr>
        <p:spPr>
          <a:xfrm>
            <a:off x="464100" y="3253200"/>
            <a:ext cx="8571300" cy="9420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solidFill>
                  <a:srgbClr val="000000"/>
                </a:solidFill>
              </a:rPr>
              <a:t>What is the relationship between happiness score and other features such as GDP, social support, freedom, etc.?</a:t>
            </a:r>
            <a:endParaRPr>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1"/>
          <p:cNvSpPr txBox="1"/>
          <p:nvPr>
            <p:ph type="title"/>
          </p:nvPr>
        </p:nvSpPr>
        <p:spPr>
          <a:xfrm>
            <a:off x="311700" y="445025"/>
            <a:ext cx="8520600" cy="1167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the Relationship Between Happiness Score and the Six Key Features of Happiness?</a:t>
            </a:r>
            <a:endParaRPr/>
          </a:p>
        </p:txBody>
      </p:sp>
      <p:sp>
        <p:nvSpPr>
          <p:cNvPr id="215" name="Google Shape;215;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sp>
        <p:nvSpPr>
          <p:cNvPr id="216" name="Google Shape;216;p31"/>
          <p:cNvSpPr txBox="1"/>
          <p:nvPr>
            <p:ph idx="1" type="body"/>
          </p:nvPr>
        </p:nvSpPr>
        <p:spPr>
          <a:xfrm>
            <a:off x="311700" y="1704575"/>
            <a:ext cx="5062200" cy="2864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Pearson correlation between the features and presented as a heat map.</a:t>
            </a:r>
            <a:endParaRPr/>
          </a:p>
          <a:p>
            <a:pPr indent="-342900" lvl="0" marL="457200" rtl="0" algn="l">
              <a:spcBef>
                <a:spcPts val="0"/>
              </a:spcBef>
              <a:spcAft>
                <a:spcPts val="0"/>
              </a:spcAft>
              <a:buSzPts val="1800"/>
              <a:buChar char="●"/>
            </a:pPr>
            <a:r>
              <a:rPr lang="en"/>
              <a:t>GDP per capita (0.79)</a:t>
            </a:r>
            <a:endParaRPr/>
          </a:p>
          <a:p>
            <a:pPr indent="-342900" lvl="0" marL="457200" rtl="0" algn="l">
              <a:spcBef>
                <a:spcPts val="0"/>
              </a:spcBef>
              <a:spcAft>
                <a:spcPts val="0"/>
              </a:spcAft>
              <a:buSzPts val="1800"/>
              <a:buChar char="●"/>
            </a:pPr>
            <a:r>
              <a:rPr lang="en"/>
              <a:t>Family or Social Support (0.65)</a:t>
            </a:r>
            <a:endParaRPr/>
          </a:p>
          <a:p>
            <a:pPr indent="-342900" lvl="0" marL="457200" rtl="0" algn="l">
              <a:spcBef>
                <a:spcPts val="0"/>
              </a:spcBef>
              <a:spcAft>
                <a:spcPts val="0"/>
              </a:spcAft>
              <a:buSzPts val="1800"/>
              <a:buChar char="●"/>
            </a:pPr>
            <a:r>
              <a:rPr lang="en"/>
              <a:t>Life Expectancy (0.74)</a:t>
            </a:r>
            <a:endParaRPr/>
          </a:p>
          <a:p>
            <a:pPr indent="-342900" lvl="0" marL="457200" rtl="0" algn="l">
              <a:spcBef>
                <a:spcPts val="0"/>
              </a:spcBef>
              <a:spcAft>
                <a:spcPts val="0"/>
              </a:spcAft>
              <a:buSzPts val="1800"/>
              <a:buChar char="●"/>
            </a:pPr>
            <a:r>
              <a:rPr lang="en"/>
              <a:t>Freedom (0.54)</a:t>
            </a:r>
            <a:endParaRPr/>
          </a:p>
          <a:p>
            <a:pPr indent="-342900" lvl="0" marL="457200" rtl="0" algn="l">
              <a:spcBef>
                <a:spcPts val="0"/>
              </a:spcBef>
              <a:spcAft>
                <a:spcPts val="0"/>
              </a:spcAft>
              <a:buSzPts val="1800"/>
              <a:buChar char="●"/>
            </a:pPr>
            <a:r>
              <a:rPr lang="en"/>
              <a:t>Trust (0.42)</a:t>
            </a:r>
            <a:endParaRPr/>
          </a:p>
          <a:p>
            <a:pPr indent="-342900" lvl="0" marL="457200" rtl="0" algn="l">
              <a:spcBef>
                <a:spcPts val="0"/>
              </a:spcBef>
              <a:spcAft>
                <a:spcPts val="0"/>
              </a:spcAft>
              <a:buSzPts val="1800"/>
              <a:buChar char="●"/>
            </a:pPr>
            <a:r>
              <a:rPr lang="en"/>
              <a:t>Generosity (0.14)</a:t>
            </a:r>
            <a:endParaRPr/>
          </a:p>
        </p:txBody>
      </p:sp>
      <p:pic>
        <p:nvPicPr>
          <p:cNvPr id="217" name="Google Shape;217;p31"/>
          <p:cNvPicPr preferRelativeResize="0"/>
          <p:nvPr/>
        </p:nvPicPr>
        <p:blipFill>
          <a:blip r:embed="rId3">
            <a:alphaModFix/>
          </a:blip>
          <a:stretch>
            <a:fillRect/>
          </a:stretch>
        </p:blipFill>
        <p:spPr>
          <a:xfrm>
            <a:off x="5373975" y="1573750"/>
            <a:ext cx="3343392" cy="3438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Table of Contents</a:t>
            </a:r>
            <a:endParaRPr/>
          </a:p>
        </p:txBody>
      </p:sp>
      <p:sp>
        <p:nvSpPr>
          <p:cNvPr id="74" name="Google Shape;74;p14"/>
          <p:cNvSpPr txBox="1"/>
          <p:nvPr>
            <p:ph idx="2" type="body"/>
          </p:nvPr>
        </p:nvSpPr>
        <p:spPr>
          <a:xfrm>
            <a:off x="4939500" y="724200"/>
            <a:ext cx="3855000" cy="3695100"/>
          </a:xfrm>
          <a:prstGeom prst="rect">
            <a:avLst/>
          </a:prstGeom>
        </p:spPr>
        <p:txBody>
          <a:bodyPr anchorCtr="0" anchor="ctr" bIns="91425" lIns="91425" spcFirstLastPara="1" rIns="91425" wrap="square" tIns="91425">
            <a:normAutofit/>
          </a:bodyPr>
          <a:lstStyle/>
          <a:p>
            <a:pPr indent="-349250" lvl="0" marL="457200" rtl="0" algn="l">
              <a:spcBef>
                <a:spcPts val="0"/>
              </a:spcBef>
              <a:spcAft>
                <a:spcPts val="0"/>
              </a:spcAft>
              <a:buSzPts val="1900"/>
              <a:buAutoNum type="arabicPeriod"/>
            </a:pPr>
            <a:r>
              <a:rPr lang="en" sz="1900"/>
              <a:t>Data Preprocessing </a:t>
            </a:r>
            <a:r>
              <a:rPr lang="en" sz="1900"/>
              <a:t>⚙️</a:t>
            </a:r>
            <a:r>
              <a:rPr lang="en" sz="1900"/>
              <a:t> </a:t>
            </a:r>
            <a:endParaRPr sz="1900"/>
          </a:p>
          <a:p>
            <a:pPr indent="-349250" lvl="0" marL="457200" rtl="0" algn="l">
              <a:spcBef>
                <a:spcPts val="0"/>
              </a:spcBef>
              <a:spcAft>
                <a:spcPts val="0"/>
              </a:spcAft>
              <a:buSzPts val="1900"/>
              <a:buAutoNum type="arabicPeriod"/>
            </a:pPr>
            <a:r>
              <a:rPr lang="en" sz="1900"/>
              <a:t>Exploratory Data Analysis </a:t>
            </a:r>
            <a:r>
              <a:rPr lang="en" sz="1900"/>
              <a:t>📊</a:t>
            </a:r>
            <a:endParaRPr sz="1900"/>
          </a:p>
          <a:p>
            <a:pPr indent="-349250" lvl="0" marL="457200" rtl="0" algn="l">
              <a:spcBef>
                <a:spcPts val="0"/>
              </a:spcBef>
              <a:spcAft>
                <a:spcPts val="0"/>
              </a:spcAft>
              <a:buSzPts val="1900"/>
              <a:buAutoNum type="arabicPeriod"/>
            </a:pPr>
            <a:r>
              <a:rPr lang="en" sz="1900"/>
              <a:t>Modeling </a:t>
            </a:r>
            <a:r>
              <a:rPr lang="en" sz="1900"/>
              <a:t>📈</a:t>
            </a:r>
            <a:endParaRPr sz="1900"/>
          </a:p>
        </p:txBody>
      </p:sp>
      <p:sp>
        <p:nvSpPr>
          <p:cNvPr id="75" name="Google Shape;75;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2"/>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Question 4</a:t>
            </a:r>
            <a:endParaRPr/>
          </a:p>
        </p:txBody>
      </p:sp>
      <p:sp>
        <p:nvSpPr>
          <p:cNvPr id="223" name="Google Shape;223;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24" name="Google Shape;224;p32"/>
          <p:cNvSpPr txBox="1"/>
          <p:nvPr>
            <p:ph type="title"/>
          </p:nvPr>
        </p:nvSpPr>
        <p:spPr>
          <a:xfrm>
            <a:off x="464100" y="3253200"/>
            <a:ext cx="8571300" cy="9420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solidFill>
                  <a:srgbClr val="000000"/>
                </a:solidFill>
              </a:rPr>
              <a:t>Find out what features contribute to happiness. If you are the president of a country, what would you do to make citizens happier?</a:t>
            </a:r>
            <a:endParaRPr>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3"/>
          <p:cNvSpPr txBox="1"/>
          <p:nvPr>
            <p:ph type="title"/>
          </p:nvPr>
        </p:nvSpPr>
        <p:spPr>
          <a:xfrm>
            <a:off x="311700" y="445025"/>
            <a:ext cx="8520600" cy="1203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to Make Citizens Happier as President of a Country? </a:t>
            </a:r>
            <a:r>
              <a:rPr lang="en"/>
              <a:t> (Happiness Ranking)</a:t>
            </a:r>
            <a:endParaRPr/>
          </a:p>
        </p:txBody>
      </p:sp>
      <p:sp>
        <p:nvSpPr>
          <p:cNvPr id="230" name="Google Shape;230;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31" name="Google Shape;231;p33"/>
          <p:cNvPicPr preferRelativeResize="0"/>
          <p:nvPr/>
        </p:nvPicPr>
        <p:blipFill>
          <a:blip r:embed="rId3">
            <a:alphaModFix/>
          </a:blip>
          <a:stretch>
            <a:fillRect/>
          </a:stretch>
        </p:blipFill>
        <p:spPr>
          <a:xfrm>
            <a:off x="311688" y="1648325"/>
            <a:ext cx="5830484" cy="3190376"/>
          </a:xfrm>
          <a:prstGeom prst="rect">
            <a:avLst/>
          </a:prstGeom>
          <a:noFill/>
          <a:ln>
            <a:noFill/>
          </a:ln>
        </p:spPr>
      </p:pic>
      <p:sp>
        <p:nvSpPr>
          <p:cNvPr id="232" name="Google Shape;232;p33"/>
          <p:cNvSpPr txBox="1"/>
          <p:nvPr/>
        </p:nvSpPr>
        <p:spPr>
          <a:xfrm>
            <a:off x="6539450" y="1707350"/>
            <a:ext cx="2228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Top 10 countries with the greatest change in their happiness rankings</a:t>
            </a:r>
            <a:endParaRPr>
              <a:solidFill>
                <a:schemeClr val="dk2"/>
              </a:solidFill>
              <a:latin typeface="Open Sans"/>
              <a:ea typeface="Open Sans"/>
              <a:cs typeface="Open Sans"/>
              <a:sym typeface="Ope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to Make Citizens Happier as President of a Country?</a:t>
            </a:r>
            <a:r>
              <a:rPr lang="en"/>
              <a:t> </a:t>
            </a:r>
            <a:endParaRPr/>
          </a:p>
          <a:p>
            <a:pPr indent="0" lvl="0" marL="0" rtl="0" algn="l">
              <a:spcBef>
                <a:spcPts val="0"/>
              </a:spcBef>
              <a:spcAft>
                <a:spcPts val="0"/>
              </a:spcAft>
              <a:buNone/>
            </a:pPr>
            <a:r>
              <a:t/>
            </a:r>
            <a:endParaRPr/>
          </a:p>
        </p:txBody>
      </p:sp>
      <p:sp>
        <p:nvSpPr>
          <p:cNvPr id="238" name="Google Shape;238;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39" name="Google Shape;239;p34"/>
          <p:cNvPicPr preferRelativeResize="0"/>
          <p:nvPr/>
        </p:nvPicPr>
        <p:blipFill>
          <a:blip r:embed="rId3">
            <a:alphaModFix/>
          </a:blip>
          <a:stretch>
            <a:fillRect/>
          </a:stretch>
        </p:blipFill>
        <p:spPr>
          <a:xfrm>
            <a:off x="156000" y="1152425"/>
            <a:ext cx="2936551" cy="1613350"/>
          </a:xfrm>
          <a:prstGeom prst="rect">
            <a:avLst/>
          </a:prstGeom>
          <a:noFill/>
          <a:ln>
            <a:noFill/>
          </a:ln>
        </p:spPr>
      </p:pic>
      <p:pic>
        <p:nvPicPr>
          <p:cNvPr id="240" name="Google Shape;240;p34"/>
          <p:cNvPicPr preferRelativeResize="0"/>
          <p:nvPr/>
        </p:nvPicPr>
        <p:blipFill>
          <a:blip r:embed="rId4">
            <a:alphaModFix/>
          </a:blip>
          <a:stretch>
            <a:fillRect/>
          </a:stretch>
        </p:blipFill>
        <p:spPr>
          <a:xfrm>
            <a:off x="3103712" y="1152413"/>
            <a:ext cx="2936580" cy="1613350"/>
          </a:xfrm>
          <a:prstGeom prst="rect">
            <a:avLst/>
          </a:prstGeom>
          <a:noFill/>
          <a:ln>
            <a:noFill/>
          </a:ln>
        </p:spPr>
      </p:pic>
      <p:pic>
        <p:nvPicPr>
          <p:cNvPr id="241" name="Google Shape;241;p34"/>
          <p:cNvPicPr preferRelativeResize="0"/>
          <p:nvPr/>
        </p:nvPicPr>
        <p:blipFill>
          <a:blip r:embed="rId5">
            <a:alphaModFix/>
          </a:blip>
          <a:stretch>
            <a:fillRect/>
          </a:stretch>
        </p:blipFill>
        <p:spPr>
          <a:xfrm>
            <a:off x="6051451" y="1152425"/>
            <a:ext cx="2936551" cy="1613327"/>
          </a:xfrm>
          <a:prstGeom prst="rect">
            <a:avLst/>
          </a:prstGeom>
          <a:noFill/>
          <a:ln>
            <a:noFill/>
          </a:ln>
        </p:spPr>
      </p:pic>
      <p:pic>
        <p:nvPicPr>
          <p:cNvPr id="242" name="Google Shape;242;p34"/>
          <p:cNvPicPr preferRelativeResize="0"/>
          <p:nvPr/>
        </p:nvPicPr>
        <p:blipFill>
          <a:blip r:embed="rId6">
            <a:alphaModFix/>
          </a:blip>
          <a:stretch>
            <a:fillRect/>
          </a:stretch>
        </p:blipFill>
        <p:spPr>
          <a:xfrm>
            <a:off x="144250" y="2928563"/>
            <a:ext cx="2936551" cy="1598826"/>
          </a:xfrm>
          <a:prstGeom prst="rect">
            <a:avLst/>
          </a:prstGeom>
          <a:noFill/>
          <a:ln>
            <a:noFill/>
          </a:ln>
        </p:spPr>
      </p:pic>
      <p:pic>
        <p:nvPicPr>
          <p:cNvPr id="243" name="Google Shape;243;p34"/>
          <p:cNvPicPr preferRelativeResize="0"/>
          <p:nvPr/>
        </p:nvPicPr>
        <p:blipFill>
          <a:blip r:embed="rId7">
            <a:alphaModFix/>
          </a:blip>
          <a:stretch>
            <a:fillRect/>
          </a:stretch>
        </p:blipFill>
        <p:spPr>
          <a:xfrm>
            <a:off x="3080800" y="2934900"/>
            <a:ext cx="2936551" cy="1586153"/>
          </a:xfrm>
          <a:prstGeom prst="rect">
            <a:avLst/>
          </a:prstGeom>
          <a:noFill/>
          <a:ln>
            <a:noFill/>
          </a:ln>
        </p:spPr>
      </p:pic>
      <p:pic>
        <p:nvPicPr>
          <p:cNvPr id="244" name="Google Shape;244;p34"/>
          <p:cNvPicPr preferRelativeResize="0"/>
          <p:nvPr/>
        </p:nvPicPr>
        <p:blipFill>
          <a:blip r:embed="rId8">
            <a:alphaModFix/>
          </a:blip>
          <a:stretch>
            <a:fillRect/>
          </a:stretch>
        </p:blipFill>
        <p:spPr>
          <a:xfrm>
            <a:off x="6040300" y="2934913"/>
            <a:ext cx="2913280" cy="15861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5"/>
          <p:cNvSpPr txBox="1"/>
          <p:nvPr>
            <p:ph type="title"/>
          </p:nvPr>
        </p:nvSpPr>
        <p:spPr>
          <a:xfrm>
            <a:off x="311700" y="445025"/>
            <a:ext cx="8659800" cy="687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to Make Citizens Happier as President of a Country?</a:t>
            </a:r>
            <a:endParaRPr/>
          </a:p>
          <a:p>
            <a:pPr indent="0" lvl="0" marL="0" rtl="0" algn="l">
              <a:spcBef>
                <a:spcPts val="0"/>
              </a:spcBef>
              <a:spcAft>
                <a:spcPts val="0"/>
              </a:spcAft>
              <a:buNone/>
            </a:pPr>
            <a:r>
              <a:t/>
            </a:r>
            <a:endParaRPr/>
          </a:p>
        </p:txBody>
      </p:sp>
      <p:sp>
        <p:nvSpPr>
          <p:cNvPr id="250" name="Google Shape;250;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51" name="Google Shape;251;p35"/>
          <p:cNvPicPr preferRelativeResize="0"/>
          <p:nvPr/>
        </p:nvPicPr>
        <p:blipFill>
          <a:blip r:embed="rId3">
            <a:alphaModFix/>
          </a:blip>
          <a:stretch>
            <a:fillRect/>
          </a:stretch>
        </p:blipFill>
        <p:spPr>
          <a:xfrm>
            <a:off x="182844" y="1584031"/>
            <a:ext cx="4420650" cy="2428675"/>
          </a:xfrm>
          <a:prstGeom prst="rect">
            <a:avLst/>
          </a:prstGeom>
          <a:noFill/>
          <a:ln>
            <a:noFill/>
          </a:ln>
        </p:spPr>
      </p:pic>
      <p:pic>
        <p:nvPicPr>
          <p:cNvPr id="252" name="Google Shape;252;p35"/>
          <p:cNvPicPr preferRelativeResize="0"/>
          <p:nvPr/>
        </p:nvPicPr>
        <p:blipFill>
          <a:blip r:embed="rId4">
            <a:alphaModFix/>
          </a:blip>
          <a:stretch>
            <a:fillRect/>
          </a:stretch>
        </p:blipFill>
        <p:spPr>
          <a:xfrm>
            <a:off x="4603500" y="1584025"/>
            <a:ext cx="4420625" cy="24286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56" name="Shape 256"/>
        <p:cNvGrpSpPr/>
        <p:nvPr/>
      </p:nvGrpSpPr>
      <p:grpSpPr>
        <a:xfrm>
          <a:off x="0" y="0"/>
          <a:ext cx="0" cy="0"/>
          <a:chOff x="0" y="0"/>
          <a:chExt cx="0" cy="0"/>
        </a:xfrm>
      </p:grpSpPr>
      <p:sp>
        <p:nvSpPr>
          <p:cNvPr id="257" name="Google Shape;257;p36"/>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Modeling</a:t>
            </a:r>
            <a:endParaRPr/>
          </a:p>
        </p:txBody>
      </p:sp>
      <p:sp>
        <p:nvSpPr>
          <p:cNvPr id="258" name="Google Shape;258;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59" name="Google Shape;259;p36"/>
          <p:cNvPicPr preferRelativeResize="0"/>
          <p:nvPr/>
        </p:nvPicPr>
        <p:blipFill>
          <a:blip r:embed="rId3">
            <a:alphaModFix/>
          </a:blip>
          <a:stretch>
            <a:fillRect/>
          </a:stretch>
        </p:blipFill>
        <p:spPr>
          <a:xfrm>
            <a:off x="5869250" y="932999"/>
            <a:ext cx="2563751" cy="32774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Setup</a:t>
            </a:r>
            <a:endParaRPr/>
          </a:p>
        </p:txBody>
      </p:sp>
      <p:sp>
        <p:nvSpPr>
          <p:cNvPr id="265" name="Google Shape;265;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66" name="Google Shape;266;p37"/>
          <p:cNvSpPr txBox="1"/>
          <p:nvPr>
            <p:ph idx="1" type="body"/>
          </p:nvPr>
        </p:nvSpPr>
        <p:spPr>
          <a:xfrm>
            <a:off x="311700" y="1266325"/>
            <a:ext cx="8520600" cy="16920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We set up our data by splitting it into training and testing data.</a:t>
            </a:r>
            <a:endParaRPr/>
          </a:p>
          <a:p>
            <a:pPr indent="-317500" lvl="1" marL="914400" rtl="0" algn="l">
              <a:spcBef>
                <a:spcPts val="0"/>
              </a:spcBef>
              <a:spcAft>
                <a:spcPts val="0"/>
              </a:spcAft>
              <a:buSzPts val="1400"/>
              <a:buChar char="○"/>
            </a:pPr>
            <a:r>
              <a:rPr lang="en"/>
              <a:t>Training = 2015, 2016, 2017, 2018</a:t>
            </a:r>
            <a:endParaRPr/>
          </a:p>
          <a:p>
            <a:pPr indent="-317500" lvl="1" marL="914400" rtl="0" algn="l">
              <a:spcBef>
                <a:spcPts val="0"/>
              </a:spcBef>
              <a:spcAft>
                <a:spcPts val="0"/>
              </a:spcAft>
              <a:buSzPts val="1400"/>
              <a:buChar char="○"/>
            </a:pPr>
            <a:r>
              <a:rPr lang="en"/>
              <a:t>Testing = 2019</a:t>
            </a:r>
            <a:endParaRPr/>
          </a:p>
          <a:p>
            <a:pPr indent="-342900" lvl="0" marL="457200" rtl="0" algn="l">
              <a:spcBef>
                <a:spcPts val="0"/>
              </a:spcBef>
              <a:spcAft>
                <a:spcPts val="0"/>
              </a:spcAft>
              <a:buSzPts val="1800"/>
              <a:buChar char="●"/>
            </a:pPr>
            <a:r>
              <a:rPr lang="en"/>
              <a:t>We will be predicting the Happiness Rank and Score for 2019 through popular machine learning algorithms, such as, Linear Regression, Gradient Boosting, and Random Forest.</a:t>
            </a:r>
            <a:endParaRPr/>
          </a:p>
        </p:txBody>
      </p:sp>
      <p:pic>
        <p:nvPicPr>
          <p:cNvPr id="267" name="Google Shape;267;p37"/>
          <p:cNvPicPr preferRelativeResize="0"/>
          <p:nvPr/>
        </p:nvPicPr>
        <p:blipFill>
          <a:blip r:embed="rId3">
            <a:alphaModFix/>
          </a:blip>
          <a:stretch>
            <a:fillRect/>
          </a:stretch>
        </p:blipFill>
        <p:spPr>
          <a:xfrm>
            <a:off x="1255650" y="3072225"/>
            <a:ext cx="6632706" cy="18803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8"/>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Model #1</a:t>
            </a:r>
            <a:endParaRPr/>
          </a:p>
        </p:txBody>
      </p:sp>
      <p:sp>
        <p:nvSpPr>
          <p:cNvPr id="273" name="Google Shape;273;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74" name="Google Shape;274;p38"/>
          <p:cNvSpPr txBox="1"/>
          <p:nvPr>
            <p:ph type="title"/>
          </p:nvPr>
        </p:nvSpPr>
        <p:spPr>
          <a:xfrm>
            <a:off x="464100" y="32532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rgbClr val="000000"/>
                </a:solidFill>
              </a:rPr>
              <a:t>Linear Regression</a:t>
            </a:r>
            <a:endParaRPr>
              <a:solidFill>
                <a:srgbClr val="0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Linear Regression Purpose</a:t>
            </a:r>
            <a:endParaRPr/>
          </a:p>
        </p:txBody>
      </p:sp>
      <p:sp>
        <p:nvSpPr>
          <p:cNvPr id="280" name="Google Shape;280;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sp>
        <p:nvSpPr>
          <p:cNvPr id="281" name="Google Shape;281;p39"/>
          <p:cNvSpPr txBox="1"/>
          <p:nvPr>
            <p:ph idx="1" type="body"/>
          </p:nvPr>
        </p:nvSpPr>
        <p:spPr>
          <a:xfrm>
            <a:off x="311700" y="1266325"/>
            <a:ext cx="8520600" cy="234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This method is used to model the relationship between a dependent variable and one or more independent variables. </a:t>
            </a:r>
            <a:endParaRPr sz="1700"/>
          </a:p>
          <a:p>
            <a:pPr indent="0" lvl="0" marL="0" rtl="0" algn="l">
              <a:spcBef>
                <a:spcPts val="1200"/>
              </a:spcBef>
              <a:spcAft>
                <a:spcPts val="0"/>
              </a:spcAft>
              <a:buNone/>
            </a:pPr>
            <a:r>
              <a:rPr lang="en" sz="1700"/>
              <a:t>Goal: </a:t>
            </a:r>
            <a:endParaRPr sz="1700"/>
          </a:p>
          <a:p>
            <a:pPr indent="-336550" lvl="0" marL="457200" rtl="0" algn="l">
              <a:spcBef>
                <a:spcPts val="1200"/>
              </a:spcBef>
              <a:spcAft>
                <a:spcPts val="0"/>
              </a:spcAft>
              <a:buSzPts val="1700"/>
              <a:buChar char="●"/>
            </a:pPr>
            <a:r>
              <a:rPr lang="en" sz="1700"/>
              <a:t>Obtain the best fit line that </a:t>
            </a:r>
            <a:r>
              <a:rPr lang="en" sz="1700"/>
              <a:t>describes</a:t>
            </a:r>
            <a:r>
              <a:rPr lang="en" sz="1700"/>
              <a:t> the linear relationship between variables.</a:t>
            </a:r>
            <a:endParaRPr sz="1700"/>
          </a:p>
          <a:p>
            <a:pPr indent="-336550" lvl="0" marL="457200" rtl="0" algn="l">
              <a:spcBef>
                <a:spcPts val="0"/>
              </a:spcBef>
              <a:spcAft>
                <a:spcPts val="0"/>
              </a:spcAft>
              <a:buSzPts val="1700"/>
              <a:buChar char="●"/>
            </a:pPr>
            <a:r>
              <a:rPr lang="en" sz="1700"/>
              <a:t>Predict the dependent variable based on the independent variable.</a:t>
            </a:r>
            <a:endParaRPr sz="1700"/>
          </a:p>
        </p:txBody>
      </p:sp>
      <p:pic>
        <p:nvPicPr>
          <p:cNvPr id="282" name="Google Shape;282;p39"/>
          <p:cNvPicPr preferRelativeResize="0"/>
          <p:nvPr/>
        </p:nvPicPr>
        <p:blipFill>
          <a:blip r:embed="rId3">
            <a:alphaModFix/>
          </a:blip>
          <a:stretch>
            <a:fillRect/>
          </a:stretch>
        </p:blipFill>
        <p:spPr>
          <a:xfrm>
            <a:off x="1667675" y="3570275"/>
            <a:ext cx="5808626" cy="13827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Linear Regression Outcome</a:t>
            </a:r>
            <a:endParaRPr/>
          </a:p>
        </p:txBody>
      </p:sp>
      <p:sp>
        <p:nvSpPr>
          <p:cNvPr id="288" name="Google Shape;288;p40"/>
          <p:cNvSpPr txBox="1"/>
          <p:nvPr>
            <p:ph idx="1" type="body"/>
          </p:nvPr>
        </p:nvSpPr>
        <p:spPr>
          <a:xfrm>
            <a:off x="4572000" y="2185175"/>
            <a:ext cx="4260300" cy="2384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Root Mean Squared Error: </a:t>
            </a:r>
            <a:r>
              <a:rPr lang="en"/>
              <a:t>measure of the difference between predicted and actual observed values.</a:t>
            </a:r>
            <a:endParaRPr/>
          </a:p>
        </p:txBody>
      </p:sp>
      <p:sp>
        <p:nvSpPr>
          <p:cNvPr id="289" name="Google Shape;289;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90" name="Google Shape;290;p40"/>
          <p:cNvPicPr preferRelativeResize="0"/>
          <p:nvPr/>
        </p:nvPicPr>
        <p:blipFill>
          <a:blip r:embed="rId3">
            <a:alphaModFix/>
          </a:blip>
          <a:stretch>
            <a:fillRect/>
          </a:stretch>
        </p:blipFill>
        <p:spPr>
          <a:xfrm>
            <a:off x="4453150" y="1264476"/>
            <a:ext cx="4498000" cy="652250"/>
          </a:xfrm>
          <a:prstGeom prst="rect">
            <a:avLst/>
          </a:prstGeom>
          <a:noFill/>
          <a:ln>
            <a:noFill/>
          </a:ln>
        </p:spPr>
      </p:pic>
      <p:pic>
        <p:nvPicPr>
          <p:cNvPr id="291" name="Google Shape;291;p40"/>
          <p:cNvPicPr preferRelativeResize="0"/>
          <p:nvPr/>
        </p:nvPicPr>
        <p:blipFill>
          <a:blip r:embed="rId4">
            <a:alphaModFix/>
          </a:blip>
          <a:stretch>
            <a:fillRect/>
          </a:stretch>
        </p:blipFill>
        <p:spPr>
          <a:xfrm>
            <a:off x="311700" y="1152425"/>
            <a:ext cx="3400717" cy="368627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1"/>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Model #2</a:t>
            </a:r>
            <a:endParaRPr/>
          </a:p>
        </p:txBody>
      </p:sp>
      <p:sp>
        <p:nvSpPr>
          <p:cNvPr id="297" name="Google Shape;297;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98" name="Google Shape;298;p41"/>
          <p:cNvSpPr txBox="1"/>
          <p:nvPr>
            <p:ph type="title"/>
          </p:nvPr>
        </p:nvSpPr>
        <p:spPr>
          <a:xfrm>
            <a:off x="464100" y="32532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rgbClr val="000000"/>
                </a:solidFill>
              </a:rPr>
              <a:t>Gradient Boosting</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9" name="Shape 79"/>
        <p:cNvGrpSpPr/>
        <p:nvPr/>
      </p:nvGrpSpPr>
      <p:grpSpPr>
        <a:xfrm>
          <a:off x="0" y="0"/>
          <a:ext cx="0" cy="0"/>
          <a:chOff x="0" y="0"/>
          <a:chExt cx="0" cy="0"/>
        </a:xfrm>
      </p:grpSpPr>
      <p:sp>
        <p:nvSpPr>
          <p:cNvPr id="80" name="Google Shape;80;p15"/>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Data Preprocessing </a:t>
            </a:r>
            <a:endParaRPr/>
          </a:p>
        </p:txBody>
      </p:sp>
      <p:pic>
        <p:nvPicPr>
          <p:cNvPr id="81" name="Google Shape;81;p15"/>
          <p:cNvPicPr preferRelativeResize="0"/>
          <p:nvPr/>
        </p:nvPicPr>
        <p:blipFill>
          <a:blip r:embed="rId3">
            <a:alphaModFix/>
          </a:blip>
          <a:stretch>
            <a:fillRect/>
          </a:stretch>
        </p:blipFill>
        <p:spPr>
          <a:xfrm>
            <a:off x="5964925" y="1204075"/>
            <a:ext cx="2735350" cy="2735350"/>
          </a:xfrm>
          <a:prstGeom prst="rect">
            <a:avLst/>
          </a:prstGeom>
          <a:noFill/>
          <a:ln>
            <a:noFill/>
          </a:ln>
        </p:spPr>
      </p:pic>
      <p:sp>
        <p:nvSpPr>
          <p:cNvPr id="82" name="Google Shape;82;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Gradient Boosting</a:t>
            </a:r>
            <a:r>
              <a:rPr lang="en"/>
              <a:t> Purpose</a:t>
            </a:r>
            <a:endParaRPr/>
          </a:p>
        </p:txBody>
      </p:sp>
      <p:sp>
        <p:nvSpPr>
          <p:cNvPr id="304" name="Google Shape;304;p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sp>
        <p:nvSpPr>
          <p:cNvPr id="305" name="Google Shape;305;p42"/>
          <p:cNvSpPr txBox="1"/>
          <p:nvPr>
            <p:ph idx="1" type="body"/>
          </p:nvPr>
        </p:nvSpPr>
        <p:spPr>
          <a:xfrm>
            <a:off x="311700" y="1266325"/>
            <a:ext cx="8520600" cy="2346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700"/>
              <a:t>This method works by combining multiple weak predictive models, such as decision trees, to create a more accurate and robust model.</a:t>
            </a:r>
            <a:endParaRPr sz="1700"/>
          </a:p>
          <a:p>
            <a:pPr indent="0" lvl="0" marL="0" rtl="0" algn="l">
              <a:spcBef>
                <a:spcPts val="1200"/>
              </a:spcBef>
              <a:spcAft>
                <a:spcPts val="0"/>
              </a:spcAft>
              <a:buNone/>
            </a:pPr>
            <a:r>
              <a:rPr lang="en" sz="1700"/>
              <a:t>Goal: </a:t>
            </a:r>
            <a:endParaRPr sz="1700"/>
          </a:p>
          <a:p>
            <a:pPr indent="-336550" lvl="0" marL="457200" rtl="0" algn="l">
              <a:spcBef>
                <a:spcPts val="1200"/>
              </a:spcBef>
              <a:spcAft>
                <a:spcPts val="0"/>
              </a:spcAft>
              <a:buSzPts val="1700"/>
              <a:buChar char="●"/>
            </a:pPr>
            <a:r>
              <a:rPr lang="en" sz="1700"/>
              <a:t>Iteratively adding new trees to the model and with each new tree attempting to correct errors made by previous trees.</a:t>
            </a:r>
            <a:endParaRPr sz="1700"/>
          </a:p>
          <a:p>
            <a:pPr indent="-336550" lvl="0" marL="457200" rtl="0" algn="l">
              <a:spcBef>
                <a:spcPts val="0"/>
              </a:spcBef>
              <a:spcAft>
                <a:spcPts val="0"/>
              </a:spcAft>
              <a:buSzPts val="1700"/>
              <a:buChar char="●"/>
            </a:pPr>
            <a:r>
              <a:rPr lang="en" sz="1700"/>
              <a:t>Only limit to a certain number of decision trees and max depth of each tree to prevent any overfitting.</a:t>
            </a:r>
            <a:endParaRPr sz="1700"/>
          </a:p>
        </p:txBody>
      </p:sp>
      <p:pic>
        <p:nvPicPr>
          <p:cNvPr id="306" name="Google Shape;306;p42"/>
          <p:cNvPicPr preferRelativeResize="0"/>
          <p:nvPr/>
        </p:nvPicPr>
        <p:blipFill>
          <a:blip r:embed="rId3">
            <a:alphaModFix/>
          </a:blip>
          <a:stretch>
            <a:fillRect/>
          </a:stretch>
        </p:blipFill>
        <p:spPr>
          <a:xfrm>
            <a:off x="1097313" y="3613225"/>
            <a:ext cx="6949375" cy="11759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Gradient Boosting</a:t>
            </a:r>
            <a:r>
              <a:rPr lang="en"/>
              <a:t> Outcome</a:t>
            </a:r>
            <a:endParaRPr/>
          </a:p>
        </p:txBody>
      </p:sp>
      <p:sp>
        <p:nvSpPr>
          <p:cNvPr id="312" name="Google Shape;312;p43"/>
          <p:cNvSpPr txBox="1"/>
          <p:nvPr>
            <p:ph idx="1" type="body"/>
          </p:nvPr>
        </p:nvSpPr>
        <p:spPr>
          <a:xfrm>
            <a:off x="4572000" y="2185175"/>
            <a:ext cx="4260300" cy="2384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Root Mean Squared Error: </a:t>
            </a:r>
            <a:r>
              <a:rPr lang="en"/>
              <a:t>measure of the difference between predicted and actual observed values.</a:t>
            </a:r>
            <a:endParaRPr/>
          </a:p>
        </p:txBody>
      </p:sp>
      <p:sp>
        <p:nvSpPr>
          <p:cNvPr id="313" name="Google Shape;313;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314" name="Google Shape;314;p43"/>
          <p:cNvPicPr preferRelativeResize="0"/>
          <p:nvPr/>
        </p:nvPicPr>
        <p:blipFill>
          <a:blip r:embed="rId3">
            <a:alphaModFix/>
          </a:blip>
          <a:stretch>
            <a:fillRect/>
          </a:stretch>
        </p:blipFill>
        <p:spPr>
          <a:xfrm>
            <a:off x="4416013" y="1302750"/>
            <a:ext cx="4572274" cy="655150"/>
          </a:xfrm>
          <a:prstGeom prst="rect">
            <a:avLst/>
          </a:prstGeom>
          <a:noFill/>
          <a:ln>
            <a:noFill/>
          </a:ln>
        </p:spPr>
      </p:pic>
      <p:pic>
        <p:nvPicPr>
          <p:cNvPr id="315" name="Google Shape;315;p43"/>
          <p:cNvPicPr preferRelativeResize="0"/>
          <p:nvPr/>
        </p:nvPicPr>
        <p:blipFill>
          <a:blip r:embed="rId4">
            <a:alphaModFix/>
          </a:blip>
          <a:stretch>
            <a:fillRect/>
          </a:stretch>
        </p:blipFill>
        <p:spPr>
          <a:xfrm>
            <a:off x="311700" y="1152425"/>
            <a:ext cx="3414765" cy="36862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4"/>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Model #3</a:t>
            </a:r>
            <a:endParaRPr/>
          </a:p>
        </p:txBody>
      </p:sp>
      <p:sp>
        <p:nvSpPr>
          <p:cNvPr id="321" name="Google Shape;321;p4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22" name="Google Shape;322;p44"/>
          <p:cNvSpPr txBox="1"/>
          <p:nvPr>
            <p:ph type="title"/>
          </p:nvPr>
        </p:nvSpPr>
        <p:spPr>
          <a:xfrm>
            <a:off x="464100" y="32532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rgbClr val="000000"/>
                </a:solidFill>
              </a:rPr>
              <a:t>Random Forest</a:t>
            </a:r>
            <a:endParaRPr>
              <a:solidFill>
                <a:srgbClr val="00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 Forest</a:t>
            </a:r>
            <a:r>
              <a:rPr lang="en"/>
              <a:t> Purpose</a:t>
            </a:r>
            <a:endParaRPr/>
          </a:p>
        </p:txBody>
      </p:sp>
      <p:sp>
        <p:nvSpPr>
          <p:cNvPr id="328" name="Google Shape;328;p4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sp>
        <p:nvSpPr>
          <p:cNvPr id="329" name="Google Shape;329;p45"/>
          <p:cNvSpPr txBox="1"/>
          <p:nvPr>
            <p:ph idx="1" type="body"/>
          </p:nvPr>
        </p:nvSpPr>
        <p:spPr>
          <a:xfrm>
            <a:off x="311700" y="1266325"/>
            <a:ext cx="8318100" cy="23469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 sz="1700"/>
              <a:t>This ensemble learning model works by combining multiple decision trees to create a more accurate and robust model. A number of decision tree classifiers are fit on various sub-samples of the dataset and uses averaging to improve the accuracy and control over-fitting.</a:t>
            </a:r>
            <a:endParaRPr sz="1700"/>
          </a:p>
          <a:p>
            <a:pPr indent="0" lvl="0" marL="0" rtl="0" algn="l">
              <a:spcBef>
                <a:spcPts val="1200"/>
              </a:spcBef>
              <a:spcAft>
                <a:spcPts val="0"/>
              </a:spcAft>
              <a:buNone/>
            </a:pPr>
            <a:r>
              <a:rPr lang="en" sz="1700"/>
              <a:t>Goal: </a:t>
            </a:r>
            <a:endParaRPr sz="1700"/>
          </a:p>
          <a:p>
            <a:pPr indent="-320357" lvl="0" marL="457200" rtl="0" algn="l">
              <a:spcBef>
                <a:spcPts val="1200"/>
              </a:spcBef>
              <a:spcAft>
                <a:spcPts val="0"/>
              </a:spcAft>
              <a:buSzPct val="100000"/>
              <a:buChar char="●"/>
            </a:pPr>
            <a:r>
              <a:rPr lang="en" sz="1700"/>
              <a:t>Randomly selecting observations, builds decision trees, and takes the average result.</a:t>
            </a:r>
            <a:endParaRPr sz="1700"/>
          </a:p>
          <a:p>
            <a:pPr indent="-320357" lvl="0" marL="457200" rtl="0" algn="l">
              <a:spcBef>
                <a:spcPts val="0"/>
              </a:spcBef>
              <a:spcAft>
                <a:spcPts val="0"/>
              </a:spcAft>
              <a:buSzPct val="100000"/>
              <a:buChar char="●"/>
            </a:pPr>
            <a:r>
              <a:rPr lang="en" sz="1700"/>
              <a:t>Each decision tree is created independently out of different data and features, which means not all features are considered while constructing and individual tree.</a:t>
            </a:r>
            <a:endParaRPr sz="1700"/>
          </a:p>
        </p:txBody>
      </p:sp>
      <p:pic>
        <p:nvPicPr>
          <p:cNvPr id="330" name="Google Shape;330;p45"/>
          <p:cNvPicPr preferRelativeResize="0"/>
          <p:nvPr/>
        </p:nvPicPr>
        <p:blipFill rotWithShape="1">
          <a:blip r:embed="rId3">
            <a:alphaModFix/>
          </a:blip>
          <a:srcRect b="6610" l="0" r="0" t="2455"/>
          <a:stretch/>
        </p:blipFill>
        <p:spPr>
          <a:xfrm>
            <a:off x="1443325" y="3727125"/>
            <a:ext cx="6257350" cy="11144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 Forest</a:t>
            </a:r>
            <a:r>
              <a:rPr lang="en"/>
              <a:t> Outcome</a:t>
            </a:r>
            <a:endParaRPr/>
          </a:p>
        </p:txBody>
      </p:sp>
      <p:sp>
        <p:nvSpPr>
          <p:cNvPr id="336" name="Google Shape;336;p46"/>
          <p:cNvSpPr txBox="1"/>
          <p:nvPr>
            <p:ph idx="1" type="body"/>
          </p:nvPr>
        </p:nvSpPr>
        <p:spPr>
          <a:xfrm>
            <a:off x="4442250" y="3012925"/>
            <a:ext cx="4260300" cy="1650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Root Mean Squared Error: </a:t>
            </a:r>
            <a:r>
              <a:rPr lang="en"/>
              <a:t>measure of the difference between predicted and actual observed values.</a:t>
            </a:r>
            <a:endParaRPr/>
          </a:p>
        </p:txBody>
      </p:sp>
      <p:sp>
        <p:nvSpPr>
          <p:cNvPr id="337" name="Google Shape;337;p4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338" name="Google Shape;338;p46"/>
          <p:cNvPicPr preferRelativeResize="0"/>
          <p:nvPr/>
        </p:nvPicPr>
        <p:blipFill>
          <a:blip r:embed="rId3">
            <a:alphaModFix/>
          </a:blip>
          <a:stretch>
            <a:fillRect/>
          </a:stretch>
        </p:blipFill>
        <p:spPr>
          <a:xfrm>
            <a:off x="311700" y="1152425"/>
            <a:ext cx="3159526" cy="3842800"/>
          </a:xfrm>
          <a:prstGeom prst="rect">
            <a:avLst/>
          </a:prstGeom>
          <a:noFill/>
          <a:ln>
            <a:noFill/>
          </a:ln>
        </p:spPr>
      </p:pic>
      <p:pic>
        <p:nvPicPr>
          <p:cNvPr id="339" name="Google Shape;339;p46"/>
          <p:cNvPicPr preferRelativeResize="0"/>
          <p:nvPr/>
        </p:nvPicPr>
        <p:blipFill>
          <a:blip r:embed="rId4">
            <a:alphaModFix/>
          </a:blip>
          <a:stretch>
            <a:fillRect/>
          </a:stretch>
        </p:blipFill>
        <p:spPr>
          <a:xfrm>
            <a:off x="3833974" y="1566300"/>
            <a:ext cx="5075999" cy="11213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Best Model Formula</a:t>
            </a:r>
            <a:endParaRPr/>
          </a:p>
        </p:txBody>
      </p:sp>
      <p:sp>
        <p:nvSpPr>
          <p:cNvPr id="345" name="Google Shape;345;p47"/>
          <p:cNvSpPr txBox="1"/>
          <p:nvPr>
            <p:ph idx="1" type="body"/>
          </p:nvPr>
        </p:nvSpPr>
        <p:spPr>
          <a:xfrm>
            <a:off x="311700" y="2930325"/>
            <a:ext cx="4260300" cy="1638600"/>
          </a:xfrm>
          <a:prstGeom prst="rect">
            <a:avLst/>
          </a:prstGeom>
        </p:spPr>
        <p:txBody>
          <a:bodyPr anchorCtr="0" anchor="t" bIns="91425" lIns="91425" spcFirstLastPara="1" rIns="91425" wrap="square" tIns="91425">
            <a:normAutofit fontScale="47500"/>
          </a:bodyPr>
          <a:lstStyle/>
          <a:p>
            <a:pPr indent="0" lvl="0" marL="0" rtl="0" algn="l">
              <a:spcBef>
                <a:spcPts val="0"/>
              </a:spcBef>
              <a:spcAft>
                <a:spcPts val="0"/>
              </a:spcAft>
              <a:buNone/>
            </a:pPr>
            <a:r>
              <a:rPr lang="en" sz="2819"/>
              <a:t>Our custom equation:</a:t>
            </a:r>
            <a:endParaRPr sz="2819"/>
          </a:p>
          <a:p>
            <a:pPr indent="0" lvl="0" marL="0" rtl="0" algn="l">
              <a:spcBef>
                <a:spcPts val="1200"/>
              </a:spcBef>
              <a:spcAft>
                <a:spcPts val="0"/>
              </a:spcAft>
              <a:buNone/>
            </a:pPr>
            <a:r>
              <a:rPr lang="en" sz="2819"/>
              <a:t>Happiness Score = </a:t>
            </a:r>
            <a:r>
              <a:rPr lang="en" sz="2819"/>
              <a:t>(1.000047*X1) + (0.999984*X2) + (0.99988*X3) + (0.999961*X4) + (0.999884*X5) + (1.000147*X6) + (0.999984*X7) + -0.015099</a:t>
            </a:r>
            <a:endParaRPr sz="2819"/>
          </a:p>
          <a:p>
            <a:pPr indent="0" lvl="0" marL="0" rtl="0" algn="l">
              <a:spcBef>
                <a:spcPts val="1200"/>
              </a:spcBef>
              <a:spcAft>
                <a:spcPts val="1200"/>
              </a:spcAft>
              <a:buNone/>
            </a:pPr>
            <a:r>
              <a:t/>
            </a:r>
            <a:endParaRPr/>
          </a:p>
        </p:txBody>
      </p:sp>
      <p:sp>
        <p:nvSpPr>
          <p:cNvPr id="346" name="Google Shape;346;p4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347" name="Google Shape;347;p47"/>
          <p:cNvPicPr preferRelativeResize="0"/>
          <p:nvPr/>
        </p:nvPicPr>
        <p:blipFill>
          <a:blip r:embed="rId3">
            <a:alphaModFix/>
          </a:blip>
          <a:stretch>
            <a:fillRect/>
          </a:stretch>
        </p:blipFill>
        <p:spPr>
          <a:xfrm>
            <a:off x="311700" y="1094850"/>
            <a:ext cx="8520601" cy="1767952"/>
          </a:xfrm>
          <a:prstGeom prst="rect">
            <a:avLst/>
          </a:prstGeom>
          <a:noFill/>
          <a:ln>
            <a:noFill/>
          </a:ln>
        </p:spPr>
      </p:pic>
      <p:sp>
        <p:nvSpPr>
          <p:cNvPr id="348" name="Google Shape;348;p47"/>
          <p:cNvSpPr txBox="1"/>
          <p:nvPr>
            <p:ph idx="1" type="body"/>
          </p:nvPr>
        </p:nvSpPr>
        <p:spPr>
          <a:xfrm>
            <a:off x="4572000" y="2943713"/>
            <a:ext cx="4260300" cy="16386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5435"/>
              <a:t>X1: GDP per capita</a:t>
            </a:r>
            <a:endParaRPr sz="5435"/>
          </a:p>
          <a:p>
            <a:pPr indent="0" lvl="0" marL="0" rtl="0" algn="l">
              <a:spcBef>
                <a:spcPts val="0"/>
              </a:spcBef>
              <a:spcAft>
                <a:spcPts val="0"/>
              </a:spcAft>
              <a:buNone/>
            </a:pPr>
            <a:r>
              <a:rPr lang="en" sz="5435"/>
              <a:t>X2: Family or Social Support</a:t>
            </a:r>
            <a:endParaRPr sz="5435"/>
          </a:p>
          <a:p>
            <a:pPr indent="0" lvl="0" marL="0" rtl="0" algn="l">
              <a:spcBef>
                <a:spcPts val="0"/>
              </a:spcBef>
              <a:spcAft>
                <a:spcPts val="0"/>
              </a:spcAft>
              <a:buNone/>
            </a:pPr>
            <a:r>
              <a:rPr lang="en" sz="5435"/>
              <a:t>X3: Life Expectancy</a:t>
            </a:r>
            <a:endParaRPr sz="5435"/>
          </a:p>
          <a:p>
            <a:pPr indent="0" lvl="0" marL="0" rtl="0" algn="l">
              <a:spcBef>
                <a:spcPts val="0"/>
              </a:spcBef>
              <a:spcAft>
                <a:spcPts val="0"/>
              </a:spcAft>
              <a:buNone/>
            </a:pPr>
            <a:r>
              <a:rPr lang="en" sz="5435"/>
              <a:t>X4: Freedom</a:t>
            </a:r>
            <a:endParaRPr sz="5435"/>
          </a:p>
          <a:p>
            <a:pPr indent="0" lvl="0" marL="0" rtl="0" algn="l">
              <a:spcBef>
                <a:spcPts val="0"/>
              </a:spcBef>
              <a:spcAft>
                <a:spcPts val="0"/>
              </a:spcAft>
              <a:buNone/>
            </a:pPr>
            <a:r>
              <a:rPr lang="en" sz="5435"/>
              <a:t>X5: Trust</a:t>
            </a:r>
            <a:endParaRPr sz="5435"/>
          </a:p>
          <a:p>
            <a:pPr indent="0" lvl="0" marL="0" rtl="0" algn="l">
              <a:spcBef>
                <a:spcPts val="0"/>
              </a:spcBef>
              <a:spcAft>
                <a:spcPts val="0"/>
              </a:spcAft>
              <a:buNone/>
            </a:pPr>
            <a:r>
              <a:rPr lang="en" sz="5435"/>
              <a:t>X6: Generosity</a:t>
            </a:r>
            <a:endParaRPr sz="5435"/>
          </a:p>
          <a:p>
            <a:pPr indent="0" lvl="0" marL="0" rtl="0" algn="l">
              <a:spcBef>
                <a:spcPts val="0"/>
              </a:spcBef>
              <a:spcAft>
                <a:spcPts val="0"/>
              </a:spcAft>
              <a:buNone/>
            </a:pPr>
            <a:r>
              <a:rPr lang="en" sz="5435"/>
              <a:t>X7: Dystopia Residual</a:t>
            </a:r>
            <a:endParaRPr sz="5435"/>
          </a:p>
          <a:p>
            <a:pPr indent="0" lvl="0" marL="0" rtl="0" algn="l">
              <a:spcBef>
                <a:spcPts val="0"/>
              </a:spcBef>
              <a:spcAft>
                <a:spcPts val="0"/>
              </a:spcAft>
              <a:buNone/>
            </a:pPr>
            <a:r>
              <a:t/>
            </a:r>
            <a:endParaRPr sz="2819"/>
          </a:p>
          <a:p>
            <a:pPr indent="0" lvl="0" marL="0" rtl="0" algn="l">
              <a:spcBef>
                <a:spcPts val="1200"/>
              </a:spcBef>
              <a:spcAft>
                <a:spcPts val="120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52" name="Shape 352"/>
        <p:cNvGrpSpPr/>
        <p:nvPr/>
      </p:nvGrpSpPr>
      <p:grpSpPr>
        <a:xfrm>
          <a:off x="0" y="0"/>
          <a:ext cx="0" cy="0"/>
          <a:chOff x="0" y="0"/>
          <a:chExt cx="0" cy="0"/>
        </a:xfrm>
      </p:grpSpPr>
      <p:sp>
        <p:nvSpPr>
          <p:cNvPr id="353" name="Google Shape;353;p48"/>
          <p:cNvSpPr txBox="1"/>
          <p:nvPr>
            <p:ph type="title"/>
          </p:nvPr>
        </p:nvSpPr>
        <p:spPr>
          <a:xfrm>
            <a:off x="490250" y="526350"/>
            <a:ext cx="53370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The End!</a:t>
            </a:r>
            <a:endParaRPr/>
          </a:p>
          <a:p>
            <a:pPr indent="0" lvl="0" marL="0" rtl="0" algn="l">
              <a:spcBef>
                <a:spcPts val="0"/>
              </a:spcBef>
              <a:spcAft>
                <a:spcPts val="0"/>
              </a:spcAft>
              <a:buNone/>
            </a:pPr>
            <a:r>
              <a:t/>
            </a:r>
            <a:endParaRPr sz="3800"/>
          </a:p>
          <a:p>
            <a:pPr indent="0" lvl="0" marL="0" rtl="0" algn="l">
              <a:spcBef>
                <a:spcPts val="0"/>
              </a:spcBef>
              <a:spcAft>
                <a:spcPts val="0"/>
              </a:spcAft>
              <a:buNone/>
            </a:pPr>
            <a:r>
              <a:rPr lang="en" sz="3800"/>
              <a:t>Hope you were “happy” with our presentation!</a:t>
            </a:r>
            <a:endParaRPr sz="3800"/>
          </a:p>
        </p:txBody>
      </p:sp>
      <p:sp>
        <p:nvSpPr>
          <p:cNvPr id="354" name="Google Shape;354;p4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355" name="Google Shape;355;p48"/>
          <p:cNvPicPr preferRelativeResize="0"/>
          <p:nvPr/>
        </p:nvPicPr>
        <p:blipFill>
          <a:blip r:embed="rId3">
            <a:alphaModFix/>
          </a:blip>
          <a:stretch>
            <a:fillRect/>
          </a:stretch>
        </p:blipFill>
        <p:spPr>
          <a:xfrm>
            <a:off x="6066375" y="1397350"/>
            <a:ext cx="2348801" cy="23488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Python Libraries Did We Use?</a:t>
            </a:r>
            <a:endParaRPr/>
          </a:p>
        </p:txBody>
      </p:sp>
      <p:sp>
        <p:nvSpPr>
          <p:cNvPr id="88" name="Google Shape;88;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89" name="Google Shape;89;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NumPy</a:t>
            </a:r>
            <a:endParaRPr/>
          </a:p>
          <a:p>
            <a:pPr indent="-342900" lvl="0" marL="457200" rtl="0" algn="l">
              <a:spcBef>
                <a:spcPts val="0"/>
              </a:spcBef>
              <a:spcAft>
                <a:spcPts val="0"/>
              </a:spcAft>
              <a:buSzPts val="1800"/>
              <a:buChar char="●"/>
            </a:pPr>
            <a:r>
              <a:rPr lang="en"/>
              <a:t>Pandas</a:t>
            </a:r>
            <a:endParaRPr/>
          </a:p>
          <a:p>
            <a:pPr indent="-342900" lvl="0" marL="457200" rtl="0" algn="l">
              <a:spcBef>
                <a:spcPts val="0"/>
              </a:spcBef>
              <a:spcAft>
                <a:spcPts val="0"/>
              </a:spcAft>
              <a:buSzPts val="1800"/>
              <a:buChar char="●"/>
            </a:pPr>
            <a:r>
              <a:rPr lang="en"/>
              <a:t>Matplotlib</a:t>
            </a:r>
            <a:endParaRPr/>
          </a:p>
          <a:p>
            <a:pPr indent="-342900" lvl="0" marL="457200" rtl="0" algn="l">
              <a:spcBef>
                <a:spcPts val="0"/>
              </a:spcBef>
              <a:spcAft>
                <a:spcPts val="0"/>
              </a:spcAft>
              <a:buSzPts val="1800"/>
              <a:buChar char="●"/>
            </a:pPr>
            <a:r>
              <a:rPr lang="en"/>
              <a:t>Seaborn</a:t>
            </a:r>
            <a:endParaRPr/>
          </a:p>
          <a:p>
            <a:pPr indent="-342900" lvl="0" marL="457200" rtl="0" algn="l">
              <a:spcBef>
                <a:spcPts val="0"/>
              </a:spcBef>
              <a:spcAft>
                <a:spcPts val="0"/>
              </a:spcAft>
              <a:buSzPts val="1800"/>
              <a:buChar char="●"/>
            </a:pPr>
            <a:r>
              <a:rPr lang="en"/>
              <a:t>Scikit-learn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Do the Data Sets Look Like?</a:t>
            </a:r>
            <a:endParaRPr/>
          </a:p>
        </p:txBody>
      </p:sp>
      <p:sp>
        <p:nvSpPr>
          <p:cNvPr id="95" name="Google Shape;95;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96" name="Google Shape;96;p17"/>
          <p:cNvPicPr preferRelativeResize="0"/>
          <p:nvPr/>
        </p:nvPicPr>
        <p:blipFill>
          <a:blip r:embed="rId3">
            <a:alphaModFix/>
          </a:blip>
          <a:stretch>
            <a:fillRect/>
          </a:stretch>
        </p:blipFill>
        <p:spPr>
          <a:xfrm>
            <a:off x="192600" y="1152425"/>
            <a:ext cx="6789673" cy="707400"/>
          </a:xfrm>
          <a:prstGeom prst="rect">
            <a:avLst/>
          </a:prstGeom>
          <a:noFill/>
          <a:ln>
            <a:noFill/>
          </a:ln>
        </p:spPr>
      </p:pic>
      <p:pic>
        <p:nvPicPr>
          <p:cNvPr id="97" name="Google Shape;97;p17"/>
          <p:cNvPicPr preferRelativeResize="0"/>
          <p:nvPr/>
        </p:nvPicPr>
        <p:blipFill>
          <a:blip r:embed="rId4">
            <a:alphaModFix/>
          </a:blip>
          <a:stretch>
            <a:fillRect/>
          </a:stretch>
        </p:blipFill>
        <p:spPr>
          <a:xfrm>
            <a:off x="192600" y="1859825"/>
            <a:ext cx="6730557" cy="707400"/>
          </a:xfrm>
          <a:prstGeom prst="rect">
            <a:avLst/>
          </a:prstGeom>
          <a:noFill/>
          <a:ln>
            <a:noFill/>
          </a:ln>
        </p:spPr>
      </p:pic>
      <p:pic>
        <p:nvPicPr>
          <p:cNvPr id="98" name="Google Shape;98;p17"/>
          <p:cNvPicPr preferRelativeResize="0"/>
          <p:nvPr/>
        </p:nvPicPr>
        <p:blipFill>
          <a:blip r:embed="rId5">
            <a:alphaModFix/>
          </a:blip>
          <a:stretch>
            <a:fillRect/>
          </a:stretch>
        </p:blipFill>
        <p:spPr>
          <a:xfrm>
            <a:off x="172500" y="2567225"/>
            <a:ext cx="6730550" cy="513993"/>
          </a:xfrm>
          <a:prstGeom prst="rect">
            <a:avLst/>
          </a:prstGeom>
          <a:noFill/>
          <a:ln>
            <a:noFill/>
          </a:ln>
        </p:spPr>
      </p:pic>
      <p:pic>
        <p:nvPicPr>
          <p:cNvPr id="99" name="Google Shape;99;p17"/>
          <p:cNvPicPr preferRelativeResize="0"/>
          <p:nvPr/>
        </p:nvPicPr>
        <p:blipFill>
          <a:blip r:embed="rId6">
            <a:alphaModFix/>
          </a:blip>
          <a:stretch>
            <a:fillRect/>
          </a:stretch>
        </p:blipFill>
        <p:spPr>
          <a:xfrm>
            <a:off x="172500" y="3081223"/>
            <a:ext cx="6730549" cy="603139"/>
          </a:xfrm>
          <a:prstGeom prst="rect">
            <a:avLst/>
          </a:prstGeom>
          <a:noFill/>
          <a:ln>
            <a:noFill/>
          </a:ln>
        </p:spPr>
      </p:pic>
      <p:pic>
        <p:nvPicPr>
          <p:cNvPr id="100" name="Google Shape;100;p17"/>
          <p:cNvPicPr preferRelativeResize="0"/>
          <p:nvPr/>
        </p:nvPicPr>
        <p:blipFill>
          <a:blip r:embed="rId7">
            <a:alphaModFix/>
          </a:blip>
          <a:stretch>
            <a:fillRect/>
          </a:stretch>
        </p:blipFill>
        <p:spPr>
          <a:xfrm>
            <a:off x="152400" y="3836774"/>
            <a:ext cx="6814955" cy="603150"/>
          </a:xfrm>
          <a:prstGeom prst="rect">
            <a:avLst/>
          </a:prstGeom>
          <a:noFill/>
          <a:ln>
            <a:noFill/>
          </a:ln>
        </p:spPr>
      </p:pic>
      <p:sp>
        <p:nvSpPr>
          <p:cNvPr id="101" name="Google Shape;101;p17"/>
          <p:cNvSpPr/>
          <p:nvPr/>
        </p:nvSpPr>
        <p:spPr>
          <a:xfrm>
            <a:off x="2451200" y="1466700"/>
            <a:ext cx="472200" cy="3936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7"/>
          <p:cNvSpPr/>
          <p:nvPr/>
        </p:nvSpPr>
        <p:spPr>
          <a:xfrm>
            <a:off x="2337425" y="2174575"/>
            <a:ext cx="548700" cy="3936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7"/>
          <p:cNvSpPr/>
          <p:nvPr/>
        </p:nvSpPr>
        <p:spPr>
          <a:xfrm>
            <a:off x="2923400" y="2178150"/>
            <a:ext cx="548700" cy="3936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7"/>
          <p:cNvSpPr/>
          <p:nvPr/>
        </p:nvSpPr>
        <p:spPr>
          <a:xfrm>
            <a:off x="2374700" y="2790800"/>
            <a:ext cx="548700" cy="3936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7"/>
          <p:cNvSpPr/>
          <p:nvPr/>
        </p:nvSpPr>
        <p:spPr>
          <a:xfrm>
            <a:off x="2953550" y="2790800"/>
            <a:ext cx="548700" cy="3936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6" name="Google Shape;106;p17"/>
          <p:cNvPicPr preferRelativeResize="0"/>
          <p:nvPr/>
        </p:nvPicPr>
        <p:blipFill>
          <a:blip r:embed="rId8">
            <a:alphaModFix/>
          </a:blip>
          <a:stretch>
            <a:fillRect/>
          </a:stretch>
        </p:blipFill>
        <p:spPr>
          <a:xfrm>
            <a:off x="6982275" y="2830575"/>
            <a:ext cx="2052675" cy="250650"/>
          </a:xfrm>
          <a:prstGeom prst="rect">
            <a:avLst/>
          </a:prstGeom>
          <a:noFill/>
          <a:ln>
            <a:noFill/>
          </a:ln>
        </p:spPr>
      </p:pic>
      <p:sp>
        <p:nvSpPr>
          <p:cNvPr id="107" name="Google Shape;107;p17"/>
          <p:cNvSpPr txBox="1"/>
          <p:nvPr/>
        </p:nvSpPr>
        <p:spPr>
          <a:xfrm>
            <a:off x="7378725" y="3385450"/>
            <a:ext cx="1185300" cy="3540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PT Sans Narrow"/>
                <a:ea typeface="PT Sans Narrow"/>
                <a:cs typeface="PT Sans Narrow"/>
                <a:sym typeface="PT Sans Narrow"/>
              </a:rPr>
              <a:t>Dystopia Residual?</a:t>
            </a:r>
            <a:endParaRPr sz="1100">
              <a:latin typeface="PT Sans Narrow"/>
              <a:ea typeface="PT Sans Narrow"/>
              <a:cs typeface="PT Sans Narrow"/>
              <a:sym typeface="PT Sans Narrow"/>
            </a:endParaRPr>
          </a:p>
        </p:txBody>
      </p:sp>
      <p:sp>
        <p:nvSpPr>
          <p:cNvPr id="108" name="Google Shape;108;p17"/>
          <p:cNvSpPr txBox="1"/>
          <p:nvPr/>
        </p:nvSpPr>
        <p:spPr>
          <a:xfrm>
            <a:off x="7378725" y="4140600"/>
            <a:ext cx="1185300" cy="3540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PT Sans Narrow"/>
                <a:ea typeface="PT Sans Narrow"/>
                <a:cs typeface="PT Sans Narrow"/>
                <a:sym typeface="PT Sans Narrow"/>
              </a:rPr>
              <a:t>Dystopia Residual?</a:t>
            </a:r>
            <a:endParaRPr sz="1100">
              <a:latin typeface="PT Sans Narrow"/>
              <a:ea typeface="PT Sans Narrow"/>
              <a:cs typeface="PT Sans Narrow"/>
              <a:sym typeface="PT Sans Narro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Did We Do to Clean Our Data? (Part 1)</a:t>
            </a:r>
            <a:endParaRPr/>
          </a:p>
        </p:txBody>
      </p:sp>
      <p:sp>
        <p:nvSpPr>
          <p:cNvPr id="114" name="Google Shape;114;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5" name="Google Shape;115;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Removed all data we do not need</a:t>
            </a:r>
            <a:endParaRPr/>
          </a:p>
          <a:p>
            <a:pPr indent="-317500" lvl="1" marL="914400" rtl="0" algn="l">
              <a:spcBef>
                <a:spcPts val="0"/>
              </a:spcBef>
              <a:spcAft>
                <a:spcPts val="0"/>
              </a:spcAft>
              <a:buSzPts val="1400"/>
              <a:buChar char="○"/>
            </a:pPr>
            <a:r>
              <a:rPr lang="en"/>
              <a:t>Standard Error, Region, Lower &amp; Upper Confidence Interval, Whisker high and Whisker low</a:t>
            </a:r>
            <a:endParaRPr/>
          </a:p>
          <a:p>
            <a:pPr indent="-342900" lvl="0" marL="457200" rtl="0" algn="l">
              <a:spcBef>
                <a:spcPts val="0"/>
              </a:spcBef>
              <a:spcAft>
                <a:spcPts val="0"/>
              </a:spcAft>
              <a:buSzPts val="1800"/>
              <a:buChar char="●"/>
            </a:pPr>
            <a:r>
              <a:rPr lang="en"/>
              <a:t>Added the ‘Year’ column to each data set</a:t>
            </a:r>
            <a:endParaRPr/>
          </a:p>
          <a:p>
            <a:pPr indent="-342900" lvl="0" marL="457200" rtl="0" algn="l">
              <a:spcBef>
                <a:spcPts val="0"/>
              </a:spcBef>
              <a:spcAft>
                <a:spcPts val="0"/>
              </a:spcAft>
              <a:buSzPts val="1800"/>
              <a:buChar char="●"/>
            </a:pPr>
            <a:r>
              <a:rPr lang="en"/>
              <a:t>Renamed all the columns</a:t>
            </a:r>
            <a:endParaRPr/>
          </a:p>
          <a:p>
            <a:pPr indent="-317500" lvl="1" marL="914400" rtl="0" algn="l">
              <a:spcBef>
                <a:spcPts val="0"/>
              </a:spcBef>
              <a:spcAft>
                <a:spcPts val="0"/>
              </a:spcAft>
              <a:buSzPts val="1400"/>
              <a:buChar char="○"/>
            </a:pPr>
            <a:r>
              <a:rPr lang="en"/>
              <a:t>'Year','Country', 'Happiness Rank', 'Happiness Score', </a:t>
            </a:r>
            <a:r>
              <a:rPr lang="en">
                <a:highlight>
                  <a:schemeClr val="accent6"/>
                </a:highlight>
              </a:rPr>
              <a:t>'GDP per Capita', 'Family or Social Support', 'Life Expectancy', 'Freedom', 'Trust', 'Generosity'</a:t>
            </a:r>
            <a:r>
              <a:rPr lang="en"/>
              <a:t>, 'Dystopia Residual'</a:t>
            </a:r>
            <a:endParaRPr/>
          </a:p>
        </p:txBody>
      </p:sp>
      <p:pic>
        <p:nvPicPr>
          <p:cNvPr id="116" name="Google Shape;116;p18"/>
          <p:cNvPicPr preferRelativeResize="0"/>
          <p:nvPr/>
        </p:nvPicPr>
        <p:blipFill>
          <a:blip r:embed="rId3">
            <a:alphaModFix/>
          </a:blip>
          <a:stretch>
            <a:fillRect/>
          </a:stretch>
        </p:blipFill>
        <p:spPr>
          <a:xfrm>
            <a:off x="815450" y="3437400"/>
            <a:ext cx="7561125" cy="284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xEl>
                                              <p:pRg end="4" st="4"/>
                                            </p:txEl>
                                          </p:spTgt>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1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Did We Do to Clean Our Data? (Part 2)</a:t>
            </a:r>
            <a:endParaRPr/>
          </a:p>
        </p:txBody>
      </p:sp>
      <p:sp>
        <p:nvSpPr>
          <p:cNvPr id="122" name="Google Shape;122;p1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Dystopia Residual</a:t>
            </a:r>
            <a:endParaRPr/>
          </a:p>
          <a:p>
            <a:pPr indent="-330200" lvl="1" marL="914400" rtl="0" algn="l">
              <a:spcBef>
                <a:spcPts val="0"/>
              </a:spcBef>
              <a:spcAft>
                <a:spcPts val="0"/>
              </a:spcAft>
              <a:buSzPts val="1600"/>
              <a:buChar char="○"/>
            </a:pPr>
            <a:r>
              <a:rPr lang="en"/>
              <a:t>Unexplained component or residual of happiness or life satisfaction that cannot be accounted for by the six key variables used in the World Happiness Report.</a:t>
            </a:r>
            <a:endParaRPr/>
          </a:p>
          <a:p>
            <a:pPr indent="-330200" lvl="1" marL="914400" rtl="0" algn="l">
              <a:spcBef>
                <a:spcPts val="0"/>
              </a:spcBef>
              <a:spcAft>
                <a:spcPts val="0"/>
              </a:spcAft>
              <a:buSzPts val="1600"/>
              <a:buChar char="○"/>
            </a:pPr>
            <a:r>
              <a:rPr lang="en"/>
              <a:t>For the 2018 and 2019 data: </a:t>
            </a:r>
            <a:r>
              <a:rPr i="1" lang="en"/>
              <a:t>Dystopia Residual = Happiness Score - Sum(6 key variables)</a:t>
            </a:r>
            <a:endParaRPr i="1"/>
          </a:p>
          <a:p>
            <a:pPr indent="-342900" lvl="0" marL="457200" rtl="0" algn="l">
              <a:spcBef>
                <a:spcPts val="0"/>
              </a:spcBef>
              <a:spcAft>
                <a:spcPts val="0"/>
              </a:spcAft>
              <a:buSzPts val="1800"/>
              <a:buChar char="●"/>
            </a:pPr>
            <a:r>
              <a:rPr lang="en"/>
              <a:t>NULL data</a:t>
            </a:r>
            <a:endParaRPr/>
          </a:p>
          <a:p>
            <a:pPr indent="-317500" lvl="1" marL="914400" rtl="0" algn="l">
              <a:spcBef>
                <a:spcPts val="0"/>
              </a:spcBef>
              <a:spcAft>
                <a:spcPts val="0"/>
              </a:spcAft>
              <a:buSzPts val="1400"/>
              <a:buChar char="○"/>
            </a:pPr>
            <a:r>
              <a:rPr lang="en"/>
              <a:t>Replaced with the mean of the feature.</a:t>
            </a:r>
            <a:endParaRPr/>
          </a:p>
          <a:p>
            <a:pPr indent="-317500" lvl="1" marL="914400" rtl="0" algn="l">
              <a:spcBef>
                <a:spcPts val="0"/>
              </a:spcBef>
              <a:spcAft>
                <a:spcPts val="0"/>
              </a:spcAft>
              <a:buSzPts val="1400"/>
              <a:buChar char="○"/>
            </a:pPr>
            <a:r>
              <a:rPr lang="en"/>
              <a:t>Example: 2018</a:t>
            </a:r>
            <a:endParaRPr/>
          </a:p>
          <a:p>
            <a:pPr indent="-317500" lvl="2" marL="1371600" rtl="0" algn="l">
              <a:spcBef>
                <a:spcPts val="0"/>
              </a:spcBef>
              <a:spcAft>
                <a:spcPts val="0"/>
              </a:spcAft>
              <a:buSzPts val="1400"/>
              <a:buChar char="■"/>
            </a:pPr>
            <a:r>
              <a:rPr lang="en"/>
              <a:t>Replaced it with the mean of the Trust column.</a:t>
            </a:r>
            <a:endParaRPr/>
          </a:p>
          <a:p>
            <a:pPr indent="0" lvl="0" marL="0" rtl="0" algn="l">
              <a:spcBef>
                <a:spcPts val="1200"/>
              </a:spcBef>
              <a:spcAft>
                <a:spcPts val="1200"/>
              </a:spcAft>
              <a:buNone/>
            </a:pPr>
            <a:r>
              <a:t/>
            </a:r>
            <a:endParaRPr/>
          </a:p>
        </p:txBody>
      </p:sp>
      <p:sp>
        <p:nvSpPr>
          <p:cNvPr id="123" name="Google Shape;123;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24" name="Google Shape;124;p19"/>
          <p:cNvPicPr preferRelativeResize="0"/>
          <p:nvPr/>
        </p:nvPicPr>
        <p:blipFill>
          <a:blip r:embed="rId3">
            <a:alphaModFix/>
          </a:blip>
          <a:stretch>
            <a:fillRect/>
          </a:stretch>
        </p:blipFill>
        <p:spPr>
          <a:xfrm>
            <a:off x="6137502" y="2945000"/>
            <a:ext cx="1738525" cy="1332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xEl>
                                              <p:pRg end="7" st="7"/>
                                            </p:txEl>
                                          </p:spTgt>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2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Did We Do to Clean Our Data? (Part 3)</a:t>
            </a:r>
            <a:endParaRPr/>
          </a:p>
          <a:p>
            <a:pPr indent="0" lvl="0" marL="0" rtl="0" algn="l">
              <a:spcBef>
                <a:spcPts val="0"/>
              </a:spcBef>
              <a:spcAft>
                <a:spcPts val="0"/>
              </a:spcAft>
              <a:buNone/>
            </a:pPr>
            <a:r>
              <a:t/>
            </a:r>
            <a:endParaRPr/>
          </a:p>
        </p:txBody>
      </p:sp>
      <p:sp>
        <p:nvSpPr>
          <p:cNvPr id="130" name="Google Shape;130;p2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Renaming countries</a:t>
            </a:r>
            <a:endParaRPr/>
          </a:p>
          <a:p>
            <a:pPr indent="-317500" lvl="1" marL="914400" rtl="0" algn="l">
              <a:spcBef>
                <a:spcPts val="0"/>
              </a:spcBef>
              <a:spcAft>
                <a:spcPts val="0"/>
              </a:spcAft>
              <a:buSzPts val="1400"/>
              <a:buChar char="○"/>
            </a:pPr>
            <a:r>
              <a:rPr lang="en"/>
              <a:t>'Somaliland region': 'Somaliland Region'</a:t>
            </a:r>
            <a:endParaRPr/>
          </a:p>
          <a:p>
            <a:pPr indent="-317500" lvl="1" marL="914400" rtl="0" algn="l">
              <a:spcBef>
                <a:spcPts val="0"/>
              </a:spcBef>
              <a:spcAft>
                <a:spcPts val="0"/>
              </a:spcAft>
              <a:buSzPts val="1400"/>
              <a:buChar char="○"/>
            </a:pPr>
            <a:r>
              <a:rPr lang="en"/>
              <a:t>'North Cyprus': 'Northern Cyprus'</a:t>
            </a:r>
            <a:endParaRPr/>
          </a:p>
          <a:p>
            <a:pPr indent="-317500" lvl="1" marL="914400" rtl="0" algn="l">
              <a:spcBef>
                <a:spcPts val="0"/>
              </a:spcBef>
              <a:spcAft>
                <a:spcPts val="0"/>
              </a:spcAft>
              <a:buSzPts val="1400"/>
              <a:buChar char="○"/>
            </a:pPr>
            <a:r>
              <a:rPr lang="en"/>
              <a:t>'Hong Kong S.A.R., China': 'Hong Kong'</a:t>
            </a:r>
            <a:endParaRPr/>
          </a:p>
          <a:p>
            <a:pPr indent="-317500" lvl="1" marL="914400" rtl="0" algn="l">
              <a:spcBef>
                <a:spcPts val="0"/>
              </a:spcBef>
              <a:spcAft>
                <a:spcPts val="0"/>
              </a:spcAft>
              <a:buSzPts val="1400"/>
              <a:buChar char="○"/>
            </a:pPr>
            <a:r>
              <a:rPr lang="en"/>
              <a:t>'Taiwan Province of China': 'Taiwan'</a:t>
            </a:r>
            <a:endParaRPr/>
          </a:p>
          <a:p>
            <a:pPr indent="-317500" lvl="1" marL="914400" rtl="0" algn="l">
              <a:spcBef>
                <a:spcPts val="0"/>
              </a:spcBef>
              <a:spcAft>
                <a:spcPts val="0"/>
              </a:spcAft>
              <a:buSzPts val="1400"/>
              <a:buChar char="○"/>
            </a:pPr>
            <a:r>
              <a:rPr lang="en"/>
              <a:t>'Trinidad &amp; Tobago': 'Trinidad and Tobago'</a:t>
            </a:r>
            <a:endParaRPr/>
          </a:p>
          <a:p>
            <a:pPr indent="-317500" lvl="1" marL="914400" rtl="0" algn="l">
              <a:spcBef>
                <a:spcPts val="0"/>
              </a:spcBef>
              <a:spcAft>
                <a:spcPts val="0"/>
              </a:spcAft>
              <a:buSzPts val="1400"/>
              <a:buChar char="○"/>
            </a:pPr>
            <a:r>
              <a:rPr lang="en"/>
              <a:t>'North Macedonia': 'Macedonia'</a:t>
            </a:r>
            <a:endParaRPr/>
          </a:p>
          <a:p>
            <a:pPr indent="-342900" lvl="0" marL="457200" rtl="0" algn="l">
              <a:spcBef>
                <a:spcPts val="0"/>
              </a:spcBef>
              <a:spcAft>
                <a:spcPts val="0"/>
              </a:spcAft>
              <a:buSzPts val="1800"/>
              <a:buChar char="●"/>
            </a:pPr>
            <a:r>
              <a:rPr lang="en"/>
              <a:t>Removing countries that are not in all five data sets</a:t>
            </a:r>
            <a:endParaRPr/>
          </a:p>
          <a:p>
            <a:pPr indent="-317500" lvl="1" marL="914400" rtl="0" algn="l">
              <a:spcBef>
                <a:spcPts val="0"/>
              </a:spcBef>
              <a:spcAft>
                <a:spcPts val="0"/>
              </a:spcAft>
              <a:buSzPts val="1400"/>
              <a:buChar char="○"/>
            </a:pPr>
            <a:r>
              <a:t/>
            </a:r>
            <a:endParaRPr/>
          </a:p>
        </p:txBody>
      </p:sp>
      <p:sp>
        <p:nvSpPr>
          <p:cNvPr id="131" name="Google Shape;131;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32" name="Google Shape;132;p20"/>
          <p:cNvPicPr preferRelativeResize="0"/>
          <p:nvPr/>
        </p:nvPicPr>
        <p:blipFill>
          <a:blip r:embed="rId3">
            <a:alphaModFix/>
          </a:blip>
          <a:stretch>
            <a:fillRect/>
          </a:stretch>
        </p:blipFill>
        <p:spPr>
          <a:xfrm>
            <a:off x="1217150" y="3478324"/>
            <a:ext cx="7505674" cy="569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3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6" name="Shape 136"/>
        <p:cNvGrpSpPr/>
        <p:nvPr/>
      </p:nvGrpSpPr>
      <p:grpSpPr>
        <a:xfrm>
          <a:off x="0" y="0"/>
          <a:ext cx="0" cy="0"/>
          <a:chOff x="0" y="0"/>
          <a:chExt cx="0" cy="0"/>
        </a:xfrm>
      </p:grpSpPr>
      <p:sp>
        <p:nvSpPr>
          <p:cNvPr id="137" name="Google Shape;137;p21"/>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Exploratory Data Analysis</a:t>
            </a:r>
            <a:endParaRPr/>
          </a:p>
        </p:txBody>
      </p:sp>
      <p:sp>
        <p:nvSpPr>
          <p:cNvPr id="138" name="Google Shape;138;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39" name="Google Shape;139;p21"/>
          <p:cNvPicPr preferRelativeResize="0"/>
          <p:nvPr/>
        </p:nvPicPr>
        <p:blipFill>
          <a:blip r:embed="rId3">
            <a:alphaModFix/>
          </a:blip>
          <a:stretch>
            <a:fillRect/>
          </a:stretch>
        </p:blipFill>
        <p:spPr>
          <a:xfrm>
            <a:off x="5815525" y="1204075"/>
            <a:ext cx="2735350" cy="2735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