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6858000" cy="9144000"/>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10253F"/>
    <a:srgbClr val="1F497D"/>
    <a:srgbClr val="131873"/>
    <a:srgbClr val="990000"/>
    <a:srgbClr val="000099"/>
    <a:srgbClr val="FF9900"/>
    <a:srgbClr val="999999"/>
    <a:srgbClr val="3399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3F353-8E98-795B-DDA4-3CB18CC40AD3}" v="266" dt="2020-02-21T01:20:35.809"/>
    <p1510:client id="{8B0E8269-729B-A7CF-3C87-CE4EBFAE5D87}" v="153" dt="2020-02-21T01:17:15.168"/>
    <p1510:client id="{DB614B9C-FB28-4235-917D-83AF2703B5D0}" v="732" dt="2020-02-21T01:19:3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4417" y="-4263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a:latin typeface="Arial" charset="0"/>
            </a:endParaRPr>
          </a:p>
        </p:txBody>
      </p:sp>
      <p:sp>
        <p:nvSpPr>
          <p:cNvPr id="2074" name="Rectangle 26"/>
          <p:cNvSpPr>
            <a:spLocks noChangeArrowheads="1"/>
          </p:cNvSpPr>
          <p:nvPr/>
        </p:nvSpPr>
        <p:spPr bwMode="auto">
          <a:xfrm>
            <a:off x="-4417" y="1930556"/>
            <a:ext cx="32918400" cy="21045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2151" name="Text Box 103"/>
          <p:cNvSpPr txBox="1">
            <a:spLocks noChangeArrowheads="1"/>
          </p:cNvSpPr>
          <p:nvPr/>
        </p:nvSpPr>
        <p:spPr bwMode="auto">
          <a:xfrm>
            <a:off x="3918857" y="2165075"/>
            <a:ext cx="25080686" cy="1737903"/>
          </a:xfrm>
          <a:prstGeom prst="rect">
            <a:avLst/>
          </a:prstGeom>
          <a:solidFill>
            <a:schemeClr val="tx1"/>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3200" b="1" err="1">
                <a:solidFill>
                  <a:schemeClr val="bg1"/>
                </a:solidFill>
                <a:latin typeface="Arial"/>
                <a:cs typeface="Arial"/>
              </a:rPr>
              <a:t>Ziyun</a:t>
            </a:r>
            <a:r>
              <a:rPr lang="en-IN" sz="3200" b="1">
                <a:solidFill>
                  <a:schemeClr val="bg1"/>
                </a:solidFill>
                <a:latin typeface="Arial"/>
                <a:cs typeface="Arial"/>
              </a:rPr>
              <a:t> Huang, </a:t>
            </a:r>
            <a:r>
              <a:rPr lang="en-IN" sz="3200" b="1" err="1">
                <a:solidFill>
                  <a:schemeClr val="bg1"/>
                </a:solidFill>
                <a:latin typeface="Arial"/>
                <a:cs typeface="Arial"/>
              </a:rPr>
              <a:t>Wenying</a:t>
            </a:r>
            <a:r>
              <a:rPr lang="en-IN" sz="3200" b="1">
                <a:solidFill>
                  <a:schemeClr val="bg1"/>
                </a:solidFill>
                <a:latin typeface="Arial"/>
                <a:cs typeface="Arial"/>
              </a:rPr>
              <a:t> Huang, Wei-Cheng Chen, Matthew A. Lanham</a:t>
            </a:r>
          </a:p>
          <a:p>
            <a:pPr algn="ctr">
              <a:spcBef>
                <a:spcPct val="20000"/>
              </a:spcBef>
            </a:pPr>
            <a:r>
              <a:rPr lang="en-IN" sz="320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3200">
                <a:solidFill>
                  <a:schemeClr val="bg1"/>
                </a:solidFill>
                <a:latin typeface="Arial"/>
                <a:cs typeface="Arial"/>
              </a:rPr>
              <a:t>huang747@purdue.edu; huang814@purdue.edu; chen1614@purdue.edu; lanhamm@purdue.edu</a:t>
            </a:r>
            <a:endParaRPr lang="en-GB" altLang="en-US" sz="3200">
              <a:solidFill>
                <a:schemeClr val="bg1"/>
              </a:solidFill>
              <a:latin typeface="Arial"/>
              <a:cs typeface="Arial"/>
            </a:endParaRPr>
          </a:p>
        </p:txBody>
      </p:sp>
      <p:sp>
        <p:nvSpPr>
          <p:cNvPr id="2154" name="Rectangle 106"/>
          <p:cNvSpPr>
            <a:spLocks noChangeArrowheads="1"/>
          </p:cNvSpPr>
          <p:nvPr/>
        </p:nvSpPr>
        <p:spPr bwMode="auto">
          <a:xfrm>
            <a:off x="360221" y="4469568"/>
            <a:ext cx="10467813" cy="39594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a:latin typeface="Times"/>
                <a:cs typeface="Times"/>
              </a:rPr>
              <a:t>T</a:t>
            </a:r>
            <a:r>
              <a:rPr lang="en-US" sz="2100">
                <a:latin typeface="Arial"/>
                <a:cs typeface="Times"/>
              </a:rPr>
              <a:t>he objective of this paper is to create a dynamic pricing model that could achieve revenue improvement for a National Football League (NFL) team. The motivation of this research is the increased willingness for sports franchises to adopt data analytics as a tool to support their pricing decisions. Demand for sports event are varying in nature due to different factors (i.e., opponent, weather, star players). We examined single-game ticket data from both primary and secondary market and evaluated several demand forecasting models. Next, we implemented an optimization model to determine an optimal price that maximizes the revenue. Finally we built an interactive dashboard that visualizes the model result to provide a clearer picture for the franchise decision maker. </a:t>
            </a:r>
            <a:endParaRPr lang="en-US" sz="2100">
              <a:latin typeface="Arial"/>
              <a:ea typeface="Arial" charset="0"/>
              <a:cs typeface="Times"/>
            </a:endParaRPr>
          </a:p>
          <a:p>
            <a:pPr algn="just">
              <a:spcBef>
                <a:spcPct val="50000"/>
              </a:spcBef>
            </a:pPr>
            <a:endParaRPr lang="en-US" sz="2100">
              <a:latin typeface="Arial" panose="020B0604020202020204" pitchFamily="34" charset="0"/>
              <a:ea typeface="Arial" charset="0"/>
              <a:cs typeface="Arial" panose="020B0604020202020204" pitchFamily="34" charset="0"/>
            </a:endParaRPr>
          </a:p>
        </p:txBody>
      </p:sp>
      <p:sp>
        <p:nvSpPr>
          <p:cNvPr id="2155" name="Rectangle 107"/>
          <p:cNvSpPr>
            <a:spLocks noChangeArrowheads="1"/>
          </p:cNvSpPr>
          <p:nvPr/>
        </p:nvSpPr>
        <p:spPr bwMode="auto">
          <a:xfrm>
            <a:off x="22071220" y="17641944"/>
            <a:ext cx="10515600" cy="34127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a:latin typeface="Arial" panose="020B0604020202020204" pitchFamily="34" charset="0"/>
                <a:cs typeface="Arial" panose="020B0604020202020204" pitchFamily="34" charset="0"/>
              </a:rPr>
              <a:t>Reiterate why the problem is important in a sentence or two.</a:t>
            </a:r>
          </a:p>
          <a:p>
            <a:pPr algn="just"/>
            <a:endParaRPr lang="en-US" sz="2300">
              <a:latin typeface="Arial" panose="020B0604020202020204" pitchFamily="34" charset="0"/>
              <a:cs typeface="Arial" panose="020B0604020202020204" pitchFamily="34" charset="0"/>
            </a:endParaRPr>
          </a:p>
          <a:p>
            <a:pPr algn="just"/>
            <a:r>
              <a:rPr lang="en-US" sz="2300">
                <a:solidFill>
                  <a:srgbClr val="FF0000"/>
                </a:solidFill>
                <a:latin typeface="Arial" panose="020B0604020202020204" pitchFamily="34" charset="0"/>
                <a:cs typeface="Arial" panose="020B0604020202020204" pitchFamily="34" charset="0"/>
              </a:rPr>
              <a:t>Provide the answers to your research questions.</a:t>
            </a:r>
          </a:p>
          <a:p>
            <a:pPr algn="just"/>
            <a:endParaRPr lang="en-US" sz="2300">
              <a:latin typeface="Arial" panose="020B0604020202020204" pitchFamily="34" charset="0"/>
              <a:cs typeface="Arial" panose="020B0604020202020204" pitchFamily="34" charset="0"/>
            </a:endParaRPr>
          </a:p>
          <a:p>
            <a:pPr algn="just"/>
            <a:r>
              <a:rPr lang="en-US" sz="2300">
                <a:latin typeface="Arial" panose="020B0604020202020204" pitchFamily="34" charset="0"/>
                <a:cs typeface="Arial" panose="020B0604020202020204" pitchFamily="34" charset="0"/>
              </a:rPr>
              <a:t>Discuss how your findings can be used for improved decision-support or decision-making or anything else you feel is an important take-away from what you learned.</a:t>
            </a:r>
          </a:p>
          <a:p>
            <a:pPr algn="just"/>
            <a:endParaRPr lang="en-US" sz="2300">
              <a:latin typeface="Arial" panose="020B0604020202020204" pitchFamily="34" charset="0"/>
              <a:cs typeface="Arial" panose="020B0604020202020204" pitchFamily="34" charset="0"/>
            </a:endParaRPr>
          </a:p>
          <a:p>
            <a:pPr algn="just"/>
            <a:endParaRPr lang="en-US" sz="2300">
              <a:latin typeface="Arial" panose="020B0604020202020204" pitchFamily="34" charset="0"/>
              <a:cs typeface="Arial" panose="020B0604020202020204" pitchFamily="34" charset="0"/>
            </a:endParaRPr>
          </a:p>
          <a:p>
            <a:pPr algn="just"/>
            <a:endParaRPr lang="en-US" sz="2300">
              <a:latin typeface="Arial" panose="020B0604020202020204" pitchFamily="34" charset="0"/>
              <a:cs typeface="Arial" panose="020B0604020202020204" pitchFamily="34" charset="0"/>
            </a:endParaRPr>
          </a:p>
          <a:p>
            <a:pPr algn="just"/>
            <a:endParaRPr lang="en-US" sz="2300">
              <a:latin typeface="Arial" panose="020B0604020202020204" pitchFamily="34" charset="0"/>
              <a:cs typeface="Arial" panose="020B0604020202020204" pitchFamily="34" charset="0"/>
            </a:endParaRPr>
          </a:p>
        </p:txBody>
      </p:sp>
      <p:sp>
        <p:nvSpPr>
          <p:cNvPr id="2174" name="Text Box 126"/>
          <p:cNvSpPr txBox="1">
            <a:spLocks noChangeArrowheads="1"/>
          </p:cNvSpPr>
          <p:nvPr/>
        </p:nvSpPr>
        <p:spPr bwMode="auto">
          <a:xfrm>
            <a:off x="7500502" y="31888"/>
            <a:ext cx="1816462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pPr algn="ctr">
              <a:spcBef>
                <a:spcPct val="50000"/>
              </a:spcBef>
            </a:pPr>
            <a:r>
              <a:rPr lang="en-US" altLang="en-US" sz="6000" b="1">
                <a:latin typeface="Arial"/>
                <a:cs typeface="Arial"/>
              </a:rPr>
              <a:t>Dynamic Pricing For Sports Event Tickets</a:t>
            </a:r>
          </a:p>
        </p:txBody>
      </p:sp>
      <p:sp>
        <p:nvSpPr>
          <p:cNvPr id="2" name="TextBox 1"/>
          <p:cNvSpPr txBox="1"/>
          <p:nvPr/>
        </p:nvSpPr>
        <p:spPr>
          <a:xfrm>
            <a:off x="344669" y="4083390"/>
            <a:ext cx="10508254"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Abstract</a:t>
            </a:r>
            <a:endParaRPr lang="en-US" altLang="en-US" sz="2800">
              <a:latin typeface="Arial" charset="0"/>
            </a:endParaRPr>
          </a:p>
        </p:txBody>
      </p:sp>
      <p:sp>
        <p:nvSpPr>
          <p:cNvPr id="37" name="TextBox 36"/>
          <p:cNvSpPr txBox="1"/>
          <p:nvPr/>
        </p:nvSpPr>
        <p:spPr>
          <a:xfrm>
            <a:off x="22071220" y="17178362"/>
            <a:ext cx="10515600"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Conclusions</a:t>
            </a:r>
            <a:endParaRPr lang="en-US" altLang="en-US" sz="2800">
              <a:latin typeface="Arial" charset="0"/>
            </a:endParaRPr>
          </a:p>
        </p:txBody>
      </p:sp>
      <p:sp>
        <p:nvSpPr>
          <p:cNvPr id="32" name="Rectangle 108"/>
          <p:cNvSpPr>
            <a:spLocks noChangeArrowheads="1"/>
          </p:cNvSpPr>
          <p:nvPr/>
        </p:nvSpPr>
        <p:spPr bwMode="auto">
          <a:xfrm>
            <a:off x="11129882" y="4409614"/>
            <a:ext cx="10629038" cy="175333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endParaRPr lang="en-US"/>
          </a:p>
          <a:p>
            <a:pPr algn="just"/>
            <a:r>
              <a:rPr lang="en-US" sz="2100">
                <a:latin typeface="Arial"/>
                <a:ea typeface="Arial" charset="0"/>
                <a:cs typeface="Arial"/>
              </a:rPr>
              <a:t>.</a:t>
            </a: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a:latin typeface="Arial" charset="0"/>
              <a:ea typeface="Arial" charset="0"/>
              <a:cs typeface="Arial" charset="0"/>
            </a:endParaRPr>
          </a:p>
          <a:p>
            <a:pPr algn="just"/>
            <a:endParaRPr lang="en-US" sz="2100" b="1">
              <a:latin typeface="Arial"/>
              <a:ea typeface="Arial" charset="0"/>
              <a:cs typeface="Arial"/>
            </a:endParaRPr>
          </a:p>
          <a:p>
            <a:pPr algn="just"/>
            <a:r>
              <a:rPr lang="en-US" sz="2100" b="1">
                <a:latin typeface="Arial"/>
                <a:ea typeface="Arial" charset="0"/>
                <a:cs typeface="Arial"/>
              </a:rPr>
              <a:t>Data</a:t>
            </a:r>
            <a:endParaRPr lang="en-US">
              <a:cs typeface="Times"/>
            </a:endParaRPr>
          </a:p>
          <a:p>
            <a:pPr algn="just"/>
            <a:r>
              <a:rPr lang="en-US" sz="2100">
                <a:latin typeface="Arial"/>
                <a:ea typeface="Arial" charset="0"/>
                <a:cs typeface="Arial"/>
              </a:rPr>
              <a:t>Indianapolis Colts ticket sales transaction on the primary and secondary markets from 2012 to 2019 (unsold inventory data missing from 2012 to 2016). </a:t>
            </a:r>
            <a:endParaRPr lang="en-US"/>
          </a:p>
          <a:p>
            <a:pPr algn="just"/>
            <a:endParaRPr lang="en-US"/>
          </a:p>
          <a:p>
            <a:pPr algn="just"/>
            <a:r>
              <a:rPr lang="en-US" sz="2100" b="1">
                <a:latin typeface="Arial"/>
                <a:ea typeface="Arial" charset="0"/>
                <a:cs typeface="Arial"/>
              </a:rPr>
              <a:t>Data Cleaning &amp; Pre-Processing</a:t>
            </a:r>
            <a:endParaRPr lang="en-US" sz="2100" b="1">
              <a:latin typeface="Arial"/>
              <a:cs typeface="Arial"/>
            </a:endParaRPr>
          </a:p>
          <a:p>
            <a:pPr algn="just"/>
            <a:r>
              <a:rPr lang="en-US" sz="2100">
                <a:latin typeface="Arial"/>
                <a:ea typeface="Arial" charset="0"/>
                <a:cs typeface="Arial"/>
              </a:rPr>
              <a:t>The secondary table includes all available transaction information on the secondary market. Different types of transactions in the secondary market like posting, resale, cancel and expired are all cleaned up and labeled for the target. All the columns are formatted into consistency and  typos are fixed. After all data is cleaned, the four tables are merged into one to prepare for model training </a:t>
            </a:r>
            <a:endParaRPr lang="en-US" sz="2100">
              <a:latin typeface="Arial"/>
              <a:ea typeface="Arial" charset="0"/>
              <a:cs typeface="Arial" charset="0"/>
            </a:endParaRPr>
          </a:p>
          <a:p>
            <a:pPr algn="just"/>
            <a:endParaRPr lang="en-US" sz="2100">
              <a:latin typeface="Arial" charset="0"/>
              <a:ea typeface="Arial" charset="0"/>
              <a:cs typeface="Arial" charset="0"/>
            </a:endParaRPr>
          </a:p>
          <a:p>
            <a:pPr algn="just"/>
            <a:r>
              <a:rPr lang="en-US" sz="2100" b="1">
                <a:latin typeface="Arial"/>
                <a:ea typeface="Arial" charset="0"/>
                <a:cs typeface="Arial"/>
              </a:rPr>
              <a:t>Feature Selection</a:t>
            </a:r>
            <a:endParaRPr lang="en-US"/>
          </a:p>
          <a:p>
            <a:pPr algn="just"/>
            <a:r>
              <a:rPr lang="en-US" sz="2100">
                <a:latin typeface="Arial"/>
                <a:ea typeface="Arial" charset="0"/>
                <a:cs typeface="Arial"/>
              </a:rPr>
              <a:t>Columns of </a:t>
            </a:r>
            <a:r>
              <a:rPr lang="en-US" sz="2100" err="1">
                <a:latin typeface="Arial"/>
                <a:ea typeface="Arial" charset="0"/>
                <a:cs typeface="Arial"/>
              </a:rPr>
              <a:t>event_name</a:t>
            </a:r>
            <a:r>
              <a:rPr lang="en-US" sz="2100">
                <a:latin typeface="Arial"/>
                <a:ea typeface="Arial" charset="0"/>
                <a:cs typeface="Arial"/>
              </a:rPr>
              <a:t>, </a:t>
            </a:r>
            <a:r>
              <a:rPr lang="en-US" sz="2100" err="1">
                <a:latin typeface="Arial"/>
                <a:ea typeface="Arial" charset="0"/>
                <a:cs typeface="Arial"/>
              </a:rPr>
              <a:t>sale_date</a:t>
            </a:r>
            <a:r>
              <a:rPr lang="en-US" sz="2100">
                <a:latin typeface="Arial"/>
                <a:ea typeface="Arial" charset="0"/>
                <a:cs typeface="Arial"/>
              </a:rPr>
              <a:t> ,season, team and </a:t>
            </a:r>
            <a:r>
              <a:rPr lang="en-US" sz="2100" err="1">
                <a:latin typeface="Arial"/>
                <a:ea typeface="Arial" charset="0"/>
                <a:cs typeface="Arial"/>
              </a:rPr>
              <a:t>event_date</a:t>
            </a:r>
            <a:r>
              <a:rPr lang="en-US" sz="2100">
                <a:latin typeface="Arial"/>
                <a:ea typeface="Arial" charset="0"/>
                <a:cs typeface="Arial"/>
              </a:rPr>
              <a:t> are all dropped as these are for identification purposes instead of being relevant features in a model. In order to enable the optimization model to be dynamic, a column that indicate how many days the transaction happen before game is included. Day of week of the game is also used as a feature considering it is reasonable to believe that people's demand for football tickets differs within a week. Opponent and Home Team current win rate before the game day was considered as current performance might affect tickets demand</a:t>
            </a:r>
            <a:endParaRPr lang="en-US">
              <a:ea typeface="Arial" charset="0"/>
              <a:cs typeface="Times"/>
            </a:endParaRPr>
          </a:p>
          <a:p>
            <a:pPr algn="just"/>
            <a:endParaRPr lang="en-US" sz="2100" b="1">
              <a:latin typeface="Arial"/>
              <a:ea typeface="Arial" charset="0"/>
              <a:cs typeface="Arial"/>
            </a:endParaRPr>
          </a:p>
          <a:p>
            <a:pPr algn="just"/>
            <a:r>
              <a:rPr lang="en-US" sz="2100" b="1">
                <a:latin typeface="Arial"/>
                <a:ea typeface="Arial" charset="0"/>
                <a:cs typeface="Arial"/>
              </a:rPr>
              <a:t>Model Design</a:t>
            </a:r>
            <a:endParaRPr lang="en-US">
              <a:cs typeface="Times"/>
            </a:endParaRPr>
          </a:p>
          <a:p>
            <a:pPr algn="just"/>
            <a:r>
              <a:rPr lang="en-US" sz="2100">
                <a:latin typeface="Arial"/>
                <a:cs typeface="Arial"/>
              </a:rPr>
              <a:t>one specific game from 2019 season would be taken out of the training process and be used as the testing set. This game would then be used as demonstration for the optimization model. A game from 2019 season which is more recent could be more similar to current and future situations. Leaving this game out of the training set could guarantee the precision testing statistics and business performance analysis.</a:t>
            </a:r>
          </a:p>
          <a:p>
            <a:pPr algn="just"/>
            <a:endParaRPr lang="en-US"/>
          </a:p>
          <a:p>
            <a:pPr algn="just"/>
            <a:r>
              <a:rPr lang="en-US" sz="2100" b="1">
                <a:latin typeface="Arial"/>
                <a:ea typeface="Arial" charset="0"/>
                <a:cs typeface="Arial"/>
              </a:rPr>
              <a:t>Methodology (Approach) Selection</a:t>
            </a:r>
            <a:endParaRPr lang="en-US"/>
          </a:p>
          <a:p>
            <a:pPr algn="just"/>
            <a:r>
              <a:rPr lang="en-US" sz="2100">
                <a:latin typeface="Arial"/>
                <a:cs typeface="Arial"/>
              </a:rPr>
              <a:t>The Randon Forest Algorithm would be used to build a predictive model in order to learn the demand of the market under different circumstances. </a:t>
            </a:r>
          </a:p>
          <a:p>
            <a:pPr algn="just"/>
            <a:r>
              <a:rPr lang="en-US" sz="2100">
                <a:latin typeface="Arial"/>
                <a:cs typeface="Arial"/>
              </a:rPr>
              <a:t>Given P (a ticket being sold | price, time &amp; others) that is provided by the predictive model. We would have the expected revenue as E(Revenue) = P(ticket sold | …) * Price. Therefore, we could use a recurring method to optimize the price for every ticket to reach a maximum expected revenue. </a:t>
            </a:r>
          </a:p>
          <a:p>
            <a:pPr algn="just"/>
            <a:endParaRPr lang="en-US" sz="2100">
              <a:latin typeface="Arial"/>
              <a:ea typeface="Arial" charset="0"/>
              <a:cs typeface="Arial" charset="0"/>
            </a:endParaRPr>
          </a:p>
          <a:p>
            <a:pPr algn="just"/>
            <a:endParaRPr lang="en-US" sz="2100">
              <a:latin typeface="Arial" charset="0"/>
              <a:ea typeface="Arial" charset="0"/>
              <a:cs typeface="Arial" charset="0"/>
            </a:endParaRPr>
          </a:p>
          <a:p>
            <a:pPr algn="just"/>
            <a:r>
              <a:rPr lang="en-US" sz="2100" b="1">
                <a:latin typeface="Arial"/>
                <a:ea typeface="Arial" charset="0"/>
                <a:cs typeface="Arial"/>
              </a:rPr>
              <a:t>Model Evaluation / Statistical &amp; Business Performance Measures</a:t>
            </a:r>
            <a:endParaRPr lang="en-US"/>
          </a:p>
          <a:p>
            <a:pPr algn="just"/>
            <a:r>
              <a:rPr lang="en-US" sz="2100">
                <a:latin typeface="Arial"/>
                <a:ea typeface="Arial" charset="0"/>
                <a:cs typeface="Arial"/>
              </a:rPr>
              <a:t>The predictive models were evaluated on overall accuracy and AUC statistical performance measures because what we need from the predictive model is the predicted probability instead of the predicted outcome. Therefore, AUC would be a more reasonable indicator comparing to others like accuracy. The business performance measure we consider is the expected revenue generated from the model.</a:t>
            </a:r>
            <a:endParaRPr lang="en-US"/>
          </a:p>
          <a:p>
            <a:pPr algn="just"/>
            <a:endParaRPr lang="en-US"/>
          </a:p>
          <a:p>
            <a:pPr algn="just"/>
            <a:endParaRPr lang="en-US"/>
          </a:p>
          <a:p>
            <a:pPr algn="just"/>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409" y="-67189"/>
            <a:ext cx="3329574" cy="199774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351" y="252103"/>
            <a:ext cx="2554823" cy="1509855"/>
          </a:xfrm>
          <a:prstGeom prst="rect">
            <a:avLst/>
          </a:prstGeom>
        </p:spPr>
      </p:pic>
      <p:sp>
        <p:nvSpPr>
          <p:cNvPr id="77" name="Text Box 112"/>
          <p:cNvSpPr txBox="1">
            <a:spLocks noChangeArrowheads="1"/>
          </p:cNvSpPr>
          <p:nvPr/>
        </p:nvSpPr>
        <p:spPr bwMode="auto">
          <a:xfrm>
            <a:off x="357898" y="17082229"/>
            <a:ext cx="10478092" cy="48730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endParaRPr lang="en-US" sz="2300">
              <a:latin typeface="Arial"/>
              <a:cs typeface="Arial"/>
            </a:endParaRPr>
          </a:p>
          <a:p>
            <a:pPr algn="just"/>
            <a:endParaRPr lang="en-US" sz="2300">
              <a:latin typeface="Arial" panose="020B0604020202020204" pitchFamily="34" charset="0"/>
              <a:ea typeface="Arial" charset="0"/>
              <a:cs typeface="Arial" panose="020B0604020202020204" pitchFamily="34" charset="0"/>
            </a:endParaRPr>
          </a:p>
          <a:p>
            <a:pPr algn="just"/>
            <a:endParaRPr lang="en-US" sz="2300">
              <a:latin typeface="Arial" panose="020B0604020202020204" pitchFamily="34" charset="0"/>
              <a:ea typeface="Arial" charset="0"/>
              <a:cs typeface="Arial" panose="020B0604020202020204" pitchFamily="34" charset="0"/>
            </a:endParaRPr>
          </a:p>
          <a:p>
            <a:pPr algn="just"/>
            <a:endParaRPr lang="en-US" sz="2300">
              <a:latin typeface="Arial" panose="020B0604020202020204" pitchFamily="34" charset="0"/>
              <a:ea typeface="Arial" charset="0"/>
              <a:cs typeface="Arial" panose="020B0604020202020204" pitchFamily="34" charset="0"/>
            </a:endParaRPr>
          </a:p>
          <a:p>
            <a:pPr algn="just"/>
            <a:endParaRPr lang="en-US" sz="2300">
              <a:latin typeface="Arial" panose="020B0604020202020204" pitchFamily="34" charset="0"/>
              <a:ea typeface="Arial" charset="0"/>
              <a:cs typeface="Arial" panose="020B0604020202020204" pitchFamily="34" charset="0"/>
            </a:endParaRPr>
          </a:p>
          <a:p>
            <a:pPr algn="just"/>
            <a:endParaRPr lang="en-US" sz="2300">
              <a:latin typeface="Arial" panose="020B0604020202020204" pitchFamily="34" charset="0"/>
              <a:ea typeface="Arial" charset="0"/>
              <a:cs typeface="Arial" panose="020B0604020202020204" pitchFamily="34" charset="0"/>
            </a:endParaRPr>
          </a:p>
          <a:p>
            <a:pPr algn="just"/>
            <a:endParaRPr lang="en-US" sz="1200">
              <a:latin typeface="Arial" panose="020B0604020202020204" pitchFamily="34" charset="0"/>
              <a:ea typeface="Arial" charset="0"/>
              <a:cs typeface="Arial" panose="020B0604020202020204" pitchFamily="34" charset="0"/>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endParaRPr lang="en-US" sz="1200">
              <a:latin typeface="Arial"/>
              <a:ea typeface="Arial" charset="0"/>
              <a:cs typeface="Arial"/>
            </a:endParaRPr>
          </a:p>
          <a:p>
            <a:pPr algn="just"/>
            <a:r>
              <a:rPr lang="en-US" sz="2100">
                <a:latin typeface="Arial"/>
                <a:ea typeface="Arial" charset="0"/>
                <a:cs typeface="Arial"/>
              </a:rPr>
              <a:t>Our study is novel because we compare and contrast all the methods used previously, but also ensemble them together…</a:t>
            </a:r>
            <a:r>
              <a:rPr lang="en-US" sz="2300">
                <a:latin typeface="Arial"/>
                <a:ea typeface="Arial" charset="0"/>
                <a:cs typeface="Arial"/>
              </a:rPr>
              <a:t>.</a:t>
            </a:r>
            <a:endParaRPr lang="en-US"/>
          </a:p>
        </p:txBody>
      </p:sp>
      <p:sp>
        <p:nvSpPr>
          <p:cNvPr id="78" name="TextBox 77"/>
          <p:cNvSpPr txBox="1"/>
          <p:nvPr/>
        </p:nvSpPr>
        <p:spPr>
          <a:xfrm>
            <a:off x="357898" y="16555974"/>
            <a:ext cx="10495025"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Literature Review</a:t>
            </a:r>
          </a:p>
        </p:txBody>
      </p:sp>
      <p:sp>
        <p:nvSpPr>
          <p:cNvPr id="292" name="Text Box 112"/>
          <p:cNvSpPr txBox="1">
            <a:spLocks noChangeArrowheads="1"/>
          </p:cNvSpPr>
          <p:nvPr/>
        </p:nvSpPr>
        <p:spPr bwMode="auto">
          <a:xfrm>
            <a:off x="359351" y="8276588"/>
            <a:ext cx="10495025" cy="8314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100">
                <a:latin typeface="Arial"/>
                <a:cs typeface="Arial"/>
              </a:rPr>
              <a:t>Dynamic</a:t>
            </a:r>
            <a:r>
              <a:rPr lang="zh-CN" altLang="en-US" sz="2100">
                <a:latin typeface="Arial"/>
                <a:cs typeface="Arial"/>
              </a:rPr>
              <a:t> </a:t>
            </a:r>
            <a:r>
              <a:rPr lang="en-US" altLang="zh-CN" sz="2100">
                <a:latin typeface="Arial"/>
                <a:cs typeface="Arial"/>
              </a:rPr>
              <a:t>pricing allows sports</a:t>
            </a:r>
            <a:r>
              <a:rPr lang="en-US" sz="2100">
                <a:latin typeface="Arial"/>
                <a:cs typeface="Arial"/>
              </a:rPr>
              <a:t> team to make the optimal pricing strategy for event tickets and act upon the constantly changing market conditions to increase attendance and maximize profits with each customers, eventually boosting sales and competitiveness. The most common methods are cost-based, competitors-based, and demand-based, and the price optimization in this study is aligned with demand. To predict customer purchasing behavior at different time, we deploy machine learning tools to evaluate external factors like weather, traffic and internal factors related to past sales and team performance to generate demand prediction. The final goal is to sell the price-segmented tickets to the interested customers at the specific time through the targeted sales channel with articulated prices.</a:t>
            </a:r>
          </a:p>
          <a:p>
            <a:pPr algn="just"/>
            <a:endParaRPr lang="en-US" sz="21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2100" b="1">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10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2100">
              <a:latin typeface="Arial" panose="020B0604020202020204" pitchFamily="34" charset="0"/>
              <a:cs typeface="Arial" panose="020B0604020202020204" pitchFamily="34" charset="0"/>
            </a:endParaRPr>
          </a:p>
          <a:p>
            <a:pPr algn="just"/>
            <a:endParaRPr lang="en-US" sz="1000">
              <a:latin typeface="Arial" panose="020B0604020202020204" pitchFamily="34" charset="0"/>
              <a:cs typeface="Arial" panose="020B0604020202020204" pitchFamily="34" charset="0"/>
            </a:endParaRPr>
          </a:p>
          <a:p>
            <a:pPr algn="just"/>
            <a:r>
              <a:rPr lang="en-US" sz="2100" b="1">
                <a:latin typeface="Arial"/>
                <a:cs typeface="Arial"/>
              </a:rPr>
              <a:t>Research questions:</a:t>
            </a:r>
            <a:endParaRPr lang="en-US" sz="2100">
              <a:latin typeface="Arial" panose="020B0604020202020204" pitchFamily="34" charset="0"/>
              <a:cs typeface="Arial" panose="020B0604020202020204" pitchFamily="34" charset="0"/>
            </a:endParaRPr>
          </a:p>
          <a:p>
            <a:pPr marL="260985" indent="-260985" algn="just">
              <a:buFont typeface="Wingdings" panose="05000000000000000000" pitchFamily="2" charset="2"/>
              <a:buChar char="Ø"/>
            </a:pPr>
            <a:r>
              <a:rPr lang="en-US" sz="2100">
                <a:latin typeface="Arial"/>
                <a:cs typeface="Arial"/>
              </a:rPr>
              <a:t>How well do popular machine learning approaches perform at predicting ticket demand?</a:t>
            </a:r>
          </a:p>
          <a:p>
            <a:pPr marL="260985" indent="-260985" algn="just">
              <a:buFont typeface="Wingdings" panose="05000000000000000000" pitchFamily="2" charset="2"/>
              <a:buChar char="Ø"/>
            </a:pPr>
            <a:r>
              <a:rPr lang="en-US" sz="2100">
                <a:latin typeface="Arial"/>
                <a:cs typeface="Arial"/>
              </a:rPr>
              <a:t>How much does our pricing optimization approaches increase revenues of the past games?</a:t>
            </a:r>
          </a:p>
        </p:txBody>
      </p:sp>
      <p:sp>
        <p:nvSpPr>
          <p:cNvPr id="38" name="Rectangle 107"/>
          <p:cNvSpPr>
            <a:spLocks noChangeArrowheads="1"/>
          </p:cNvSpPr>
          <p:nvPr/>
        </p:nvSpPr>
        <p:spPr bwMode="auto">
          <a:xfrm>
            <a:off x="22067902" y="21388833"/>
            <a:ext cx="10515600" cy="5634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r>
              <a:rPr lang="en-US" altLang="en-US" sz="2300">
                <a:latin typeface="Arial" panose="020B0604020202020204" pitchFamily="34" charset="0"/>
                <a:cs typeface="Arial" panose="020B0604020202020204" pitchFamily="34" charset="0"/>
              </a:rPr>
              <a:t>We thank Professor Matthew Lanham for constant guidance on this project.</a:t>
            </a:r>
            <a:endParaRPr lang="en-AU" altLang="en-US" sz="2300">
              <a:latin typeface="Arial" panose="020B0604020202020204" pitchFamily="34" charset="0"/>
              <a:cs typeface="Arial" panose="020B0604020202020204" pitchFamily="34" charset="0"/>
            </a:endParaRPr>
          </a:p>
        </p:txBody>
      </p:sp>
      <p:sp>
        <p:nvSpPr>
          <p:cNvPr id="36" name="TextBox 35"/>
          <p:cNvSpPr txBox="1"/>
          <p:nvPr/>
        </p:nvSpPr>
        <p:spPr>
          <a:xfrm>
            <a:off x="22067902" y="21038001"/>
            <a:ext cx="10515600"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Acknowledgements</a:t>
            </a:r>
            <a:endParaRPr lang="en-US" altLang="en-US" sz="2800">
              <a:latin typeface="Arial" charset="0"/>
            </a:endParaRPr>
          </a:p>
        </p:txBody>
      </p:sp>
      <p:sp>
        <p:nvSpPr>
          <p:cNvPr id="45" name="Rectangle 110">
            <a:extLst>
              <a:ext uri="{FF2B5EF4-FFF2-40B4-BE49-F238E27FC236}">
                <a16:creationId xmlns:a16="http://schemas.microsoft.com/office/drawing/2014/main" id="{434C43CA-1016-45AE-8DFB-83357F057F44}"/>
              </a:ext>
            </a:extLst>
          </p:cNvPr>
          <p:cNvSpPr>
            <a:spLocks noChangeArrowheads="1"/>
          </p:cNvSpPr>
          <p:nvPr/>
        </p:nvSpPr>
        <p:spPr bwMode="auto">
          <a:xfrm>
            <a:off x="22081672" y="4409615"/>
            <a:ext cx="10515600" cy="12766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altLang="en-US" sz="2300">
                <a:solidFill>
                  <a:srgbClr val="000000"/>
                </a:solidFill>
                <a:latin typeface="Arial" panose="020B0604020202020204" pitchFamily="34" charset="0"/>
                <a:cs typeface="Arial" panose="020B0604020202020204" pitchFamily="34" charset="0"/>
              </a:rPr>
              <a:t>Discuss the performance of your models and refer to the figure. Don’t use a table, create a nice looking plot in Tableau, Excel, or R.</a:t>
            </a: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r>
              <a:rPr lang="en-US" altLang="en-US" sz="2300">
                <a:solidFill>
                  <a:srgbClr val="000000"/>
                </a:solidFill>
                <a:latin typeface="Arial" panose="020B0604020202020204" pitchFamily="34" charset="0"/>
                <a:cs typeface="Arial" panose="020B0604020202020204" pitchFamily="34" charset="0"/>
              </a:rPr>
              <a:t>Create a plot that shows your best model predict. If it’s a classification problem, maybe create a decision boundary plot, calibration plot, lift plot, or something like that. If a regression problem show well it predicts on the test set (show Y vs </a:t>
            </a:r>
            <a:r>
              <a:rPr lang="en-US" altLang="en-US" sz="2300" err="1">
                <a:solidFill>
                  <a:srgbClr val="000000"/>
                </a:solidFill>
                <a:latin typeface="Arial" panose="020B0604020202020204" pitchFamily="34" charset="0"/>
                <a:cs typeface="Arial" panose="020B0604020202020204" pitchFamily="34" charset="0"/>
              </a:rPr>
              <a:t>Yhat</a:t>
            </a:r>
            <a:r>
              <a:rPr lang="en-US" altLang="en-US" sz="2300">
                <a:solidFill>
                  <a:srgbClr val="000000"/>
                </a:solidFill>
                <a:latin typeface="Arial" panose="020B0604020202020204" pitchFamily="34" charset="0"/>
                <a:cs typeface="Arial" panose="020B0604020202020204" pitchFamily="34" charset="0"/>
              </a:rPr>
              <a:t>). Here is a figure of a time-series forecast on a holdout set window.</a:t>
            </a: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a:p>
            <a:pPr algn="just">
              <a:spcBef>
                <a:spcPct val="50000"/>
              </a:spcBef>
            </a:pPr>
            <a:endParaRPr lang="en-US" altLang="en-US" sz="2300">
              <a:solidFill>
                <a:srgbClr val="000000"/>
              </a:solidFill>
              <a:latin typeface="Arial" panose="020B0604020202020204" pitchFamily="34" charset="0"/>
              <a:cs typeface="Arial" panose="020B0604020202020204" pitchFamily="34" charset="0"/>
            </a:endParaRPr>
          </a:p>
        </p:txBody>
      </p:sp>
      <p:sp>
        <p:nvSpPr>
          <p:cNvPr id="35" name="TextBox 34"/>
          <p:cNvSpPr txBox="1"/>
          <p:nvPr/>
        </p:nvSpPr>
        <p:spPr>
          <a:xfrm>
            <a:off x="357899" y="7897837"/>
            <a:ext cx="10495025" cy="540153"/>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Introduction</a:t>
            </a:r>
            <a:endParaRPr lang="en-US" altLang="en-US" sz="2800">
              <a:latin typeface="Arial" charset="0"/>
            </a:endParaRPr>
          </a:p>
        </p:txBody>
      </p:sp>
      <p:sp>
        <p:nvSpPr>
          <p:cNvPr id="33" name="TextBox 32">
            <a:extLst>
              <a:ext uri="{FF2B5EF4-FFF2-40B4-BE49-F238E27FC236}">
                <a16:creationId xmlns:a16="http://schemas.microsoft.com/office/drawing/2014/main" id="{C87CFD02-CEAD-41D2-8AB7-755A9F91B440}"/>
              </a:ext>
            </a:extLst>
          </p:cNvPr>
          <p:cNvSpPr txBox="1"/>
          <p:nvPr/>
        </p:nvSpPr>
        <p:spPr>
          <a:xfrm>
            <a:off x="11131062" y="4078828"/>
            <a:ext cx="10627857" cy="523220"/>
          </a:xfrm>
          <a:prstGeom prst="rect">
            <a:avLst/>
          </a:prstGeom>
          <a:solidFill>
            <a:srgbClr val="B1810B"/>
          </a:solidFill>
        </p:spPr>
        <p:txBody>
          <a:bodyPr wrap="square" rtlCol="0">
            <a:spAutoFit/>
          </a:bodyPr>
          <a:lstStyle/>
          <a:p>
            <a:pPr algn="ctr">
              <a:spcBef>
                <a:spcPct val="50000"/>
              </a:spcBef>
            </a:pPr>
            <a:r>
              <a:rPr lang="en-US" altLang="en-US" sz="2800" b="1">
                <a:latin typeface="Arial" charset="0"/>
              </a:rPr>
              <a:t>Methodology</a:t>
            </a:r>
          </a:p>
        </p:txBody>
      </p:sp>
      <p:sp>
        <p:nvSpPr>
          <p:cNvPr id="44" name="TextBox 43">
            <a:extLst>
              <a:ext uri="{FF2B5EF4-FFF2-40B4-BE49-F238E27FC236}">
                <a16:creationId xmlns:a16="http://schemas.microsoft.com/office/drawing/2014/main" id="{855E6813-DE22-48DA-8235-3DA67D0265DE}"/>
              </a:ext>
            </a:extLst>
          </p:cNvPr>
          <p:cNvSpPr txBox="1"/>
          <p:nvPr/>
        </p:nvSpPr>
        <p:spPr>
          <a:xfrm>
            <a:off x="22081672" y="4076632"/>
            <a:ext cx="10515600" cy="523220"/>
          </a:xfrm>
          <a:prstGeom prst="rect">
            <a:avLst/>
          </a:prstGeom>
          <a:solidFill>
            <a:srgbClr val="B1810B"/>
          </a:solidFill>
        </p:spPr>
        <p:txBody>
          <a:bodyPr wrap="square" rtlCol="0">
            <a:spAutoFit/>
          </a:bodyPr>
          <a:lstStyle>
            <a:defPPr>
              <a:defRPr lang="en-AU"/>
            </a:defPPr>
            <a:lvl1pPr algn="ctr">
              <a:spcBef>
                <a:spcPct val="50000"/>
              </a:spcBef>
              <a:defRPr sz="2228" b="1">
                <a:latin typeface="Arial" charset="0"/>
              </a:defRPr>
            </a:lvl1pPr>
          </a:lstStyle>
          <a:p>
            <a:r>
              <a:rPr lang="en-US" altLang="en-US" sz="2800"/>
              <a:t>Results</a:t>
            </a:r>
          </a:p>
        </p:txBody>
      </p:sp>
      <p:pic>
        <p:nvPicPr>
          <p:cNvPr id="40" name="Picture 39">
            <a:extLst>
              <a:ext uri="{FF2B5EF4-FFF2-40B4-BE49-F238E27FC236}">
                <a16:creationId xmlns:a16="http://schemas.microsoft.com/office/drawing/2014/main" id="{3542C0B2-BF88-42E7-A0BE-D81B74DF635C}"/>
              </a:ext>
            </a:extLst>
          </p:cNvPr>
          <p:cNvPicPr>
            <a:picLocks noChangeAspect="1"/>
          </p:cNvPicPr>
          <p:nvPr/>
        </p:nvPicPr>
        <p:blipFill>
          <a:blip r:embed="rId4"/>
          <a:stretch>
            <a:fillRect/>
          </a:stretch>
        </p:blipFill>
        <p:spPr>
          <a:xfrm>
            <a:off x="24118117" y="14045538"/>
            <a:ext cx="6290786" cy="2688909"/>
          </a:xfrm>
          <a:prstGeom prst="rect">
            <a:avLst/>
          </a:prstGeom>
        </p:spPr>
      </p:pic>
      <p:pic>
        <p:nvPicPr>
          <p:cNvPr id="41" name="Picture 40">
            <a:extLst>
              <a:ext uri="{FF2B5EF4-FFF2-40B4-BE49-F238E27FC236}">
                <a16:creationId xmlns:a16="http://schemas.microsoft.com/office/drawing/2014/main" id="{84D2E9CC-43B6-4D27-A505-2315E985A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5350" y="10750634"/>
            <a:ext cx="4508243" cy="2684691"/>
          </a:xfrm>
          <a:prstGeom prst="rect">
            <a:avLst/>
          </a:prstGeom>
          <a:ln>
            <a:solidFill>
              <a:schemeClr val="tx1"/>
            </a:solidFill>
          </a:ln>
        </p:spPr>
      </p:pic>
      <p:pic>
        <p:nvPicPr>
          <p:cNvPr id="42" name="Picture 41" descr="A screenshot of a cell phone&#10;&#10;Description generated with high confidence">
            <a:extLst>
              <a:ext uri="{FF2B5EF4-FFF2-40B4-BE49-F238E27FC236}">
                <a16:creationId xmlns:a16="http://schemas.microsoft.com/office/drawing/2014/main" id="{6DD21559-30FC-4C7A-83ED-747E949DF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35984" y="5501188"/>
            <a:ext cx="6979435" cy="2927801"/>
          </a:xfrm>
          <a:prstGeom prst="rect">
            <a:avLst/>
          </a:prstGeom>
        </p:spPr>
      </p:pic>
      <p:sp>
        <p:nvSpPr>
          <p:cNvPr id="10" name="Rectangle 9">
            <a:extLst>
              <a:ext uri="{FF2B5EF4-FFF2-40B4-BE49-F238E27FC236}">
                <a16:creationId xmlns:a16="http://schemas.microsoft.com/office/drawing/2014/main" id="{0E939BF8-0819-47EB-B175-6B0E57B0EF11}"/>
              </a:ext>
            </a:extLst>
          </p:cNvPr>
          <p:cNvSpPr/>
          <p:nvPr/>
        </p:nvSpPr>
        <p:spPr>
          <a:xfrm>
            <a:off x="13513046" y="7544277"/>
            <a:ext cx="6148223" cy="707886"/>
          </a:xfrm>
          <a:prstGeom prst="rect">
            <a:avLst/>
          </a:prstGeom>
        </p:spPr>
        <p:txBody>
          <a:bodyPr wrap="square">
            <a:spAutoFit/>
          </a:bodyPr>
          <a:lstStyle/>
          <a:p>
            <a:pPr algn="ctr"/>
            <a:r>
              <a:rPr lang="en-US" sz="2000" b="1">
                <a:latin typeface="Arial" charset="0"/>
                <a:ea typeface="Arial" charset="0"/>
                <a:cs typeface="Arial" charset="0"/>
              </a:rPr>
              <a:t>Figure 2. Study Design</a:t>
            </a:r>
          </a:p>
          <a:p>
            <a:pPr algn="just"/>
            <a:endParaRPr lang="en-US" sz="2000" b="1">
              <a:latin typeface="Arial" charset="0"/>
              <a:ea typeface="Arial" charset="0"/>
              <a:cs typeface="Arial" charset="0"/>
            </a:endParaRPr>
          </a:p>
        </p:txBody>
      </p:sp>
      <p:sp>
        <p:nvSpPr>
          <p:cNvPr id="48" name="Rectangle 47">
            <a:extLst>
              <a:ext uri="{FF2B5EF4-FFF2-40B4-BE49-F238E27FC236}">
                <a16:creationId xmlns:a16="http://schemas.microsoft.com/office/drawing/2014/main" id="{FDB2F4EF-B34C-40B6-87A8-45D1572AD70A}"/>
              </a:ext>
            </a:extLst>
          </p:cNvPr>
          <p:cNvSpPr/>
          <p:nvPr/>
        </p:nvSpPr>
        <p:spPr>
          <a:xfrm>
            <a:off x="1331447" y="14582631"/>
            <a:ext cx="8445357" cy="615553"/>
          </a:xfrm>
          <a:prstGeom prst="rect">
            <a:avLst/>
          </a:prstGeom>
        </p:spPr>
        <p:txBody>
          <a:bodyPr wrap="square" anchor="t">
            <a:spAutoFit/>
          </a:bodyPr>
          <a:lstStyle/>
          <a:p>
            <a:pPr algn="ctr"/>
            <a:r>
              <a:rPr lang="en-US" b="1">
                <a:latin typeface="Arial"/>
                <a:ea typeface="Arial" charset="0"/>
                <a:cs typeface="Arial"/>
              </a:rPr>
              <a:t>Figure 1. Indianapolis Colts Average Ticket Price vs. Days Until Games</a:t>
            </a:r>
          </a:p>
          <a:p>
            <a:pPr algn="just"/>
            <a:endParaRPr lang="en-US" sz="1800" b="1">
              <a:latin typeface="Arial" panose="020B0604020202020204" pitchFamily="34" charset="0"/>
              <a:ea typeface="Arial" charset="0"/>
              <a:cs typeface="Arial" panose="020B0604020202020204" pitchFamily="34" charset="0"/>
            </a:endParaRPr>
          </a:p>
        </p:txBody>
      </p:sp>
      <p:sp>
        <p:nvSpPr>
          <p:cNvPr id="51" name="Rectangle 50">
            <a:extLst>
              <a:ext uri="{FF2B5EF4-FFF2-40B4-BE49-F238E27FC236}">
                <a16:creationId xmlns:a16="http://schemas.microsoft.com/office/drawing/2014/main" id="{AD9620B6-FD90-4353-A201-C45EFD102A14}"/>
              </a:ext>
            </a:extLst>
          </p:cNvPr>
          <p:cNvSpPr/>
          <p:nvPr/>
        </p:nvSpPr>
        <p:spPr>
          <a:xfrm>
            <a:off x="24802715" y="8361451"/>
            <a:ext cx="5524885" cy="430887"/>
          </a:xfrm>
          <a:prstGeom prst="rect">
            <a:avLst/>
          </a:prstGeom>
        </p:spPr>
        <p:txBody>
          <a:bodyPr wrap="square">
            <a:spAutoFit/>
          </a:bodyPr>
          <a:lstStyle/>
          <a:p>
            <a:pPr algn="ctr"/>
            <a:r>
              <a:rPr lang="en-US" sz="2200" b="1">
                <a:latin typeface="Arial" charset="0"/>
                <a:ea typeface="Arial" charset="0"/>
                <a:cs typeface="Arial" charset="0"/>
              </a:rPr>
              <a:t>Figure 4. Model Evaluation </a:t>
            </a:r>
          </a:p>
        </p:txBody>
      </p:sp>
      <p:sp>
        <p:nvSpPr>
          <p:cNvPr id="53" name="Rectangle 52">
            <a:extLst>
              <a:ext uri="{FF2B5EF4-FFF2-40B4-BE49-F238E27FC236}">
                <a16:creationId xmlns:a16="http://schemas.microsoft.com/office/drawing/2014/main" id="{E46BEF29-8EA0-45F6-988B-951C5933692F}"/>
              </a:ext>
            </a:extLst>
          </p:cNvPr>
          <p:cNvSpPr/>
          <p:nvPr/>
        </p:nvSpPr>
        <p:spPr>
          <a:xfrm>
            <a:off x="23522406" y="13524528"/>
            <a:ext cx="7482207" cy="400110"/>
          </a:xfrm>
          <a:prstGeom prst="rect">
            <a:avLst/>
          </a:prstGeom>
        </p:spPr>
        <p:txBody>
          <a:bodyPr wrap="square">
            <a:spAutoFit/>
          </a:bodyPr>
          <a:lstStyle/>
          <a:p>
            <a:pPr algn="ctr"/>
            <a:r>
              <a:rPr lang="en-US" sz="2000" b="1">
                <a:latin typeface="Arial" charset="0"/>
                <a:ea typeface="Arial" charset="0"/>
                <a:cs typeface="Arial" charset="0"/>
              </a:rPr>
              <a:t>Figure 5. Look how awesome our best model performs…. </a:t>
            </a:r>
          </a:p>
        </p:txBody>
      </p:sp>
      <p:sp>
        <p:nvSpPr>
          <p:cNvPr id="54" name="Rectangle 53">
            <a:extLst>
              <a:ext uri="{FF2B5EF4-FFF2-40B4-BE49-F238E27FC236}">
                <a16:creationId xmlns:a16="http://schemas.microsoft.com/office/drawing/2014/main" id="{28C9A45A-5553-4607-8D80-84F25C247915}"/>
              </a:ext>
            </a:extLst>
          </p:cNvPr>
          <p:cNvSpPr/>
          <p:nvPr/>
        </p:nvSpPr>
        <p:spPr>
          <a:xfrm>
            <a:off x="22419224" y="16672003"/>
            <a:ext cx="10291865" cy="707886"/>
          </a:xfrm>
          <a:prstGeom prst="rect">
            <a:avLst/>
          </a:prstGeom>
        </p:spPr>
        <p:txBody>
          <a:bodyPr wrap="square">
            <a:spAutoFit/>
          </a:bodyPr>
          <a:lstStyle/>
          <a:p>
            <a:pPr algn="ctr"/>
            <a:r>
              <a:rPr lang="en-US" sz="2000" b="1">
                <a:latin typeface="Arial" charset="0"/>
                <a:ea typeface="Arial" charset="0"/>
                <a:cs typeface="Arial" charset="0"/>
              </a:rPr>
              <a:t>Figure 6. Look how this classification performance translate into $$$$.....</a:t>
            </a:r>
          </a:p>
          <a:p>
            <a:pPr algn="just"/>
            <a:endParaRPr lang="en-US" sz="2000" b="1">
              <a:latin typeface="Arial" charset="0"/>
              <a:ea typeface="Arial" charset="0"/>
              <a:cs typeface="Arial" charset="0"/>
            </a:endParaRPr>
          </a:p>
        </p:txBody>
      </p:sp>
      <p:sp>
        <p:nvSpPr>
          <p:cNvPr id="55" name="Rectangle 54">
            <a:extLst>
              <a:ext uri="{FF2B5EF4-FFF2-40B4-BE49-F238E27FC236}">
                <a16:creationId xmlns:a16="http://schemas.microsoft.com/office/drawing/2014/main" id="{57D05D33-074A-4A7D-B2F5-BDF016C9E008}"/>
              </a:ext>
            </a:extLst>
          </p:cNvPr>
          <p:cNvSpPr/>
          <p:nvPr/>
        </p:nvSpPr>
        <p:spPr>
          <a:xfrm>
            <a:off x="2009611" y="20512932"/>
            <a:ext cx="7252440" cy="338554"/>
          </a:xfrm>
          <a:prstGeom prst="rect">
            <a:avLst/>
          </a:prstGeom>
        </p:spPr>
        <p:txBody>
          <a:bodyPr wrap="square" anchor="t">
            <a:spAutoFit/>
          </a:bodyPr>
          <a:lstStyle/>
          <a:p>
            <a:pPr algn="ctr"/>
            <a:r>
              <a:rPr lang="en-US" b="1">
                <a:latin typeface="Arial"/>
                <a:ea typeface="Arial" charset="0"/>
                <a:cs typeface="Arial"/>
              </a:rPr>
              <a:t>Table 1. Literature review summary </a:t>
            </a:r>
            <a:endParaRPr lang="en-US" b="1">
              <a:latin typeface="Arial"/>
              <a:ea typeface="Arial" charset="0"/>
              <a:cs typeface="Arial" charset="0"/>
            </a:endParaRPr>
          </a:p>
        </p:txBody>
      </p:sp>
      <p:graphicFrame>
        <p:nvGraphicFramePr>
          <p:cNvPr id="9" name="Table 8">
            <a:extLst>
              <a:ext uri="{FF2B5EF4-FFF2-40B4-BE49-F238E27FC236}">
                <a16:creationId xmlns:a16="http://schemas.microsoft.com/office/drawing/2014/main" id="{B6D0D083-EC94-43E6-8DF1-027A7612FDF2}"/>
              </a:ext>
            </a:extLst>
          </p:cNvPr>
          <p:cNvGraphicFramePr>
            <a:graphicFrameLocks noGrp="1"/>
          </p:cNvGraphicFramePr>
          <p:nvPr>
            <p:extLst>
              <p:ext uri="{D42A27DB-BD31-4B8C-83A1-F6EECF244321}">
                <p14:modId xmlns:p14="http://schemas.microsoft.com/office/powerpoint/2010/main" val="1256245557"/>
              </p:ext>
            </p:extLst>
          </p:nvPr>
        </p:nvGraphicFramePr>
        <p:xfrm>
          <a:off x="650631" y="17233053"/>
          <a:ext cx="9877512" cy="3259956"/>
        </p:xfrm>
        <a:graphic>
          <a:graphicData uri="http://schemas.openxmlformats.org/drawingml/2006/table">
            <a:tbl>
              <a:tblPr firstRow="1" firstCol="1" bandRow="1">
                <a:tableStyleId>{B301B821-A1FF-4177-AEE7-76D212191A09}</a:tableStyleId>
              </a:tblPr>
              <a:tblGrid>
                <a:gridCol w="2193898">
                  <a:extLst>
                    <a:ext uri="{9D8B030D-6E8A-4147-A177-3AD203B41FA5}">
                      <a16:colId xmlns:a16="http://schemas.microsoft.com/office/drawing/2014/main" val="2502371285"/>
                    </a:ext>
                  </a:extLst>
                </a:gridCol>
                <a:gridCol w="4066225">
                  <a:extLst>
                    <a:ext uri="{9D8B030D-6E8A-4147-A177-3AD203B41FA5}">
                      <a16:colId xmlns:a16="http://schemas.microsoft.com/office/drawing/2014/main" val="3263403246"/>
                    </a:ext>
                  </a:extLst>
                </a:gridCol>
                <a:gridCol w="3617389">
                  <a:extLst>
                    <a:ext uri="{9D8B030D-6E8A-4147-A177-3AD203B41FA5}">
                      <a16:colId xmlns:a16="http://schemas.microsoft.com/office/drawing/2014/main" val="554322560"/>
                    </a:ext>
                  </a:extLst>
                </a:gridCol>
              </a:tblGrid>
              <a:tr h="265250">
                <a:tc>
                  <a:txBody>
                    <a:bodyPr/>
                    <a:lstStyle/>
                    <a:p>
                      <a:pPr lvl="0">
                        <a:spcAft>
                          <a:spcPts val="0"/>
                        </a:spcAft>
                        <a:buNone/>
                      </a:pPr>
                      <a:r>
                        <a:rPr lang="en-US" sz="1800">
                          <a:effectLst/>
                          <a:latin typeface="Arial"/>
                        </a:rPr>
                        <a:t>Author</a:t>
                      </a:r>
                    </a:p>
                  </a:txBody>
                  <a:tcPr marL="68580" marR="68580" marT="0" marB="0"/>
                </a:tc>
                <a:tc>
                  <a:txBody>
                    <a:bodyPr/>
                    <a:lstStyle/>
                    <a:p>
                      <a:pPr>
                        <a:spcAft>
                          <a:spcPts val="0"/>
                        </a:spcAft>
                      </a:pPr>
                      <a:r>
                        <a:rPr lang="en-US" sz="1800">
                          <a:effectLst/>
                          <a:latin typeface="Arial"/>
                        </a:rPr>
                        <a:t>Summary</a:t>
                      </a:r>
                    </a:p>
                  </a:txBody>
                  <a:tcPr marL="68580" marR="68580" marT="0" marB="0"/>
                </a:tc>
                <a:tc>
                  <a:txBody>
                    <a:bodyPr/>
                    <a:lstStyle/>
                    <a:p>
                      <a:pPr>
                        <a:spcAft>
                          <a:spcPts val="0"/>
                        </a:spcAft>
                      </a:pPr>
                      <a:r>
                        <a:rPr lang="en-US" sz="1800">
                          <a:effectLst/>
                          <a:latin typeface="Arial"/>
                        </a:rPr>
                        <a:t>Methodology </a:t>
                      </a:r>
                    </a:p>
                  </a:txBody>
                  <a:tcPr marL="68580" marR="68580" marT="0" marB="0"/>
                </a:tc>
                <a:extLst>
                  <a:ext uri="{0D108BD9-81ED-4DB2-BD59-A6C34878D82A}">
                    <a16:rowId xmlns:a16="http://schemas.microsoft.com/office/drawing/2014/main" val="3074322052"/>
                  </a:ext>
                </a:extLst>
              </a:tr>
              <a:tr h="551840">
                <a:tc>
                  <a:txBody>
                    <a:bodyPr/>
                    <a:lstStyle/>
                    <a:p>
                      <a:pPr>
                        <a:spcAft>
                          <a:spcPts val="0"/>
                        </a:spcAft>
                      </a:pPr>
                      <a:r>
                        <a:rPr lang="en-US" sz="1600" b="0">
                          <a:effectLst/>
                          <a:latin typeface="Arial"/>
                        </a:rPr>
                        <a:t>Strnad et al. (2015) </a:t>
                      </a:r>
                    </a:p>
                  </a:txBody>
                  <a:tcPr marL="68580" marR="68580" marT="0" marB="0"/>
                </a:tc>
                <a:tc>
                  <a:txBody>
                    <a:bodyPr/>
                    <a:lstStyle/>
                    <a:p>
                      <a:pPr>
                        <a:spcAft>
                          <a:spcPts val="0"/>
                        </a:spcAft>
                      </a:pPr>
                      <a:r>
                        <a:rPr lang="en-US" sz="1600">
                          <a:effectLst/>
                          <a:latin typeface="Arial"/>
                        </a:rPr>
                        <a:t>Predict soccer match attendance by comparing numerous NN models </a:t>
                      </a:r>
                    </a:p>
                  </a:txBody>
                  <a:tcPr marL="68580" marR="68580" marT="0" marB="0"/>
                </a:tc>
                <a:tc>
                  <a:txBody>
                    <a:bodyPr/>
                    <a:lstStyle/>
                    <a:p>
                      <a:pPr>
                        <a:spcAft>
                          <a:spcPts val="0"/>
                        </a:spcAft>
                      </a:pPr>
                      <a:r>
                        <a:rPr lang="en-US" sz="1600">
                          <a:effectLst/>
                          <a:latin typeface="Arial"/>
                        </a:rPr>
                        <a:t>3-layer MLP, 3-layer TLFN, 3-layer Elman RNN, 2-layer RBFN </a:t>
                      </a:r>
                    </a:p>
                  </a:txBody>
                  <a:tcPr marL="68580" marR="68580" marT="0" marB="0"/>
                </a:tc>
                <a:extLst>
                  <a:ext uri="{0D108BD9-81ED-4DB2-BD59-A6C34878D82A}">
                    <a16:rowId xmlns:a16="http://schemas.microsoft.com/office/drawing/2014/main" val="2137923262"/>
                  </a:ext>
                </a:extLst>
              </a:tr>
              <a:tr h="551840">
                <a:tc>
                  <a:txBody>
                    <a:bodyPr/>
                    <a:lstStyle/>
                    <a:p>
                      <a:pPr>
                        <a:spcAft>
                          <a:spcPts val="0"/>
                        </a:spcAft>
                      </a:pPr>
                      <a:r>
                        <a:rPr lang="en-US" sz="1600" b="0">
                          <a:effectLst/>
                          <a:latin typeface="Arial"/>
                        </a:rPr>
                        <a:t>Kemper et al. (2016)</a:t>
                      </a:r>
                    </a:p>
                  </a:txBody>
                  <a:tcPr marL="68580" marR="68580" marT="0" marB="0"/>
                </a:tc>
                <a:tc>
                  <a:txBody>
                    <a:bodyPr/>
                    <a:lstStyle/>
                    <a:p>
                      <a:pPr>
                        <a:spcAft>
                          <a:spcPts val="0"/>
                        </a:spcAft>
                      </a:pPr>
                      <a:r>
                        <a:rPr lang="en-US" sz="1600">
                          <a:effectLst/>
                          <a:latin typeface="Arial"/>
                        </a:rPr>
                        <a:t>Applied mathematical theory of dynamic pricing with empirical methods</a:t>
                      </a:r>
                    </a:p>
                  </a:txBody>
                  <a:tcPr marL="68580" marR="68580" marT="0" marB="0"/>
                </a:tc>
                <a:tc>
                  <a:txBody>
                    <a:bodyPr/>
                    <a:lstStyle/>
                    <a:p>
                      <a:pPr>
                        <a:spcAft>
                          <a:spcPts val="0"/>
                        </a:spcAft>
                      </a:pPr>
                      <a:r>
                        <a:rPr lang="en-US" sz="1600">
                          <a:effectLst/>
                          <a:latin typeface="Arial"/>
                        </a:rPr>
                        <a:t>Monte Carlo, Linear Regression, Logistic Regression</a:t>
                      </a:r>
                    </a:p>
                  </a:txBody>
                  <a:tcPr marL="68580" marR="68580" marT="0" marB="0"/>
                </a:tc>
                <a:extLst>
                  <a:ext uri="{0D108BD9-81ED-4DB2-BD59-A6C34878D82A}">
                    <a16:rowId xmlns:a16="http://schemas.microsoft.com/office/drawing/2014/main" val="1830943033"/>
                  </a:ext>
                </a:extLst>
              </a:tr>
              <a:tr h="974241">
                <a:tc>
                  <a:txBody>
                    <a:bodyPr/>
                    <a:lstStyle/>
                    <a:p>
                      <a:pPr>
                        <a:spcAft>
                          <a:spcPts val="0"/>
                        </a:spcAft>
                      </a:pPr>
                      <a:r>
                        <a:rPr lang="en-US" sz="1600" b="0">
                          <a:effectLst/>
                          <a:latin typeface="Arial"/>
                        </a:rPr>
                        <a:t>Shapiro et al. (2012) </a:t>
                      </a:r>
                    </a:p>
                  </a:txBody>
                  <a:tcPr marL="68580" marR="68580" marT="0" marB="0"/>
                </a:tc>
                <a:tc>
                  <a:txBody>
                    <a:bodyPr/>
                    <a:lstStyle/>
                    <a:p>
                      <a:pPr>
                        <a:spcAft>
                          <a:spcPts val="0"/>
                        </a:spcAft>
                      </a:pPr>
                      <a:r>
                        <a:rPr lang="en-US" sz="1600">
                          <a:effectLst/>
                          <a:latin typeface="Arial"/>
                        </a:rPr>
                        <a:t>Examine factors influencing ticket price for MLB team in both primary and secondary market </a:t>
                      </a:r>
                    </a:p>
                  </a:txBody>
                  <a:tcPr marL="68580" marR="68580" marT="0" marB="0"/>
                </a:tc>
                <a:tc>
                  <a:txBody>
                    <a:bodyPr/>
                    <a:lstStyle/>
                    <a:p>
                      <a:pPr>
                        <a:spcAft>
                          <a:spcPts val="0"/>
                        </a:spcAft>
                      </a:pPr>
                      <a:r>
                        <a:rPr lang="en-US" sz="1600">
                          <a:effectLst/>
                          <a:latin typeface="Arial"/>
                        </a:rPr>
                        <a:t>Compare the results of 1) 2SLS using season ticket and secondary market price as input variable and 2) OLS model excluding those variables </a:t>
                      </a:r>
                    </a:p>
                  </a:txBody>
                  <a:tcPr marL="68580" marR="68580" marT="0" marB="0"/>
                </a:tc>
                <a:extLst>
                  <a:ext uri="{0D108BD9-81ED-4DB2-BD59-A6C34878D82A}">
                    <a16:rowId xmlns:a16="http://schemas.microsoft.com/office/drawing/2014/main" val="1745771374"/>
                  </a:ext>
                </a:extLst>
              </a:tr>
              <a:tr h="906596">
                <a:tc>
                  <a:txBody>
                    <a:bodyPr/>
                    <a:lstStyle/>
                    <a:p>
                      <a:pPr>
                        <a:spcAft>
                          <a:spcPts val="0"/>
                        </a:spcAft>
                      </a:pPr>
                      <a:r>
                        <a:rPr lang="en-US" sz="1600" b="0">
                          <a:effectLst/>
                          <a:latin typeface="Arial"/>
                        </a:rPr>
                        <a:t>Diehl et al. (2015)</a:t>
                      </a:r>
                    </a:p>
                  </a:txBody>
                  <a:tcPr marL="68580" marR="68580" marT="0" marB="0"/>
                </a:tc>
                <a:tc>
                  <a:txBody>
                    <a:bodyPr/>
                    <a:lstStyle/>
                    <a:p>
                      <a:pPr>
                        <a:spcAft>
                          <a:spcPts val="0"/>
                        </a:spcAft>
                      </a:pPr>
                      <a:r>
                        <a:rPr lang="en-US" sz="1600">
                          <a:effectLst/>
                          <a:latin typeface="Arial"/>
                        </a:rPr>
                        <a:t>Investigate elasticity of demand in the secondary market for NFL ticket and how elasticity varies across different seat types </a:t>
                      </a:r>
                    </a:p>
                  </a:txBody>
                  <a:tcPr marL="68580" marR="68580" marT="0" marB="0"/>
                </a:tc>
                <a:tc>
                  <a:txBody>
                    <a:bodyPr/>
                    <a:lstStyle/>
                    <a:p>
                      <a:pPr>
                        <a:spcAft>
                          <a:spcPts val="0"/>
                        </a:spcAft>
                      </a:pPr>
                      <a:r>
                        <a:rPr lang="en-US" sz="1600">
                          <a:effectLst/>
                          <a:latin typeface="Arial"/>
                        </a:rPr>
                        <a:t>General Linear Model, includes NFL Fan Cost Index (FCI) for concessions</a:t>
                      </a:r>
                    </a:p>
                  </a:txBody>
                  <a:tcPr marL="68580" marR="68580" marT="0" marB="0"/>
                </a:tc>
                <a:extLst>
                  <a:ext uri="{0D108BD9-81ED-4DB2-BD59-A6C34878D82A}">
                    <a16:rowId xmlns:a16="http://schemas.microsoft.com/office/drawing/2014/main" val="2864801064"/>
                  </a:ext>
                </a:extLst>
              </a:tr>
            </a:tbl>
          </a:graphicData>
        </a:graphic>
      </p:graphicFrame>
      <p:pic>
        <p:nvPicPr>
          <p:cNvPr id="11" name="Picture 10">
            <a:extLst>
              <a:ext uri="{FF2B5EF4-FFF2-40B4-BE49-F238E27FC236}">
                <a16:creationId xmlns:a16="http://schemas.microsoft.com/office/drawing/2014/main" id="{953DE8AE-5CDA-4C3C-98F9-ECB520CF7D3C}"/>
              </a:ext>
            </a:extLst>
          </p:cNvPr>
          <p:cNvPicPr>
            <a:picLocks noChangeAspect="1"/>
          </p:cNvPicPr>
          <p:nvPr/>
        </p:nvPicPr>
        <p:blipFill>
          <a:blip r:embed="rId7"/>
          <a:stretch>
            <a:fillRect/>
          </a:stretch>
        </p:blipFill>
        <p:spPr>
          <a:xfrm>
            <a:off x="12038630" y="4728591"/>
            <a:ext cx="8745722" cy="2782440"/>
          </a:xfrm>
          <a:prstGeom prst="rect">
            <a:avLst/>
          </a:prstGeom>
        </p:spPr>
      </p:pic>
      <p:pic>
        <p:nvPicPr>
          <p:cNvPr id="5" name="Picture 4">
            <a:extLst>
              <a:ext uri="{FF2B5EF4-FFF2-40B4-BE49-F238E27FC236}">
                <a16:creationId xmlns:a16="http://schemas.microsoft.com/office/drawing/2014/main" id="{013307E9-F446-4804-BE06-87954234C6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9611" y="11729217"/>
            <a:ext cx="7004727" cy="2833491"/>
          </a:xfrm>
          <a:prstGeom prst="rect">
            <a:avLst/>
          </a:prstGeom>
        </p:spPr>
      </p:pic>
    </p:spTree>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2020-02-21T03:07:11Z</dcterms:modified>
</cp:coreProperties>
</file>