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29" r:id="rId2"/>
    <p:sldId id="373" r:id="rId3"/>
    <p:sldId id="281" r:id="rId4"/>
    <p:sldId id="363" r:id="rId5"/>
    <p:sldId id="367" r:id="rId6"/>
    <p:sldId id="277" r:id="rId7"/>
    <p:sldId id="368" r:id="rId8"/>
    <p:sldId id="366" r:id="rId9"/>
    <p:sldId id="370" r:id="rId10"/>
    <p:sldId id="377" r:id="rId11"/>
    <p:sldId id="365" r:id="rId12"/>
    <p:sldId id="372" r:id="rId13"/>
    <p:sldId id="374" r:id="rId14"/>
    <p:sldId id="376" r:id="rId15"/>
    <p:sldId id="257" r:id="rId16"/>
    <p:sldId id="258" r:id="rId17"/>
    <p:sldId id="259" r:id="rId18"/>
    <p:sldId id="369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768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99A"/>
    <a:srgbClr val="4CBAE4"/>
    <a:srgbClr val="99D8F0"/>
    <a:srgbClr val="FFFFFF"/>
    <a:srgbClr val="12012D"/>
    <a:srgbClr val="FADB19"/>
    <a:srgbClr val="486F91"/>
    <a:srgbClr val="508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C01506-2723-8241-B34B-79B5C853A377}" v="1396" dt="2019-12-04T06:21:25.730"/>
    <p1510:client id="{2524F6F0-0C7E-C9A6-FB10-FB86499124C4}" v="149" dt="2019-12-04T03:14:24.003"/>
    <p1510:client id="{265E2983-F67D-C6BB-FB94-8709B8C10383}" v="1" dt="2019-12-04T08:03:03.387"/>
    <p1510:client id="{60DD2021-E76D-1C06-6DCF-A4AED0D790F6}" v="6" dt="2019-12-04T07:45:23.340"/>
    <p1510:client id="{63142FEE-D659-4DBC-AB44-2BB92F3933C5}" v="28" dt="2019-12-04T05:54:02.725"/>
    <p1510:client id="{8E99E59B-56C3-4D3A-B270-EAB9B2DF5E85}" v="2630" dt="2019-12-04T06:29:46.036"/>
    <p1510:client id="{969C7ECB-70A1-4121-9BE5-DB4DAD8EC633}" v="12" dt="2019-12-04T03:34:41.146"/>
    <p1510:client id="{98154E02-03B8-EB4A-E79B-D55E006FE9A1}" v="72" dt="2019-12-04T08:02:57.380"/>
    <p1510:client id="{9EBBB88B-C320-099C-A1FB-642F7EC805BC}" v="139" dt="2019-12-04T09:09:21.738"/>
    <p1510:client id="{CA70B3ED-8103-47FC-BECB-08EBCC7E44AD}" v="269" dt="2019-12-04T14:50:46.514"/>
    <p1510:client id="{CE179C92-3A6A-6ADE-EB68-EF8964FDCE02}" v="77" dt="2019-12-04T08:10:40.354"/>
    <p1510:client id="{D0AB06FF-6CFE-2C3B-77BA-4C4ACF2D4968}" v="320" dt="2019-12-04T03:45:10.885"/>
    <p1510:client id="{E2DADD6C-E523-BCA7-A669-796BFAC8836F}" v="70" dt="2019-12-04T06:30:36.550"/>
    <p1510:client id="{EC9EFD1C-9884-2B72-BE80-3AEB3A6556E7}" v="155" dt="2019-12-04T07:31:51.716"/>
    <p1510:client id="{EEED1D3E-6C6B-A13B-117F-6758528A573D}" v="36" dt="2019-12-04T07:43:11.050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87"/>
      </p:cViewPr>
      <p:guideLst>
        <p:guide pos="76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0A1B6F1-6F15-4F65-8091-8E1AD64D001F}" type="datetimeFigureOut">
              <a:rPr lang="zh-CN" altLang="en-US"/>
              <a:t>2019/12/4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76C47B0-EA97-42EB-AD70-9487DB1A810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40+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81,000+ posts till 12/3/2019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21,000+ extracted sample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3 features: Category, Title, Description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500 for each category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6C47B0-EA97-42EB-AD70-9487DB1A81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7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36520-B382-47EE-8EB9-E32558208C12}" type="datetimeFigureOut">
              <a:rPr lang="zh-CN" altLang="en-US"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E5C1-3B8E-4CD2-8176-5F0EA168128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7DD14-1B1A-4DF5-A4FF-7A08353D70BE}" type="datetimeFigureOut">
              <a:rPr lang="zh-CN" altLang="en-US"/>
              <a:t>2019/12/4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E959B-B53B-44FE-B5CD-5BCFFBDE62B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23359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635" y="1905"/>
            <a:ext cx="12185650" cy="6864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7"/>
          <p:cNvSpPr>
            <a:spLocks noChangeArrowheads="1"/>
          </p:cNvSpPr>
          <p:nvPr/>
        </p:nvSpPr>
        <p:spPr bwMode="auto">
          <a:xfrm>
            <a:off x="891760" y="2647881"/>
            <a:ext cx="1040801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4800" b="1">
                <a:solidFill>
                  <a:srgbClr val="0070C0"/>
                </a:solidFill>
                <a:latin typeface="+mj-lt"/>
                <a:ea typeface="+mn-ea"/>
                <a:cs typeface="+mn-ea"/>
                <a:sym typeface="+mn-lt"/>
              </a:rPr>
              <a:t>Craigslist Auto Categorization </a:t>
            </a:r>
            <a:endParaRPr lang="zh-CN" altLang="en-US" sz="4800" b="1">
              <a:solidFill>
                <a:srgbClr val="0070C0"/>
              </a:solidFill>
              <a:latin typeface="+mj-lt"/>
              <a:ea typeface="微软雅黑" panose="020B0503020204020204" pitchFamily="34" charset="-122"/>
              <a:cs typeface="+mn-ea"/>
            </a:endParaRPr>
          </a:p>
          <a:p>
            <a:pPr algn="ctr"/>
            <a:r>
              <a:rPr lang="en-US" altLang="zh-CN" sz="4800" b="1">
                <a:solidFill>
                  <a:srgbClr val="0070C0"/>
                </a:solidFill>
                <a:latin typeface="+mj-lt"/>
                <a:ea typeface="+mn-ea"/>
                <a:cs typeface="+mn-ea"/>
                <a:sym typeface="+mn-lt"/>
              </a:rPr>
              <a:t>for Sale Posts</a:t>
            </a:r>
            <a:endParaRPr lang="zh-CN" altLang="en-US" sz="4800" b="1">
              <a:solidFill>
                <a:srgbClr val="0070C0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460335" y="6167678"/>
            <a:ext cx="7262971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616E18-4AF9-443F-A981-7A155E830AD1}"/>
              </a:ext>
            </a:extLst>
          </p:cNvPr>
          <p:cNvSpPr txBox="1"/>
          <p:nvPr/>
        </p:nvSpPr>
        <p:spPr>
          <a:xfrm>
            <a:off x="891760" y="4589580"/>
            <a:ext cx="1040801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Proposed Date: 12/4/19</a:t>
            </a:r>
          </a:p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Group 3: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Ziyun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Huang, Cheng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Cheng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, Wei-Cheng Chen,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Luqi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Chen, Wenying Huang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9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3" descr="一張含有 自行車, 停車, 摩托車, 相片 的圖片&#10;&#10;描述是以非常高的可信度產生">
            <a:extLst>
              <a:ext uri="{FF2B5EF4-FFF2-40B4-BE49-F238E27FC236}">
                <a16:creationId xmlns:a16="http://schemas.microsoft.com/office/drawing/2014/main" id="{5CC57A25-0ABA-48BB-B166-5B7492992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004" y="1863801"/>
            <a:ext cx="9299991" cy="4440746"/>
          </a:xfrm>
          <a:prstGeom prst="rect">
            <a:avLst/>
          </a:prstGeom>
        </p:spPr>
      </p:pic>
      <p:pic>
        <p:nvPicPr>
          <p:cNvPr id="25" name="圖片 25" descr="一張含有 自行車, 停車, 貨車, 騎馬 的圖片&#10;&#10;描述是以非常高的可信度產生">
            <a:extLst>
              <a:ext uri="{FF2B5EF4-FFF2-40B4-BE49-F238E27FC236}">
                <a16:creationId xmlns:a16="http://schemas.microsoft.com/office/drawing/2014/main" id="{1F7DCC77-33D2-48FE-A51E-FD4B44731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004" y="1861342"/>
            <a:ext cx="9414294" cy="4501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13987F-743B-4A58-8310-8031F150A5FA}"/>
              </a:ext>
            </a:extLst>
          </p:cNvPr>
          <p:cNvSpPr txBox="1"/>
          <p:nvPr/>
        </p:nvSpPr>
        <p:spPr>
          <a:xfrm>
            <a:off x="762953" y="553453"/>
            <a:ext cx="379591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Prediction Result</a:t>
            </a:r>
          </a:p>
        </p:txBody>
      </p:sp>
    </p:spTree>
    <p:extLst>
      <p:ext uri="{BB962C8B-B14F-4D97-AF65-F5344CB8AC3E}">
        <p14:creationId xmlns:p14="http://schemas.microsoft.com/office/powerpoint/2010/main" val="94826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33C46A-64E6-6C46-8FC4-822149799DAE}"/>
              </a:ext>
            </a:extLst>
          </p:cNvPr>
          <p:cNvSpPr txBox="1"/>
          <p:nvPr/>
        </p:nvSpPr>
        <p:spPr>
          <a:xfrm>
            <a:off x="3393533" y="1926238"/>
            <a:ext cx="6042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implement </a:t>
            </a:r>
            <a:r>
              <a:rPr lang="en-US" altLang="zh-CN" sz="2000" dirty="0">
                <a:solidFill>
                  <a:srgbClr val="0070C0"/>
                </a:solidFill>
                <a:cs typeface="+mn-ea"/>
                <a:sym typeface="+mn-lt"/>
              </a:rPr>
              <a:t>auto-categorization function to avoid misplace of posting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5FD702-40CA-014A-90F3-2B38CE7C3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262" y="4735959"/>
            <a:ext cx="830943" cy="8309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DD2BF5-39E4-42B9-865E-A1575AD06588}"/>
              </a:ext>
            </a:extLst>
          </p:cNvPr>
          <p:cNvSpPr txBox="1"/>
          <p:nvPr/>
        </p:nvSpPr>
        <p:spPr>
          <a:xfrm>
            <a:off x="874713" y="737103"/>
            <a:ext cx="457388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5. Future Application</a:t>
            </a:r>
          </a:p>
        </p:txBody>
      </p:sp>
      <p:sp>
        <p:nvSpPr>
          <p:cNvPr id="13" name="Chord 14">
            <a:extLst>
              <a:ext uri="{FF2B5EF4-FFF2-40B4-BE49-F238E27FC236}">
                <a16:creationId xmlns:a16="http://schemas.microsoft.com/office/drawing/2014/main" id="{34897D08-EF72-4419-95BD-C13D6EF395C1}"/>
              </a:ext>
            </a:extLst>
          </p:cNvPr>
          <p:cNvSpPr/>
          <p:nvPr/>
        </p:nvSpPr>
        <p:spPr>
          <a:xfrm>
            <a:off x="2137264" y="1926238"/>
            <a:ext cx="830943" cy="830943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Frame 17">
            <a:extLst>
              <a:ext uri="{FF2B5EF4-FFF2-40B4-BE49-F238E27FC236}">
                <a16:creationId xmlns:a16="http://schemas.microsoft.com/office/drawing/2014/main" id="{E18F23AB-44E6-4AAF-B619-8989D17E17A0}"/>
              </a:ext>
            </a:extLst>
          </p:cNvPr>
          <p:cNvSpPr/>
          <p:nvPr/>
        </p:nvSpPr>
        <p:spPr>
          <a:xfrm>
            <a:off x="2137262" y="3392319"/>
            <a:ext cx="830943" cy="70850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3FC45D-BB6F-452F-BA64-3C54F2591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53" y="1502353"/>
            <a:ext cx="2772199" cy="4930818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3D981D-430A-4E3F-8EBE-CEDD41391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72" y="1485903"/>
            <a:ext cx="2772199" cy="49308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68E662-E0E9-4CE2-8BA0-04F093781045}"/>
              </a:ext>
            </a:extLst>
          </p:cNvPr>
          <p:cNvSpPr txBox="1"/>
          <p:nvPr/>
        </p:nvSpPr>
        <p:spPr>
          <a:xfrm>
            <a:off x="3312253" y="3390819"/>
            <a:ext cx="6042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Enable “batch upload &amp; categorize”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32600-921E-40E8-8C67-76C8F8641FA6}"/>
              </a:ext>
            </a:extLst>
          </p:cNvPr>
          <p:cNvSpPr txBox="1"/>
          <p:nvPr/>
        </p:nvSpPr>
        <p:spPr>
          <a:xfrm>
            <a:off x="3251293" y="4951375"/>
            <a:ext cx="6042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Spam and fraud detection</a:t>
            </a:r>
          </a:p>
        </p:txBody>
      </p:sp>
    </p:spTree>
    <p:extLst>
      <p:ext uri="{BB962C8B-B14F-4D97-AF65-F5344CB8AC3E}">
        <p14:creationId xmlns:p14="http://schemas.microsoft.com/office/powerpoint/2010/main" val="97597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3" grpId="0" animBg="1"/>
      <p:bldP spid="13" grpId="1" animBg="1"/>
      <p:bldP spid="14" grpId="0" animBg="1"/>
      <p:bldP spid="14" grpId="1" animBg="1"/>
      <p:bldP spid="17" grpId="0"/>
      <p:bldP spid="17" grpId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309821-F17B-47FA-8207-FE1E07F7ED67}"/>
              </a:ext>
            </a:extLst>
          </p:cNvPr>
          <p:cNvSpPr txBox="1"/>
          <p:nvPr/>
        </p:nvSpPr>
        <p:spPr>
          <a:xfrm>
            <a:off x="874713" y="737103"/>
            <a:ext cx="251350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>
                <a:solidFill>
                  <a:schemeClr val="tx2">
                    <a:lumMod val="75000"/>
                  </a:schemeClr>
                </a:solidFill>
                <a:latin typeface="+mj-lt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EA5BF3-4642-45AA-B194-46C047E9E8F8}"/>
              </a:ext>
            </a:extLst>
          </p:cNvPr>
          <p:cNvSpPr txBox="1"/>
          <p:nvPr/>
        </p:nvSpPr>
        <p:spPr>
          <a:xfrm>
            <a:off x="661850" y="4415309"/>
            <a:ext cx="3553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Ambiguous, uncategorized posts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Irrelevant title &amp;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Unpleasant User Experience </a:t>
            </a:r>
          </a:p>
        </p:txBody>
      </p:sp>
      <p:grpSp>
        <p:nvGrpSpPr>
          <p:cNvPr id="6" name="그룹 4">
            <a:extLst>
              <a:ext uri="{FF2B5EF4-FFF2-40B4-BE49-F238E27FC236}">
                <a16:creationId xmlns:a16="http://schemas.microsoft.com/office/drawing/2014/main" id="{468E056E-D4F2-4818-9314-EEC4C4E7DBA5}"/>
              </a:ext>
            </a:extLst>
          </p:cNvPr>
          <p:cNvGrpSpPr/>
          <p:nvPr/>
        </p:nvGrpSpPr>
        <p:grpSpPr>
          <a:xfrm>
            <a:off x="9018684" y="3082474"/>
            <a:ext cx="1152000" cy="1152000"/>
            <a:chOff x="7547046" y="3129385"/>
            <a:chExt cx="1152000" cy="1152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4BC5B6C-A634-43F3-9B8C-AEDF1C66C85C}"/>
                </a:ext>
              </a:extLst>
            </p:cNvPr>
            <p:cNvSpPr/>
            <p:nvPr/>
          </p:nvSpPr>
          <p:spPr>
            <a:xfrm>
              <a:off x="7619046" y="3201385"/>
              <a:ext cx="1008000" cy="1008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타원 39">
              <a:extLst>
                <a:ext uri="{FF2B5EF4-FFF2-40B4-BE49-F238E27FC236}">
                  <a16:creationId xmlns:a16="http://schemas.microsoft.com/office/drawing/2014/main" id="{D61DF97A-4281-4378-8EE2-34AD58F54181}"/>
                </a:ext>
              </a:extLst>
            </p:cNvPr>
            <p:cNvSpPr/>
            <p:nvPr/>
          </p:nvSpPr>
          <p:spPr>
            <a:xfrm>
              <a:off x="7547046" y="3129385"/>
              <a:ext cx="1152000" cy="1152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5E8D5D4-B985-46F0-9186-A9D6D6A00C2D}"/>
              </a:ext>
            </a:extLst>
          </p:cNvPr>
          <p:cNvGrpSpPr/>
          <p:nvPr/>
        </p:nvGrpSpPr>
        <p:grpSpPr>
          <a:xfrm>
            <a:off x="3665616" y="2180267"/>
            <a:ext cx="1008000" cy="1008000"/>
            <a:chOff x="8988825" y="4210868"/>
            <a:chExt cx="1008000" cy="100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43C55EE-DFAA-44FF-BFCE-636014A8F928}"/>
                </a:ext>
              </a:extLst>
            </p:cNvPr>
            <p:cNvSpPr/>
            <p:nvPr/>
          </p:nvSpPr>
          <p:spPr>
            <a:xfrm>
              <a:off x="9060825" y="4282868"/>
              <a:ext cx="864000" cy="864000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타원 44">
              <a:extLst>
                <a:ext uri="{FF2B5EF4-FFF2-40B4-BE49-F238E27FC236}">
                  <a16:creationId xmlns:a16="http://schemas.microsoft.com/office/drawing/2014/main" id="{80B04B90-E2A7-4795-BD63-4E5E1D12B796}"/>
                </a:ext>
              </a:extLst>
            </p:cNvPr>
            <p:cNvSpPr/>
            <p:nvPr/>
          </p:nvSpPr>
          <p:spPr>
            <a:xfrm>
              <a:off x="8988825" y="4210868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9" name="직선 연결선 5">
            <a:extLst>
              <a:ext uri="{FF2B5EF4-FFF2-40B4-BE49-F238E27FC236}">
                <a16:creationId xmlns:a16="http://schemas.microsoft.com/office/drawing/2014/main" id="{29B5F666-4B53-4C12-8797-D3017E49E01A}"/>
              </a:ext>
            </a:extLst>
          </p:cNvPr>
          <p:cNvCxnSpPr>
            <a:cxnSpLocks/>
          </p:cNvCxnSpPr>
          <p:nvPr/>
        </p:nvCxnSpPr>
        <p:spPr>
          <a:xfrm flipV="1">
            <a:off x="7054609" y="3658474"/>
            <a:ext cx="1964075" cy="1106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1">
            <a:extLst>
              <a:ext uri="{FF2B5EF4-FFF2-40B4-BE49-F238E27FC236}">
                <a16:creationId xmlns:a16="http://schemas.microsoft.com/office/drawing/2014/main" id="{8CA922E0-049C-47EB-B156-5D133CC66ECC}"/>
              </a:ext>
            </a:extLst>
          </p:cNvPr>
          <p:cNvCxnSpPr>
            <a:cxnSpLocks/>
          </p:cNvCxnSpPr>
          <p:nvPr/>
        </p:nvCxnSpPr>
        <p:spPr>
          <a:xfrm flipH="1">
            <a:off x="6775928" y="2665146"/>
            <a:ext cx="694756" cy="3315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직선 연결선 62">
            <a:extLst>
              <a:ext uri="{FF2B5EF4-FFF2-40B4-BE49-F238E27FC236}">
                <a16:creationId xmlns:a16="http://schemas.microsoft.com/office/drawing/2014/main" id="{3A87BC68-F0FC-4CEE-9AC7-E3BD3FDB27F2}"/>
              </a:ext>
            </a:extLst>
          </p:cNvPr>
          <p:cNvCxnSpPr>
            <a:cxnSpLocks/>
          </p:cNvCxnSpPr>
          <p:nvPr/>
        </p:nvCxnSpPr>
        <p:spPr>
          <a:xfrm flipH="1" flipV="1">
            <a:off x="2989566" y="3658474"/>
            <a:ext cx="2162087" cy="1106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2E6D5F0-1584-4020-9253-C842CD536AA2}"/>
              </a:ext>
            </a:extLst>
          </p:cNvPr>
          <p:cNvGrpSpPr/>
          <p:nvPr/>
        </p:nvGrpSpPr>
        <p:grpSpPr>
          <a:xfrm>
            <a:off x="5151653" y="2718059"/>
            <a:ext cx="1907787" cy="1902956"/>
            <a:chOff x="4532598" y="2572682"/>
            <a:chExt cx="1907787" cy="1902956"/>
          </a:xfrm>
        </p:grpSpPr>
        <p:grpSp>
          <p:nvGrpSpPr>
            <p:cNvPr id="5" name="그룹 2">
              <a:extLst>
                <a:ext uri="{FF2B5EF4-FFF2-40B4-BE49-F238E27FC236}">
                  <a16:creationId xmlns:a16="http://schemas.microsoft.com/office/drawing/2014/main" id="{78F8EAD4-7943-4E50-A701-B460A9F2BF5C}"/>
                </a:ext>
              </a:extLst>
            </p:cNvPr>
            <p:cNvGrpSpPr/>
            <p:nvPr/>
          </p:nvGrpSpPr>
          <p:grpSpPr>
            <a:xfrm>
              <a:off x="4532598" y="2572682"/>
              <a:ext cx="1902956" cy="1902956"/>
              <a:chOff x="5149010" y="2724110"/>
              <a:chExt cx="1902956" cy="1902956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6E8628F-5918-4491-A002-DD74845F8CA1}"/>
                  </a:ext>
                </a:extLst>
              </p:cNvPr>
              <p:cNvSpPr/>
              <p:nvPr/>
            </p:nvSpPr>
            <p:spPr>
              <a:xfrm>
                <a:off x="5263310" y="2838410"/>
                <a:ext cx="1674356" cy="1674356"/>
              </a:xfrm>
              <a:prstGeom prst="ellipse">
                <a:avLst/>
              </a:prstGeom>
              <a:solidFill>
                <a:schemeClr val="accent4">
                  <a:alpha val="64000"/>
                </a:schemeClr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JM" sz="27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7" name="타원 1">
                <a:extLst>
                  <a:ext uri="{FF2B5EF4-FFF2-40B4-BE49-F238E27FC236}">
                    <a16:creationId xmlns:a16="http://schemas.microsoft.com/office/drawing/2014/main" id="{035DC4BF-1861-49CD-A3C0-27B8806A7824}"/>
                  </a:ext>
                </a:extLst>
              </p:cNvPr>
              <p:cNvSpPr/>
              <p:nvPr/>
            </p:nvSpPr>
            <p:spPr>
              <a:xfrm>
                <a:off x="5149010" y="2724110"/>
                <a:ext cx="1902956" cy="1902956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8" name="TextBox 29">
              <a:extLst>
                <a:ext uri="{FF2B5EF4-FFF2-40B4-BE49-F238E27FC236}">
                  <a16:creationId xmlns:a16="http://schemas.microsoft.com/office/drawing/2014/main" id="{17D5F926-413E-4B31-B695-B3587BDA264E}"/>
                </a:ext>
              </a:extLst>
            </p:cNvPr>
            <p:cNvSpPr txBox="1"/>
            <p:nvPr/>
          </p:nvSpPr>
          <p:spPr>
            <a:xfrm>
              <a:off x="4537429" y="3104554"/>
              <a:ext cx="19029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>
                  <a:solidFill>
                    <a:schemeClr val="bg1"/>
                  </a:solidFill>
                </a:rPr>
                <a:t>Automatic</a:t>
              </a:r>
            </a:p>
            <a:p>
              <a:pPr algn="ctr"/>
              <a:r>
                <a:rPr lang="en-US" altLang="ko-KR" b="1">
                  <a:solidFill>
                    <a:schemeClr val="bg1"/>
                  </a:solidFill>
                </a:rPr>
                <a:t>Categorization</a:t>
              </a:r>
              <a:endParaRPr lang="en-JM" altLang="ko-KR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직선 연결선 63">
            <a:extLst>
              <a:ext uri="{FF2B5EF4-FFF2-40B4-BE49-F238E27FC236}">
                <a16:creationId xmlns:a16="http://schemas.microsoft.com/office/drawing/2014/main" id="{176FA4F2-4602-4498-9B93-AA94ED1B7B38}"/>
              </a:ext>
            </a:extLst>
          </p:cNvPr>
          <p:cNvCxnSpPr>
            <a:cxnSpLocks/>
          </p:cNvCxnSpPr>
          <p:nvPr/>
        </p:nvCxnSpPr>
        <p:spPr>
          <a:xfrm flipH="1" flipV="1">
            <a:off x="2493509" y="3525695"/>
            <a:ext cx="1291650" cy="207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31">
            <a:extLst>
              <a:ext uri="{FF2B5EF4-FFF2-40B4-BE49-F238E27FC236}">
                <a16:creationId xmlns:a16="http://schemas.microsoft.com/office/drawing/2014/main" id="{C49AFB47-4CBA-4386-AB99-2C64EBE3A630}"/>
              </a:ext>
            </a:extLst>
          </p:cNvPr>
          <p:cNvSpPr txBox="1"/>
          <p:nvPr/>
        </p:nvSpPr>
        <p:spPr>
          <a:xfrm>
            <a:off x="7588446" y="1704727"/>
            <a:ext cx="896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Image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자유형 108">
            <a:extLst>
              <a:ext uri="{FF2B5EF4-FFF2-40B4-BE49-F238E27FC236}">
                <a16:creationId xmlns:a16="http://schemas.microsoft.com/office/drawing/2014/main" id="{84393F7B-5040-4EB4-A5D2-CFC03001D02D}"/>
              </a:ext>
            </a:extLst>
          </p:cNvPr>
          <p:cNvSpPr/>
          <p:nvPr/>
        </p:nvSpPr>
        <p:spPr>
          <a:xfrm flipV="1">
            <a:off x="8148900" y="4330413"/>
            <a:ext cx="2964257" cy="80172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60BDD5D-A2B5-49B2-8B4F-B551051AE141}"/>
              </a:ext>
            </a:extLst>
          </p:cNvPr>
          <p:cNvGrpSpPr/>
          <p:nvPr/>
        </p:nvGrpSpPr>
        <p:grpSpPr>
          <a:xfrm>
            <a:off x="1837566" y="3082474"/>
            <a:ext cx="1152000" cy="1152000"/>
            <a:chOff x="2513705" y="2951769"/>
            <a:chExt cx="1152000" cy="1152000"/>
          </a:xfrm>
        </p:grpSpPr>
        <p:grpSp>
          <p:nvGrpSpPr>
            <p:cNvPr id="12" name="그룹 9">
              <a:extLst>
                <a:ext uri="{FF2B5EF4-FFF2-40B4-BE49-F238E27FC236}">
                  <a16:creationId xmlns:a16="http://schemas.microsoft.com/office/drawing/2014/main" id="{D7B448AE-1745-4DA5-A430-52CEBC7DFF2C}"/>
                </a:ext>
              </a:extLst>
            </p:cNvPr>
            <p:cNvGrpSpPr/>
            <p:nvPr/>
          </p:nvGrpSpPr>
          <p:grpSpPr>
            <a:xfrm>
              <a:off x="2513705" y="2951769"/>
              <a:ext cx="1152000" cy="1152000"/>
              <a:chOff x="3517627" y="3101123"/>
              <a:chExt cx="1152000" cy="115200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8D0F881-235A-4AA5-889F-A71984574EFB}"/>
                  </a:ext>
                </a:extLst>
              </p:cNvPr>
              <p:cNvSpPr/>
              <p:nvPr/>
            </p:nvSpPr>
            <p:spPr>
              <a:xfrm rot="10800000">
                <a:off x="3589627" y="3173123"/>
                <a:ext cx="1008000" cy="1008000"/>
              </a:xfrm>
              <a:prstGeom prst="ellipse">
                <a:avLst/>
              </a:prstGeom>
              <a:solidFill>
                <a:schemeClr val="accent3">
                  <a:alpha val="80000"/>
                </a:schemeClr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JM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" name="타원 58">
                <a:extLst>
                  <a:ext uri="{FF2B5EF4-FFF2-40B4-BE49-F238E27FC236}">
                    <a16:creationId xmlns:a16="http://schemas.microsoft.com/office/drawing/2014/main" id="{35FE7B7D-2EB2-4A8C-A3B0-A5EC0CC9314E}"/>
                  </a:ext>
                </a:extLst>
              </p:cNvPr>
              <p:cNvSpPr/>
              <p:nvPr/>
            </p:nvSpPr>
            <p:spPr>
              <a:xfrm rot="10800000">
                <a:off x="3517627" y="3101123"/>
                <a:ext cx="1152000" cy="1152000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0" name="Round Same Side Corner Rectangle 11">
              <a:extLst>
                <a:ext uri="{FF2B5EF4-FFF2-40B4-BE49-F238E27FC236}">
                  <a16:creationId xmlns:a16="http://schemas.microsoft.com/office/drawing/2014/main" id="{78B8C4E4-EE65-4691-87D9-CCEE64320624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2812969" y="3275027"/>
              <a:ext cx="629262" cy="534437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0BF3D45-D8F4-41FC-B935-895D7C58B9E5}"/>
              </a:ext>
            </a:extLst>
          </p:cNvPr>
          <p:cNvGrpSpPr/>
          <p:nvPr/>
        </p:nvGrpSpPr>
        <p:grpSpPr>
          <a:xfrm>
            <a:off x="7470684" y="2161146"/>
            <a:ext cx="1008000" cy="1008000"/>
            <a:chOff x="6851629" y="2015769"/>
            <a:chExt cx="1008000" cy="10080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06DE1CC-3428-4109-A18F-8433E508AEB1}"/>
                </a:ext>
              </a:extLst>
            </p:cNvPr>
            <p:cNvGrpSpPr/>
            <p:nvPr/>
          </p:nvGrpSpPr>
          <p:grpSpPr>
            <a:xfrm>
              <a:off x="6851629" y="2015769"/>
              <a:ext cx="1008000" cy="1008000"/>
              <a:chOff x="8988825" y="2139525"/>
              <a:chExt cx="1008000" cy="100800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9AFE53A-5A87-4FB7-AA83-B1A23C094BDF}"/>
                  </a:ext>
                </a:extLst>
              </p:cNvPr>
              <p:cNvSpPr/>
              <p:nvPr/>
            </p:nvSpPr>
            <p:spPr>
              <a:xfrm>
                <a:off x="9060825" y="2211525"/>
                <a:ext cx="864000" cy="864000"/>
              </a:xfrm>
              <a:prstGeom prst="ellipse">
                <a:avLst/>
              </a:prstGeom>
              <a:solidFill>
                <a:schemeClr val="accent6">
                  <a:alpha val="70000"/>
                </a:schemeClr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JM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AFCB4FF7-A911-40A2-B04A-50CADB36B249}"/>
                  </a:ext>
                </a:extLst>
              </p:cNvPr>
              <p:cNvSpPr/>
              <p:nvPr/>
            </p:nvSpPr>
            <p:spPr>
              <a:xfrm>
                <a:off x="8988825" y="2139525"/>
                <a:ext cx="1008000" cy="1008000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2" name="Rectangle 16">
              <a:extLst>
                <a:ext uri="{FF2B5EF4-FFF2-40B4-BE49-F238E27FC236}">
                  <a16:creationId xmlns:a16="http://schemas.microsoft.com/office/drawing/2014/main" id="{1C57E3FE-5A0D-4816-953F-213842AAE872}"/>
                </a:ext>
              </a:extLst>
            </p:cNvPr>
            <p:cNvSpPr/>
            <p:nvPr/>
          </p:nvSpPr>
          <p:spPr>
            <a:xfrm>
              <a:off x="7075641" y="2348351"/>
              <a:ext cx="559975" cy="374218"/>
            </a:xfrm>
            <a:custGeom>
              <a:avLst/>
              <a:gdLst/>
              <a:ahLst/>
              <a:cxnLst/>
              <a:rect l="l" t="t" r="r" b="b"/>
              <a:pathLst>
                <a:path w="3240006" h="2129375">
                  <a:moveTo>
                    <a:pt x="1916836" y="454558"/>
                  </a:moveTo>
                  <a:cubicBezTo>
                    <a:pt x="2018418" y="454558"/>
                    <a:pt x="2100766" y="536906"/>
                    <a:pt x="2100766" y="638488"/>
                  </a:cubicBezTo>
                  <a:cubicBezTo>
                    <a:pt x="2100766" y="740070"/>
                    <a:pt x="2018418" y="822418"/>
                    <a:pt x="1916836" y="822418"/>
                  </a:cubicBezTo>
                  <a:cubicBezTo>
                    <a:pt x="1815254" y="822418"/>
                    <a:pt x="1732906" y="740070"/>
                    <a:pt x="1732906" y="638488"/>
                  </a:cubicBezTo>
                  <a:cubicBezTo>
                    <a:pt x="1732906" y="536906"/>
                    <a:pt x="1815254" y="454558"/>
                    <a:pt x="1916836" y="454558"/>
                  </a:cubicBezTo>
                  <a:close/>
                  <a:moveTo>
                    <a:pt x="1197545" y="272737"/>
                  </a:moveTo>
                  <a:lnTo>
                    <a:pt x="1861974" y="1458536"/>
                  </a:lnTo>
                  <a:lnTo>
                    <a:pt x="2263096" y="848801"/>
                  </a:lnTo>
                  <a:lnTo>
                    <a:pt x="2919562" y="1846679"/>
                  </a:lnTo>
                  <a:lnTo>
                    <a:pt x="2079459" y="1846679"/>
                  </a:lnTo>
                  <a:lnTo>
                    <a:pt x="1606629" y="1846679"/>
                  </a:lnTo>
                  <a:lnTo>
                    <a:pt x="315630" y="1846679"/>
                  </a:lnTo>
                  <a:close/>
                  <a:moveTo>
                    <a:pt x="180003" y="164687"/>
                  </a:moveTo>
                  <a:lnTo>
                    <a:pt x="180003" y="1964687"/>
                  </a:lnTo>
                  <a:lnTo>
                    <a:pt x="3060003" y="1964687"/>
                  </a:lnTo>
                  <a:lnTo>
                    <a:pt x="3060003" y="164687"/>
                  </a:lnTo>
                  <a:close/>
                  <a:moveTo>
                    <a:pt x="0" y="0"/>
                  </a:moveTo>
                  <a:lnTo>
                    <a:pt x="3240006" y="0"/>
                  </a:lnTo>
                  <a:lnTo>
                    <a:pt x="3240006" y="2129375"/>
                  </a:lnTo>
                  <a:lnTo>
                    <a:pt x="0" y="21293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3" name="Oval 21">
            <a:extLst>
              <a:ext uri="{FF2B5EF4-FFF2-40B4-BE49-F238E27FC236}">
                <a16:creationId xmlns:a16="http://schemas.microsoft.com/office/drawing/2014/main" id="{79587214-E3F3-49DC-B600-F8F6A332949A}"/>
              </a:ext>
            </a:extLst>
          </p:cNvPr>
          <p:cNvSpPr>
            <a:spLocks noChangeAspect="1"/>
          </p:cNvSpPr>
          <p:nvPr/>
        </p:nvSpPr>
        <p:spPr>
          <a:xfrm>
            <a:off x="10759554" y="5757665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52" name="직선 연결선 11">
            <a:extLst>
              <a:ext uri="{FF2B5EF4-FFF2-40B4-BE49-F238E27FC236}">
                <a16:creationId xmlns:a16="http://schemas.microsoft.com/office/drawing/2014/main" id="{DF9E7220-8AB0-4F0F-A179-E1F93BED2953}"/>
              </a:ext>
            </a:extLst>
          </p:cNvPr>
          <p:cNvCxnSpPr>
            <a:cxnSpLocks/>
          </p:cNvCxnSpPr>
          <p:nvPr/>
        </p:nvCxnSpPr>
        <p:spPr>
          <a:xfrm>
            <a:off x="4673616" y="2684267"/>
            <a:ext cx="756718" cy="31247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TextBox 31">
            <a:extLst>
              <a:ext uri="{FF2B5EF4-FFF2-40B4-BE49-F238E27FC236}">
                <a16:creationId xmlns:a16="http://schemas.microsoft.com/office/drawing/2014/main" id="{A575BAFF-A763-470C-BAB5-FBCA92DB2647}"/>
              </a:ext>
            </a:extLst>
          </p:cNvPr>
          <p:cNvSpPr txBox="1"/>
          <p:nvPr/>
        </p:nvSpPr>
        <p:spPr>
          <a:xfrm>
            <a:off x="3842218" y="1743601"/>
            <a:ext cx="654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Rounded Rectangle 12">
            <a:extLst>
              <a:ext uri="{FF2B5EF4-FFF2-40B4-BE49-F238E27FC236}">
                <a16:creationId xmlns:a16="http://schemas.microsoft.com/office/drawing/2014/main" id="{AF49C053-677C-4EBF-88E5-F61FF1A5B4F7}"/>
              </a:ext>
            </a:extLst>
          </p:cNvPr>
          <p:cNvSpPr>
            <a:spLocks noChangeAspect="1"/>
          </p:cNvSpPr>
          <p:nvPr/>
        </p:nvSpPr>
        <p:spPr>
          <a:xfrm>
            <a:off x="9343079" y="3280788"/>
            <a:ext cx="592921" cy="706572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A59AD3-AB44-42F0-86D7-53683F67610D}"/>
              </a:ext>
            </a:extLst>
          </p:cNvPr>
          <p:cNvSpPr txBox="1"/>
          <p:nvPr/>
        </p:nvSpPr>
        <p:spPr>
          <a:xfrm>
            <a:off x="7805976" y="4489112"/>
            <a:ext cx="3650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Precise single-label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 user interventions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Spam Detection 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자유형 108">
            <a:extLst>
              <a:ext uri="{FF2B5EF4-FFF2-40B4-BE49-F238E27FC236}">
                <a16:creationId xmlns:a16="http://schemas.microsoft.com/office/drawing/2014/main" id="{0CA00A8A-7275-4241-8FB8-DD2053A21014}"/>
              </a:ext>
            </a:extLst>
          </p:cNvPr>
          <p:cNvSpPr/>
          <p:nvPr/>
        </p:nvSpPr>
        <p:spPr>
          <a:xfrm flipV="1">
            <a:off x="8148899" y="5429711"/>
            <a:ext cx="2964257" cy="80172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65BD298-C97E-4706-B1E1-B86E109EAD18}"/>
              </a:ext>
            </a:extLst>
          </p:cNvPr>
          <p:cNvSpPr/>
          <p:nvPr/>
        </p:nvSpPr>
        <p:spPr>
          <a:xfrm>
            <a:off x="3976720" y="2433800"/>
            <a:ext cx="379280" cy="503121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68" name="자유형 108">
            <a:extLst>
              <a:ext uri="{FF2B5EF4-FFF2-40B4-BE49-F238E27FC236}">
                <a16:creationId xmlns:a16="http://schemas.microsoft.com/office/drawing/2014/main" id="{5E6569E6-9CC5-4F00-BA4D-5EA678B812A6}"/>
              </a:ext>
            </a:extLst>
          </p:cNvPr>
          <p:cNvSpPr/>
          <p:nvPr/>
        </p:nvSpPr>
        <p:spPr>
          <a:xfrm flipV="1">
            <a:off x="874713" y="4283727"/>
            <a:ext cx="2964257" cy="80172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자유형 108">
            <a:extLst>
              <a:ext uri="{FF2B5EF4-FFF2-40B4-BE49-F238E27FC236}">
                <a16:creationId xmlns:a16="http://schemas.microsoft.com/office/drawing/2014/main" id="{F3BAB958-0217-43D2-A64C-E624011F0513}"/>
              </a:ext>
            </a:extLst>
          </p:cNvPr>
          <p:cNvSpPr/>
          <p:nvPr/>
        </p:nvSpPr>
        <p:spPr>
          <a:xfrm flipV="1">
            <a:off x="901954" y="5683865"/>
            <a:ext cx="2964257" cy="80172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1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83E7-955A-40A5-B70A-ABBB55DB2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CD4F4-0154-4061-9741-F3A6C9286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0838"/>
            <a:ext cx="9144000" cy="1655762"/>
          </a:xfrm>
        </p:spPr>
        <p:txBody>
          <a:bodyPr/>
          <a:lstStyle/>
          <a:p>
            <a:r>
              <a:rPr lang="en-US" sz="4000">
                <a:solidFill>
                  <a:srgbClr val="0070C0"/>
                </a:solidFill>
              </a:rPr>
              <a:t>Question &amp; Comments</a:t>
            </a:r>
          </a:p>
        </p:txBody>
      </p:sp>
    </p:spTree>
    <p:extLst>
      <p:ext uri="{BB962C8B-B14F-4D97-AF65-F5344CB8AC3E}">
        <p14:creationId xmlns:p14="http://schemas.microsoft.com/office/powerpoint/2010/main" val="2688224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6DD5D6A-45C0-4787-B90C-F86A911A8B71}"/>
              </a:ext>
            </a:extLst>
          </p:cNvPr>
          <p:cNvGrpSpPr/>
          <p:nvPr/>
        </p:nvGrpSpPr>
        <p:grpSpPr>
          <a:xfrm>
            <a:off x="8686367" y="1788204"/>
            <a:ext cx="2738140" cy="1085948"/>
            <a:chOff x="302738" y="4417056"/>
            <a:chExt cx="2851594" cy="10859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A515C7-3DB4-4A52-92C9-7FB3C70A9C27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30E0AF-12B6-4A20-B479-9E8407AB44AF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777B131-B8EB-4265-A525-7D7384553E76}"/>
              </a:ext>
            </a:extLst>
          </p:cNvPr>
          <p:cNvGrpSpPr/>
          <p:nvPr/>
        </p:nvGrpSpPr>
        <p:grpSpPr>
          <a:xfrm>
            <a:off x="810431" y="5014332"/>
            <a:ext cx="2738140" cy="1085948"/>
            <a:chOff x="302738" y="4417056"/>
            <a:chExt cx="2851594" cy="10859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DAA3B1-AAB9-4F4A-AF5A-8B71286D8DDD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98B4C0-B126-4602-A9EC-E2F180D2CDCA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53E82FD-4ACC-4494-BC11-88F1029418FF}"/>
              </a:ext>
            </a:extLst>
          </p:cNvPr>
          <p:cNvGrpSpPr/>
          <p:nvPr/>
        </p:nvGrpSpPr>
        <p:grpSpPr>
          <a:xfrm>
            <a:off x="810431" y="1846690"/>
            <a:ext cx="2738140" cy="1085948"/>
            <a:chOff x="302738" y="4417056"/>
            <a:chExt cx="2851594" cy="10859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98BAB-CAB6-44CB-9261-54C6A2BF0F8C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2BD230-E8CF-4777-810E-20503CE65439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D77E58-AB74-4CF6-99D0-9B6EDD1F62E7}"/>
              </a:ext>
            </a:extLst>
          </p:cNvPr>
          <p:cNvGrpSpPr/>
          <p:nvPr/>
        </p:nvGrpSpPr>
        <p:grpSpPr>
          <a:xfrm>
            <a:off x="8686367" y="5014332"/>
            <a:ext cx="2738140" cy="1085948"/>
            <a:chOff x="302738" y="4417056"/>
            <a:chExt cx="2851594" cy="10859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81AED9-7A60-4EC1-8D22-3484E4C80107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82B37A-C434-49FB-AA11-1F0A882F0105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5" name="Elbow Connector 10">
            <a:extLst>
              <a:ext uri="{FF2B5EF4-FFF2-40B4-BE49-F238E27FC236}">
                <a16:creationId xmlns:a16="http://schemas.microsoft.com/office/drawing/2014/main" id="{431794A6-10F7-4C70-8CDE-C6B2DCBB3956}"/>
              </a:ext>
            </a:extLst>
          </p:cNvPr>
          <p:cNvCxnSpPr>
            <a:cxnSpLocks/>
          </p:cNvCxnSpPr>
          <p:nvPr/>
        </p:nvCxnSpPr>
        <p:spPr>
          <a:xfrm flipV="1">
            <a:off x="6692630" y="1926705"/>
            <a:ext cx="1780165" cy="1332063"/>
          </a:xfrm>
          <a:prstGeom prst="bentConnector3">
            <a:avLst>
              <a:gd name="adj1" fmla="val -274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24">
            <a:extLst>
              <a:ext uri="{FF2B5EF4-FFF2-40B4-BE49-F238E27FC236}">
                <a16:creationId xmlns:a16="http://schemas.microsoft.com/office/drawing/2014/main" id="{AEF3952F-52F5-410B-9F1E-63C7FB5557BD}"/>
              </a:ext>
            </a:extLst>
          </p:cNvPr>
          <p:cNvCxnSpPr>
            <a:cxnSpLocks/>
          </p:cNvCxnSpPr>
          <p:nvPr/>
        </p:nvCxnSpPr>
        <p:spPr>
          <a:xfrm rot="10800000">
            <a:off x="7140112" y="4393860"/>
            <a:ext cx="1332682" cy="758972"/>
          </a:xfrm>
          <a:prstGeom prst="bentConnector3">
            <a:avLst>
              <a:gd name="adj1" fmla="val 98905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32">
            <a:extLst>
              <a:ext uri="{FF2B5EF4-FFF2-40B4-BE49-F238E27FC236}">
                <a16:creationId xmlns:a16="http://schemas.microsoft.com/office/drawing/2014/main" id="{1986C66E-A442-423E-8E37-8587ABDDE99F}"/>
              </a:ext>
            </a:extLst>
          </p:cNvPr>
          <p:cNvCxnSpPr>
            <a:cxnSpLocks/>
          </p:cNvCxnSpPr>
          <p:nvPr/>
        </p:nvCxnSpPr>
        <p:spPr>
          <a:xfrm flipV="1">
            <a:off x="2845273" y="4423136"/>
            <a:ext cx="1597847" cy="529168"/>
          </a:xfrm>
          <a:prstGeom prst="bentConnector3">
            <a:avLst>
              <a:gd name="adj1" fmla="val -53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38">
            <a:extLst>
              <a:ext uri="{FF2B5EF4-FFF2-40B4-BE49-F238E27FC236}">
                <a16:creationId xmlns:a16="http://schemas.microsoft.com/office/drawing/2014/main" id="{C2074D5E-0F84-4114-9D47-8ACE4F1A4719}"/>
              </a:ext>
            </a:extLst>
          </p:cNvPr>
          <p:cNvCxnSpPr>
            <a:cxnSpLocks/>
          </p:cNvCxnSpPr>
          <p:nvPr/>
        </p:nvCxnSpPr>
        <p:spPr>
          <a:xfrm>
            <a:off x="3720911" y="1985190"/>
            <a:ext cx="1150621" cy="270012"/>
          </a:xfrm>
          <a:prstGeom prst="bentConnector3">
            <a:avLst>
              <a:gd name="adj1" fmla="val 9988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3">
            <a:extLst>
              <a:ext uri="{FF2B5EF4-FFF2-40B4-BE49-F238E27FC236}">
                <a16:creationId xmlns:a16="http://schemas.microsoft.com/office/drawing/2014/main" id="{98CE41FC-7E15-4E78-93D6-535C5BA299DF}"/>
              </a:ext>
            </a:extLst>
          </p:cNvPr>
          <p:cNvGrpSpPr/>
          <p:nvPr/>
        </p:nvGrpSpPr>
        <p:grpSpPr>
          <a:xfrm>
            <a:off x="4354682" y="2271244"/>
            <a:ext cx="3852300" cy="3268838"/>
            <a:chOff x="4708647" y="2271244"/>
            <a:chExt cx="3462733" cy="2938275"/>
          </a:xfrm>
        </p:grpSpPr>
        <p:sp>
          <p:nvSpPr>
            <p:cNvPr id="20" name="자유형: 도형 112">
              <a:extLst>
                <a:ext uri="{FF2B5EF4-FFF2-40B4-BE49-F238E27FC236}">
                  <a16:creationId xmlns:a16="http://schemas.microsoft.com/office/drawing/2014/main" id="{029B5093-8B12-411D-93A3-136C3D1AB5F8}"/>
                </a:ext>
              </a:extLst>
            </p:cNvPr>
            <p:cNvSpPr/>
            <p:nvPr/>
          </p:nvSpPr>
          <p:spPr>
            <a:xfrm>
              <a:off x="5424880" y="2949383"/>
              <a:ext cx="1627206" cy="1631046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1" name="자유형: 도형 113">
              <a:extLst>
                <a:ext uri="{FF2B5EF4-FFF2-40B4-BE49-F238E27FC236}">
                  <a16:creationId xmlns:a16="http://schemas.microsoft.com/office/drawing/2014/main" id="{C63BD6E5-7CCB-4C8A-B6A8-C141A736B2B2}"/>
                </a:ext>
              </a:extLst>
            </p:cNvPr>
            <p:cNvSpPr/>
            <p:nvPr/>
          </p:nvSpPr>
          <p:spPr>
            <a:xfrm>
              <a:off x="7043973" y="3247219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자유형: 도형 114">
              <a:extLst>
                <a:ext uri="{FF2B5EF4-FFF2-40B4-BE49-F238E27FC236}">
                  <a16:creationId xmlns:a16="http://schemas.microsoft.com/office/drawing/2014/main" id="{D11EE7D5-3FE5-41E5-B078-699390C6A418}"/>
                </a:ext>
              </a:extLst>
            </p:cNvPr>
            <p:cNvSpPr/>
            <p:nvPr/>
          </p:nvSpPr>
          <p:spPr>
            <a:xfrm>
              <a:off x="4755968" y="2271244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3" name="자유형: 도형 116">
              <a:extLst>
                <a:ext uri="{FF2B5EF4-FFF2-40B4-BE49-F238E27FC236}">
                  <a16:creationId xmlns:a16="http://schemas.microsoft.com/office/drawing/2014/main" id="{1D9AF348-5E03-41C7-8BC8-D339EF2FC992}"/>
                </a:ext>
              </a:extLst>
            </p:cNvPr>
            <p:cNvSpPr/>
            <p:nvPr/>
          </p:nvSpPr>
          <p:spPr>
            <a:xfrm>
              <a:off x="4708647" y="4079451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4" name="Rounded Rectangle 25">
            <a:extLst>
              <a:ext uri="{FF2B5EF4-FFF2-40B4-BE49-F238E27FC236}">
                <a16:creationId xmlns:a16="http://schemas.microsoft.com/office/drawing/2014/main" id="{6F40CF09-B868-46D9-AF45-0A20DC21F90F}"/>
              </a:ext>
            </a:extLst>
          </p:cNvPr>
          <p:cNvSpPr/>
          <p:nvPr/>
        </p:nvSpPr>
        <p:spPr>
          <a:xfrm>
            <a:off x="4816559" y="2751411"/>
            <a:ext cx="435772" cy="31935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rapezoid 22">
            <a:extLst>
              <a:ext uri="{FF2B5EF4-FFF2-40B4-BE49-F238E27FC236}">
                <a16:creationId xmlns:a16="http://schemas.microsoft.com/office/drawing/2014/main" id="{17EC5007-9357-4793-AC20-D33841B2EA2E}"/>
              </a:ext>
            </a:extLst>
          </p:cNvPr>
          <p:cNvSpPr>
            <a:spLocks noChangeAspect="1"/>
          </p:cNvSpPr>
          <p:nvPr/>
        </p:nvSpPr>
        <p:spPr>
          <a:xfrm>
            <a:off x="7353444" y="3868144"/>
            <a:ext cx="461850" cy="2349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Freeform 53">
            <a:extLst>
              <a:ext uri="{FF2B5EF4-FFF2-40B4-BE49-F238E27FC236}">
                <a16:creationId xmlns:a16="http://schemas.microsoft.com/office/drawing/2014/main" id="{38168069-3120-4C95-BC95-448631103E73}"/>
              </a:ext>
            </a:extLst>
          </p:cNvPr>
          <p:cNvSpPr/>
          <p:nvPr/>
        </p:nvSpPr>
        <p:spPr>
          <a:xfrm>
            <a:off x="4813952" y="4734210"/>
            <a:ext cx="370902" cy="380272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Freeform 55">
            <a:extLst>
              <a:ext uri="{FF2B5EF4-FFF2-40B4-BE49-F238E27FC236}">
                <a16:creationId xmlns:a16="http://schemas.microsoft.com/office/drawing/2014/main" id="{CFDF20AC-BB7E-4502-A51F-7352E1DE6112}"/>
              </a:ext>
            </a:extLst>
          </p:cNvPr>
          <p:cNvSpPr/>
          <p:nvPr/>
        </p:nvSpPr>
        <p:spPr>
          <a:xfrm rot="2700000">
            <a:off x="5927926" y="3558713"/>
            <a:ext cx="306172" cy="75022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TextBox 68">
            <a:extLst>
              <a:ext uri="{FF2B5EF4-FFF2-40B4-BE49-F238E27FC236}">
                <a16:creationId xmlns:a16="http://schemas.microsoft.com/office/drawing/2014/main" id="{CF02082C-DE94-4E2B-9BC4-9D155D5FFDAE}"/>
              </a:ext>
            </a:extLst>
          </p:cNvPr>
          <p:cNvSpPr txBox="1"/>
          <p:nvPr/>
        </p:nvSpPr>
        <p:spPr>
          <a:xfrm>
            <a:off x="3908741" y="1329657"/>
            <a:ext cx="77495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400">
                <a:solidFill>
                  <a:schemeClr val="bg1">
                    <a:lumMod val="85000"/>
                  </a:schemeClr>
                </a:solidFill>
                <a:latin typeface="+mj-lt"/>
              </a:rPr>
              <a:t>01</a:t>
            </a:r>
          </a:p>
        </p:txBody>
      </p:sp>
      <p:sp>
        <p:nvSpPr>
          <p:cNvPr id="29" name="TextBox 68">
            <a:extLst>
              <a:ext uri="{FF2B5EF4-FFF2-40B4-BE49-F238E27FC236}">
                <a16:creationId xmlns:a16="http://schemas.microsoft.com/office/drawing/2014/main" id="{C5476F12-7FA7-4892-A728-91841275CC12}"/>
              </a:ext>
            </a:extLst>
          </p:cNvPr>
          <p:cNvSpPr txBox="1"/>
          <p:nvPr/>
        </p:nvSpPr>
        <p:spPr>
          <a:xfrm>
            <a:off x="7270333" y="1249595"/>
            <a:ext cx="77495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400">
                <a:solidFill>
                  <a:schemeClr val="bg1">
                    <a:lumMod val="85000"/>
                  </a:schemeClr>
                </a:solidFill>
                <a:latin typeface="+mj-lt"/>
              </a:rPr>
              <a:t>02</a:t>
            </a:r>
          </a:p>
        </p:txBody>
      </p:sp>
      <p:sp>
        <p:nvSpPr>
          <p:cNvPr id="30" name="TextBox 68">
            <a:extLst>
              <a:ext uri="{FF2B5EF4-FFF2-40B4-BE49-F238E27FC236}">
                <a16:creationId xmlns:a16="http://schemas.microsoft.com/office/drawing/2014/main" id="{024F2DCA-6178-40E4-B125-B27AFCEC894C}"/>
              </a:ext>
            </a:extLst>
          </p:cNvPr>
          <p:cNvSpPr txBox="1"/>
          <p:nvPr/>
        </p:nvSpPr>
        <p:spPr>
          <a:xfrm>
            <a:off x="3131315" y="3764542"/>
            <a:ext cx="77495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400">
                <a:solidFill>
                  <a:schemeClr val="bg1">
                    <a:lumMod val="85000"/>
                  </a:schemeClr>
                </a:solidFill>
                <a:latin typeface="+mj-lt"/>
              </a:rPr>
              <a:t>03</a:t>
            </a:r>
          </a:p>
        </p:txBody>
      </p:sp>
      <p:sp>
        <p:nvSpPr>
          <p:cNvPr id="31" name="TextBox 68">
            <a:extLst>
              <a:ext uri="{FF2B5EF4-FFF2-40B4-BE49-F238E27FC236}">
                <a16:creationId xmlns:a16="http://schemas.microsoft.com/office/drawing/2014/main" id="{D8A9CCC1-4CFB-4877-8147-E7344CE3B86E}"/>
              </a:ext>
            </a:extLst>
          </p:cNvPr>
          <p:cNvSpPr txBox="1"/>
          <p:nvPr/>
        </p:nvSpPr>
        <p:spPr>
          <a:xfrm>
            <a:off x="7353444" y="5201528"/>
            <a:ext cx="70371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400">
                <a:solidFill>
                  <a:schemeClr val="bg1">
                    <a:lumMod val="85000"/>
                  </a:schemeClr>
                </a:solidFill>
                <a:latin typeface="+mj-lt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352614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DA4737-7EA3-4DEC-A5EA-A064A348F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7677"/>
            <a:ext cx="12192000" cy="388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3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9EF096B-B1C6-49BC-A303-87366F0A1EE1}"/>
              </a:ext>
            </a:extLst>
          </p:cNvPr>
          <p:cNvCxnSpPr/>
          <p:nvPr/>
        </p:nvCxnSpPr>
        <p:spPr>
          <a:xfrm>
            <a:off x="1006078" y="3507274"/>
            <a:ext cx="1017984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DE974E0-3D40-4BDA-A5AD-14EEA0D9E652}"/>
              </a:ext>
            </a:extLst>
          </p:cNvPr>
          <p:cNvSpPr txBox="1"/>
          <p:nvPr/>
        </p:nvSpPr>
        <p:spPr>
          <a:xfrm>
            <a:off x="874713" y="737103"/>
            <a:ext cx="16911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>
                <a:solidFill>
                  <a:schemeClr val="tx2">
                    <a:lumMod val="75000"/>
                  </a:schemeClr>
                </a:solidFill>
                <a:latin typeface="+mj-lt"/>
              </a:rPr>
              <a:t>Agenda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7F50CA-AF64-46B9-A013-F3C220E7DA8C}"/>
              </a:ext>
            </a:extLst>
          </p:cNvPr>
          <p:cNvSpPr/>
          <p:nvPr/>
        </p:nvSpPr>
        <p:spPr>
          <a:xfrm>
            <a:off x="874713" y="3371430"/>
            <a:ext cx="271688" cy="271688"/>
          </a:xfrm>
          <a:prstGeom prst="ellipse">
            <a:avLst/>
          </a:prstGeom>
          <a:solidFill>
            <a:srgbClr val="007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455D04-BD70-4C22-8593-CE75DF10ECB6}"/>
              </a:ext>
            </a:extLst>
          </p:cNvPr>
          <p:cNvSpPr/>
          <p:nvPr/>
        </p:nvSpPr>
        <p:spPr>
          <a:xfrm>
            <a:off x="2018393" y="3040549"/>
            <a:ext cx="933450" cy="933450"/>
          </a:xfrm>
          <a:prstGeom prst="ellipse">
            <a:avLst/>
          </a:prstGeom>
          <a:solidFill>
            <a:srgbClr val="007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111603-8A21-4799-9946-FA5175AD532E}"/>
              </a:ext>
            </a:extLst>
          </p:cNvPr>
          <p:cNvSpPr/>
          <p:nvPr/>
        </p:nvSpPr>
        <p:spPr>
          <a:xfrm>
            <a:off x="3823835" y="3040549"/>
            <a:ext cx="933450" cy="933450"/>
          </a:xfrm>
          <a:prstGeom prst="ellipse">
            <a:avLst/>
          </a:prstGeom>
          <a:solidFill>
            <a:srgbClr val="0D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EDD21F-83A1-4794-B7FA-615614090838}"/>
              </a:ext>
            </a:extLst>
          </p:cNvPr>
          <p:cNvSpPr/>
          <p:nvPr/>
        </p:nvSpPr>
        <p:spPr>
          <a:xfrm>
            <a:off x="5629277" y="3040549"/>
            <a:ext cx="933450" cy="933450"/>
          </a:xfrm>
          <a:prstGeom prst="ellipse">
            <a:avLst/>
          </a:prstGeom>
          <a:solidFill>
            <a:srgbClr val="F05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82EA4F-3CBE-40E9-8FB3-760E3BA2C07E}"/>
              </a:ext>
            </a:extLst>
          </p:cNvPr>
          <p:cNvSpPr/>
          <p:nvPr/>
        </p:nvSpPr>
        <p:spPr>
          <a:xfrm>
            <a:off x="7434719" y="3040549"/>
            <a:ext cx="933450" cy="933450"/>
          </a:xfrm>
          <a:prstGeom prst="ellipse">
            <a:avLst/>
          </a:prstGeom>
          <a:solidFill>
            <a:srgbClr val="D61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1C3D85-4C6D-4D0B-BDD1-B9526E326C93}"/>
              </a:ext>
            </a:extLst>
          </p:cNvPr>
          <p:cNvSpPr/>
          <p:nvPr/>
        </p:nvSpPr>
        <p:spPr>
          <a:xfrm>
            <a:off x="9240161" y="3040549"/>
            <a:ext cx="933450" cy="933450"/>
          </a:xfrm>
          <a:prstGeom prst="ellipse">
            <a:avLst/>
          </a:prstGeom>
          <a:solidFill>
            <a:srgbClr val="BC1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2F0650-FDA1-4AC5-87EF-12CEB026BEDA}"/>
              </a:ext>
            </a:extLst>
          </p:cNvPr>
          <p:cNvSpPr/>
          <p:nvPr/>
        </p:nvSpPr>
        <p:spPr>
          <a:xfrm>
            <a:off x="11045600" y="3371430"/>
            <a:ext cx="271688" cy="271688"/>
          </a:xfrm>
          <a:prstGeom prst="ellipse">
            <a:avLst/>
          </a:prstGeom>
          <a:solidFill>
            <a:srgbClr val="BC1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15E5640-EC8F-4D4F-97A7-DAE54B8104CC}"/>
              </a:ext>
            </a:extLst>
          </p:cNvPr>
          <p:cNvSpPr/>
          <p:nvPr/>
        </p:nvSpPr>
        <p:spPr>
          <a:xfrm>
            <a:off x="1888217" y="2910373"/>
            <a:ext cx="1193802" cy="1193802"/>
          </a:xfrm>
          <a:prstGeom prst="arc">
            <a:avLst>
              <a:gd name="adj1" fmla="val 9907"/>
              <a:gd name="adj2" fmla="val 10780622"/>
            </a:avLst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C545C2-CE6B-4577-B4BB-D3A45DF2F732}"/>
              </a:ext>
            </a:extLst>
          </p:cNvPr>
          <p:cNvCxnSpPr/>
          <p:nvPr/>
        </p:nvCxnSpPr>
        <p:spPr>
          <a:xfrm>
            <a:off x="2486025" y="4104175"/>
            <a:ext cx="0" cy="64134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5">
            <a:extLst>
              <a:ext uri="{FF2B5EF4-FFF2-40B4-BE49-F238E27FC236}">
                <a16:creationId xmlns:a16="http://schemas.microsoft.com/office/drawing/2014/main" id="{DB70C10B-D0D1-456A-A90B-E74BB93D0A2C}"/>
              </a:ext>
            </a:extLst>
          </p:cNvPr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E4E360-6BFE-4C89-8090-1B24FC8953BF}"/>
              </a:ext>
            </a:extLst>
          </p:cNvPr>
          <p:cNvSpPr txBox="1"/>
          <p:nvPr/>
        </p:nvSpPr>
        <p:spPr>
          <a:xfrm>
            <a:off x="1104220" y="4955269"/>
            <a:ext cx="2474032" cy="791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ctr">
              <a:lnSpc>
                <a:spcPts val="1500"/>
              </a:lnSpc>
              <a:buAutoNum type="arabicPeriod"/>
            </a:pPr>
            <a:r>
              <a:rPr lang="en-US" altLang="zh-CN" sz="2400">
                <a:solidFill>
                  <a:schemeClr val="bg1">
                    <a:lumMod val="50000"/>
                  </a:schemeClr>
                </a:solidFill>
              </a:rPr>
              <a:t>Business</a:t>
            </a:r>
          </a:p>
          <a:p>
            <a:pPr algn="ctr">
              <a:lnSpc>
                <a:spcPts val="1500"/>
              </a:lnSpc>
            </a:pPr>
            <a:endParaRPr lang="en-US" altLang="zh-CN" sz="24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ts val="1500"/>
              </a:lnSpc>
            </a:pPr>
            <a:r>
              <a:rPr lang="en-US" altLang="zh-CN" sz="2400">
                <a:solidFill>
                  <a:schemeClr val="bg1">
                    <a:lumMod val="50000"/>
                  </a:schemeClr>
                </a:solidFill>
              </a:rPr>
              <a:t>    Problem</a:t>
            </a: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ts val="1500"/>
              </a:lnSpc>
            </a:pPr>
            <a:endParaRPr 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48E5F31E-CFE9-40FD-A0B9-3D236F31AEC8}"/>
              </a:ext>
            </a:extLst>
          </p:cNvPr>
          <p:cNvSpPr/>
          <p:nvPr/>
        </p:nvSpPr>
        <p:spPr>
          <a:xfrm>
            <a:off x="5499101" y="2910373"/>
            <a:ext cx="1193802" cy="1193802"/>
          </a:xfrm>
          <a:prstGeom prst="arc">
            <a:avLst>
              <a:gd name="adj1" fmla="val 9907"/>
              <a:gd name="adj2" fmla="val 10780622"/>
            </a:avLst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B381FF-D254-4009-BE29-C97C2293E2B9}"/>
              </a:ext>
            </a:extLst>
          </p:cNvPr>
          <p:cNvCxnSpPr/>
          <p:nvPr/>
        </p:nvCxnSpPr>
        <p:spPr>
          <a:xfrm>
            <a:off x="6096909" y="4104175"/>
            <a:ext cx="0" cy="64134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E0507E8F-E769-4CC8-BD7F-9E6F0A6ED67E}"/>
              </a:ext>
            </a:extLst>
          </p:cNvPr>
          <p:cNvSpPr/>
          <p:nvPr/>
        </p:nvSpPr>
        <p:spPr>
          <a:xfrm>
            <a:off x="9110892" y="2910373"/>
            <a:ext cx="1193802" cy="1193802"/>
          </a:xfrm>
          <a:prstGeom prst="arc">
            <a:avLst>
              <a:gd name="adj1" fmla="val 9907"/>
              <a:gd name="adj2" fmla="val 10780622"/>
            </a:avLst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674EDF-16C3-47F8-B4CE-66DA896CDDF7}"/>
              </a:ext>
            </a:extLst>
          </p:cNvPr>
          <p:cNvCxnSpPr/>
          <p:nvPr/>
        </p:nvCxnSpPr>
        <p:spPr>
          <a:xfrm>
            <a:off x="9708700" y="4104175"/>
            <a:ext cx="0" cy="64134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4B15DC54-9AFB-4134-BF4A-4D5C293EAE52}"/>
              </a:ext>
            </a:extLst>
          </p:cNvPr>
          <p:cNvSpPr/>
          <p:nvPr/>
        </p:nvSpPr>
        <p:spPr>
          <a:xfrm flipV="1">
            <a:off x="3693206" y="2914543"/>
            <a:ext cx="1193802" cy="1193802"/>
          </a:xfrm>
          <a:prstGeom prst="arc">
            <a:avLst>
              <a:gd name="adj1" fmla="val 9907"/>
              <a:gd name="adj2" fmla="val 10780622"/>
            </a:avLst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754BD6-A895-4683-8BDE-71F369A2CDB4}"/>
              </a:ext>
            </a:extLst>
          </p:cNvPr>
          <p:cNvCxnSpPr/>
          <p:nvPr/>
        </p:nvCxnSpPr>
        <p:spPr>
          <a:xfrm flipV="1">
            <a:off x="4291014" y="2273194"/>
            <a:ext cx="0" cy="64134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8478C7A6-16BD-4956-A4B1-4D15E63493F4}"/>
              </a:ext>
            </a:extLst>
          </p:cNvPr>
          <p:cNvSpPr/>
          <p:nvPr/>
        </p:nvSpPr>
        <p:spPr>
          <a:xfrm flipV="1">
            <a:off x="7304088" y="2914543"/>
            <a:ext cx="1193802" cy="1193802"/>
          </a:xfrm>
          <a:prstGeom prst="arc">
            <a:avLst>
              <a:gd name="adj1" fmla="val 9907"/>
              <a:gd name="adj2" fmla="val 10780622"/>
            </a:avLst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E1E883-8C56-47C8-96F0-AF70D22DF9E3}"/>
              </a:ext>
            </a:extLst>
          </p:cNvPr>
          <p:cNvCxnSpPr/>
          <p:nvPr/>
        </p:nvCxnSpPr>
        <p:spPr>
          <a:xfrm flipV="1">
            <a:off x="7901896" y="2273194"/>
            <a:ext cx="0" cy="64134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F1D539-BE87-4A3B-9F10-2439657C05FD}"/>
              </a:ext>
            </a:extLst>
          </p:cNvPr>
          <p:cNvGrpSpPr/>
          <p:nvPr/>
        </p:nvGrpSpPr>
        <p:grpSpPr>
          <a:xfrm>
            <a:off x="2321604" y="3330268"/>
            <a:ext cx="360363" cy="354013"/>
            <a:chOff x="9161463" y="4692650"/>
            <a:chExt cx="360363" cy="354013"/>
          </a:xfrm>
          <a:solidFill>
            <a:schemeClr val="bg1"/>
          </a:solidFill>
        </p:grpSpPr>
        <p:sp>
          <p:nvSpPr>
            <p:cNvPr id="24" name="Freeform 156">
              <a:extLst>
                <a:ext uri="{FF2B5EF4-FFF2-40B4-BE49-F238E27FC236}">
                  <a16:creationId xmlns:a16="http://schemas.microsoft.com/office/drawing/2014/main" id="{D6E4C9EA-B452-4BAB-A621-929FC43CFA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61463" y="4692650"/>
              <a:ext cx="255588" cy="330200"/>
            </a:xfrm>
            <a:custGeom>
              <a:avLst/>
              <a:gdLst>
                <a:gd name="T0" fmla="*/ 48 w 68"/>
                <a:gd name="T1" fmla="*/ 76 h 88"/>
                <a:gd name="T2" fmla="*/ 48 w 68"/>
                <a:gd name="T3" fmla="*/ 76 h 88"/>
                <a:gd name="T4" fmla="*/ 49 w 68"/>
                <a:gd name="T5" fmla="*/ 76 h 88"/>
                <a:gd name="T6" fmla="*/ 50 w 68"/>
                <a:gd name="T7" fmla="*/ 74 h 88"/>
                <a:gd name="T8" fmla="*/ 68 w 68"/>
                <a:gd name="T9" fmla="*/ 56 h 88"/>
                <a:gd name="T10" fmla="*/ 68 w 68"/>
                <a:gd name="T11" fmla="*/ 22 h 88"/>
                <a:gd name="T12" fmla="*/ 67 w 68"/>
                <a:gd name="T13" fmla="*/ 21 h 88"/>
                <a:gd name="T14" fmla="*/ 47 w 68"/>
                <a:gd name="T15" fmla="*/ 1 h 88"/>
                <a:gd name="T16" fmla="*/ 46 w 68"/>
                <a:gd name="T17" fmla="*/ 0 h 88"/>
                <a:gd name="T18" fmla="*/ 2 w 68"/>
                <a:gd name="T19" fmla="*/ 0 h 88"/>
                <a:gd name="T20" fmla="*/ 0 w 68"/>
                <a:gd name="T21" fmla="*/ 2 h 88"/>
                <a:gd name="T22" fmla="*/ 0 w 68"/>
                <a:gd name="T23" fmla="*/ 86 h 88"/>
                <a:gd name="T24" fmla="*/ 2 w 68"/>
                <a:gd name="T25" fmla="*/ 88 h 88"/>
                <a:gd name="T26" fmla="*/ 45 w 68"/>
                <a:gd name="T27" fmla="*/ 88 h 88"/>
                <a:gd name="T28" fmla="*/ 48 w 68"/>
                <a:gd name="T29" fmla="*/ 76 h 88"/>
                <a:gd name="T30" fmla="*/ 46 w 68"/>
                <a:gd name="T31" fmla="*/ 2 h 88"/>
                <a:gd name="T32" fmla="*/ 66 w 68"/>
                <a:gd name="T33" fmla="*/ 22 h 88"/>
                <a:gd name="T34" fmla="*/ 46 w 68"/>
                <a:gd name="T35" fmla="*/ 22 h 88"/>
                <a:gd name="T36" fmla="*/ 46 w 68"/>
                <a:gd name="T37" fmla="*/ 2 h 88"/>
                <a:gd name="T38" fmla="*/ 14 w 68"/>
                <a:gd name="T39" fmla="*/ 24 h 88"/>
                <a:gd name="T40" fmla="*/ 32 w 68"/>
                <a:gd name="T41" fmla="*/ 24 h 88"/>
                <a:gd name="T42" fmla="*/ 34 w 68"/>
                <a:gd name="T43" fmla="*/ 26 h 88"/>
                <a:gd name="T44" fmla="*/ 32 w 68"/>
                <a:gd name="T45" fmla="*/ 28 h 88"/>
                <a:gd name="T46" fmla="*/ 14 w 68"/>
                <a:gd name="T47" fmla="*/ 28 h 88"/>
                <a:gd name="T48" fmla="*/ 12 w 68"/>
                <a:gd name="T49" fmla="*/ 26 h 88"/>
                <a:gd name="T50" fmla="*/ 14 w 68"/>
                <a:gd name="T51" fmla="*/ 24 h 88"/>
                <a:gd name="T52" fmla="*/ 14 w 68"/>
                <a:gd name="T53" fmla="*/ 36 h 88"/>
                <a:gd name="T54" fmla="*/ 46 w 68"/>
                <a:gd name="T55" fmla="*/ 36 h 88"/>
                <a:gd name="T56" fmla="*/ 48 w 68"/>
                <a:gd name="T57" fmla="*/ 38 h 88"/>
                <a:gd name="T58" fmla="*/ 46 w 68"/>
                <a:gd name="T59" fmla="*/ 40 h 88"/>
                <a:gd name="T60" fmla="*/ 14 w 68"/>
                <a:gd name="T61" fmla="*/ 40 h 88"/>
                <a:gd name="T62" fmla="*/ 12 w 68"/>
                <a:gd name="T63" fmla="*/ 38 h 88"/>
                <a:gd name="T64" fmla="*/ 14 w 68"/>
                <a:gd name="T65" fmla="*/ 36 h 88"/>
                <a:gd name="T66" fmla="*/ 34 w 68"/>
                <a:gd name="T67" fmla="*/ 64 h 88"/>
                <a:gd name="T68" fmla="*/ 14 w 68"/>
                <a:gd name="T69" fmla="*/ 64 h 88"/>
                <a:gd name="T70" fmla="*/ 12 w 68"/>
                <a:gd name="T71" fmla="*/ 62 h 88"/>
                <a:gd name="T72" fmla="*/ 14 w 68"/>
                <a:gd name="T73" fmla="*/ 60 h 88"/>
                <a:gd name="T74" fmla="*/ 34 w 68"/>
                <a:gd name="T75" fmla="*/ 60 h 88"/>
                <a:gd name="T76" fmla="*/ 36 w 68"/>
                <a:gd name="T77" fmla="*/ 62 h 88"/>
                <a:gd name="T78" fmla="*/ 34 w 68"/>
                <a:gd name="T79" fmla="*/ 64 h 88"/>
                <a:gd name="T80" fmla="*/ 38 w 68"/>
                <a:gd name="T81" fmla="*/ 52 h 88"/>
                <a:gd name="T82" fmla="*/ 14 w 68"/>
                <a:gd name="T83" fmla="*/ 52 h 88"/>
                <a:gd name="T84" fmla="*/ 12 w 68"/>
                <a:gd name="T85" fmla="*/ 50 h 88"/>
                <a:gd name="T86" fmla="*/ 14 w 68"/>
                <a:gd name="T87" fmla="*/ 48 h 88"/>
                <a:gd name="T88" fmla="*/ 38 w 68"/>
                <a:gd name="T89" fmla="*/ 48 h 88"/>
                <a:gd name="T90" fmla="*/ 40 w 68"/>
                <a:gd name="T91" fmla="*/ 50 h 88"/>
                <a:gd name="T92" fmla="*/ 38 w 68"/>
                <a:gd name="T93" fmla="*/ 5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8">
                  <a:moveTo>
                    <a:pt x="48" y="76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48" y="76"/>
                    <a:pt x="49" y="76"/>
                    <a:pt x="49" y="76"/>
                  </a:cubicBezTo>
                  <a:cubicBezTo>
                    <a:pt x="49" y="75"/>
                    <a:pt x="49" y="74"/>
                    <a:pt x="50" y="74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1"/>
                    <a:pt x="68" y="21"/>
                    <a:pt x="67" y="2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7"/>
                    <a:pt x="1" y="88"/>
                    <a:pt x="2" y="88"/>
                  </a:cubicBezTo>
                  <a:cubicBezTo>
                    <a:pt x="45" y="88"/>
                    <a:pt x="45" y="88"/>
                    <a:pt x="45" y="88"/>
                  </a:cubicBezTo>
                  <a:lnTo>
                    <a:pt x="48" y="76"/>
                  </a:lnTo>
                  <a:close/>
                  <a:moveTo>
                    <a:pt x="46" y="2"/>
                  </a:moveTo>
                  <a:cubicBezTo>
                    <a:pt x="66" y="22"/>
                    <a:pt x="66" y="22"/>
                    <a:pt x="66" y="22"/>
                  </a:cubicBezTo>
                  <a:cubicBezTo>
                    <a:pt x="46" y="22"/>
                    <a:pt x="46" y="22"/>
                    <a:pt x="46" y="22"/>
                  </a:cubicBezTo>
                  <a:lnTo>
                    <a:pt x="46" y="2"/>
                  </a:lnTo>
                  <a:close/>
                  <a:moveTo>
                    <a:pt x="14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3" y="24"/>
                    <a:pt x="34" y="25"/>
                    <a:pt x="34" y="26"/>
                  </a:cubicBezTo>
                  <a:cubicBezTo>
                    <a:pt x="34" y="27"/>
                    <a:pt x="33" y="28"/>
                    <a:pt x="32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3" y="28"/>
                    <a:pt x="12" y="27"/>
                    <a:pt x="12" y="26"/>
                  </a:cubicBezTo>
                  <a:cubicBezTo>
                    <a:pt x="12" y="25"/>
                    <a:pt x="13" y="24"/>
                    <a:pt x="14" y="24"/>
                  </a:cubicBezTo>
                  <a:close/>
                  <a:moveTo>
                    <a:pt x="14" y="36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47" y="36"/>
                    <a:pt x="48" y="37"/>
                    <a:pt x="48" y="38"/>
                  </a:cubicBezTo>
                  <a:cubicBezTo>
                    <a:pt x="48" y="39"/>
                    <a:pt x="47" y="40"/>
                    <a:pt x="46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0"/>
                    <a:pt x="12" y="39"/>
                    <a:pt x="12" y="38"/>
                  </a:cubicBezTo>
                  <a:cubicBezTo>
                    <a:pt x="12" y="37"/>
                    <a:pt x="13" y="36"/>
                    <a:pt x="14" y="36"/>
                  </a:cubicBezTo>
                  <a:close/>
                  <a:moveTo>
                    <a:pt x="34" y="64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13" y="64"/>
                    <a:pt x="12" y="63"/>
                    <a:pt x="12" y="62"/>
                  </a:cubicBezTo>
                  <a:cubicBezTo>
                    <a:pt x="12" y="61"/>
                    <a:pt x="13" y="60"/>
                    <a:pt x="1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60"/>
                    <a:pt x="36" y="61"/>
                    <a:pt x="36" y="62"/>
                  </a:cubicBezTo>
                  <a:cubicBezTo>
                    <a:pt x="36" y="63"/>
                    <a:pt x="35" y="64"/>
                    <a:pt x="34" y="64"/>
                  </a:cubicBezTo>
                  <a:close/>
                  <a:moveTo>
                    <a:pt x="38" y="52"/>
                  </a:moveTo>
                  <a:cubicBezTo>
                    <a:pt x="14" y="52"/>
                    <a:pt x="14" y="52"/>
                    <a:pt x="14" y="52"/>
                  </a:cubicBezTo>
                  <a:cubicBezTo>
                    <a:pt x="13" y="52"/>
                    <a:pt x="12" y="51"/>
                    <a:pt x="12" y="50"/>
                  </a:cubicBezTo>
                  <a:cubicBezTo>
                    <a:pt x="12" y="49"/>
                    <a:pt x="13" y="48"/>
                    <a:pt x="14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8"/>
                    <a:pt x="40" y="49"/>
                    <a:pt x="40" y="50"/>
                  </a:cubicBezTo>
                  <a:cubicBezTo>
                    <a:pt x="40" y="51"/>
                    <a:pt x="39" y="52"/>
                    <a:pt x="3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157">
              <a:extLst>
                <a:ext uri="{FF2B5EF4-FFF2-40B4-BE49-F238E27FC236}">
                  <a16:creationId xmlns:a16="http://schemas.microsoft.com/office/drawing/2014/main" id="{10193B35-479B-4210-AFC5-ED8B90B60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663" y="4903788"/>
              <a:ext cx="119063" cy="119063"/>
            </a:xfrm>
            <a:custGeom>
              <a:avLst/>
              <a:gdLst>
                <a:gd name="T0" fmla="*/ 45 w 75"/>
                <a:gd name="T1" fmla="*/ 0 h 75"/>
                <a:gd name="T2" fmla="*/ 0 w 75"/>
                <a:gd name="T3" fmla="*/ 45 h 75"/>
                <a:gd name="T4" fmla="*/ 30 w 75"/>
                <a:gd name="T5" fmla="*/ 75 h 75"/>
                <a:gd name="T6" fmla="*/ 75 w 75"/>
                <a:gd name="T7" fmla="*/ 30 h 75"/>
                <a:gd name="T8" fmla="*/ 45 w 75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75">
                  <a:moveTo>
                    <a:pt x="45" y="0"/>
                  </a:moveTo>
                  <a:lnTo>
                    <a:pt x="0" y="45"/>
                  </a:lnTo>
                  <a:lnTo>
                    <a:pt x="30" y="75"/>
                  </a:lnTo>
                  <a:lnTo>
                    <a:pt x="75" y="30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158">
              <a:extLst>
                <a:ext uri="{FF2B5EF4-FFF2-40B4-BE49-F238E27FC236}">
                  <a16:creationId xmlns:a16="http://schemas.microsoft.com/office/drawing/2014/main" id="{4559B824-4781-4534-B91E-E702685A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0850" y="4989513"/>
              <a:ext cx="57150" cy="57150"/>
            </a:xfrm>
            <a:custGeom>
              <a:avLst/>
              <a:gdLst>
                <a:gd name="T0" fmla="*/ 4 w 15"/>
                <a:gd name="T1" fmla="*/ 0 h 15"/>
                <a:gd name="T2" fmla="*/ 0 w 15"/>
                <a:gd name="T3" fmla="*/ 12 h 15"/>
                <a:gd name="T4" fmla="*/ 1 w 15"/>
                <a:gd name="T5" fmla="*/ 14 h 15"/>
                <a:gd name="T6" fmla="*/ 2 w 15"/>
                <a:gd name="T7" fmla="*/ 15 h 15"/>
                <a:gd name="T8" fmla="*/ 3 w 15"/>
                <a:gd name="T9" fmla="*/ 15 h 15"/>
                <a:gd name="T10" fmla="*/ 15 w 15"/>
                <a:gd name="T11" fmla="*/ 11 h 15"/>
                <a:gd name="T12" fmla="*/ 4 w 15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4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1" y="14"/>
                  </a:cubicBezTo>
                  <a:cubicBezTo>
                    <a:pt x="1" y="15"/>
                    <a:pt x="1" y="15"/>
                    <a:pt x="2" y="15"/>
                  </a:cubicBezTo>
                  <a:cubicBezTo>
                    <a:pt x="2" y="15"/>
                    <a:pt x="2" y="15"/>
                    <a:pt x="3" y="15"/>
                  </a:cubicBezTo>
                  <a:cubicBezTo>
                    <a:pt x="15" y="11"/>
                    <a:pt x="15" y="11"/>
                    <a:pt x="15" y="11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159">
              <a:extLst>
                <a:ext uri="{FF2B5EF4-FFF2-40B4-BE49-F238E27FC236}">
                  <a16:creationId xmlns:a16="http://schemas.microsoft.com/office/drawing/2014/main" id="{5DD175A8-5FE0-4870-A253-96CB096F2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7213" y="4865688"/>
              <a:ext cx="74613" cy="74613"/>
            </a:xfrm>
            <a:custGeom>
              <a:avLst/>
              <a:gdLst>
                <a:gd name="T0" fmla="*/ 19 w 20"/>
                <a:gd name="T1" fmla="*/ 11 h 20"/>
                <a:gd name="T2" fmla="*/ 9 w 20"/>
                <a:gd name="T3" fmla="*/ 1 h 20"/>
                <a:gd name="T4" fmla="*/ 7 w 20"/>
                <a:gd name="T5" fmla="*/ 1 h 20"/>
                <a:gd name="T6" fmla="*/ 0 w 20"/>
                <a:gd name="T7" fmla="*/ 7 h 20"/>
                <a:gd name="T8" fmla="*/ 13 w 20"/>
                <a:gd name="T9" fmla="*/ 20 h 20"/>
                <a:gd name="T10" fmla="*/ 19 w 20"/>
                <a:gd name="T11" fmla="*/ 13 h 20"/>
                <a:gd name="T12" fmla="*/ 19 w 20"/>
                <a:gd name="T13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19" y="1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7" y="0"/>
                    <a:pt x="7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0" y="11"/>
                    <a:pt x="1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114EDE2-80C2-46E8-95BE-B6DC77083A9D}"/>
              </a:ext>
            </a:extLst>
          </p:cNvPr>
          <p:cNvGrpSpPr/>
          <p:nvPr/>
        </p:nvGrpSpPr>
        <p:grpSpPr>
          <a:xfrm>
            <a:off x="4139748" y="3326299"/>
            <a:ext cx="301625" cy="361951"/>
            <a:chOff x="5584825" y="2163763"/>
            <a:chExt cx="301625" cy="361951"/>
          </a:xfrm>
          <a:solidFill>
            <a:schemeClr val="bg1"/>
          </a:solidFill>
        </p:grpSpPr>
        <p:sp>
          <p:nvSpPr>
            <p:cNvPr id="29" name="Freeform 189">
              <a:extLst>
                <a:ext uri="{FF2B5EF4-FFF2-40B4-BE49-F238E27FC236}">
                  <a16:creationId xmlns:a16="http://schemas.microsoft.com/office/drawing/2014/main" id="{0F5D4D34-ACCC-4736-9A77-599BDDD1D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2138" y="2311401"/>
              <a:ext cx="123825" cy="101600"/>
            </a:xfrm>
            <a:custGeom>
              <a:avLst/>
              <a:gdLst>
                <a:gd name="T0" fmla="*/ 12 w 33"/>
                <a:gd name="T1" fmla="*/ 27 h 27"/>
                <a:gd name="T2" fmla="*/ 11 w 33"/>
                <a:gd name="T3" fmla="*/ 26 h 27"/>
                <a:gd name="T4" fmla="*/ 1 w 33"/>
                <a:gd name="T5" fmla="*/ 16 h 27"/>
                <a:gd name="T6" fmla="*/ 1 w 33"/>
                <a:gd name="T7" fmla="*/ 14 h 27"/>
                <a:gd name="T8" fmla="*/ 4 w 33"/>
                <a:gd name="T9" fmla="*/ 14 h 27"/>
                <a:gd name="T10" fmla="*/ 12 w 33"/>
                <a:gd name="T11" fmla="*/ 22 h 27"/>
                <a:gd name="T12" fmla="*/ 29 w 33"/>
                <a:gd name="T13" fmla="*/ 1 h 27"/>
                <a:gd name="T14" fmla="*/ 32 w 33"/>
                <a:gd name="T15" fmla="*/ 0 h 27"/>
                <a:gd name="T16" fmla="*/ 33 w 33"/>
                <a:gd name="T17" fmla="*/ 3 h 27"/>
                <a:gd name="T18" fmla="*/ 14 w 33"/>
                <a:gd name="T19" fmla="*/ 26 h 27"/>
                <a:gd name="T20" fmla="*/ 13 w 33"/>
                <a:gd name="T21" fmla="*/ 27 h 27"/>
                <a:gd name="T22" fmla="*/ 12 w 33"/>
                <a:gd name="T2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27">
                  <a:moveTo>
                    <a:pt x="12" y="27"/>
                  </a:moveTo>
                  <a:cubicBezTo>
                    <a:pt x="12" y="27"/>
                    <a:pt x="11" y="27"/>
                    <a:pt x="11" y="2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6"/>
                    <a:pt x="0" y="14"/>
                    <a:pt x="1" y="14"/>
                  </a:cubicBezTo>
                  <a:cubicBezTo>
                    <a:pt x="2" y="13"/>
                    <a:pt x="3" y="13"/>
                    <a:pt x="4" y="14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0"/>
                    <a:pt x="31" y="0"/>
                    <a:pt x="32" y="0"/>
                  </a:cubicBezTo>
                  <a:cubicBezTo>
                    <a:pt x="33" y="1"/>
                    <a:pt x="33" y="2"/>
                    <a:pt x="33" y="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3" y="27"/>
                    <a:pt x="13" y="27"/>
                    <a:pt x="1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90">
              <a:extLst>
                <a:ext uri="{FF2B5EF4-FFF2-40B4-BE49-F238E27FC236}">
                  <a16:creationId xmlns:a16="http://schemas.microsoft.com/office/drawing/2014/main" id="{61C0E03C-A78B-4560-90D5-EB9954B25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375" y="2163763"/>
              <a:ext cx="136525" cy="104775"/>
            </a:xfrm>
            <a:custGeom>
              <a:avLst/>
              <a:gdLst>
                <a:gd name="T0" fmla="*/ 34 w 36"/>
                <a:gd name="T1" fmla="*/ 8 h 28"/>
                <a:gd name="T2" fmla="*/ 28 w 36"/>
                <a:gd name="T3" fmla="*/ 8 h 28"/>
                <a:gd name="T4" fmla="*/ 18 w 36"/>
                <a:gd name="T5" fmla="*/ 0 h 28"/>
                <a:gd name="T6" fmla="*/ 8 w 36"/>
                <a:gd name="T7" fmla="*/ 8 h 28"/>
                <a:gd name="T8" fmla="*/ 2 w 36"/>
                <a:gd name="T9" fmla="*/ 8 h 28"/>
                <a:gd name="T10" fmla="*/ 0 w 36"/>
                <a:gd name="T11" fmla="*/ 10 h 28"/>
                <a:gd name="T12" fmla="*/ 0 w 36"/>
                <a:gd name="T13" fmla="*/ 26 h 28"/>
                <a:gd name="T14" fmla="*/ 2 w 36"/>
                <a:gd name="T15" fmla="*/ 28 h 28"/>
                <a:gd name="T16" fmla="*/ 34 w 36"/>
                <a:gd name="T17" fmla="*/ 28 h 28"/>
                <a:gd name="T18" fmla="*/ 36 w 36"/>
                <a:gd name="T19" fmla="*/ 26 h 28"/>
                <a:gd name="T20" fmla="*/ 36 w 36"/>
                <a:gd name="T21" fmla="*/ 10 h 28"/>
                <a:gd name="T22" fmla="*/ 34 w 36"/>
                <a:gd name="T23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28">
                  <a:moveTo>
                    <a:pt x="34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7" y="3"/>
                    <a:pt x="23" y="0"/>
                    <a:pt x="18" y="0"/>
                  </a:cubicBezTo>
                  <a:cubicBezTo>
                    <a:pt x="13" y="0"/>
                    <a:pt x="9" y="3"/>
                    <a:pt x="8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1" y="28"/>
                    <a:pt x="2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8"/>
                    <a:pt x="36" y="27"/>
                    <a:pt x="36" y="26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5" y="8"/>
                    <a:pt x="3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191">
              <a:extLst>
                <a:ext uri="{FF2B5EF4-FFF2-40B4-BE49-F238E27FC236}">
                  <a16:creationId xmlns:a16="http://schemas.microsoft.com/office/drawing/2014/main" id="{94864C6D-0A4D-430B-9ED0-B3A85DFD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4825" y="2209801"/>
              <a:ext cx="301625" cy="315913"/>
            </a:xfrm>
            <a:custGeom>
              <a:avLst/>
              <a:gdLst>
                <a:gd name="T0" fmla="*/ 78 w 80"/>
                <a:gd name="T1" fmla="*/ 0 h 84"/>
                <a:gd name="T2" fmla="*/ 62 w 80"/>
                <a:gd name="T3" fmla="*/ 0 h 84"/>
                <a:gd name="T4" fmla="*/ 62 w 80"/>
                <a:gd name="T5" fmla="*/ 8 h 84"/>
                <a:gd name="T6" fmla="*/ 70 w 80"/>
                <a:gd name="T7" fmla="*/ 8 h 84"/>
                <a:gd name="T8" fmla="*/ 72 w 80"/>
                <a:gd name="T9" fmla="*/ 10 h 84"/>
                <a:gd name="T10" fmla="*/ 72 w 80"/>
                <a:gd name="T11" fmla="*/ 58 h 84"/>
                <a:gd name="T12" fmla="*/ 72 w 80"/>
                <a:gd name="T13" fmla="*/ 59 h 84"/>
                <a:gd name="T14" fmla="*/ 58 w 80"/>
                <a:gd name="T15" fmla="*/ 75 h 84"/>
                <a:gd name="T16" fmla="*/ 56 w 80"/>
                <a:gd name="T17" fmla="*/ 76 h 84"/>
                <a:gd name="T18" fmla="*/ 10 w 80"/>
                <a:gd name="T19" fmla="*/ 76 h 84"/>
                <a:gd name="T20" fmla="*/ 8 w 80"/>
                <a:gd name="T21" fmla="*/ 74 h 84"/>
                <a:gd name="T22" fmla="*/ 8 w 80"/>
                <a:gd name="T23" fmla="*/ 10 h 84"/>
                <a:gd name="T24" fmla="*/ 10 w 80"/>
                <a:gd name="T25" fmla="*/ 8 h 84"/>
                <a:gd name="T26" fmla="*/ 18 w 80"/>
                <a:gd name="T27" fmla="*/ 8 h 84"/>
                <a:gd name="T28" fmla="*/ 18 w 80"/>
                <a:gd name="T29" fmla="*/ 0 h 84"/>
                <a:gd name="T30" fmla="*/ 2 w 80"/>
                <a:gd name="T31" fmla="*/ 0 h 84"/>
                <a:gd name="T32" fmla="*/ 0 w 80"/>
                <a:gd name="T33" fmla="*/ 2 h 84"/>
                <a:gd name="T34" fmla="*/ 0 w 80"/>
                <a:gd name="T35" fmla="*/ 82 h 84"/>
                <a:gd name="T36" fmla="*/ 2 w 80"/>
                <a:gd name="T37" fmla="*/ 84 h 84"/>
                <a:gd name="T38" fmla="*/ 78 w 80"/>
                <a:gd name="T39" fmla="*/ 84 h 84"/>
                <a:gd name="T40" fmla="*/ 80 w 80"/>
                <a:gd name="T41" fmla="*/ 82 h 84"/>
                <a:gd name="T42" fmla="*/ 80 w 80"/>
                <a:gd name="T43" fmla="*/ 2 h 84"/>
                <a:gd name="T44" fmla="*/ 78 w 80"/>
                <a:gd name="T4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" h="84">
                  <a:moveTo>
                    <a:pt x="78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1" y="8"/>
                    <a:pt x="72" y="9"/>
                    <a:pt x="72" y="10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9"/>
                    <a:pt x="72" y="59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7" y="76"/>
                    <a:pt x="57" y="76"/>
                    <a:pt x="56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9" y="76"/>
                    <a:pt x="8" y="75"/>
                    <a:pt x="8" y="7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1" y="84"/>
                    <a:pt x="2" y="84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9" y="84"/>
                    <a:pt x="80" y="83"/>
                    <a:pt x="80" y="82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192">
              <a:extLst>
                <a:ext uri="{FF2B5EF4-FFF2-40B4-BE49-F238E27FC236}">
                  <a16:creationId xmlns:a16="http://schemas.microsoft.com/office/drawing/2014/main" id="{6B482CE0-756A-4183-A157-F33A2DA18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8025" y="2419351"/>
              <a:ext cx="57150" cy="65088"/>
            </a:xfrm>
            <a:custGeom>
              <a:avLst/>
              <a:gdLst>
                <a:gd name="T0" fmla="*/ 15 w 15"/>
                <a:gd name="T1" fmla="*/ 0 h 17"/>
                <a:gd name="T2" fmla="*/ 2 w 15"/>
                <a:gd name="T3" fmla="*/ 0 h 17"/>
                <a:gd name="T4" fmla="*/ 0 w 15"/>
                <a:gd name="T5" fmla="*/ 2 h 17"/>
                <a:gd name="T6" fmla="*/ 0 w 15"/>
                <a:gd name="T7" fmla="*/ 17 h 17"/>
                <a:gd name="T8" fmla="*/ 15 w 15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7">
                  <a:moveTo>
                    <a:pt x="1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66F884C-FE8A-441C-B30D-3E9F257AA31F}"/>
              </a:ext>
            </a:extLst>
          </p:cNvPr>
          <p:cNvGrpSpPr/>
          <p:nvPr/>
        </p:nvGrpSpPr>
        <p:grpSpPr>
          <a:xfrm>
            <a:off x="9532824" y="3333543"/>
            <a:ext cx="344488" cy="361950"/>
            <a:chOff x="6276975" y="723900"/>
            <a:chExt cx="344488" cy="361950"/>
          </a:xfrm>
          <a:solidFill>
            <a:schemeClr val="bg1"/>
          </a:solidFill>
        </p:grpSpPr>
        <p:sp>
          <p:nvSpPr>
            <p:cNvPr id="34" name="Freeform 71">
              <a:extLst>
                <a:ext uri="{FF2B5EF4-FFF2-40B4-BE49-F238E27FC236}">
                  <a16:creationId xmlns:a16="http://schemas.microsoft.com/office/drawing/2014/main" id="{52AC920F-D85F-4170-87BF-65BC7E72F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7800" y="723900"/>
              <a:ext cx="93663" cy="153988"/>
            </a:xfrm>
            <a:custGeom>
              <a:avLst/>
              <a:gdLst>
                <a:gd name="T0" fmla="*/ 25 w 25"/>
                <a:gd name="T1" fmla="*/ 1 h 41"/>
                <a:gd name="T2" fmla="*/ 23 w 25"/>
                <a:gd name="T3" fmla="*/ 0 h 41"/>
                <a:gd name="T4" fmla="*/ 16 w 25"/>
                <a:gd name="T5" fmla="*/ 0 h 41"/>
                <a:gd name="T6" fmla="*/ 0 w 25"/>
                <a:gd name="T7" fmla="*/ 35 h 41"/>
                <a:gd name="T8" fmla="*/ 7 w 25"/>
                <a:gd name="T9" fmla="*/ 41 h 41"/>
                <a:gd name="T10" fmla="*/ 7 w 25"/>
                <a:gd name="T11" fmla="*/ 41 h 41"/>
                <a:gd name="T12" fmla="*/ 25 w 25"/>
                <a:gd name="T13" fmla="*/ 3 h 41"/>
                <a:gd name="T14" fmla="*/ 25 w 25"/>
                <a:gd name="T15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1">
                  <a:moveTo>
                    <a:pt x="25" y="1"/>
                  </a:moveTo>
                  <a:cubicBezTo>
                    <a:pt x="25" y="0"/>
                    <a:pt x="24" y="0"/>
                    <a:pt x="2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36"/>
                    <a:pt x="5" y="39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5" y="2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72">
              <a:extLst>
                <a:ext uri="{FF2B5EF4-FFF2-40B4-BE49-F238E27FC236}">
                  <a16:creationId xmlns:a16="http://schemas.microsoft.com/office/drawing/2014/main" id="{F1E5ABB6-98E9-4C28-9DC1-69D5A5D52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3350" y="723900"/>
              <a:ext cx="90488" cy="120650"/>
            </a:xfrm>
            <a:custGeom>
              <a:avLst/>
              <a:gdLst>
                <a:gd name="T0" fmla="*/ 24 w 24"/>
                <a:gd name="T1" fmla="*/ 0 h 32"/>
                <a:gd name="T2" fmla="*/ 15 w 24"/>
                <a:gd name="T3" fmla="*/ 0 h 32"/>
                <a:gd name="T4" fmla="*/ 14 w 24"/>
                <a:gd name="T5" fmla="*/ 1 h 32"/>
                <a:gd name="T6" fmla="*/ 0 w 24"/>
                <a:gd name="T7" fmla="*/ 29 h 32"/>
                <a:gd name="T8" fmla="*/ 9 w 24"/>
                <a:gd name="T9" fmla="*/ 32 h 32"/>
                <a:gd name="T10" fmla="*/ 24 w 24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2">
                  <a:moveTo>
                    <a:pt x="2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3" y="30"/>
                    <a:pt x="6" y="31"/>
                    <a:pt x="9" y="32"/>
                  </a:cubicBez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73">
              <a:extLst>
                <a:ext uri="{FF2B5EF4-FFF2-40B4-BE49-F238E27FC236}">
                  <a16:creationId xmlns:a16="http://schemas.microsoft.com/office/drawing/2014/main" id="{725478E2-2839-46B7-A375-B1F9DBC82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723900"/>
              <a:ext cx="93663" cy="153988"/>
            </a:xfrm>
            <a:custGeom>
              <a:avLst/>
              <a:gdLst>
                <a:gd name="T0" fmla="*/ 19 w 25"/>
                <a:gd name="T1" fmla="*/ 41 h 41"/>
                <a:gd name="T2" fmla="*/ 25 w 25"/>
                <a:gd name="T3" fmla="*/ 35 h 41"/>
                <a:gd name="T4" fmla="*/ 9 w 25"/>
                <a:gd name="T5" fmla="*/ 0 h 41"/>
                <a:gd name="T6" fmla="*/ 2 w 25"/>
                <a:gd name="T7" fmla="*/ 0 h 41"/>
                <a:gd name="T8" fmla="*/ 0 w 25"/>
                <a:gd name="T9" fmla="*/ 1 h 41"/>
                <a:gd name="T10" fmla="*/ 0 w 25"/>
                <a:gd name="T11" fmla="*/ 3 h 41"/>
                <a:gd name="T12" fmla="*/ 18 w 25"/>
                <a:gd name="T13" fmla="*/ 41 h 41"/>
                <a:gd name="T14" fmla="*/ 19 w 25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1">
                  <a:moveTo>
                    <a:pt x="19" y="41"/>
                  </a:moveTo>
                  <a:cubicBezTo>
                    <a:pt x="21" y="39"/>
                    <a:pt x="23" y="37"/>
                    <a:pt x="25" y="3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1"/>
                    <a:pt x="18" y="41"/>
                    <a:pt x="1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74">
              <a:extLst>
                <a:ext uri="{FF2B5EF4-FFF2-40B4-BE49-F238E27FC236}">
                  <a16:creationId xmlns:a16="http://schemas.microsoft.com/office/drawing/2014/main" id="{028930E5-4A94-430C-88D9-B00AEB963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723900"/>
              <a:ext cx="90488" cy="123825"/>
            </a:xfrm>
            <a:custGeom>
              <a:avLst/>
              <a:gdLst>
                <a:gd name="T0" fmla="*/ 24 w 24"/>
                <a:gd name="T1" fmla="*/ 29 h 33"/>
                <a:gd name="T2" fmla="*/ 11 w 24"/>
                <a:gd name="T3" fmla="*/ 1 h 33"/>
                <a:gd name="T4" fmla="*/ 9 w 24"/>
                <a:gd name="T5" fmla="*/ 0 h 33"/>
                <a:gd name="T6" fmla="*/ 0 w 24"/>
                <a:gd name="T7" fmla="*/ 0 h 33"/>
                <a:gd name="T8" fmla="*/ 16 w 24"/>
                <a:gd name="T9" fmla="*/ 33 h 33"/>
                <a:gd name="T10" fmla="*/ 24 w 24"/>
                <a:gd name="T11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3">
                  <a:moveTo>
                    <a:pt x="24" y="29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8" y="31"/>
                    <a:pt x="21" y="30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75">
              <a:extLst>
                <a:ext uri="{FF2B5EF4-FFF2-40B4-BE49-F238E27FC236}">
                  <a16:creationId xmlns:a16="http://schemas.microsoft.com/office/drawing/2014/main" id="{A11945C6-BAE4-4F27-8292-7DF9CBD42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9363" y="844550"/>
              <a:ext cx="239713" cy="241300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52 w 64"/>
                <a:gd name="T11" fmla="*/ 28 h 64"/>
                <a:gd name="T12" fmla="*/ 43 w 64"/>
                <a:gd name="T13" fmla="*/ 35 h 64"/>
                <a:gd name="T14" fmla="*/ 46 w 64"/>
                <a:gd name="T15" fmla="*/ 47 h 64"/>
                <a:gd name="T16" fmla="*/ 46 w 64"/>
                <a:gd name="T17" fmla="*/ 50 h 64"/>
                <a:gd name="T18" fmla="*/ 44 w 64"/>
                <a:gd name="T19" fmla="*/ 50 h 64"/>
                <a:gd name="T20" fmla="*/ 43 w 64"/>
                <a:gd name="T21" fmla="*/ 50 h 64"/>
                <a:gd name="T22" fmla="*/ 32 w 64"/>
                <a:gd name="T23" fmla="*/ 43 h 64"/>
                <a:gd name="T24" fmla="*/ 21 w 64"/>
                <a:gd name="T25" fmla="*/ 50 h 64"/>
                <a:gd name="T26" fmla="*/ 19 w 64"/>
                <a:gd name="T27" fmla="*/ 50 h 64"/>
                <a:gd name="T28" fmla="*/ 18 w 64"/>
                <a:gd name="T29" fmla="*/ 47 h 64"/>
                <a:gd name="T30" fmla="*/ 22 w 64"/>
                <a:gd name="T31" fmla="*/ 35 h 64"/>
                <a:gd name="T32" fmla="*/ 13 w 64"/>
                <a:gd name="T33" fmla="*/ 28 h 64"/>
                <a:gd name="T34" fmla="*/ 12 w 64"/>
                <a:gd name="T35" fmla="*/ 25 h 64"/>
                <a:gd name="T36" fmla="*/ 14 w 64"/>
                <a:gd name="T37" fmla="*/ 24 h 64"/>
                <a:gd name="T38" fmla="*/ 25 w 64"/>
                <a:gd name="T39" fmla="*/ 24 h 64"/>
                <a:gd name="T40" fmla="*/ 31 w 64"/>
                <a:gd name="T41" fmla="*/ 13 h 64"/>
                <a:gd name="T42" fmla="*/ 34 w 64"/>
                <a:gd name="T43" fmla="*/ 13 h 64"/>
                <a:gd name="T44" fmla="*/ 40 w 64"/>
                <a:gd name="T45" fmla="*/ 24 h 64"/>
                <a:gd name="T46" fmla="*/ 50 w 64"/>
                <a:gd name="T47" fmla="*/ 24 h 64"/>
                <a:gd name="T48" fmla="*/ 52 w 64"/>
                <a:gd name="T49" fmla="*/ 25 h 64"/>
                <a:gd name="T50" fmla="*/ 52 w 64"/>
                <a:gd name="T51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15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52" y="28"/>
                  </a:moveTo>
                  <a:cubicBezTo>
                    <a:pt x="43" y="35"/>
                    <a:pt x="43" y="35"/>
                    <a:pt x="43" y="35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8"/>
                    <a:pt x="46" y="49"/>
                    <a:pt x="46" y="50"/>
                  </a:cubicBezTo>
                  <a:cubicBezTo>
                    <a:pt x="45" y="50"/>
                    <a:pt x="45" y="50"/>
                    <a:pt x="44" y="50"/>
                  </a:cubicBezTo>
                  <a:cubicBezTo>
                    <a:pt x="44" y="50"/>
                    <a:pt x="44" y="50"/>
                    <a:pt x="43" y="50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0" y="50"/>
                    <a:pt x="19" y="50"/>
                  </a:cubicBezTo>
                  <a:cubicBezTo>
                    <a:pt x="18" y="49"/>
                    <a:pt x="18" y="48"/>
                    <a:pt x="18" y="47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7"/>
                    <a:pt x="12" y="26"/>
                    <a:pt x="12" y="25"/>
                  </a:cubicBezTo>
                  <a:cubicBezTo>
                    <a:pt x="13" y="25"/>
                    <a:pt x="13" y="24"/>
                    <a:pt x="14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2"/>
                    <a:pt x="33" y="12"/>
                    <a:pt x="34" y="1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1" y="24"/>
                    <a:pt x="52" y="25"/>
                    <a:pt x="52" y="25"/>
                  </a:cubicBezTo>
                  <a:cubicBezTo>
                    <a:pt x="52" y="26"/>
                    <a:pt x="52" y="27"/>
                    <a:pt x="5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383E18B-C2CF-4D07-ACEA-C2E0C767BFE3}"/>
              </a:ext>
            </a:extLst>
          </p:cNvPr>
          <p:cNvGrpSpPr/>
          <p:nvPr/>
        </p:nvGrpSpPr>
        <p:grpSpPr>
          <a:xfrm>
            <a:off x="7719899" y="3280771"/>
            <a:ext cx="360363" cy="360363"/>
            <a:chOff x="9166226" y="3952875"/>
            <a:chExt cx="360363" cy="360363"/>
          </a:xfrm>
          <a:solidFill>
            <a:schemeClr val="bg1"/>
          </a:solidFill>
        </p:grpSpPr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FCE65828-07EE-4BB2-98F0-EDF61A09E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226" y="4071938"/>
              <a:ext cx="360363" cy="241300"/>
            </a:xfrm>
            <a:custGeom>
              <a:avLst/>
              <a:gdLst>
                <a:gd name="T0" fmla="*/ 94 w 96"/>
                <a:gd name="T1" fmla="*/ 60 h 64"/>
                <a:gd name="T2" fmla="*/ 92 w 96"/>
                <a:gd name="T3" fmla="*/ 60 h 64"/>
                <a:gd name="T4" fmla="*/ 92 w 96"/>
                <a:gd name="T5" fmla="*/ 2 h 64"/>
                <a:gd name="T6" fmla="*/ 90 w 96"/>
                <a:gd name="T7" fmla="*/ 0 h 64"/>
                <a:gd name="T8" fmla="*/ 78 w 96"/>
                <a:gd name="T9" fmla="*/ 0 h 64"/>
                <a:gd name="T10" fmla="*/ 76 w 96"/>
                <a:gd name="T11" fmla="*/ 2 h 64"/>
                <a:gd name="T12" fmla="*/ 76 w 96"/>
                <a:gd name="T13" fmla="*/ 60 h 64"/>
                <a:gd name="T14" fmla="*/ 68 w 96"/>
                <a:gd name="T15" fmla="*/ 60 h 64"/>
                <a:gd name="T16" fmla="*/ 68 w 96"/>
                <a:gd name="T17" fmla="*/ 30 h 64"/>
                <a:gd name="T18" fmla="*/ 66 w 96"/>
                <a:gd name="T19" fmla="*/ 28 h 64"/>
                <a:gd name="T20" fmla="*/ 54 w 96"/>
                <a:gd name="T21" fmla="*/ 28 h 64"/>
                <a:gd name="T22" fmla="*/ 52 w 96"/>
                <a:gd name="T23" fmla="*/ 30 h 64"/>
                <a:gd name="T24" fmla="*/ 52 w 96"/>
                <a:gd name="T25" fmla="*/ 60 h 64"/>
                <a:gd name="T26" fmla="*/ 44 w 96"/>
                <a:gd name="T27" fmla="*/ 60 h 64"/>
                <a:gd name="T28" fmla="*/ 44 w 96"/>
                <a:gd name="T29" fmla="*/ 22 h 64"/>
                <a:gd name="T30" fmla="*/ 42 w 96"/>
                <a:gd name="T31" fmla="*/ 20 h 64"/>
                <a:gd name="T32" fmla="*/ 30 w 96"/>
                <a:gd name="T33" fmla="*/ 20 h 64"/>
                <a:gd name="T34" fmla="*/ 28 w 96"/>
                <a:gd name="T35" fmla="*/ 22 h 64"/>
                <a:gd name="T36" fmla="*/ 28 w 96"/>
                <a:gd name="T37" fmla="*/ 60 h 64"/>
                <a:gd name="T38" fmla="*/ 20 w 96"/>
                <a:gd name="T39" fmla="*/ 60 h 64"/>
                <a:gd name="T40" fmla="*/ 20 w 96"/>
                <a:gd name="T41" fmla="*/ 42 h 64"/>
                <a:gd name="T42" fmla="*/ 18 w 96"/>
                <a:gd name="T43" fmla="*/ 40 h 64"/>
                <a:gd name="T44" fmla="*/ 6 w 96"/>
                <a:gd name="T45" fmla="*/ 40 h 64"/>
                <a:gd name="T46" fmla="*/ 4 w 96"/>
                <a:gd name="T47" fmla="*/ 42 h 64"/>
                <a:gd name="T48" fmla="*/ 4 w 96"/>
                <a:gd name="T49" fmla="*/ 60 h 64"/>
                <a:gd name="T50" fmla="*/ 2 w 96"/>
                <a:gd name="T51" fmla="*/ 60 h 64"/>
                <a:gd name="T52" fmla="*/ 0 w 96"/>
                <a:gd name="T53" fmla="*/ 62 h 64"/>
                <a:gd name="T54" fmla="*/ 2 w 96"/>
                <a:gd name="T55" fmla="*/ 64 h 64"/>
                <a:gd name="T56" fmla="*/ 94 w 96"/>
                <a:gd name="T57" fmla="*/ 64 h 64"/>
                <a:gd name="T58" fmla="*/ 96 w 96"/>
                <a:gd name="T59" fmla="*/ 62 h 64"/>
                <a:gd name="T60" fmla="*/ 94 w 96"/>
                <a:gd name="T6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6" h="64">
                  <a:moveTo>
                    <a:pt x="94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7" y="0"/>
                    <a:pt x="76" y="1"/>
                    <a:pt x="76" y="2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8" y="29"/>
                    <a:pt x="67" y="28"/>
                    <a:pt x="66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28"/>
                    <a:pt x="52" y="29"/>
                    <a:pt x="52" y="3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21"/>
                    <a:pt x="43" y="20"/>
                    <a:pt x="42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20"/>
                    <a:pt x="28" y="21"/>
                    <a:pt x="28" y="22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1"/>
                    <a:pt x="19" y="40"/>
                    <a:pt x="18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5" y="40"/>
                    <a:pt x="4" y="41"/>
                    <a:pt x="4" y="42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1" y="60"/>
                    <a:pt x="0" y="61"/>
                    <a:pt x="0" y="62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5" y="64"/>
                    <a:pt x="96" y="63"/>
                    <a:pt x="96" y="62"/>
                  </a:cubicBezTo>
                  <a:cubicBezTo>
                    <a:pt x="96" y="61"/>
                    <a:pt x="95" y="60"/>
                    <a:pt x="9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FFE2180F-30F7-40B3-A7F5-A3BB9CB5D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451" y="3952875"/>
              <a:ext cx="315913" cy="195263"/>
            </a:xfrm>
            <a:custGeom>
              <a:avLst/>
              <a:gdLst>
                <a:gd name="T0" fmla="*/ 6 w 84"/>
                <a:gd name="T1" fmla="*/ 52 h 52"/>
                <a:gd name="T2" fmla="*/ 12 w 84"/>
                <a:gd name="T3" fmla="*/ 46 h 52"/>
                <a:gd name="T4" fmla="*/ 12 w 84"/>
                <a:gd name="T5" fmla="*/ 44 h 52"/>
                <a:gd name="T6" fmla="*/ 27 w 84"/>
                <a:gd name="T7" fmla="*/ 31 h 52"/>
                <a:gd name="T8" fmla="*/ 30 w 84"/>
                <a:gd name="T9" fmla="*/ 32 h 52"/>
                <a:gd name="T10" fmla="*/ 35 w 84"/>
                <a:gd name="T11" fmla="*/ 30 h 52"/>
                <a:gd name="T12" fmla="*/ 48 w 84"/>
                <a:gd name="T13" fmla="*/ 34 h 52"/>
                <a:gd name="T14" fmla="*/ 54 w 84"/>
                <a:gd name="T15" fmla="*/ 40 h 52"/>
                <a:gd name="T16" fmla="*/ 60 w 84"/>
                <a:gd name="T17" fmla="*/ 34 h 52"/>
                <a:gd name="T18" fmla="*/ 59 w 84"/>
                <a:gd name="T19" fmla="*/ 31 h 52"/>
                <a:gd name="T20" fmla="*/ 76 w 84"/>
                <a:gd name="T21" fmla="*/ 12 h 52"/>
                <a:gd name="T22" fmla="*/ 78 w 84"/>
                <a:gd name="T23" fmla="*/ 12 h 52"/>
                <a:gd name="T24" fmla="*/ 84 w 84"/>
                <a:gd name="T25" fmla="*/ 6 h 52"/>
                <a:gd name="T26" fmla="*/ 78 w 84"/>
                <a:gd name="T27" fmla="*/ 0 h 52"/>
                <a:gd name="T28" fmla="*/ 72 w 84"/>
                <a:gd name="T29" fmla="*/ 6 h 52"/>
                <a:gd name="T30" fmla="*/ 73 w 84"/>
                <a:gd name="T31" fmla="*/ 9 h 52"/>
                <a:gd name="T32" fmla="*/ 56 w 84"/>
                <a:gd name="T33" fmla="*/ 28 h 52"/>
                <a:gd name="T34" fmla="*/ 54 w 84"/>
                <a:gd name="T35" fmla="*/ 28 h 52"/>
                <a:gd name="T36" fmla="*/ 49 w 84"/>
                <a:gd name="T37" fmla="*/ 30 h 52"/>
                <a:gd name="T38" fmla="*/ 36 w 84"/>
                <a:gd name="T39" fmla="*/ 26 h 52"/>
                <a:gd name="T40" fmla="*/ 30 w 84"/>
                <a:gd name="T41" fmla="*/ 20 h 52"/>
                <a:gd name="T42" fmla="*/ 24 w 84"/>
                <a:gd name="T43" fmla="*/ 26 h 52"/>
                <a:gd name="T44" fmla="*/ 24 w 84"/>
                <a:gd name="T45" fmla="*/ 28 h 52"/>
                <a:gd name="T46" fmla="*/ 9 w 84"/>
                <a:gd name="T47" fmla="*/ 41 h 52"/>
                <a:gd name="T48" fmla="*/ 6 w 84"/>
                <a:gd name="T49" fmla="*/ 40 h 52"/>
                <a:gd name="T50" fmla="*/ 0 w 84"/>
                <a:gd name="T51" fmla="*/ 46 h 52"/>
                <a:gd name="T52" fmla="*/ 6 w 84"/>
                <a:gd name="T5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4" h="52">
                  <a:moveTo>
                    <a:pt x="6" y="52"/>
                  </a:moveTo>
                  <a:cubicBezTo>
                    <a:pt x="9" y="52"/>
                    <a:pt x="12" y="49"/>
                    <a:pt x="12" y="46"/>
                  </a:cubicBezTo>
                  <a:cubicBezTo>
                    <a:pt x="12" y="45"/>
                    <a:pt x="12" y="45"/>
                    <a:pt x="12" y="44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32"/>
                    <a:pt x="29" y="32"/>
                    <a:pt x="30" y="32"/>
                  </a:cubicBezTo>
                  <a:cubicBezTo>
                    <a:pt x="32" y="32"/>
                    <a:pt x="34" y="31"/>
                    <a:pt x="35" y="30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7"/>
                    <a:pt x="51" y="40"/>
                    <a:pt x="54" y="40"/>
                  </a:cubicBezTo>
                  <a:cubicBezTo>
                    <a:pt x="57" y="40"/>
                    <a:pt x="60" y="37"/>
                    <a:pt x="60" y="34"/>
                  </a:cubicBezTo>
                  <a:cubicBezTo>
                    <a:pt x="60" y="33"/>
                    <a:pt x="60" y="32"/>
                    <a:pt x="59" y="31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7" y="12"/>
                    <a:pt x="77" y="12"/>
                    <a:pt x="78" y="12"/>
                  </a:cubicBezTo>
                  <a:cubicBezTo>
                    <a:pt x="81" y="12"/>
                    <a:pt x="84" y="9"/>
                    <a:pt x="84" y="6"/>
                  </a:cubicBezTo>
                  <a:cubicBezTo>
                    <a:pt x="84" y="3"/>
                    <a:pt x="81" y="0"/>
                    <a:pt x="78" y="0"/>
                  </a:cubicBezTo>
                  <a:cubicBezTo>
                    <a:pt x="75" y="0"/>
                    <a:pt x="72" y="3"/>
                    <a:pt x="72" y="6"/>
                  </a:cubicBezTo>
                  <a:cubicBezTo>
                    <a:pt x="72" y="7"/>
                    <a:pt x="72" y="8"/>
                    <a:pt x="73" y="9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5" y="28"/>
                    <a:pt x="55" y="28"/>
                    <a:pt x="54" y="28"/>
                  </a:cubicBezTo>
                  <a:cubicBezTo>
                    <a:pt x="52" y="28"/>
                    <a:pt x="50" y="29"/>
                    <a:pt x="49" y="30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3"/>
                    <a:pt x="33" y="20"/>
                    <a:pt x="30" y="20"/>
                  </a:cubicBezTo>
                  <a:cubicBezTo>
                    <a:pt x="27" y="20"/>
                    <a:pt x="24" y="23"/>
                    <a:pt x="24" y="26"/>
                  </a:cubicBezTo>
                  <a:cubicBezTo>
                    <a:pt x="24" y="27"/>
                    <a:pt x="24" y="27"/>
                    <a:pt x="24" y="28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40"/>
                    <a:pt x="7" y="40"/>
                    <a:pt x="6" y="40"/>
                  </a:cubicBezTo>
                  <a:cubicBezTo>
                    <a:pt x="3" y="40"/>
                    <a:pt x="0" y="43"/>
                    <a:pt x="0" y="46"/>
                  </a:cubicBezTo>
                  <a:cubicBezTo>
                    <a:pt x="0" y="49"/>
                    <a:pt x="3" y="52"/>
                    <a:pt x="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4797DF5-D427-4383-989F-7ADFE36F778E}"/>
              </a:ext>
            </a:extLst>
          </p:cNvPr>
          <p:cNvSpPr txBox="1"/>
          <p:nvPr/>
        </p:nvSpPr>
        <p:spPr>
          <a:xfrm>
            <a:off x="7938247" y="4955269"/>
            <a:ext cx="3770473" cy="2142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5. Future Application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D1E3E6-DDFE-4B68-8D54-9D8595B921C1}"/>
              </a:ext>
            </a:extLst>
          </p:cNvPr>
          <p:cNvGrpSpPr/>
          <p:nvPr/>
        </p:nvGrpSpPr>
        <p:grpSpPr>
          <a:xfrm>
            <a:off x="5913096" y="3359637"/>
            <a:ext cx="360363" cy="361950"/>
            <a:chOff x="9161463" y="1803400"/>
            <a:chExt cx="360363" cy="361950"/>
          </a:xfrm>
          <a:solidFill>
            <a:schemeClr val="bg1"/>
          </a:solidFill>
        </p:grpSpPr>
        <p:sp>
          <p:nvSpPr>
            <p:cNvPr id="44" name="Freeform 101">
              <a:extLst>
                <a:ext uri="{FF2B5EF4-FFF2-40B4-BE49-F238E27FC236}">
                  <a16:creationId xmlns:a16="http://schemas.microsoft.com/office/drawing/2014/main" id="{04451CCF-B702-4E5A-B4F7-DFC7FB0F8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3" y="1965325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45" name="Freeform 102">
              <a:extLst>
                <a:ext uri="{FF2B5EF4-FFF2-40B4-BE49-F238E27FC236}">
                  <a16:creationId xmlns:a16="http://schemas.microsoft.com/office/drawing/2014/main" id="{D32E99AD-6D72-4853-94C4-950A70F24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3" y="1897063"/>
              <a:ext cx="300038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46" name="Freeform 103">
              <a:extLst>
                <a:ext uri="{FF2B5EF4-FFF2-40B4-BE49-F238E27FC236}">
                  <a16:creationId xmlns:a16="http://schemas.microsoft.com/office/drawing/2014/main" id="{B1DF19BC-B1BD-4B79-AF24-3F7C6348D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3" y="1803400"/>
              <a:ext cx="300038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47" name="Freeform 104">
              <a:extLst>
                <a:ext uri="{FF2B5EF4-FFF2-40B4-BE49-F238E27FC236}">
                  <a16:creationId xmlns:a16="http://schemas.microsoft.com/office/drawing/2014/main" id="{50773509-28B0-42A3-9367-269A4A412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3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48" name="Freeform 105">
              <a:extLst>
                <a:ext uri="{FF2B5EF4-FFF2-40B4-BE49-F238E27FC236}">
                  <a16:creationId xmlns:a16="http://schemas.microsoft.com/office/drawing/2014/main" id="{8F9B33C5-21B9-4119-BD2C-2D00B8E2D8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6764289-FC80-4D6E-A31C-CC8351304D2B}"/>
              </a:ext>
            </a:extLst>
          </p:cNvPr>
          <p:cNvSpPr txBox="1"/>
          <p:nvPr/>
        </p:nvSpPr>
        <p:spPr>
          <a:xfrm>
            <a:off x="2584335" y="1916030"/>
            <a:ext cx="3412325" cy="2142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lnSpc>
                <a:spcPts val="1500"/>
              </a:lnSpc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2. Proposed Solution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CF5868-3D22-4DCA-8EC3-447D6A2AFD02}"/>
              </a:ext>
            </a:extLst>
          </p:cNvPr>
          <p:cNvSpPr txBox="1"/>
          <p:nvPr/>
        </p:nvSpPr>
        <p:spPr>
          <a:xfrm>
            <a:off x="6167330" y="1916030"/>
            <a:ext cx="3412325" cy="2142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lnSpc>
                <a:spcPts val="1500"/>
              </a:lnSpc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4. Model Building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007CB6-2885-454D-937D-E7EB8EF4B152}"/>
              </a:ext>
            </a:extLst>
          </p:cNvPr>
          <p:cNvSpPr txBox="1"/>
          <p:nvPr/>
        </p:nvSpPr>
        <p:spPr>
          <a:xfrm>
            <a:off x="4610658" y="4955269"/>
            <a:ext cx="2604875" cy="599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sz="2400">
                <a:solidFill>
                  <a:schemeClr val="bg1">
                    <a:lumMod val="50000"/>
                  </a:schemeClr>
                </a:solidFill>
              </a:rPr>
              <a:t>3. Data</a:t>
            </a:r>
          </a:p>
          <a:p>
            <a:pPr algn="ctr">
              <a:lnSpc>
                <a:spcPts val="1500"/>
              </a:lnSpc>
            </a:pPr>
            <a:endParaRPr lang="en-US" altLang="zh-CN" sz="24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ts val="1500"/>
              </a:lnSpc>
            </a:pPr>
            <a:r>
              <a:rPr lang="en-US" altLang="zh-CN" sz="2400">
                <a:solidFill>
                  <a:schemeClr val="bg1">
                    <a:lumMod val="50000"/>
                  </a:schemeClr>
                </a:solidFill>
              </a:rPr>
              <a:t>             Processing</a:t>
            </a:r>
            <a:endParaRPr lang="en-US" sz="24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64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89168" y="2408279"/>
            <a:ext cx="4452937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Users are not sure of the category of product and post in general category</a:t>
            </a:r>
            <a:endParaRPr lang="zh-CN" altLang="en-US" sz="200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71371" y="3727043"/>
            <a:ext cx="447073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Reduce in view of posts</a:t>
            </a:r>
            <a:endParaRPr lang="zh-CN" altLang="en-US" sz="200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71371" y="4943332"/>
            <a:ext cx="6857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Less sales are made, Lower customer satisfaction</a:t>
            </a:r>
            <a:endParaRPr lang="zh-CN" altLang="en-US" sz="200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BED04-EC9B-8047-9C38-8734CFA35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300" y="2323087"/>
            <a:ext cx="837407" cy="837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3163EA-428D-C648-B823-26E7E3E7F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382" y="3505664"/>
            <a:ext cx="822325" cy="822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97A1E3-946C-7246-AFEA-CED77CB3D4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382" y="4705811"/>
            <a:ext cx="837407" cy="8374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85B622-04C8-45A7-AA1D-5627B62DA279}"/>
              </a:ext>
            </a:extLst>
          </p:cNvPr>
          <p:cNvSpPr txBox="1"/>
          <p:nvPr/>
        </p:nvSpPr>
        <p:spPr>
          <a:xfrm>
            <a:off x="874713" y="737103"/>
            <a:ext cx="453970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>
                <a:solidFill>
                  <a:schemeClr val="tx2">
                    <a:lumMod val="75000"/>
                  </a:schemeClr>
                </a:solidFill>
                <a:latin typeface="+mj-lt"/>
              </a:rPr>
              <a:t>1. Business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54A7C5A4-0A50-6D46-A8A4-7DD61D5EDA38}"/>
              </a:ext>
            </a:extLst>
          </p:cNvPr>
          <p:cNvSpPr/>
          <p:nvPr/>
        </p:nvSpPr>
        <p:spPr>
          <a:xfrm>
            <a:off x="3135651" y="2505123"/>
            <a:ext cx="4452937" cy="40011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Collect data from categorized posts</a:t>
            </a:r>
            <a:endParaRPr lang="zh-CN" altLang="en-US" sz="20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10">
            <a:extLst>
              <a:ext uri="{FF2B5EF4-FFF2-40B4-BE49-F238E27FC236}">
                <a16:creationId xmlns:a16="http://schemas.microsoft.com/office/drawing/2014/main" id="{B93B6BA3-A5AA-F540-BD95-2D93712B180E}"/>
              </a:ext>
            </a:extLst>
          </p:cNvPr>
          <p:cNvSpPr/>
          <p:nvPr/>
        </p:nvSpPr>
        <p:spPr>
          <a:xfrm>
            <a:off x="3135651" y="3717516"/>
            <a:ext cx="6432555" cy="40011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Build a model based on collected text and image data</a:t>
            </a:r>
            <a:endParaRPr lang="zh-CN" altLang="en-US" sz="20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14">
            <a:extLst>
              <a:ext uri="{FF2B5EF4-FFF2-40B4-BE49-F238E27FC236}">
                <a16:creationId xmlns:a16="http://schemas.microsoft.com/office/drawing/2014/main" id="{F5D8170A-D868-3B4C-9DD0-893D4348466D}"/>
              </a:ext>
            </a:extLst>
          </p:cNvPr>
          <p:cNvSpPr/>
          <p:nvPr/>
        </p:nvSpPr>
        <p:spPr>
          <a:xfrm>
            <a:off x="3135650" y="4933805"/>
            <a:ext cx="7412943" cy="40011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Use the model to implement auto-categorization function</a:t>
            </a:r>
            <a:endParaRPr lang="zh-CN" altLang="en-US" sz="20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BA214-EE5D-E847-B618-545CAD362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92" y="2301654"/>
            <a:ext cx="837407" cy="8374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DEB868-EBD9-AF42-9E6A-B8227F0BC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91" y="3513924"/>
            <a:ext cx="837407" cy="8374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E913B0-511C-D34F-A33B-64BA7757C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91" y="4726194"/>
            <a:ext cx="837407" cy="83740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EC2F8B-2D2F-44E0-A331-EEC8139123C0}"/>
              </a:ext>
            </a:extLst>
          </p:cNvPr>
          <p:cNvSpPr txBox="1"/>
          <p:nvPr/>
        </p:nvSpPr>
        <p:spPr>
          <a:xfrm>
            <a:off x="874713" y="737103"/>
            <a:ext cx="461664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>
                <a:solidFill>
                  <a:schemeClr val="tx2">
                    <a:lumMod val="75000"/>
                  </a:schemeClr>
                </a:solidFill>
                <a:latin typeface="+mj-lt"/>
              </a:rPr>
              <a:t>2. 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416971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2"/>
          <p:cNvSpPr/>
          <p:nvPr/>
        </p:nvSpPr>
        <p:spPr>
          <a:xfrm>
            <a:off x="2825297" y="1450069"/>
            <a:ext cx="1912938" cy="1643063"/>
          </a:xfrm>
          <a:custGeom>
            <a:avLst/>
            <a:gdLst>
              <a:gd name="connsiteX0" fmla="*/ 0 w 683288"/>
              <a:gd name="connsiteY0" fmla="*/ 589042 h 589042"/>
              <a:gd name="connsiteX1" fmla="*/ 341644 w 683288"/>
              <a:gd name="connsiteY1" fmla="*/ 0 h 589042"/>
              <a:gd name="connsiteX2" fmla="*/ 683288 w 683288"/>
              <a:gd name="connsiteY2" fmla="*/ 589042 h 589042"/>
              <a:gd name="connsiteX3" fmla="*/ 0 w 683288"/>
              <a:gd name="connsiteY3" fmla="*/ 589042 h 589042"/>
              <a:gd name="connsiteX0-1" fmla="*/ 0 w 795206"/>
              <a:gd name="connsiteY0-2" fmla="*/ 589042 h 610473"/>
              <a:gd name="connsiteX1-3" fmla="*/ 341644 w 795206"/>
              <a:gd name="connsiteY1-4" fmla="*/ 0 h 610473"/>
              <a:gd name="connsiteX2-5" fmla="*/ 795206 w 795206"/>
              <a:gd name="connsiteY2-6" fmla="*/ 610473 h 610473"/>
              <a:gd name="connsiteX3-7" fmla="*/ 0 w 795206"/>
              <a:gd name="connsiteY3-8" fmla="*/ 589042 h 610473"/>
              <a:gd name="connsiteX0-9" fmla="*/ 0 w 895218"/>
              <a:gd name="connsiteY0-10" fmla="*/ 605711 h 610473"/>
              <a:gd name="connsiteX1-11" fmla="*/ 441656 w 895218"/>
              <a:gd name="connsiteY1-12" fmla="*/ 0 h 610473"/>
              <a:gd name="connsiteX2-13" fmla="*/ 895218 w 895218"/>
              <a:gd name="connsiteY2-14" fmla="*/ 610473 h 610473"/>
              <a:gd name="connsiteX3-15" fmla="*/ 0 w 895218"/>
              <a:gd name="connsiteY3-16" fmla="*/ 605711 h 610473"/>
              <a:gd name="connsiteX0-17" fmla="*/ 0 w 895218"/>
              <a:gd name="connsiteY0-18" fmla="*/ 765255 h 770017"/>
              <a:gd name="connsiteX1-19" fmla="*/ 441656 w 895218"/>
              <a:gd name="connsiteY1-20" fmla="*/ 0 h 770017"/>
              <a:gd name="connsiteX2-21" fmla="*/ 895218 w 895218"/>
              <a:gd name="connsiteY2-22" fmla="*/ 770017 h 770017"/>
              <a:gd name="connsiteX3-23" fmla="*/ 0 w 895218"/>
              <a:gd name="connsiteY3-24" fmla="*/ 765255 h 77001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95218" h="770017">
                <a:moveTo>
                  <a:pt x="0" y="765255"/>
                </a:moveTo>
                <a:lnTo>
                  <a:pt x="441656" y="0"/>
                </a:lnTo>
                <a:lnTo>
                  <a:pt x="895218" y="770017"/>
                </a:lnTo>
                <a:lnTo>
                  <a:pt x="0" y="765255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cs typeface="+mn-ea"/>
                <a:sym typeface="+mn-lt"/>
              </a:rPr>
              <a:t>Convert</a:t>
            </a:r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6" name="梯形 3"/>
          <p:cNvSpPr/>
          <p:nvPr/>
        </p:nvSpPr>
        <p:spPr>
          <a:xfrm>
            <a:off x="2226810" y="3275694"/>
            <a:ext cx="3057525" cy="852488"/>
          </a:xfrm>
          <a:custGeom>
            <a:avLst/>
            <a:gdLst>
              <a:gd name="connsiteX0" fmla="*/ 0 w 1225898"/>
              <a:gd name="connsiteY0" fmla="*/ 589042 h 589042"/>
              <a:gd name="connsiteX1" fmla="*/ 147261 w 1225898"/>
              <a:gd name="connsiteY1" fmla="*/ 0 h 589042"/>
              <a:gd name="connsiteX2" fmla="*/ 1078638 w 1225898"/>
              <a:gd name="connsiteY2" fmla="*/ 0 h 589042"/>
              <a:gd name="connsiteX3" fmla="*/ 1225898 w 1225898"/>
              <a:gd name="connsiteY3" fmla="*/ 589042 h 589042"/>
              <a:gd name="connsiteX4" fmla="*/ 0 w 1225898"/>
              <a:gd name="connsiteY4" fmla="*/ 589042 h 589042"/>
              <a:gd name="connsiteX0-1" fmla="*/ 0 w 1376623"/>
              <a:gd name="connsiteY0-2" fmla="*/ 589042 h 639283"/>
              <a:gd name="connsiteX1-3" fmla="*/ 147261 w 1376623"/>
              <a:gd name="connsiteY1-4" fmla="*/ 0 h 639283"/>
              <a:gd name="connsiteX2-5" fmla="*/ 1078638 w 1376623"/>
              <a:gd name="connsiteY2-6" fmla="*/ 0 h 639283"/>
              <a:gd name="connsiteX3-7" fmla="*/ 1376623 w 1376623"/>
              <a:gd name="connsiteY3-8" fmla="*/ 639283 h 639283"/>
              <a:gd name="connsiteX4-9" fmla="*/ 0 w 1376623"/>
              <a:gd name="connsiteY4-10" fmla="*/ 589042 h 639283"/>
              <a:gd name="connsiteX0-11" fmla="*/ 0 w 1507251"/>
              <a:gd name="connsiteY0-12" fmla="*/ 609139 h 639283"/>
              <a:gd name="connsiteX1-13" fmla="*/ 277889 w 1507251"/>
              <a:gd name="connsiteY1-14" fmla="*/ 0 h 639283"/>
              <a:gd name="connsiteX2-15" fmla="*/ 1209266 w 1507251"/>
              <a:gd name="connsiteY2-16" fmla="*/ 0 h 639283"/>
              <a:gd name="connsiteX3-17" fmla="*/ 1507251 w 1507251"/>
              <a:gd name="connsiteY3-18" fmla="*/ 639283 h 639283"/>
              <a:gd name="connsiteX4-19" fmla="*/ 0 w 1507251"/>
              <a:gd name="connsiteY4-20" fmla="*/ 609139 h 639283"/>
              <a:gd name="connsiteX0-21" fmla="*/ 0 w 1507251"/>
              <a:gd name="connsiteY0-22" fmla="*/ 612314 h 642458"/>
              <a:gd name="connsiteX1-23" fmla="*/ 277889 w 1507251"/>
              <a:gd name="connsiteY1-24" fmla="*/ 3175 h 642458"/>
              <a:gd name="connsiteX2-25" fmla="*/ 1231491 w 1507251"/>
              <a:gd name="connsiteY2-26" fmla="*/ 0 h 642458"/>
              <a:gd name="connsiteX3-27" fmla="*/ 1507251 w 1507251"/>
              <a:gd name="connsiteY3-28" fmla="*/ 642458 h 642458"/>
              <a:gd name="connsiteX4-29" fmla="*/ 0 w 1507251"/>
              <a:gd name="connsiteY4-30" fmla="*/ 612314 h 642458"/>
              <a:gd name="connsiteX0-31" fmla="*/ 0 w 1453276"/>
              <a:gd name="connsiteY0-32" fmla="*/ 612314 h 612314"/>
              <a:gd name="connsiteX1-33" fmla="*/ 277889 w 1453276"/>
              <a:gd name="connsiteY1-34" fmla="*/ 3175 h 612314"/>
              <a:gd name="connsiteX2-35" fmla="*/ 1231491 w 1453276"/>
              <a:gd name="connsiteY2-36" fmla="*/ 0 h 612314"/>
              <a:gd name="connsiteX3-37" fmla="*/ 1453276 w 1453276"/>
              <a:gd name="connsiteY3-38" fmla="*/ 378933 h 612314"/>
              <a:gd name="connsiteX4-39" fmla="*/ 0 w 1453276"/>
              <a:gd name="connsiteY4-40" fmla="*/ 612314 h 612314"/>
              <a:gd name="connsiteX0-41" fmla="*/ 0 w 1431051"/>
              <a:gd name="connsiteY0-42" fmla="*/ 396414 h 396414"/>
              <a:gd name="connsiteX1-43" fmla="*/ 255664 w 1431051"/>
              <a:gd name="connsiteY1-44" fmla="*/ 3175 h 396414"/>
              <a:gd name="connsiteX2-45" fmla="*/ 1209266 w 1431051"/>
              <a:gd name="connsiteY2-46" fmla="*/ 0 h 396414"/>
              <a:gd name="connsiteX3-47" fmla="*/ 1431051 w 1431051"/>
              <a:gd name="connsiteY3-48" fmla="*/ 378933 h 396414"/>
              <a:gd name="connsiteX4-49" fmla="*/ 0 w 1431051"/>
              <a:gd name="connsiteY4-50" fmla="*/ 396414 h 396414"/>
              <a:gd name="connsiteX0-51" fmla="*/ 0 w 1431051"/>
              <a:gd name="connsiteY0-52" fmla="*/ 399589 h 399589"/>
              <a:gd name="connsiteX1-53" fmla="*/ 236614 w 1431051"/>
              <a:gd name="connsiteY1-54" fmla="*/ 0 h 399589"/>
              <a:gd name="connsiteX2-55" fmla="*/ 1209266 w 1431051"/>
              <a:gd name="connsiteY2-56" fmla="*/ 3175 h 399589"/>
              <a:gd name="connsiteX3-57" fmla="*/ 1431051 w 1431051"/>
              <a:gd name="connsiteY3-58" fmla="*/ 382108 h 399589"/>
              <a:gd name="connsiteX4-59" fmla="*/ 0 w 1431051"/>
              <a:gd name="connsiteY4-60" fmla="*/ 399589 h 3995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31051" h="399589">
                <a:moveTo>
                  <a:pt x="0" y="399589"/>
                </a:moveTo>
                <a:lnTo>
                  <a:pt x="236614" y="0"/>
                </a:lnTo>
                <a:lnTo>
                  <a:pt x="1209266" y="3175"/>
                </a:lnTo>
                <a:lnTo>
                  <a:pt x="1431051" y="382108"/>
                </a:lnTo>
                <a:lnTo>
                  <a:pt x="0" y="399589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cs typeface="+mn-ea"/>
                <a:sym typeface="+mn-lt"/>
              </a:rPr>
              <a:t>Data Cleaning</a:t>
            </a: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梯形 3"/>
          <p:cNvSpPr/>
          <p:nvPr/>
        </p:nvSpPr>
        <p:spPr>
          <a:xfrm>
            <a:off x="1580697" y="4307569"/>
            <a:ext cx="4386263" cy="963613"/>
          </a:xfrm>
          <a:custGeom>
            <a:avLst/>
            <a:gdLst>
              <a:gd name="connsiteX0" fmla="*/ 0 w 1225898"/>
              <a:gd name="connsiteY0" fmla="*/ 589042 h 589042"/>
              <a:gd name="connsiteX1" fmla="*/ 147261 w 1225898"/>
              <a:gd name="connsiteY1" fmla="*/ 0 h 589042"/>
              <a:gd name="connsiteX2" fmla="*/ 1078638 w 1225898"/>
              <a:gd name="connsiteY2" fmla="*/ 0 h 589042"/>
              <a:gd name="connsiteX3" fmla="*/ 1225898 w 1225898"/>
              <a:gd name="connsiteY3" fmla="*/ 589042 h 589042"/>
              <a:gd name="connsiteX4" fmla="*/ 0 w 1225898"/>
              <a:gd name="connsiteY4" fmla="*/ 589042 h 589042"/>
              <a:gd name="connsiteX0-1" fmla="*/ 0 w 1376623"/>
              <a:gd name="connsiteY0-2" fmla="*/ 589042 h 639283"/>
              <a:gd name="connsiteX1-3" fmla="*/ 147261 w 1376623"/>
              <a:gd name="connsiteY1-4" fmla="*/ 0 h 639283"/>
              <a:gd name="connsiteX2-5" fmla="*/ 1078638 w 1376623"/>
              <a:gd name="connsiteY2-6" fmla="*/ 0 h 639283"/>
              <a:gd name="connsiteX3-7" fmla="*/ 1376623 w 1376623"/>
              <a:gd name="connsiteY3-8" fmla="*/ 639283 h 639283"/>
              <a:gd name="connsiteX4-9" fmla="*/ 0 w 1376623"/>
              <a:gd name="connsiteY4-10" fmla="*/ 589042 h 639283"/>
              <a:gd name="connsiteX0-11" fmla="*/ 0 w 1507251"/>
              <a:gd name="connsiteY0-12" fmla="*/ 609139 h 639283"/>
              <a:gd name="connsiteX1-13" fmla="*/ 277889 w 1507251"/>
              <a:gd name="connsiteY1-14" fmla="*/ 0 h 639283"/>
              <a:gd name="connsiteX2-15" fmla="*/ 1209266 w 1507251"/>
              <a:gd name="connsiteY2-16" fmla="*/ 0 h 639283"/>
              <a:gd name="connsiteX3-17" fmla="*/ 1507251 w 1507251"/>
              <a:gd name="connsiteY3-18" fmla="*/ 639283 h 639283"/>
              <a:gd name="connsiteX4-19" fmla="*/ 0 w 1507251"/>
              <a:gd name="connsiteY4-20" fmla="*/ 609139 h 639283"/>
              <a:gd name="connsiteX0-21" fmla="*/ 0 w 1507251"/>
              <a:gd name="connsiteY0-22" fmla="*/ 612314 h 642458"/>
              <a:gd name="connsiteX1-23" fmla="*/ 277889 w 1507251"/>
              <a:gd name="connsiteY1-24" fmla="*/ 3175 h 642458"/>
              <a:gd name="connsiteX2-25" fmla="*/ 1231491 w 1507251"/>
              <a:gd name="connsiteY2-26" fmla="*/ 0 h 642458"/>
              <a:gd name="connsiteX3-27" fmla="*/ 1507251 w 1507251"/>
              <a:gd name="connsiteY3-28" fmla="*/ 642458 h 642458"/>
              <a:gd name="connsiteX4-29" fmla="*/ 0 w 1507251"/>
              <a:gd name="connsiteY4-30" fmla="*/ 612314 h 642458"/>
              <a:gd name="connsiteX0-31" fmla="*/ 0 w 1453276"/>
              <a:gd name="connsiteY0-32" fmla="*/ 612314 h 612314"/>
              <a:gd name="connsiteX1-33" fmla="*/ 277889 w 1453276"/>
              <a:gd name="connsiteY1-34" fmla="*/ 3175 h 612314"/>
              <a:gd name="connsiteX2-35" fmla="*/ 1231491 w 1453276"/>
              <a:gd name="connsiteY2-36" fmla="*/ 0 h 612314"/>
              <a:gd name="connsiteX3-37" fmla="*/ 1453276 w 1453276"/>
              <a:gd name="connsiteY3-38" fmla="*/ 378933 h 612314"/>
              <a:gd name="connsiteX4-39" fmla="*/ 0 w 1453276"/>
              <a:gd name="connsiteY4-40" fmla="*/ 612314 h 612314"/>
              <a:gd name="connsiteX0-41" fmla="*/ 0 w 1431051"/>
              <a:gd name="connsiteY0-42" fmla="*/ 396414 h 396414"/>
              <a:gd name="connsiteX1-43" fmla="*/ 255664 w 1431051"/>
              <a:gd name="connsiteY1-44" fmla="*/ 3175 h 396414"/>
              <a:gd name="connsiteX2-45" fmla="*/ 1209266 w 1431051"/>
              <a:gd name="connsiteY2-46" fmla="*/ 0 h 396414"/>
              <a:gd name="connsiteX3-47" fmla="*/ 1431051 w 1431051"/>
              <a:gd name="connsiteY3-48" fmla="*/ 378933 h 396414"/>
              <a:gd name="connsiteX4-49" fmla="*/ 0 w 1431051"/>
              <a:gd name="connsiteY4-50" fmla="*/ 396414 h 396414"/>
              <a:gd name="connsiteX0-51" fmla="*/ 0 w 1431051"/>
              <a:gd name="connsiteY0-52" fmla="*/ 399589 h 399589"/>
              <a:gd name="connsiteX1-53" fmla="*/ 236614 w 1431051"/>
              <a:gd name="connsiteY1-54" fmla="*/ 0 h 399589"/>
              <a:gd name="connsiteX2-55" fmla="*/ 1209266 w 1431051"/>
              <a:gd name="connsiteY2-56" fmla="*/ 3175 h 399589"/>
              <a:gd name="connsiteX3-57" fmla="*/ 1431051 w 1431051"/>
              <a:gd name="connsiteY3-58" fmla="*/ 382108 h 399589"/>
              <a:gd name="connsiteX4-59" fmla="*/ 0 w 1431051"/>
              <a:gd name="connsiteY4-60" fmla="*/ 399589 h 399589"/>
              <a:gd name="connsiteX0-61" fmla="*/ 0 w 1475966"/>
              <a:gd name="connsiteY0-62" fmla="*/ 422608 h 422608"/>
              <a:gd name="connsiteX1-63" fmla="*/ 236614 w 1475966"/>
              <a:gd name="connsiteY1-64" fmla="*/ 23019 h 422608"/>
              <a:gd name="connsiteX2-65" fmla="*/ 1475966 w 1475966"/>
              <a:gd name="connsiteY2-66" fmla="*/ 0 h 422608"/>
              <a:gd name="connsiteX3-67" fmla="*/ 1431051 w 1475966"/>
              <a:gd name="connsiteY3-68" fmla="*/ 405127 h 422608"/>
              <a:gd name="connsiteX4-69" fmla="*/ 0 w 1475966"/>
              <a:gd name="connsiteY4-70" fmla="*/ 422608 h 422608"/>
              <a:gd name="connsiteX0-71" fmla="*/ 46755 w 1522721"/>
              <a:gd name="connsiteY0-72" fmla="*/ 422608 h 422608"/>
              <a:gd name="connsiteX1-73" fmla="*/ 0 w 1522721"/>
              <a:gd name="connsiteY1-74" fmla="*/ 15875 h 422608"/>
              <a:gd name="connsiteX2-75" fmla="*/ 1522721 w 1522721"/>
              <a:gd name="connsiteY2-76" fmla="*/ 0 h 422608"/>
              <a:gd name="connsiteX3-77" fmla="*/ 1477806 w 1522721"/>
              <a:gd name="connsiteY3-78" fmla="*/ 405127 h 422608"/>
              <a:gd name="connsiteX4-79" fmla="*/ 46755 w 1522721"/>
              <a:gd name="connsiteY4-80" fmla="*/ 422608 h 422608"/>
              <a:gd name="connsiteX0-81" fmla="*/ 46755 w 1796894"/>
              <a:gd name="connsiteY0-82" fmla="*/ 422608 h 450371"/>
              <a:gd name="connsiteX1-83" fmla="*/ 0 w 1796894"/>
              <a:gd name="connsiteY1-84" fmla="*/ 15875 h 450371"/>
              <a:gd name="connsiteX2-85" fmla="*/ 1522721 w 1796894"/>
              <a:gd name="connsiteY2-86" fmla="*/ 0 h 450371"/>
              <a:gd name="connsiteX3-87" fmla="*/ 1796894 w 1796894"/>
              <a:gd name="connsiteY3-88" fmla="*/ 450371 h 450371"/>
              <a:gd name="connsiteX4-89" fmla="*/ 46755 w 1796894"/>
              <a:gd name="connsiteY4-90" fmla="*/ 422608 h 450371"/>
              <a:gd name="connsiteX0-91" fmla="*/ 0 w 2033507"/>
              <a:gd name="connsiteY0-92" fmla="*/ 424989 h 450371"/>
              <a:gd name="connsiteX1-93" fmla="*/ 236613 w 2033507"/>
              <a:gd name="connsiteY1-94" fmla="*/ 15875 h 450371"/>
              <a:gd name="connsiteX2-95" fmla="*/ 1759334 w 2033507"/>
              <a:gd name="connsiteY2-96" fmla="*/ 0 h 450371"/>
              <a:gd name="connsiteX3-97" fmla="*/ 2033507 w 2033507"/>
              <a:gd name="connsiteY3-98" fmla="*/ 450371 h 450371"/>
              <a:gd name="connsiteX4-99" fmla="*/ 0 w 2033507"/>
              <a:gd name="connsiteY4-100" fmla="*/ 424989 h 450371"/>
              <a:gd name="connsiteX0-101" fmla="*/ 0 w 2052557"/>
              <a:gd name="connsiteY0-102" fmla="*/ 444039 h 450371"/>
              <a:gd name="connsiteX1-103" fmla="*/ 255663 w 2052557"/>
              <a:gd name="connsiteY1-104" fmla="*/ 15875 h 450371"/>
              <a:gd name="connsiteX2-105" fmla="*/ 1778384 w 2052557"/>
              <a:gd name="connsiteY2-106" fmla="*/ 0 h 450371"/>
              <a:gd name="connsiteX3-107" fmla="*/ 2052557 w 2052557"/>
              <a:gd name="connsiteY3-108" fmla="*/ 450371 h 450371"/>
              <a:gd name="connsiteX4-109" fmla="*/ 0 w 2052557"/>
              <a:gd name="connsiteY4-110" fmla="*/ 444039 h 450371"/>
              <a:gd name="connsiteX0-111" fmla="*/ 0 w 2052557"/>
              <a:gd name="connsiteY0-112" fmla="*/ 444039 h 450371"/>
              <a:gd name="connsiteX1-113" fmla="*/ 258838 w 2052557"/>
              <a:gd name="connsiteY1-114" fmla="*/ 9525 h 450371"/>
              <a:gd name="connsiteX2-115" fmla="*/ 1778384 w 2052557"/>
              <a:gd name="connsiteY2-116" fmla="*/ 0 h 450371"/>
              <a:gd name="connsiteX3-117" fmla="*/ 2052557 w 2052557"/>
              <a:gd name="connsiteY3-118" fmla="*/ 450371 h 450371"/>
              <a:gd name="connsiteX4-119" fmla="*/ 0 w 2052557"/>
              <a:gd name="connsiteY4-120" fmla="*/ 444039 h 450371"/>
              <a:gd name="connsiteX0-121" fmla="*/ 0 w 2052557"/>
              <a:gd name="connsiteY0-122" fmla="*/ 444039 h 450371"/>
              <a:gd name="connsiteX1-123" fmla="*/ 262013 w 2052557"/>
              <a:gd name="connsiteY1-124" fmla="*/ 0 h 450371"/>
              <a:gd name="connsiteX2-125" fmla="*/ 1778384 w 2052557"/>
              <a:gd name="connsiteY2-126" fmla="*/ 0 h 450371"/>
              <a:gd name="connsiteX3-127" fmla="*/ 2052557 w 2052557"/>
              <a:gd name="connsiteY3-128" fmla="*/ 450371 h 450371"/>
              <a:gd name="connsiteX4-129" fmla="*/ 0 w 2052557"/>
              <a:gd name="connsiteY4-130" fmla="*/ 444039 h 4503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52557" h="450371">
                <a:moveTo>
                  <a:pt x="0" y="444039"/>
                </a:moveTo>
                <a:lnTo>
                  <a:pt x="262013" y="0"/>
                </a:lnTo>
                <a:lnTo>
                  <a:pt x="1778384" y="0"/>
                </a:lnTo>
                <a:lnTo>
                  <a:pt x="2052557" y="450371"/>
                </a:lnTo>
                <a:lnTo>
                  <a:pt x="0" y="444039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cs typeface="+mn-ea"/>
                <a:sym typeface="+mn-lt"/>
              </a:rPr>
              <a:t>Pre-processing</a:t>
            </a:r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8" name="梯形 3"/>
          <p:cNvSpPr/>
          <p:nvPr/>
        </p:nvSpPr>
        <p:spPr>
          <a:xfrm>
            <a:off x="780597" y="5450569"/>
            <a:ext cx="5970588" cy="1035050"/>
          </a:xfrm>
          <a:custGeom>
            <a:avLst/>
            <a:gdLst>
              <a:gd name="connsiteX0" fmla="*/ 0 w 1225898"/>
              <a:gd name="connsiteY0" fmla="*/ 589042 h 589042"/>
              <a:gd name="connsiteX1" fmla="*/ 147261 w 1225898"/>
              <a:gd name="connsiteY1" fmla="*/ 0 h 589042"/>
              <a:gd name="connsiteX2" fmla="*/ 1078638 w 1225898"/>
              <a:gd name="connsiteY2" fmla="*/ 0 h 589042"/>
              <a:gd name="connsiteX3" fmla="*/ 1225898 w 1225898"/>
              <a:gd name="connsiteY3" fmla="*/ 589042 h 589042"/>
              <a:gd name="connsiteX4" fmla="*/ 0 w 1225898"/>
              <a:gd name="connsiteY4" fmla="*/ 589042 h 589042"/>
              <a:gd name="connsiteX0-1" fmla="*/ 0 w 1376623"/>
              <a:gd name="connsiteY0-2" fmla="*/ 589042 h 639283"/>
              <a:gd name="connsiteX1-3" fmla="*/ 147261 w 1376623"/>
              <a:gd name="connsiteY1-4" fmla="*/ 0 h 639283"/>
              <a:gd name="connsiteX2-5" fmla="*/ 1078638 w 1376623"/>
              <a:gd name="connsiteY2-6" fmla="*/ 0 h 639283"/>
              <a:gd name="connsiteX3-7" fmla="*/ 1376623 w 1376623"/>
              <a:gd name="connsiteY3-8" fmla="*/ 639283 h 639283"/>
              <a:gd name="connsiteX4-9" fmla="*/ 0 w 1376623"/>
              <a:gd name="connsiteY4-10" fmla="*/ 589042 h 639283"/>
              <a:gd name="connsiteX0-11" fmla="*/ 0 w 1507251"/>
              <a:gd name="connsiteY0-12" fmla="*/ 609139 h 639283"/>
              <a:gd name="connsiteX1-13" fmla="*/ 277889 w 1507251"/>
              <a:gd name="connsiteY1-14" fmla="*/ 0 h 639283"/>
              <a:gd name="connsiteX2-15" fmla="*/ 1209266 w 1507251"/>
              <a:gd name="connsiteY2-16" fmla="*/ 0 h 639283"/>
              <a:gd name="connsiteX3-17" fmla="*/ 1507251 w 1507251"/>
              <a:gd name="connsiteY3-18" fmla="*/ 639283 h 639283"/>
              <a:gd name="connsiteX4-19" fmla="*/ 0 w 1507251"/>
              <a:gd name="connsiteY4-20" fmla="*/ 609139 h 639283"/>
              <a:gd name="connsiteX0-21" fmla="*/ 0 w 1507251"/>
              <a:gd name="connsiteY0-22" fmla="*/ 612314 h 642458"/>
              <a:gd name="connsiteX1-23" fmla="*/ 277889 w 1507251"/>
              <a:gd name="connsiteY1-24" fmla="*/ 3175 h 642458"/>
              <a:gd name="connsiteX2-25" fmla="*/ 1231491 w 1507251"/>
              <a:gd name="connsiteY2-26" fmla="*/ 0 h 642458"/>
              <a:gd name="connsiteX3-27" fmla="*/ 1507251 w 1507251"/>
              <a:gd name="connsiteY3-28" fmla="*/ 642458 h 642458"/>
              <a:gd name="connsiteX4-29" fmla="*/ 0 w 1507251"/>
              <a:gd name="connsiteY4-30" fmla="*/ 612314 h 642458"/>
              <a:gd name="connsiteX0-31" fmla="*/ 0 w 1453276"/>
              <a:gd name="connsiteY0-32" fmla="*/ 612314 h 612314"/>
              <a:gd name="connsiteX1-33" fmla="*/ 277889 w 1453276"/>
              <a:gd name="connsiteY1-34" fmla="*/ 3175 h 612314"/>
              <a:gd name="connsiteX2-35" fmla="*/ 1231491 w 1453276"/>
              <a:gd name="connsiteY2-36" fmla="*/ 0 h 612314"/>
              <a:gd name="connsiteX3-37" fmla="*/ 1453276 w 1453276"/>
              <a:gd name="connsiteY3-38" fmla="*/ 378933 h 612314"/>
              <a:gd name="connsiteX4-39" fmla="*/ 0 w 1453276"/>
              <a:gd name="connsiteY4-40" fmla="*/ 612314 h 612314"/>
              <a:gd name="connsiteX0-41" fmla="*/ 0 w 1431051"/>
              <a:gd name="connsiteY0-42" fmla="*/ 396414 h 396414"/>
              <a:gd name="connsiteX1-43" fmla="*/ 255664 w 1431051"/>
              <a:gd name="connsiteY1-44" fmla="*/ 3175 h 396414"/>
              <a:gd name="connsiteX2-45" fmla="*/ 1209266 w 1431051"/>
              <a:gd name="connsiteY2-46" fmla="*/ 0 h 396414"/>
              <a:gd name="connsiteX3-47" fmla="*/ 1431051 w 1431051"/>
              <a:gd name="connsiteY3-48" fmla="*/ 378933 h 396414"/>
              <a:gd name="connsiteX4-49" fmla="*/ 0 w 1431051"/>
              <a:gd name="connsiteY4-50" fmla="*/ 396414 h 396414"/>
              <a:gd name="connsiteX0-51" fmla="*/ 0 w 1431051"/>
              <a:gd name="connsiteY0-52" fmla="*/ 399589 h 399589"/>
              <a:gd name="connsiteX1-53" fmla="*/ 236614 w 1431051"/>
              <a:gd name="connsiteY1-54" fmla="*/ 0 h 399589"/>
              <a:gd name="connsiteX2-55" fmla="*/ 1209266 w 1431051"/>
              <a:gd name="connsiteY2-56" fmla="*/ 3175 h 399589"/>
              <a:gd name="connsiteX3-57" fmla="*/ 1431051 w 1431051"/>
              <a:gd name="connsiteY3-58" fmla="*/ 382108 h 399589"/>
              <a:gd name="connsiteX4-59" fmla="*/ 0 w 1431051"/>
              <a:gd name="connsiteY4-60" fmla="*/ 399589 h 399589"/>
              <a:gd name="connsiteX0-61" fmla="*/ 0 w 1475966"/>
              <a:gd name="connsiteY0-62" fmla="*/ 422608 h 422608"/>
              <a:gd name="connsiteX1-63" fmla="*/ 236614 w 1475966"/>
              <a:gd name="connsiteY1-64" fmla="*/ 23019 h 422608"/>
              <a:gd name="connsiteX2-65" fmla="*/ 1475966 w 1475966"/>
              <a:gd name="connsiteY2-66" fmla="*/ 0 h 422608"/>
              <a:gd name="connsiteX3-67" fmla="*/ 1431051 w 1475966"/>
              <a:gd name="connsiteY3-68" fmla="*/ 405127 h 422608"/>
              <a:gd name="connsiteX4-69" fmla="*/ 0 w 1475966"/>
              <a:gd name="connsiteY4-70" fmla="*/ 422608 h 422608"/>
              <a:gd name="connsiteX0-71" fmla="*/ 46755 w 1522721"/>
              <a:gd name="connsiteY0-72" fmla="*/ 422608 h 422608"/>
              <a:gd name="connsiteX1-73" fmla="*/ 0 w 1522721"/>
              <a:gd name="connsiteY1-74" fmla="*/ 15875 h 422608"/>
              <a:gd name="connsiteX2-75" fmla="*/ 1522721 w 1522721"/>
              <a:gd name="connsiteY2-76" fmla="*/ 0 h 422608"/>
              <a:gd name="connsiteX3-77" fmla="*/ 1477806 w 1522721"/>
              <a:gd name="connsiteY3-78" fmla="*/ 405127 h 422608"/>
              <a:gd name="connsiteX4-79" fmla="*/ 46755 w 1522721"/>
              <a:gd name="connsiteY4-80" fmla="*/ 422608 h 422608"/>
              <a:gd name="connsiteX0-81" fmla="*/ 46755 w 1796894"/>
              <a:gd name="connsiteY0-82" fmla="*/ 422608 h 450371"/>
              <a:gd name="connsiteX1-83" fmla="*/ 0 w 1796894"/>
              <a:gd name="connsiteY1-84" fmla="*/ 15875 h 450371"/>
              <a:gd name="connsiteX2-85" fmla="*/ 1522721 w 1796894"/>
              <a:gd name="connsiteY2-86" fmla="*/ 0 h 450371"/>
              <a:gd name="connsiteX3-87" fmla="*/ 1796894 w 1796894"/>
              <a:gd name="connsiteY3-88" fmla="*/ 450371 h 450371"/>
              <a:gd name="connsiteX4-89" fmla="*/ 46755 w 1796894"/>
              <a:gd name="connsiteY4-90" fmla="*/ 422608 h 450371"/>
              <a:gd name="connsiteX0-91" fmla="*/ 0 w 2033507"/>
              <a:gd name="connsiteY0-92" fmla="*/ 424989 h 450371"/>
              <a:gd name="connsiteX1-93" fmla="*/ 236613 w 2033507"/>
              <a:gd name="connsiteY1-94" fmla="*/ 15875 h 450371"/>
              <a:gd name="connsiteX2-95" fmla="*/ 1759334 w 2033507"/>
              <a:gd name="connsiteY2-96" fmla="*/ 0 h 450371"/>
              <a:gd name="connsiteX3-97" fmla="*/ 2033507 w 2033507"/>
              <a:gd name="connsiteY3-98" fmla="*/ 450371 h 450371"/>
              <a:gd name="connsiteX4-99" fmla="*/ 0 w 2033507"/>
              <a:gd name="connsiteY4-100" fmla="*/ 424989 h 450371"/>
              <a:gd name="connsiteX0-101" fmla="*/ 0 w 2033507"/>
              <a:gd name="connsiteY0-102" fmla="*/ 424989 h 450371"/>
              <a:gd name="connsiteX1-103" fmla="*/ 236613 w 2033507"/>
              <a:gd name="connsiteY1-104" fmla="*/ 6350 h 450371"/>
              <a:gd name="connsiteX2-105" fmla="*/ 1759334 w 2033507"/>
              <a:gd name="connsiteY2-106" fmla="*/ 0 h 450371"/>
              <a:gd name="connsiteX3-107" fmla="*/ 2033507 w 2033507"/>
              <a:gd name="connsiteY3-108" fmla="*/ 450371 h 450371"/>
              <a:gd name="connsiteX4-109" fmla="*/ 0 w 2033507"/>
              <a:gd name="connsiteY4-110" fmla="*/ 424989 h 450371"/>
              <a:gd name="connsiteX0-111" fmla="*/ 106287 w 2139794"/>
              <a:gd name="connsiteY0-112" fmla="*/ 424989 h 450371"/>
              <a:gd name="connsiteX1-113" fmla="*/ 0 w 2139794"/>
              <a:gd name="connsiteY1-114" fmla="*/ 9525 h 450371"/>
              <a:gd name="connsiteX2-115" fmla="*/ 1865621 w 2139794"/>
              <a:gd name="connsiteY2-116" fmla="*/ 0 h 450371"/>
              <a:gd name="connsiteX3-117" fmla="*/ 2139794 w 2139794"/>
              <a:gd name="connsiteY3-118" fmla="*/ 450371 h 450371"/>
              <a:gd name="connsiteX4-119" fmla="*/ 106287 w 2139794"/>
              <a:gd name="connsiteY4-120" fmla="*/ 424989 h 450371"/>
              <a:gd name="connsiteX0-121" fmla="*/ 106287 w 2224396"/>
              <a:gd name="connsiteY0-122" fmla="*/ 421814 h 447196"/>
              <a:gd name="connsiteX1-123" fmla="*/ 0 w 2224396"/>
              <a:gd name="connsiteY1-124" fmla="*/ 6350 h 447196"/>
              <a:gd name="connsiteX2-125" fmla="*/ 2224396 w 2224396"/>
              <a:gd name="connsiteY2-126" fmla="*/ 0 h 447196"/>
              <a:gd name="connsiteX3-127" fmla="*/ 2139794 w 2224396"/>
              <a:gd name="connsiteY3-128" fmla="*/ 447196 h 447196"/>
              <a:gd name="connsiteX4-129" fmla="*/ 106287 w 2224396"/>
              <a:gd name="connsiteY4-130" fmla="*/ 421814 h 447196"/>
              <a:gd name="connsiteX0-131" fmla="*/ 106287 w 2508094"/>
              <a:gd name="connsiteY0-132" fmla="*/ 421814 h 485296"/>
              <a:gd name="connsiteX1-133" fmla="*/ 0 w 2508094"/>
              <a:gd name="connsiteY1-134" fmla="*/ 6350 h 485296"/>
              <a:gd name="connsiteX2-135" fmla="*/ 2224396 w 2508094"/>
              <a:gd name="connsiteY2-136" fmla="*/ 0 h 485296"/>
              <a:gd name="connsiteX3-137" fmla="*/ 2508094 w 2508094"/>
              <a:gd name="connsiteY3-138" fmla="*/ 485296 h 485296"/>
              <a:gd name="connsiteX4-139" fmla="*/ 106287 w 2508094"/>
              <a:gd name="connsiteY4-140" fmla="*/ 421814 h 485296"/>
              <a:gd name="connsiteX0-141" fmla="*/ 0 w 2763757"/>
              <a:gd name="connsiteY0-142" fmla="*/ 440864 h 485296"/>
              <a:gd name="connsiteX1-143" fmla="*/ 255663 w 2763757"/>
              <a:gd name="connsiteY1-144" fmla="*/ 6350 h 485296"/>
              <a:gd name="connsiteX2-145" fmla="*/ 2480059 w 2763757"/>
              <a:gd name="connsiteY2-146" fmla="*/ 0 h 485296"/>
              <a:gd name="connsiteX3-147" fmla="*/ 2763757 w 2763757"/>
              <a:gd name="connsiteY3-148" fmla="*/ 485296 h 485296"/>
              <a:gd name="connsiteX4-149" fmla="*/ 0 w 2763757"/>
              <a:gd name="connsiteY4-150" fmla="*/ 440864 h 485296"/>
              <a:gd name="connsiteX0-151" fmla="*/ 0 w 2779632"/>
              <a:gd name="connsiteY0-152" fmla="*/ 472614 h 485296"/>
              <a:gd name="connsiteX1-153" fmla="*/ 271538 w 2779632"/>
              <a:gd name="connsiteY1-154" fmla="*/ 6350 h 485296"/>
              <a:gd name="connsiteX2-155" fmla="*/ 2495934 w 2779632"/>
              <a:gd name="connsiteY2-156" fmla="*/ 0 h 485296"/>
              <a:gd name="connsiteX3-157" fmla="*/ 2779632 w 2779632"/>
              <a:gd name="connsiteY3-158" fmla="*/ 485296 h 485296"/>
              <a:gd name="connsiteX4-159" fmla="*/ 0 w 2779632"/>
              <a:gd name="connsiteY4-160" fmla="*/ 472614 h 485296"/>
              <a:gd name="connsiteX0-161" fmla="*/ 0 w 2795507"/>
              <a:gd name="connsiteY0-162" fmla="*/ 485314 h 485314"/>
              <a:gd name="connsiteX1-163" fmla="*/ 287413 w 2795507"/>
              <a:gd name="connsiteY1-164" fmla="*/ 6350 h 485314"/>
              <a:gd name="connsiteX2-165" fmla="*/ 2511809 w 2795507"/>
              <a:gd name="connsiteY2-166" fmla="*/ 0 h 485314"/>
              <a:gd name="connsiteX3-167" fmla="*/ 2795507 w 2795507"/>
              <a:gd name="connsiteY3-168" fmla="*/ 485296 h 485314"/>
              <a:gd name="connsiteX4-169" fmla="*/ 0 w 2795507"/>
              <a:gd name="connsiteY4-170" fmla="*/ 485314 h 4853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795507" h="485314">
                <a:moveTo>
                  <a:pt x="0" y="485314"/>
                </a:moveTo>
                <a:lnTo>
                  <a:pt x="287413" y="6350"/>
                </a:lnTo>
                <a:lnTo>
                  <a:pt x="2511809" y="0"/>
                </a:lnTo>
                <a:lnTo>
                  <a:pt x="2795507" y="485296"/>
                </a:lnTo>
                <a:lnTo>
                  <a:pt x="0" y="4853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>
                <a:cs typeface="+mn-ea"/>
                <a:sym typeface="+mn-lt"/>
              </a:rPr>
              <a:t>Data Collection</a:t>
            </a:r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54604" y="5743828"/>
            <a:ext cx="4459288" cy="36933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70C0"/>
                </a:solidFill>
                <a:latin typeface="+mn-lt"/>
                <a:ea typeface="宋体"/>
                <a:cs typeface="+mn-ea"/>
                <a:sym typeface="+mn-lt"/>
              </a:rPr>
              <a:t>Utilize </a:t>
            </a:r>
            <a:r>
              <a:rPr lang="en-US" altLang="zh-CN" err="1">
                <a:solidFill>
                  <a:srgbClr val="0070C0"/>
                </a:solidFill>
                <a:latin typeface="+mn-lt"/>
                <a:ea typeface="宋体"/>
                <a:cs typeface="+mn-ea"/>
                <a:sym typeface="+mn-lt"/>
              </a:rPr>
              <a:t>Scrapy</a:t>
            </a:r>
            <a:r>
              <a:rPr lang="en-US" altLang="zh-CN">
                <a:solidFill>
                  <a:srgbClr val="0070C0"/>
                </a:solidFill>
                <a:latin typeface="+mn-lt"/>
                <a:ea typeface="宋体"/>
                <a:cs typeface="+mn-ea"/>
                <a:sym typeface="+mn-lt"/>
              </a:rPr>
              <a:t> to collect existing posts</a:t>
            </a:r>
            <a:endParaRPr lang="zh-CN" altLang="en-US">
              <a:solidFill>
                <a:srgbClr val="0070C0"/>
              </a:solidFill>
              <a:latin typeface="+mn-lt"/>
              <a:cs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6270625" y="6197600"/>
            <a:ext cx="4459288" cy="1111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891667" y="4595020"/>
            <a:ext cx="5022225" cy="36933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70C0"/>
                </a:solidFill>
                <a:latin typeface="+mn-lt"/>
                <a:ea typeface="宋体"/>
                <a:cs typeface="+mn-ea"/>
                <a:sym typeface="+mn-lt"/>
              </a:rPr>
              <a:t>Token, Lemmatize, Remove Stop words </a:t>
            </a:r>
            <a:endParaRPr lang="zh-CN" altLang="en-US">
              <a:solidFill>
                <a:srgbClr val="0070C0"/>
              </a:solidFill>
              <a:latin typeface="+mn-lt"/>
              <a:cs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732463" y="5043488"/>
            <a:ext cx="4997450" cy="635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115140" y="3417035"/>
            <a:ext cx="4708435" cy="36933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Take out general category and partition</a:t>
            </a:r>
            <a:endParaRPr lang="zh-CN" altLang="en-US">
              <a:solidFill>
                <a:srgbClr val="0070C0"/>
              </a:solidFill>
              <a:latin typeface="+mn-lt"/>
              <a:ea typeface="+mn-ea"/>
              <a:cs typeface="+mn-ea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 flipV="1">
            <a:off x="5018314" y="3868738"/>
            <a:ext cx="5711599" cy="381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096000" y="2274888"/>
            <a:ext cx="4727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Convert to term-document matrix for models</a:t>
            </a:r>
            <a:endParaRPr lang="zh-CN" altLang="en-US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6" name="直接连接符 15"/>
          <p:cNvCxnSpPr>
            <a:cxnSpLocks/>
          </p:cNvCxnSpPr>
          <p:nvPr/>
        </p:nvCxnSpPr>
        <p:spPr>
          <a:xfrm flipV="1">
            <a:off x="4354286" y="2740025"/>
            <a:ext cx="6375627" cy="1752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6BCC56-7CD6-4EBB-9B91-4B04D86A8463}"/>
              </a:ext>
            </a:extLst>
          </p:cNvPr>
          <p:cNvSpPr txBox="1"/>
          <p:nvPr/>
        </p:nvSpPr>
        <p:spPr>
          <a:xfrm>
            <a:off x="874713" y="737103"/>
            <a:ext cx="412933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>
                <a:solidFill>
                  <a:schemeClr val="tx2">
                    <a:lumMod val="75000"/>
                  </a:schemeClr>
                </a:solidFill>
                <a:latin typeface="+mj-lt"/>
              </a:rPr>
              <a:t>3. Data Processing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E945DE-0F60-415A-BBFA-120F0920C8DD}"/>
              </a:ext>
            </a:extLst>
          </p:cNvPr>
          <p:cNvSpPr txBox="1"/>
          <p:nvPr/>
        </p:nvSpPr>
        <p:spPr>
          <a:xfrm>
            <a:off x="6436248" y="1966069"/>
            <a:ext cx="46086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</a:rPr>
              <a:t>Scrapy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Multiple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Nested layer pages – 3 layers</a:t>
            </a:r>
          </a:p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Data Overview</a:t>
            </a:r>
          </a:p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40+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81,000+ posts till 12/3/2019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21,000+ extracted sample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3 features: Category, Title,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500 for each 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5C268-BE65-44BB-8F67-661F36AE221D}"/>
              </a:ext>
            </a:extLst>
          </p:cNvPr>
          <p:cNvSpPr txBox="1"/>
          <p:nvPr/>
        </p:nvSpPr>
        <p:spPr>
          <a:xfrm>
            <a:off x="6454604" y="2850241"/>
            <a:ext cx="3661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Text-level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Remove high-frequency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4BECC1-DD51-4210-ADB1-BC9B1AC07B7F}"/>
              </a:ext>
            </a:extLst>
          </p:cNvPr>
          <p:cNvSpPr txBox="1"/>
          <p:nvPr/>
        </p:nvSpPr>
        <p:spPr>
          <a:xfrm>
            <a:off x="8482157" y="2366771"/>
            <a:ext cx="2523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Training: 70%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Validating: 30%</a:t>
            </a:r>
          </a:p>
        </p:txBody>
      </p:sp>
    </p:spTree>
    <p:extLst>
      <p:ext uri="{BB962C8B-B14F-4D97-AF65-F5344CB8AC3E}">
        <p14:creationId xmlns:p14="http://schemas.microsoft.com/office/powerpoint/2010/main" val="390865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  <p:bldP spid="2" grpId="0"/>
      <p:bldP spid="2" grpId="1"/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580822" y="3896777"/>
            <a:ext cx="555625" cy="554037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8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8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2142797" y="3746201"/>
            <a:ext cx="0" cy="820737"/>
          </a:xfrm>
          <a:prstGeom prst="line">
            <a:avLst/>
          </a:prstGeom>
          <a:noFill/>
          <a:ln w="28575">
            <a:solidFill>
              <a:schemeClr val="accent2">
                <a:alpha val="80000"/>
              </a:schemeClr>
            </a:solidFill>
            <a:rou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324515" y="2487277"/>
            <a:ext cx="557213" cy="555625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8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8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6886490" y="2365039"/>
            <a:ext cx="0" cy="820738"/>
          </a:xfrm>
          <a:prstGeom prst="line">
            <a:avLst/>
          </a:prstGeom>
          <a:noFill/>
          <a:ln w="28575">
            <a:solidFill>
              <a:schemeClr val="accent2">
                <a:alpha val="60000"/>
              </a:schemeClr>
            </a:solidFill>
            <a:rou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6322928" y="3957302"/>
            <a:ext cx="557212" cy="55721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8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8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6886266" y="3803621"/>
            <a:ext cx="0" cy="820737"/>
          </a:xfrm>
          <a:prstGeom prst="line">
            <a:avLst/>
          </a:prstGeom>
          <a:noFill/>
          <a:ln w="28575">
            <a:solidFill>
              <a:schemeClr val="accent2">
                <a:alpha val="40000"/>
              </a:schemeClr>
            </a:solidFill>
            <a:rou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8886F2-0AA5-4519-BDCC-449C29BBE1BC}"/>
              </a:ext>
            </a:extLst>
          </p:cNvPr>
          <p:cNvGrpSpPr/>
          <p:nvPr/>
        </p:nvGrpSpPr>
        <p:grpSpPr>
          <a:xfrm>
            <a:off x="1582410" y="2283877"/>
            <a:ext cx="561975" cy="820737"/>
            <a:chOff x="4476526" y="2081213"/>
            <a:chExt cx="561975" cy="820737"/>
          </a:xfrm>
        </p:grpSpPr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4476526" y="2205038"/>
              <a:ext cx="557212" cy="5540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zh-CN" altLang="en-US" sz="28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5038501" y="2081213"/>
              <a:ext cx="0" cy="82073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6902450" y="2408695"/>
            <a:ext cx="5861050" cy="733425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ctr"/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Naïve Bayes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Valid Accuracy: </a:t>
            </a:r>
            <a:r>
              <a:rPr lang="en-US" altLang="zh-CN" sz="2400" b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55.11%</a:t>
            </a:r>
            <a:endParaRPr lang="en-US" altLang="zh-CN" sz="2000" b="1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2149148" y="3816321"/>
            <a:ext cx="5861134" cy="733998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ctr"/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>
                <a:solidFill>
                  <a:srgbClr val="0070C0">
                    <a:alpha val="90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Logit Regression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Valid Accuracy: </a:t>
            </a:r>
            <a:r>
              <a:rPr lang="en-US" altLang="zh-CN" sz="2400" b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57.99%</a:t>
            </a:r>
            <a:endParaRPr lang="en-US" altLang="zh-CN" sz="2000" b="1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6886490" y="3871754"/>
            <a:ext cx="5584529" cy="733998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ctr"/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>
                <a:solidFill>
                  <a:srgbClr val="0070C0">
                    <a:alpha val="80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Random Forest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Valid Accuracy: </a:t>
            </a:r>
            <a:r>
              <a:rPr lang="en-US" altLang="zh-CN" sz="2400" b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52.81%</a:t>
            </a:r>
            <a:endParaRPr lang="en-US" altLang="zh-CN" sz="2000" b="1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2149411" y="2327246"/>
            <a:ext cx="6069040" cy="733998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ctr"/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>
                <a:solidFill>
                  <a:schemeClr val="accent1">
                    <a:alpha val="7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Support Vector Machine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Valid Accuracy: </a:t>
            </a:r>
            <a:r>
              <a:rPr lang="en-US" altLang="zh-CN" sz="2400" b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61.79%</a:t>
            </a:r>
            <a:endParaRPr lang="en-US" altLang="zh-CN" sz="2000" b="1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4B7F7C-0AB5-A94B-AE90-B798A7C34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270" y="2651356"/>
            <a:ext cx="462164" cy="4621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C1D10D-A415-4D79-B1FB-05A88686B2A3}"/>
              </a:ext>
            </a:extLst>
          </p:cNvPr>
          <p:cNvSpPr txBox="1"/>
          <p:nvPr/>
        </p:nvSpPr>
        <p:spPr>
          <a:xfrm>
            <a:off x="874713" y="737103"/>
            <a:ext cx="51466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4. Model Building -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8D7449-EE19-9149-83FA-E949255D56BB}"/>
              </a:ext>
            </a:extLst>
          </p:cNvPr>
          <p:cNvSpPr txBox="1"/>
          <p:nvPr/>
        </p:nvSpPr>
        <p:spPr>
          <a:xfrm>
            <a:off x="5026774" y="568575"/>
            <a:ext cx="2932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 the general category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965C57-0A3A-4A32-9561-CE0476471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649919"/>
              </p:ext>
            </p:extLst>
          </p:nvPr>
        </p:nvGraphicFramePr>
        <p:xfrm>
          <a:off x="1561774" y="1282686"/>
          <a:ext cx="9068452" cy="5280660"/>
        </p:xfrm>
        <a:graphic>
          <a:graphicData uri="http://schemas.openxmlformats.org/drawingml/2006/table">
            <a:tbl>
              <a:tblPr firstRow="1">
                <a:tableStyleId>{85BE263C-DBD7-4A20-BB59-AAB30ACAA65A}</a:tableStyleId>
              </a:tblPr>
              <a:tblGrid>
                <a:gridCol w="2182338">
                  <a:extLst>
                    <a:ext uri="{9D8B030D-6E8A-4147-A177-3AD203B41FA5}">
                      <a16:colId xmlns:a16="http://schemas.microsoft.com/office/drawing/2014/main" val="448513068"/>
                    </a:ext>
                  </a:extLst>
                </a:gridCol>
                <a:gridCol w="6886114">
                  <a:extLst>
                    <a:ext uri="{9D8B030D-6E8A-4147-A177-3AD203B41FA5}">
                      <a16:colId xmlns:a16="http://schemas.microsoft.com/office/drawing/2014/main" val="2303399591"/>
                    </a:ext>
                  </a:extLst>
                </a:gridCol>
              </a:tblGrid>
              <a:tr h="214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Pred_Cat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Title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8046755"/>
                  </a:ext>
                </a:extLst>
              </a:tr>
              <a:tr h="214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clothing &amp; accessories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brand jacket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349886"/>
                  </a:ext>
                </a:extLst>
              </a:tr>
              <a:tr h="214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sporting goods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ice fishing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0926312"/>
                  </a:ext>
                </a:extLst>
              </a:tr>
              <a:tr h="214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furniture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doctor office closing everything must go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3288192"/>
                  </a:ext>
                </a:extLst>
              </a:tr>
              <a:tr h="214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photo/video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slabdoctor digital level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0546335"/>
                  </a:ext>
                </a:extLst>
              </a:tr>
              <a:tr h="214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appliances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kitchen pan vintage cook boiler fryer sears roebuck aluminum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7937367"/>
                  </a:ext>
                </a:extLst>
              </a:tr>
              <a:tr h="214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farm &amp; garden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blue viper battery powered weed sprayer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9297608"/>
                  </a:ext>
                </a:extLst>
              </a:tr>
              <a:tr h="214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books &amp; magazines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comic book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7535273"/>
                  </a:ext>
                </a:extLst>
              </a:tr>
              <a:tr h="214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video gaming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xbox one x forza horizon bundle month game pas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1705559"/>
                  </a:ext>
                </a:extLst>
              </a:tr>
              <a:tr h="214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cars &amp; trucks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cadillac escalade esv mile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1160163"/>
                  </a:ext>
                </a:extLst>
              </a:tr>
              <a:tr h="214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household items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vintage hamilton beach electric knife wall holder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097569"/>
                  </a:ext>
                </a:extLst>
              </a:tr>
              <a:tr h="214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bicycle parts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bike rack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5834845"/>
                  </a:ext>
                </a:extLst>
              </a:tr>
              <a:tr h="214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appliances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double stainless steel kitchen sink faucet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178652"/>
                  </a:ext>
                </a:extLst>
              </a:tr>
              <a:tr h="214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business/commercial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track light head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0871736"/>
                  </a:ext>
                </a:extLst>
              </a:tr>
              <a:tr h="214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wanted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light bedroom hall foyer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32690092"/>
                  </a:ext>
                </a:extLst>
              </a:tr>
              <a:tr h="214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toys &amp; games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luvabella doll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2400582"/>
                  </a:ext>
                </a:extLst>
              </a:tr>
              <a:tr h="214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bicycles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original schwinn typhoon whitewalls tire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406512"/>
                  </a:ext>
                </a:extLst>
              </a:tr>
              <a:tr h="214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cars &amp; trucks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heavy cedar lattice panel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0154130"/>
                  </a:ext>
                </a:extLst>
              </a:tr>
              <a:tr h="214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bicycle parts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tsi aluminum recycling baler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0644241"/>
                  </a:ext>
                </a:extLst>
              </a:tr>
              <a:tr h="214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photo/video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darkroom photography photo equipment enlarger timer etc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4754411"/>
                  </a:ext>
                </a:extLst>
              </a:tr>
              <a:tr h="214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farm &amp; garden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snowblower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44737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AC1B0A-047E-45ED-B70C-81F353787887}"/>
              </a:ext>
            </a:extLst>
          </p:cNvPr>
          <p:cNvSpPr txBox="1"/>
          <p:nvPr/>
        </p:nvSpPr>
        <p:spPr>
          <a:xfrm>
            <a:off x="672742" y="414687"/>
            <a:ext cx="626665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Prediction Result</a:t>
            </a:r>
          </a:p>
        </p:txBody>
      </p:sp>
    </p:spTree>
    <p:extLst>
      <p:ext uri="{BB962C8B-B14F-4D97-AF65-F5344CB8AC3E}">
        <p14:creationId xmlns:p14="http://schemas.microsoft.com/office/powerpoint/2010/main" val="65517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695325" y="2206625"/>
            <a:ext cx="10801350" cy="0"/>
          </a:xfrm>
          <a:prstGeom prst="line">
            <a:avLst/>
          </a:prstGeom>
          <a:ln w="63500">
            <a:solidFill>
              <a:schemeClr val="accent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615543" y="1533070"/>
            <a:ext cx="6881132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CNN Architectures</a:t>
            </a:r>
            <a:endParaRPr lang="zh-TW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8C6E5C0-1FB3-4872-A547-F3CC9EA113D7}"/>
              </a:ext>
            </a:extLst>
          </p:cNvPr>
          <p:cNvSpPr txBox="1"/>
          <p:nvPr/>
        </p:nvSpPr>
        <p:spPr>
          <a:xfrm>
            <a:off x="4859470" y="3353264"/>
            <a:ext cx="540493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>
                <a:solidFill>
                  <a:srgbClr val="0070C0"/>
                </a:solidFill>
                <a:latin typeface="Arial"/>
                <a:ea typeface="宋体"/>
                <a:cs typeface="Arial"/>
              </a:rPr>
              <a:t>Pre-Trained Models</a:t>
            </a:r>
            <a:endParaRPr lang="zh-TW" altLang="en-US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421213FC-63BC-4AE4-A096-AA51BE1B37BA}"/>
              </a:ext>
            </a:extLst>
          </p:cNvPr>
          <p:cNvSpPr txBox="1"/>
          <p:nvPr/>
        </p:nvSpPr>
        <p:spPr>
          <a:xfrm>
            <a:off x="8882330" y="4607070"/>
            <a:ext cx="540493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>
                <a:solidFill>
                  <a:srgbClr val="0070C0"/>
                </a:solidFill>
                <a:latin typeface="Arial"/>
                <a:ea typeface="宋体"/>
                <a:cs typeface="Arial"/>
              </a:rPr>
              <a:t>Feature Extractions</a:t>
            </a:r>
            <a:endParaRPr lang="zh-TW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95A2AAAE-9C38-4D04-92CF-478940A44BEF}"/>
              </a:ext>
            </a:extLst>
          </p:cNvPr>
          <p:cNvSpPr txBox="1"/>
          <p:nvPr/>
        </p:nvSpPr>
        <p:spPr>
          <a:xfrm>
            <a:off x="4941823" y="5934538"/>
            <a:ext cx="54049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>
                <a:solidFill>
                  <a:srgbClr val="0070C0"/>
                </a:solidFill>
                <a:latin typeface="Arial"/>
                <a:ea typeface="宋体"/>
                <a:cs typeface="Arial"/>
              </a:rPr>
              <a:t>Transfer Learning</a:t>
            </a:r>
            <a:endParaRPr lang="en-US" sz="2000">
              <a:latin typeface="Arial"/>
              <a:ea typeface="宋体"/>
              <a:cs typeface="Arial"/>
            </a:endParaRPr>
          </a:p>
          <a:p>
            <a:endParaRPr lang="en-US" altLang="zh-TW" sz="2000">
              <a:solidFill>
                <a:srgbClr val="0070C0"/>
              </a:solidFill>
              <a:cs typeface="Arial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64DE576-CA5A-4833-822D-459707BE1DA8}"/>
              </a:ext>
            </a:extLst>
          </p:cNvPr>
          <p:cNvSpPr txBox="1"/>
          <p:nvPr/>
        </p:nvSpPr>
        <p:spPr>
          <a:xfrm>
            <a:off x="695466" y="4488006"/>
            <a:ext cx="540493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>
                <a:solidFill>
                  <a:srgbClr val="0070C0"/>
                </a:solidFill>
                <a:latin typeface="Arial"/>
                <a:ea typeface="宋体"/>
                <a:cs typeface="Arial"/>
              </a:rPr>
              <a:t>Product Categorization</a:t>
            </a:r>
            <a:endParaRPr lang="zh-TW"/>
          </a:p>
        </p:txBody>
      </p:sp>
      <p:sp>
        <p:nvSpPr>
          <p:cNvPr id="2" name="箭號: 彎曲 1">
            <a:extLst>
              <a:ext uri="{FF2B5EF4-FFF2-40B4-BE49-F238E27FC236}">
                <a16:creationId xmlns:a16="http://schemas.microsoft.com/office/drawing/2014/main" id="{713794DD-C1D6-47D2-A8B3-F31A87B65212}"/>
              </a:ext>
            </a:extLst>
          </p:cNvPr>
          <p:cNvSpPr/>
          <p:nvPr/>
        </p:nvSpPr>
        <p:spPr>
          <a:xfrm rot="5400000">
            <a:off x="8175968" y="1239227"/>
            <a:ext cx="542118" cy="3643247"/>
          </a:xfrm>
          <a:prstGeom prst="bentArrow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DC651267-B6AD-4AC1-9E30-DD13751BE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" r="1025" b="19481"/>
          <a:stretch/>
        </p:blipFill>
        <p:spPr>
          <a:xfrm>
            <a:off x="5254483" y="2340428"/>
            <a:ext cx="1274446" cy="1011371"/>
          </a:xfrm>
          <a:prstGeom prst="rect">
            <a:avLst/>
          </a:prstGeom>
          <a:ln>
            <a:noFill/>
          </a:ln>
        </p:spPr>
      </p:pic>
      <p:pic>
        <p:nvPicPr>
          <p:cNvPr id="5" name="圖片 7">
            <a:extLst>
              <a:ext uri="{FF2B5EF4-FFF2-40B4-BE49-F238E27FC236}">
                <a16:creationId xmlns:a16="http://schemas.microsoft.com/office/drawing/2014/main" id="{FB94B2D3-7507-44E6-B208-41044CF19A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3" b="12987"/>
          <a:stretch/>
        </p:blipFill>
        <p:spPr>
          <a:xfrm>
            <a:off x="9594054" y="3640929"/>
            <a:ext cx="969202" cy="851037"/>
          </a:xfrm>
          <a:prstGeom prst="rect">
            <a:avLst/>
          </a:prstGeom>
        </p:spPr>
      </p:pic>
      <p:sp>
        <p:nvSpPr>
          <p:cNvPr id="11" name="箭號: 彎曲 10">
            <a:extLst>
              <a:ext uri="{FF2B5EF4-FFF2-40B4-BE49-F238E27FC236}">
                <a16:creationId xmlns:a16="http://schemas.microsoft.com/office/drawing/2014/main" id="{DEC440BC-DC05-4C21-9341-66A280C21EE8}"/>
              </a:ext>
            </a:extLst>
          </p:cNvPr>
          <p:cNvSpPr/>
          <p:nvPr/>
        </p:nvSpPr>
        <p:spPr>
          <a:xfrm rot="10800000">
            <a:off x="6616653" y="5072013"/>
            <a:ext cx="3542492" cy="559530"/>
          </a:xfrm>
          <a:prstGeom prst="bentArrow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8" name="圖片 11">
            <a:extLst>
              <a:ext uri="{FF2B5EF4-FFF2-40B4-BE49-F238E27FC236}">
                <a16:creationId xmlns:a16="http://schemas.microsoft.com/office/drawing/2014/main" id="{5AB82473-C8FA-4829-99BD-F724A7A2BE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732" t="4329" r="2164" b="12987"/>
          <a:stretch/>
        </p:blipFill>
        <p:spPr>
          <a:xfrm>
            <a:off x="5391149" y="5105399"/>
            <a:ext cx="993016" cy="839438"/>
          </a:xfrm>
          <a:prstGeom prst="rect">
            <a:avLst/>
          </a:prstGeom>
        </p:spPr>
      </p:pic>
      <p:sp>
        <p:nvSpPr>
          <p:cNvPr id="14" name="箭號: 彎曲 13">
            <a:extLst>
              <a:ext uri="{FF2B5EF4-FFF2-40B4-BE49-F238E27FC236}">
                <a16:creationId xmlns:a16="http://schemas.microsoft.com/office/drawing/2014/main" id="{F722D39F-D00A-4735-A946-405456E1CA86}"/>
              </a:ext>
            </a:extLst>
          </p:cNvPr>
          <p:cNvSpPr/>
          <p:nvPr/>
        </p:nvSpPr>
        <p:spPr>
          <a:xfrm rot="16200000">
            <a:off x="3127718" y="3608568"/>
            <a:ext cx="554025" cy="3369406"/>
          </a:xfrm>
          <a:prstGeom prst="bentArrow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2" name="圖片 12">
            <a:extLst>
              <a:ext uri="{FF2B5EF4-FFF2-40B4-BE49-F238E27FC236}">
                <a16:creationId xmlns:a16="http://schemas.microsoft.com/office/drawing/2014/main" id="{AD2880C9-7F7A-429A-94FD-46D25F0EDA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3" b="15151"/>
          <a:stretch/>
        </p:blipFill>
        <p:spPr>
          <a:xfrm>
            <a:off x="1319210" y="3545681"/>
            <a:ext cx="1076358" cy="910722"/>
          </a:xfrm>
          <a:prstGeom prst="rect">
            <a:avLst/>
          </a:prstGeom>
        </p:spPr>
      </p:pic>
      <p:sp>
        <p:nvSpPr>
          <p:cNvPr id="16" name="箭號: 彎曲 15">
            <a:extLst>
              <a:ext uri="{FF2B5EF4-FFF2-40B4-BE49-F238E27FC236}">
                <a16:creationId xmlns:a16="http://schemas.microsoft.com/office/drawing/2014/main" id="{8CA54298-D848-4EA9-A50B-0521C88AE1F6}"/>
              </a:ext>
            </a:extLst>
          </p:cNvPr>
          <p:cNvSpPr/>
          <p:nvPr/>
        </p:nvSpPr>
        <p:spPr>
          <a:xfrm>
            <a:off x="1850537" y="2680980"/>
            <a:ext cx="3221025" cy="547624"/>
          </a:xfrm>
          <a:prstGeom prst="bentArrow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F2F25-1C26-4535-95DF-3CD54034E0F9}"/>
              </a:ext>
            </a:extLst>
          </p:cNvPr>
          <p:cNvSpPr txBox="1"/>
          <p:nvPr/>
        </p:nvSpPr>
        <p:spPr>
          <a:xfrm>
            <a:off x="695325" y="606205"/>
            <a:ext cx="556562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4. Model Building - Image</a:t>
            </a:r>
          </a:p>
        </p:txBody>
      </p:sp>
    </p:spTree>
    <p:extLst>
      <p:ext uri="{BB962C8B-B14F-4D97-AF65-F5344CB8AC3E}">
        <p14:creationId xmlns:p14="http://schemas.microsoft.com/office/powerpoint/2010/main" val="298808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E4031A-5D37-44D4-B11A-E06DAB919F2A}"/>
              </a:ext>
            </a:extLst>
          </p:cNvPr>
          <p:cNvSpPr txBox="1"/>
          <p:nvPr/>
        </p:nvSpPr>
        <p:spPr>
          <a:xfrm>
            <a:off x="874713" y="600047"/>
            <a:ext cx="386426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Performance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CD638-B06D-49DB-91A4-95773946D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4" y="1423800"/>
            <a:ext cx="8645206" cy="465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8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584</Words>
  <Application>Microsoft Office PowerPoint</Application>
  <PresentationFormat>Widescreen</PresentationFormat>
  <Paragraphs>156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Luqi Chen</cp:lastModifiedBy>
  <cp:revision>2</cp:revision>
  <dcterms:created xsi:type="dcterms:W3CDTF">2014-11-28T11:02:00Z</dcterms:created>
  <dcterms:modified xsi:type="dcterms:W3CDTF">2019-12-04T15:30:51Z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