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47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2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1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0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6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0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01B9-FE55-4B11-B8C6-CB049BFEFF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F2F4-C3D0-4B64-B38A-AD48205A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38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45FA-2399-4D5B-8BF5-95463479B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平台的游戏</a:t>
            </a:r>
            <a:br>
              <a:rPr lang="en-US" altLang="zh-CN" dirty="0"/>
            </a:br>
            <a:r>
              <a:rPr lang="zh-CN" altLang="en-US" dirty="0"/>
              <a:t>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E64FE-9AEB-4A6D-A84E-1F19F5220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陈天瑜</a:t>
            </a:r>
            <a:endParaRPr lang="en-US" altLang="zh-CN" dirty="0"/>
          </a:p>
          <a:p>
            <a:r>
              <a:rPr lang="en-US" altLang="zh-CN" dirty="0"/>
              <a:t>15123125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27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B00F-82E1-4D49-A134-27D79B8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人物活动地面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52DDC-5B7C-4F0E-A980-0CAE3E8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通过碰撞器组件来支撑在重力影响下的人物。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PathBlock.cs</a:t>
            </a:r>
            <a:r>
              <a:rPr lang="zh-CN" altLang="en-US" dirty="0"/>
              <a:t>脚本去控制人物移动所需力的方向。</a:t>
            </a:r>
          </a:p>
        </p:txBody>
      </p:sp>
    </p:spTree>
    <p:extLst>
      <p:ext uri="{BB962C8B-B14F-4D97-AF65-F5344CB8AC3E}">
        <p14:creationId xmlns:p14="http://schemas.microsoft.com/office/powerpoint/2010/main" val="416649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720F-EBD9-4A10-A3E1-E3AC2A76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场景区域限制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D5100B-9B4A-45DD-BB15-E02681CC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26" y="2336800"/>
            <a:ext cx="823632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DC7AB-2E36-43CA-A861-F4150BB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4AC23-F26F-4C26-9F53-E7D0C7E2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当人物碰到最右边的</a:t>
            </a:r>
            <a:r>
              <a:rPr lang="en-US" altLang="zh-CN" dirty="0" err="1"/>
              <a:t>DeathLine</a:t>
            </a:r>
            <a:r>
              <a:rPr lang="zh-CN" altLang="en-US" dirty="0"/>
              <a:t>时，就会触发切换场景，过渡到下一关。</a:t>
            </a:r>
            <a:endParaRPr lang="en-US" altLang="zh-CN" dirty="0"/>
          </a:p>
          <a:p>
            <a:r>
              <a:rPr lang="zh-CN" altLang="en-US" dirty="0"/>
              <a:t>当按下上、下一关，也会触发切换场景。</a:t>
            </a:r>
            <a:endParaRPr lang="en-US" altLang="zh-CN" dirty="0"/>
          </a:p>
          <a:p>
            <a:r>
              <a:rPr lang="zh-CN" altLang="en-US" dirty="0"/>
              <a:t>详情请看</a:t>
            </a:r>
            <a:r>
              <a:rPr lang="en-US" altLang="zh-CN" dirty="0" err="1"/>
              <a:t>DeathLine.cs</a:t>
            </a:r>
            <a:r>
              <a:rPr lang="zh-CN" altLang="en-US" dirty="0"/>
              <a:t>脚本。</a:t>
            </a:r>
          </a:p>
        </p:txBody>
      </p:sp>
    </p:spTree>
    <p:extLst>
      <p:ext uri="{BB962C8B-B14F-4D97-AF65-F5344CB8AC3E}">
        <p14:creationId xmlns:p14="http://schemas.microsoft.com/office/powerpoint/2010/main" val="9911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FCADE-C829-418A-96A8-133ED181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9980A-3CEE-453B-9A3C-57C9B9D7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754600-FEB9-4CF6-A3E8-9B73A3D023F0}"/>
              </a:ext>
            </a:extLst>
          </p:cNvPr>
          <p:cNvGrpSpPr/>
          <p:nvPr/>
        </p:nvGrpSpPr>
        <p:grpSpPr>
          <a:xfrm>
            <a:off x="2459115" y="3429000"/>
            <a:ext cx="5689319" cy="1362445"/>
            <a:chOff x="0" y="0"/>
            <a:chExt cx="4726750" cy="11468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E76FDF0-6731-4DDA-86C2-0993115C2DB7}"/>
                </a:ext>
              </a:extLst>
            </p:cNvPr>
            <p:cNvGrpSpPr/>
            <p:nvPr/>
          </p:nvGrpSpPr>
          <p:grpSpPr>
            <a:xfrm>
              <a:off x="1552755" y="0"/>
              <a:ext cx="3173995" cy="1146811"/>
              <a:chOff x="1552755" y="0"/>
              <a:chExt cx="3174521" cy="11469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2961B0F7-A979-480C-845E-EA10A5C50C74}"/>
                  </a:ext>
                </a:extLst>
              </p:cNvPr>
              <p:cNvGrpSpPr/>
              <p:nvPr/>
            </p:nvGrpSpPr>
            <p:grpSpPr>
              <a:xfrm>
                <a:off x="1992702" y="0"/>
                <a:ext cx="905306" cy="405130"/>
                <a:chOff x="1992702" y="0"/>
                <a:chExt cx="905306" cy="40513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A4A226-E315-48F0-AEB0-55295DB7AC55}"/>
                    </a:ext>
                  </a:extLst>
                </p:cNvPr>
                <p:cNvSpPr/>
                <p:nvPr/>
              </p:nvSpPr>
              <p:spPr>
                <a:xfrm>
                  <a:off x="1992702" y="0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文本框 2">
                  <a:extLst>
                    <a:ext uri="{FF2B5EF4-FFF2-40B4-BE49-F238E27FC236}">
                      <a16:creationId xmlns:a16="http://schemas.microsoft.com/office/drawing/2014/main" id="{9EBF5EAB-A251-484C-BDF0-6E1DBD654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27208" y="69011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摄像机</a:t>
                  </a: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DD60A3F-0ED9-4FEF-B286-88B809923506}"/>
                  </a:ext>
                </a:extLst>
              </p:cNvPr>
              <p:cNvGrpSpPr/>
              <p:nvPr/>
            </p:nvGrpSpPr>
            <p:grpSpPr>
              <a:xfrm>
                <a:off x="1552755" y="741868"/>
                <a:ext cx="1103283" cy="405130"/>
                <a:chOff x="1552755" y="741868"/>
                <a:chExt cx="905306" cy="40513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CA0D91E-C721-4CF7-A05A-07E9629CF45F}"/>
                    </a:ext>
                  </a:extLst>
                </p:cNvPr>
                <p:cNvSpPr/>
                <p:nvPr/>
              </p:nvSpPr>
              <p:spPr>
                <a:xfrm>
                  <a:off x="1552755" y="741868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文本框 2">
                  <a:extLst>
                    <a:ext uri="{FF2B5EF4-FFF2-40B4-BE49-F238E27FC236}">
                      <a16:creationId xmlns:a16="http://schemas.microsoft.com/office/drawing/2014/main" id="{C0294742-A1DE-416D-9B33-E0EE335EAF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8956" y="802388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摄像机跟随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367DADC-A608-4682-8E6C-9C5EFA231582}"/>
                  </a:ext>
                </a:extLst>
              </p:cNvPr>
              <p:cNvGrpSpPr/>
              <p:nvPr/>
            </p:nvGrpSpPr>
            <p:grpSpPr>
              <a:xfrm>
                <a:off x="2820838" y="733245"/>
                <a:ext cx="1906438" cy="405130"/>
                <a:chOff x="2820838" y="733245"/>
                <a:chExt cx="905306" cy="40513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BABE11D-9107-4EEB-9BFD-A48D1DFB94DF}"/>
                    </a:ext>
                  </a:extLst>
                </p:cNvPr>
                <p:cNvSpPr/>
                <p:nvPr/>
              </p:nvSpPr>
              <p:spPr>
                <a:xfrm>
                  <a:off x="2820838" y="733245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" name="文本框 2">
                  <a:extLst>
                    <a:ext uri="{FF2B5EF4-FFF2-40B4-BE49-F238E27FC236}">
                      <a16:creationId xmlns:a16="http://schemas.microsoft.com/office/drawing/2014/main" id="{C29AAFA9-2605-4EFF-B692-C5B03D861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5344" y="802256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正交摄像机的手机适配</a:t>
                  </a: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CEC5204-ADB7-465C-AF38-6ABE41EEC4E3}"/>
                  </a:ext>
                </a:extLst>
              </p:cNvPr>
              <p:cNvCxnSpPr/>
              <p:nvPr/>
            </p:nvCxnSpPr>
            <p:spPr>
              <a:xfrm flipH="1">
                <a:off x="2104351" y="405130"/>
                <a:ext cx="340928" cy="3367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224D6761-FF08-42CF-9238-3382851CA7FA}"/>
                  </a:ext>
                </a:extLst>
              </p:cNvPr>
              <p:cNvCxnSpPr/>
              <p:nvPr/>
            </p:nvCxnSpPr>
            <p:spPr>
              <a:xfrm>
                <a:off x="2898476" y="405441"/>
                <a:ext cx="596468" cy="33643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719BD0E-246B-4407-8A2E-537BB034CB3A}"/>
                </a:ext>
              </a:extLst>
            </p:cNvPr>
            <p:cNvGrpSpPr/>
            <p:nvPr/>
          </p:nvGrpSpPr>
          <p:grpSpPr>
            <a:xfrm>
              <a:off x="0" y="733245"/>
              <a:ext cx="1336735" cy="404495"/>
              <a:chOff x="0" y="733245"/>
              <a:chExt cx="1336735" cy="40449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AF66A04-F214-4DC8-8780-BC5575F1E620}"/>
                  </a:ext>
                </a:extLst>
              </p:cNvPr>
              <p:cNvSpPr/>
              <p:nvPr/>
            </p:nvSpPr>
            <p:spPr>
              <a:xfrm>
                <a:off x="0" y="733245"/>
                <a:ext cx="1336735" cy="40449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A3A3CBB5-0B43-4369-9B9D-31E1D5A5E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58" y="802256"/>
                <a:ext cx="1276613" cy="293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摄像机区域限制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7761B67-ACD0-4210-BAA2-ECCDFD70BEFB}"/>
                </a:ext>
              </a:extLst>
            </p:cNvPr>
            <p:cNvCxnSpPr/>
            <p:nvPr/>
          </p:nvCxnSpPr>
          <p:spPr>
            <a:xfrm flipH="1">
              <a:off x="1332063" y="405441"/>
              <a:ext cx="657345" cy="33630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231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0EB39-EA7E-48E7-9188-4177779E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摄像机区域限制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E6219-FCF4-4F84-B897-448EBC77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计算出摄像机水平、垂直方向的区域限制数值。</a:t>
            </a:r>
            <a:endParaRPr lang="en-US" altLang="zh-CN" dirty="0"/>
          </a:p>
          <a:p>
            <a:r>
              <a:rPr lang="zh-CN" altLang="en-US" dirty="0"/>
              <a:t>摄像机照摄区域宽度为手机屏幕宽度，所以摄像机左右活动区域以左右</a:t>
            </a:r>
            <a:r>
              <a:rPr lang="en-US" altLang="zh-CN" dirty="0" err="1"/>
              <a:t>deathLine</a:t>
            </a:r>
            <a:r>
              <a:rPr lang="zh-CN" altLang="en-US" dirty="0"/>
              <a:t>为基准，加上</a:t>
            </a:r>
            <a:r>
              <a:rPr lang="en-US" altLang="zh-CN" dirty="0"/>
              <a:t>/</a:t>
            </a:r>
            <a:r>
              <a:rPr lang="zh-CN" altLang="en-US" dirty="0"/>
              <a:t>减去屏幕的横向</a:t>
            </a:r>
            <a:r>
              <a:rPr lang="en-US" altLang="zh-CN" dirty="0"/>
              <a:t>Unity</a:t>
            </a:r>
            <a:r>
              <a:rPr lang="zh-CN" altLang="en-US" dirty="0"/>
              <a:t>单位即可。</a:t>
            </a:r>
            <a:endParaRPr lang="en-US" altLang="zh-CN" dirty="0"/>
          </a:p>
          <a:p>
            <a:r>
              <a:rPr lang="zh-CN" altLang="en-US" dirty="0"/>
              <a:t>摄像机照摄区域高度是摄像机的正交大小</a:t>
            </a:r>
            <a:r>
              <a:rPr lang="en-US" altLang="zh-CN" dirty="0" err="1"/>
              <a:t>orthographicSize</a:t>
            </a:r>
            <a:r>
              <a:rPr lang="zh-CN" altLang="en-US" dirty="0"/>
              <a:t>，设定</a:t>
            </a:r>
            <a:r>
              <a:rPr lang="en-US" altLang="zh-CN" dirty="0" err="1"/>
              <a:t>orthographicSize</a:t>
            </a:r>
            <a:r>
              <a:rPr lang="zh-CN" altLang="en-US" dirty="0"/>
              <a:t>为屏幕的高度，根据初始根据</a:t>
            </a:r>
            <a:r>
              <a:rPr lang="en-US" altLang="zh-CN" dirty="0"/>
              <a:t>1920</a:t>
            </a:r>
            <a:r>
              <a:rPr lang="zh-CN" altLang="en-US" dirty="0"/>
              <a:t>*</a:t>
            </a:r>
            <a:r>
              <a:rPr lang="en-US" altLang="zh-CN" dirty="0"/>
              <a:t>1080</a:t>
            </a:r>
            <a:r>
              <a:rPr lang="zh-CN" altLang="en-US" dirty="0"/>
              <a:t>设定的摄像机垂直方向默认的区域限制数值再去减去</a:t>
            </a:r>
            <a:r>
              <a:rPr lang="en-US" altLang="zh-CN" dirty="0"/>
              <a:t>/</a:t>
            </a:r>
            <a:r>
              <a:rPr lang="zh-CN" altLang="en-US" dirty="0"/>
              <a:t>加上真实</a:t>
            </a:r>
            <a:r>
              <a:rPr lang="en-US" altLang="zh-CN" dirty="0" err="1"/>
              <a:t>orthographicSize</a:t>
            </a:r>
            <a:r>
              <a:rPr lang="zh-CN" altLang="en-US" dirty="0"/>
              <a:t>与默认</a:t>
            </a:r>
            <a:r>
              <a:rPr lang="en-US" altLang="zh-CN" dirty="0" err="1"/>
              <a:t>orthographicSize</a:t>
            </a:r>
            <a:r>
              <a:rPr lang="zh-CN" altLang="en-US" dirty="0"/>
              <a:t>差值即可。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00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2BBD-F693-4539-86EC-6987C755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摄像机跟随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6E2ED-665A-4275-BCB4-40D79E5A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每帧设定摄像机位置，使摄像机每帧都在人物的一个固定相对位置。</a:t>
            </a:r>
            <a:endParaRPr lang="en-US" altLang="zh-CN" dirty="0"/>
          </a:p>
          <a:p>
            <a:r>
              <a:rPr lang="zh-CN" altLang="en-US" dirty="0"/>
              <a:t>当计算出位置在活动区域范围外时，将摄像机位置设为区域边界。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807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8AFF-A055-496A-9571-D77046BF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正交相机的手机设配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25DAA-AF32-4F98-882C-ABF72D97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将摄像机的照摄区域设为和手机屏幕一样大小。</a:t>
            </a:r>
            <a:endParaRPr lang="en-US" altLang="zh-CN" dirty="0"/>
          </a:p>
          <a:p>
            <a:r>
              <a:rPr lang="zh-CN" altLang="en-US" dirty="0"/>
              <a:t>摄像机照摄区域宽度</a:t>
            </a:r>
            <a:r>
              <a:rPr lang="en-US" altLang="zh-CN" dirty="0"/>
              <a:t>unity</a:t>
            </a:r>
            <a:r>
              <a:rPr lang="zh-CN" altLang="en-US" dirty="0"/>
              <a:t>会自动设为手机屏幕宽度（</a:t>
            </a:r>
            <a:r>
              <a:rPr lang="en-US" altLang="zh-CN" dirty="0"/>
              <a:t>Unity</a:t>
            </a:r>
            <a:r>
              <a:rPr lang="zh-CN" altLang="en-US" dirty="0"/>
              <a:t>单位）</a:t>
            </a:r>
            <a:endParaRPr lang="en-US" altLang="zh-CN" dirty="0"/>
          </a:p>
          <a:p>
            <a:r>
              <a:rPr lang="zh-CN" altLang="en-US" dirty="0"/>
              <a:t>而高度需要调节</a:t>
            </a:r>
            <a:r>
              <a:rPr lang="en-US" altLang="zh-CN" dirty="0" err="1"/>
              <a:t>orthographicSize</a:t>
            </a:r>
            <a:r>
              <a:rPr lang="zh-CN" altLang="en-US" dirty="0"/>
              <a:t>为手机屏幕高度（</a:t>
            </a:r>
            <a:r>
              <a:rPr lang="en-US" altLang="zh-CN" dirty="0"/>
              <a:t>Unity</a:t>
            </a:r>
            <a:r>
              <a:rPr lang="zh-CN" altLang="en-US" dirty="0"/>
              <a:t>单位）</a:t>
            </a:r>
          </a:p>
        </p:txBody>
      </p:sp>
    </p:spTree>
    <p:extLst>
      <p:ext uri="{BB962C8B-B14F-4D97-AF65-F5344CB8AC3E}">
        <p14:creationId xmlns:p14="http://schemas.microsoft.com/office/powerpoint/2010/main" val="163188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984B-AB4B-41FC-8921-FB2B94E9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陷阱、怪物、道具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45F72-87F5-4F31-8DE5-EA3736AC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F141E64-AFD3-42B4-8DFD-861BAEFE163F}"/>
              </a:ext>
            </a:extLst>
          </p:cNvPr>
          <p:cNvGrpSpPr/>
          <p:nvPr/>
        </p:nvGrpSpPr>
        <p:grpSpPr>
          <a:xfrm>
            <a:off x="2438493" y="2969718"/>
            <a:ext cx="6267464" cy="2333626"/>
            <a:chOff x="0" y="0"/>
            <a:chExt cx="6563808" cy="2596239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3E27D999-3DF4-446F-827A-EA5C6B28D970}"/>
                </a:ext>
              </a:extLst>
            </p:cNvPr>
            <p:cNvCxnSpPr/>
            <p:nvPr/>
          </p:nvCxnSpPr>
          <p:spPr>
            <a:xfrm>
              <a:off x="3118731" y="405442"/>
              <a:ext cx="55041" cy="17682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41712E2-01A5-4D44-AAED-299BBA585966}"/>
                </a:ext>
              </a:extLst>
            </p:cNvPr>
            <p:cNvGrpSpPr/>
            <p:nvPr/>
          </p:nvGrpSpPr>
          <p:grpSpPr>
            <a:xfrm>
              <a:off x="0" y="0"/>
              <a:ext cx="6563808" cy="2596239"/>
              <a:chOff x="0" y="0"/>
              <a:chExt cx="6563808" cy="2596239"/>
            </a:xfrm>
          </p:grpSpPr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37D6F25C-350E-42DC-BA1D-9CD806938CF4}"/>
                  </a:ext>
                </a:extLst>
              </p:cNvPr>
              <p:cNvCxnSpPr/>
              <p:nvPr/>
            </p:nvCxnSpPr>
            <p:spPr>
              <a:xfrm>
                <a:off x="4073825" y="381094"/>
                <a:ext cx="1786098" cy="182696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0C0F7C48-DB70-4B24-BC94-603D98D0D32B}"/>
                  </a:ext>
                </a:extLst>
              </p:cNvPr>
              <p:cNvCxnSpPr/>
              <p:nvPr/>
            </p:nvCxnSpPr>
            <p:spPr>
              <a:xfrm>
                <a:off x="3052148" y="414011"/>
                <a:ext cx="7974" cy="108656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79494E0D-6838-4B6A-8EAF-DB239352DFD8}"/>
                  </a:ext>
                </a:extLst>
              </p:cNvPr>
              <p:cNvCxnSpPr/>
              <p:nvPr/>
            </p:nvCxnSpPr>
            <p:spPr>
              <a:xfrm flipH="1">
                <a:off x="1973215" y="405442"/>
                <a:ext cx="619261" cy="110370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BC603E5D-8F37-450B-A8FE-807F82FE62DC}"/>
                  </a:ext>
                </a:extLst>
              </p:cNvPr>
              <p:cNvCxnSpPr/>
              <p:nvPr/>
            </p:nvCxnSpPr>
            <p:spPr>
              <a:xfrm flipH="1">
                <a:off x="1748928" y="405442"/>
                <a:ext cx="841794" cy="175134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F8AC3826-AE17-416A-B2C0-BED9E1B99572}"/>
                  </a:ext>
                </a:extLst>
              </p:cNvPr>
              <p:cNvCxnSpPr/>
              <p:nvPr/>
            </p:nvCxnSpPr>
            <p:spPr>
              <a:xfrm>
                <a:off x="4073825" y="405075"/>
                <a:ext cx="742340" cy="10957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893454BC-D577-4B3B-A79E-D1C4E829702A}"/>
                  </a:ext>
                </a:extLst>
              </p:cNvPr>
              <p:cNvGrpSpPr/>
              <p:nvPr/>
            </p:nvGrpSpPr>
            <p:grpSpPr>
              <a:xfrm>
                <a:off x="2590446" y="0"/>
                <a:ext cx="1609190" cy="405130"/>
                <a:chOff x="2590446" y="0"/>
                <a:chExt cx="1260281" cy="405130"/>
              </a:xfrm>
            </p:grpSpPr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0D1F1FE0-43AD-4CEA-87F7-0DA029D8402D}"/>
                    </a:ext>
                  </a:extLst>
                </p:cNvPr>
                <p:cNvSpPr/>
                <p:nvPr/>
              </p:nvSpPr>
              <p:spPr>
                <a:xfrm>
                  <a:off x="2590446" y="0"/>
                  <a:ext cx="1260281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文本框 2">
                  <a:extLst>
                    <a:ext uri="{FF2B5EF4-FFF2-40B4-BE49-F238E27FC236}">
                      <a16:creationId xmlns:a16="http://schemas.microsoft.com/office/drawing/2014/main" id="{BA5ED50D-184A-40DC-B3A8-D07F74F65A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3732" y="68993"/>
                  <a:ext cx="1154495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陷阱、怪物、道具</a:t>
                  </a: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536B77D7-B550-4112-BB71-4474E50ED713}"/>
                  </a:ext>
                </a:extLst>
              </p:cNvPr>
              <p:cNvGrpSpPr/>
              <p:nvPr/>
            </p:nvGrpSpPr>
            <p:grpSpPr>
              <a:xfrm>
                <a:off x="0" y="758709"/>
                <a:ext cx="2076791" cy="405130"/>
                <a:chOff x="0" y="758709"/>
                <a:chExt cx="995365" cy="405130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7D7C792-DEF2-4293-B8AE-D3620F6A11D2}"/>
                    </a:ext>
                  </a:extLst>
                </p:cNvPr>
                <p:cNvSpPr/>
                <p:nvPr/>
              </p:nvSpPr>
              <p:spPr>
                <a:xfrm>
                  <a:off x="0" y="758709"/>
                  <a:ext cx="995365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文本框 2">
                  <a:extLst>
                    <a:ext uri="{FF2B5EF4-FFF2-40B4-BE49-F238E27FC236}">
                      <a16:creationId xmlns:a16="http://schemas.microsoft.com/office/drawing/2014/main" id="{9382A439-063B-429E-BA88-D8E4D781F8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32" y="818496"/>
                  <a:ext cx="960861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陷阱、怪物触发人物死亡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89CCD3EA-FF18-4668-B8FC-4BAF4F5346CF}"/>
                  </a:ext>
                </a:extLst>
              </p:cNvPr>
              <p:cNvGrpSpPr/>
              <p:nvPr/>
            </p:nvGrpSpPr>
            <p:grpSpPr>
              <a:xfrm>
                <a:off x="2237039" y="767751"/>
                <a:ext cx="2451390" cy="405130"/>
                <a:chOff x="2237039" y="767751"/>
                <a:chExt cx="935502" cy="405130"/>
              </a:xfrm>
            </p:grpSpPr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D8AF6F3-CAC8-48B6-A558-E4FFAC4118C6}"/>
                    </a:ext>
                  </a:extLst>
                </p:cNvPr>
                <p:cNvSpPr/>
                <p:nvPr/>
              </p:nvSpPr>
              <p:spPr>
                <a:xfrm>
                  <a:off x="2237039" y="767751"/>
                  <a:ext cx="935502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文本框 2">
                  <a:extLst>
                    <a:ext uri="{FF2B5EF4-FFF2-40B4-BE49-F238E27FC236}">
                      <a16:creationId xmlns:a16="http://schemas.microsoft.com/office/drawing/2014/main" id="{78AA2A39-5C09-419A-B9D4-AA15031EB2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690" y="818495"/>
                  <a:ext cx="885769" cy="3273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人物复活时陷阱、怪物的重置</a:t>
                  </a:r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547AE362-C2C9-4E97-AF59-458166A65CCC}"/>
                  </a:ext>
                </a:extLst>
              </p:cNvPr>
              <p:cNvGrpSpPr/>
              <p:nvPr/>
            </p:nvGrpSpPr>
            <p:grpSpPr>
              <a:xfrm>
                <a:off x="4790454" y="759021"/>
                <a:ext cx="1773354" cy="405130"/>
                <a:chOff x="4790449" y="759021"/>
                <a:chExt cx="935206" cy="405130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E05214FF-CAB8-47F8-AAF7-26C7FBBB502F}"/>
                    </a:ext>
                  </a:extLst>
                </p:cNvPr>
                <p:cNvSpPr/>
                <p:nvPr/>
              </p:nvSpPr>
              <p:spPr>
                <a:xfrm>
                  <a:off x="4790449" y="759021"/>
                  <a:ext cx="9352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文本框 2">
                  <a:extLst>
                    <a:ext uri="{FF2B5EF4-FFF2-40B4-BE49-F238E27FC236}">
                      <a16:creationId xmlns:a16="http://schemas.microsoft.com/office/drawing/2014/main" id="{17EE663F-52C1-4ED0-8A37-3AB4B18C8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4009" y="818495"/>
                  <a:ext cx="915357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陷阱、怪物的触发唤醒</a:t>
                  </a: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DCD88DB4-1662-4C8D-B5B8-7A21E9642021}"/>
                  </a:ext>
                </a:extLst>
              </p:cNvPr>
              <p:cNvGrpSpPr/>
              <p:nvPr/>
            </p:nvGrpSpPr>
            <p:grpSpPr>
              <a:xfrm>
                <a:off x="89062" y="1500996"/>
                <a:ext cx="1888885" cy="405130"/>
                <a:chOff x="89062" y="1500996"/>
                <a:chExt cx="905306" cy="405130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3B635B6-19DF-4BE2-992A-D2500318AA26}"/>
                    </a:ext>
                  </a:extLst>
                </p:cNvPr>
                <p:cNvSpPr/>
                <p:nvPr/>
              </p:nvSpPr>
              <p:spPr>
                <a:xfrm>
                  <a:off x="89062" y="1500996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文本框 2">
                  <a:extLst>
                    <a:ext uri="{FF2B5EF4-FFF2-40B4-BE49-F238E27FC236}">
                      <a16:creationId xmlns:a16="http://schemas.microsoft.com/office/drawing/2014/main" id="{959A85FF-4237-4234-BCC4-84BB9F2C62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568" y="1570007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陷阱、怪物的寻路方式</a:t>
                  </a: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D3C82DA9-3BB4-489B-A95A-4B3ADE4AA9BF}"/>
                  </a:ext>
                </a:extLst>
              </p:cNvPr>
              <p:cNvGrpSpPr/>
              <p:nvPr/>
            </p:nvGrpSpPr>
            <p:grpSpPr>
              <a:xfrm>
                <a:off x="2478579" y="1500996"/>
                <a:ext cx="1888885" cy="405130"/>
                <a:chOff x="2478579" y="1500996"/>
                <a:chExt cx="905306" cy="405130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20018718-7E0A-466B-93FA-8C093AD743EE}"/>
                    </a:ext>
                  </a:extLst>
                </p:cNvPr>
                <p:cNvSpPr/>
                <p:nvPr/>
              </p:nvSpPr>
              <p:spPr>
                <a:xfrm>
                  <a:off x="2478579" y="1500996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文本框 2">
                  <a:extLst>
                    <a:ext uri="{FF2B5EF4-FFF2-40B4-BE49-F238E27FC236}">
                      <a16:creationId xmlns:a16="http://schemas.microsoft.com/office/drawing/2014/main" id="{9EE48C32-3BF0-433E-AD06-7E0C49E1A6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3085" y="1570007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怪物的跟踪方式</a:t>
                  </a:r>
                </a:p>
              </p:txBody>
            </p: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A89F7DA4-D5FD-4328-A1FC-CCB70CC0CE5E}"/>
                  </a:ext>
                </a:extLst>
              </p:cNvPr>
              <p:cNvGrpSpPr/>
              <p:nvPr/>
            </p:nvGrpSpPr>
            <p:grpSpPr>
              <a:xfrm>
                <a:off x="4643809" y="1500996"/>
                <a:ext cx="1888885" cy="405130"/>
                <a:chOff x="4643809" y="1500996"/>
                <a:chExt cx="905306" cy="405130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8B300A35-828A-4EEB-BC2B-85ABA9D3186B}"/>
                    </a:ext>
                  </a:extLst>
                </p:cNvPr>
                <p:cNvSpPr/>
                <p:nvPr/>
              </p:nvSpPr>
              <p:spPr>
                <a:xfrm>
                  <a:off x="4643809" y="1500996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文本框 2">
                  <a:extLst>
                    <a:ext uri="{FF2B5EF4-FFF2-40B4-BE49-F238E27FC236}">
                      <a16:creationId xmlns:a16="http://schemas.microsoft.com/office/drawing/2014/main" id="{6E0EE73A-CA1F-4193-A2C1-B8BE9EB298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0706" y="1561076"/>
                  <a:ext cx="890490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射击型怪物的射击方式</a:t>
                  </a:r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BA8CC14-F034-48CC-BB72-2DB2416EBA0D}"/>
                  </a:ext>
                </a:extLst>
              </p:cNvPr>
              <p:cNvGrpSpPr/>
              <p:nvPr/>
            </p:nvGrpSpPr>
            <p:grpSpPr>
              <a:xfrm>
                <a:off x="123568" y="2156604"/>
                <a:ext cx="1888885" cy="405130"/>
                <a:chOff x="123568" y="2156604"/>
                <a:chExt cx="905306" cy="405130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BEE26C1A-5519-4537-AF50-3AAFE0C241DE}"/>
                    </a:ext>
                  </a:extLst>
                </p:cNvPr>
                <p:cNvSpPr/>
                <p:nvPr/>
              </p:nvSpPr>
              <p:spPr>
                <a:xfrm>
                  <a:off x="123568" y="2156604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文本框 2">
                  <a:extLst>
                    <a:ext uri="{FF2B5EF4-FFF2-40B4-BE49-F238E27FC236}">
                      <a16:creationId xmlns:a16="http://schemas.microsoft.com/office/drawing/2014/main" id="{61C7CB26-7BAF-4B6B-9CEA-8C6249E757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074" y="2225615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陷阱下落方式</a:t>
                  </a:r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D7EB7908-C494-4B32-8B33-766555CA93D4}"/>
                  </a:ext>
                </a:extLst>
              </p:cNvPr>
              <p:cNvGrpSpPr/>
              <p:nvPr/>
            </p:nvGrpSpPr>
            <p:grpSpPr>
              <a:xfrm>
                <a:off x="2176654" y="2165230"/>
                <a:ext cx="2536166" cy="405130"/>
                <a:chOff x="2176654" y="2165230"/>
                <a:chExt cx="905306" cy="405130"/>
              </a:xfrm>
            </p:grpSpPr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0F555AE-D0A1-4BC1-B06E-D5C501834A97}"/>
                    </a:ext>
                  </a:extLst>
                </p:cNvPr>
                <p:cNvSpPr/>
                <p:nvPr/>
              </p:nvSpPr>
              <p:spPr>
                <a:xfrm>
                  <a:off x="2176654" y="2165230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文本框 2">
                  <a:extLst>
                    <a:ext uri="{FF2B5EF4-FFF2-40B4-BE49-F238E27FC236}">
                      <a16:creationId xmlns:a16="http://schemas.microsoft.com/office/drawing/2014/main" id="{81DF0B9A-39E8-4572-8472-70D77FF47A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1160" y="2234241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陷阱影响人物速度的实现方式</a:t>
                  </a:r>
                </a:p>
              </p:txBody>
            </p: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F22DEECE-8E50-4828-9A5A-279671FFF296}"/>
                  </a:ext>
                </a:extLst>
              </p:cNvPr>
              <p:cNvCxnSpPr/>
              <p:nvPr/>
            </p:nvCxnSpPr>
            <p:spPr>
              <a:xfrm flipH="1">
                <a:off x="1964588" y="405442"/>
                <a:ext cx="626134" cy="35370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70AF854C-55BF-4583-A24D-C8A48D64CC1D}"/>
                  </a:ext>
                </a:extLst>
              </p:cNvPr>
              <p:cNvCxnSpPr/>
              <p:nvPr/>
            </p:nvCxnSpPr>
            <p:spPr>
              <a:xfrm>
                <a:off x="3116934" y="414068"/>
                <a:ext cx="247602" cy="36157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1BC01855-E15A-4D96-B144-B8FBD8CE63A7}"/>
                  </a:ext>
                </a:extLst>
              </p:cNvPr>
              <p:cNvCxnSpPr/>
              <p:nvPr/>
            </p:nvCxnSpPr>
            <p:spPr>
              <a:xfrm>
                <a:off x="4073825" y="388716"/>
                <a:ext cx="724968" cy="3788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04DE5B84-845D-4C0E-B68C-B7370F4238A0}"/>
                  </a:ext>
                </a:extLst>
              </p:cNvPr>
              <p:cNvGrpSpPr/>
              <p:nvPr/>
            </p:nvGrpSpPr>
            <p:grpSpPr>
              <a:xfrm>
                <a:off x="5161394" y="2191109"/>
                <a:ext cx="1268083" cy="405130"/>
                <a:chOff x="5161394" y="2191109"/>
                <a:chExt cx="905306" cy="40513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6945948-14DF-45B6-9870-B60699BC1307}"/>
                    </a:ext>
                  </a:extLst>
                </p:cNvPr>
                <p:cNvSpPr/>
                <p:nvPr/>
              </p:nvSpPr>
              <p:spPr>
                <a:xfrm>
                  <a:off x="5161394" y="2191109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文本框 2">
                  <a:extLst>
                    <a:ext uri="{FF2B5EF4-FFF2-40B4-BE49-F238E27FC236}">
                      <a16:creationId xmlns:a16="http://schemas.microsoft.com/office/drawing/2014/main" id="{06406E43-8ABF-4EA7-9256-3B6366C739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900" y="2260120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中途存档点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4744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D792-56DD-4559-A4CF-26DD8D44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陷阱触发人物死亡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BFED83-809F-4739-8C14-025B11926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18" y="2620885"/>
            <a:ext cx="64920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518BB-EB42-427B-9863-539A7E40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人物复活时，陷阱、怪物的重置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FD042-218F-42B7-9E29-F2FC70EA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通过在陷阱、怪物脚本中提供一个重置方法绑定人物复活事件，当人物复活时去触发复活事件，从而完成场景所有物体的重置。</a:t>
            </a:r>
          </a:p>
        </p:txBody>
      </p:sp>
    </p:spTree>
    <p:extLst>
      <p:ext uri="{BB962C8B-B14F-4D97-AF65-F5344CB8AC3E}">
        <p14:creationId xmlns:p14="http://schemas.microsoft.com/office/powerpoint/2010/main" val="9633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F6FC-825F-413E-9D5E-1353930D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EFBF2-80EF-46F5-8FAA-EF9A3DB5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00FC0D4-AF82-48C0-A1B7-6DA1A7867C90}"/>
              </a:ext>
            </a:extLst>
          </p:cNvPr>
          <p:cNvGrpSpPr/>
          <p:nvPr/>
        </p:nvGrpSpPr>
        <p:grpSpPr>
          <a:xfrm>
            <a:off x="2073003" y="3429000"/>
            <a:ext cx="6828496" cy="1581410"/>
            <a:chOff x="0" y="0"/>
            <a:chExt cx="6546982" cy="1285024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E695D62-30FA-4668-8143-53D8A0183F45}"/>
                </a:ext>
              </a:extLst>
            </p:cNvPr>
            <p:cNvGrpSpPr/>
            <p:nvPr/>
          </p:nvGrpSpPr>
          <p:grpSpPr>
            <a:xfrm>
              <a:off x="2070340" y="0"/>
              <a:ext cx="1996205" cy="405442"/>
              <a:chOff x="2070340" y="0"/>
              <a:chExt cx="1996205" cy="405442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B8A6A7E-DC07-49C6-A3D0-CCDD821ABA1F}"/>
                  </a:ext>
                </a:extLst>
              </p:cNvPr>
              <p:cNvSpPr/>
              <p:nvPr/>
            </p:nvSpPr>
            <p:spPr>
              <a:xfrm>
                <a:off x="2070340" y="0"/>
                <a:ext cx="1996205" cy="40544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文本框 2">
                <a:extLst>
                  <a:ext uri="{FF2B5EF4-FFF2-40B4-BE49-F238E27FC236}">
                    <a16:creationId xmlns:a16="http://schemas.microsoft.com/office/drawing/2014/main" id="{BE0684D4-41B5-407D-9590-AFE26727E9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8965" y="60385"/>
                <a:ext cx="1905783" cy="298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Red Man Adventure</a:t>
                </a:r>
                <a:endParaRPr kumimoji="0" lang="zh-CN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DD6950C-9A0D-4F94-ABF3-5153B528EC55}"/>
                </a:ext>
              </a:extLst>
            </p:cNvPr>
            <p:cNvCxnSpPr/>
            <p:nvPr/>
          </p:nvCxnSpPr>
          <p:spPr>
            <a:xfrm flipH="1">
              <a:off x="892115" y="405441"/>
              <a:ext cx="1191260" cy="48307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E3BA56B-5381-412B-99AF-C0C2D94F55FB}"/>
                </a:ext>
              </a:extLst>
            </p:cNvPr>
            <p:cNvGrpSpPr/>
            <p:nvPr/>
          </p:nvGrpSpPr>
          <p:grpSpPr>
            <a:xfrm>
              <a:off x="0" y="871268"/>
              <a:ext cx="905306" cy="405130"/>
              <a:chOff x="0" y="871268"/>
              <a:chExt cx="905306" cy="40513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CE9893D8-0052-4C00-BC39-3C5A7CCA0A8C}"/>
                  </a:ext>
                </a:extLst>
              </p:cNvPr>
              <p:cNvSpPr/>
              <p:nvPr/>
            </p:nvSpPr>
            <p:spPr>
              <a:xfrm>
                <a:off x="0" y="871268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文本框 2">
                <a:extLst>
                  <a:ext uri="{FF2B5EF4-FFF2-40B4-BE49-F238E27FC236}">
                    <a16:creationId xmlns:a16="http://schemas.microsoft.com/office/drawing/2014/main" id="{ADD93475-4020-4C6B-9168-BE3865784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6" y="940279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人物</a:t>
                </a:r>
              </a:p>
            </p:txBody>
          </p: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F08E655-9DE4-4498-ABCB-C11484A0A078}"/>
                </a:ext>
              </a:extLst>
            </p:cNvPr>
            <p:cNvCxnSpPr/>
            <p:nvPr/>
          </p:nvCxnSpPr>
          <p:spPr>
            <a:xfrm flipH="1">
              <a:off x="1901406" y="414068"/>
              <a:ext cx="473853" cy="4572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F2FAF0-286D-4C53-BA6C-B1E29AD1D767}"/>
                </a:ext>
              </a:extLst>
            </p:cNvPr>
            <p:cNvCxnSpPr/>
            <p:nvPr/>
          </p:nvCxnSpPr>
          <p:spPr>
            <a:xfrm>
              <a:off x="3203995" y="405441"/>
              <a:ext cx="45719" cy="47445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236E98A-9EDD-4ED5-B6CD-89F94B3CE445}"/>
                </a:ext>
              </a:extLst>
            </p:cNvPr>
            <p:cNvCxnSpPr/>
            <p:nvPr/>
          </p:nvCxnSpPr>
          <p:spPr>
            <a:xfrm>
              <a:off x="3700732" y="405441"/>
              <a:ext cx="923027" cy="46582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F19B1F9-CEE2-4BAD-972B-12027F5E089E}"/>
                </a:ext>
              </a:extLst>
            </p:cNvPr>
            <p:cNvCxnSpPr/>
            <p:nvPr/>
          </p:nvCxnSpPr>
          <p:spPr>
            <a:xfrm>
              <a:off x="3925019" y="405441"/>
              <a:ext cx="1716657" cy="44857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2D7B482-E2BB-443D-AD8D-96C60057074D}"/>
                </a:ext>
              </a:extLst>
            </p:cNvPr>
            <p:cNvGrpSpPr/>
            <p:nvPr/>
          </p:nvGrpSpPr>
          <p:grpSpPr>
            <a:xfrm>
              <a:off x="1226974" y="870865"/>
              <a:ext cx="1320459" cy="406800"/>
              <a:chOff x="1226974" y="870865"/>
              <a:chExt cx="1322952" cy="40513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C49608D-7834-4EA2-A3A4-C556FDF2B7C0}"/>
                  </a:ext>
                </a:extLst>
              </p:cNvPr>
              <p:cNvSpPr/>
              <p:nvPr/>
            </p:nvSpPr>
            <p:spPr>
              <a:xfrm>
                <a:off x="1226974" y="870865"/>
                <a:ext cx="1322952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文本框 2">
                <a:extLst>
                  <a:ext uri="{FF2B5EF4-FFF2-40B4-BE49-F238E27FC236}">
                    <a16:creationId xmlns:a16="http://schemas.microsoft.com/office/drawing/2014/main" id="{BDE0BDD5-2122-4142-BE9B-E6239AD5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387" y="930199"/>
                <a:ext cx="1067741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游戏场景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9C9B49C-530C-4314-847B-5E49389ED9C6}"/>
                </a:ext>
              </a:extLst>
            </p:cNvPr>
            <p:cNvGrpSpPr/>
            <p:nvPr/>
          </p:nvGrpSpPr>
          <p:grpSpPr>
            <a:xfrm>
              <a:off x="2889849" y="871268"/>
              <a:ext cx="905306" cy="405130"/>
              <a:chOff x="2889849" y="871268"/>
              <a:chExt cx="905306" cy="40513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7B56C0C-9115-4AD6-BF4B-870556BF957B}"/>
                  </a:ext>
                </a:extLst>
              </p:cNvPr>
              <p:cNvSpPr/>
              <p:nvPr/>
            </p:nvSpPr>
            <p:spPr>
              <a:xfrm>
                <a:off x="2889849" y="871268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文本框 2">
                <a:extLst>
                  <a:ext uri="{FF2B5EF4-FFF2-40B4-BE49-F238E27FC236}">
                    <a16:creationId xmlns:a16="http://schemas.microsoft.com/office/drawing/2014/main" id="{B9A7AB67-7932-4610-AD6C-2C3DE8BB7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981" y="931653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摄像机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B174D55-0548-43D4-8F24-2EF5307366C5}"/>
                </a:ext>
              </a:extLst>
            </p:cNvPr>
            <p:cNvGrpSpPr/>
            <p:nvPr/>
          </p:nvGrpSpPr>
          <p:grpSpPr>
            <a:xfrm>
              <a:off x="4124971" y="879894"/>
              <a:ext cx="1203605" cy="405130"/>
              <a:chOff x="4124971" y="879894"/>
              <a:chExt cx="1203605" cy="40513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B06D314-FAA6-423D-9C8C-2A67E64462FF}"/>
                  </a:ext>
                </a:extLst>
              </p:cNvPr>
              <p:cNvSpPr/>
              <p:nvPr/>
            </p:nvSpPr>
            <p:spPr>
              <a:xfrm>
                <a:off x="4124971" y="879894"/>
                <a:ext cx="1203605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文本框 2">
                <a:extLst>
                  <a:ext uri="{FF2B5EF4-FFF2-40B4-BE49-F238E27FC236}">
                    <a16:creationId xmlns:a16="http://schemas.microsoft.com/office/drawing/2014/main" id="{5F9754F6-CBD8-4B38-8AD7-790D06FF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141" y="940279"/>
                <a:ext cx="1016636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怪物陷阱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CD56783-7F5D-44C3-9306-14425F3EE142}"/>
                </a:ext>
              </a:extLst>
            </p:cNvPr>
            <p:cNvGrpSpPr/>
            <p:nvPr/>
          </p:nvGrpSpPr>
          <p:grpSpPr>
            <a:xfrm>
              <a:off x="5641676" y="845388"/>
              <a:ext cx="905306" cy="405130"/>
              <a:chOff x="5641676" y="845388"/>
              <a:chExt cx="905306" cy="40513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4D673FE-2ECB-4405-B302-00646F394FE8}"/>
                  </a:ext>
                </a:extLst>
              </p:cNvPr>
              <p:cNvSpPr/>
              <p:nvPr/>
            </p:nvSpPr>
            <p:spPr>
              <a:xfrm>
                <a:off x="5641676" y="845388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文本框 2">
                <a:extLst>
                  <a:ext uri="{FF2B5EF4-FFF2-40B4-BE49-F238E27FC236}">
                    <a16:creationId xmlns:a16="http://schemas.microsoft.com/office/drawing/2014/main" id="{FCDA2D85-C933-4702-9A16-27308B84B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4808" y="914400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UI</a:t>
                </a: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界面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72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D0EC5-9DEF-4E6E-90D6-45E31C3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陷阱、怪物的触发式唤醒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C501C-C7F5-4ABB-8876-00F4ADE9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通过绑定多重碰撞器来实现，最外层的人物检测碰撞器勾选</a:t>
            </a:r>
            <a:r>
              <a:rPr lang="en-US" altLang="zh-CN" dirty="0"/>
              <a:t>trigger</a:t>
            </a:r>
            <a:r>
              <a:rPr lang="zh-CN" altLang="en-US" dirty="0"/>
              <a:t>，当人物在其附近时，就会触发</a:t>
            </a:r>
            <a:r>
              <a:rPr lang="en-US" altLang="zh-CN" dirty="0"/>
              <a:t>trigger</a:t>
            </a:r>
            <a:r>
              <a:rPr lang="zh-CN" altLang="en-US" dirty="0"/>
              <a:t>回调，从而改变陷阱、怪物的行为模式。</a:t>
            </a:r>
          </a:p>
        </p:txBody>
      </p:sp>
    </p:spTree>
    <p:extLst>
      <p:ext uri="{BB962C8B-B14F-4D97-AF65-F5344CB8AC3E}">
        <p14:creationId xmlns:p14="http://schemas.microsoft.com/office/powerpoint/2010/main" val="22361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5A9A9-4440-40EB-AEF3-C7C3B8D4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陷阱、怪物的寻路方式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0F705-93F3-4897-A917-6C575E48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通过配置一个路线的坐标队列，在</a:t>
            </a:r>
            <a:r>
              <a:rPr lang="en-US" altLang="zh-CN" dirty="0"/>
              <a:t>Update</a:t>
            </a:r>
            <a:r>
              <a:rPr lang="zh-CN" altLang="en-US" dirty="0"/>
              <a:t>中更新位置使怪物、陷阱沿着这个坐标队列移动。</a:t>
            </a:r>
          </a:p>
        </p:txBody>
      </p:sp>
    </p:spTree>
    <p:extLst>
      <p:ext uri="{BB962C8B-B14F-4D97-AF65-F5344CB8AC3E}">
        <p14:creationId xmlns:p14="http://schemas.microsoft.com/office/powerpoint/2010/main" val="228576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90EF-B42E-442D-B146-A59FF47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怪物跟踪方式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0A64D-98A9-4947-B303-2CD4B49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先设定一个怪物跟踪的范围，然后检测到人物在这个范围内时，每帧去计算出怪物到人物的方向向量，沿方向向量去刷新怪物位置。</a:t>
            </a:r>
          </a:p>
        </p:txBody>
      </p:sp>
    </p:spTree>
    <p:extLst>
      <p:ext uri="{BB962C8B-B14F-4D97-AF65-F5344CB8AC3E}">
        <p14:creationId xmlns:p14="http://schemas.microsoft.com/office/powerpoint/2010/main" val="112219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B01F-06DE-4199-B607-60C406B3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怪物的射击方式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25429-7EAD-4D46-B38E-712738C3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给子弹绑定刚体，当要射击时，计算出到人物方向向量，沿方向向量应用物理引擎提供的冲量方法去击出子弹。</a:t>
            </a:r>
          </a:p>
        </p:txBody>
      </p:sp>
    </p:spTree>
    <p:extLst>
      <p:ext uri="{BB962C8B-B14F-4D97-AF65-F5344CB8AC3E}">
        <p14:creationId xmlns:p14="http://schemas.microsoft.com/office/powerpoint/2010/main" val="276984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89B8-0F0B-4CE6-99E9-4CE2059B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陷阱下落方式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4FCF1-32D5-4884-9D3E-9A7BB25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通过给陷阱绑定刚体，检测到人物在附近时，增大陷阱的重力倍率实现。</a:t>
            </a:r>
          </a:p>
        </p:txBody>
      </p:sp>
    </p:spTree>
    <p:extLst>
      <p:ext uri="{BB962C8B-B14F-4D97-AF65-F5344CB8AC3E}">
        <p14:creationId xmlns:p14="http://schemas.microsoft.com/office/powerpoint/2010/main" val="98126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0E2F-8386-4D41-9E8F-2BF5337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陷阱影响人物移动速度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3BE2-1A2C-46C5-9497-62A02507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减速</a:t>
            </a:r>
            <a:r>
              <a:rPr lang="en-US" altLang="zh-CN" dirty="0"/>
              <a:t>/</a:t>
            </a:r>
            <a:r>
              <a:rPr lang="zh-CN" altLang="en-US" dirty="0"/>
              <a:t>加速陷阱不光能影响人物速度，也能影响子弹速率。</a:t>
            </a:r>
            <a:endParaRPr lang="en-US" altLang="zh-CN" dirty="0"/>
          </a:p>
          <a:p>
            <a:r>
              <a:rPr lang="zh-CN" altLang="en-US" dirty="0"/>
              <a:t>当有刚体进入碰撞器时，将刚体加入</a:t>
            </a:r>
            <a:r>
              <a:rPr lang="en-US" altLang="zh-CN" dirty="0"/>
              <a:t>list</a:t>
            </a:r>
            <a:r>
              <a:rPr lang="zh-CN" altLang="en-US" dirty="0"/>
              <a:t>中，每帧都对</a:t>
            </a:r>
            <a:r>
              <a:rPr lang="en-US" altLang="zh-CN" dirty="0"/>
              <a:t>list</a:t>
            </a:r>
            <a:r>
              <a:rPr lang="zh-CN" altLang="en-US" dirty="0"/>
              <a:t>中刚体乘以速率影响倍率，当刚体离开碰撞器再把对应刚体从</a:t>
            </a:r>
            <a:r>
              <a:rPr lang="en-US" altLang="zh-CN" dirty="0"/>
              <a:t>list</a:t>
            </a:r>
            <a:r>
              <a:rPr lang="zh-CN" altLang="en-US" dirty="0"/>
              <a:t>中去除。</a:t>
            </a:r>
          </a:p>
        </p:txBody>
      </p:sp>
    </p:spTree>
    <p:extLst>
      <p:ext uri="{BB962C8B-B14F-4D97-AF65-F5344CB8AC3E}">
        <p14:creationId xmlns:p14="http://schemas.microsoft.com/office/powerpoint/2010/main" val="91258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9287-C28E-49F4-B9B6-FF4756C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中途存档点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CF85A-79DC-416D-9BD7-3D50FD96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当人物碰到宝箱时，会将人物的复活位置重新设为宝箱位置，从而实现中途存档点。</a:t>
            </a:r>
          </a:p>
        </p:txBody>
      </p:sp>
    </p:spTree>
    <p:extLst>
      <p:ext uri="{BB962C8B-B14F-4D97-AF65-F5344CB8AC3E}">
        <p14:creationId xmlns:p14="http://schemas.microsoft.com/office/powerpoint/2010/main" val="141035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33291-FB9A-49CD-B27A-1A9EAEF9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CA6-8DAE-43F2-9D89-BD9F72B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4C9C216-F52E-4EBB-960E-B22366DA5C22}"/>
              </a:ext>
            </a:extLst>
          </p:cNvPr>
          <p:cNvGrpSpPr/>
          <p:nvPr/>
        </p:nvGrpSpPr>
        <p:grpSpPr>
          <a:xfrm>
            <a:off x="2539015" y="3176059"/>
            <a:ext cx="5897036" cy="1777682"/>
            <a:chOff x="0" y="0"/>
            <a:chExt cx="6167647" cy="138854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E1A2647-282C-4CDD-9A3A-903FEDA5EA52}"/>
                </a:ext>
              </a:extLst>
            </p:cNvPr>
            <p:cNvGrpSpPr/>
            <p:nvPr/>
          </p:nvGrpSpPr>
          <p:grpSpPr>
            <a:xfrm>
              <a:off x="2656935" y="0"/>
              <a:ext cx="1155940" cy="405130"/>
              <a:chOff x="2656935" y="0"/>
              <a:chExt cx="905306" cy="40513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CBD876-C771-4656-89D3-DC9316359B39}"/>
                  </a:ext>
                </a:extLst>
              </p:cNvPr>
              <p:cNvSpPr/>
              <p:nvPr/>
            </p:nvSpPr>
            <p:spPr>
              <a:xfrm>
                <a:off x="2656935" y="0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文本框 2">
                <a:extLst>
                  <a:ext uri="{FF2B5EF4-FFF2-40B4-BE49-F238E27FC236}">
                    <a16:creationId xmlns:a16="http://schemas.microsoft.com/office/drawing/2014/main" id="{C136F1C1-B779-4A80-A1E0-83E893D9D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1441" y="69011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UI</a:t>
                </a: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界面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AB08A4-0801-4D8E-BF29-CAC22022F80A}"/>
                </a:ext>
              </a:extLst>
            </p:cNvPr>
            <p:cNvGrpSpPr/>
            <p:nvPr/>
          </p:nvGrpSpPr>
          <p:grpSpPr>
            <a:xfrm>
              <a:off x="1455162" y="966158"/>
              <a:ext cx="1936483" cy="405130"/>
              <a:chOff x="1455162" y="966158"/>
              <a:chExt cx="1021235" cy="40513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BD5D0BC-77D2-4B02-8C69-774757B1FBE9}"/>
                  </a:ext>
                </a:extLst>
              </p:cNvPr>
              <p:cNvSpPr/>
              <p:nvPr/>
            </p:nvSpPr>
            <p:spPr>
              <a:xfrm>
                <a:off x="1455162" y="966158"/>
                <a:ext cx="1021235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文本框 2">
                <a:extLst>
                  <a:ext uri="{FF2B5EF4-FFF2-40B4-BE49-F238E27FC236}">
                    <a16:creationId xmlns:a16="http://schemas.microsoft.com/office/drawing/2014/main" id="{A4BC2FE1-DB97-4B65-951E-79E9FA7F8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676" y="1035169"/>
                <a:ext cx="974650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人物控制的虚拟按键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119FEB8-FB5C-4B30-8327-8EFF4E9FF563}"/>
                </a:ext>
              </a:extLst>
            </p:cNvPr>
            <p:cNvGrpSpPr/>
            <p:nvPr/>
          </p:nvGrpSpPr>
          <p:grpSpPr>
            <a:xfrm>
              <a:off x="3510950" y="966158"/>
              <a:ext cx="1155940" cy="405130"/>
              <a:chOff x="3510950" y="966158"/>
              <a:chExt cx="905306" cy="40513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0267E71-BE9B-4C22-83A6-B19C068F6651}"/>
                  </a:ext>
                </a:extLst>
              </p:cNvPr>
              <p:cNvSpPr/>
              <p:nvPr/>
            </p:nvSpPr>
            <p:spPr>
              <a:xfrm>
                <a:off x="3510950" y="966158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文本框 2">
                <a:extLst>
                  <a:ext uri="{FF2B5EF4-FFF2-40B4-BE49-F238E27FC236}">
                    <a16:creationId xmlns:a16="http://schemas.microsoft.com/office/drawing/2014/main" id="{8032EF5F-7721-4BB8-9046-14CB08B8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456" y="1035169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暂停键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5976E51-8B19-47BB-9FE7-DA724E979548}"/>
                </a:ext>
              </a:extLst>
            </p:cNvPr>
            <p:cNvGrpSpPr/>
            <p:nvPr/>
          </p:nvGrpSpPr>
          <p:grpSpPr>
            <a:xfrm>
              <a:off x="0" y="983411"/>
              <a:ext cx="1155940" cy="405130"/>
              <a:chOff x="0" y="983411"/>
              <a:chExt cx="905306" cy="40513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69C8C23-E905-423D-B568-37C95AB416A0}"/>
                  </a:ext>
                </a:extLst>
              </p:cNvPr>
              <p:cNvSpPr/>
              <p:nvPr/>
            </p:nvSpPr>
            <p:spPr>
              <a:xfrm>
                <a:off x="0" y="983411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文本框 2">
                <a:extLst>
                  <a:ext uri="{FF2B5EF4-FFF2-40B4-BE49-F238E27FC236}">
                    <a16:creationId xmlns:a16="http://schemas.microsoft.com/office/drawing/2014/main" id="{A3C259C3-54D8-4E17-90F4-70AE657EC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6" y="1052422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上、下关键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C7E2310-7817-4C11-9A95-6613C60BC85F}"/>
                </a:ext>
              </a:extLst>
            </p:cNvPr>
            <p:cNvGrpSpPr/>
            <p:nvPr/>
          </p:nvGrpSpPr>
          <p:grpSpPr>
            <a:xfrm>
              <a:off x="5011947" y="966158"/>
              <a:ext cx="1155700" cy="405130"/>
              <a:chOff x="5011947" y="966158"/>
              <a:chExt cx="905306" cy="40513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A590B6E-9AF9-4B64-A432-A42049B9C3C9}"/>
                  </a:ext>
                </a:extLst>
              </p:cNvPr>
              <p:cNvSpPr/>
              <p:nvPr/>
            </p:nvSpPr>
            <p:spPr>
              <a:xfrm>
                <a:off x="5011947" y="966158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文本框 2">
                <a:extLst>
                  <a:ext uri="{FF2B5EF4-FFF2-40B4-BE49-F238E27FC236}">
                    <a16:creationId xmlns:a16="http://schemas.microsoft.com/office/drawing/2014/main" id="{465B9028-ECBA-4142-99A4-9617A306E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6453" y="1035169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开始页面</a:t>
                </a: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739D14F-C1B7-4D35-9F0A-3CF1819F92F9}"/>
                </a:ext>
              </a:extLst>
            </p:cNvPr>
            <p:cNvCxnSpPr/>
            <p:nvPr/>
          </p:nvCxnSpPr>
          <p:spPr>
            <a:xfrm flipH="1">
              <a:off x="1159533" y="405441"/>
              <a:ext cx="1504075" cy="58659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E10B48A-097E-43DB-B119-7377B91D50CF}"/>
                </a:ext>
              </a:extLst>
            </p:cNvPr>
            <p:cNvCxnSpPr/>
            <p:nvPr/>
          </p:nvCxnSpPr>
          <p:spPr>
            <a:xfrm flipH="1">
              <a:off x="2220583" y="414068"/>
              <a:ext cx="741836" cy="55209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CEB4AA1-28FD-4BAE-BF0B-DA8BB3C9ACF8}"/>
                </a:ext>
              </a:extLst>
            </p:cNvPr>
            <p:cNvCxnSpPr/>
            <p:nvPr/>
          </p:nvCxnSpPr>
          <p:spPr>
            <a:xfrm>
              <a:off x="3355675" y="414068"/>
              <a:ext cx="439959" cy="55209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9896FC-F5F9-4431-8FD1-C62E5697A86C}"/>
                </a:ext>
              </a:extLst>
            </p:cNvPr>
            <p:cNvCxnSpPr/>
            <p:nvPr/>
          </p:nvCxnSpPr>
          <p:spPr>
            <a:xfrm>
              <a:off x="3812875" y="405441"/>
              <a:ext cx="1215725" cy="56014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09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B3F69-260A-4825-B698-21B9636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6903-9350-4560-A6A2-CEEF076C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573D30-E771-4D68-A7E5-8E0719D8A4FA}"/>
              </a:ext>
            </a:extLst>
          </p:cNvPr>
          <p:cNvGrpSpPr/>
          <p:nvPr/>
        </p:nvGrpSpPr>
        <p:grpSpPr>
          <a:xfrm>
            <a:off x="2769833" y="3338836"/>
            <a:ext cx="5285781" cy="1490616"/>
            <a:chOff x="0" y="0"/>
            <a:chExt cx="4381751" cy="118150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3FB3209-1FCB-4C07-B4F7-AC27B2C63229}"/>
                </a:ext>
              </a:extLst>
            </p:cNvPr>
            <p:cNvGrpSpPr/>
            <p:nvPr/>
          </p:nvGrpSpPr>
          <p:grpSpPr>
            <a:xfrm>
              <a:off x="2234242" y="767751"/>
              <a:ext cx="905306" cy="405130"/>
              <a:chOff x="2234242" y="767751"/>
              <a:chExt cx="905306" cy="40513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CA1802-488F-46E9-BC97-F3B09816254E}"/>
                  </a:ext>
                </a:extLst>
              </p:cNvPr>
              <p:cNvSpPr/>
              <p:nvPr/>
            </p:nvSpPr>
            <p:spPr>
              <a:xfrm>
                <a:off x="2234242" y="767751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D8E46F80-EB10-4448-90A3-6A08C026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8748" y="836762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人物运动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0FAF7F6-DA0D-48B9-8620-66170739EB8A}"/>
                </a:ext>
              </a:extLst>
            </p:cNvPr>
            <p:cNvGrpSpPr/>
            <p:nvPr/>
          </p:nvGrpSpPr>
          <p:grpSpPr>
            <a:xfrm>
              <a:off x="0" y="0"/>
              <a:ext cx="4381751" cy="1181507"/>
              <a:chOff x="0" y="0"/>
              <a:chExt cx="4381751" cy="118150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9AC1E6-33DC-465B-87CE-7377375D2D7B}"/>
                  </a:ext>
                </a:extLst>
              </p:cNvPr>
              <p:cNvGrpSpPr/>
              <p:nvPr/>
            </p:nvGrpSpPr>
            <p:grpSpPr>
              <a:xfrm>
                <a:off x="1466491" y="0"/>
                <a:ext cx="905306" cy="405130"/>
                <a:chOff x="1466491" y="0"/>
                <a:chExt cx="905306" cy="405130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B19E956-CBDA-4230-98B8-76595763CAEA}"/>
                    </a:ext>
                  </a:extLst>
                </p:cNvPr>
                <p:cNvSpPr/>
                <p:nvPr/>
              </p:nvSpPr>
              <p:spPr>
                <a:xfrm>
                  <a:off x="1466491" y="0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文本框 2">
                  <a:extLst>
                    <a:ext uri="{FF2B5EF4-FFF2-40B4-BE49-F238E27FC236}">
                      <a16:creationId xmlns:a16="http://schemas.microsoft.com/office/drawing/2014/main" id="{1DD84208-E842-466A-A458-7671C1C06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0997" y="69011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人物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3BCA79-B92F-4236-B04F-ECD14887A055}"/>
                  </a:ext>
                </a:extLst>
              </p:cNvPr>
              <p:cNvGrpSpPr/>
              <p:nvPr/>
            </p:nvGrpSpPr>
            <p:grpSpPr>
              <a:xfrm>
                <a:off x="0" y="776377"/>
                <a:ext cx="905306" cy="405130"/>
                <a:chOff x="0" y="776377"/>
                <a:chExt cx="905306" cy="40513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D13A023-5C1F-4221-8218-3D0E64F25493}"/>
                    </a:ext>
                  </a:extLst>
                </p:cNvPr>
                <p:cNvSpPr/>
                <p:nvPr/>
              </p:nvSpPr>
              <p:spPr>
                <a:xfrm>
                  <a:off x="0" y="776377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文本框 2">
                  <a:extLst>
                    <a:ext uri="{FF2B5EF4-FFF2-40B4-BE49-F238E27FC236}">
                      <a16:creationId xmlns:a16="http://schemas.microsoft.com/office/drawing/2014/main" id="{59FA1952-75C6-40BF-B6E1-EC0E75D92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06" y="845388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人物形象</a:t>
                  </a:r>
                </a:p>
              </p:txBody>
            </p:sp>
          </p:grp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E32201B-A94E-4AC4-97D5-CD0F0C9DB3C7}"/>
                  </a:ext>
                </a:extLst>
              </p:cNvPr>
              <p:cNvCxnSpPr/>
              <p:nvPr/>
            </p:nvCxnSpPr>
            <p:spPr>
              <a:xfrm flipH="1">
                <a:off x="909368" y="405442"/>
                <a:ext cx="563448" cy="37956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A062D2A-1397-4360-952E-2169F951368A}"/>
                  </a:ext>
                </a:extLst>
              </p:cNvPr>
              <p:cNvGrpSpPr/>
              <p:nvPr/>
            </p:nvGrpSpPr>
            <p:grpSpPr>
              <a:xfrm>
                <a:off x="1121434" y="759125"/>
                <a:ext cx="905306" cy="405130"/>
                <a:chOff x="1121434" y="759125"/>
                <a:chExt cx="905306" cy="40513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F781BFE-5F0E-400F-965B-F6D9F20FCAAB}"/>
                    </a:ext>
                  </a:extLst>
                </p:cNvPr>
                <p:cNvSpPr/>
                <p:nvPr/>
              </p:nvSpPr>
              <p:spPr>
                <a:xfrm>
                  <a:off x="1121434" y="759125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文本框 2">
                  <a:extLst>
                    <a:ext uri="{FF2B5EF4-FFF2-40B4-BE49-F238E27FC236}">
                      <a16:creationId xmlns:a16="http://schemas.microsoft.com/office/drawing/2014/main" id="{67066558-90BD-45EB-9400-146A523BDB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5940" y="828136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人物动作</a:t>
                  </a:r>
                </a:p>
              </p:txBody>
            </p: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44D6378-D0D0-4E02-B003-7E5F862D40C4}"/>
                  </a:ext>
                </a:extLst>
              </p:cNvPr>
              <p:cNvCxnSpPr/>
              <p:nvPr/>
            </p:nvCxnSpPr>
            <p:spPr>
              <a:xfrm flipH="1">
                <a:off x="1608108" y="405442"/>
                <a:ext cx="266137" cy="36230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1B55873-F233-496B-A74A-E4239C4EBD3B}"/>
                  </a:ext>
                </a:extLst>
              </p:cNvPr>
              <p:cNvCxnSpPr/>
              <p:nvPr/>
            </p:nvCxnSpPr>
            <p:spPr>
              <a:xfrm>
                <a:off x="2147978" y="405442"/>
                <a:ext cx="543464" cy="35368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0FC47D4-C15D-44BB-AFF5-05D1C4F67F8F}"/>
                  </a:ext>
                </a:extLst>
              </p:cNvPr>
              <p:cNvGrpSpPr/>
              <p:nvPr/>
            </p:nvGrpSpPr>
            <p:grpSpPr>
              <a:xfrm>
                <a:off x="3476445" y="759125"/>
                <a:ext cx="905306" cy="405130"/>
                <a:chOff x="3476445" y="759125"/>
                <a:chExt cx="905306" cy="40513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C24826F-ABFA-40CC-AE90-A7B2B4D501B5}"/>
                    </a:ext>
                  </a:extLst>
                </p:cNvPr>
                <p:cNvSpPr/>
                <p:nvPr/>
              </p:nvSpPr>
              <p:spPr>
                <a:xfrm>
                  <a:off x="3476445" y="759125"/>
                  <a:ext cx="905306" cy="4051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" name="文本框 2">
                  <a:extLst>
                    <a:ext uri="{FF2B5EF4-FFF2-40B4-BE49-F238E27FC236}">
                      <a16:creationId xmlns:a16="http://schemas.microsoft.com/office/drawing/2014/main" id="{3B63822E-F247-474D-BED3-EE2B10A4FE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10951" y="828136"/>
                  <a:ext cx="836762" cy="2932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人物影子</a:t>
                  </a:r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F3FB173-A9BA-4DDD-A464-82E68A29737D}"/>
                  </a:ext>
                </a:extLst>
              </p:cNvPr>
              <p:cNvCxnSpPr/>
              <p:nvPr/>
            </p:nvCxnSpPr>
            <p:spPr>
              <a:xfrm>
                <a:off x="2380891" y="405442"/>
                <a:ext cx="1095554" cy="35368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6945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44FE-A6D5-42C2-A496-CCB3F5E4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人物形象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529A85-12ED-450C-A0B2-778820B0A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12" y="2505909"/>
            <a:ext cx="64116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71CF5-97AF-4603-95F2-25437191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人物动作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64804A9-4EA3-412C-92CE-E43B9493C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" y="3131132"/>
            <a:ext cx="5841507" cy="23400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EA6C76-BFE6-49A6-B257-7CFF9057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1132"/>
            <a:ext cx="5810333" cy="2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673C-47D4-4CCC-B807-67B14512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ACCEB-8185-46D7-ACC2-27DFCD1F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人物运动通过物理引擎来实现，结合虚拟按键来控制。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详情请看</a:t>
            </a:r>
            <a:r>
              <a:rPr lang="en-US" altLang="zh-CN" dirty="0" err="1"/>
              <a:t>CharacterBehaviour.cs</a:t>
            </a:r>
            <a:r>
              <a:rPr lang="zh-CN" altLang="en-US" dirty="0"/>
              <a:t>脚本代码</a:t>
            </a:r>
          </a:p>
        </p:txBody>
      </p:sp>
    </p:spTree>
    <p:extLst>
      <p:ext uri="{BB962C8B-B14F-4D97-AF65-F5344CB8AC3E}">
        <p14:creationId xmlns:p14="http://schemas.microsoft.com/office/powerpoint/2010/main" val="406791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BCC3-508A-44C2-BFF1-85D9BBDB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人物影子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12E1D-7E45-4DB4-BE6F-BB9BCAF7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通过构造一个和人物一样的结点结构代表人物影子。</a:t>
            </a:r>
            <a:endParaRPr lang="en-US" altLang="zh-CN" dirty="0"/>
          </a:p>
          <a:p>
            <a:r>
              <a:rPr lang="zh-CN" altLang="en-US" dirty="0"/>
              <a:t>每局去收集人物每帧相关的帧数据，用于下一帧作为人物影子的播放数据。</a:t>
            </a:r>
            <a:endParaRPr lang="en-US" altLang="zh-CN" dirty="0"/>
          </a:p>
          <a:p>
            <a:r>
              <a:rPr lang="zh-CN" altLang="en-US" dirty="0"/>
              <a:t>详情请看</a:t>
            </a:r>
            <a:r>
              <a:rPr lang="en-US" altLang="zh-CN" dirty="0" err="1"/>
              <a:t>CharacterShadow.cs</a:t>
            </a:r>
            <a:r>
              <a:rPr lang="zh-CN" altLang="en-US" dirty="0"/>
              <a:t>脚本代码</a:t>
            </a:r>
          </a:p>
        </p:txBody>
      </p:sp>
    </p:spTree>
    <p:extLst>
      <p:ext uri="{BB962C8B-B14F-4D97-AF65-F5344CB8AC3E}">
        <p14:creationId xmlns:p14="http://schemas.microsoft.com/office/powerpoint/2010/main" val="312563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0372-EFFA-4F4F-B9DE-772B0EB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14A1-44B5-4B44-82C8-D67BE985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CEDDACA-E20B-4B78-AEBE-8B0A899DBD08}"/>
              </a:ext>
            </a:extLst>
          </p:cNvPr>
          <p:cNvGrpSpPr/>
          <p:nvPr/>
        </p:nvGrpSpPr>
        <p:grpSpPr>
          <a:xfrm>
            <a:off x="2524711" y="3429000"/>
            <a:ext cx="6015608" cy="1377796"/>
            <a:chOff x="0" y="0"/>
            <a:chExt cx="5510106" cy="113837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2A44885-5500-430F-94AB-EA4E36059839}"/>
                </a:ext>
              </a:extLst>
            </p:cNvPr>
            <p:cNvGrpSpPr/>
            <p:nvPr/>
          </p:nvGrpSpPr>
          <p:grpSpPr>
            <a:xfrm>
              <a:off x="2104845" y="0"/>
              <a:ext cx="905306" cy="405130"/>
              <a:chOff x="2104845" y="0"/>
              <a:chExt cx="905306" cy="40513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A0C3B76-BA4C-49F6-88EA-284808E8D3EF}"/>
                  </a:ext>
                </a:extLst>
              </p:cNvPr>
              <p:cNvSpPr/>
              <p:nvPr/>
            </p:nvSpPr>
            <p:spPr>
              <a:xfrm>
                <a:off x="2104845" y="0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文本框 2">
                <a:extLst>
                  <a:ext uri="{FF2B5EF4-FFF2-40B4-BE49-F238E27FC236}">
                    <a16:creationId xmlns:a16="http://schemas.microsoft.com/office/drawing/2014/main" id="{1CCE8D45-DDBE-4089-A1F4-FA0AA7A50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351" y="69011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游戏场景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0BDBF90-1599-48C5-AC5F-B56AD45BB19A}"/>
                </a:ext>
              </a:extLst>
            </p:cNvPr>
            <p:cNvGrpSpPr/>
            <p:nvPr/>
          </p:nvGrpSpPr>
          <p:grpSpPr>
            <a:xfrm>
              <a:off x="0" y="733245"/>
              <a:ext cx="1479747" cy="405130"/>
              <a:chOff x="0" y="733245"/>
              <a:chExt cx="965512" cy="40513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0A108AE-29B0-46D9-BE16-CC7E1DEF4959}"/>
                  </a:ext>
                </a:extLst>
              </p:cNvPr>
              <p:cNvSpPr/>
              <p:nvPr/>
            </p:nvSpPr>
            <p:spPr>
              <a:xfrm>
                <a:off x="0" y="733245"/>
                <a:ext cx="965512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文本框 2">
                <a:extLst>
                  <a:ext uri="{FF2B5EF4-FFF2-40B4-BE49-F238E27FC236}">
                    <a16:creationId xmlns:a16="http://schemas.microsoft.com/office/drawing/2014/main" id="{5EA68B43-0FA6-4EF1-9ABA-3227F2993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5" y="802256"/>
                <a:ext cx="890953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场景的视图布置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28ED41F-E998-4E86-A9F6-84C6118EE49B}"/>
                </a:ext>
              </a:extLst>
            </p:cNvPr>
            <p:cNvGrpSpPr/>
            <p:nvPr/>
          </p:nvGrpSpPr>
          <p:grpSpPr>
            <a:xfrm>
              <a:off x="1656272" y="724619"/>
              <a:ext cx="1224951" cy="405130"/>
              <a:chOff x="1656272" y="724619"/>
              <a:chExt cx="905306" cy="40513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2DE3D7A-8653-40F9-A722-1C26F3D9A96E}"/>
                  </a:ext>
                </a:extLst>
              </p:cNvPr>
              <p:cNvSpPr/>
              <p:nvPr/>
            </p:nvSpPr>
            <p:spPr>
              <a:xfrm>
                <a:off x="1656272" y="724619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文本框 2">
                <a:extLst>
                  <a:ext uri="{FF2B5EF4-FFF2-40B4-BE49-F238E27FC236}">
                    <a16:creationId xmlns:a16="http://schemas.microsoft.com/office/drawing/2014/main" id="{588E6732-4F0C-4BEA-A2B0-78668ABE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778" y="793630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人物活动地面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376BABA-CB96-4C7D-BD99-AECC8DC98E44}"/>
                </a:ext>
              </a:extLst>
            </p:cNvPr>
            <p:cNvGrpSpPr/>
            <p:nvPr/>
          </p:nvGrpSpPr>
          <p:grpSpPr>
            <a:xfrm>
              <a:off x="3105510" y="724619"/>
              <a:ext cx="1233170" cy="405130"/>
              <a:chOff x="3105510" y="724619"/>
              <a:chExt cx="905306" cy="40513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37C2BE0-3974-4B2E-A9B6-6C13EC530821}"/>
                  </a:ext>
                </a:extLst>
              </p:cNvPr>
              <p:cNvSpPr/>
              <p:nvPr/>
            </p:nvSpPr>
            <p:spPr>
              <a:xfrm>
                <a:off x="3105510" y="724619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文本框 2">
                <a:extLst>
                  <a:ext uri="{FF2B5EF4-FFF2-40B4-BE49-F238E27FC236}">
                    <a16:creationId xmlns:a16="http://schemas.microsoft.com/office/drawing/2014/main" id="{B10491DE-7BAA-41DE-ADC7-704367503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016" y="793630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场景限制区域区域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D6A5367-43C6-44D1-9347-55CDA1AF6B5D}"/>
                </a:ext>
              </a:extLst>
            </p:cNvPr>
            <p:cNvGrpSpPr/>
            <p:nvPr/>
          </p:nvGrpSpPr>
          <p:grpSpPr>
            <a:xfrm>
              <a:off x="4606506" y="707366"/>
              <a:ext cx="903600" cy="406800"/>
              <a:chOff x="4606506" y="707366"/>
              <a:chExt cx="905306" cy="40513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C7ECD37-4C08-4449-BB5E-F175E4385272}"/>
                  </a:ext>
                </a:extLst>
              </p:cNvPr>
              <p:cNvSpPr/>
              <p:nvPr/>
            </p:nvSpPr>
            <p:spPr>
              <a:xfrm>
                <a:off x="4606506" y="707366"/>
                <a:ext cx="905306" cy="40513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文本框 2">
                <a:extLst>
                  <a:ext uri="{FF2B5EF4-FFF2-40B4-BE49-F238E27FC236}">
                    <a16:creationId xmlns:a16="http://schemas.microsoft.com/office/drawing/2014/main" id="{BE899ADC-7029-4895-8BF3-CE296A579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012" y="776377"/>
                <a:ext cx="836762" cy="2932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场景切换</a:t>
                </a:r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478DBAC-6CF3-450D-9318-28954FCDD8DC}"/>
                </a:ext>
              </a:extLst>
            </p:cNvPr>
            <p:cNvCxnSpPr/>
            <p:nvPr/>
          </p:nvCxnSpPr>
          <p:spPr>
            <a:xfrm flipH="1">
              <a:off x="1375194" y="405442"/>
              <a:ext cx="736187" cy="32780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42DA245-F110-44A0-BFFC-81DFCB16AB10}"/>
                </a:ext>
              </a:extLst>
            </p:cNvPr>
            <p:cNvCxnSpPr/>
            <p:nvPr/>
          </p:nvCxnSpPr>
          <p:spPr>
            <a:xfrm flipH="1">
              <a:off x="2125693" y="414068"/>
              <a:ext cx="248812" cy="31025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4CC81B5-F122-44D5-B6E2-E2CFBEAC65C3}"/>
                </a:ext>
              </a:extLst>
            </p:cNvPr>
            <p:cNvCxnSpPr/>
            <p:nvPr/>
          </p:nvCxnSpPr>
          <p:spPr>
            <a:xfrm>
              <a:off x="2656936" y="414068"/>
              <a:ext cx="534347" cy="30988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2A59486-71A9-4999-B15B-BD7647F1EC66}"/>
                </a:ext>
              </a:extLst>
            </p:cNvPr>
            <p:cNvCxnSpPr/>
            <p:nvPr/>
          </p:nvCxnSpPr>
          <p:spPr>
            <a:xfrm>
              <a:off x="3019245" y="405442"/>
              <a:ext cx="1595731" cy="30995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918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51F01-A996-48E3-8520-6423D9E4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场景视图布置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5B321A3-703C-413D-9D03-07C198796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399" y="2336800"/>
            <a:ext cx="8359177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251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152</TotalTime>
  <Words>795</Words>
  <Application>Microsoft Office PowerPoint</Application>
  <PresentationFormat>宽屏</PresentationFormat>
  <Paragraphs>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Trebuchet MS</vt:lpstr>
      <vt:lpstr>柏林</vt:lpstr>
      <vt:lpstr>基于Android平台的游戏 设计与实现</vt:lpstr>
      <vt:lpstr>总体模块</vt:lpstr>
      <vt:lpstr>人物</vt:lpstr>
      <vt:lpstr>人物形象</vt:lpstr>
      <vt:lpstr>人物动作</vt:lpstr>
      <vt:lpstr>人物运动</vt:lpstr>
      <vt:lpstr>人物影子</vt:lpstr>
      <vt:lpstr>游戏场景</vt:lpstr>
      <vt:lpstr>场景视图布置</vt:lpstr>
      <vt:lpstr>人物活动地面</vt:lpstr>
      <vt:lpstr>场景区域限制</vt:lpstr>
      <vt:lpstr>场景切换</vt:lpstr>
      <vt:lpstr>摄像机</vt:lpstr>
      <vt:lpstr>摄像机区域限制</vt:lpstr>
      <vt:lpstr>摄像机跟随</vt:lpstr>
      <vt:lpstr>正交相机的手机设配</vt:lpstr>
      <vt:lpstr>陷阱、怪物、道具</vt:lpstr>
      <vt:lpstr>陷阱触发人物死亡</vt:lpstr>
      <vt:lpstr>人物复活时，陷阱、怪物的重置</vt:lpstr>
      <vt:lpstr>陷阱、怪物的触发式唤醒</vt:lpstr>
      <vt:lpstr>陷阱、怪物的寻路方式</vt:lpstr>
      <vt:lpstr>怪物跟踪方式</vt:lpstr>
      <vt:lpstr>怪物的射击方式</vt:lpstr>
      <vt:lpstr>陷阱下落方式</vt:lpstr>
      <vt:lpstr>陷阱影响人物移动速度</vt:lpstr>
      <vt:lpstr>中途存档点</vt:lpstr>
      <vt:lpstr>UI界面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基于Android平台的游戏 设计与实现</dc:title>
  <dc:creator>chen tianyu</dc:creator>
  <cp:lastModifiedBy>chen tianyu</cp:lastModifiedBy>
  <cp:revision>17</cp:revision>
  <dcterms:created xsi:type="dcterms:W3CDTF">2019-06-01T01:41:14Z</dcterms:created>
  <dcterms:modified xsi:type="dcterms:W3CDTF">2019-06-01T04:14:00Z</dcterms:modified>
</cp:coreProperties>
</file>