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7"/>
  </p:notesMasterIdLst>
  <p:sldIdLst>
    <p:sldId id="390" r:id="rId2"/>
    <p:sldId id="391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C44B9-1BC3-494E-BC81-D3E2212F60C7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39331-F185-4F4B-813D-042317C0C1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69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C5A7B-FF6B-504F-BC9F-79121656D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5B5EC6-C2FC-4441-9543-6C22E1B83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F1ABB2-D7A4-6145-A693-F69FBFB5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A24-609E-4CD3-9810-B74B17D21DDA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57A39C-272C-514A-B83D-AF89C32B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43887-0B50-1B45-A05E-005BAABE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264B-18BA-436C-BA67-20AF3C8E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58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0247C-869D-024B-97B1-750611A3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552B6C-D040-6541-B8AB-1EEBBF72D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396B3-2772-CD4A-994C-477DFFC1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A24-609E-4CD3-9810-B74B17D21DDA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1D8CE3-5F3F-1B47-8E26-275514D9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50E6DC-32A1-DD48-A6B9-8BE2594C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264B-18BA-436C-BA67-20AF3C8E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A4573F-5694-5D4D-ACE3-03124921F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81F289-FF61-D04B-AD32-1A374052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0D3378-3DEC-9E49-9F7F-908BEA85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A24-609E-4CD3-9810-B74B17D21DDA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3AC372-2B29-BF47-BDE5-8AAC240B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F1BE3-A688-0740-8B7A-25E73EB1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264B-18BA-436C-BA67-20AF3C8E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04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20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90890-96FF-8544-BED2-485FB7ED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75306-BBEA-0147-A8ED-ED22E1C3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7285D-9780-D345-8CC6-1EBCB466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A24-609E-4CD3-9810-B74B17D21DDA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1E957-FE38-C14F-9465-8608D467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27AAFA-E619-9E4E-B244-34AFFBB4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264B-18BA-436C-BA67-20AF3C8E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16135-5852-E448-B108-1C776E7D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78A50E-23AA-C44E-BAC9-9F2D72C7C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F591C7-17B5-B147-B414-252A3D94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A24-609E-4CD3-9810-B74B17D21DDA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4CF637-C5FD-834A-B8B7-23E0465C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C9EEAA-4B10-2746-A01E-4928B565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264B-18BA-436C-BA67-20AF3C8E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19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B6ED5-332C-C248-AF57-866031B1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73C3A-5A36-8F40-A7D8-4C1855AE8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590963-A538-9C49-AE01-FB524E9EE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60ACB8-028F-7448-9B5F-EC7B40F8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A24-609E-4CD3-9810-B74B17D21DDA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6D582B-7DDF-2745-BBFA-387D4D35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93F186-2D3A-FD42-BF9C-165DD086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264B-18BA-436C-BA67-20AF3C8E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59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6FD19-F66C-5844-8A1D-444E7DCB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C0CD06-4B83-DB42-8C1E-122CCDBBD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1E50F5-A3C0-8343-A38C-25DCD4AF0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222127-DA3E-E84C-B4A6-BE0916141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6F12C9-E440-424A-BB84-7D798BEB7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1F8287-F06C-7A44-B730-64B31F63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A24-609E-4CD3-9810-B74B17D21DDA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00E70BC-08CC-C642-BA0D-24455FA5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F76A21-D62F-F243-9CD5-129821EC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264B-18BA-436C-BA67-20AF3C8E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86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51805-0FD1-1946-9E67-5B9F64AA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0E4D01-771E-5C4A-AC5B-72AF69A2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A24-609E-4CD3-9810-B74B17D21DDA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63F179-58F2-4047-B8A4-E4437C15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9D5BC1-017D-E34E-835A-944B5F1F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264B-18BA-436C-BA67-20AF3C8E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8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5C4328-72AB-0A4A-A964-682DA27E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A24-609E-4CD3-9810-B74B17D21DDA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B4EC98-D15C-7645-88E1-3AEA2678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2C79D1-8DC8-6B4B-B251-8297AA2B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264B-18BA-436C-BA67-20AF3C8E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71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5FB6C-3241-2344-8255-FC69850A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7B6792-DC79-0B45-A2DC-192C4AF6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05961C-FE60-7846-9BA4-E13B1B898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F55C38-F4FE-8C4C-B5D1-0E6B3F99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A24-609E-4CD3-9810-B74B17D21DDA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82E2DB-4513-1E4B-8003-3E9CAC4E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B0412A-CE1C-E246-B698-54B87C05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264B-18BA-436C-BA67-20AF3C8E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63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95700-3182-BD4E-BC99-78983393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FA3A56-979E-0B47-9590-720CA013E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D690E3-1F41-AF49-BF29-A20DBA621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AE7747-D1A9-DF42-AC0A-D0BFBA91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2A24-609E-4CD3-9810-B74B17D21DDA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1C31D7-7D8B-1147-AA5D-D1837865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AEECF2-6AB3-2844-B33C-C70CEC54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264B-18BA-436C-BA67-20AF3C8E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3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C1728E-3A75-7C4A-B551-777738E5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D6CD76-890C-574D-A3F2-393F0FEB8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B7E1AE-756B-5D4E-AA65-A9313F064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2A24-609E-4CD3-9810-B74B17D21DDA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577D3C-A995-CD46-B845-C0E0D3321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31EBD-F34F-904A-A81F-73922BFE8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264B-18BA-436C-BA67-20AF3C8E0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6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5">
            <a:extLst>
              <a:ext uri="{FF2B5EF4-FFF2-40B4-BE49-F238E27FC236}">
                <a16:creationId xmlns:a16="http://schemas.microsoft.com/office/drawing/2014/main" id="{9A9E4336-857A-4A17-AD27-FAD441F6AC9D}"/>
              </a:ext>
            </a:extLst>
          </p:cNvPr>
          <p:cNvSpPr/>
          <p:nvPr/>
        </p:nvSpPr>
        <p:spPr>
          <a:xfrm>
            <a:off x="527285" y="937731"/>
            <a:ext cx="11155680" cy="46852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5" name="Oval 176">
            <a:extLst>
              <a:ext uri="{FF2B5EF4-FFF2-40B4-BE49-F238E27FC236}">
                <a16:creationId xmlns:a16="http://schemas.microsoft.com/office/drawing/2014/main" id="{5AF47FFF-81F2-E142-BE90-AB1045C3A677}"/>
              </a:ext>
            </a:extLst>
          </p:cNvPr>
          <p:cNvSpPr/>
          <p:nvPr/>
        </p:nvSpPr>
        <p:spPr>
          <a:xfrm rot="248211">
            <a:off x="7193750" y="3669546"/>
            <a:ext cx="3209508" cy="3177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7D8EDB5-FE54-49A0-A8A9-26015D09F6E4}"/>
              </a:ext>
            </a:extLst>
          </p:cNvPr>
          <p:cNvSpPr txBox="1">
            <a:spLocks/>
          </p:cNvSpPr>
          <p:nvPr/>
        </p:nvSpPr>
        <p:spPr>
          <a:xfrm>
            <a:off x="5058143" y="143303"/>
            <a:ext cx="2224652" cy="786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  <a:cs typeface="Microsoft Himalaya" pitchFamily="2" charset="0"/>
              </a:rPr>
              <a:t>組員簡介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3002EC6-CD10-43AD-855E-90A2C91D86CE}"/>
              </a:ext>
            </a:extLst>
          </p:cNvPr>
          <p:cNvGrpSpPr/>
          <p:nvPr/>
        </p:nvGrpSpPr>
        <p:grpSpPr>
          <a:xfrm>
            <a:off x="1400017" y="1372679"/>
            <a:ext cx="2492990" cy="3711834"/>
            <a:chOff x="865817" y="1381760"/>
            <a:chExt cx="2492990" cy="371183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26D063C-A7EC-4220-913D-418A466E4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4502" y="1381760"/>
              <a:ext cx="2047240" cy="204724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A2EDFDC-38DF-4C10-9126-25C91A6243DC}"/>
                </a:ext>
              </a:extLst>
            </p:cNvPr>
            <p:cNvSpPr txBox="1"/>
            <p:nvPr/>
          </p:nvSpPr>
          <p:spPr>
            <a:xfrm>
              <a:off x="1468546" y="3572715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陳廷銘</a:t>
              </a:r>
              <a:endPara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05E7F1F-2FCE-4E83-BC91-77B635403104}"/>
                </a:ext>
              </a:extLst>
            </p:cNvPr>
            <p:cNvSpPr txBox="1"/>
            <p:nvPr/>
          </p:nvSpPr>
          <p:spPr>
            <a:xfrm>
              <a:off x="1391602" y="4215880"/>
              <a:ext cx="1338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聯繫方式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endPara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FF34FA2-851A-4BAF-BE95-4223A24FBA36}"/>
                </a:ext>
              </a:extLst>
            </p:cNvPr>
            <p:cNvSpPr txBox="1"/>
            <p:nvPr/>
          </p:nvSpPr>
          <p:spPr>
            <a:xfrm>
              <a:off x="865817" y="4693484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kuea8876@gmail.com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5EDEEBF-168C-4A33-A2E2-3E9936D3E8E3}"/>
              </a:ext>
            </a:extLst>
          </p:cNvPr>
          <p:cNvGrpSpPr/>
          <p:nvPr/>
        </p:nvGrpSpPr>
        <p:grpSpPr>
          <a:xfrm>
            <a:off x="5504807" y="1266484"/>
            <a:ext cx="4449293" cy="707886"/>
            <a:chOff x="5689600" y="1398561"/>
            <a:chExt cx="4449293" cy="707886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EBEF82C-56BA-4223-9817-20B2A96F6FBD}"/>
                </a:ext>
              </a:extLst>
            </p:cNvPr>
            <p:cNvSpPr txBox="1"/>
            <p:nvPr/>
          </p:nvSpPr>
          <p:spPr>
            <a:xfrm>
              <a:off x="6105125" y="1398561"/>
              <a:ext cx="35189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負責項目</a:t>
              </a:r>
              <a:r>
                <a:rPr lang="en-US" altLang="zh-TW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&amp;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功能</a:t>
              </a: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16D31DB-2C26-498D-B103-DBCDC2A69C54}"/>
                </a:ext>
              </a:extLst>
            </p:cNvPr>
            <p:cNvCxnSpPr/>
            <p:nvPr/>
          </p:nvCxnSpPr>
          <p:spPr>
            <a:xfrm>
              <a:off x="5689600" y="2106447"/>
              <a:ext cx="4449293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15B9B97-6764-48AD-9BDC-E6F73F6D82D5}"/>
              </a:ext>
            </a:extLst>
          </p:cNvPr>
          <p:cNvSpPr/>
          <p:nvPr/>
        </p:nvSpPr>
        <p:spPr>
          <a:xfrm>
            <a:off x="4531360" y="2255520"/>
            <a:ext cx="6543040" cy="3153116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C6A6566-BBB2-42A7-B3FB-212624D0F624}"/>
              </a:ext>
            </a:extLst>
          </p:cNvPr>
          <p:cNvSpPr txBox="1"/>
          <p:nvPr/>
        </p:nvSpPr>
        <p:spPr>
          <a:xfrm>
            <a:off x="5670038" y="243647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前台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8E95FB9-EA16-4F58-BCEA-F5583079A5F7}"/>
              </a:ext>
            </a:extLst>
          </p:cNvPr>
          <p:cNvSpPr txBox="1"/>
          <p:nvPr/>
        </p:nvSpPr>
        <p:spPr>
          <a:xfrm>
            <a:off x="8572266" y="2400644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後台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44AE590-77B6-44F4-9B9C-B516183D5C2C}"/>
              </a:ext>
            </a:extLst>
          </p:cNvPr>
          <p:cNvSpPr txBox="1"/>
          <p:nvPr/>
        </p:nvSpPr>
        <p:spPr>
          <a:xfrm>
            <a:off x="5359208" y="3068576"/>
            <a:ext cx="1909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估價案件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優惠劵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05B5F4B-36E0-4B29-947E-E3C01FB57072}"/>
              </a:ext>
            </a:extLst>
          </p:cNvPr>
          <p:cNvSpPr txBox="1"/>
          <p:nvPr/>
        </p:nvSpPr>
        <p:spPr>
          <a:xfrm>
            <a:off x="8222811" y="3068576"/>
            <a:ext cx="26276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估價案件管理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優惠劵管理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2E74026-76AF-4E1A-ACE5-CFCE66A83C5D}"/>
              </a:ext>
            </a:extLst>
          </p:cNvPr>
          <p:cNvGrpSpPr/>
          <p:nvPr/>
        </p:nvGrpSpPr>
        <p:grpSpPr>
          <a:xfrm>
            <a:off x="128790" y="6347263"/>
            <a:ext cx="12014602" cy="545504"/>
            <a:chOff x="128790" y="6347263"/>
            <a:chExt cx="12014602" cy="545504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3115FC41-80BC-48CF-9EA0-C2B83D6CA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715" y="6347263"/>
              <a:ext cx="1454677" cy="545504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E566A9-B962-4DB1-B9CB-45FCA0CC83D5}"/>
                </a:ext>
              </a:extLst>
            </p:cNvPr>
            <p:cNvSpPr txBox="1"/>
            <p:nvPr/>
          </p:nvSpPr>
          <p:spPr>
            <a:xfrm>
              <a:off x="128790" y="6409817"/>
              <a:ext cx="466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JAVA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雲端服務開發技術養成班 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88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59" y="1371519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083DAD91-5554-4BD5-B3B2-DFADD0FED9DC}"/>
              </a:ext>
            </a:extLst>
          </p:cNvPr>
          <p:cNvGrpSpPr/>
          <p:nvPr/>
        </p:nvGrpSpPr>
        <p:grpSpPr>
          <a:xfrm>
            <a:off x="128790" y="6347263"/>
            <a:ext cx="12014602" cy="545504"/>
            <a:chOff x="128790" y="6347263"/>
            <a:chExt cx="12014602" cy="54550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71C80C1-DDD1-4171-A2D9-BDE83ADC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715" y="6347263"/>
              <a:ext cx="1454677" cy="54550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93AB52E-9CA0-4604-A271-90941E3FA334}"/>
                </a:ext>
              </a:extLst>
            </p:cNvPr>
            <p:cNvSpPr txBox="1"/>
            <p:nvPr/>
          </p:nvSpPr>
          <p:spPr>
            <a:xfrm>
              <a:off x="128790" y="6409817"/>
              <a:ext cx="466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JAVA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雲端服務開發技術養成班 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88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＞形箭號 3"/>
          <p:cNvSpPr/>
          <p:nvPr/>
        </p:nvSpPr>
        <p:spPr>
          <a:xfrm>
            <a:off x="74737" y="471846"/>
            <a:ext cx="2173488" cy="38686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查看估價案件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＞形箭號 10"/>
          <p:cNvSpPr/>
          <p:nvPr/>
        </p:nvSpPr>
        <p:spPr>
          <a:xfrm>
            <a:off x="2121457" y="471846"/>
            <a:ext cx="2173488" cy="38686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修改估價案件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74737" y="973222"/>
            <a:ext cx="6836017" cy="2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/>
              <a:t>後台</a:t>
            </a:r>
            <a:r>
              <a:rPr lang="en-US" altLang="zh-TW" sz="2400" b="1" dirty="0" smtClean="0"/>
              <a:t>–</a:t>
            </a:r>
            <a:r>
              <a:rPr lang="zh-TW" altLang="en-US" sz="2400" b="1" dirty="0" smtClean="0"/>
              <a:t> 管理估價案件</a:t>
            </a:r>
            <a:endParaRPr lang="zh-TW" altLang="en-US" sz="24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6" y="1129543"/>
            <a:ext cx="4556771" cy="509534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24" y="1121706"/>
            <a:ext cx="3784330" cy="48640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23721" y="5739493"/>
            <a:ext cx="2057400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當按下</a:t>
            </a:r>
            <a:r>
              <a:rPr lang="zh-TW" altLang="en-US" sz="1300" b="1" u="sng" dirty="0" smtClean="0"/>
              <a:t>取消案件</a:t>
            </a:r>
            <a:r>
              <a:rPr lang="zh-TW" altLang="en-US" sz="1300" dirty="0" smtClean="0"/>
              <a:t>時，會確認是否真的要取消</a:t>
            </a:r>
            <a:endParaRPr lang="en-US" altLang="zh-TW" sz="13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8137892" y="5568099"/>
            <a:ext cx="3006970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確認取消後，</a:t>
            </a:r>
            <a:r>
              <a:rPr lang="zh-TW" altLang="en-US" sz="1300" b="1" u="sng" dirty="0" smtClean="0"/>
              <a:t>案件狀態</a:t>
            </a:r>
            <a:r>
              <a:rPr lang="zh-TW" altLang="en-US" sz="1300" dirty="0" smtClean="0"/>
              <a:t>改為取消案件</a:t>
            </a:r>
            <a:endParaRPr lang="en-US" altLang="zh-TW" sz="1300" dirty="0" smtClean="0"/>
          </a:p>
          <a:p>
            <a:r>
              <a:rPr lang="zh-TW" altLang="en-US" sz="1300" dirty="0" smtClean="0"/>
              <a:t>取消案件按鈕會消失</a:t>
            </a:r>
            <a:endParaRPr lang="zh-TW" altLang="en-US" sz="1300" dirty="0"/>
          </a:p>
        </p:txBody>
      </p:sp>
      <p:sp>
        <p:nvSpPr>
          <p:cNvPr id="12" name="矩形 11"/>
          <p:cNvSpPr/>
          <p:nvPr/>
        </p:nvSpPr>
        <p:spPr>
          <a:xfrm>
            <a:off x="9794631" y="2831123"/>
            <a:ext cx="747346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2" idx="1"/>
          </p:cNvCxnSpPr>
          <p:nvPr/>
        </p:nvCxnSpPr>
        <p:spPr>
          <a:xfrm flipH="1">
            <a:off x="9355015" y="2945423"/>
            <a:ext cx="439616" cy="262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 rot="5400000" flipH="1" flipV="1">
            <a:off x="1884790" y="3500194"/>
            <a:ext cx="4106487" cy="713824"/>
          </a:xfrm>
          <a:prstGeom prst="bentConnector3">
            <a:avLst>
              <a:gd name="adj1" fmla="val -1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083DAD91-5554-4BD5-B3B2-DFADD0FED9DC}"/>
              </a:ext>
            </a:extLst>
          </p:cNvPr>
          <p:cNvGrpSpPr/>
          <p:nvPr/>
        </p:nvGrpSpPr>
        <p:grpSpPr>
          <a:xfrm>
            <a:off x="128790" y="6347263"/>
            <a:ext cx="12014602" cy="545504"/>
            <a:chOff x="128790" y="6347263"/>
            <a:chExt cx="12014602" cy="54550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71C80C1-DDD1-4171-A2D9-BDE83ADC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715" y="6347263"/>
              <a:ext cx="1454677" cy="54550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93AB52E-9CA0-4604-A271-90941E3FA334}"/>
                </a:ext>
              </a:extLst>
            </p:cNvPr>
            <p:cNvSpPr txBox="1"/>
            <p:nvPr/>
          </p:nvSpPr>
          <p:spPr>
            <a:xfrm>
              <a:off x="128790" y="6409817"/>
              <a:ext cx="466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JAVA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雲端服務開發技術養成班 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88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＞形箭號 3"/>
          <p:cNvSpPr/>
          <p:nvPr/>
        </p:nvSpPr>
        <p:spPr>
          <a:xfrm>
            <a:off x="74737" y="471846"/>
            <a:ext cx="2173488" cy="38686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查看估價案件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＞形箭號 10"/>
          <p:cNvSpPr/>
          <p:nvPr/>
        </p:nvSpPr>
        <p:spPr>
          <a:xfrm>
            <a:off x="2121457" y="471846"/>
            <a:ext cx="2173488" cy="38686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修改估價案件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74737" y="973222"/>
            <a:ext cx="6836017" cy="2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/>
              <a:t>後台</a:t>
            </a:r>
            <a:r>
              <a:rPr lang="en-US" altLang="zh-TW" sz="2400" b="1" dirty="0" smtClean="0"/>
              <a:t>–</a:t>
            </a:r>
            <a:r>
              <a:rPr lang="zh-TW" altLang="en-US" sz="2400" b="1" dirty="0" smtClean="0"/>
              <a:t> 管理估價案件</a:t>
            </a:r>
            <a:endParaRPr lang="zh-TW" altLang="en-US" sz="2400" b="1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7" y="1194260"/>
            <a:ext cx="4459663" cy="473905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47" y="1194260"/>
            <a:ext cx="3559468" cy="4585943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862078" y="5615988"/>
            <a:ext cx="2518757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按下</a:t>
            </a:r>
            <a:r>
              <a:rPr lang="zh-TW" altLang="en-US" sz="1300" b="1" u="sng" dirty="0" smtClean="0"/>
              <a:t>完成按鈕</a:t>
            </a:r>
            <a:r>
              <a:rPr lang="zh-TW" altLang="en-US" sz="1300" dirty="0" smtClean="0"/>
              <a:t>一下會做出確認</a:t>
            </a:r>
            <a:endParaRPr lang="zh-TW" altLang="en-US" sz="1300" dirty="0"/>
          </a:p>
        </p:txBody>
      </p:sp>
      <p:cxnSp>
        <p:nvCxnSpPr>
          <p:cNvPr id="19" name="肘形接點 18"/>
          <p:cNvCxnSpPr>
            <a:stCxn id="16" idx="3"/>
          </p:cNvCxnSpPr>
          <p:nvPr/>
        </p:nvCxnSpPr>
        <p:spPr>
          <a:xfrm flipV="1">
            <a:off x="3380835" y="1803863"/>
            <a:ext cx="914111" cy="3958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079971" y="5487815"/>
            <a:ext cx="3749040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按下</a:t>
            </a:r>
            <a:r>
              <a:rPr lang="zh-TW" altLang="en-US" sz="1300" b="1" u="sng" dirty="0" smtClean="0"/>
              <a:t>案件完成確認送出</a:t>
            </a:r>
            <a:r>
              <a:rPr lang="zh-TW" altLang="en-US" sz="1300" dirty="0" smtClean="0"/>
              <a:t>才算是真正完成案件</a:t>
            </a:r>
            <a:endParaRPr lang="zh-TW" altLang="en-US" sz="1300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7905404" y="5615988"/>
            <a:ext cx="166254" cy="1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7905405" y="3071344"/>
            <a:ext cx="1188720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b="1" dirty="0" smtClean="0"/>
              <a:t>案件狀態</a:t>
            </a:r>
            <a:r>
              <a:rPr lang="zh-TW" altLang="en-US" sz="1300" dirty="0" smtClean="0"/>
              <a:t>也變成完成案件了</a:t>
            </a:r>
            <a:endParaRPr lang="zh-TW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1393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083DAD91-5554-4BD5-B3B2-DFADD0FED9DC}"/>
              </a:ext>
            </a:extLst>
          </p:cNvPr>
          <p:cNvGrpSpPr/>
          <p:nvPr/>
        </p:nvGrpSpPr>
        <p:grpSpPr>
          <a:xfrm>
            <a:off x="128790" y="6347263"/>
            <a:ext cx="12014602" cy="545504"/>
            <a:chOff x="128790" y="6347263"/>
            <a:chExt cx="12014602" cy="54550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71C80C1-DDD1-4171-A2D9-BDE83ADC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715" y="6347263"/>
              <a:ext cx="1454677" cy="54550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93AB52E-9CA0-4604-A271-90941E3FA334}"/>
                </a:ext>
              </a:extLst>
            </p:cNvPr>
            <p:cNvSpPr txBox="1"/>
            <p:nvPr/>
          </p:nvSpPr>
          <p:spPr>
            <a:xfrm>
              <a:off x="128790" y="6409817"/>
              <a:ext cx="466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JAVA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雲端服務開發技術養成班 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88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＞形箭號 3"/>
          <p:cNvSpPr/>
          <p:nvPr/>
        </p:nvSpPr>
        <p:spPr>
          <a:xfrm>
            <a:off x="74737" y="471846"/>
            <a:ext cx="2173488" cy="38686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查看估價案件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＞形箭號 10"/>
          <p:cNvSpPr/>
          <p:nvPr/>
        </p:nvSpPr>
        <p:spPr>
          <a:xfrm>
            <a:off x="2121457" y="471846"/>
            <a:ext cx="2173488" cy="38686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修改估價案件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74737" y="973222"/>
            <a:ext cx="6836017" cy="2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/>
              <a:t>後台</a:t>
            </a:r>
            <a:r>
              <a:rPr lang="en-US" altLang="zh-TW" sz="2400" b="1" dirty="0" smtClean="0"/>
              <a:t>–</a:t>
            </a:r>
            <a:r>
              <a:rPr lang="zh-TW" altLang="en-US" sz="2400" b="1" dirty="0" smtClean="0"/>
              <a:t> 管理估價案件</a:t>
            </a:r>
            <a:endParaRPr lang="zh-TW" altLang="en-US" sz="24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0" y="1290995"/>
            <a:ext cx="10058400" cy="482748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419558" y="4444050"/>
            <a:ext cx="3302965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查詢一筆已完成的案件</a:t>
            </a:r>
            <a:r>
              <a:rPr lang="en-US" altLang="zh-TW" sz="1300" dirty="0" smtClean="0"/>
              <a:t>,</a:t>
            </a:r>
            <a:r>
              <a:rPr lang="zh-TW" altLang="en-US" sz="1300" dirty="0" smtClean="0"/>
              <a:t>將沒辦法做出修改</a:t>
            </a:r>
            <a:endParaRPr lang="zh-TW" altLang="en-US" sz="1300" dirty="0"/>
          </a:p>
        </p:txBody>
      </p:sp>
      <p:cxnSp>
        <p:nvCxnSpPr>
          <p:cNvPr id="18" name="肘形接點 17"/>
          <p:cNvCxnSpPr/>
          <p:nvPr/>
        </p:nvCxnSpPr>
        <p:spPr>
          <a:xfrm rot="10800000" flipV="1">
            <a:off x="1662546" y="4736437"/>
            <a:ext cx="3549535" cy="1190537"/>
          </a:xfrm>
          <a:prstGeom prst="bentConnector3">
            <a:avLst>
              <a:gd name="adj1" fmla="val -7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419558" y="3333404"/>
            <a:ext cx="817460" cy="382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135687" y="1845425"/>
            <a:ext cx="640080" cy="332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38010" y="5769033"/>
            <a:ext cx="1415975" cy="349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肘形接點 28"/>
          <p:cNvCxnSpPr>
            <a:endCxn id="24" idx="2"/>
          </p:cNvCxnSpPr>
          <p:nvPr/>
        </p:nvCxnSpPr>
        <p:spPr>
          <a:xfrm rot="16200000" flipV="1">
            <a:off x="4626960" y="3917118"/>
            <a:ext cx="728261" cy="325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/>
          <p:nvPr/>
        </p:nvCxnSpPr>
        <p:spPr>
          <a:xfrm rot="5400000" flipH="1" flipV="1">
            <a:off x="7323513" y="2576946"/>
            <a:ext cx="2369127" cy="15711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083DAD91-5554-4BD5-B3B2-DFADD0FED9DC}"/>
              </a:ext>
            </a:extLst>
          </p:cNvPr>
          <p:cNvGrpSpPr/>
          <p:nvPr/>
        </p:nvGrpSpPr>
        <p:grpSpPr>
          <a:xfrm>
            <a:off x="128790" y="6347263"/>
            <a:ext cx="12014602" cy="545504"/>
            <a:chOff x="128790" y="6347263"/>
            <a:chExt cx="12014602" cy="54550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71C80C1-DDD1-4171-A2D9-BDE83ADC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715" y="6347263"/>
              <a:ext cx="1454677" cy="54550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93AB52E-9CA0-4604-A271-90941E3FA334}"/>
                </a:ext>
              </a:extLst>
            </p:cNvPr>
            <p:cNvSpPr txBox="1"/>
            <p:nvPr/>
          </p:nvSpPr>
          <p:spPr>
            <a:xfrm>
              <a:off x="128790" y="6409817"/>
              <a:ext cx="466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JAVA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雲端服務開發技術養成班 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88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＞形箭號 3"/>
          <p:cNvSpPr/>
          <p:nvPr/>
        </p:nvSpPr>
        <p:spPr>
          <a:xfrm>
            <a:off x="74737" y="471846"/>
            <a:ext cx="2173488" cy="38686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查看所有優惠劵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74737" y="973222"/>
            <a:ext cx="6836017" cy="2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0" y="-6027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/>
              <a:t>前</a:t>
            </a:r>
            <a:r>
              <a:rPr lang="zh-TW" altLang="en-US" sz="2400" b="1" dirty="0" smtClean="0"/>
              <a:t>台 </a:t>
            </a:r>
            <a:r>
              <a:rPr lang="en-US" altLang="zh-TW" sz="2400" b="1" dirty="0" smtClean="0"/>
              <a:t>–</a:t>
            </a:r>
            <a:r>
              <a:rPr lang="zh-TW" altLang="en-US" sz="2400" b="1" dirty="0" smtClean="0"/>
              <a:t> 優惠劵</a:t>
            </a:r>
            <a:endParaRPr lang="zh-TW" altLang="en-US" sz="24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5" y="1302152"/>
            <a:ext cx="10058400" cy="468006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49003" y="1670859"/>
            <a:ext cx="1687483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點選優惠劵好康</a:t>
            </a:r>
            <a:endParaRPr lang="en-US" altLang="zh-TW" sz="1300" dirty="0" smtClean="0"/>
          </a:p>
          <a:p>
            <a:r>
              <a:rPr lang="zh-TW" altLang="en-US" sz="1300" dirty="0"/>
              <a:t>可以查看所有優惠劵</a:t>
            </a:r>
          </a:p>
        </p:txBody>
      </p:sp>
      <p:sp>
        <p:nvSpPr>
          <p:cNvPr id="14" name="矩形 13"/>
          <p:cNvSpPr/>
          <p:nvPr/>
        </p:nvSpPr>
        <p:spPr>
          <a:xfrm>
            <a:off x="973455" y="1302152"/>
            <a:ext cx="1488700" cy="215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2248225" y="1517243"/>
            <a:ext cx="400778" cy="32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5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083DAD91-5554-4BD5-B3B2-DFADD0FED9DC}"/>
              </a:ext>
            </a:extLst>
          </p:cNvPr>
          <p:cNvGrpSpPr/>
          <p:nvPr/>
        </p:nvGrpSpPr>
        <p:grpSpPr>
          <a:xfrm>
            <a:off x="128790" y="6347263"/>
            <a:ext cx="12014602" cy="545504"/>
            <a:chOff x="128790" y="6347263"/>
            <a:chExt cx="12014602" cy="54550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71C80C1-DDD1-4171-A2D9-BDE83ADC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715" y="6347263"/>
              <a:ext cx="1454677" cy="54550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93AB52E-9CA0-4604-A271-90941E3FA334}"/>
                </a:ext>
              </a:extLst>
            </p:cNvPr>
            <p:cNvSpPr txBox="1"/>
            <p:nvPr/>
          </p:nvSpPr>
          <p:spPr>
            <a:xfrm>
              <a:off x="128790" y="6409817"/>
              <a:ext cx="466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JAVA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雲端服務開發技術養成班 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88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＞形箭號 3"/>
          <p:cNvSpPr/>
          <p:nvPr/>
        </p:nvSpPr>
        <p:spPr>
          <a:xfrm>
            <a:off x="74737" y="471846"/>
            <a:ext cx="2173488" cy="38686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查看所有優惠劵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74737" y="973222"/>
            <a:ext cx="6836017" cy="2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0" y="-6027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/>
              <a:t>後台</a:t>
            </a:r>
            <a:r>
              <a:rPr lang="en-US" altLang="zh-TW" sz="2400" b="1" dirty="0" smtClean="0"/>
              <a:t>–</a:t>
            </a:r>
            <a:r>
              <a:rPr lang="zh-TW" altLang="en-US" sz="2400" b="1" dirty="0" smtClean="0"/>
              <a:t> 優惠劵</a:t>
            </a:r>
            <a:endParaRPr lang="zh-TW" altLang="en-US" sz="2400" b="1" dirty="0"/>
          </a:p>
        </p:txBody>
      </p:sp>
      <p:sp>
        <p:nvSpPr>
          <p:cNvPr id="13" name="＞形箭號 12"/>
          <p:cNvSpPr/>
          <p:nvPr/>
        </p:nvSpPr>
        <p:spPr>
          <a:xfrm>
            <a:off x="2121457" y="471846"/>
            <a:ext cx="2173488" cy="38686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管理優惠劵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7" y="1271868"/>
            <a:ext cx="4450332" cy="250947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68" y="3248370"/>
            <a:ext cx="10058400" cy="25337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矩形 15"/>
          <p:cNvSpPr/>
          <p:nvPr/>
        </p:nvSpPr>
        <p:spPr>
          <a:xfrm>
            <a:off x="689956" y="2111433"/>
            <a:ext cx="1213659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肘形接點 18"/>
          <p:cNvCxnSpPr>
            <a:stCxn id="16" idx="3"/>
          </p:cNvCxnSpPr>
          <p:nvPr/>
        </p:nvCxnSpPr>
        <p:spPr>
          <a:xfrm>
            <a:off x="1903615" y="2202873"/>
            <a:ext cx="4480560" cy="1044665"/>
          </a:xfrm>
          <a:prstGeom prst="bentConnector3">
            <a:avLst>
              <a:gd name="adj1" fmla="val 99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939549" y="3781340"/>
            <a:ext cx="1252451" cy="1613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11180618" y="2526605"/>
            <a:ext cx="8314" cy="12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9559636" y="2111433"/>
            <a:ext cx="22984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可以進行刪除與修改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05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59" y="1086257"/>
            <a:ext cx="4930477" cy="430039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083DAD91-5554-4BD5-B3B2-DFADD0FED9DC}"/>
              </a:ext>
            </a:extLst>
          </p:cNvPr>
          <p:cNvGrpSpPr/>
          <p:nvPr/>
        </p:nvGrpSpPr>
        <p:grpSpPr>
          <a:xfrm>
            <a:off x="128790" y="6347263"/>
            <a:ext cx="12014602" cy="545504"/>
            <a:chOff x="128790" y="6347263"/>
            <a:chExt cx="12014602" cy="54550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71C80C1-DDD1-4171-A2D9-BDE83ADC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715" y="6347263"/>
              <a:ext cx="1454677" cy="54550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93AB52E-9CA0-4604-A271-90941E3FA334}"/>
                </a:ext>
              </a:extLst>
            </p:cNvPr>
            <p:cNvSpPr txBox="1"/>
            <p:nvPr/>
          </p:nvSpPr>
          <p:spPr>
            <a:xfrm>
              <a:off x="128790" y="6409817"/>
              <a:ext cx="466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JAVA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雲端服務開發技術養成班 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88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＞形箭號 3"/>
          <p:cNvSpPr/>
          <p:nvPr/>
        </p:nvSpPr>
        <p:spPr>
          <a:xfrm>
            <a:off x="74737" y="471846"/>
            <a:ext cx="2173488" cy="38686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查看所有優惠劵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74737" y="973222"/>
            <a:ext cx="6836017" cy="2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0" y="-6027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/>
              <a:t>後台</a:t>
            </a:r>
            <a:r>
              <a:rPr lang="en-US" altLang="zh-TW" sz="2400" b="1" dirty="0" smtClean="0"/>
              <a:t>–</a:t>
            </a:r>
            <a:r>
              <a:rPr lang="zh-TW" altLang="en-US" sz="2400" b="1" dirty="0" smtClean="0"/>
              <a:t> 優惠劵</a:t>
            </a:r>
            <a:endParaRPr lang="zh-TW" altLang="en-US" sz="2400" b="1" dirty="0"/>
          </a:p>
        </p:txBody>
      </p:sp>
      <p:sp>
        <p:nvSpPr>
          <p:cNvPr id="13" name="＞形箭號 12"/>
          <p:cNvSpPr/>
          <p:nvPr/>
        </p:nvSpPr>
        <p:spPr>
          <a:xfrm>
            <a:off x="2121457" y="471846"/>
            <a:ext cx="2173488" cy="38686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管理優惠劵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086257"/>
            <a:ext cx="5324475" cy="3993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5386647"/>
            <a:ext cx="10058400" cy="5883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9231797" y="2012009"/>
            <a:ext cx="1853738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若未輸入內容將會提示</a:t>
            </a:r>
            <a:endParaRPr lang="zh-TW" altLang="en-US" sz="13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915305" y="4628312"/>
            <a:ext cx="2182870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輸入完後跳轉至所有優惠劵</a:t>
            </a:r>
            <a:endParaRPr lang="zh-TW" altLang="en-US" sz="1300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006740" y="4920700"/>
            <a:ext cx="0" cy="4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176">
            <a:extLst>
              <a:ext uri="{FF2B5EF4-FFF2-40B4-BE49-F238E27FC236}">
                <a16:creationId xmlns:a16="http://schemas.microsoft.com/office/drawing/2014/main" id="{5AF47FFF-81F2-E142-BE90-AB1045C3A677}"/>
              </a:ext>
            </a:extLst>
          </p:cNvPr>
          <p:cNvSpPr/>
          <p:nvPr/>
        </p:nvSpPr>
        <p:spPr>
          <a:xfrm rot="248211">
            <a:off x="7193750" y="3669546"/>
            <a:ext cx="3209508" cy="3177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83DAD91-5554-4BD5-B3B2-DFADD0FED9DC}"/>
              </a:ext>
            </a:extLst>
          </p:cNvPr>
          <p:cNvGrpSpPr/>
          <p:nvPr/>
        </p:nvGrpSpPr>
        <p:grpSpPr>
          <a:xfrm>
            <a:off x="128790" y="6347263"/>
            <a:ext cx="12014602" cy="545504"/>
            <a:chOff x="128790" y="6347263"/>
            <a:chExt cx="12014602" cy="54550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71C80C1-DDD1-4171-A2D9-BDE83ADC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715" y="6347263"/>
              <a:ext cx="1454677" cy="54550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93AB52E-9CA0-4604-A271-90941E3FA334}"/>
                </a:ext>
              </a:extLst>
            </p:cNvPr>
            <p:cNvSpPr txBox="1"/>
            <p:nvPr/>
          </p:nvSpPr>
          <p:spPr>
            <a:xfrm>
              <a:off x="128790" y="6409817"/>
              <a:ext cx="466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JAVA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雲端服務開發技術養成班 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88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＞形箭號 3"/>
          <p:cNvSpPr/>
          <p:nvPr/>
        </p:nvSpPr>
        <p:spPr>
          <a:xfrm>
            <a:off x="74737" y="471846"/>
            <a:ext cx="2173488" cy="38686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填寫估價單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＞形箭號 10"/>
          <p:cNvSpPr/>
          <p:nvPr/>
        </p:nvSpPr>
        <p:spPr>
          <a:xfrm>
            <a:off x="2114552" y="471846"/>
            <a:ext cx="2173488" cy="38686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查看估價案件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74737" y="973222"/>
            <a:ext cx="6836017" cy="2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0" y="-13002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/>
              <a:t>前</a:t>
            </a:r>
            <a:r>
              <a:rPr lang="zh-TW" altLang="en-US" sz="2400" b="1" dirty="0" smtClean="0"/>
              <a:t>台 </a:t>
            </a:r>
            <a:r>
              <a:rPr lang="en-US" altLang="zh-TW" sz="2400" b="1" dirty="0" smtClean="0"/>
              <a:t>–</a:t>
            </a:r>
            <a:r>
              <a:rPr lang="zh-TW" altLang="en-US" sz="2400" b="1" dirty="0" smtClean="0"/>
              <a:t> 估價案件</a:t>
            </a:r>
            <a:endParaRPr lang="zh-TW" altLang="en-US" sz="2400" b="1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3" y="1212461"/>
            <a:ext cx="7019613" cy="350778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051" y="2811883"/>
            <a:ext cx="4450006" cy="3341949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756138" y="4961639"/>
            <a:ext cx="1196612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點選回收估價</a:t>
            </a:r>
            <a:endParaRPr lang="zh-TW" altLang="en-US" sz="1300" dirty="0"/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 flipV="1">
            <a:off x="1952750" y="1853457"/>
            <a:ext cx="2162050" cy="325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80961" y="1453850"/>
            <a:ext cx="492370" cy="378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563209" y="4961640"/>
            <a:ext cx="1837591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若未登錄或未註冊會員</a:t>
            </a:r>
            <a:endParaRPr lang="en-US" altLang="zh-TW" sz="1300" dirty="0" smtClean="0"/>
          </a:p>
          <a:p>
            <a:r>
              <a:rPr lang="zh-TW" altLang="en-US" sz="1300" dirty="0"/>
              <a:t>將無法填寫估價單</a:t>
            </a:r>
          </a:p>
        </p:txBody>
      </p:sp>
      <p:sp>
        <p:nvSpPr>
          <p:cNvPr id="28" name="矩形 27"/>
          <p:cNvSpPr/>
          <p:nvPr/>
        </p:nvSpPr>
        <p:spPr>
          <a:xfrm>
            <a:off x="7453051" y="2811883"/>
            <a:ext cx="4450006" cy="3535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stCxn id="27" idx="3"/>
          </p:cNvCxnSpPr>
          <p:nvPr/>
        </p:nvCxnSpPr>
        <p:spPr>
          <a:xfrm flipV="1">
            <a:off x="6400800" y="5107833"/>
            <a:ext cx="1052251" cy="10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9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176">
            <a:extLst>
              <a:ext uri="{FF2B5EF4-FFF2-40B4-BE49-F238E27FC236}">
                <a16:creationId xmlns:a16="http://schemas.microsoft.com/office/drawing/2014/main" id="{5AF47FFF-81F2-E142-BE90-AB1045C3A677}"/>
              </a:ext>
            </a:extLst>
          </p:cNvPr>
          <p:cNvSpPr/>
          <p:nvPr/>
        </p:nvSpPr>
        <p:spPr>
          <a:xfrm rot="248211">
            <a:off x="7193750" y="3669546"/>
            <a:ext cx="3209508" cy="3177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83DAD91-5554-4BD5-B3B2-DFADD0FED9DC}"/>
              </a:ext>
            </a:extLst>
          </p:cNvPr>
          <p:cNvGrpSpPr/>
          <p:nvPr/>
        </p:nvGrpSpPr>
        <p:grpSpPr>
          <a:xfrm>
            <a:off x="128790" y="6347263"/>
            <a:ext cx="12014602" cy="545504"/>
            <a:chOff x="128790" y="6347263"/>
            <a:chExt cx="12014602" cy="54550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71C80C1-DDD1-4171-A2D9-BDE83ADC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715" y="6347263"/>
              <a:ext cx="1454677" cy="54550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93AB52E-9CA0-4604-A271-90941E3FA334}"/>
                </a:ext>
              </a:extLst>
            </p:cNvPr>
            <p:cNvSpPr txBox="1"/>
            <p:nvPr/>
          </p:nvSpPr>
          <p:spPr>
            <a:xfrm>
              <a:off x="128790" y="6409817"/>
              <a:ext cx="466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JAVA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雲端服務開發技術養成班 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88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＞形箭號 3"/>
          <p:cNvSpPr/>
          <p:nvPr/>
        </p:nvSpPr>
        <p:spPr>
          <a:xfrm>
            <a:off x="74737" y="471846"/>
            <a:ext cx="2173488" cy="38686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填寫估價單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＞形箭號 10"/>
          <p:cNvSpPr/>
          <p:nvPr/>
        </p:nvSpPr>
        <p:spPr>
          <a:xfrm>
            <a:off x="2114552" y="471846"/>
            <a:ext cx="2173488" cy="38686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查看估價案件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74737" y="973222"/>
            <a:ext cx="6836017" cy="2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/>
              <a:t>前</a:t>
            </a:r>
            <a:r>
              <a:rPr lang="zh-TW" altLang="en-US" sz="2400" b="1" dirty="0" smtClean="0"/>
              <a:t>台 </a:t>
            </a:r>
            <a:r>
              <a:rPr lang="en-US" altLang="zh-TW" sz="2400" b="1" dirty="0" smtClean="0"/>
              <a:t>–</a:t>
            </a:r>
            <a:r>
              <a:rPr lang="zh-TW" altLang="en-US" sz="2400" b="1" dirty="0" smtClean="0"/>
              <a:t> 估價案件</a:t>
            </a:r>
            <a:endParaRPr lang="zh-TW" altLang="en-US" sz="24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3" y="1114173"/>
            <a:ext cx="7105694" cy="467750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70" y="973222"/>
            <a:ext cx="4548778" cy="537404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8070" y="4387362"/>
            <a:ext cx="2379559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300" b="1" dirty="0" smtClean="0"/>
              <a:t>登入後可以看到估價單的畫面</a:t>
            </a:r>
            <a:endParaRPr lang="zh-TW" altLang="en-US" sz="13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49969" y="5908431"/>
            <a:ext cx="3305908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b="1" dirty="0" smtClean="0">
                <a:solidFill>
                  <a:srgbClr val="FF0000"/>
                </a:solidFill>
              </a:rPr>
              <a:t>注意</a:t>
            </a:r>
            <a:r>
              <a:rPr lang="en-US" altLang="zh-TW" sz="1300" b="1" dirty="0" smtClean="0">
                <a:solidFill>
                  <a:srgbClr val="FF0000"/>
                </a:solidFill>
              </a:rPr>
              <a:t>!</a:t>
            </a:r>
            <a:r>
              <a:rPr lang="zh-TW" altLang="en-US" sz="13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1300" dirty="0" smtClean="0"/>
              <a:t>填寫完後須勾選</a:t>
            </a:r>
            <a:r>
              <a:rPr lang="zh-TW" altLang="en-US" sz="1300" b="1" i="1" u="sng" dirty="0" smtClean="0"/>
              <a:t>同意公開注意事項</a:t>
            </a:r>
            <a:endParaRPr lang="zh-TW" altLang="en-US" sz="1300" b="1" i="1" u="sng" dirty="0"/>
          </a:p>
        </p:txBody>
      </p:sp>
      <p:sp>
        <p:nvSpPr>
          <p:cNvPr id="12" name="矩形 11"/>
          <p:cNvSpPr/>
          <p:nvPr/>
        </p:nvSpPr>
        <p:spPr>
          <a:xfrm>
            <a:off x="7605346" y="5503985"/>
            <a:ext cx="984739" cy="219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186470" y="5706208"/>
            <a:ext cx="395653" cy="30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176">
            <a:extLst>
              <a:ext uri="{FF2B5EF4-FFF2-40B4-BE49-F238E27FC236}">
                <a16:creationId xmlns:a16="http://schemas.microsoft.com/office/drawing/2014/main" id="{5AF47FFF-81F2-E142-BE90-AB1045C3A677}"/>
              </a:ext>
            </a:extLst>
          </p:cNvPr>
          <p:cNvSpPr/>
          <p:nvPr/>
        </p:nvSpPr>
        <p:spPr>
          <a:xfrm rot="248211">
            <a:off x="7193750" y="3669546"/>
            <a:ext cx="3209508" cy="3177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83DAD91-5554-4BD5-B3B2-DFADD0FED9DC}"/>
              </a:ext>
            </a:extLst>
          </p:cNvPr>
          <p:cNvGrpSpPr/>
          <p:nvPr/>
        </p:nvGrpSpPr>
        <p:grpSpPr>
          <a:xfrm>
            <a:off x="128790" y="6347263"/>
            <a:ext cx="12014602" cy="545504"/>
            <a:chOff x="128790" y="6347263"/>
            <a:chExt cx="12014602" cy="54550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71C80C1-DDD1-4171-A2D9-BDE83ADC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715" y="6347263"/>
              <a:ext cx="1454677" cy="54550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93AB52E-9CA0-4604-A271-90941E3FA334}"/>
                </a:ext>
              </a:extLst>
            </p:cNvPr>
            <p:cNvSpPr txBox="1"/>
            <p:nvPr/>
          </p:nvSpPr>
          <p:spPr>
            <a:xfrm>
              <a:off x="128790" y="6409817"/>
              <a:ext cx="466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JAVA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雲端服務開發技術養成班 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88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＞形箭號 3"/>
          <p:cNvSpPr/>
          <p:nvPr/>
        </p:nvSpPr>
        <p:spPr>
          <a:xfrm>
            <a:off x="74737" y="471846"/>
            <a:ext cx="2173488" cy="38686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填寫估價單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＞形箭號 10"/>
          <p:cNvSpPr/>
          <p:nvPr/>
        </p:nvSpPr>
        <p:spPr>
          <a:xfrm>
            <a:off x="2114552" y="471846"/>
            <a:ext cx="2173488" cy="38686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查看估價案件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74737" y="973222"/>
            <a:ext cx="6836017" cy="2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0" y="-5135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/>
              <a:t>前</a:t>
            </a:r>
            <a:r>
              <a:rPr lang="zh-TW" altLang="en-US" sz="2400" b="1" dirty="0" smtClean="0"/>
              <a:t>台 </a:t>
            </a:r>
            <a:r>
              <a:rPr lang="en-US" altLang="zh-TW" sz="2400" b="1" dirty="0" smtClean="0"/>
              <a:t>–</a:t>
            </a:r>
            <a:r>
              <a:rPr lang="zh-TW" altLang="en-US" sz="2400" b="1" dirty="0" smtClean="0"/>
              <a:t> 估價案件</a:t>
            </a:r>
            <a:endParaRPr lang="zh-TW" altLang="en-US" sz="24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4699416"/>
            <a:ext cx="6534150" cy="12573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344123"/>
            <a:ext cx="6619875" cy="25336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3965969"/>
            <a:ext cx="6391275" cy="6858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232271" y="5373727"/>
            <a:ext cx="2268416" cy="4924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當勾選</a:t>
            </a:r>
            <a:r>
              <a:rPr lang="zh-TW" altLang="en-US" sz="1300" b="1" u="sng" dirty="0" smtClean="0"/>
              <a:t>同意公開注意事項</a:t>
            </a:r>
            <a:r>
              <a:rPr lang="zh-TW" altLang="en-US" sz="1300" dirty="0" smtClean="0"/>
              <a:t>時</a:t>
            </a:r>
            <a:endParaRPr lang="en-US" altLang="zh-TW" sz="1300" dirty="0" smtClean="0"/>
          </a:p>
          <a:p>
            <a:r>
              <a:rPr lang="zh-TW" altLang="en-US" sz="1300" dirty="0"/>
              <a:t>就</a:t>
            </a:r>
            <a:r>
              <a:rPr lang="zh-TW" altLang="en-US" sz="1300" dirty="0" smtClean="0"/>
              <a:t>可以按下</a:t>
            </a:r>
            <a:r>
              <a:rPr lang="zh-TW" altLang="en-US" sz="1300" b="1" u="sng" dirty="0" smtClean="0"/>
              <a:t>開始估價</a:t>
            </a:r>
            <a:endParaRPr lang="zh-TW" altLang="en-US" sz="1300" b="1" u="sng" dirty="0"/>
          </a:p>
        </p:txBody>
      </p:sp>
      <p:sp>
        <p:nvSpPr>
          <p:cNvPr id="16" name="矩形 15"/>
          <p:cNvSpPr/>
          <p:nvPr/>
        </p:nvSpPr>
        <p:spPr>
          <a:xfrm>
            <a:off x="5729287" y="4835769"/>
            <a:ext cx="6391275" cy="993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5301762" y="5037992"/>
            <a:ext cx="427525" cy="29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626578" y="1459523"/>
            <a:ext cx="2734408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若</a:t>
            </a:r>
            <a:r>
              <a:rPr lang="zh-TW" altLang="en-US" sz="1300" b="1" u="sng" dirty="0" smtClean="0"/>
              <a:t>估價商品名稱</a:t>
            </a:r>
            <a:r>
              <a:rPr lang="zh-TW" altLang="en-US" sz="1300" dirty="0" smtClean="0"/>
              <a:t>與</a:t>
            </a:r>
            <a:r>
              <a:rPr lang="zh-TW" altLang="en-US" sz="1300" b="1" u="sng" dirty="0" smtClean="0"/>
              <a:t>配送地址</a:t>
            </a:r>
            <a:r>
              <a:rPr lang="zh-TW" altLang="en-US" sz="1300" dirty="0" smtClean="0"/>
              <a:t>未填寫</a:t>
            </a:r>
            <a:r>
              <a:rPr lang="en-US" altLang="zh-TW" sz="1300" dirty="0" smtClean="0"/>
              <a:t/>
            </a:r>
            <a:br>
              <a:rPr lang="en-US" altLang="zh-TW" sz="1300" dirty="0" smtClean="0"/>
            </a:br>
            <a:r>
              <a:rPr lang="zh-TW" altLang="en-US" sz="1300" dirty="0" smtClean="0"/>
              <a:t>將會出現必填訊息</a:t>
            </a:r>
            <a:endParaRPr lang="zh-TW" altLang="en-US" sz="1300" dirty="0"/>
          </a:p>
        </p:txBody>
      </p:sp>
      <p:cxnSp>
        <p:nvCxnSpPr>
          <p:cNvPr id="21" name="直線單箭頭接點 20"/>
          <p:cNvCxnSpPr>
            <a:endCxn id="12" idx="1"/>
          </p:cNvCxnSpPr>
          <p:nvPr/>
        </p:nvCxnSpPr>
        <p:spPr>
          <a:xfrm>
            <a:off x="4298340" y="1595088"/>
            <a:ext cx="1130910" cy="101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657850" y="2234566"/>
            <a:ext cx="2051905" cy="764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91" y="3157021"/>
            <a:ext cx="8691007" cy="3184903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083DAD91-5554-4BD5-B3B2-DFADD0FED9DC}"/>
              </a:ext>
            </a:extLst>
          </p:cNvPr>
          <p:cNvGrpSpPr/>
          <p:nvPr/>
        </p:nvGrpSpPr>
        <p:grpSpPr>
          <a:xfrm>
            <a:off x="128790" y="6347263"/>
            <a:ext cx="12014602" cy="545504"/>
            <a:chOff x="128790" y="6347263"/>
            <a:chExt cx="12014602" cy="54550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71C80C1-DDD1-4171-A2D9-BDE83ADC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715" y="6347263"/>
              <a:ext cx="1454677" cy="54550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93AB52E-9CA0-4604-A271-90941E3FA334}"/>
                </a:ext>
              </a:extLst>
            </p:cNvPr>
            <p:cNvSpPr txBox="1"/>
            <p:nvPr/>
          </p:nvSpPr>
          <p:spPr>
            <a:xfrm>
              <a:off x="128790" y="6409817"/>
              <a:ext cx="466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JAVA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雲端服務開發技術養成班 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88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＞形箭號 3"/>
          <p:cNvSpPr/>
          <p:nvPr/>
        </p:nvSpPr>
        <p:spPr>
          <a:xfrm>
            <a:off x="74737" y="471846"/>
            <a:ext cx="2173488" cy="38686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填寫估價單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＞形箭號 10"/>
          <p:cNvSpPr/>
          <p:nvPr/>
        </p:nvSpPr>
        <p:spPr>
          <a:xfrm>
            <a:off x="2114552" y="471846"/>
            <a:ext cx="2173488" cy="38686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查看估價案件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74737" y="973222"/>
            <a:ext cx="6836017" cy="2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/>
              <a:t>前</a:t>
            </a:r>
            <a:r>
              <a:rPr lang="zh-TW" altLang="en-US" sz="2400" b="1" dirty="0" smtClean="0"/>
              <a:t>台 </a:t>
            </a:r>
            <a:r>
              <a:rPr lang="en-US" altLang="zh-TW" sz="2400" b="1" dirty="0" smtClean="0"/>
              <a:t>–</a:t>
            </a:r>
            <a:r>
              <a:rPr lang="zh-TW" altLang="en-US" sz="2400" b="1" dirty="0" smtClean="0"/>
              <a:t> 估價案件</a:t>
            </a:r>
            <a:endParaRPr lang="zh-TW" altLang="en-US" sz="24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1" y="1114173"/>
            <a:ext cx="4845649" cy="299733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50" y="1206789"/>
            <a:ext cx="3433368" cy="264067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8" y="3847460"/>
            <a:ext cx="5087815" cy="2613055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5071518" y="5813695"/>
            <a:ext cx="1222305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按下開始估價</a:t>
            </a:r>
            <a:endParaRPr lang="en-US" altLang="zh-TW" sz="1300" dirty="0" smtClean="0"/>
          </a:p>
          <a:p>
            <a:r>
              <a:rPr lang="zh-TW" altLang="en-US" sz="1300" dirty="0"/>
              <a:t>顯示新增成功</a:t>
            </a:r>
            <a:endParaRPr lang="en-US" altLang="zh-TW" sz="1300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9469314" y="5459633"/>
            <a:ext cx="1749671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可按下查看估價案件</a:t>
            </a:r>
            <a:endParaRPr lang="zh-TW" altLang="en-US" sz="1300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9144000" y="5583115"/>
            <a:ext cx="290146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083DAD91-5554-4BD5-B3B2-DFADD0FED9DC}"/>
              </a:ext>
            </a:extLst>
          </p:cNvPr>
          <p:cNvGrpSpPr/>
          <p:nvPr/>
        </p:nvGrpSpPr>
        <p:grpSpPr>
          <a:xfrm>
            <a:off x="128790" y="6347263"/>
            <a:ext cx="12014602" cy="545504"/>
            <a:chOff x="128790" y="6347263"/>
            <a:chExt cx="12014602" cy="54550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71C80C1-DDD1-4171-A2D9-BDE83ADC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715" y="6347263"/>
              <a:ext cx="1454677" cy="54550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93AB52E-9CA0-4604-A271-90941E3FA334}"/>
                </a:ext>
              </a:extLst>
            </p:cNvPr>
            <p:cNvSpPr txBox="1"/>
            <p:nvPr/>
          </p:nvSpPr>
          <p:spPr>
            <a:xfrm>
              <a:off x="128790" y="6409817"/>
              <a:ext cx="466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JAVA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雲端服務開發技術養成班 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88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＞形箭號 3"/>
          <p:cNvSpPr/>
          <p:nvPr/>
        </p:nvSpPr>
        <p:spPr>
          <a:xfrm>
            <a:off x="74737" y="471846"/>
            <a:ext cx="2173488" cy="38686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填寫估價單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＞形箭號 10"/>
          <p:cNvSpPr/>
          <p:nvPr/>
        </p:nvSpPr>
        <p:spPr>
          <a:xfrm>
            <a:off x="2114552" y="471846"/>
            <a:ext cx="2173488" cy="38686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查看估價案件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74737" y="973222"/>
            <a:ext cx="6836017" cy="2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0" y="-6027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/>
              <a:t>前</a:t>
            </a:r>
            <a:r>
              <a:rPr lang="zh-TW" altLang="en-US" sz="2400" b="1" dirty="0" smtClean="0"/>
              <a:t>台 </a:t>
            </a:r>
            <a:r>
              <a:rPr lang="en-US" altLang="zh-TW" sz="2400" b="1" dirty="0" smtClean="0"/>
              <a:t>–</a:t>
            </a:r>
            <a:r>
              <a:rPr lang="zh-TW" altLang="en-US" sz="2400" b="1" dirty="0" smtClean="0"/>
              <a:t> 估價案件</a:t>
            </a:r>
            <a:endParaRPr lang="zh-TW" altLang="en-US" sz="24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0" y="1129986"/>
            <a:ext cx="8367479" cy="30834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85" y="973222"/>
            <a:ext cx="3546498" cy="481858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文字方塊 11"/>
          <p:cNvSpPr txBox="1"/>
          <p:nvPr/>
        </p:nvSpPr>
        <p:spPr>
          <a:xfrm>
            <a:off x="443654" y="4268444"/>
            <a:ext cx="2018501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300" dirty="0" smtClean="0"/>
              <a:t>剛剛新增的一筆估價案件</a:t>
            </a:r>
            <a:endParaRPr lang="zh-TW" altLang="en-US" sz="1300" dirty="0"/>
          </a:p>
        </p:txBody>
      </p:sp>
      <p:sp>
        <p:nvSpPr>
          <p:cNvPr id="13" name="矩形 12"/>
          <p:cNvSpPr/>
          <p:nvPr/>
        </p:nvSpPr>
        <p:spPr>
          <a:xfrm>
            <a:off x="483577" y="3382515"/>
            <a:ext cx="298938" cy="336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endCxn id="13" idx="2"/>
          </p:cNvCxnSpPr>
          <p:nvPr/>
        </p:nvCxnSpPr>
        <p:spPr>
          <a:xfrm flipV="1">
            <a:off x="633046" y="3719146"/>
            <a:ext cx="0" cy="54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12491" y="4213462"/>
            <a:ext cx="2083778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查看小視窗會跳出小視窗</a:t>
            </a:r>
            <a:endParaRPr lang="zh-TW" altLang="en-US" sz="1300" dirty="0"/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7828053" y="3806542"/>
            <a:ext cx="26376" cy="37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2" idx="2"/>
          </p:cNvCxnSpPr>
          <p:nvPr/>
        </p:nvCxnSpPr>
        <p:spPr>
          <a:xfrm>
            <a:off x="7449984" y="4560832"/>
            <a:ext cx="914400" cy="914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631725" y="3421835"/>
            <a:ext cx="712177" cy="455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7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083DAD91-5554-4BD5-B3B2-DFADD0FED9DC}"/>
              </a:ext>
            </a:extLst>
          </p:cNvPr>
          <p:cNvGrpSpPr/>
          <p:nvPr/>
        </p:nvGrpSpPr>
        <p:grpSpPr>
          <a:xfrm>
            <a:off x="128790" y="6347263"/>
            <a:ext cx="12014602" cy="545504"/>
            <a:chOff x="128790" y="6347263"/>
            <a:chExt cx="12014602" cy="54550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71C80C1-DDD1-4171-A2D9-BDE83ADC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715" y="6347263"/>
              <a:ext cx="1454677" cy="54550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93AB52E-9CA0-4604-A271-90941E3FA334}"/>
                </a:ext>
              </a:extLst>
            </p:cNvPr>
            <p:cNvSpPr txBox="1"/>
            <p:nvPr/>
          </p:nvSpPr>
          <p:spPr>
            <a:xfrm>
              <a:off x="128790" y="6409817"/>
              <a:ext cx="466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JAVA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雲端服務開發技術養成班 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88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＞形箭號 3"/>
          <p:cNvSpPr/>
          <p:nvPr/>
        </p:nvSpPr>
        <p:spPr>
          <a:xfrm>
            <a:off x="74737" y="471846"/>
            <a:ext cx="2173488" cy="38686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查看估價案件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＞形箭號 10"/>
          <p:cNvSpPr/>
          <p:nvPr/>
        </p:nvSpPr>
        <p:spPr>
          <a:xfrm>
            <a:off x="2121457" y="471846"/>
            <a:ext cx="2173488" cy="38686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修改估價案件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74737" y="973222"/>
            <a:ext cx="6836017" cy="2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/>
              <a:t>後台</a:t>
            </a:r>
            <a:r>
              <a:rPr lang="en-US" altLang="zh-TW" sz="2400" b="1" dirty="0" smtClean="0"/>
              <a:t>–</a:t>
            </a:r>
            <a:r>
              <a:rPr lang="zh-TW" altLang="en-US" sz="2400" b="1" dirty="0" smtClean="0"/>
              <a:t> 管理估價案件</a:t>
            </a:r>
            <a:endParaRPr lang="zh-TW" altLang="en-US" sz="24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0" y="1114173"/>
            <a:ext cx="4924425" cy="4552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2858049"/>
            <a:ext cx="7799267" cy="3479691"/>
          </a:xfrm>
          <a:prstGeom prst="rect">
            <a:avLst/>
          </a:prstGeom>
          <a:ln>
            <a:noFill/>
          </a:ln>
        </p:spPr>
      </p:pic>
      <p:sp>
        <p:nvSpPr>
          <p:cNvPr id="17" name="矩形 16"/>
          <p:cNvSpPr/>
          <p:nvPr/>
        </p:nvSpPr>
        <p:spPr>
          <a:xfrm>
            <a:off x="536331" y="2162908"/>
            <a:ext cx="1301261" cy="237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肘形接點 18"/>
          <p:cNvCxnSpPr>
            <a:stCxn id="17" idx="3"/>
          </p:cNvCxnSpPr>
          <p:nvPr/>
        </p:nvCxnSpPr>
        <p:spPr>
          <a:xfrm>
            <a:off x="1837592" y="2281604"/>
            <a:ext cx="4563208" cy="566922"/>
          </a:xfrm>
          <a:prstGeom prst="bentConnector3">
            <a:avLst>
              <a:gd name="adj1" fmla="val 100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310055" y="5996354"/>
            <a:ext cx="2180492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剛剛在前台新增的估價案件</a:t>
            </a:r>
            <a:endParaRPr lang="zh-TW" altLang="en-US" sz="1300" dirty="0"/>
          </a:p>
        </p:txBody>
      </p:sp>
      <p:sp>
        <p:nvSpPr>
          <p:cNvPr id="26" name="矩形 25"/>
          <p:cNvSpPr/>
          <p:nvPr/>
        </p:nvSpPr>
        <p:spPr>
          <a:xfrm>
            <a:off x="4220308" y="5882054"/>
            <a:ext cx="7464669" cy="298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>
            <a:stCxn id="25" idx="3"/>
            <a:endCxn id="26" idx="1"/>
          </p:cNvCxnSpPr>
          <p:nvPr/>
        </p:nvCxnSpPr>
        <p:spPr>
          <a:xfrm flipV="1">
            <a:off x="3490547" y="6031523"/>
            <a:ext cx="729761" cy="11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95" y="977115"/>
            <a:ext cx="5095672" cy="176642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2" name="肘形接點 41"/>
          <p:cNvCxnSpPr/>
          <p:nvPr/>
        </p:nvCxnSpPr>
        <p:spPr>
          <a:xfrm flipH="1" flipV="1">
            <a:off x="11269655" y="2743535"/>
            <a:ext cx="412918" cy="3283272"/>
          </a:xfrm>
          <a:prstGeom prst="bentConnector4">
            <a:avLst>
              <a:gd name="adj1" fmla="val -77507"/>
              <a:gd name="adj2" fmla="val 78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9427194" y="2965882"/>
            <a:ext cx="1840057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查看圖片可以做出修改</a:t>
            </a:r>
            <a:endParaRPr lang="zh-TW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902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083DAD91-5554-4BD5-B3B2-DFADD0FED9DC}"/>
              </a:ext>
            </a:extLst>
          </p:cNvPr>
          <p:cNvGrpSpPr/>
          <p:nvPr/>
        </p:nvGrpSpPr>
        <p:grpSpPr>
          <a:xfrm>
            <a:off x="128790" y="6347263"/>
            <a:ext cx="12014602" cy="545504"/>
            <a:chOff x="128790" y="6347263"/>
            <a:chExt cx="12014602" cy="54550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71C80C1-DDD1-4171-A2D9-BDE83ADC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715" y="6347263"/>
              <a:ext cx="1454677" cy="54550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93AB52E-9CA0-4604-A271-90941E3FA334}"/>
                </a:ext>
              </a:extLst>
            </p:cNvPr>
            <p:cNvSpPr txBox="1"/>
            <p:nvPr/>
          </p:nvSpPr>
          <p:spPr>
            <a:xfrm>
              <a:off x="128790" y="6409817"/>
              <a:ext cx="466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JAVA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雲端服務開發技術養成班 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88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＞形箭號 3"/>
          <p:cNvSpPr/>
          <p:nvPr/>
        </p:nvSpPr>
        <p:spPr>
          <a:xfrm>
            <a:off x="74737" y="471846"/>
            <a:ext cx="2173488" cy="38686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查看估價案件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1" name="＞形箭號 10"/>
          <p:cNvSpPr/>
          <p:nvPr/>
        </p:nvSpPr>
        <p:spPr>
          <a:xfrm>
            <a:off x="2121457" y="471846"/>
            <a:ext cx="2173488" cy="38686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修改估價案件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74737" y="973222"/>
            <a:ext cx="6836017" cy="2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/>
              <a:t>後台</a:t>
            </a:r>
            <a:r>
              <a:rPr lang="en-US" altLang="zh-TW" sz="2400" b="1" dirty="0" smtClean="0"/>
              <a:t>–</a:t>
            </a:r>
            <a:r>
              <a:rPr lang="zh-TW" altLang="en-US" sz="2400" b="1" dirty="0" smtClean="0"/>
              <a:t> 管理估價案件</a:t>
            </a:r>
            <a:endParaRPr lang="zh-TW" altLang="en-US" sz="24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0" y="1127989"/>
            <a:ext cx="4924425" cy="45529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17" y="973222"/>
            <a:ext cx="4406990" cy="579248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536331" y="2338754"/>
            <a:ext cx="4035669" cy="782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572000" y="2557576"/>
            <a:ext cx="1224317" cy="2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71850" y="2235293"/>
            <a:ext cx="13567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可做單一查詢</a:t>
            </a:r>
            <a:endParaRPr lang="zh-TW" altLang="en-US" sz="1300" dirty="0"/>
          </a:p>
        </p:txBody>
      </p:sp>
      <p:sp>
        <p:nvSpPr>
          <p:cNvPr id="46" name="矩形 45"/>
          <p:cNvSpPr/>
          <p:nvPr/>
        </p:nvSpPr>
        <p:spPr>
          <a:xfrm>
            <a:off x="536331" y="3613638"/>
            <a:ext cx="2956414" cy="1213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3648808" y="4039646"/>
            <a:ext cx="1404407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可做複合式查詢</a:t>
            </a:r>
            <a:endParaRPr lang="zh-TW" altLang="en-US" sz="1300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3492745" y="4185840"/>
            <a:ext cx="172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36331" y="5301762"/>
            <a:ext cx="779939" cy="272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536331" y="3138852"/>
            <a:ext cx="2470638" cy="429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1316270" y="5451231"/>
            <a:ext cx="931955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3006969" y="3358661"/>
            <a:ext cx="931955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3953891" y="3210927"/>
            <a:ext cx="1342028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可做類別查詢</a:t>
            </a:r>
            <a:endParaRPr lang="zh-TW" altLang="en-US" sz="13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248225" y="5301762"/>
            <a:ext cx="1342028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可做類別查詢</a:t>
            </a:r>
            <a:endParaRPr lang="zh-TW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1772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083DAD91-5554-4BD5-B3B2-DFADD0FED9DC}"/>
              </a:ext>
            </a:extLst>
          </p:cNvPr>
          <p:cNvGrpSpPr/>
          <p:nvPr/>
        </p:nvGrpSpPr>
        <p:grpSpPr>
          <a:xfrm>
            <a:off x="128790" y="6347263"/>
            <a:ext cx="12014602" cy="545504"/>
            <a:chOff x="128790" y="6347263"/>
            <a:chExt cx="12014602" cy="54550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71C80C1-DDD1-4171-A2D9-BDE83ADC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715" y="6347263"/>
              <a:ext cx="1454677" cy="545504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93AB52E-9CA0-4604-A271-90941E3FA334}"/>
                </a:ext>
              </a:extLst>
            </p:cNvPr>
            <p:cNvSpPr txBox="1"/>
            <p:nvPr/>
          </p:nvSpPr>
          <p:spPr>
            <a:xfrm>
              <a:off x="128790" y="6409817"/>
              <a:ext cx="4666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JAVA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雲端服務開發技術養成班 第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88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＞形箭號 3"/>
          <p:cNvSpPr/>
          <p:nvPr/>
        </p:nvSpPr>
        <p:spPr>
          <a:xfrm>
            <a:off x="74737" y="471846"/>
            <a:ext cx="2173488" cy="386862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查看估價案件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＞形箭號 10"/>
          <p:cNvSpPr/>
          <p:nvPr/>
        </p:nvSpPr>
        <p:spPr>
          <a:xfrm>
            <a:off x="2121457" y="471846"/>
            <a:ext cx="2173488" cy="38686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修改估價案件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74737" y="973222"/>
            <a:ext cx="6836017" cy="2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/>
              <a:t>後台</a:t>
            </a:r>
            <a:r>
              <a:rPr lang="en-US" altLang="zh-TW" sz="2400" b="1" dirty="0" smtClean="0"/>
              <a:t>–</a:t>
            </a:r>
            <a:r>
              <a:rPr lang="zh-TW" altLang="en-US" sz="2400" b="1" dirty="0" smtClean="0"/>
              <a:t> 管理估價案件</a:t>
            </a:r>
            <a:endParaRPr lang="zh-TW" altLang="en-US" sz="2400" b="1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5" y="1114173"/>
            <a:ext cx="3902983" cy="500715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85" y="973222"/>
            <a:ext cx="6420014" cy="344555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549769" y="3323492"/>
            <a:ext cx="1283677" cy="509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280031" y="3815862"/>
            <a:ext cx="808892" cy="439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肘形接點 23"/>
          <p:cNvCxnSpPr/>
          <p:nvPr/>
        </p:nvCxnSpPr>
        <p:spPr>
          <a:xfrm>
            <a:off x="3833446" y="3692769"/>
            <a:ext cx="3745523" cy="562708"/>
          </a:xfrm>
          <a:prstGeom prst="bentConnector3">
            <a:avLst>
              <a:gd name="adj1" fmla="val 284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4932485" y="4312144"/>
            <a:ext cx="1360250" cy="2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300" dirty="0" smtClean="0"/>
              <a:t>提供報價後送出</a:t>
            </a:r>
            <a:endParaRPr lang="zh-TW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3553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2670</TotalTime>
  <Words>537</Words>
  <Application>Microsoft Office PowerPoint</Application>
  <PresentationFormat>寬螢幕</PresentationFormat>
  <Paragraphs>99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맑은 고딕</vt:lpstr>
      <vt:lpstr>新細明體</vt:lpstr>
      <vt:lpstr>標楷體</vt:lpstr>
      <vt:lpstr>Arial</vt:lpstr>
      <vt:lpstr>Calibri</vt:lpstr>
      <vt:lpstr>Calibri Light</vt:lpstr>
      <vt:lpstr>Microsoft Himalaya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YSM3C</dc:title>
  <dc:creator>信輔 陳</dc:creator>
  <cp:lastModifiedBy>廷銘 陳</cp:lastModifiedBy>
  <cp:revision>121</cp:revision>
  <dcterms:created xsi:type="dcterms:W3CDTF">2021-07-10T15:41:42Z</dcterms:created>
  <dcterms:modified xsi:type="dcterms:W3CDTF">2021-10-07T03:37:53Z</dcterms:modified>
</cp:coreProperties>
</file>