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70" r:id="rId3"/>
    <p:sldId id="256" r:id="rId4"/>
    <p:sldId id="261" r:id="rId5"/>
    <p:sldId id="263" r:id="rId6"/>
    <p:sldId id="264" r:id="rId7"/>
    <p:sldId id="262" r:id="rId8"/>
    <p:sldId id="258" r:id="rId9"/>
    <p:sldId id="266" r:id="rId10"/>
    <p:sldId id="257" r:id="rId11"/>
    <p:sldId id="273" r:id="rId12"/>
    <p:sldId id="272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6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1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hyperlink" Target="%252525252525E6%2525252525258A%25252525252580%252525252525E6%2525252525259C%252525252525AF%252525252525E6%25252525252596%25252525252587%252525252525E6%252525252525A1%252525252525A3.html" TargetMode="External"/><Relationship Id="rId5" Type="http://schemas.openxmlformats.org/officeDocument/2006/relationships/hyperlink" Target="mainInfo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1710268"/>
            <a:ext cx="7766936" cy="1646302"/>
          </a:xfrm>
        </p:spPr>
        <p:txBody>
          <a:bodyPr/>
          <a:lstStyle/>
          <a:p>
            <a:pPr algn="ctr"/>
            <a:r>
              <a:rPr kumimoji="1" lang="zh-CN" altLang="en-US" sz="6000" b="1" dirty="0" smtClean="0"/>
              <a:t>工作总结</a:t>
            </a:r>
            <a:endParaRPr kumimoji="1" lang="zh-CN" altLang="en-US" sz="6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067" y="3830700"/>
            <a:ext cx="7766936" cy="1486367"/>
          </a:xfrm>
        </p:spPr>
        <p:txBody>
          <a:bodyPr>
            <a:noAutofit/>
          </a:bodyPr>
          <a:lstStyle/>
          <a:p>
            <a:pPr algn="ctr"/>
            <a:r>
              <a:rPr kumimoji="1" lang="zh-CN" altLang="en-US" sz="2000" dirty="0" smtClean="0"/>
              <a:t>报告人：罗敬</a:t>
            </a:r>
          </a:p>
          <a:p>
            <a:pPr algn="ctr"/>
            <a:r>
              <a:rPr kumimoji="1" lang="zh-CN" altLang="en-US" sz="2000" dirty="0" smtClean="0"/>
              <a:t>所属课：</a:t>
            </a:r>
            <a:r>
              <a:rPr kumimoji="1" lang="en-US" altLang="zh-CN" sz="2000" dirty="0" smtClean="0"/>
              <a:t>AI</a:t>
            </a:r>
            <a:r>
              <a:rPr kumimoji="1" lang="zh-CN" altLang="en-US" sz="2000" dirty="0" smtClean="0"/>
              <a:t>课</a:t>
            </a:r>
          </a:p>
          <a:p>
            <a:pPr algn="ctr"/>
            <a:r>
              <a:rPr kumimoji="1" lang="zh-CN" altLang="en-US" sz="2000" dirty="0" smtClean="0"/>
              <a:t>指导人：</a:t>
            </a:r>
            <a:r>
              <a:rPr kumimoji="1" lang="en-US" altLang="zh-CN" sz="2000" dirty="0" smtClean="0"/>
              <a:t>Ace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863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8558" y="388375"/>
            <a:ext cx="8274937" cy="1514168"/>
          </a:xfrm>
        </p:spPr>
        <p:txBody>
          <a:bodyPr>
            <a:noAutofit/>
          </a:bodyPr>
          <a:lstStyle/>
          <a:p>
            <a:r>
              <a:rPr kumimoji="1" lang="zh-CN" altLang="en-US" sz="2400" b="1" dirty="0" smtClean="0"/>
              <a:t>百度</a:t>
            </a:r>
            <a:r>
              <a:rPr kumimoji="1" lang="en-US" altLang="zh-CN" sz="2400" b="1" dirty="0" smtClean="0"/>
              <a:t>DUSEROS</a:t>
            </a:r>
            <a:r>
              <a:rPr kumimoji="1" lang="zh-CN" altLang="en-US" sz="2400" b="1" dirty="0" smtClean="0"/>
              <a:t>开放平台</a:t>
            </a:r>
            <a:r>
              <a:rPr kumimoji="1" lang="zh-CN" altLang="en-US" sz="2400" dirty="0" smtClean="0"/>
              <a:t/>
            </a:r>
            <a:br>
              <a:rPr kumimoji="1" lang="zh-CN" altLang="en-US" sz="2400" dirty="0" smtClean="0"/>
            </a:br>
            <a:r>
              <a:rPr lang="zh-CN" altLang="en-US" sz="1600" b="1" dirty="0" smtClean="0"/>
              <a:t/>
            </a:r>
            <a:br>
              <a:rPr lang="zh-CN" altLang="en-US" sz="1600" b="1" dirty="0" smtClean="0"/>
            </a:br>
            <a:r>
              <a:rPr lang="zh-CN" altLang="en-US" sz="1800" b="1" dirty="0" smtClean="0"/>
              <a:t>技能</a:t>
            </a:r>
            <a:r>
              <a:rPr lang="zh-CN" altLang="en-US" sz="1800" b="1" dirty="0"/>
              <a:t>开放平台提供了全套语音技能开发工具和方案，开发者利用可视化界面即可高效的完成开发</a:t>
            </a:r>
            <a:r>
              <a:rPr lang="zh-CN" altLang="en-US" sz="1800" b="1" dirty="0" smtClean="0"/>
              <a:t>部署</a:t>
            </a:r>
            <a:r>
              <a:rPr lang="zh-CN" altLang="en-US" sz="1800" dirty="0" smtClean="0"/>
              <a:t>。</a:t>
            </a:r>
            <a:endParaRPr kumimoji="1" lang="zh-CN" altLang="en-US" sz="1800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661" y="1707062"/>
            <a:ext cx="8596312" cy="36101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椭圆形标注 3"/>
          <p:cNvSpPr/>
          <p:nvPr/>
        </p:nvSpPr>
        <p:spPr>
          <a:xfrm rot="1107472">
            <a:off x="8357404" y="1449642"/>
            <a:ext cx="2463139" cy="1001252"/>
          </a:xfrm>
          <a:prstGeom prst="wedgeEllipseCallou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 提供了丰富的用户表达方式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457325" y="5486400"/>
            <a:ext cx="755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每个开发者在考虑用户说法时肯定都是不全面的，该平台有来自</a:t>
            </a:r>
            <a:r>
              <a:rPr lang="en-US" altLang="zh-CN" dirty="0" err="1" smtClean="0"/>
              <a:t>DuerOS</a:t>
            </a:r>
            <a:r>
              <a:rPr lang="zh-CN" altLang="en-US" dirty="0"/>
              <a:t>丰富的线上</a:t>
            </a:r>
            <a:r>
              <a:rPr lang="zh-CN" altLang="en-US" dirty="0" smtClean="0"/>
              <a:t>数据</a:t>
            </a:r>
            <a:r>
              <a:rPr kumimoji="1" lang="zh-CN" altLang="en-US" dirty="0" smtClean="0"/>
              <a:t>，帮助开发者丰富用户表达，增加技能上线后用户的体验感。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751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691" y="633379"/>
            <a:ext cx="8596668" cy="1320800"/>
          </a:xfrm>
        </p:spPr>
        <p:txBody>
          <a:bodyPr/>
          <a:lstStyle/>
          <a:p>
            <a:r>
              <a:rPr kumimoji="1" lang="zh-CN" altLang="en-US" dirty="0" smtClean="0"/>
              <a:t>二、</a:t>
            </a:r>
            <a:r>
              <a:rPr kumimoji="1" lang="en-US" altLang="zh-CN" dirty="0" smtClean="0"/>
              <a:t>Markdown</a:t>
            </a:r>
            <a:r>
              <a:rPr kumimoji="1" lang="zh-CN" altLang="en-US" dirty="0" smtClean="0"/>
              <a:t>快速入门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930400"/>
            <a:ext cx="6082068" cy="421748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err="1" smtClean="0"/>
              <a:t>Markdowm</a:t>
            </a:r>
            <a:r>
              <a:rPr kumimoji="1" lang="zh-CN" altLang="en-US" dirty="0" smtClean="0"/>
              <a:t>是轻量级的标记语言，非常容易上手。</a:t>
            </a:r>
          </a:p>
          <a:p>
            <a:r>
              <a:rPr kumimoji="1" lang="en-US" altLang="zh-CN" dirty="0" smtClean="0"/>
              <a:t>#</a:t>
            </a:r>
            <a:r>
              <a:rPr kumimoji="1" lang="zh-CN" altLang="en-US" dirty="0" smtClean="0"/>
              <a:t>一级标题</a:t>
            </a:r>
          </a:p>
          <a:p>
            <a:r>
              <a:rPr kumimoji="1" lang="en-US" altLang="zh-CN" dirty="0" smtClean="0"/>
              <a:t>##</a:t>
            </a:r>
            <a:r>
              <a:rPr kumimoji="1" lang="zh-CN" altLang="en-US" dirty="0" smtClean="0"/>
              <a:t>二级标题</a:t>
            </a:r>
          </a:p>
          <a:p>
            <a:r>
              <a:rPr kumimoji="1" lang="en-US" altLang="zh-CN" dirty="0" smtClean="0"/>
              <a:t>######</a:t>
            </a:r>
            <a:r>
              <a:rPr kumimoji="1" lang="zh-CN" altLang="en-US" dirty="0" smtClean="0"/>
              <a:t>六级标题</a:t>
            </a:r>
          </a:p>
          <a:p>
            <a:r>
              <a:rPr kumimoji="1" lang="zh-CN" altLang="en-US" dirty="0" smtClean="0"/>
              <a:t>*斜体*</a:t>
            </a:r>
          </a:p>
          <a:p>
            <a:r>
              <a:rPr kumimoji="1" lang="zh-CN" altLang="en-US" dirty="0" smtClean="0"/>
              <a:t>**粗体**</a:t>
            </a:r>
          </a:p>
          <a:p>
            <a:r>
              <a:rPr kumimoji="1" lang="zh-CN" altLang="en-US" dirty="0"/>
              <a:t> </a:t>
            </a:r>
            <a:r>
              <a:rPr kumimoji="1" lang="en-US" altLang="zh-CN" dirty="0" smtClean="0"/>
              <a:t>---</a:t>
            </a:r>
            <a:r>
              <a:rPr kumimoji="1" lang="zh-CN" altLang="en-US" dirty="0" smtClean="0"/>
              <a:t>三</a:t>
            </a:r>
            <a:r>
              <a:rPr kumimoji="1" lang="zh-CN" altLang="en-US" dirty="0"/>
              <a:t>个减号代表分隔</a:t>
            </a:r>
            <a:r>
              <a:rPr kumimoji="1" lang="zh-CN" altLang="en-US" dirty="0" smtClean="0"/>
              <a:t>符</a:t>
            </a:r>
          </a:p>
          <a:p>
            <a:r>
              <a:rPr kumimoji="1" lang="zh-CN" altLang="en-US" dirty="0" smtClean="0"/>
              <a:t>  两个空格代表换行</a:t>
            </a:r>
          </a:p>
          <a:p>
            <a:r>
              <a:rPr kumimoji="1" lang="en-US" altLang="zh-CN" dirty="0" smtClean="0"/>
              <a:t>[</a:t>
            </a:r>
            <a:r>
              <a:rPr kumimoji="1" lang="zh-CN" altLang="en-US" dirty="0" smtClean="0"/>
              <a:t>链接名字</a:t>
            </a:r>
            <a:r>
              <a:rPr kumimoji="1" lang="en-US" altLang="zh-CN" dirty="0" smtClean="0"/>
              <a:t>](</a:t>
            </a:r>
            <a:r>
              <a:rPr kumimoji="1" lang="zh-CN" altLang="en-US" dirty="0" smtClean="0"/>
              <a:t>链接地址</a:t>
            </a:r>
            <a:r>
              <a:rPr kumimoji="1" lang="en-US" altLang="zh-CN" dirty="0" smtClean="0"/>
              <a:t>)</a:t>
            </a:r>
            <a:endParaRPr kumimoji="1" lang="zh-CN" altLang="en-US" dirty="0" smtClean="0"/>
          </a:p>
          <a:p>
            <a:r>
              <a:rPr kumimoji="1" lang="en-US" altLang="zh-CN" dirty="0" smtClean="0"/>
              <a:t>![</a:t>
            </a:r>
            <a:r>
              <a:rPr kumimoji="1" lang="zh-CN" altLang="en-US" dirty="0" smtClean="0"/>
              <a:t>图片</a:t>
            </a:r>
            <a:r>
              <a:rPr kumimoji="1" lang="en-US" altLang="zh-CN" dirty="0" smtClean="0"/>
              <a:t>Alt</a:t>
            </a:r>
            <a:r>
              <a:rPr kumimoji="1" lang="zh-CN" altLang="en-US" dirty="0" smtClean="0"/>
              <a:t>文字</a:t>
            </a:r>
            <a:r>
              <a:rPr kumimoji="1" lang="en-US" altLang="zh-CN" dirty="0" smtClean="0"/>
              <a:t>](</a:t>
            </a:r>
            <a:r>
              <a:rPr kumimoji="1" lang="zh-CN" altLang="en-US" dirty="0" smtClean="0"/>
              <a:t>图片链接  </a:t>
            </a:r>
            <a:r>
              <a:rPr kumimoji="1" lang="en-US" altLang="zh-CN" dirty="0" smtClean="0"/>
              <a:t>“Title</a:t>
            </a:r>
            <a:r>
              <a:rPr kumimoji="1" lang="zh-CN" altLang="en-US" dirty="0" smtClean="0"/>
              <a:t>信息</a:t>
            </a:r>
            <a:r>
              <a:rPr kumimoji="1" lang="en-US" altLang="zh-CN" dirty="0" smtClean="0"/>
              <a:t>”)</a:t>
            </a:r>
            <a:endParaRPr kumimoji="1" lang="zh-CN" altLang="en-US" dirty="0" smtClean="0"/>
          </a:p>
          <a:p>
            <a:r>
              <a:rPr kumimoji="1" lang="en-US" altLang="zh-CN" dirty="0" smtClean="0"/>
              <a:t>```</a:t>
            </a:r>
            <a:r>
              <a:rPr kumimoji="1" lang="zh-CN" altLang="en-US" dirty="0" smtClean="0"/>
              <a:t> 代码块</a:t>
            </a:r>
            <a:r>
              <a:rPr kumimoji="1" lang="en-US" altLang="zh-CN" dirty="0" smtClean="0"/>
              <a:t>```</a:t>
            </a:r>
            <a:r>
              <a:rPr kumimoji="1" lang="zh-CN" altLang="en-US" dirty="0" smtClean="0"/>
              <a:t> 也可以段首敲</a:t>
            </a:r>
            <a:r>
              <a:rPr kumimoji="1" lang="en-US" altLang="zh-CN" dirty="0" smtClean="0"/>
              <a:t>table</a:t>
            </a:r>
            <a:r>
              <a:rPr kumimoji="1" lang="zh-CN" altLang="en-US" dirty="0" smtClean="0"/>
              <a:t>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70" y="1954179"/>
            <a:ext cx="2514600" cy="3873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606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pPr algn="ctr"/>
            <a:r>
              <a:rPr kumimoji="1" lang="zh-CN" altLang="en-US" sz="3200" dirty="0" smtClean="0"/>
              <a:t>三、大伙儿</a:t>
            </a:r>
            <a:r>
              <a:rPr kumimoji="1" lang="zh-CN" altLang="en-US" sz="3200" dirty="0"/>
              <a:t>开发者平台的帮助文档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1407628">
            <a:off x="432635" y="1730991"/>
            <a:ext cx="7205729" cy="37132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87814">
            <a:off x="5421870" y="2151666"/>
            <a:ext cx="6845186" cy="29291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2371725" y="59639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hlinkClick r:id="rId4" action="ppaction://hlinkfile"/>
              </a:rPr>
              <a:t>技术文档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143875" y="5829300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hlinkClick r:id="rId5" action="ppaction://hlinkfile"/>
              </a:rPr>
              <a:t>主要概念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545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 smtClean="0"/>
              <a:t>小结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思必驰和百度</a:t>
            </a:r>
            <a:r>
              <a:rPr kumimoji="1" lang="en-US" altLang="zh-CN" sz="2000" dirty="0"/>
              <a:t>DUSEROS</a:t>
            </a:r>
            <a:r>
              <a:rPr kumimoji="1" lang="zh-CN" altLang="en-US" sz="2000" dirty="0" smtClean="0"/>
              <a:t>的新用户引导模块都做得很详细，开发者可快速上手操作。</a:t>
            </a:r>
          </a:p>
          <a:p>
            <a:r>
              <a:rPr kumimoji="1" lang="zh-CN" altLang="en-US" sz="2000" dirty="0" smtClean="0"/>
              <a:t>思必驰和科大讯飞的测试页面都在技能开发页面的旁边，便于开发者随时使用。方便快捷。</a:t>
            </a:r>
          </a:p>
          <a:p>
            <a:r>
              <a:rPr kumimoji="1" lang="zh-CN" altLang="en-US" sz="2000" dirty="0" smtClean="0"/>
              <a:t>百度平台</a:t>
            </a:r>
            <a:r>
              <a:rPr kumimoji="1" lang="zh-CN" altLang="en-US" sz="2000" dirty="0"/>
              <a:t>有来自</a:t>
            </a:r>
            <a:r>
              <a:rPr lang="en-US" altLang="zh-CN" sz="2000" dirty="0" err="1"/>
              <a:t>DuerOS</a:t>
            </a:r>
            <a:r>
              <a:rPr lang="zh-CN" altLang="en-US" sz="2000" dirty="0"/>
              <a:t>丰富的线上数据</a:t>
            </a:r>
            <a:r>
              <a:rPr kumimoji="1" lang="zh-CN" altLang="en-US" sz="2000" dirty="0"/>
              <a:t>，帮助开发者丰富用户</a:t>
            </a:r>
            <a:r>
              <a:rPr kumimoji="1" lang="zh-CN" altLang="en-US" sz="2000" dirty="0" smtClean="0"/>
              <a:t>表达。是技能开发出后用户体验更加智能。</a:t>
            </a:r>
          </a:p>
          <a:p>
            <a:r>
              <a:rPr lang="zh-CN" altLang="en-US" sz="2000" dirty="0" smtClean="0"/>
              <a:t>自己在了解其他平台的优势后，应该要去深思完成这些所需要的东西，并去学习，这一块是自己所欠缺的。</a:t>
            </a:r>
          </a:p>
          <a:p>
            <a:r>
              <a:rPr lang="zh-CN" altLang="en-US" sz="2000" dirty="0" smtClean="0"/>
              <a:t>大伙儿开发者平台的帮助文档目前只是完成了初稿，后续还需要不断的完善改进。</a:t>
            </a:r>
            <a:endParaRPr lang="zh-CN" altLang="en-US" sz="2000" dirty="0"/>
          </a:p>
          <a:p>
            <a:endParaRPr lang="zh-CN" altLang="en-US" sz="2000" dirty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533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068" y="2624666"/>
            <a:ext cx="8596668" cy="1320800"/>
          </a:xfrm>
        </p:spPr>
        <p:txBody>
          <a:bodyPr/>
          <a:lstStyle/>
          <a:p>
            <a:pPr algn="ctr"/>
            <a:r>
              <a:rPr kumimoji="1" lang="zh-CN" altLang="en-US" dirty="0" smtClean="0"/>
              <a:t>谢谢大家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79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0083" y="1607574"/>
            <a:ext cx="8596668" cy="39700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zh-CN" altLang="en-US" sz="3600" dirty="0" smtClean="0"/>
              <a:t>主要工作内容</a:t>
            </a:r>
          </a:p>
          <a:p>
            <a:pPr marL="0" indent="0" algn="ctr">
              <a:buNone/>
            </a:pPr>
            <a:endParaRPr kumimoji="1" lang="zh-CN" altLang="en-US" sz="2800" dirty="0"/>
          </a:p>
          <a:p>
            <a:r>
              <a:rPr kumimoji="1" lang="zh-CN" altLang="en-US" sz="2800" dirty="0" smtClean="0"/>
              <a:t>各个</a:t>
            </a:r>
            <a:r>
              <a:rPr kumimoji="1" lang="en-US" altLang="zh-CN" sz="2800" dirty="0"/>
              <a:t>AI</a:t>
            </a:r>
            <a:r>
              <a:rPr kumimoji="1" lang="zh-CN" altLang="en-US" sz="2800" dirty="0"/>
              <a:t>开放平台</a:t>
            </a:r>
            <a:r>
              <a:rPr kumimoji="1" lang="zh-CN" altLang="en-US" sz="2800" dirty="0" smtClean="0"/>
              <a:t>对比</a:t>
            </a:r>
          </a:p>
          <a:p>
            <a:r>
              <a:rPr kumimoji="1" lang="zh-CN" altLang="en-US" sz="2800" dirty="0" smtClean="0"/>
              <a:t>学习</a:t>
            </a:r>
            <a:r>
              <a:rPr kumimoji="1" lang="en-US" altLang="zh-CN" sz="2800" dirty="0" smtClean="0"/>
              <a:t>Markdown</a:t>
            </a:r>
            <a:r>
              <a:rPr kumimoji="1" lang="zh-CN" altLang="en-US" sz="2800" dirty="0" smtClean="0"/>
              <a:t>的快速使用</a:t>
            </a:r>
          </a:p>
          <a:p>
            <a:r>
              <a:rPr kumimoji="1" lang="zh-CN" altLang="en-US" sz="2800" dirty="0" smtClean="0"/>
              <a:t>书写</a:t>
            </a:r>
            <a:r>
              <a:rPr kumimoji="1" lang="zh-CN" altLang="en-US" sz="2800" dirty="0"/>
              <a:t>大伙儿开发者平台的帮助文档</a:t>
            </a:r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6294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0087" y="1622867"/>
            <a:ext cx="7548442" cy="1710267"/>
          </a:xfrm>
        </p:spPr>
        <p:txBody>
          <a:bodyPr/>
          <a:lstStyle/>
          <a:p>
            <a:pPr algn="ctr"/>
            <a:r>
              <a:rPr kumimoji="1" lang="zh-CN" altLang="en-US" sz="4000" dirty="0" smtClean="0"/>
              <a:t>一、各个</a:t>
            </a:r>
            <a:r>
              <a:rPr kumimoji="1" lang="en-US" altLang="zh-CN" sz="4000" dirty="0" smtClean="0"/>
              <a:t>AI</a:t>
            </a:r>
            <a:r>
              <a:rPr kumimoji="1" lang="zh-CN" altLang="en-US" sz="4000" dirty="0" smtClean="0"/>
              <a:t>开放</a:t>
            </a:r>
            <a:r>
              <a:rPr kumimoji="1" lang="zh-CN" altLang="en-US" sz="4000" dirty="0"/>
              <a:t>平台对比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28451" y="3613356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主要介绍各个平台的优点，值得我们参考借鉴的地方</a:t>
            </a:r>
            <a:endParaRPr kumimoji="1" lang="zh-CN" altLang="en-US" dirty="0"/>
          </a:p>
        </p:txBody>
      </p:sp>
      <p:sp>
        <p:nvSpPr>
          <p:cNvPr id="4" name="椭圆形标注 3"/>
          <p:cNvSpPr/>
          <p:nvPr/>
        </p:nvSpPr>
        <p:spPr>
          <a:xfrm rot="768840">
            <a:off x="6989953" y="565967"/>
            <a:ext cx="2044650" cy="1482095"/>
          </a:xfrm>
          <a:prstGeom prst="wedgeEllipseCallou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 </a:t>
            </a:r>
            <a:r>
              <a:rPr kumimoji="1" lang="zh-CN" altLang="en-US" sz="2400" dirty="0" smtClean="0"/>
              <a:t>什么是平台？？？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0634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129" y="1042241"/>
            <a:ext cx="8596668" cy="776748"/>
          </a:xfrm>
        </p:spPr>
        <p:txBody>
          <a:bodyPr>
            <a:normAutofit fontScale="90000"/>
          </a:bodyPr>
          <a:lstStyle/>
          <a:p>
            <a:r>
              <a:rPr kumimoji="1" lang="zh-CN" altLang="en-US" sz="2400" b="1" dirty="0" smtClean="0"/>
              <a:t>思必驰的新用户引导 帮助模块</a:t>
            </a:r>
            <a:r>
              <a:rPr kumimoji="1" lang="zh-CN" altLang="en-US" sz="2400" dirty="0" smtClean="0"/>
              <a:t/>
            </a:r>
            <a:br>
              <a:rPr kumimoji="1" lang="zh-CN" altLang="en-US" sz="2400" dirty="0" smtClean="0"/>
            </a:br>
            <a:endParaRPr kumimoji="1" lang="zh-CN" altLang="en-US" sz="2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1358364">
            <a:off x="349772" y="1994034"/>
            <a:ext cx="5103767" cy="3382556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12881">
            <a:off x="6244425" y="1488454"/>
            <a:ext cx="5454801" cy="41926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椭圆形标注 5"/>
          <p:cNvSpPr/>
          <p:nvPr/>
        </p:nvSpPr>
        <p:spPr>
          <a:xfrm rot="768840">
            <a:off x="3998963" y="1231312"/>
            <a:ext cx="2300748" cy="1232505"/>
          </a:xfrm>
          <a:prstGeom prst="wedgeEllipseCallou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 形象生动的说明让非专业人员也可以进行技能开发    </a:t>
            </a:r>
            <a:endParaRPr kumimoji="1" lang="zh-CN" altLang="en-US" dirty="0"/>
          </a:p>
        </p:txBody>
      </p:sp>
      <p:sp>
        <p:nvSpPr>
          <p:cNvPr id="8" name="椭圆形标注 7"/>
          <p:cNvSpPr/>
          <p:nvPr/>
        </p:nvSpPr>
        <p:spPr>
          <a:xfrm>
            <a:off x="9530000" y="485969"/>
            <a:ext cx="2300748" cy="1232505"/>
          </a:xfrm>
          <a:prstGeom prst="wedgeEllipseCallou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 开发者根据自己的需求对用户说法语义槽等进行设置                            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99610" y="5754122"/>
            <a:ext cx="938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开发者可零编程基础快速上手，摆脱了开发者必须</a:t>
            </a:r>
            <a:r>
              <a:rPr kumimoji="1" lang="zh-CN" altLang="en-US" dirty="0"/>
              <a:t>具备编写代码能力这一弊端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43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909454" cy="1320800"/>
          </a:xfrm>
        </p:spPr>
        <p:txBody>
          <a:bodyPr>
            <a:normAutofit fontScale="90000"/>
          </a:bodyPr>
          <a:lstStyle/>
          <a:p>
            <a:r>
              <a:rPr kumimoji="1" lang="zh-CN" altLang="en-US" sz="2400" b="1" dirty="0" smtClean="0"/>
              <a:t>思必驰的控件</a:t>
            </a:r>
            <a:r>
              <a:rPr kumimoji="1" lang="zh-CN" altLang="en-US" b="1" dirty="0" smtClean="0"/>
              <a:t/>
            </a:r>
            <a:br>
              <a:rPr kumimoji="1" lang="zh-CN" altLang="en-US" b="1" dirty="0" smtClean="0"/>
            </a:br>
            <a:r>
              <a:rPr kumimoji="1" lang="zh-CN" altLang="en-US" sz="2000" b="1" dirty="0" smtClean="0"/>
              <a:t/>
            </a:r>
            <a:br>
              <a:rPr kumimoji="1" lang="zh-CN" altLang="en-US" sz="2000" b="1" dirty="0" smtClean="0"/>
            </a:br>
            <a:r>
              <a:rPr kumimoji="1" lang="zh-CN" altLang="en-US" sz="2000" b="1" dirty="0" smtClean="0"/>
              <a:t>为开发者提供了列表、图文卡片等默认空间，开发者也可以自己去定义控件。可以满足不同开发者的需求</a:t>
            </a:r>
            <a:endParaRPr kumimoji="1" lang="zh-CN" altLang="en-US" sz="20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1196822">
            <a:off x="364965" y="2123767"/>
            <a:ext cx="6475634" cy="34745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908">
            <a:off x="7080955" y="1696000"/>
            <a:ext cx="4091039" cy="41389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椭圆形标注 4"/>
          <p:cNvSpPr/>
          <p:nvPr/>
        </p:nvSpPr>
        <p:spPr>
          <a:xfrm rot="768840">
            <a:off x="9369782" y="849390"/>
            <a:ext cx="2300748" cy="1232505"/>
          </a:xfrm>
          <a:prstGeom prst="wedgeEllipseCallou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 测试和意图编辑在同一页面，方便快捷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42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科大讯飞</a:t>
            </a:r>
            <a:endParaRPr kumimoji="1"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675" y="1845804"/>
            <a:ext cx="4133546" cy="411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椭圆形标注 4"/>
          <p:cNvSpPr/>
          <p:nvPr/>
        </p:nvSpPr>
        <p:spPr>
          <a:xfrm rot="213072">
            <a:off x="3126658" y="500215"/>
            <a:ext cx="3008671" cy="1253613"/>
          </a:xfrm>
          <a:prstGeom prst="wedgeEllipseCallout">
            <a:avLst>
              <a:gd name="adj1" fmla="val -38970"/>
              <a:gd name="adj2" fmla="val 71912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 测试板块就在技能开发页面。对编写的技能快速测试，方便快捷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09743">
            <a:off x="5286034" y="2023414"/>
            <a:ext cx="6465323" cy="4223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椭圆形标注 6"/>
          <p:cNvSpPr/>
          <p:nvPr/>
        </p:nvSpPr>
        <p:spPr>
          <a:xfrm rot="213072">
            <a:off x="7954296" y="786173"/>
            <a:ext cx="3008671" cy="1253613"/>
          </a:xfrm>
          <a:prstGeom prst="wedgeEllipseCallout">
            <a:avLst>
              <a:gd name="adj1" fmla="val -38970"/>
              <a:gd name="adj2" fmla="val 71912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 函数可在线编辑，也可通过文件上传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02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科大讯飞</a:t>
            </a:r>
            <a:endParaRPr kumimoji="1" lang="zh-CN" altLang="en-US" b="1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459" y="1503119"/>
            <a:ext cx="6052079" cy="2752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文本框 9"/>
          <p:cNvSpPr txBox="1"/>
          <p:nvPr/>
        </p:nvSpPr>
        <p:spPr>
          <a:xfrm>
            <a:off x="909497" y="4953255"/>
            <a:ext cx="7984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AIUI</a:t>
            </a:r>
            <a:r>
              <a:rPr kumimoji="1" lang="zh-CN" altLang="en-US" dirty="0"/>
              <a:t>平台提供了一个技能商店，里面包含大量的实用</a:t>
            </a:r>
            <a:r>
              <a:rPr kumimoji="1" lang="zh-CN" altLang="en-US" dirty="0" smtClean="0"/>
              <a:t>技能，可提供给用户使用</a:t>
            </a: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2048">
            <a:off x="4764436" y="1288435"/>
            <a:ext cx="6565015" cy="30532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275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580" y="401603"/>
            <a:ext cx="8596668" cy="1320800"/>
          </a:xfrm>
        </p:spPr>
        <p:txBody>
          <a:bodyPr>
            <a:normAutofit/>
          </a:bodyPr>
          <a:lstStyle/>
          <a:p>
            <a:r>
              <a:rPr kumimoji="1" lang="zh-CN" altLang="en-US" sz="2800" b="1" dirty="0"/>
              <a:t>百度</a:t>
            </a:r>
            <a:r>
              <a:rPr kumimoji="1" lang="en-US" altLang="zh-CN" sz="2800" b="1" dirty="0"/>
              <a:t>DUSEROS</a:t>
            </a:r>
            <a:r>
              <a:rPr kumimoji="1" lang="zh-CN" altLang="en-US" sz="2800" b="1" dirty="0"/>
              <a:t>开放</a:t>
            </a:r>
            <a:r>
              <a:rPr kumimoji="1" lang="zh-CN" altLang="en-US" sz="2800" b="1" dirty="0" smtClean="0"/>
              <a:t>平台</a:t>
            </a:r>
            <a:r>
              <a:rPr kumimoji="1" lang="zh-CN" altLang="en-US" sz="2400" dirty="0" smtClean="0"/>
              <a:t/>
            </a:r>
            <a:br>
              <a:rPr kumimoji="1" lang="zh-CN" altLang="en-US" sz="2400" dirty="0" smtClean="0"/>
            </a:br>
            <a:endParaRPr kumimoji="1" lang="zh-CN" altLang="en-US" sz="2400" dirty="0"/>
          </a:p>
        </p:txBody>
      </p:sp>
      <p:sp>
        <p:nvSpPr>
          <p:cNvPr id="5" name="矩形 4"/>
          <p:cNvSpPr/>
          <p:nvPr/>
        </p:nvSpPr>
        <p:spPr>
          <a:xfrm rot="20983720">
            <a:off x="963041" y="5397739"/>
            <a:ext cx="47561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平台支持多种模拟测试工具，可在技能开发</a:t>
            </a:r>
            <a:r>
              <a:rPr lang="zh-CN" altLang="en-US" dirty="0" smtClean="0"/>
              <a:t>的</a:t>
            </a:r>
          </a:p>
          <a:p>
            <a:r>
              <a:rPr lang="zh-CN" altLang="en-US" dirty="0" smtClean="0"/>
              <a:t>不同</a:t>
            </a:r>
            <a:r>
              <a:rPr lang="zh-CN" altLang="en-US" dirty="0"/>
              <a:t>阶段对技能进行测试体验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0920213">
            <a:off x="552391" y="1053977"/>
            <a:ext cx="6072584" cy="2602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椭圆形标注 5"/>
          <p:cNvSpPr/>
          <p:nvPr/>
        </p:nvSpPr>
        <p:spPr>
          <a:xfrm rot="483289">
            <a:off x="5703627" y="62749"/>
            <a:ext cx="2235606" cy="1234819"/>
          </a:xfrm>
          <a:prstGeom prst="wedgeEllipseCallou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Debug</a:t>
            </a:r>
            <a:r>
              <a:rPr kumimoji="1" lang="zh-CN" altLang="en-US" dirty="0" smtClean="0"/>
              <a:t>测试、真机测试</a:t>
            </a:r>
            <a:r>
              <a:rPr kumimoji="1" lang="zh-CN" altLang="en-US" dirty="0"/>
              <a:t>、模拟测试、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38165">
            <a:off x="6234412" y="2867584"/>
            <a:ext cx="5679670" cy="2097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矩形 8"/>
          <p:cNvSpPr/>
          <p:nvPr/>
        </p:nvSpPr>
        <p:spPr>
          <a:xfrm rot="831068">
            <a:off x="5712213" y="5259239"/>
            <a:ext cx="47561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平台根据开发者对技能的差异化需求，分为自定义技能、智能家居技能 </a:t>
            </a:r>
            <a:r>
              <a:rPr lang="zh-CN" altLang="en-US" dirty="0" smtClean="0"/>
              <a:t>和</a:t>
            </a:r>
            <a:r>
              <a:rPr lang="zh-CN" altLang="en-US" dirty="0"/>
              <a:t>内容播报技能三种技能类型</a:t>
            </a:r>
            <a:endParaRPr lang="zh-CN" altLang="en-US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09937">
            <a:off x="715557" y="3758407"/>
            <a:ext cx="4631504" cy="14534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299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b="1" dirty="0"/>
              <a:t>百度</a:t>
            </a:r>
            <a:r>
              <a:rPr kumimoji="1" lang="en-US" altLang="zh-CN" sz="2400" b="1" dirty="0"/>
              <a:t>DUSEROS</a:t>
            </a:r>
            <a:r>
              <a:rPr kumimoji="1" lang="zh-CN" altLang="en-US" sz="2400" b="1" dirty="0"/>
              <a:t>开放平台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595" y="1443152"/>
            <a:ext cx="7209493" cy="4439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椭圆形标注 4"/>
          <p:cNvSpPr/>
          <p:nvPr/>
        </p:nvSpPr>
        <p:spPr>
          <a:xfrm rot="1104678">
            <a:off x="7017518" y="598622"/>
            <a:ext cx="2847139" cy="1342756"/>
          </a:xfrm>
          <a:prstGeom prst="wedgeEllipseCallout">
            <a:avLst>
              <a:gd name="adj1" fmla="val -24626"/>
              <a:gd name="adj2" fmla="val 69671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 帮助文档中通过举例说明，帮助开发者快速了解这些名词的意思及设置后的作用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61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1385</TotalTime>
  <Words>542</Words>
  <Application>Microsoft Macintosh PowerPoint</Application>
  <PresentationFormat>宽屏</PresentationFormat>
  <Paragraphs>55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Trebuchet MS</vt:lpstr>
      <vt:lpstr>Wingdings 3</vt:lpstr>
      <vt:lpstr>方正姚体</vt:lpstr>
      <vt:lpstr>华文新魏</vt:lpstr>
      <vt:lpstr>Arial</vt:lpstr>
      <vt:lpstr>平面</vt:lpstr>
      <vt:lpstr>工作总结</vt:lpstr>
      <vt:lpstr>PowerPoint 演示文稿</vt:lpstr>
      <vt:lpstr>一、各个AI开放平台对比</vt:lpstr>
      <vt:lpstr>思必驰的新用户引导 帮助模块 </vt:lpstr>
      <vt:lpstr>思必驰的控件  为开发者提供了列表、图文卡片等默认空间，开发者也可以自己去定义控件。可以满足不同开发者的需求</vt:lpstr>
      <vt:lpstr>科大讯飞</vt:lpstr>
      <vt:lpstr>科大讯飞</vt:lpstr>
      <vt:lpstr>百度DUSEROS开放平台 </vt:lpstr>
      <vt:lpstr>百度DUSEROS开放平台</vt:lpstr>
      <vt:lpstr>百度DUSEROS开放平台  技能开放平台提供了全套语音技能开发工具和方案，开发者利用可视化界面即可高效的完成开发部署。</vt:lpstr>
      <vt:lpstr>二、Markdown快速入门</vt:lpstr>
      <vt:lpstr>三、大伙儿开发者平台的帮助文档 </vt:lpstr>
      <vt:lpstr>小结</vt:lpstr>
      <vt:lpstr>谢谢大家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69</cp:revision>
  <dcterms:created xsi:type="dcterms:W3CDTF">2018-07-25T05:02:15Z</dcterms:created>
  <dcterms:modified xsi:type="dcterms:W3CDTF">2018-08-24T01:22:22Z</dcterms:modified>
</cp:coreProperties>
</file>