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4" autoAdjust="0"/>
  </p:normalViewPr>
  <p:slideViewPr>
    <p:cSldViewPr snapToGrid="0">
      <p:cViewPr varScale="1">
        <p:scale>
          <a:sx n="60" d="100"/>
          <a:sy n="60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2A4AC-4DEB-4C0E-8081-CC37FC30F6B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7AB9C-7233-4A5E-8371-A4DDCB8FD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7AB9C-7233-4A5E-8371-A4DDCB8FDA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5F69-2533-4066-AC56-64ED459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5AFB8A-DCA8-40F5-9EE7-3BD3998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AE8B4-2508-4E28-B482-D611062A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3AA16-E0EB-491F-8453-3E0F5169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10BE7-B7C5-467D-BC16-E0F6B6F3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9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7EB1-4391-4A02-B551-FC6F264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0D924-31FF-4ABD-B58C-20DA072F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87DF0-A4D2-40B4-878F-9545DD02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437DF-4204-4E04-905B-EDAA634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ED28A-8B66-415D-B1CF-ED7130D3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4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6BCB80-C0DF-4F23-99C5-478ACC42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2D5DF-A003-488B-A26A-357B66D41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3FD55-A9A6-4816-8B18-70EF06E0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898E2-346F-40C8-830A-A7740478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3BF06-3F5E-454D-9E5E-E2C44FD5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3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3BF7-9D35-48F6-B0C8-67333C55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A5C01-02D1-45F4-AEF3-17C9D5A5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F4570-3882-4866-A1FD-B3BAE682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628E3-5AF8-4E01-A5DA-0F8E0ED4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E9173-790E-4B99-9126-8477AFB6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6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FF42-75E2-46F0-AC9F-DDDD3640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B757C-E766-4429-A943-E6C2051D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E81E4-EF6B-4B87-83B1-BA4AEC45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3620A-0544-4829-BB3C-463EE397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5F9FA-3493-4067-88EE-0E0715E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BE65A-4676-4DA5-B8CC-AEFF7C7F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91A1D-15AB-419F-BAD8-A8DF66AE4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2E90C-DA99-4426-BD9E-F1D963E8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CB324-F9C8-4D82-BE66-8E58CE32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82573-7E97-439C-93EB-8E08341B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9502A-A9BC-4B7D-BB28-3AB1E56E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692A2-3399-486F-87EF-50FA96EF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6D9CA-45ED-494A-9B5F-8E842B98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21C76-F523-417B-8587-C9BCAB00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F6F29-72EB-441F-AF61-9940CFB30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DACE9-747B-4053-88F5-6ACCC716C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414C4-09D1-411A-AB74-72E0EA1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6322F2-52CB-4567-BDA0-8F4BF0C6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4C8252-BD77-47C3-AF39-9851DBDA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A97EA-A3EC-4CCD-9E69-BC154B12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E8261-D295-4A03-8688-1C83F312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DC0450-327E-4B93-8D44-6AB31A70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BE1EB-C68A-4FBB-9147-7506DB67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B2AE7-4D6B-43F8-9BB8-17A4D56A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DA145-8614-43DF-BE10-ACE3A0AF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89BF3-680B-4A71-B368-0B580330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0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7F94C-7136-422D-8A36-9B9DD56F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89EC3-47DE-42BB-8E64-6066DF0D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DED84-C025-496F-9A1B-629CC8D5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C4495-0101-4406-8B09-298E8189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4AD60-A003-4DAA-A1D9-0CDF36A0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34D51-E559-4B95-B32E-19D2B22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8CE6-8CB2-432F-85F1-CDAE3DD3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E34195-3F3C-4ED6-8D16-1DFDC4728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5DB3B-1346-44C0-A244-DBBCC4171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87641-94AB-4638-BD4E-36141052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78A38-95E8-4DC1-BCEC-96FD3598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55831-8DE2-47DC-8894-3B5875B2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4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0C5F8A-4D10-4C2C-B0AD-4D2CDD8B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2D931-920F-4DEB-AA3A-1560E075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206FD-6BCA-4877-9FAA-F16E0A15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22EA-648F-4F07-8AD8-9385093DC85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EC3D7-31E5-4295-8715-886F4773A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3AE71-BA4F-4C20-A160-D01534DA0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EAAF-54F7-44BB-B39E-6CFEC9E17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40AD77-9132-4A9D-A246-6B7D91DF5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15037"/>
              </p:ext>
            </p:extLst>
          </p:nvPr>
        </p:nvGraphicFramePr>
        <p:xfrm>
          <a:off x="0" y="0"/>
          <a:ext cx="12004943" cy="727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68">
                  <a:extLst>
                    <a:ext uri="{9D8B030D-6E8A-4147-A177-3AD203B41FA5}">
                      <a16:colId xmlns:a16="http://schemas.microsoft.com/office/drawing/2014/main" val="565601593"/>
                    </a:ext>
                  </a:extLst>
                </a:gridCol>
                <a:gridCol w="2233910">
                  <a:extLst>
                    <a:ext uri="{9D8B030D-6E8A-4147-A177-3AD203B41FA5}">
                      <a16:colId xmlns:a16="http://schemas.microsoft.com/office/drawing/2014/main" val="146049765"/>
                    </a:ext>
                  </a:extLst>
                </a:gridCol>
                <a:gridCol w="827857">
                  <a:extLst>
                    <a:ext uri="{9D8B030D-6E8A-4147-A177-3AD203B41FA5}">
                      <a16:colId xmlns:a16="http://schemas.microsoft.com/office/drawing/2014/main" val="2856877674"/>
                    </a:ext>
                  </a:extLst>
                </a:gridCol>
                <a:gridCol w="1347701">
                  <a:extLst>
                    <a:ext uri="{9D8B030D-6E8A-4147-A177-3AD203B41FA5}">
                      <a16:colId xmlns:a16="http://schemas.microsoft.com/office/drawing/2014/main" val="2067095235"/>
                    </a:ext>
                  </a:extLst>
                </a:gridCol>
                <a:gridCol w="5027407">
                  <a:extLst>
                    <a:ext uri="{9D8B030D-6E8A-4147-A177-3AD203B41FA5}">
                      <a16:colId xmlns:a16="http://schemas.microsoft.com/office/drawing/2014/main" val="2504894883"/>
                    </a:ext>
                  </a:extLst>
                </a:gridCol>
              </a:tblGrid>
              <a:tr h="546128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49177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/user/register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</a:t>
                      </a:r>
                      <a:r>
                        <a:rPr lang="en-US" altLang="zh-CN" dirty="0" err="1"/>
                        <a:t>username,password,role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08068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登录√⭐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/user/login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</a:t>
                      </a:r>
                      <a:r>
                        <a:rPr lang="en-US" altLang="zh-CN" dirty="0" err="1"/>
                        <a:t>username,password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07571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增加医生信息√⭐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/doctor/add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sex, date, education,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major,position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department.position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的值有三个可选：主治医师、主任医师、副主任医师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29331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修改医生信息√⭐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/doctor/update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要传</a:t>
                      </a:r>
                      <a:r>
                        <a:rPr lang="en-US" altLang="zh-CN" dirty="0"/>
                        <a:t>doctor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，和要改的参数 如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sex, date,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education,major,position,department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01169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查询医生信息√⭐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/doctor/query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doctorName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传参数 </a:t>
                      </a:r>
                      <a:r>
                        <a:rPr lang="en-US" altLang="zh-CN" dirty="0" err="1"/>
                        <a:t>doctorName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过去，得到信息。返回的</a:t>
                      </a:r>
                      <a:r>
                        <a:rPr lang="en-US" altLang="zh-CN" dirty="0"/>
                        <a:t>Doctor</a:t>
                      </a:r>
                      <a:r>
                        <a:rPr lang="zh-CN" altLang="en-US" dirty="0"/>
                        <a:t>是医生的全部信息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17673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显示全部医生信息√⭐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/doctor/list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21630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删除医生信息√⭐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/doctor/del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要传</a:t>
                      </a:r>
                      <a:r>
                        <a:rPr lang="en-US" altLang="zh-CN" dirty="0"/>
                        <a:t>doctor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0790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显示所有轮班信息√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/shift/list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res.body.shifts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6293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查询医生轮班√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/shift/query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doctorName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res.body.shifts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,</a:t>
                      </a:r>
                      <a:r>
                        <a:rPr lang="zh-CN" altLang="en-US" dirty="0">
                          <a:highlight>
                            <a:srgbClr val="FFFF00"/>
                          </a:highlight>
                        </a:rPr>
                        <a:t>这里的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shifts</a:t>
                      </a:r>
                      <a:r>
                        <a:rPr lang="zh-CN" altLang="en-US" dirty="0">
                          <a:highlight>
                            <a:srgbClr val="FFFF00"/>
                          </a:highlight>
                        </a:rPr>
                        <a:t>（上面不是）不仅包含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shift</a:t>
                      </a:r>
                      <a:r>
                        <a:rPr lang="zh-CN" altLang="en-US" dirty="0">
                          <a:highlight>
                            <a:srgbClr val="FFFF00"/>
                          </a:highlight>
                        </a:rPr>
                        <a:t>的基本数据，还包含了一个</a:t>
                      </a:r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doctorInfo</a:t>
                      </a:r>
                      <a:r>
                        <a:rPr lang="zh-CN" altLang="en-US" dirty="0">
                          <a:highlight>
                            <a:srgbClr val="FFFF00"/>
                          </a:highlight>
                        </a:rPr>
                        <a:t>，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zh-CN" altLang="en-US" dirty="0">
                          <a:highlight>
                            <a:srgbClr val="FFFF00"/>
                          </a:highlight>
                        </a:rPr>
                        <a:t>具体格式见群图 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res</a:t>
                      </a:r>
                      <a:r>
                        <a:rPr lang="zh-CN" altLang="en-US" dirty="0">
                          <a:highlight>
                            <a:srgbClr val="FFFF00"/>
                          </a:highlight>
                        </a:rPr>
                        <a:t>还有个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success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35521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修改轮班√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/shift/update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要传</a:t>
                      </a:r>
                      <a:r>
                        <a:rPr lang="en-US" altLang="zh-CN" dirty="0"/>
                        <a:t>shift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，和要修改的参数 如</a:t>
                      </a:r>
                      <a:r>
                        <a:rPr lang="en-US" altLang="zh-CN" dirty="0"/>
                        <a:t>date</a:t>
                      </a:r>
                    </a:p>
                    <a:p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text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res</a:t>
                      </a:r>
                      <a:r>
                        <a:rPr lang="zh-CN" altLang="en-US" dirty="0">
                          <a:highlight>
                            <a:srgbClr val="FFFF00"/>
                          </a:highlight>
                        </a:rPr>
                        <a:t>：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64670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删除轮班√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/shift/del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</a:t>
                      </a:r>
                      <a:r>
                        <a:rPr lang="en-US" altLang="zh-CN" dirty="0"/>
                        <a:t>shift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res</a:t>
                      </a:r>
                      <a:r>
                        <a:rPr lang="zh-CN" altLang="en-US" dirty="0">
                          <a:highlight>
                            <a:srgbClr val="FFFF00"/>
                          </a:highlight>
                        </a:rPr>
                        <a:t>：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success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8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79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0D752F-C451-4CF3-BE9A-B1DF5247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80969"/>
              </p:ext>
            </p:extLst>
          </p:nvPr>
        </p:nvGraphicFramePr>
        <p:xfrm>
          <a:off x="0" y="0"/>
          <a:ext cx="12191999" cy="78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075">
                  <a:extLst>
                    <a:ext uri="{9D8B030D-6E8A-4147-A177-3AD203B41FA5}">
                      <a16:colId xmlns:a16="http://schemas.microsoft.com/office/drawing/2014/main" val="565601593"/>
                    </a:ext>
                  </a:extLst>
                </a:gridCol>
                <a:gridCol w="1527313">
                  <a:extLst>
                    <a:ext uri="{9D8B030D-6E8A-4147-A177-3AD203B41FA5}">
                      <a16:colId xmlns:a16="http://schemas.microsoft.com/office/drawing/2014/main" val="146049765"/>
                    </a:ext>
                  </a:extLst>
                </a:gridCol>
                <a:gridCol w="670836">
                  <a:extLst>
                    <a:ext uri="{9D8B030D-6E8A-4147-A177-3AD203B41FA5}">
                      <a16:colId xmlns:a16="http://schemas.microsoft.com/office/drawing/2014/main" val="2856877674"/>
                    </a:ext>
                  </a:extLst>
                </a:gridCol>
                <a:gridCol w="1110876">
                  <a:extLst>
                    <a:ext uri="{9D8B030D-6E8A-4147-A177-3AD203B41FA5}">
                      <a16:colId xmlns:a16="http://schemas.microsoft.com/office/drawing/2014/main" val="2067095235"/>
                    </a:ext>
                  </a:extLst>
                </a:gridCol>
                <a:gridCol w="4994088">
                  <a:extLst>
                    <a:ext uri="{9D8B030D-6E8A-4147-A177-3AD203B41FA5}">
                      <a16:colId xmlns:a16="http://schemas.microsoft.com/office/drawing/2014/main" val="2504894883"/>
                    </a:ext>
                  </a:extLst>
                </a:gridCol>
                <a:gridCol w="2079811">
                  <a:extLst>
                    <a:ext uri="{9D8B030D-6E8A-4147-A177-3AD203B41FA5}">
                      <a16:colId xmlns:a16="http://schemas.microsoft.com/office/drawing/2014/main" val="2863239148"/>
                    </a:ext>
                  </a:extLst>
                </a:gridCol>
              </a:tblGrid>
              <a:tr h="454870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Res.body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49177"/>
                  </a:ext>
                </a:extLst>
              </a:tr>
              <a:tr h="861169">
                <a:tc>
                  <a:txBody>
                    <a:bodyPr/>
                    <a:lstStyle/>
                    <a:p>
                      <a:r>
                        <a:rPr lang="zh-CN" altLang="en-US" dirty="0"/>
                        <a:t>新建患者档案√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/patient/add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就是身份证号，要传的信息：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date, name, age, phone, sex, address,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l_name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l_phone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disease,history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department, 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08068"/>
                  </a:ext>
                </a:extLst>
              </a:tr>
              <a:tr h="598305"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显示全部患者信息√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/patient/list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patients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07571"/>
                  </a:ext>
                </a:extLst>
              </a:tr>
              <a:tr h="602819"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查询患者信息√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/patient/query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</a:t>
                      </a:r>
                      <a:r>
                        <a:rPr lang="en-US" altLang="zh-CN" dirty="0"/>
                        <a:t>keyword</a:t>
                      </a:r>
                      <a:r>
                        <a:rPr lang="zh-CN" altLang="en-US" dirty="0"/>
                        <a:t>过去，可以模糊查询（</a:t>
                      </a:r>
                      <a:r>
                        <a:rPr lang="en-US" altLang="zh-CN" dirty="0"/>
                        <a:t>name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/>
                        <a:t>doctor</a:t>
                      </a:r>
                      <a:r>
                        <a:rPr lang="zh-CN" altLang="en-US" dirty="0"/>
                        <a:t>的名字）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success,patients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01169"/>
                  </a:ext>
                </a:extLst>
              </a:tr>
              <a:tr h="598305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删除患者信息√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/patient/del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success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17673"/>
                  </a:ext>
                </a:extLst>
              </a:tr>
              <a:tr h="598305">
                <a:tc>
                  <a:txBody>
                    <a:bodyPr/>
                    <a:lstStyle/>
                    <a:p>
                      <a:r>
                        <a:rPr lang="zh-CN" altLang="en-US" dirty="0"/>
                        <a:t>新增挂号办理√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/reg/add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p_name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d_name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department,time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p_id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21630"/>
                  </a:ext>
                </a:extLst>
              </a:tr>
              <a:tr h="598305"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查询挂号√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/reg/query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patientName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</a:t>
                      </a:r>
                      <a:r>
                        <a:rPr lang="en-US" altLang="zh-CN" dirty="0" err="1"/>
                        <a:t>patientName</a:t>
                      </a:r>
                      <a:r>
                        <a:rPr lang="zh-CN" altLang="en-US" dirty="0"/>
                        <a:t>（支持模糊查询）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reg  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success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0790"/>
                  </a:ext>
                </a:extLst>
              </a:tr>
              <a:tr h="598305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删除挂号√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/reg/del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传挂号的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success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6293"/>
                  </a:ext>
                </a:extLst>
              </a:tr>
              <a:tr h="45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获得所有挂号信息√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（前台收银系统）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/reg/list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仅返回挂号信息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regs</a:t>
                      </a:r>
                      <a:r>
                        <a:rPr lang="zh-CN" altLang="en-US" dirty="0"/>
                        <a:t>，它里面也有个</a:t>
                      </a:r>
                      <a:r>
                        <a:rPr lang="en-US" altLang="zh-CN" dirty="0" err="1"/>
                        <a:t>patientInfo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35521"/>
                  </a:ext>
                </a:extLst>
              </a:tr>
              <a:tr h="1111138">
                <a:tc>
                  <a:txBody>
                    <a:bodyPr/>
                    <a:lstStyle/>
                    <a:p>
                      <a:r>
                        <a:rPr lang="zh-CN" altLang="en-US" dirty="0"/>
                        <a:t>获得已经挂号的资料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（患者管理系统）√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/reg/</a:t>
                      </a:r>
                      <a:r>
                        <a:rPr lang="en-US" altLang="zh-CN" dirty="0" err="1"/>
                        <a:t>datalist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返回挂号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，挂号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，病人资料</a:t>
                      </a:r>
                      <a:r>
                        <a:rPr lang="en-US" altLang="zh-CN" dirty="0" err="1"/>
                        <a:t>patientInfo</a:t>
                      </a:r>
                      <a:r>
                        <a:rPr lang="zh-CN" altLang="en-US" dirty="0"/>
                        <a:t>｛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name','age','phone','disease','department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zh-CN" altLang="en-US" dirty="0"/>
                        <a:t>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shift </a:t>
                      </a:r>
                      <a:r>
                        <a:rPr lang="zh-CN" altLang="en-US" dirty="0"/>
                        <a:t>里面包含了</a:t>
                      </a:r>
                      <a:r>
                        <a:rPr lang="en-US" altLang="zh-CN" dirty="0" err="1"/>
                        <a:t>patientInfo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64670"/>
                  </a:ext>
                </a:extLst>
              </a:tr>
              <a:tr h="598305">
                <a:tc>
                  <a:txBody>
                    <a:bodyPr/>
                    <a:lstStyle/>
                    <a:p>
                      <a:r>
                        <a:rPr lang="zh-CN" altLang="en-US" dirty="0"/>
                        <a:t>搜索已经挂号的资料√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/reg/</a:t>
                      </a:r>
                      <a:r>
                        <a:rPr lang="en-US" altLang="zh-CN" dirty="0" err="1"/>
                        <a:t>dataquery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patientName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传参数 </a:t>
                      </a:r>
                      <a:r>
                        <a:rPr lang="en-US" altLang="zh-CN" dirty="0" err="1"/>
                        <a:t>patientName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过去，得到信息。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datalist</a:t>
                      </a:r>
                      <a:r>
                        <a:rPr lang="en-US" altLang="zh-CN" dirty="0"/>
                        <a:t>  success</a:t>
                      </a:r>
                      <a:r>
                        <a:rPr lang="zh-CN" altLang="en-US" dirty="0"/>
                        <a:t>也有</a:t>
                      </a:r>
                      <a:r>
                        <a:rPr lang="en-US" altLang="zh-CN" dirty="0" err="1"/>
                        <a:t>patientInfo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8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2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9045129-4330-4B9D-8E98-CC1F2496D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21633"/>
              </p:ext>
            </p:extLst>
          </p:nvPr>
        </p:nvGraphicFramePr>
        <p:xfrm>
          <a:off x="0" y="-1"/>
          <a:ext cx="12192000" cy="691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44838656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66797839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199128768"/>
                    </a:ext>
                  </a:extLst>
                </a:gridCol>
                <a:gridCol w="1788886">
                  <a:extLst>
                    <a:ext uri="{9D8B030D-6E8A-4147-A177-3AD203B41FA5}">
                      <a16:colId xmlns:a16="http://schemas.microsoft.com/office/drawing/2014/main" val="3245916180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745868054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0633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zh-CN" altLang="en-US" dirty="0"/>
                        <a:t>药库进药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/storage/add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manufacturers, amount, handlers, temperature,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qualityOfficer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warehouseman,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pattern,species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productionDate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dosageForm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inDate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01476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zh-CN" altLang="en-US" dirty="0"/>
                        <a:t>获得所有药库药品信息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/storage/list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res.bogy.storage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4658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获取所有科室名字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/reg/department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res.body.departmentList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45754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查询药库药品信息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/storage/query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storageName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storageName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，可进行模糊查询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res.body.storages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971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显示全部处方信息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/pre/list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30359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根据病人姓名查找处方信息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/pre/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namequery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51636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获取药品信息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/drug/list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71155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查询药品信息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/drug/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namequery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drugName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385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修改药品信息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/drug/update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4984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添加轮班信息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/shift/add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date, department, time, sex, phone, text,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newShiftList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6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7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328BB7-3D5E-4CBB-89AC-1E56ADE3E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21153"/>
              </p:ext>
            </p:extLst>
          </p:nvPr>
        </p:nvGraphicFramePr>
        <p:xfrm>
          <a:off x="0" y="0"/>
          <a:ext cx="12192000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4987844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8355619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27815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88934444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4042659505"/>
                    </a:ext>
                  </a:extLst>
                </a:gridCol>
              </a:tblGrid>
              <a:tr h="718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41092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修改患者信息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/patient/update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36555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计算缴费金额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/pay/add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p_id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type, date,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appointId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preId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,form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两个选择，如果是处方收费就传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preId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，如果是挂号收费就传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appointId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51442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获取缴费金额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api</a:t>
                      </a:r>
                      <a:r>
                        <a:rPr lang="en-US" altLang="zh-CN" dirty="0"/>
                        <a:t>/pay/price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116495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0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60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3778C-5756-491A-98B9-44A79DB5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/shift/query</a:t>
            </a: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01DB4B0-CB9F-4DA9-BF0B-6006D1BE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-107448"/>
            <a:ext cx="8435848" cy="70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20DB3-6073-4C65-B3DA-724DD3D2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/reg/list</a:t>
            </a: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9315FF6C-E58A-4F76-8FC6-450C001F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54" y="212497"/>
            <a:ext cx="6009846" cy="66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6971F-1C05-41AE-BF98-35265078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/reg/</a:t>
            </a:r>
            <a:r>
              <a:rPr lang="en-US" altLang="zh-CN" dirty="0" err="1"/>
              <a:t>datalist</a:t>
            </a:r>
            <a:endParaRPr lang="zh-CN" altLang="en-US" dirty="0"/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1F213FB7-8D56-4607-8FA7-D953F5C8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72" y="-42922"/>
            <a:ext cx="6399228" cy="6943844"/>
          </a:xfrm>
        </p:spPr>
      </p:pic>
    </p:spTree>
    <p:extLst>
      <p:ext uri="{BB962C8B-B14F-4D97-AF65-F5344CB8AC3E}">
        <p14:creationId xmlns:p14="http://schemas.microsoft.com/office/powerpoint/2010/main" val="229761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71511-ACF5-4DD8-ABBD-95BC2854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/reg/</a:t>
            </a:r>
            <a:r>
              <a:rPr lang="en-US" altLang="zh-CN" dirty="0" err="1"/>
              <a:t>dataquery</a:t>
            </a:r>
            <a:endParaRPr lang="zh-CN" altLang="en-US" dirty="0"/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F2524078-2BC8-4828-90E6-2D7D9EB18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1" y="-176547"/>
            <a:ext cx="6949212" cy="7211093"/>
          </a:xfrm>
        </p:spPr>
      </p:pic>
    </p:spTree>
    <p:extLst>
      <p:ext uri="{BB962C8B-B14F-4D97-AF65-F5344CB8AC3E}">
        <p14:creationId xmlns:p14="http://schemas.microsoft.com/office/powerpoint/2010/main" val="227588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B532-6FC5-4C47-8506-DB4D2642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/pre/list</a:t>
            </a:r>
            <a:br>
              <a:rPr lang="en-US" altLang="zh-CN" dirty="0"/>
            </a:br>
            <a:r>
              <a:rPr lang="zh-CN" altLang="en-US" dirty="0"/>
              <a:t>自行放大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63BAF5-1462-4AFC-8B0B-9E99EF86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806" y="-220271"/>
            <a:ext cx="3760394" cy="69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851</Words>
  <Application>Microsoft Office PowerPoint</Application>
  <PresentationFormat>宽屏</PresentationFormat>
  <Paragraphs>190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/api/shift/query</vt:lpstr>
      <vt:lpstr>/api/reg/list</vt:lpstr>
      <vt:lpstr>/api/reg/datalist</vt:lpstr>
      <vt:lpstr>/api/reg/dataquery</vt:lpstr>
      <vt:lpstr>/api/pre/list 自行放大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57</cp:revision>
  <dcterms:created xsi:type="dcterms:W3CDTF">2019-07-23T09:26:07Z</dcterms:created>
  <dcterms:modified xsi:type="dcterms:W3CDTF">2019-08-12T12:03:25Z</dcterms:modified>
</cp:coreProperties>
</file>