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64" r:id="rId6"/>
    <p:sldId id="259" r:id="rId7"/>
    <p:sldId id="258" r:id="rId8"/>
    <p:sldId id="289" r:id="rId9"/>
    <p:sldId id="28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C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9" autoAdjust="0"/>
    <p:restoredTop sz="79346" autoAdjust="0"/>
  </p:normalViewPr>
  <p:slideViewPr>
    <p:cSldViewPr snapToGrid="0">
      <p:cViewPr varScale="1">
        <p:scale>
          <a:sx n="87" d="100"/>
          <a:sy n="87" d="100"/>
        </p:scale>
        <p:origin x="12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Inversive_Hedg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Inversive_Inversiv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dge_Hedg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Inversiv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Herd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Hedge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Price(Inversive-Hedge)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Inversive_Hedge!$C$1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Inversive_Hedge!$C$2:$C$102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105</c:v>
                </c:pt>
                <c:pt idx="2">
                  <c:v>101.85</c:v>
                </c:pt>
                <c:pt idx="3">
                  <c:v>106.9425</c:v>
                </c:pt>
                <c:pt idx="4">
                  <c:v>106.9425</c:v>
                </c:pt>
                <c:pt idx="5">
                  <c:v>106.9425</c:v>
                </c:pt>
                <c:pt idx="6">
                  <c:v>110.150775</c:v>
                </c:pt>
                <c:pt idx="7">
                  <c:v>104.64323625</c:v>
                </c:pt>
                <c:pt idx="8">
                  <c:v>107.7825333375</c:v>
                </c:pt>
                <c:pt idx="9">
                  <c:v>104.549057337375</c:v>
                </c:pt>
                <c:pt idx="10">
                  <c:v>107.685529057496</c:v>
                </c:pt>
                <c:pt idx="11">
                  <c:v>104.45496318577101</c:v>
                </c:pt>
                <c:pt idx="12">
                  <c:v>107.588612081344</c:v>
                </c:pt>
                <c:pt idx="13">
                  <c:v>102.209181477277</c:v>
                </c:pt>
                <c:pt idx="14">
                  <c:v>102.209181477277</c:v>
                </c:pt>
                <c:pt idx="15">
                  <c:v>105.27545692159499</c:v>
                </c:pt>
                <c:pt idx="16">
                  <c:v>108.433720629243</c:v>
                </c:pt>
                <c:pt idx="17">
                  <c:v>105.180709010366</c:v>
                </c:pt>
                <c:pt idx="18">
                  <c:v>108.336130280677</c:v>
                </c:pt>
                <c:pt idx="19">
                  <c:v>108.336130280677</c:v>
                </c:pt>
                <c:pt idx="20">
                  <c:v>111.58621418909701</c:v>
                </c:pt>
                <c:pt idx="21">
                  <c:v>108.23862776342401</c:v>
                </c:pt>
                <c:pt idx="22">
                  <c:v>119.062490539766</c:v>
                </c:pt>
                <c:pt idx="23">
                  <c:v>115.49061582357299</c:v>
                </c:pt>
                <c:pt idx="24">
                  <c:v>115.49061582357299</c:v>
                </c:pt>
                <c:pt idx="25">
                  <c:v>122.420052772988</c:v>
                </c:pt>
                <c:pt idx="26">
                  <c:v>118.747451189798</c:v>
                </c:pt>
                <c:pt idx="27">
                  <c:v>130.622196308778</c:v>
                </c:pt>
                <c:pt idx="28">
                  <c:v>126.703530419515</c:v>
                </c:pt>
                <c:pt idx="29">
                  <c:v>134.305742244686</c:v>
                </c:pt>
                <c:pt idx="30">
                  <c:v>127.590455132451</c:v>
                </c:pt>
                <c:pt idx="31">
                  <c:v>135.24588244039899</c:v>
                </c:pt>
                <c:pt idx="32">
                  <c:v>131.18850596718701</c:v>
                </c:pt>
                <c:pt idx="33">
                  <c:v>131.18850596718701</c:v>
                </c:pt>
                <c:pt idx="34">
                  <c:v>131.18850596718701</c:v>
                </c:pt>
                <c:pt idx="35">
                  <c:v>131.18850596718701</c:v>
                </c:pt>
                <c:pt idx="36">
                  <c:v>127.252850788171</c:v>
                </c:pt>
                <c:pt idx="37">
                  <c:v>134.88802183546099</c:v>
                </c:pt>
                <c:pt idx="38">
                  <c:v>128.14362074368799</c:v>
                </c:pt>
                <c:pt idx="39">
                  <c:v>128.14362074368799</c:v>
                </c:pt>
                <c:pt idx="40">
                  <c:v>124.299312121377</c:v>
                </c:pt>
                <c:pt idx="41">
                  <c:v>136.729243333515</c:v>
                </c:pt>
                <c:pt idx="42">
                  <c:v>136.729243333515</c:v>
                </c:pt>
                <c:pt idx="43">
                  <c:v>136.729243333515</c:v>
                </c:pt>
                <c:pt idx="44">
                  <c:v>132.62736603350999</c:v>
                </c:pt>
                <c:pt idx="45">
                  <c:v>132.62736603350999</c:v>
                </c:pt>
                <c:pt idx="46">
                  <c:v>125.995997731834</c:v>
                </c:pt>
                <c:pt idx="47">
                  <c:v>133.55575759574401</c:v>
                </c:pt>
                <c:pt idx="48">
                  <c:v>146.91133335531899</c:v>
                </c:pt>
                <c:pt idx="49">
                  <c:v>139.56576668755301</c:v>
                </c:pt>
                <c:pt idx="50">
                  <c:v>147.939712688806</c:v>
                </c:pt>
                <c:pt idx="51">
                  <c:v>143.501521308142</c:v>
                </c:pt>
                <c:pt idx="52">
                  <c:v>157.851673438956</c:v>
                </c:pt>
                <c:pt idx="53">
                  <c:v>149.95908976700801</c:v>
                </c:pt>
                <c:pt idx="54">
                  <c:v>158.956635153029</c:v>
                </c:pt>
                <c:pt idx="55">
                  <c:v>168.49403326221099</c:v>
                </c:pt>
                <c:pt idx="56">
                  <c:v>163.43921226434401</c:v>
                </c:pt>
                <c:pt idx="57">
                  <c:v>173.245565000205</c:v>
                </c:pt>
                <c:pt idx="58">
                  <c:v>168.04819805019901</c:v>
                </c:pt>
                <c:pt idx="59">
                  <c:v>168.04819805019901</c:v>
                </c:pt>
                <c:pt idx="60">
                  <c:v>184.85301785521901</c:v>
                </c:pt>
                <c:pt idx="61">
                  <c:v>184.85301785521901</c:v>
                </c:pt>
                <c:pt idx="62">
                  <c:v>184.85301785521901</c:v>
                </c:pt>
                <c:pt idx="63">
                  <c:v>166.367716069697</c:v>
                </c:pt>
                <c:pt idx="64">
                  <c:v>174.686101873182</c:v>
                </c:pt>
                <c:pt idx="65">
                  <c:v>164.20493576079099</c:v>
                </c:pt>
                <c:pt idx="66">
                  <c:v>172.41518254882999</c:v>
                </c:pt>
                <c:pt idx="67">
                  <c:v>162.07027159590001</c:v>
                </c:pt>
                <c:pt idx="68">
                  <c:v>166.93237974377701</c:v>
                </c:pt>
                <c:pt idx="69">
                  <c:v>166.93237974377701</c:v>
                </c:pt>
                <c:pt idx="70">
                  <c:v>156.91643695915101</c:v>
                </c:pt>
                <c:pt idx="71">
                  <c:v>161.62393006792499</c:v>
                </c:pt>
                <c:pt idx="72">
                  <c:v>161.62393006792499</c:v>
                </c:pt>
                <c:pt idx="73">
                  <c:v>161.62393006792499</c:v>
                </c:pt>
                <c:pt idx="74">
                  <c:v>145.46153706113299</c:v>
                </c:pt>
                <c:pt idx="75">
                  <c:v>149.82538317296701</c:v>
                </c:pt>
                <c:pt idx="76">
                  <c:v>149.82538317296701</c:v>
                </c:pt>
                <c:pt idx="77">
                  <c:v>149.82538317296701</c:v>
                </c:pt>
                <c:pt idx="78">
                  <c:v>149.82538317296701</c:v>
                </c:pt>
                <c:pt idx="79">
                  <c:v>149.82538317296701</c:v>
                </c:pt>
                <c:pt idx="80">
                  <c:v>157.31665233161499</c:v>
                </c:pt>
                <c:pt idx="81">
                  <c:v>157.31665233161499</c:v>
                </c:pt>
                <c:pt idx="82">
                  <c:v>147.877653191718</c:v>
                </c:pt>
                <c:pt idx="83">
                  <c:v>152.31398278747</c:v>
                </c:pt>
                <c:pt idx="84">
                  <c:v>152.31398278747</c:v>
                </c:pt>
                <c:pt idx="85">
                  <c:v>152.31398278747</c:v>
                </c:pt>
                <c:pt idx="86">
                  <c:v>152.31398278747</c:v>
                </c:pt>
                <c:pt idx="87">
                  <c:v>137.08258450872299</c:v>
                </c:pt>
                <c:pt idx="88">
                  <c:v>137.08258450872299</c:v>
                </c:pt>
                <c:pt idx="89">
                  <c:v>128.85762943819901</c:v>
                </c:pt>
                <c:pt idx="90">
                  <c:v>132.72335832134499</c:v>
                </c:pt>
                <c:pt idx="91">
                  <c:v>124.75995682206501</c:v>
                </c:pt>
                <c:pt idx="92">
                  <c:v>117.27435941274101</c:v>
                </c:pt>
                <c:pt idx="93">
                  <c:v>117.27435941274101</c:v>
                </c:pt>
                <c:pt idx="94">
                  <c:v>105.546923471467</c:v>
                </c:pt>
                <c:pt idx="95">
                  <c:v>99.214108063178998</c:v>
                </c:pt>
                <c:pt idx="96">
                  <c:v>99.214108063178998</c:v>
                </c:pt>
                <c:pt idx="97">
                  <c:v>102.190531305074</c:v>
                </c:pt>
                <c:pt idx="98">
                  <c:v>91.971478174566897</c:v>
                </c:pt>
                <c:pt idx="99">
                  <c:v>94.730622519803902</c:v>
                </c:pt>
                <c:pt idx="100">
                  <c:v>85.257560267823493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EB-428B-B9AB-8282AA92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1280143"/>
        <c:axId val="2110683279"/>
      </c:lineChart>
      <c:catAx>
        <c:axId val="21112801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2110683279"/>
        <c:crosses val="autoZero"/>
        <c:auto val="1"/>
        <c:lblAlgn val="ctr"/>
        <c:lblOffset val="100"/>
        <c:noMultiLvlLbl val="0"/>
      </c:catAx>
      <c:valAx>
        <c:axId val="2110683279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2111280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Price(Inversive-Inversive)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Inversive_Inversive!$C$1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Inversive_Inversive!$C$2:$C$102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100</c:v>
                </c:pt>
                <c:pt idx="2">
                  <c:v>97</c:v>
                </c:pt>
                <c:pt idx="3">
                  <c:v>97</c:v>
                </c:pt>
                <c:pt idx="4">
                  <c:v>99.91</c:v>
                </c:pt>
                <c:pt idx="5">
                  <c:v>94.914500000000004</c:v>
                </c:pt>
                <c:pt idx="6">
                  <c:v>97.761934999999994</c:v>
                </c:pt>
                <c:pt idx="7">
                  <c:v>97.761934999999994</c:v>
                </c:pt>
                <c:pt idx="8">
                  <c:v>102.65003179999999</c:v>
                </c:pt>
                <c:pt idx="9">
                  <c:v>99.5705308</c:v>
                </c:pt>
                <c:pt idx="10">
                  <c:v>102.55764670000001</c:v>
                </c:pt>
                <c:pt idx="11">
                  <c:v>99.480917320000003</c:v>
                </c:pt>
                <c:pt idx="12">
                  <c:v>102.4653448</c:v>
                </c:pt>
                <c:pt idx="13">
                  <c:v>99.391384489999993</c:v>
                </c:pt>
                <c:pt idx="14">
                  <c:v>104.3609537</c:v>
                </c:pt>
                <c:pt idx="15">
                  <c:v>101.2301251</c:v>
                </c:pt>
                <c:pt idx="16">
                  <c:v>106.2916314</c:v>
                </c:pt>
                <c:pt idx="17">
                  <c:v>109.48038029999999</c:v>
                </c:pt>
                <c:pt idx="18">
                  <c:v>109.48038029999999</c:v>
                </c:pt>
                <c:pt idx="19">
                  <c:v>109.48038029999999</c:v>
                </c:pt>
                <c:pt idx="20">
                  <c:v>109.48038029999999</c:v>
                </c:pt>
                <c:pt idx="21">
                  <c:v>106.1959689</c:v>
                </c:pt>
                <c:pt idx="22">
                  <c:v>116.8155658</c:v>
                </c:pt>
                <c:pt idx="23">
                  <c:v>110.97478750000001</c:v>
                </c:pt>
                <c:pt idx="24">
                  <c:v>122.0722662</c:v>
                </c:pt>
                <c:pt idx="25">
                  <c:v>115.9686529</c:v>
                </c:pt>
                <c:pt idx="26">
                  <c:v>115.9686529</c:v>
                </c:pt>
                <c:pt idx="27">
                  <c:v>115.9686529</c:v>
                </c:pt>
                <c:pt idx="28">
                  <c:v>112.4895933</c:v>
                </c:pt>
                <c:pt idx="29">
                  <c:v>119.2389689</c:v>
                </c:pt>
                <c:pt idx="30">
                  <c:v>113.27702050000001</c:v>
                </c:pt>
                <c:pt idx="31">
                  <c:v>113.27702050000001</c:v>
                </c:pt>
                <c:pt idx="32">
                  <c:v>124.60472249999999</c:v>
                </c:pt>
                <c:pt idx="33">
                  <c:v>118.3744864</c:v>
                </c:pt>
                <c:pt idx="34">
                  <c:v>130.21193510000001</c:v>
                </c:pt>
                <c:pt idx="35">
                  <c:v>123.7013383</c:v>
                </c:pt>
                <c:pt idx="36">
                  <c:v>123.7013383</c:v>
                </c:pt>
                <c:pt idx="37">
                  <c:v>117.51627139999999</c:v>
                </c:pt>
                <c:pt idx="38">
                  <c:v>117.51627139999999</c:v>
                </c:pt>
                <c:pt idx="39">
                  <c:v>124.5672477</c:v>
                </c:pt>
                <c:pt idx="40">
                  <c:v>124.5672477</c:v>
                </c:pt>
                <c:pt idx="41">
                  <c:v>118.3388853</c:v>
                </c:pt>
                <c:pt idx="42">
                  <c:v>118.3388853</c:v>
                </c:pt>
                <c:pt idx="43">
                  <c:v>114.7887187</c:v>
                </c:pt>
                <c:pt idx="44">
                  <c:v>126.26759060000001</c:v>
                </c:pt>
                <c:pt idx="45">
                  <c:v>119.95421109999999</c:v>
                </c:pt>
                <c:pt idx="46">
                  <c:v>131.9496322</c:v>
                </c:pt>
                <c:pt idx="47">
                  <c:v>127.9911432</c:v>
                </c:pt>
                <c:pt idx="48">
                  <c:v>140.7902575</c:v>
                </c:pt>
                <c:pt idx="49">
                  <c:v>140.7902575</c:v>
                </c:pt>
                <c:pt idx="50">
                  <c:v>136.56654979999999</c:v>
                </c:pt>
                <c:pt idx="51">
                  <c:v>144.7605428</c:v>
                </c:pt>
                <c:pt idx="52">
                  <c:v>137.52251570000001</c:v>
                </c:pt>
                <c:pt idx="53">
                  <c:v>145.77386659999999</c:v>
                </c:pt>
                <c:pt idx="54">
                  <c:v>141.40065060000001</c:v>
                </c:pt>
                <c:pt idx="55">
                  <c:v>155.54071569999999</c:v>
                </c:pt>
                <c:pt idx="56">
                  <c:v>147.7636799</c:v>
                </c:pt>
                <c:pt idx="57">
                  <c:v>162.54004789999999</c:v>
                </c:pt>
                <c:pt idx="58">
                  <c:v>154.41304550000001</c:v>
                </c:pt>
                <c:pt idx="59">
                  <c:v>154.41304550000001</c:v>
                </c:pt>
                <c:pt idx="60">
                  <c:v>163.67782819999999</c:v>
                </c:pt>
                <c:pt idx="61">
                  <c:v>147.31004540000001</c:v>
                </c:pt>
                <c:pt idx="62">
                  <c:v>151.72934670000001</c:v>
                </c:pt>
                <c:pt idx="63">
                  <c:v>142.6255859</c:v>
                </c:pt>
                <c:pt idx="64">
                  <c:v>146.90435350000001</c:v>
                </c:pt>
                <c:pt idx="65">
                  <c:v>146.90435350000001</c:v>
                </c:pt>
                <c:pt idx="66">
                  <c:v>151.3114841</c:v>
                </c:pt>
                <c:pt idx="67">
                  <c:v>151.3114841</c:v>
                </c:pt>
                <c:pt idx="68">
                  <c:v>155.85082869999999</c:v>
                </c:pt>
                <c:pt idx="69">
                  <c:v>146.4997789</c:v>
                </c:pt>
                <c:pt idx="70">
                  <c:v>153.82476790000001</c:v>
                </c:pt>
                <c:pt idx="71">
                  <c:v>138.44229110000001</c:v>
                </c:pt>
                <c:pt idx="72">
                  <c:v>145.3644056</c:v>
                </c:pt>
                <c:pt idx="73">
                  <c:v>130.8279651</c:v>
                </c:pt>
                <c:pt idx="74">
                  <c:v>137.3693633</c:v>
                </c:pt>
                <c:pt idx="75">
                  <c:v>123.63242700000001</c:v>
                </c:pt>
                <c:pt idx="76">
                  <c:v>123.63242700000001</c:v>
                </c:pt>
                <c:pt idx="77">
                  <c:v>123.63242700000001</c:v>
                </c:pt>
                <c:pt idx="78">
                  <c:v>127.3413998</c:v>
                </c:pt>
                <c:pt idx="79">
                  <c:v>114.60725979999999</c:v>
                </c:pt>
                <c:pt idx="80">
                  <c:v>114.60725979999999</c:v>
                </c:pt>
                <c:pt idx="81">
                  <c:v>114.60725979999999</c:v>
                </c:pt>
                <c:pt idx="82">
                  <c:v>114.60725979999999</c:v>
                </c:pt>
                <c:pt idx="83">
                  <c:v>103.1465338</c:v>
                </c:pt>
                <c:pt idx="84">
                  <c:v>108.3038605</c:v>
                </c:pt>
                <c:pt idx="85">
                  <c:v>97.473474479999993</c:v>
                </c:pt>
                <c:pt idx="86">
                  <c:v>100.3976787</c:v>
                </c:pt>
                <c:pt idx="87">
                  <c:v>90.357910849999996</c:v>
                </c:pt>
                <c:pt idx="88">
                  <c:v>93.068648170000003</c:v>
                </c:pt>
                <c:pt idx="89">
                  <c:v>87.484529280000004</c:v>
                </c:pt>
                <c:pt idx="90">
                  <c:v>91.85875575</c:v>
                </c:pt>
                <c:pt idx="91">
                  <c:v>82.672880169999999</c:v>
                </c:pt>
                <c:pt idx="92">
                  <c:v>85.153066580000001</c:v>
                </c:pt>
                <c:pt idx="93">
                  <c:v>80.043882580000002</c:v>
                </c:pt>
                <c:pt idx="94">
                  <c:v>82.445199059999993</c:v>
                </c:pt>
                <c:pt idx="95">
                  <c:v>74.200679149999999</c:v>
                </c:pt>
                <c:pt idx="96">
                  <c:v>66.780611239999999</c:v>
                </c:pt>
                <c:pt idx="97">
                  <c:v>60.102550110000003</c:v>
                </c:pt>
                <c:pt idx="98">
                  <c:v>54.092295100000001</c:v>
                </c:pt>
                <c:pt idx="99">
                  <c:v>56.79690986</c:v>
                </c:pt>
                <c:pt idx="100">
                  <c:v>51.117218870000002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E8-4C0B-8774-3E2B08A19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801951"/>
        <c:axId val="193811327"/>
      </c:lineChart>
      <c:catAx>
        <c:axId val="928019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193811327"/>
        <c:crosses val="autoZero"/>
        <c:auto val="1"/>
        <c:lblAlgn val="ctr"/>
        <c:lblOffset val="100"/>
        <c:noMultiLvlLbl val="0"/>
      </c:catAx>
      <c:valAx>
        <c:axId val="193811327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92801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Price(Hedge-Hedge)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Hedge_Hedge!$C$1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Hedge_Hedge!$C$2:$C$102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103</c:v>
                </c:pt>
                <c:pt idx="2">
                  <c:v>103</c:v>
                </c:pt>
                <c:pt idx="3">
                  <c:v>106.09</c:v>
                </c:pt>
                <c:pt idx="4">
                  <c:v>106.09</c:v>
                </c:pt>
                <c:pt idx="5">
                  <c:v>102.90730000000001</c:v>
                </c:pt>
                <c:pt idx="6">
                  <c:v>105.994519</c:v>
                </c:pt>
                <c:pt idx="7">
                  <c:v>102.81468343</c:v>
                </c:pt>
                <c:pt idx="8">
                  <c:v>102.81468343</c:v>
                </c:pt>
                <c:pt idx="9">
                  <c:v>102.81468343</c:v>
                </c:pt>
                <c:pt idx="10">
                  <c:v>105.8991239329</c:v>
                </c:pt>
                <c:pt idx="11">
                  <c:v>111.194080129545</c:v>
                </c:pt>
                <c:pt idx="12">
                  <c:v>111.194080129545</c:v>
                </c:pt>
                <c:pt idx="13">
                  <c:v>114.529902533431</c:v>
                </c:pt>
                <c:pt idx="14">
                  <c:v>111.094005457428</c:v>
                </c:pt>
                <c:pt idx="15">
                  <c:v>111.094005457428</c:v>
                </c:pt>
                <c:pt idx="16">
                  <c:v>116.648705730299</c:v>
                </c:pt>
                <c:pt idx="17">
                  <c:v>110.81627044378401</c:v>
                </c:pt>
                <c:pt idx="18">
                  <c:v>107.491782330471</c:v>
                </c:pt>
                <c:pt idx="19">
                  <c:v>104.26702886055701</c:v>
                </c:pt>
                <c:pt idx="20">
                  <c:v>109.48038030358499</c:v>
                </c:pt>
                <c:pt idx="21">
                  <c:v>116.04920312180001</c:v>
                </c:pt>
                <c:pt idx="22">
                  <c:v>112.567727028146</c:v>
                </c:pt>
                <c:pt idx="23">
                  <c:v>112.567727028146</c:v>
                </c:pt>
                <c:pt idx="24">
                  <c:v>123.82449973096</c:v>
                </c:pt>
                <c:pt idx="25">
                  <c:v>123.82449973096</c:v>
                </c:pt>
                <c:pt idx="26">
                  <c:v>136.206949704056</c:v>
                </c:pt>
                <c:pt idx="27">
                  <c:v>132.120741212935</c:v>
                </c:pt>
                <c:pt idx="28">
                  <c:v>140.04798568571101</c:v>
                </c:pt>
                <c:pt idx="29">
                  <c:v>154.05278425428199</c:v>
                </c:pt>
                <c:pt idx="30">
                  <c:v>149.431200726653</c:v>
                </c:pt>
                <c:pt idx="31">
                  <c:v>158.397072770253</c:v>
                </c:pt>
                <c:pt idx="32">
                  <c:v>158.397072770253</c:v>
                </c:pt>
                <c:pt idx="33">
                  <c:v>167.90089713646799</c:v>
                </c:pt>
                <c:pt idx="34">
                  <c:v>159.50585227964399</c:v>
                </c:pt>
                <c:pt idx="35">
                  <c:v>154.72067671125501</c:v>
                </c:pt>
                <c:pt idx="36">
                  <c:v>164.00391731393</c:v>
                </c:pt>
                <c:pt idx="37">
                  <c:v>159.083799794512</c:v>
                </c:pt>
                <c:pt idx="38">
                  <c:v>159.083799794512</c:v>
                </c:pt>
                <c:pt idx="39">
                  <c:v>154.31128580067701</c:v>
                </c:pt>
                <c:pt idx="40">
                  <c:v>154.31128580067701</c:v>
                </c:pt>
                <c:pt idx="41">
                  <c:v>169.742414380745</c:v>
                </c:pt>
                <c:pt idx="42">
                  <c:v>161.25529366170801</c:v>
                </c:pt>
                <c:pt idx="43">
                  <c:v>170.93061128140999</c:v>
                </c:pt>
                <c:pt idx="44">
                  <c:v>170.93061128140999</c:v>
                </c:pt>
                <c:pt idx="45">
                  <c:v>170.93061128140999</c:v>
                </c:pt>
                <c:pt idx="46">
                  <c:v>188.02367240955101</c:v>
                </c:pt>
                <c:pt idx="47">
                  <c:v>182.38296223726499</c:v>
                </c:pt>
                <c:pt idx="48">
                  <c:v>200.62125846099099</c:v>
                </c:pt>
                <c:pt idx="49">
                  <c:v>200.62125846099099</c:v>
                </c:pt>
                <c:pt idx="50">
                  <c:v>194.60262070716101</c:v>
                </c:pt>
                <c:pt idx="51">
                  <c:v>206.27877794959099</c:v>
                </c:pt>
                <c:pt idx="52">
                  <c:v>218.655504626566</c:v>
                </c:pt>
                <c:pt idx="53">
                  <c:v>218.655504626566</c:v>
                </c:pt>
                <c:pt idx="54">
                  <c:v>212.09583948776901</c:v>
                </c:pt>
                <c:pt idx="55">
                  <c:v>201.49104751338101</c:v>
                </c:pt>
                <c:pt idx="56">
                  <c:v>201.49104751338101</c:v>
                </c:pt>
                <c:pt idx="57">
                  <c:v>213.58051036418399</c:v>
                </c:pt>
                <c:pt idx="58">
                  <c:v>207.17309505325801</c:v>
                </c:pt>
                <c:pt idx="59">
                  <c:v>207.17309505325801</c:v>
                </c:pt>
                <c:pt idx="60">
                  <c:v>207.17309505325801</c:v>
                </c:pt>
                <c:pt idx="61">
                  <c:v>194.742709350063</c:v>
                </c:pt>
                <c:pt idx="62">
                  <c:v>183.05814678905901</c:v>
                </c:pt>
                <c:pt idx="63">
                  <c:v>192.21105412851199</c:v>
                </c:pt>
                <c:pt idx="64">
                  <c:v>192.21105412851199</c:v>
                </c:pt>
                <c:pt idx="65">
                  <c:v>197.97738575236701</c:v>
                </c:pt>
                <c:pt idx="66">
                  <c:v>178.17964717713099</c:v>
                </c:pt>
                <c:pt idx="67">
                  <c:v>178.17964717713099</c:v>
                </c:pt>
                <c:pt idx="68">
                  <c:v>187.088629535987</c:v>
                </c:pt>
                <c:pt idx="69">
                  <c:v>175.86331176382799</c:v>
                </c:pt>
                <c:pt idx="70">
                  <c:v>165.31151305799801</c:v>
                </c:pt>
                <c:pt idx="71">
                  <c:v>155.39282227451801</c:v>
                </c:pt>
                <c:pt idx="72">
                  <c:v>146.06925293804699</c:v>
                </c:pt>
                <c:pt idx="73">
                  <c:v>150.451330526189</c:v>
                </c:pt>
                <c:pt idx="74">
                  <c:v>141.424250694617</c:v>
                </c:pt>
                <c:pt idx="75">
                  <c:v>141.424250694617</c:v>
                </c:pt>
                <c:pt idx="76">
                  <c:v>148.49546322934799</c:v>
                </c:pt>
                <c:pt idx="77">
                  <c:v>133.64591690641299</c:v>
                </c:pt>
                <c:pt idx="78">
                  <c:v>125.627161892028</c:v>
                </c:pt>
                <c:pt idx="79">
                  <c:v>118.089532178507</c:v>
                </c:pt>
                <c:pt idx="80">
                  <c:v>118.089532178507</c:v>
                </c:pt>
                <c:pt idx="81">
                  <c:v>111.00416024779599</c:v>
                </c:pt>
                <c:pt idx="82">
                  <c:v>114.33428505523</c:v>
                </c:pt>
                <c:pt idx="83">
                  <c:v>107.47422795191601</c:v>
                </c:pt>
                <c:pt idx="84">
                  <c:v>110.698454790474</c:v>
                </c:pt>
                <c:pt idx="85">
                  <c:v>99.6286093114268</c:v>
                </c:pt>
                <c:pt idx="86">
                  <c:v>93.6508927527412</c:v>
                </c:pt>
                <c:pt idx="87">
                  <c:v>84.285803477467098</c:v>
                </c:pt>
                <c:pt idx="88">
                  <c:v>86.814377581791106</c:v>
                </c:pt>
                <c:pt idx="89">
                  <c:v>78.132939823612006</c:v>
                </c:pt>
                <c:pt idx="90">
                  <c:v>73.444963434195301</c:v>
                </c:pt>
                <c:pt idx="91">
                  <c:v>73.444963434195301</c:v>
                </c:pt>
                <c:pt idx="92">
                  <c:v>77.117211605904998</c:v>
                </c:pt>
                <c:pt idx="93">
                  <c:v>72.490178909550707</c:v>
                </c:pt>
                <c:pt idx="94">
                  <c:v>76.114687855028293</c:v>
                </c:pt>
                <c:pt idx="95">
                  <c:v>68.5032190695254</c:v>
                </c:pt>
                <c:pt idx="96">
                  <c:v>61.652897162572899</c:v>
                </c:pt>
                <c:pt idx="97">
                  <c:v>57.953723332818498</c:v>
                </c:pt>
                <c:pt idx="98">
                  <c:v>54.4764999328494</c:v>
                </c:pt>
                <c:pt idx="99">
                  <c:v>49.028849939564402</c:v>
                </c:pt>
                <c:pt idx="100">
                  <c:v>46.087118943190603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C3-4633-9266-D7EA7CB56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3250879"/>
        <c:axId val="901891871"/>
      </c:lineChart>
      <c:catAx>
        <c:axId val="9032508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901891871"/>
        <c:crosses val="autoZero"/>
        <c:auto val="1"/>
        <c:lblAlgn val="ctr"/>
        <c:lblOffset val="100"/>
        <c:noMultiLvlLbl val="0"/>
      </c:catAx>
      <c:valAx>
        <c:axId val="901891871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903250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Price(Herd-Inversive)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Herd_Inversive!$C$1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Herd_Inversive!$C$2:$C$102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97</c:v>
                </c:pt>
                <c:pt idx="2">
                  <c:v>99.91</c:v>
                </c:pt>
                <c:pt idx="3">
                  <c:v>99.91</c:v>
                </c:pt>
                <c:pt idx="4">
                  <c:v>102.907299999999</c:v>
                </c:pt>
                <c:pt idx="5">
                  <c:v>99.820080999999902</c:v>
                </c:pt>
                <c:pt idx="6">
                  <c:v>99.820080999999902</c:v>
                </c:pt>
                <c:pt idx="7">
                  <c:v>102.81468342999899</c:v>
                </c:pt>
                <c:pt idx="8">
                  <c:v>102.81468342999899</c:v>
                </c:pt>
                <c:pt idx="9">
                  <c:v>105.899123932899</c:v>
                </c:pt>
                <c:pt idx="10">
                  <c:v>105.899123932899</c:v>
                </c:pt>
                <c:pt idx="11">
                  <c:v>100.604167736254</c:v>
                </c:pt>
                <c:pt idx="12">
                  <c:v>100.604167736254</c:v>
                </c:pt>
                <c:pt idx="13">
                  <c:v>103.62229276834201</c:v>
                </c:pt>
                <c:pt idx="14">
                  <c:v>106.730961551392</c:v>
                </c:pt>
                <c:pt idx="15">
                  <c:v>103.52903270485101</c:v>
                </c:pt>
                <c:pt idx="16">
                  <c:v>103.52903270485101</c:v>
                </c:pt>
                <c:pt idx="17">
                  <c:v>103.52903270485101</c:v>
                </c:pt>
                <c:pt idx="18">
                  <c:v>106.63490368599599</c:v>
                </c:pt>
                <c:pt idx="19">
                  <c:v>106.63490368599599</c:v>
                </c:pt>
                <c:pt idx="20">
                  <c:v>109.833950796576</c:v>
                </c:pt>
                <c:pt idx="21">
                  <c:v>104.342253256747</c:v>
                </c:pt>
                <c:pt idx="22">
                  <c:v>104.342253256747</c:v>
                </c:pt>
                <c:pt idx="23">
                  <c:v>101.211985659045</c:v>
                </c:pt>
                <c:pt idx="24">
                  <c:v>101.211985659045</c:v>
                </c:pt>
                <c:pt idx="25">
                  <c:v>111.33318422494899</c:v>
                </c:pt>
                <c:pt idx="26">
                  <c:v>105.76652501370199</c:v>
                </c:pt>
                <c:pt idx="27">
                  <c:v>105.76652501370199</c:v>
                </c:pt>
                <c:pt idx="28">
                  <c:v>102.593529263291</c:v>
                </c:pt>
                <c:pt idx="29">
                  <c:v>108.749141019088</c:v>
                </c:pt>
                <c:pt idx="30">
                  <c:v>115.274089480234</c:v>
                </c:pt>
                <c:pt idx="31">
                  <c:v>111.81586679582701</c:v>
                </c:pt>
                <c:pt idx="32">
                  <c:v>111.81586679582701</c:v>
                </c:pt>
                <c:pt idx="33">
                  <c:v>108.461390791952</c:v>
                </c:pt>
                <c:pt idx="34">
                  <c:v>108.461390791952</c:v>
                </c:pt>
                <c:pt idx="35">
                  <c:v>114.96907423946899</c:v>
                </c:pt>
                <c:pt idx="36">
                  <c:v>121.867218693837</c:v>
                </c:pt>
                <c:pt idx="37">
                  <c:v>115.773857759145</c:v>
                </c:pt>
                <c:pt idx="38">
                  <c:v>127.35124353505999</c:v>
                </c:pt>
                <c:pt idx="39">
                  <c:v>127.35124353505999</c:v>
                </c:pt>
                <c:pt idx="40">
                  <c:v>127.35124353505999</c:v>
                </c:pt>
                <c:pt idx="41">
                  <c:v>120.983681358307</c:v>
                </c:pt>
                <c:pt idx="42">
                  <c:v>120.983681358307</c:v>
                </c:pt>
                <c:pt idx="43">
                  <c:v>117.354170917557</c:v>
                </c:pt>
                <c:pt idx="44">
                  <c:v>129.08958800931299</c:v>
                </c:pt>
                <c:pt idx="45">
                  <c:v>129.08958800931299</c:v>
                </c:pt>
                <c:pt idx="46">
                  <c:v>136.83496328987201</c:v>
                </c:pt>
                <c:pt idx="47">
                  <c:v>136.83496328987201</c:v>
                </c:pt>
                <c:pt idx="48">
                  <c:v>132.72991439117601</c:v>
                </c:pt>
                <c:pt idx="49">
                  <c:v>140.69370925464699</c:v>
                </c:pt>
                <c:pt idx="50">
                  <c:v>149.13533180992499</c:v>
                </c:pt>
                <c:pt idx="51">
                  <c:v>164.04886499091799</c:v>
                </c:pt>
                <c:pt idx="52">
                  <c:v>164.04886499091799</c:v>
                </c:pt>
                <c:pt idx="53">
                  <c:v>159.12739904118999</c:v>
                </c:pt>
                <c:pt idx="54">
                  <c:v>168.675042983662</c:v>
                </c:pt>
                <c:pt idx="55">
                  <c:v>168.675042983662</c:v>
                </c:pt>
                <c:pt idx="56">
                  <c:v>163.61479169415199</c:v>
                </c:pt>
                <c:pt idx="57">
                  <c:v>163.61479169415199</c:v>
                </c:pt>
                <c:pt idx="58">
                  <c:v>163.61479169415199</c:v>
                </c:pt>
                <c:pt idx="59">
                  <c:v>179.97627086356701</c:v>
                </c:pt>
                <c:pt idx="60">
                  <c:v>190.77484711538099</c:v>
                </c:pt>
                <c:pt idx="61">
                  <c:v>190.77484711538099</c:v>
                </c:pt>
                <c:pt idx="62">
                  <c:v>190.77484711538099</c:v>
                </c:pt>
                <c:pt idx="63">
                  <c:v>179.328356288458</c:v>
                </c:pt>
                <c:pt idx="64">
                  <c:v>179.328356288458</c:v>
                </c:pt>
                <c:pt idx="65">
                  <c:v>179.328356288458</c:v>
                </c:pt>
                <c:pt idx="66">
                  <c:v>161.395520659612</c:v>
                </c:pt>
                <c:pt idx="67">
                  <c:v>161.395520659612</c:v>
                </c:pt>
                <c:pt idx="68">
                  <c:v>151.71178942003601</c:v>
                </c:pt>
                <c:pt idx="69">
                  <c:v>159.29737889103799</c:v>
                </c:pt>
                <c:pt idx="70">
                  <c:v>143.367641001934</c:v>
                </c:pt>
                <c:pt idx="71">
                  <c:v>134.76558254181799</c:v>
                </c:pt>
                <c:pt idx="72">
                  <c:v>134.76558254181799</c:v>
                </c:pt>
                <c:pt idx="73">
                  <c:v>126.679647589309</c:v>
                </c:pt>
                <c:pt idx="74">
                  <c:v>130.48003701698801</c:v>
                </c:pt>
                <c:pt idx="75">
                  <c:v>130.48003701698801</c:v>
                </c:pt>
                <c:pt idx="76">
                  <c:v>122.651234795969</c:v>
                </c:pt>
                <c:pt idx="77">
                  <c:v>126.330771839848</c:v>
                </c:pt>
                <c:pt idx="78">
                  <c:v>130.12069499504301</c:v>
                </c:pt>
                <c:pt idx="79">
                  <c:v>117.108625495539</c:v>
                </c:pt>
                <c:pt idx="80">
                  <c:v>110.082107965806</c:v>
                </c:pt>
                <c:pt idx="81">
                  <c:v>115.58621336409701</c:v>
                </c:pt>
                <c:pt idx="82">
                  <c:v>115.58621336409701</c:v>
                </c:pt>
                <c:pt idx="83">
                  <c:v>121.36552403230201</c:v>
                </c:pt>
                <c:pt idx="84">
                  <c:v>109.228971629071</c:v>
                </c:pt>
                <c:pt idx="85">
                  <c:v>102.67523333132699</c:v>
                </c:pt>
                <c:pt idx="86">
                  <c:v>107.808994997893</c:v>
                </c:pt>
                <c:pt idx="87">
                  <c:v>97.028095498104506</c:v>
                </c:pt>
                <c:pt idx="88">
                  <c:v>91.206409768218194</c:v>
                </c:pt>
                <c:pt idx="89">
                  <c:v>82.085768791396404</c:v>
                </c:pt>
                <c:pt idx="90">
                  <c:v>73.877191912256706</c:v>
                </c:pt>
                <c:pt idx="91">
                  <c:v>69.4445603975213</c:v>
                </c:pt>
                <c:pt idx="92">
                  <c:v>69.4445603975213</c:v>
                </c:pt>
                <c:pt idx="93">
                  <c:v>62.500104357769203</c:v>
                </c:pt>
                <c:pt idx="94">
                  <c:v>62.500104357769203</c:v>
                </c:pt>
                <c:pt idx="95">
                  <c:v>56.250093921992303</c:v>
                </c:pt>
                <c:pt idx="96">
                  <c:v>50.625084529793</c:v>
                </c:pt>
                <c:pt idx="97">
                  <c:v>45.562576076813698</c:v>
                </c:pt>
                <c:pt idx="98">
                  <c:v>42.828821512204897</c:v>
                </c:pt>
                <c:pt idx="99">
                  <c:v>42.828821512204897</c:v>
                </c:pt>
                <c:pt idx="100">
                  <c:v>40.259092221472599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1F-4323-8AB0-A5B03D972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7019983"/>
        <c:axId val="1430685407"/>
      </c:lineChart>
      <c:catAx>
        <c:axId val="133701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1430685407"/>
        <c:crosses val="autoZero"/>
        <c:auto val="1"/>
        <c:lblAlgn val="ctr"/>
        <c:lblOffset val="100"/>
        <c:noMultiLvlLbl val="0"/>
      </c:catAx>
      <c:valAx>
        <c:axId val="1430685407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1337019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Price(Herd-Herd)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Herd_Herd!$C$1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Herd_Herd!$C$2:$C$102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97</c:v>
                </c:pt>
                <c:pt idx="2">
                  <c:v>94.09</c:v>
                </c:pt>
                <c:pt idx="3">
                  <c:v>91.267300000000006</c:v>
                </c:pt>
                <c:pt idx="4">
                  <c:v>88.529280999999997</c:v>
                </c:pt>
                <c:pt idx="5">
                  <c:v>85.873402569999996</c:v>
                </c:pt>
                <c:pt idx="6">
                  <c:v>83.297200492900004</c:v>
                </c:pt>
                <c:pt idx="7">
                  <c:v>83.297200492900004</c:v>
                </c:pt>
                <c:pt idx="8">
                  <c:v>83.297200492900004</c:v>
                </c:pt>
                <c:pt idx="9">
                  <c:v>80.798284478113004</c:v>
                </c:pt>
                <c:pt idx="10">
                  <c:v>83.2222330124564</c:v>
                </c:pt>
                <c:pt idx="11">
                  <c:v>80.725566022082702</c:v>
                </c:pt>
                <c:pt idx="12">
                  <c:v>76.689287720978498</c:v>
                </c:pt>
                <c:pt idx="13">
                  <c:v>72.854823334929605</c:v>
                </c:pt>
                <c:pt idx="14">
                  <c:v>70.669178634881703</c:v>
                </c:pt>
                <c:pt idx="15">
                  <c:v>68.549103275835293</c:v>
                </c:pt>
                <c:pt idx="16">
                  <c:v>66.492630177560201</c:v>
                </c:pt>
                <c:pt idx="17">
                  <c:v>63.167998668682202</c:v>
                </c:pt>
                <c:pt idx="18">
                  <c:v>61.272958708621701</c:v>
                </c:pt>
                <c:pt idx="19">
                  <c:v>59.434769947363101</c:v>
                </c:pt>
                <c:pt idx="20">
                  <c:v>59.434769947363101</c:v>
                </c:pt>
                <c:pt idx="21">
                  <c:v>57.651726848942197</c:v>
                </c:pt>
                <c:pt idx="22">
                  <c:v>55.922175043473899</c:v>
                </c:pt>
                <c:pt idx="23">
                  <c:v>55.922175043473899</c:v>
                </c:pt>
                <c:pt idx="24">
                  <c:v>59.277505546082303</c:v>
                </c:pt>
                <c:pt idx="25">
                  <c:v>62.834155878847298</c:v>
                </c:pt>
                <c:pt idx="26">
                  <c:v>62.834155878847298</c:v>
                </c:pt>
                <c:pt idx="27">
                  <c:v>60.949131202481901</c:v>
                </c:pt>
                <c:pt idx="28">
                  <c:v>64.606079074630799</c:v>
                </c:pt>
                <c:pt idx="29">
                  <c:v>71.066686982093898</c:v>
                </c:pt>
                <c:pt idx="30">
                  <c:v>71.066686982093898</c:v>
                </c:pt>
                <c:pt idx="31">
                  <c:v>78.173355680303303</c:v>
                </c:pt>
                <c:pt idx="32">
                  <c:v>82.863757021121501</c:v>
                </c:pt>
                <c:pt idx="33">
                  <c:v>87.835582442388798</c:v>
                </c:pt>
                <c:pt idx="34">
                  <c:v>93.105717388932106</c:v>
                </c:pt>
                <c:pt idx="35">
                  <c:v>98.692060432267994</c:v>
                </c:pt>
                <c:pt idx="36">
                  <c:v>98.692060432267994</c:v>
                </c:pt>
                <c:pt idx="37">
                  <c:v>104.613584058204</c:v>
                </c:pt>
                <c:pt idx="38">
                  <c:v>115.07494246402401</c:v>
                </c:pt>
                <c:pt idx="39">
                  <c:v>121.97943901186601</c:v>
                </c:pt>
                <c:pt idx="40">
                  <c:v>129.29820535257801</c:v>
                </c:pt>
                <c:pt idx="41">
                  <c:v>137.05609767373201</c:v>
                </c:pt>
                <c:pt idx="42">
                  <c:v>145.27946353415601</c:v>
                </c:pt>
                <c:pt idx="43">
                  <c:v>159.80740988757199</c:v>
                </c:pt>
                <c:pt idx="44">
                  <c:v>159.80740988757199</c:v>
                </c:pt>
                <c:pt idx="45">
                  <c:v>155.01318759094499</c:v>
                </c:pt>
                <c:pt idx="46">
                  <c:v>147.26252821139701</c:v>
                </c:pt>
                <c:pt idx="47">
                  <c:v>147.26252821139701</c:v>
                </c:pt>
                <c:pt idx="48">
                  <c:v>156.09827990408101</c:v>
                </c:pt>
                <c:pt idx="49">
                  <c:v>171.70810789448899</c:v>
                </c:pt>
                <c:pt idx="50">
                  <c:v>188.87891868393899</c:v>
                </c:pt>
                <c:pt idx="51">
                  <c:v>183.21255112342001</c:v>
                </c:pt>
                <c:pt idx="52">
                  <c:v>177.71617458971801</c:v>
                </c:pt>
                <c:pt idx="53">
                  <c:v>177.71617458971801</c:v>
                </c:pt>
                <c:pt idx="54">
                  <c:v>177.71617458971801</c:v>
                </c:pt>
                <c:pt idx="55">
                  <c:v>195.48779204868899</c:v>
                </c:pt>
                <c:pt idx="56">
                  <c:v>189.62315828722899</c:v>
                </c:pt>
                <c:pt idx="57">
                  <c:v>183.93446353861199</c:v>
                </c:pt>
                <c:pt idx="58">
                  <c:v>183.93446353861199</c:v>
                </c:pt>
                <c:pt idx="59">
                  <c:v>194.97053135092901</c:v>
                </c:pt>
                <c:pt idx="60">
                  <c:v>206.668763231984</c:v>
                </c:pt>
                <c:pt idx="61">
                  <c:v>217.00220139358399</c:v>
                </c:pt>
                <c:pt idx="62">
                  <c:v>227.85231146326299</c:v>
                </c:pt>
                <c:pt idx="63">
                  <c:v>205.06708031693699</c:v>
                </c:pt>
                <c:pt idx="64">
                  <c:v>205.06708031693699</c:v>
                </c:pt>
                <c:pt idx="65">
                  <c:v>205.06708031693699</c:v>
                </c:pt>
                <c:pt idx="66">
                  <c:v>205.06708031693699</c:v>
                </c:pt>
                <c:pt idx="67">
                  <c:v>215.32043433278301</c:v>
                </c:pt>
                <c:pt idx="68">
                  <c:v>202.40120827281601</c:v>
                </c:pt>
                <c:pt idx="69">
                  <c:v>202.40120827281601</c:v>
                </c:pt>
                <c:pt idx="70">
                  <c:v>208.47324452100099</c:v>
                </c:pt>
                <c:pt idx="71">
                  <c:v>195.964849849741</c:v>
                </c:pt>
                <c:pt idx="72">
                  <c:v>176.36836486476699</c:v>
                </c:pt>
                <c:pt idx="73">
                  <c:v>158.73152837828999</c:v>
                </c:pt>
                <c:pt idx="74">
                  <c:v>149.207636675592</c:v>
                </c:pt>
                <c:pt idx="75">
                  <c:v>134.28687300803301</c:v>
                </c:pt>
                <c:pt idx="76">
                  <c:v>126.229660627551</c:v>
                </c:pt>
                <c:pt idx="77">
                  <c:v>126.229660627551</c:v>
                </c:pt>
                <c:pt idx="78">
                  <c:v>118.65588098989799</c:v>
                </c:pt>
                <c:pt idx="79">
                  <c:v>118.65588098989799</c:v>
                </c:pt>
                <c:pt idx="80">
                  <c:v>106.79029289090801</c:v>
                </c:pt>
                <c:pt idx="81">
                  <c:v>100.38287531745399</c:v>
                </c:pt>
                <c:pt idx="82">
                  <c:v>90.344587785708697</c:v>
                </c:pt>
                <c:pt idx="83">
                  <c:v>81.310129007137803</c:v>
                </c:pt>
                <c:pt idx="84">
                  <c:v>73.179116106424004</c:v>
                </c:pt>
                <c:pt idx="85">
                  <c:v>68.788369140038597</c:v>
                </c:pt>
                <c:pt idx="86">
                  <c:v>64.661066991636304</c:v>
                </c:pt>
                <c:pt idx="87">
                  <c:v>60.781402972138103</c:v>
                </c:pt>
                <c:pt idx="88">
                  <c:v>57.134518793809796</c:v>
                </c:pt>
                <c:pt idx="89">
                  <c:v>53.706447666181198</c:v>
                </c:pt>
                <c:pt idx="90">
                  <c:v>55.317641096166597</c:v>
                </c:pt>
                <c:pt idx="91">
                  <c:v>51.998582630396598</c:v>
                </c:pt>
                <c:pt idx="92">
                  <c:v>51.998582630396598</c:v>
                </c:pt>
                <c:pt idx="93">
                  <c:v>51.998582630396598</c:v>
                </c:pt>
                <c:pt idx="94">
                  <c:v>48.878667672572803</c:v>
                </c:pt>
                <c:pt idx="95">
                  <c:v>48.878667672572803</c:v>
                </c:pt>
                <c:pt idx="96">
                  <c:v>48.878667672572803</c:v>
                </c:pt>
                <c:pt idx="97">
                  <c:v>48.878667672572803</c:v>
                </c:pt>
                <c:pt idx="98">
                  <c:v>48.878667672572803</c:v>
                </c:pt>
                <c:pt idx="99">
                  <c:v>48.878667672572803</c:v>
                </c:pt>
                <c:pt idx="100">
                  <c:v>50.345027702750002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E8-4789-B8EB-64A3076E5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3978543"/>
        <c:axId val="1574146287"/>
      </c:lineChart>
      <c:catAx>
        <c:axId val="15739785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1574146287"/>
        <c:crosses val="autoZero"/>
        <c:auto val="1"/>
        <c:lblAlgn val="ctr"/>
        <c:lblOffset val="100"/>
        <c:noMultiLvlLbl val="0"/>
      </c:catAx>
      <c:valAx>
        <c:axId val="1574146287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1573978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Price(Herd-Hedge)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[Herd_Hedge.csv]Herd_Hedge!$C$1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[Herd_Hedge.csv]Herd_Hedge!$C$2:$C$102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97</c:v>
                </c:pt>
                <c:pt idx="4">
                  <c:v>101.85</c:v>
                </c:pt>
                <c:pt idx="5">
                  <c:v>104.90549999999899</c:v>
                </c:pt>
                <c:pt idx="6">
                  <c:v>104.90549999999899</c:v>
                </c:pt>
                <c:pt idx="7">
                  <c:v>104.90549999999899</c:v>
                </c:pt>
                <c:pt idx="8">
                  <c:v>104.90549999999899</c:v>
                </c:pt>
                <c:pt idx="9">
                  <c:v>108.052664999999</c:v>
                </c:pt>
                <c:pt idx="10">
                  <c:v>111.294244949999</c:v>
                </c:pt>
                <c:pt idx="11">
                  <c:v>111.294244949999</c:v>
                </c:pt>
                <c:pt idx="12">
                  <c:v>107.95541760149899</c:v>
                </c:pt>
                <c:pt idx="13">
                  <c:v>107.95541760149899</c:v>
                </c:pt>
                <c:pt idx="14">
                  <c:v>104.716755073454</c:v>
                </c:pt>
                <c:pt idx="15">
                  <c:v>104.716755073454</c:v>
                </c:pt>
                <c:pt idx="16">
                  <c:v>104.716755073454</c:v>
                </c:pt>
                <c:pt idx="17">
                  <c:v>104.716755073454</c:v>
                </c:pt>
                <c:pt idx="18">
                  <c:v>99.480917319782193</c:v>
                </c:pt>
                <c:pt idx="19">
                  <c:v>102.46534483937501</c:v>
                </c:pt>
                <c:pt idx="20">
                  <c:v>102.46534483937501</c:v>
                </c:pt>
                <c:pt idx="21">
                  <c:v>102.46534483937501</c:v>
                </c:pt>
                <c:pt idx="22">
                  <c:v>108.613265529738</c:v>
                </c:pt>
                <c:pt idx="23">
                  <c:v>115.130061461522</c:v>
                </c:pt>
                <c:pt idx="24">
                  <c:v>126.643067607674</c:v>
                </c:pt>
                <c:pt idx="25">
                  <c:v>134.24165166413499</c:v>
                </c:pt>
                <c:pt idx="26">
                  <c:v>134.24165166413499</c:v>
                </c:pt>
                <c:pt idx="27">
                  <c:v>147.66581683054801</c:v>
                </c:pt>
                <c:pt idx="28">
                  <c:v>140.282525989021</c:v>
                </c:pt>
                <c:pt idx="29">
                  <c:v>140.282525989021</c:v>
                </c:pt>
                <c:pt idx="30">
                  <c:v>136.07405020934999</c:v>
                </c:pt>
                <c:pt idx="31">
                  <c:v>144.238493221911</c:v>
                </c:pt>
                <c:pt idx="32">
                  <c:v>139.911338425254</c:v>
                </c:pt>
                <c:pt idx="33">
                  <c:v>139.911338425254</c:v>
                </c:pt>
                <c:pt idx="34">
                  <c:v>139.911338425254</c:v>
                </c:pt>
                <c:pt idx="35">
                  <c:v>135.71399827249601</c:v>
                </c:pt>
                <c:pt idx="36">
                  <c:v>128.92829835887099</c:v>
                </c:pt>
                <c:pt idx="37">
                  <c:v>125.060449408105</c:v>
                </c:pt>
                <c:pt idx="38">
                  <c:v>137.566494348916</c:v>
                </c:pt>
                <c:pt idx="39">
                  <c:v>137.566494348916</c:v>
                </c:pt>
                <c:pt idx="40">
                  <c:v>145.82048400985099</c:v>
                </c:pt>
                <c:pt idx="41">
                  <c:v>154.569713050442</c:v>
                </c:pt>
                <c:pt idx="42">
                  <c:v>146.84122739791999</c:v>
                </c:pt>
                <c:pt idx="43">
                  <c:v>146.84122739791999</c:v>
                </c:pt>
                <c:pt idx="44">
                  <c:v>142.435990575982</c:v>
                </c:pt>
                <c:pt idx="45">
                  <c:v>150.98215001054101</c:v>
                </c:pt>
                <c:pt idx="46">
                  <c:v>150.98215001054101</c:v>
                </c:pt>
                <c:pt idx="47">
                  <c:v>160.04107901117399</c:v>
                </c:pt>
                <c:pt idx="48">
                  <c:v>160.04107901117399</c:v>
                </c:pt>
                <c:pt idx="49">
                  <c:v>160.04107901117399</c:v>
                </c:pt>
                <c:pt idx="50">
                  <c:v>169.64354375184399</c:v>
                </c:pt>
                <c:pt idx="51">
                  <c:v>179.82215637695501</c:v>
                </c:pt>
                <c:pt idx="52">
                  <c:v>179.82215637695501</c:v>
                </c:pt>
                <c:pt idx="53">
                  <c:v>190.61148575957199</c:v>
                </c:pt>
                <c:pt idx="54">
                  <c:v>181.080911471593</c:v>
                </c:pt>
                <c:pt idx="55">
                  <c:v>175.64848412744601</c:v>
                </c:pt>
                <c:pt idx="56">
                  <c:v>186.18739317509201</c:v>
                </c:pt>
                <c:pt idx="57">
                  <c:v>176.878023516338</c:v>
                </c:pt>
                <c:pt idx="58">
                  <c:v>194.56582586797199</c:v>
                </c:pt>
                <c:pt idx="59">
                  <c:v>206.23977542004999</c:v>
                </c:pt>
                <c:pt idx="60">
                  <c:v>206.23977542004999</c:v>
                </c:pt>
                <c:pt idx="61">
                  <c:v>206.23977542004999</c:v>
                </c:pt>
                <c:pt idx="62">
                  <c:v>212.42696868265099</c:v>
                </c:pt>
                <c:pt idx="63">
                  <c:v>212.42696868265099</c:v>
                </c:pt>
                <c:pt idx="64">
                  <c:v>218.79977774313099</c:v>
                </c:pt>
                <c:pt idx="65">
                  <c:v>205.67179107854301</c:v>
                </c:pt>
                <c:pt idx="66">
                  <c:v>193.33148361382999</c:v>
                </c:pt>
                <c:pt idx="67">
                  <c:v>202.998057794522</c:v>
                </c:pt>
                <c:pt idx="68">
                  <c:v>182.69825201507001</c:v>
                </c:pt>
                <c:pt idx="69">
                  <c:v>182.69825201507001</c:v>
                </c:pt>
                <c:pt idx="70">
                  <c:v>188.17919957552201</c:v>
                </c:pt>
                <c:pt idx="71">
                  <c:v>169.36127961797001</c:v>
                </c:pt>
                <c:pt idx="72">
                  <c:v>152.425151656173</c:v>
                </c:pt>
                <c:pt idx="73">
                  <c:v>143.279642556802</c:v>
                </c:pt>
                <c:pt idx="74">
                  <c:v>134.682864003394</c:v>
                </c:pt>
                <c:pt idx="75">
                  <c:v>126.60189216319</c:v>
                </c:pt>
                <c:pt idx="76">
                  <c:v>132.93198677135001</c:v>
                </c:pt>
                <c:pt idx="77">
                  <c:v>124.95606756506901</c:v>
                </c:pt>
                <c:pt idx="78">
                  <c:v>124.95606756506901</c:v>
                </c:pt>
                <c:pt idx="79">
                  <c:v>117.458703511165</c:v>
                </c:pt>
                <c:pt idx="80">
                  <c:v>105.71283316004801</c:v>
                </c:pt>
                <c:pt idx="81">
                  <c:v>105.71283316004801</c:v>
                </c:pt>
                <c:pt idx="82">
                  <c:v>105.71283316004801</c:v>
                </c:pt>
                <c:pt idx="83">
                  <c:v>105.71283316004801</c:v>
                </c:pt>
                <c:pt idx="84">
                  <c:v>108.88421815485</c:v>
                </c:pt>
                <c:pt idx="85">
                  <c:v>97.9957963393651</c:v>
                </c:pt>
                <c:pt idx="86">
                  <c:v>88.196216705428597</c:v>
                </c:pt>
                <c:pt idx="87">
                  <c:v>88.196216705428597</c:v>
                </c:pt>
                <c:pt idx="88">
                  <c:v>82.904443703102899</c:v>
                </c:pt>
                <c:pt idx="89">
                  <c:v>77.930177080916707</c:v>
                </c:pt>
                <c:pt idx="90">
                  <c:v>77.930177080916707</c:v>
                </c:pt>
                <c:pt idx="91">
                  <c:v>77.930177080916707</c:v>
                </c:pt>
                <c:pt idx="92">
                  <c:v>77.930177080916707</c:v>
                </c:pt>
                <c:pt idx="93">
                  <c:v>80.268082393344201</c:v>
                </c:pt>
                <c:pt idx="94">
                  <c:v>75.451997449743601</c:v>
                </c:pt>
                <c:pt idx="95">
                  <c:v>75.451997449743601</c:v>
                </c:pt>
                <c:pt idx="96">
                  <c:v>75.451997449743601</c:v>
                </c:pt>
                <c:pt idx="97">
                  <c:v>75.451997449743601</c:v>
                </c:pt>
                <c:pt idx="98">
                  <c:v>67.906797704769204</c:v>
                </c:pt>
                <c:pt idx="99">
                  <c:v>63.832389842483003</c:v>
                </c:pt>
                <c:pt idx="100">
                  <c:v>57.449150858234702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90-46A4-943B-2D6CF5B31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6377999"/>
        <c:axId val="1140887519"/>
      </c:lineChart>
      <c:catAx>
        <c:axId val="10463779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1140887519"/>
        <c:crosses val="autoZero"/>
        <c:auto val="1"/>
        <c:lblAlgn val="ctr"/>
        <c:lblOffset val="100"/>
        <c:noMultiLvlLbl val="0"/>
      </c:catAx>
      <c:valAx>
        <c:axId val="1140887519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1046377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97F42-6312-4E23-963C-35CD7DD1394C}" type="datetimeFigureOut">
              <a:rPr lang="zh-TW" altLang="en-US" smtClean="0"/>
              <a:t>2022/2/24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C1416-7C5A-4D31-B6F6-B6555C927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1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Change 1 parameter</a:t>
            </a:r>
          </a:p>
          <a:p>
            <a:r>
              <a:rPr lang="en-US" altLang="zh-TW" dirty="0"/>
              <a:t>Take home message</a:t>
            </a:r>
          </a:p>
          <a:p>
            <a:r>
              <a:rPr lang="en-US" altLang="zh-TW" dirty="0"/>
              <a:t>Apply value: real life market, which are the best? Success rate. Evolution game. It’s difficult to </a:t>
            </a:r>
            <a:r>
              <a:rPr lang="zh-TW" altLang="en-US" dirty="0"/>
              <a:t>推論</a:t>
            </a:r>
            <a:endParaRPr lang="en-US" altLang="zh-TW" dirty="0"/>
          </a:p>
          <a:p>
            <a:r>
              <a:rPr lang="en-US" altLang="zh-TW" dirty="0"/>
              <a:t>Academic value: categorize, people are dynamically changing, type switching</a:t>
            </a:r>
          </a:p>
          <a:p>
            <a:r>
              <a:rPr lang="en-US" altLang="zh-TW" dirty="0"/>
              <a:t>First post the observation data, correlation with our type of simulation, can we </a:t>
            </a:r>
            <a:r>
              <a:rPr lang="en-US" altLang="zh-TW" dirty="0" err="1"/>
              <a:t>republicate</a:t>
            </a:r>
            <a:r>
              <a:rPr lang="en-US" altLang="zh-TW" dirty="0"/>
              <a:t> the data?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1416-7C5A-4D31-B6F6-B6555C9278E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74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4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4.png"/><Relationship Id="rId15" Type="http://schemas.openxmlformats.org/officeDocument/2006/relationships/image" Target="../media/image15.png"/><Relationship Id="rId10" Type="http://schemas.openxmlformats.org/officeDocument/2006/relationships/image" Target="../media/image9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4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8.png"/><Relationship Id="rId15" Type="http://schemas.openxmlformats.org/officeDocument/2006/relationships/image" Target="../media/image15.png"/><Relationship Id="rId10" Type="http://schemas.openxmlformats.org/officeDocument/2006/relationships/image" Target="../media/image9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FFF05-3B81-47CC-AB9A-A2ECFCDED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Simulation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1918A3-3C61-4F49-8AB8-57372E46A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cs typeface="+mn-ea"/>
                <a:sym typeface="+mn-lt"/>
              </a:rPr>
              <a:t>System Dynamic</a:t>
            </a:r>
            <a:endParaRPr lang="zh-TW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020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DCD12-6D8B-4DCD-B660-3043507B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CF62D4-FFE0-46F8-96B9-7889489B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630"/>
            <a:ext cx="8915400" cy="5166360"/>
          </a:xfrm>
        </p:spPr>
        <p:txBody>
          <a:bodyPr>
            <a:normAutofit/>
          </a:bodyPr>
          <a:lstStyle/>
          <a:p>
            <a:r>
              <a:rPr lang="zh-TW" altLang="en-US" dirty="0"/>
              <a:t>調整各參數</a:t>
            </a:r>
            <a:endParaRPr lang="en-US" altLang="zh-TW" dirty="0"/>
          </a:p>
          <a:p>
            <a:pPr lvl="1"/>
            <a:r>
              <a:rPr lang="zh-TW" altLang="en-US" dirty="0"/>
              <a:t>修正</a:t>
            </a:r>
            <a:r>
              <a:rPr lang="en-US" altLang="zh-TW" dirty="0"/>
              <a:t>T</a:t>
            </a:r>
            <a:r>
              <a:rPr lang="zh-TW" altLang="en-US" dirty="0"/>
              <a:t>的影響</a:t>
            </a:r>
            <a:endParaRPr lang="en-US" altLang="zh-TW" dirty="0"/>
          </a:p>
          <a:p>
            <a:pPr lvl="1"/>
            <a:r>
              <a:rPr lang="zh-TW" altLang="en-US" dirty="0"/>
              <a:t>修正價格變動影響</a:t>
            </a:r>
            <a:endParaRPr lang="en-US" altLang="zh-TW" dirty="0"/>
          </a:p>
          <a:p>
            <a:pPr lvl="1"/>
            <a:r>
              <a:rPr lang="zh-TW" altLang="en-US" dirty="0"/>
              <a:t>修正不買不賣影響</a:t>
            </a:r>
            <a:endParaRPr lang="en-US" altLang="zh-TW" dirty="0"/>
          </a:p>
          <a:p>
            <a:pPr lvl="2"/>
            <a:r>
              <a:rPr lang="zh-TW" altLang="en-US" dirty="0"/>
              <a:t>是否為買賣之殘差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pPr lvl="6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如何設定</a:t>
            </a:r>
            <a:r>
              <a:rPr lang="en-US" altLang="zh-TW" dirty="0"/>
              <a:t>?</a:t>
            </a:r>
            <a:r>
              <a:rPr lang="zh-TW" altLang="en-US" dirty="0"/>
              <a:t> 是參數錯誤抑或系統缺失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與原始資料對照 </a:t>
            </a:r>
            <a:r>
              <a:rPr lang="en-US" altLang="zh-TW" dirty="0"/>
              <a:t>-&gt;</a:t>
            </a:r>
            <a:r>
              <a:rPr lang="zh-TW" altLang="en-US" dirty="0"/>
              <a:t> 即使對照能知道問題來源嗎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最終為</a:t>
            </a:r>
            <a:r>
              <a:rPr lang="en-US" altLang="zh-TW" dirty="0"/>
              <a:t>Multinomial</a:t>
            </a:r>
            <a:r>
              <a:rPr lang="zh-TW" altLang="en-US" dirty="0"/>
              <a:t>的機率分布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3EB957-5366-47DE-8F3F-75D68910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340" y="1066800"/>
            <a:ext cx="3888105" cy="1487317"/>
          </a:xfrm>
          <a:prstGeom prst="rect">
            <a:avLst/>
          </a:prstGeom>
        </p:spPr>
      </p:pic>
      <p:graphicFrame>
        <p:nvGraphicFramePr>
          <p:cNvPr id="5" name="內容版面配置區 9">
            <a:extLst>
              <a:ext uri="{FF2B5EF4-FFF2-40B4-BE49-F238E27FC236}">
                <a16:creationId xmlns:a16="http://schemas.microsoft.com/office/drawing/2014/main" id="{526E1F7C-48D3-4AB4-AFAA-F96A2A30EA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874789"/>
              </p:ext>
            </p:extLst>
          </p:nvPr>
        </p:nvGraphicFramePr>
        <p:xfrm>
          <a:off x="6875340" y="2996807"/>
          <a:ext cx="1330520" cy="134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5260">
                  <a:extLst>
                    <a:ext uri="{9D8B030D-6E8A-4147-A177-3AD203B41FA5}">
                      <a16:colId xmlns:a16="http://schemas.microsoft.com/office/drawing/2014/main" val="3347997729"/>
                    </a:ext>
                  </a:extLst>
                </a:gridCol>
                <a:gridCol w="665260">
                  <a:extLst>
                    <a:ext uri="{9D8B030D-6E8A-4147-A177-3AD203B41FA5}">
                      <a16:colId xmlns:a16="http://schemas.microsoft.com/office/drawing/2014/main" val="1290276017"/>
                    </a:ext>
                  </a:extLst>
                </a:gridCol>
              </a:tblGrid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87383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6,5%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28130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54711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48416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836C3502-2D3B-454C-81A8-F0C77502A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812" y="3010050"/>
            <a:ext cx="233395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5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F130F-BC73-4817-96EE-D95AC2F6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038DE4-4980-4878-8E93-9BFCC7CD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zh-TW" altLang="en-US" dirty="0">
                <a:cs typeface="+mn-ea"/>
                <a:sym typeface="+mn-lt"/>
              </a:rPr>
              <a:t>過去</a:t>
            </a:r>
            <a:endParaRPr lang="en-US" altLang="zh-TW" dirty="0">
              <a:cs typeface="+mn-ea"/>
              <a:sym typeface="+mn-lt"/>
            </a:endParaRPr>
          </a:p>
          <a:p>
            <a:pPr lvl="1"/>
            <a:r>
              <a:rPr lang="zh-TW" altLang="en-US" dirty="0">
                <a:cs typeface="+mn-ea"/>
                <a:sym typeface="+mn-lt"/>
              </a:rPr>
              <a:t>目標函數：最大化現金、與對手資產差距</a:t>
            </a:r>
          </a:p>
          <a:p>
            <a:r>
              <a:rPr lang="zh-TW" altLang="en-US" dirty="0">
                <a:cs typeface="+mn-ea"/>
                <a:sym typeface="+mn-lt"/>
              </a:rPr>
              <a:t>現在</a:t>
            </a:r>
            <a:endParaRPr lang="en-US" altLang="zh-TW" dirty="0">
              <a:cs typeface="+mn-ea"/>
              <a:sym typeface="+mn-lt"/>
            </a:endParaRPr>
          </a:p>
          <a:p>
            <a:pPr lvl="1"/>
            <a:r>
              <a:rPr lang="zh-TW" altLang="en-US" dirty="0">
                <a:cs typeface="+mn-ea"/>
                <a:sym typeface="+mn-lt"/>
              </a:rPr>
              <a:t>以目前的行為模式進行系統動態的設計</a:t>
            </a:r>
            <a:endParaRPr lang="en-US" altLang="zh-TW" dirty="0">
              <a:cs typeface="+mn-ea"/>
              <a:sym typeface="+mn-lt"/>
            </a:endParaRPr>
          </a:p>
          <a:p>
            <a:pPr lvl="1"/>
            <a:r>
              <a:rPr lang="zh-TW" altLang="en-US" dirty="0">
                <a:cs typeface="+mn-ea"/>
                <a:sym typeface="+mn-lt"/>
              </a:rPr>
              <a:t>模擬行動者決策背後的心智運作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E87177-5D7D-4FE8-AA15-FC3125A98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51517"/>
              </p:ext>
            </p:extLst>
          </p:nvPr>
        </p:nvGraphicFramePr>
        <p:xfrm>
          <a:off x="3366452" y="4827854"/>
          <a:ext cx="4554540" cy="174175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38635">
                  <a:extLst>
                    <a:ext uri="{9D8B030D-6E8A-4147-A177-3AD203B41FA5}">
                      <a16:colId xmlns:a16="http://schemas.microsoft.com/office/drawing/2014/main" val="875447536"/>
                    </a:ext>
                  </a:extLst>
                </a:gridCol>
                <a:gridCol w="1138635">
                  <a:extLst>
                    <a:ext uri="{9D8B030D-6E8A-4147-A177-3AD203B41FA5}">
                      <a16:colId xmlns:a16="http://schemas.microsoft.com/office/drawing/2014/main" val="1722669470"/>
                    </a:ext>
                  </a:extLst>
                </a:gridCol>
                <a:gridCol w="1138635">
                  <a:extLst>
                    <a:ext uri="{9D8B030D-6E8A-4147-A177-3AD203B41FA5}">
                      <a16:colId xmlns:a16="http://schemas.microsoft.com/office/drawing/2014/main" val="3682511866"/>
                    </a:ext>
                  </a:extLst>
                </a:gridCol>
                <a:gridCol w="1138635">
                  <a:extLst>
                    <a:ext uri="{9D8B030D-6E8A-4147-A177-3AD203B41FA5}">
                      <a16:colId xmlns:a16="http://schemas.microsoft.com/office/drawing/2014/main" val="1079340283"/>
                    </a:ext>
                  </a:extLst>
                </a:gridCol>
              </a:tblGrid>
              <a:tr h="43543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漲</a:t>
                      </a:r>
                      <a:endParaRPr 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持平</a:t>
                      </a:r>
                      <a:endParaRPr 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跌</a:t>
                      </a:r>
                      <a:endParaRPr 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00340"/>
                  </a:ext>
                </a:extLst>
              </a:tr>
              <a:tr h="435439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買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0.2</a:t>
                      </a:r>
                      <a:endParaRPr 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0.3</a:t>
                      </a:r>
                      <a:endParaRPr 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0.35</a:t>
                      </a:r>
                      <a:endParaRPr 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013256"/>
                  </a:ext>
                </a:extLst>
              </a:tr>
              <a:tr h="435439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不買不賣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0.4</a:t>
                      </a:r>
                      <a:endParaRPr 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0.5</a:t>
                      </a:r>
                      <a:endParaRPr 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0.5</a:t>
                      </a:r>
                      <a:endParaRPr 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26184"/>
                  </a:ext>
                </a:extLst>
              </a:tr>
              <a:tr h="435439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賣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0.4</a:t>
                      </a:r>
                      <a:endParaRPr 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0.2</a:t>
                      </a:r>
                      <a:endParaRPr 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0.15</a:t>
                      </a:r>
                      <a:endParaRPr 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733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52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4D15732-7F81-4EE4-938A-176A35870B1A}"/>
                  </a:ext>
                </a:extLst>
              </p:cNvPr>
              <p:cNvSpPr/>
              <p:nvPr/>
            </p:nvSpPr>
            <p:spPr>
              <a:xfrm>
                <a:off x="9956055" y="2774656"/>
                <a:ext cx="666000" cy="6672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4D15732-7F81-4EE4-938A-176A35870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055" y="2774656"/>
                <a:ext cx="666000" cy="6672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8849A648-958D-44C7-97B9-8E4D25C19C50}"/>
                  </a:ext>
                </a:extLst>
              </p:cNvPr>
              <p:cNvSpPr/>
              <p:nvPr/>
            </p:nvSpPr>
            <p:spPr>
              <a:xfrm>
                <a:off x="9950964" y="3723358"/>
                <a:ext cx="666000" cy="6672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8849A648-958D-44C7-97B9-8E4D25C19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64" y="3723358"/>
                <a:ext cx="666000" cy="6672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ED8B601-F234-4258-BCC9-DF34090ACE6D}"/>
                  </a:ext>
                </a:extLst>
              </p:cNvPr>
              <p:cNvSpPr/>
              <p:nvPr/>
            </p:nvSpPr>
            <p:spPr>
              <a:xfrm>
                <a:off x="9956055" y="4672280"/>
                <a:ext cx="666000" cy="6672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ED8B601-F234-4258-BCC9-DF34090AC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055" y="4672280"/>
                <a:ext cx="666000" cy="6672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C7A32DA4-DFC8-4120-9F02-13B82521AF71}"/>
                  </a:ext>
                </a:extLst>
              </p:cNvPr>
              <p:cNvSpPr/>
              <p:nvPr/>
            </p:nvSpPr>
            <p:spPr>
              <a:xfrm>
                <a:off x="11049515" y="3723468"/>
                <a:ext cx="666000" cy="6672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𝑨𝒄𝒕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C7A32DA4-DFC8-4120-9F02-13B82521A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515" y="3723468"/>
                <a:ext cx="666000" cy="6672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2DD47DD8-C037-451D-A8ED-7B5BC52483BE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10622055" y="3108287"/>
            <a:ext cx="760460" cy="61518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17BD77D2-1DAA-430C-B8BF-C323A4FFCEF0}"/>
              </a:ext>
            </a:extLst>
          </p:cNvPr>
          <p:cNvCxnSpPr>
            <a:cxnSpLocks/>
            <a:stCxn id="6" idx="6"/>
            <a:endCxn id="7" idx="4"/>
          </p:cNvCxnSpPr>
          <p:nvPr/>
        </p:nvCxnSpPr>
        <p:spPr>
          <a:xfrm flipV="1">
            <a:off x="10622055" y="4390730"/>
            <a:ext cx="760460" cy="61518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F529C9F-C5ED-440F-A535-6D28CCE3057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0616964" y="4057099"/>
            <a:ext cx="4325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86219E3F-0814-4007-8D5B-C607AD73DF68}"/>
                  </a:ext>
                </a:extLst>
              </p:cNvPr>
              <p:cNvSpPr/>
              <p:nvPr/>
            </p:nvSpPr>
            <p:spPr>
              <a:xfrm>
                <a:off x="7852178" y="3056206"/>
                <a:ext cx="1530626" cy="667262"/>
              </a:xfrm>
              <a:prstGeom prst="ellipse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𝑰𝒏𝒕𝒆𝒏𝒕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𝑨𝒔𝒔𝒆𝒕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86219E3F-0814-4007-8D5B-C607AD73D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78" y="3056206"/>
                <a:ext cx="1530626" cy="6672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9E6A87FE-A079-4C84-9059-B7FFDEC210AA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 flipV="1">
            <a:off x="9382804" y="3108287"/>
            <a:ext cx="573251" cy="28155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8AB04BA8-ACFA-4075-9122-B2367B8B5255}"/>
                  </a:ext>
                </a:extLst>
              </p:cNvPr>
              <p:cNvSpPr/>
              <p:nvPr/>
            </p:nvSpPr>
            <p:spPr>
              <a:xfrm>
                <a:off x="7858339" y="4390730"/>
                <a:ext cx="1530626" cy="667262"/>
              </a:xfrm>
              <a:prstGeom prst="ellipse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𝑰𝒏𝒕𝒆𝒏𝒕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𝑪𝒂𝒔𝒉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8AB04BA8-ACFA-4075-9122-B2367B8B5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9" y="4390730"/>
                <a:ext cx="1530626" cy="6672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23D8D9A8-691A-4B0E-99DC-FD455A9BE6FE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9388965" y="4724361"/>
            <a:ext cx="567090" cy="28155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0A8BD4F3-A35D-4DD5-9E82-D88610E5F8E9}"/>
                  </a:ext>
                </a:extLst>
              </p:cNvPr>
              <p:cNvSpPr/>
              <p:nvPr/>
            </p:nvSpPr>
            <p:spPr>
              <a:xfrm>
                <a:off x="5750284" y="3056206"/>
                <a:ext cx="1146073" cy="667262"/>
              </a:xfrm>
              <a:prstGeom prst="ellipse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𝑷𝒓𝒃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𝑨𝒔𝒔𝒆𝒕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0A8BD4F3-A35D-4DD5-9E82-D88610E5F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284" y="3056206"/>
                <a:ext cx="1146073" cy="6672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A13452BB-252A-4B85-B917-3EDB96B51E0E}"/>
                  </a:ext>
                </a:extLst>
              </p:cNvPr>
              <p:cNvSpPr/>
              <p:nvPr/>
            </p:nvSpPr>
            <p:spPr>
              <a:xfrm>
                <a:off x="5750284" y="4386054"/>
                <a:ext cx="1146073" cy="667262"/>
              </a:xfrm>
              <a:prstGeom prst="ellipse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𝑷𝒓𝒃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𝑪𝒂𝒔𝒉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A13452BB-252A-4B85-B917-3EDB96B51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284" y="4386054"/>
                <a:ext cx="1146073" cy="66726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>
            <a:extLst>
              <a:ext uri="{FF2B5EF4-FFF2-40B4-BE49-F238E27FC236}">
                <a16:creationId xmlns:a16="http://schemas.microsoft.com/office/drawing/2014/main" id="{5015C24C-367A-4EB0-9FD6-8CEA63EA9DA0}"/>
              </a:ext>
            </a:extLst>
          </p:cNvPr>
          <p:cNvSpPr/>
          <p:nvPr/>
        </p:nvSpPr>
        <p:spPr>
          <a:xfrm>
            <a:off x="4233360" y="3716012"/>
            <a:ext cx="859206" cy="6672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zh-TW" b="1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&gt;60</a:t>
            </a:r>
            <a:endParaRPr lang="zh-TW" altLang="en-US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1F6AF09-9E5D-4A56-9833-84FD296B1F9B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6896357" y="3389837"/>
            <a:ext cx="955821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F866B01-6DCA-4B67-A432-73B64B4B01EC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>
            <a:off x="6896357" y="4719685"/>
            <a:ext cx="961982" cy="467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108BF37D-D8C2-49EA-A8E9-9295088F4723}"/>
                  </a:ext>
                </a:extLst>
              </p:cNvPr>
              <p:cNvSpPr/>
              <p:nvPr/>
            </p:nvSpPr>
            <p:spPr>
              <a:xfrm>
                <a:off x="465326" y="3723358"/>
                <a:ext cx="1080000" cy="66726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𝑷𝒓𝒊𝒄𝒆</m:t>
                          </m:r>
                        </m:e>
                        <m:sub/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108BF37D-D8C2-49EA-A8E9-9295088F4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26" y="3723358"/>
                <a:ext cx="1080000" cy="66726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A0C11C4D-3C92-426E-BAD5-88D303DB43BC}"/>
              </a:ext>
            </a:extLst>
          </p:cNvPr>
          <p:cNvCxnSpPr>
            <a:cxnSpLocks/>
            <a:stCxn id="23" idx="0"/>
            <a:endCxn id="11" idx="0"/>
          </p:cNvCxnSpPr>
          <p:nvPr/>
        </p:nvCxnSpPr>
        <p:spPr>
          <a:xfrm rot="5400000" flipH="1" flipV="1">
            <a:off x="4477832" y="-416300"/>
            <a:ext cx="667152" cy="7612165"/>
          </a:xfrm>
          <a:prstGeom prst="bentConnector3">
            <a:avLst>
              <a:gd name="adj1" fmla="val 335572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A2B80BDD-8F7A-4F49-BC47-5FC3B39CC4E4}"/>
              </a:ext>
            </a:extLst>
          </p:cNvPr>
          <p:cNvCxnSpPr>
            <a:cxnSpLocks/>
            <a:stCxn id="23" idx="4"/>
            <a:endCxn id="13" idx="4"/>
          </p:cNvCxnSpPr>
          <p:nvPr/>
        </p:nvCxnSpPr>
        <p:spPr>
          <a:xfrm rot="16200000" flipH="1">
            <a:off x="4480803" y="915143"/>
            <a:ext cx="667372" cy="7618326"/>
          </a:xfrm>
          <a:prstGeom prst="bentConnector3">
            <a:avLst>
              <a:gd name="adj1" fmla="val 27126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900B19FE-95EC-4D56-A954-F062A238F718}"/>
              </a:ext>
            </a:extLst>
          </p:cNvPr>
          <p:cNvCxnSpPr>
            <a:cxnSpLocks/>
            <a:stCxn id="96" idx="0"/>
            <a:endCxn id="15" idx="0"/>
          </p:cNvCxnSpPr>
          <p:nvPr/>
        </p:nvCxnSpPr>
        <p:spPr>
          <a:xfrm rot="5400000" flipH="1" flipV="1">
            <a:off x="4284126" y="1674921"/>
            <a:ext cx="657909" cy="3420481"/>
          </a:xfrm>
          <a:prstGeom prst="bentConnector3">
            <a:avLst>
              <a:gd name="adj1" fmla="val 13474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E08D2B56-2741-451F-903F-B8477FB90703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5043536" y="3009265"/>
            <a:ext cx="326175" cy="108732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3220C24-B3DD-40CB-B053-AC9CB2C27A57}"/>
              </a:ext>
            </a:extLst>
          </p:cNvPr>
          <p:cNvSpPr txBox="1"/>
          <p:nvPr/>
        </p:nvSpPr>
        <p:spPr>
          <a:xfrm>
            <a:off x="9724953" y="5621092"/>
            <a:ext cx="221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Multinomial(</a:t>
            </a:r>
            <a:r>
              <a:rPr lang="en-US" altLang="zh-TW" dirty="0" err="1"/>
              <a:t>Ps,Pn,Pb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06B9B549-8CC6-4C43-AAE4-C5218D29162E}"/>
                  </a:ext>
                </a:extLst>
              </p:cNvPr>
              <p:cNvSpPr/>
              <p:nvPr/>
            </p:nvSpPr>
            <p:spPr>
              <a:xfrm>
                <a:off x="3910054" y="1133177"/>
                <a:ext cx="1530626" cy="667262"/>
              </a:xfrm>
              <a:prstGeom prst="ellipse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𝑰𝒏𝒄𝒍𝒊𝒏𝒆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𝑨𝒔𝒔𝒆𝒕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06B9B549-8CC6-4C43-AAE4-C5218D291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54" y="1133177"/>
                <a:ext cx="1530626" cy="66726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BE99871-BCB2-47F7-AE4F-667CEDFB8A6A}"/>
                  </a:ext>
                </a:extLst>
              </p:cNvPr>
              <p:cNvSpPr/>
              <p:nvPr/>
            </p:nvSpPr>
            <p:spPr>
              <a:xfrm>
                <a:off x="3894998" y="5878722"/>
                <a:ext cx="1530626" cy="667262"/>
              </a:xfrm>
              <a:prstGeom prst="ellipse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𝑰𝒏𝒄𝒍𝒊𝒏𝒆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𝑪𝒂𝒔𝒉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BE99871-BCB2-47F7-AE4F-667CEDFB8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998" y="5878722"/>
                <a:ext cx="1530626" cy="66726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橢圓 95">
            <a:extLst>
              <a:ext uri="{FF2B5EF4-FFF2-40B4-BE49-F238E27FC236}">
                <a16:creationId xmlns:a16="http://schemas.microsoft.com/office/drawing/2014/main" id="{421B6B43-F7EA-4AD5-85F1-EC9CE919DEB8}"/>
              </a:ext>
            </a:extLst>
          </p:cNvPr>
          <p:cNvSpPr/>
          <p:nvPr/>
        </p:nvSpPr>
        <p:spPr>
          <a:xfrm>
            <a:off x="2569840" y="3714115"/>
            <a:ext cx="666000" cy="6672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</a:t>
            </a:r>
            <a:endParaRPr lang="zh-TW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687C7ABC-1D40-4BF6-9AB1-3FC120C8A7F2}"/>
              </a:ext>
            </a:extLst>
          </p:cNvPr>
          <p:cNvCxnSpPr>
            <a:cxnSpLocks/>
            <a:stCxn id="96" idx="4"/>
            <a:endCxn id="16" idx="4"/>
          </p:cNvCxnSpPr>
          <p:nvPr/>
        </p:nvCxnSpPr>
        <p:spPr>
          <a:xfrm rot="16200000" flipH="1">
            <a:off x="4277111" y="3007105"/>
            <a:ext cx="671939" cy="3420481"/>
          </a:xfrm>
          <a:prstGeom prst="bentConnector3">
            <a:avLst>
              <a:gd name="adj1" fmla="val 13402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69FF414A-2FD4-4C9A-AE9D-5B5E0E756D41}"/>
                  </a:ext>
                </a:extLst>
              </p:cNvPr>
              <p:cNvSpPr/>
              <p:nvPr/>
            </p:nvSpPr>
            <p:spPr>
              <a:xfrm>
                <a:off x="3953414" y="2488425"/>
                <a:ext cx="1080000" cy="66726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𝑩𝒖𝒚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69FF414A-2FD4-4C9A-AE9D-5B5E0E756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414" y="2488425"/>
                <a:ext cx="1080000" cy="6672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02E8E6A7-22FD-4A27-BA14-4A2296CB271C}"/>
                  </a:ext>
                </a:extLst>
              </p:cNvPr>
              <p:cNvSpPr/>
              <p:nvPr/>
            </p:nvSpPr>
            <p:spPr>
              <a:xfrm>
                <a:off x="3953414" y="4950919"/>
                <a:ext cx="1080000" cy="66726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𝑺𝒆𝒍𝒍</m:t>
                          </m:r>
                        </m:e>
                        <m:sub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02E8E6A7-22FD-4A27-BA14-4A2296CB2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414" y="4950919"/>
                <a:ext cx="1080000" cy="66726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0C07D7BF-0336-468D-94AC-96EBE23273ED}"/>
              </a:ext>
            </a:extLst>
          </p:cNvPr>
          <p:cNvSpPr txBox="1"/>
          <p:nvPr/>
        </p:nvSpPr>
        <p:spPr>
          <a:xfrm>
            <a:off x="9030944" y="3867024"/>
            <a:ext cx="102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100-B-S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5F15326A-4189-4154-862B-7A549041830B}"/>
              </a:ext>
            </a:extLst>
          </p:cNvPr>
          <p:cNvSpPr txBox="1"/>
          <p:nvPr/>
        </p:nvSpPr>
        <p:spPr>
          <a:xfrm>
            <a:off x="8674152" y="5019465"/>
            <a:ext cx="109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Prb</a:t>
            </a:r>
            <a:r>
              <a:rPr lang="en-US" altLang="zh-TW" baseline="-25000" dirty="0" err="1"/>
              <a:t>C</a:t>
            </a:r>
            <a:r>
              <a:rPr lang="en-US" altLang="zh-TW" dirty="0"/>
              <a:t>*</a:t>
            </a:r>
            <a:r>
              <a:rPr lang="en-US" altLang="zh-TW" dirty="0" err="1"/>
              <a:t>Inc</a:t>
            </a:r>
            <a:r>
              <a:rPr lang="en-US" altLang="zh-TW" baseline="-25000" dirty="0" err="1"/>
              <a:t>C</a:t>
            </a:r>
            <a:endParaRPr lang="zh-TW" altLang="en-US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5082AFA4-E34C-474F-94FC-79432EC8EF46}"/>
              </a:ext>
            </a:extLst>
          </p:cNvPr>
          <p:cNvSpPr txBox="1"/>
          <p:nvPr/>
        </p:nvSpPr>
        <p:spPr>
          <a:xfrm>
            <a:off x="8674152" y="2676888"/>
            <a:ext cx="109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Prb</a:t>
            </a:r>
            <a:r>
              <a:rPr lang="en-US" altLang="zh-TW" baseline="-25000" dirty="0" err="1"/>
              <a:t>A</a:t>
            </a:r>
            <a:r>
              <a:rPr lang="en-US" altLang="zh-TW" dirty="0"/>
              <a:t>*</a:t>
            </a:r>
            <a:r>
              <a:rPr lang="en-US" altLang="zh-TW" dirty="0" err="1"/>
              <a:t>Inc</a:t>
            </a:r>
            <a:r>
              <a:rPr lang="en-US" altLang="zh-TW" baseline="-25000" dirty="0" err="1"/>
              <a:t>A</a:t>
            </a:r>
            <a:endParaRPr lang="zh-TW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2FFF91C-5BD7-46EE-9BAC-F271B4CBE88F}"/>
              </a:ext>
            </a:extLst>
          </p:cNvPr>
          <p:cNvSpPr/>
          <p:nvPr/>
        </p:nvSpPr>
        <p:spPr>
          <a:xfrm>
            <a:off x="5061355" y="3725255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0.3+</a:t>
            </a:r>
            <a:r>
              <a:rPr lang="en-US" altLang="zh-TW" dirty="0"/>
              <a:t>2.8*10</a:t>
            </a:r>
            <a:r>
              <a:rPr lang="en-US" altLang="zh-TW" baseline="30000" dirty="0"/>
              <a:t>-7</a:t>
            </a:r>
            <a:r>
              <a:rPr lang="zh-TW" altLang="en-US" dirty="0"/>
              <a:t>*</a:t>
            </a:r>
            <a:r>
              <a:rPr lang="en-US" altLang="zh-TW" dirty="0"/>
              <a:t>(T</a:t>
            </a:r>
            <a:r>
              <a:rPr lang="zh-TW" altLang="en-US" dirty="0"/>
              <a:t>-100)</a:t>
            </a:r>
            <a:r>
              <a:rPr lang="en-US" altLang="zh-TW" baseline="30000" dirty="0"/>
              <a:t>4</a:t>
            </a:r>
            <a:endParaRPr lang="zh-TW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7DA9530-2D99-43D3-8F4C-D38EC9573692}"/>
              </a:ext>
            </a:extLst>
          </p:cNvPr>
          <p:cNvSpPr/>
          <p:nvPr/>
        </p:nvSpPr>
        <p:spPr>
          <a:xfrm>
            <a:off x="3939416" y="20506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對方不買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C104F00-929C-4809-BBC4-3174A4C70684}"/>
              </a:ext>
            </a:extLst>
          </p:cNvPr>
          <p:cNvSpPr/>
          <p:nvPr/>
        </p:nvSpPr>
        <p:spPr>
          <a:xfrm>
            <a:off x="3939416" y="45836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對方不賣</a:t>
            </a:r>
          </a:p>
        </p:txBody>
      </p:sp>
      <p:sp>
        <p:nvSpPr>
          <p:cNvPr id="124" name="標題 123">
            <a:extLst>
              <a:ext uri="{FF2B5EF4-FFF2-40B4-BE49-F238E27FC236}">
                <a16:creationId xmlns:a16="http://schemas.microsoft.com/office/drawing/2014/main" id="{6A897BEA-5A35-45F1-AC97-13FF1532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86" y="203891"/>
            <a:ext cx="8911687" cy="1280890"/>
          </a:xfrm>
        </p:spPr>
        <p:txBody>
          <a:bodyPr/>
          <a:lstStyle/>
          <a:p>
            <a:r>
              <a:rPr lang="en-US" altLang="zh-TW" dirty="0"/>
              <a:t>Herd  </a:t>
            </a:r>
            <a:r>
              <a:rPr lang="zh-TW" altLang="en-US" dirty="0"/>
              <a:t>漲買跌賣</a:t>
            </a:r>
          </a:p>
        </p:txBody>
      </p:sp>
      <p:graphicFrame>
        <p:nvGraphicFramePr>
          <p:cNvPr id="118" name="內容版面配置區 9">
            <a:extLst>
              <a:ext uri="{FF2B5EF4-FFF2-40B4-BE49-F238E27FC236}">
                <a16:creationId xmlns:a16="http://schemas.microsoft.com/office/drawing/2014/main" id="{153D8B68-A2F5-4E7A-938C-678A4600A3A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39435274"/>
              </p:ext>
            </p:extLst>
          </p:nvPr>
        </p:nvGraphicFramePr>
        <p:xfrm>
          <a:off x="5866765" y="796248"/>
          <a:ext cx="1330520" cy="134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5260">
                  <a:extLst>
                    <a:ext uri="{9D8B030D-6E8A-4147-A177-3AD203B41FA5}">
                      <a16:colId xmlns:a16="http://schemas.microsoft.com/office/drawing/2014/main" val="3347997729"/>
                    </a:ext>
                  </a:extLst>
                </a:gridCol>
                <a:gridCol w="665260">
                  <a:extLst>
                    <a:ext uri="{9D8B030D-6E8A-4147-A177-3AD203B41FA5}">
                      <a16:colId xmlns:a16="http://schemas.microsoft.com/office/drawing/2014/main" val="1290276017"/>
                    </a:ext>
                  </a:extLst>
                </a:gridCol>
              </a:tblGrid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87383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6,5%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28130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54711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48416"/>
                  </a:ext>
                </a:extLst>
              </a:tr>
            </a:tbl>
          </a:graphicData>
        </a:graphic>
      </p:graphicFrame>
      <p:graphicFrame>
        <p:nvGraphicFramePr>
          <p:cNvPr id="119" name="內容版面配置區 9">
            <a:extLst>
              <a:ext uri="{FF2B5EF4-FFF2-40B4-BE49-F238E27FC236}">
                <a16:creationId xmlns:a16="http://schemas.microsoft.com/office/drawing/2014/main" id="{69016A93-6D72-432C-AEB2-348F540324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978011"/>
              </p:ext>
            </p:extLst>
          </p:nvPr>
        </p:nvGraphicFramePr>
        <p:xfrm>
          <a:off x="5750284" y="5505450"/>
          <a:ext cx="1330520" cy="134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5260">
                  <a:extLst>
                    <a:ext uri="{9D8B030D-6E8A-4147-A177-3AD203B41FA5}">
                      <a16:colId xmlns:a16="http://schemas.microsoft.com/office/drawing/2014/main" val="3347997729"/>
                    </a:ext>
                  </a:extLst>
                </a:gridCol>
                <a:gridCol w="665260">
                  <a:extLst>
                    <a:ext uri="{9D8B030D-6E8A-4147-A177-3AD203B41FA5}">
                      <a16:colId xmlns:a16="http://schemas.microsoft.com/office/drawing/2014/main" val="1290276017"/>
                    </a:ext>
                  </a:extLst>
                </a:gridCol>
              </a:tblGrid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87383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6,5%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28130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54711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48416"/>
                  </a:ext>
                </a:extLst>
              </a:tr>
            </a:tbl>
          </a:graphicData>
        </a:graphic>
      </p:graphicFrame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BB36337-85AA-4100-95D7-93381D39303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0283964" y="3441918"/>
            <a:ext cx="5091" cy="281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E8BD9C5-4CA2-4613-ADE9-3B91E0CBC54A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10283964" y="4390620"/>
            <a:ext cx="5091" cy="2816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8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86219E3F-0814-4007-8D5B-C607AD73DF68}"/>
                  </a:ext>
                </a:extLst>
              </p:cNvPr>
              <p:cNvSpPr/>
              <p:nvPr/>
            </p:nvSpPr>
            <p:spPr>
              <a:xfrm>
                <a:off x="7852178" y="3056206"/>
                <a:ext cx="1530626" cy="667262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𝑰𝒏𝒕𝒆𝒏𝒕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𝑨𝒔𝒔𝒆𝒕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86219E3F-0814-4007-8D5B-C607AD73D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78" y="3056206"/>
                <a:ext cx="1530626" cy="6672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8AB04BA8-ACFA-4075-9122-B2367B8B5255}"/>
                  </a:ext>
                </a:extLst>
              </p:cNvPr>
              <p:cNvSpPr/>
              <p:nvPr/>
            </p:nvSpPr>
            <p:spPr>
              <a:xfrm>
                <a:off x="7858339" y="4390730"/>
                <a:ext cx="1530626" cy="667262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𝑰𝒏𝒕𝒆𝒏𝒕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𝑪𝒂𝒔𝒉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8AB04BA8-ACFA-4075-9122-B2367B8B5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9" y="4390730"/>
                <a:ext cx="1530626" cy="6672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0A8BD4F3-A35D-4DD5-9E82-D88610E5F8E9}"/>
                  </a:ext>
                </a:extLst>
              </p:cNvPr>
              <p:cNvSpPr/>
              <p:nvPr/>
            </p:nvSpPr>
            <p:spPr>
              <a:xfrm>
                <a:off x="5750284" y="3056206"/>
                <a:ext cx="1146073" cy="667262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𝑷𝒓𝒃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𝑨𝒔𝒔𝒆𝒕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0A8BD4F3-A35D-4DD5-9E82-D88610E5F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284" y="3056206"/>
                <a:ext cx="1146073" cy="6672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A13452BB-252A-4B85-B917-3EDB96B51E0E}"/>
                  </a:ext>
                </a:extLst>
              </p:cNvPr>
              <p:cNvSpPr/>
              <p:nvPr/>
            </p:nvSpPr>
            <p:spPr>
              <a:xfrm>
                <a:off x="5750284" y="4386054"/>
                <a:ext cx="1146073" cy="667262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𝑷𝒓𝒃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𝑪𝒂𝒔𝒉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A13452BB-252A-4B85-B917-3EDB96B51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284" y="4386054"/>
                <a:ext cx="1146073" cy="66726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>
            <a:extLst>
              <a:ext uri="{FF2B5EF4-FFF2-40B4-BE49-F238E27FC236}">
                <a16:creationId xmlns:a16="http://schemas.microsoft.com/office/drawing/2014/main" id="{5015C24C-367A-4EB0-9FD6-8CEA63EA9DA0}"/>
              </a:ext>
            </a:extLst>
          </p:cNvPr>
          <p:cNvSpPr/>
          <p:nvPr/>
        </p:nvSpPr>
        <p:spPr>
          <a:xfrm>
            <a:off x="4233360" y="3716012"/>
            <a:ext cx="859206" cy="6672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zh-TW" b="1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&gt;60</a:t>
            </a:r>
            <a:endParaRPr lang="zh-TW" altLang="en-US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1F6AF09-9E5D-4A56-9833-84FD296B1F9B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6896357" y="3389837"/>
            <a:ext cx="955821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F866B01-6DCA-4B67-A432-73B64B4B01EC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>
            <a:off x="6896357" y="4719685"/>
            <a:ext cx="961982" cy="467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108BF37D-D8C2-49EA-A8E9-9295088F4723}"/>
                  </a:ext>
                </a:extLst>
              </p:cNvPr>
              <p:cNvSpPr/>
              <p:nvPr/>
            </p:nvSpPr>
            <p:spPr>
              <a:xfrm>
                <a:off x="465326" y="3723358"/>
                <a:ext cx="1080000" cy="66726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𝑷𝒓𝒊𝒄𝒆</m:t>
                          </m:r>
                        </m:e>
                        <m:sub/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108BF37D-D8C2-49EA-A8E9-9295088F4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26" y="3723358"/>
                <a:ext cx="1080000" cy="66726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A0C11C4D-3C92-426E-BAD5-88D303DB43BC}"/>
              </a:ext>
            </a:extLst>
          </p:cNvPr>
          <p:cNvCxnSpPr>
            <a:cxnSpLocks/>
            <a:stCxn id="23" idx="0"/>
            <a:endCxn id="11" idx="0"/>
          </p:cNvCxnSpPr>
          <p:nvPr/>
        </p:nvCxnSpPr>
        <p:spPr>
          <a:xfrm rot="5400000" flipH="1" flipV="1">
            <a:off x="4477832" y="-416300"/>
            <a:ext cx="667152" cy="7612165"/>
          </a:xfrm>
          <a:prstGeom prst="bentConnector3">
            <a:avLst>
              <a:gd name="adj1" fmla="val 325863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A2B80BDD-8F7A-4F49-BC47-5FC3B39CC4E4}"/>
              </a:ext>
            </a:extLst>
          </p:cNvPr>
          <p:cNvCxnSpPr>
            <a:cxnSpLocks/>
            <a:stCxn id="23" idx="4"/>
            <a:endCxn id="13" idx="4"/>
          </p:cNvCxnSpPr>
          <p:nvPr/>
        </p:nvCxnSpPr>
        <p:spPr>
          <a:xfrm rot="16200000" flipH="1">
            <a:off x="4480803" y="915143"/>
            <a:ext cx="667372" cy="7618326"/>
          </a:xfrm>
          <a:prstGeom prst="bentConnector3">
            <a:avLst>
              <a:gd name="adj1" fmla="val 27126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900B19FE-95EC-4D56-A954-F062A238F718}"/>
              </a:ext>
            </a:extLst>
          </p:cNvPr>
          <p:cNvCxnSpPr>
            <a:cxnSpLocks/>
            <a:stCxn id="96" idx="0"/>
            <a:endCxn id="15" idx="0"/>
          </p:cNvCxnSpPr>
          <p:nvPr/>
        </p:nvCxnSpPr>
        <p:spPr>
          <a:xfrm rot="5400000" flipH="1" flipV="1">
            <a:off x="4284126" y="1674921"/>
            <a:ext cx="657909" cy="3420481"/>
          </a:xfrm>
          <a:prstGeom prst="bentConnector3">
            <a:avLst>
              <a:gd name="adj1" fmla="val 13474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E08D2B56-2741-451F-903F-B8477FB90703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5043536" y="3009265"/>
            <a:ext cx="326175" cy="108732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06B9B549-8CC6-4C43-AAE4-C5218D29162E}"/>
                  </a:ext>
                </a:extLst>
              </p:cNvPr>
              <p:cNvSpPr/>
              <p:nvPr/>
            </p:nvSpPr>
            <p:spPr>
              <a:xfrm>
                <a:off x="3894998" y="1225642"/>
                <a:ext cx="1530626" cy="667262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𝑰𝒏𝒄𝒍𝒊𝒏𝒆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𝑨𝒔𝒔𝒆𝒕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06B9B549-8CC6-4C43-AAE4-C5218D291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998" y="1225642"/>
                <a:ext cx="1530626" cy="66726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BE99871-BCB2-47F7-AE4F-667CEDFB8A6A}"/>
                  </a:ext>
                </a:extLst>
              </p:cNvPr>
              <p:cNvSpPr/>
              <p:nvPr/>
            </p:nvSpPr>
            <p:spPr>
              <a:xfrm>
                <a:off x="3894998" y="5878722"/>
                <a:ext cx="1530626" cy="667262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𝑰𝒏𝒄𝒍𝒊𝒏𝒆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𝑪𝒂𝒔𝒉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BE99871-BCB2-47F7-AE4F-667CEDFB8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998" y="5878722"/>
                <a:ext cx="1530626" cy="66726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橢圓 95">
            <a:extLst>
              <a:ext uri="{FF2B5EF4-FFF2-40B4-BE49-F238E27FC236}">
                <a16:creationId xmlns:a16="http://schemas.microsoft.com/office/drawing/2014/main" id="{421B6B43-F7EA-4AD5-85F1-EC9CE919DEB8}"/>
              </a:ext>
            </a:extLst>
          </p:cNvPr>
          <p:cNvSpPr/>
          <p:nvPr/>
        </p:nvSpPr>
        <p:spPr>
          <a:xfrm>
            <a:off x="2569840" y="3714115"/>
            <a:ext cx="666000" cy="6672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</a:t>
            </a:r>
            <a:endParaRPr lang="zh-TW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687C7ABC-1D40-4BF6-9AB1-3FC120C8A7F2}"/>
              </a:ext>
            </a:extLst>
          </p:cNvPr>
          <p:cNvCxnSpPr>
            <a:cxnSpLocks/>
            <a:stCxn id="96" idx="4"/>
            <a:endCxn id="16" idx="4"/>
          </p:cNvCxnSpPr>
          <p:nvPr/>
        </p:nvCxnSpPr>
        <p:spPr>
          <a:xfrm rot="16200000" flipH="1">
            <a:off x="4277111" y="3007105"/>
            <a:ext cx="671939" cy="3420481"/>
          </a:xfrm>
          <a:prstGeom prst="bentConnector3">
            <a:avLst>
              <a:gd name="adj1" fmla="val 13402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69FF414A-2FD4-4C9A-AE9D-5B5E0E756D41}"/>
                  </a:ext>
                </a:extLst>
              </p:cNvPr>
              <p:cNvSpPr/>
              <p:nvPr/>
            </p:nvSpPr>
            <p:spPr>
              <a:xfrm>
                <a:off x="3953414" y="2488425"/>
                <a:ext cx="1080000" cy="66726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𝑩𝒖𝒚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69FF414A-2FD4-4C9A-AE9D-5B5E0E756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414" y="2488425"/>
                <a:ext cx="1080000" cy="6672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02E8E6A7-22FD-4A27-BA14-4A2296CB271C}"/>
                  </a:ext>
                </a:extLst>
              </p:cNvPr>
              <p:cNvSpPr/>
              <p:nvPr/>
            </p:nvSpPr>
            <p:spPr>
              <a:xfrm>
                <a:off x="3953414" y="4950919"/>
                <a:ext cx="1080000" cy="66726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𝑺𝒆𝒍𝒍</m:t>
                          </m:r>
                        </m:e>
                        <m:sub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02E8E6A7-22FD-4A27-BA14-4A2296CB2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414" y="4950919"/>
                <a:ext cx="1080000" cy="66726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5F15326A-4189-4154-862B-7A549041830B}"/>
              </a:ext>
            </a:extLst>
          </p:cNvPr>
          <p:cNvSpPr txBox="1"/>
          <p:nvPr/>
        </p:nvSpPr>
        <p:spPr>
          <a:xfrm>
            <a:off x="8674152" y="5019465"/>
            <a:ext cx="109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Prb</a:t>
            </a:r>
            <a:r>
              <a:rPr lang="en-US" altLang="zh-TW" baseline="-25000" dirty="0" err="1"/>
              <a:t>C</a:t>
            </a:r>
            <a:r>
              <a:rPr lang="en-US" altLang="zh-TW" dirty="0"/>
              <a:t>*</a:t>
            </a:r>
            <a:r>
              <a:rPr lang="en-US" altLang="zh-TW" dirty="0" err="1"/>
              <a:t>Inc</a:t>
            </a:r>
            <a:r>
              <a:rPr lang="en-US" altLang="zh-TW" baseline="-25000" dirty="0" err="1"/>
              <a:t>C</a:t>
            </a:r>
            <a:endParaRPr lang="zh-TW" altLang="en-US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5082AFA4-E34C-474F-94FC-79432EC8EF46}"/>
              </a:ext>
            </a:extLst>
          </p:cNvPr>
          <p:cNvSpPr txBox="1"/>
          <p:nvPr/>
        </p:nvSpPr>
        <p:spPr>
          <a:xfrm>
            <a:off x="8674152" y="2676888"/>
            <a:ext cx="109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Prb</a:t>
            </a:r>
            <a:r>
              <a:rPr lang="en-US" altLang="zh-TW" baseline="-25000" dirty="0" err="1"/>
              <a:t>A</a:t>
            </a:r>
            <a:r>
              <a:rPr lang="en-US" altLang="zh-TW" dirty="0"/>
              <a:t>*</a:t>
            </a:r>
            <a:r>
              <a:rPr lang="en-US" altLang="zh-TW" dirty="0" err="1"/>
              <a:t>Inc</a:t>
            </a:r>
            <a:r>
              <a:rPr lang="en-US" altLang="zh-TW" baseline="-25000" dirty="0" err="1"/>
              <a:t>A</a:t>
            </a:r>
            <a:endParaRPr lang="zh-TW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2FFF91C-5BD7-46EE-9BAC-F271B4CBE88F}"/>
              </a:ext>
            </a:extLst>
          </p:cNvPr>
          <p:cNvSpPr/>
          <p:nvPr/>
        </p:nvSpPr>
        <p:spPr>
          <a:xfrm>
            <a:off x="5061355" y="3725255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0.3+</a:t>
            </a:r>
            <a:r>
              <a:rPr lang="en-US" altLang="zh-TW" dirty="0"/>
              <a:t>2.8*10</a:t>
            </a:r>
            <a:r>
              <a:rPr lang="en-US" altLang="zh-TW" baseline="30000" dirty="0"/>
              <a:t>-7</a:t>
            </a:r>
            <a:r>
              <a:rPr lang="zh-TW" altLang="en-US" dirty="0"/>
              <a:t>*</a:t>
            </a:r>
            <a:r>
              <a:rPr lang="en-US" altLang="zh-TW" dirty="0"/>
              <a:t>(T</a:t>
            </a:r>
            <a:r>
              <a:rPr lang="zh-TW" altLang="en-US" dirty="0"/>
              <a:t>-100)</a:t>
            </a:r>
            <a:r>
              <a:rPr lang="en-US" altLang="zh-TW" baseline="30000" dirty="0"/>
              <a:t>4</a:t>
            </a:r>
            <a:endParaRPr lang="zh-TW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7DA9530-2D99-43D3-8F4C-D38EC9573692}"/>
              </a:ext>
            </a:extLst>
          </p:cNvPr>
          <p:cNvSpPr/>
          <p:nvPr/>
        </p:nvSpPr>
        <p:spPr>
          <a:xfrm>
            <a:off x="3939416" y="20506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對方不買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C104F00-929C-4809-BBC4-3174A4C70684}"/>
              </a:ext>
            </a:extLst>
          </p:cNvPr>
          <p:cNvSpPr/>
          <p:nvPr/>
        </p:nvSpPr>
        <p:spPr>
          <a:xfrm>
            <a:off x="3939416" y="45836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對方不賣</a:t>
            </a:r>
          </a:p>
        </p:txBody>
      </p:sp>
      <p:sp>
        <p:nvSpPr>
          <p:cNvPr id="124" name="標題 123">
            <a:extLst>
              <a:ext uri="{FF2B5EF4-FFF2-40B4-BE49-F238E27FC236}">
                <a16:creationId xmlns:a16="http://schemas.microsoft.com/office/drawing/2014/main" id="{6A897BEA-5A35-45F1-AC97-13FF1532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86" y="203891"/>
            <a:ext cx="8911687" cy="1280890"/>
          </a:xfrm>
        </p:spPr>
        <p:txBody>
          <a:bodyPr/>
          <a:lstStyle/>
          <a:p>
            <a:r>
              <a:rPr lang="en-US" altLang="zh-TW" dirty="0"/>
              <a:t>Inversive  </a:t>
            </a:r>
            <a:r>
              <a:rPr lang="zh-TW" altLang="en-US" dirty="0"/>
              <a:t>漲賣跌買</a:t>
            </a:r>
          </a:p>
        </p:txBody>
      </p:sp>
      <p:graphicFrame>
        <p:nvGraphicFramePr>
          <p:cNvPr id="118" name="內容版面配置區 9">
            <a:extLst>
              <a:ext uri="{FF2B5EF4-FFF2-40B4-BE49-F238E27FC236}">
                <a16:creationId xmlns:a16="http://schemas.microsoft.com/office/drawing/2014/main" id="{153D8B68-A2F5-4E7A-938C-678A4600A3A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27700641"/>
              </p:ext>
            </p:extLst>
          </p:nvPr>
        </p:nvGraphicFramePr>
        <p:xfrm>
          <a:off x="5814070" y="877711"/>
          <a:ext cx="1330520" cy="134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5260">
                  <a:extLst>
                    <a:ext uri="{9D8B030D-6E8A-4147-A177-3AD203B41FA5}">
                      <a16:colId xmlns:a16="http://schemas.microsoft.com/office/drawing/2014/main" val="3347997729"/>
                    </a:ext>
                  </a:extLst>
                </a:gridCol>
                <a:gridCol w="665260">
                  <a:extLst>
                    <a:ext uri="{9D8B030D-6E8A-4147-A177-3AD203B41FA5}">
                      <a16:colId xmlns:a16="http://schemas.microsoft.com/office/drawing/2014/main" val="1290276017"/>
                    </a:ext>
                  </a:extLst>
                </a:gridCol>
              </a:tblGrid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87383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6,5%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28130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54711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48416"/>
                  </a:ext>
                </a:extLst>
              </a:tr>
            </a:tbl>
          </a:graphicData>
        </a:graphic>
      </p:graphicFrame>
      <p:graphicFrame>
        <p:nvGraphicFramePr>
          <p:cNvPr id="119" name="內容版面配置區 9">
            <a:extLst>
              <a:ext uri="{FF2B5EF4-FFF2-40B4-BE49-F238E27FC236}">
                <a16:creationId xmlns:a16="http://schemas.microsoft.com/office/drawing/2014/main" id="{69016A93-6D72-432C-AEB2-348F540324DE}"/>
              </a:ext>
            </a:extLst>
          </p:cNvPr>
          <p:cNvGraphicFramePr>
            <a:graphicFrameLocks/>
          </p:cNvGraphicFramePr>
          <p:nvPr/>
        </p:nvGraphicFramePr>
        <p:xfrm>
          <a:off x="5750284" y="5505450"/>
          <a:ext cx="1330520" cy="134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5260">
                  <a:extLst>
                    <a:ext uri="{9D8B030D-6E8A-4147-A177-3AD203B41FA5}">
                      <a16:colId xmlns:a16="http://schemas.microsoft.com/office/drawing/2014/main" val="3347997729"/>
                    </a:ext>
                  </a:extLst>
                </a:gridCol>
                <a:gridCol w="665260">
                  <a:extLst>
                    <a:ext uri="{9D8B030D-6E8A-4147-A177-3AD203B41FA5}">
                      <a16:colId xmlns:a16="http://schemas.microsoft.com/office/drawing/2014/main" val="1290276017"/>
                    </a:ext>
                  </a:extLst>
                </a:gridCol>
              </a:tblGrid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87383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6,5%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28130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54711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484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B70CF102-F93E-4331-A1F4-6A8C226C5B2C}"/>
                  </a:ext>
                </a:extLst>
              </p:cNvPr>
              <p:cNvSpPr/>
              <p:nvPr/>
            </p:nvSpPr>
            <p:spPr>
              <a:xfrm>
                <a:off x="9956055" y="2774656"/>
                <a:ext cx="666000" cy="6672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B70CF102-F93E-4331-A1F4-6A8C226C5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055" y="2774656"/>
                <a:ext cx="666000" cy="66726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A3D6230E-65F1-424C-A0AB-1005031320BE}"/>
                  </a:ext>
                </a:extLst>
              </p:cNvPr>
              <p:cNvSpPr/>
              <p:nvPr/>
            </p:nvSpPr>
            <p:spPr>
              <a:xfrm>
                <a:off x="9950964" y="3723358"/>
                <a:ext cx="666000" cy="6672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A3D6230E-65F1-424C-A0AB-100503132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64" y="3723358"/>
                <a:ext cx="666000" cy="667262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080C1AA-54A6-45C2-B6DA-27ADDA3F1C47}"/>
                  </a:ext>
                </a:extLst>
              </p:cNvPr>
              <p:cNvSpPr/>
              <p:nvPr/>
            </p:nvSpPr>
            <p:spPr>
              <a:xfrm>
                <a:off x="9956055" y="4672280"/>
                <a:ext cx="666000" cy="6672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080C1AA-54A6-45C2-B6DA-27ADDA3F1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055" y="4672280"/>
                <a:ext cx="666000" cy="667262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接點: 弧形 44">
            <a:extLst>
              <a:ext uri="{FF2B5EF4-FFF2-40B4-BE49-F238E27FC236}">
                <a16:creationId xmlns:a16="http://schemas.microsoft.com/office/drawing/2014/main" id="{E8C9A397-578E-4EDA-8B9E-0848894676ED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622055" y="3108287"/>
            <a:ext cx="760460" cy="61518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6DFBEBBF-A162-4AB3-AF89-D48A4CE443A4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10622055" y="4390730"/>
            <a:ext cx="760460" cy="61518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7976A0A4-EA82-4DC5-9F72-822A751C5414}"/>
              </a:ext>
            </a:extLst>
          </p:cNvPr>
          <p:cNvCxnSpPr>
            <a:cxnSpLocks/>
          </p:cNvCxnSpPr>
          <p:nvPr/>
        </p:nvCxnSpPr>
        <p:spPr>
          <a:xfrm>
            <a:off x="10616964" y="4057099"/>
            <a:ext cx="4325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3CA91981-BF5F-4A48-B515-18E4BBF76B44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9382804" y="3108287"/>
            <a:ext cx="573251" cy="28155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弧形 48">
            <a:extLst>
              <a:ext uri="{FF2B5EF4-FFF2-40B4-BE49-F238E27FC236}">
                <a16:creationId xmlns:a16="http://schemas.microsoft.com/office/drawing/2014/main" id="{95E235D8-7BEB-4173-B858-436E9FDF5A57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9388965" y="4724361"/>
            <a:ext cx="567090" cy="28155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73849F2-1CC9-4EB7-9254-8D3B537A1D7F}"/>
              </a:ext>
            </a:extLst>
          </p:cNvPr>
          <p:cNvSpPr txBox="1"/>
          <p:nvPr/>
        </p:nvSpPr>
        <p:spPr>
          <a:xfrm>
            <a:off x="9724953" y="5621092"/>
            <a:ext cx="221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Multinomial(</a:t>
            </a:r>
            <a:r>
              <a:rPr lang="en-US" altLang="zh-TW" dirty="0" err="1"/>
              <a:t>Ps,Pn,Pb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99D6074-3727-424A-AB94-8AAEAC57B1AA}"/>
              </a:ext>
            </a:extLst>
          </p:cNvPr>
          <p:cNvSpPr txBox="1"/>
          <p:nvPr/>
        </p:nvSpPr>
        <p:spPr>
          <a:xfrm>
            <a:off x="9030944" y="3867024"/>
            <a:ext cx="102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100-B-S</a:t>
            </a:r>
            <a:endParaRPr lang="zh-TW" altLang="en-US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DCB3F851-89AE-45ED-BB87-A344D43F9F2D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10283964" y="3441918"/>
            <a:ext cx="5091" cy="281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434B989B-8CA9-4156-86B8-98E859B22AB4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>
          <a:xfrm flipH="1" flipV="1">
            <a:off x="10283964" y="4390620"/>
            <a:ext cx="5091" cy="2816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6EF2264F-01CB-46D4-879D-3E0C13B640B1}"/>
                  </a:ext>
                </a:extLst>
              </p:cNvPr>
              <p:cNvSpPr/>
              <p:nvPr/>
            </p:nvSpPr>
            <p:spPr>
              <a:xfrm>
                <a:off x="11049515" y="3723468"/>
                <a:ext cx="666000" cy="6672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𝑨𝒄𝒕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6EF2264F-01CB-46D4-879D-3E0C13B64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515" y="3723468"/>
                <a:ext cx="666000" cy="66726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21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-0.00039 0.35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77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0039 0.3622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10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4.16667E-7 -0.359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810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4.16667E-7 -0.369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13" grpId="0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86219E3F-0814-4007-8D5B-C607AD73DF68}"/>
                  </a:ext>
                </a:extLst>
              </p:cNvPr>
              <p:cNvSpPr/>
              <p:nvPr/>
            </p:nvSpPr>
            <p:spPr>
              <a:xfrm>
                <a:off x="7852178" y="3056206"/>
                <a:ext cx="1530626" cy="667262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𝑰𝒏𝒕𝒆𝒏𝒕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𝑨𝒔𝒔𝒆𝒕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86219E3F-0814-4007-8D5B-C607AD73D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78" y="3056206"/>
                <a:ext cx="1530626" cy="6672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8AB04BA8-ACFA-4075-9122-B2367B8B5255}"/>
                  </a:ext>
                </a:extLst>
              </p:cNvPr>
              <p:cNvSpPr/>
              <p:nvPr/>
            </p:nvSpPr>
            <p:spPr>
              <a:xfrm>
                <a:off x="7858339" y="4390730"/>
                <a:ext cx="1530626" cy="667262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𝑰𝒏𝒕𝒆𝒏𝒕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𝑪𝒂𝒔𝒉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8AB04BA8-ACFA-4075-9122-B2367B8B5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9" y="4390730"/>
                <a:ext cx="1530626" cy="6672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0A8BD4F3-A35D-4DD5-9E82-D88610E5F8E9}"/>
                  </a:ext>
                </a:extLst>
              </p:cNvPr>
              <p:cNvSpPr/>
              <p:nvPr/>
            </p:nvSpPr>
            <p:spPr>
              <a:xfrm>
                <a:off x="5750284" y="3056206"/>
                <a:ext cx="1146073" cy="667262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𝑷𝒓𝒃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𝑨𝒔𝒔𝒆𝒕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0A8BD4F3-A35D-4DD5-9E82-D88610E5F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284" y="3056206"/>
                <a:ext cx="1146073" cy="6672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A13452BB-252A-4B85-B917-3EDB96B51E0E}"/>
                  </a:ext>
                </a:extLst>
              </p:cNvPr>
              <p:cNvSpPr/>
              <p:nvPr/>
            </p:nvSpPr>
            <p:spPr>
              <a:xfrm>
                <a:off x="5750284" y="4386054"/>
                <a:ext cx="1146073" cy="667262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𝑷𝒓𝒃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𝑪𝒂𝒔𝒉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A13452BB-252A-4B85-B917-3EDB96B51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284" y="4386054"/>
                <a:ext cx="1146073" cy="66726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>
            <a:extLst>
              <a:ext uri="{FF2B5EF4-FFF2-40B4-BE49-F238E27FC236}">
                <a16:creationId xmlns:a16="http://schemas.microsoft.com/office/drawing/2014/main" id="{5015C24C-367A-4EB0-9FD6-8CEA63EA9DA0}"/>
              </a:ext>
            </a:extLst>
          </p:cNvPr>
          <p:cNvSpPr/>
          <p:nvPr/>
        </p:nvSpPr>
        <p:spPr>
          <a:xfrm>
            <a:off x="4233360" y="3716012"/>
            <a:ext cx="859206" cy="6672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zh-TW" b="1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&gt;60</a:t>
            </a:r>
            <a:endParaRPr lang="zh-TW" altLang="en-US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1F6AF09-9E5D-4A56-9833-84FD296B1F9B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6896357" y="3389837"/>
            <a:ext cx="955821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F866B01-6DCA-4B67-A432-73B64B4B01EC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>
            <a:off x="6896357" y="4719685"/>
            <a:ext cx="961982" cy="467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108BF37D-D8C2-49EA-A8E9-9295088F4723}"/>
                  </a:ext>
                </a:extLst>
              </p:cNvPr>
              <p:cNvSpPr/>
              <p:nvPr/>
            </p:nvSpPr>
            <p:spPr>
              <a:xfrm>
                <a:off x="465326" y="3723358"/>
                <a:ext cx="1080000" cy="66726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𝑷𝒓𝒊𝒄𝒆</m:t>
                          </m:r>
                        </m:e>
                        <m:sub/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108BF37D-D8C2-49EA-A8E9-9295088F4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26" y="3723358"/>
                <a:ext cx="1080000" cy="66726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A0C11C4D-3C92-426E-BAD5-88D303DB43BC}"/>
              </a:ext>
            </a:extLst>
          </p:cNvPr>
          <p:cNvCxnSpPr>
            <a:cxnSpLocks/>
            <a:stCxn id="23" idx="0"/>
            <a:endCxn id="11" idx="0"/>
          </p:cNvCxnSpPr>
          <p:nvPr/>
        </p:nvCxnSpPr>
        <p:spPr>
          <a:xfrm rot="5400000" flipH="1" flipV="1">
            <a:off x="4477832" y="-416300"/>
            <a:ext cx="667152" cy="7612165"/>
          </a:xfrm>
          <a:prstGeom prst="bentConnector3">
            <a:avLst>
              <a:gd name="adj1" fmla="val 327291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A2B80BDD-8F7A-4F49-BC47-5FC3B39CC4E4}"/>
              </a:ext>
            </a:extLst>
          </p:cNvPr>
          <p:cNvCxnSpPr>
            <a:cxnSpLocks/>
            <a:stCxn id="23" idx="4"/>
            <a:endCxn id="13" idx="4"/>
          </p:cNvCxnSpPr>
          <p:nvPr/>
        </p:nvCxnSpPr>
        <p:spPr>
          <a:xfrm rot="16200000" flipH="1">
            <a:off x="4480803" y="915143"/>
            <a:ext cx="667372" cy="7618326"/>
          </a:xfrm>
          <a:prstGeom prst="bentConnector3">
            <a:avLst>
              <a:gd name="adj1" fmla="val 27126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900B19FE-95EC-4D56-A954-F062A238F718}"/>
              </a:ext>
            </a:extLst>
          </p:cNvPr>
          <p:cNvCxnSpPr>
            <a:cxnSpLocks/>
            <a:stCxn id="96" idx="0"/>
            <a:endCxn id="15" idx="0"/>
          </p:cNvCxnSpPr>
          <p:nvPr/>
        </p:nvCxnSpPr>
        <p:spPr>
          <a:xfrm rot="5400000" flipH="1" flipV="1">
            <a:off x="4284126" y="1674921"/>
            <a:ext cx="657909" cy="3420481"/>
          </a:xfrm>
          <a:prstGeom prst="bentConnector3">
            <a:avLst>
              <a:gd name="adj1" fmla="val 13474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E08D2B56-2741-451F-903F-B8477FB90703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5043536" y="3009265"/>
            <a:ext cx="326175" cy="108732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06B9B549-8CC6-4C43-AAE4-C5218D29162E}"/>
                  </a:ext>
                </a:extLst>
              </p:cNvPr>
              <p:cNvSpPr/>
              <p:nvPr/>
            </p:nvSpPr>
            <p:spPr>
              <a:xfrm>
                <a:off x="3894998" y="1199765"/>
                <a:ext cx="1530626" cy="667262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𝑰𝒏𝒄𝒍𝒊𝒏𝒆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𝑨𝒔𝒔𝒆𝒕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06B9B549-8CC6-4C43-AAE4-C5218D291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998" y="1199765"/>
                <a:ext cx="1530626" cy="66726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BE99871-BCB2-47F7-AE4F-667CEDFB8A6A}"/>
                  </a:ext>
                </a:extLst>
              </p:cNvPr>
              <p:cNvSpPr/>
              <p:nvPr/>
            </p:nvSpPr>
            <p:spPr>
              <a:xfrm>
                <a:off x="3894998" y="5878722"/>
                <a:ext cx="1530626" cy="667262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𝑰𝒏𝒄𝒍𝒊𝒏𝒆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𝑪𝒂𝒔𝒉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BE99871-BCB2-47F7-AE4F-667CEDFB8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998" y="5878722"/>
                <a:ext cx="1530626" cy="66726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橢圓 95">
            <a:extLst>
              <a:ext uri="{FF2B5EF4-FFF2-40B4-BE49-F238E27FC236}">
                <a16:creationId xmlns:a16="http://schemas.microsoft.com/office/drawing/2014/main" id="{421B6B43-F7EA-4AD5-85F1-EC9CE919DEB8}"/>
              </a:ext>
            </a:extLst>
          </p:cNvPr>
          <p:cNvSpPr/>
          <p:nvPr/>
        </p:nvSpPr>
        <p:spPr>
          <a:xfrm>
            <a:off x="2569840" y="3714115"/>
            <a:ext cx="666000" cy="6672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</a:t>
            </a:r>
            <a:endParaRPr lang="zh-TW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687C7ABC-1D40-4BF6-9AB1-3FC120C8A7F2}"/>
              </a:ext>
            </a:extLst>
          </p:cNvPr>
          <p:cNvCxnSpPr>
            <a:cxnSpLocks/>
            <a:stCxn id="96" idx="4"/>
            <a:endCxn id="16" idx="4"/>
          </p:cNvCxnSpPr>
          <p:nvPr/>
        </p:nvCxnSpPr>
        <p:spPr>
          <a:xfrm rot="16200000" flipH="1">
            <a:off x="4277111" y="3007105"/>
            <a:ext cx="671939" cy="3420481"/>
          </a:xfrm>
          <a:prstGeom prst="bentConnector3">
            <a:avLst>
              <a:gd name="adj1" fmla="val 13402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69FF414A-2FD4-4C9A-AE9D-5B5E0E756D41}"/>
                  </a:ext>
                </a:extLst>
              </p:cNvPr>
              <p:cNvSpPr/>
              <p:nvPr/>
            </p:nvSpPr>
            <p:spPr>
              <a:xfrm>
                <a:off x="3953414" y="2488425"/>
                <a:ext cx="1080000" cy="66726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𝑩𝒖𝒚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69FF414A-2FD4-4C9A-AE9D-5B5E0E756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414" y="2488425"/>
                <a:ext cx="1080000" cy="6672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02E8E6A7-22FD-4A27-BA14-4A2296CB271C}"/>
                  </a:ext>
                </a:extLst>
              </p:cNvPr>
              <p:cNvSpPr/>
              <p:nvPr/>
            </p:nvSpPr>
            <p:spPr>
              <a:xfrm>
                <a:off x="3953414" y="4950919"/>
                <a:ext cx="1080000" cy="66726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𝑺𝒆𝒍𝒍</m:t>
                          </m:r>
                        </m:e>
                        <m:sub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02E8E6A7-22FD-4A27-BA14-4A2296CB2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414" y="4950919"/>
                <a:ext cx="1080000" cy="66726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5F15326A-4189-4154-862B-7A549041830B}"/>
              </a:ext>
            </a:extLst>
          </p:cNvPr>
          <p:cNvSpPr txBox="1"/>
          <p:nvPr/>
        </p:nvSpPr>
        <p:spPr>
          <a:xfrm>
            <a:off x="8266555" y="5019465"/>
            <a:ext cx="154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0.7</a:t>
            </a:r>
            <a:r>
              <a:rPr lang="zh-TW" altLang="en-US" dirty="0"/>
              <a:t>*</a:t>
            </a:r>
            <a:r>
              <a:rPr lang="en-US" altLang="zh-TW" dirty="0" err="1"/>
              <a:t>Prb</a:t>
            </a:r>
            <a:r>
              <a:rPr lang="en-US" altLang="zh-TW" baseline="-25000" dirty="0" err="1"/>
              <a:t>C</a:t>
            </a:r>
            <a:r>
              <a:rPr lang="en-US" altLang="zh-TW" dirty="0"/>
              <a:t>*</a:t>
            </a:r>
            <a:r>
              <a:rPr lang="en-US" altLang="zh-TW" dirty="0" err="1"/>
              <a:t>Inc</a:t>
            </a:r>
            <a:r>
              <a:rPr lang="en-US" altLang="zh-TW" baseline="-25000" dirty="0" err="1"/>
              <a:t>C</a:t>
            </a:r>
            <a:endParaRPr lang="zh-TW" altLang="en-US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5082AFA4-E34C-474F-94FC-79432EC8EF46}"/>
              </a:ext>
            </a:extLst>
          </p:cNvPr>
          <p:cNvSpPr txBox="1"/>
          <p:nvPr/>
        </p:nvSpPr>
        <p:spPr>
          <a:xfrm>
            <a:off x="8674152" y="2676888"/>
            <a:ext cx="109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Prb</a:t>
            </a:r>
            <a:r>
              <a:rPr lang="en-US" altLang="zh-TW" baseline="-25000" dirty="0" err="1"/>
              <a:t>A</a:t>
            </a:r>
            <a:r>
              <a:rPr lang="en-US" altLang="zh-TW" dirty="0"/>
              <a:t>*</a:t>
            </a:r>
            <a:r>
              <a:rPr lang="en-US" altLang="zh-TW" dirty="0" err="1"/>
              <a:t>Inc</a:t>
            </a:r>
            <a:r>
              <a:rPr lang="en-US" altLang="zh-TW" baseline="-25000" dirty="0" err="1"/>
              <a:t>A</a:t>
            </a:r>
            <a:endParaRPr lang="zh-TW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2FFF91C-5BD7-46EE-9BAC-F271B4CBE88F}"/>
              </a:ext>
            </a:extLst>
          </p:cNvPr>
          <p:cNvSpPr/>
          <p:nvPr/>
        </p:nvSpPr>
        <p:spPr>
          <a:xfrm>
            <a:off x="5061355" y="3725255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0.3+</a:t>
            </a:r>
            <a:r>
              <a:rPr lang="en-US" altLang="zh-TW" dirty="0"/>
              <a:t>2.8*10</a:t>
            </a:r>
            <a:r>
              <a:rPr lang="en-US" altLang="zh-TW" baseline="30000" dirty="0"/>
              <a:t>-7</a:t>
            </a:r>
            <a:r>
              <a:rPr lang="zh-TW" altLang="en-US" dirty="0"/>
              <a:t>*</a:t>
            </a:r>
            <a:r>
              <a:rPr lang="en-US" altLang="zh-TW" dirty="0"/>
              <a:t>(T</a:t>
            </a:r>
            <a:r>
              <a:rPr lang="zh-TW" altLang="en-US" dirty="0"/>
              <a:t>-100)</a:t>
            </a:r>
            <a:r>
              <a:rPr lang="en-US" altLang="zh-TW" baseline="30000" dirty="0"/>
              <a:t>4</a:t>
            </a:r>
            <a:endParaRPr lang="zh-TW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7DA9530-2D99-43D3-8F4C-D38EC9573692}"/>
              </a:ext>
            </a:extLst>
          </p:cNvPr>
          <p:cNvSpPr/>
          <p:nvPr/>
        </p:nvSpPr>
        <p:spPr>
          <a:xfrm>
            <a:off x="3939416" y="20506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對方不買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C104F00-929C-4809-BBC4-3174A4C70684}"/>
              </a:ext>
            </a:extLst>
          </p:cNvPr>
          <p:cNvSpPr/>
          <p:nvPr/>
        </p:nvSpPr>
        <p:spPr>
          <a:xfrm>
            <a:off x="3939416" y="45836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對方不賣</a:t>
            </a:r>
          </a:p>
        </p:txBody>
      </p:sp>
      <p:sp>
        <p:nvSpPr>
          <p:cNvPr id="124" name="標題 123">
            <a:extLst>
              <a:ext uri="{FF2B5EF4-FFF2-40B4-BE49-F238E27FC236}">
                <a16:creationId xmlns:a16="http://schemas.microsoft.com/office/drawing/2014/main" id="{6A897BEA-5A35-45F1-AC97-13FF1532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86" y="203891"/>
            <a:ext cx="8911687" cy="1280890"/>
          </a:xfrm>
        </p:spPr>
        <p:txBody>
          <a:bodyPr/>
          <a:lstStyle/>
          <a:p>
            <a:r>
              <a:rPr lang="en-US" altLang="zh-TW" dirty="0"/>
              <a:t>Hedge  </a:t>
            </a:r>
            <a:r>
              <a:rPr lang="zh-TW" altLang="en-US" dirty="0"/>
              <a:t>漲賣跌不買</a:t>
            </a:r>
          </a:p>
        </p:txBody>
      </p:sp>
      <p:graphicFrame>
        <p:nvGraphicFramePr>
          <p:cNvPr id="118" name="內容版面配置區 9">
            <a:extLst>
              <a:ext uri="{FF2B5EF4-FFF2-40B4-BE49-F238E27FC236}">
                <a16:creationId xmlns:a16="http://schemas.microsoft.com/office/drawing/2014/main" id="{153D8B68-A2F5-4E7A-938C-678A4600A3A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56049187"/>
              </p:ext>
            </p:extLst>
          </p:nvPr>
        </p:nvGraphicFramePr>
        <p:xfrm>
          <a:off x="5879433" y="877711"/>
          <a:ext cx="1330520" cy="134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5260">
                  <a:extLst>
                    <a:ext uri="{9D8B030D-6E8A-4147-A177-3AD203B41FA5}">
                      <a16:colId xmlns:a16="http://schemas.microsoft.com/office/drawing/2014/main" val="3347997729"/>
                    </a:ext>
                  </a:extLst>
                </a:gridCol>
                <a:gridCol w="665260">
                  <a:extLst>
                    <a:ext uri="{9D8B030D-6E8A-4147-A177-3AD203B41FA5}">
                      <a16:colId xmlns:a16="http://schemas.microsoft.com/office/drawing/2014/main" val="1290276017"/>
                    </a:ext>
                  </a:extLst>
                </a:gridCol>
              </a:tblGrid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87383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6,5%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28130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54711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48416"/>
                  </a:ext>
                </a:extLst>
              </a:tr>
            </a:tbl>
          </a:graphicData>
        </a:graphic>
      </p:graphicFrame>
      <p:graphicFrame>
        <p:nvGraphicFramePr>
          <p:cNvPr id="119" name="內容版面配置區 9">
            <a:extLst>
              <a:ext uri="{FF2B5EF4-FFF2-40B4-BE49-F238E27FC236}">
                <a16:creationId xmlns:a16="http://schemas.microsoft.com/office/drawing/2014/main" id="{69016A93-6D72-432C-AEB2-348F540324DE}"/>
              </a:ext>
            </a:extLst>
          </p:cNvPr>
          <p:cNvGraphicFramePr>
            <a:graphicFrameLocks/>
          </p:cNvGraphicFramePr>
          <p:nvPr/>
        </p:nvGraphicFramePr>
        <p:xfrm>
          <a:off x="5750284" y="5505450"/>
          <a:ext cx="1330520" cy="134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5260">
                  <a:extLst>
                    <a:ext uri="{9D8B030D-6E8A-4147-A177-3AD203B41FA5}">
                      <a16:colId xmlns:a16="http://schemas.microsoft.com/office/drawing/2014/main" val="3347997729"/>
                    </a:ext>
                  </a:extLst>
                </a:gridCol>
                <a:gridCol w="665260">
                  <a:extLst>
                    <a:ext uri="{9D8B030D-6E8A-4147-A177-3AD203B41FA5}">
                      <a16:colId xmlns:a16="http://schemas.microsoft.com/office/drawing/2014/main" val="1290276017"/>
                    </a:ext>
                  </a:extLst>
                </a:gridCol>
              </a:tblGrid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87383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6,5%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28130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54711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484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ABB3BD8F-58B9-4BF3-9BA9-ADD4AFC26354}"/>
                  </a:ext>
                </a:extLst>
              </p:cNvPr>
              <p:cNvSpPr/>
              <p:nvPr/>
            </p:nvSpPr>
            <p:spPr>
              <a:xfrm>
                <a:off x="9956055" y="2774656"/>
                <a:ext cx="666000" cy="6672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ABB3BD8F-58B9-4BF3-9BA9-ADD4AFC26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055" y="2774656"/>
                <a:ext cx="666000" cy="66726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59E77498-B6C4-48D1-BE50-204BA7F8BAC6}"/>
                  </a:ext>
                </a:extLst>
              </p:cNvPr>
              <p:cNvSpPr/>
              <p:nvPr/>
            </p:nvSpPr>
            <p:spPr>
              <a:xfrm>
                <a:off x="9950964" y="3723358"/>
                <a:ext cx="666000" cy="6672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59E77498-B6C4-48D1-BE50-204BA7F8B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64" y="3723358"/>
                <a:ext cx="666000" cy="667262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15383BB4-6AB3-456A-A070-414FBE327B2B}"/>
                  </a:ext>
                </a:extLst>
              </p:cNvPr>
              <p:cNvSpPr/>
              <p:nvPr/>
            </p:nvSpPr>
            <p:spPr>
              <a:xfrm>
                <a:off x="9956055" y="4672280"/>
                <a:ext cx="666000" cy="6672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15383BB4-6AB3-456A-A070-414FBE327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055" y="4672280"/>
                <a:ext cx="666000" cy="667262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接點: 弧形 44">
            <a:extLst>
              <a:ext uri="{FF2B5EF4-FFF2-40B4-BE49-F238E27FC236}">
                <a16:creationId xmlns:a16="http://schemas.microsoft.com/office/drawing/2014/main" id="{AB118587-CC95-4BFB-B89B-DC754462D091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622055" y="3108287"/>
            <a:ext cx="760460" cy="61518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D4D3BAA8-4AA1-4DE0-85BF-EC0B29E12894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10622055" y="4390730"/>
            <a:ext cx="760460" cy="61518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DC7F672-038A-45A6-AC50-18A450810D8F}"/>
              </a:ext>
            </a:extLst>
          </p:cNvPr>
          <p:cNvCxnSpPr>
            <a:cxnSpLocks/>
          </p:cNvCxnSpPr>
          <p:nvPr/>
        </p:nvCxnSpPr>
        <p:spPr>
          <a:xfrm>
            <a:off x="10616964" y="4057099"/>
            <a:ext cx="4325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8C813FF6-7415-4320-B40C-47601931EE6D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9382804" y="3108287"/>
            <a:ext cx="573251" cy="28155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弧形 48">
            <a:extLst>
              <a:ext uri="{FF2B5EF4-FFF2-40B4-BE49-F238E27FC236}">
                <a16:creationId xmlns:a16="http://schemas.microsoft.com/office/drawing/2014/main" id="{34991361-D7DE-4694-A9CD-F5AC9E1838DB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9388965" y="4724361"/>
            <a:ext cx="567090" cy="28155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155F703-0E0C-4774-961C-F1166BC34813}"/>
              </a:ext>
            </a:extLst>
          </p:cNvPr>
          <p:cNvSpPr txBox="1"/>
          <p:nvPr/>
        </p:nvSpPr>
        <p:spPr>
          <a:xfrm>
            <a:off x="9724953" y="5621092"/>
            <a:ext cx="221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Multinomial(</a:t>
            </a:r>
            <a:r>
              <a:rPr lang="en-US" altLang="zh-TW" dirty="0" err="1"/>
              <a:t>Ps,Pn,Pb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CA78BA1-B3D7-44C1-AF59-A0D0B277E80B}"/>
              </a:ext>
            </a:extLst>
          </p:cNvPr>
          <p:cNvSpPr txBox="1"/>
          <p:nvPr/>
        </p:nvSpPr>
        <p:spPr>
          <a:xfrm>
            <a:off x="9030944" y="3867024"/>
            <a:ext cx="102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100-B-S</a:t>
            </a:r>
            <a:endParaRPr lang="zh-TW" altLang="en-US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ECB6271-4A2A-492C-A586-F74C02FA9548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10283964" y="3441918"/>
            <a:ext cx="5091" cy="281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B27CAFED-0D26-4BB6-B8C0-A318803553A6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>
          <a:xfrm flipH="1" flipV="1">
            <a:off x="10283964" y="4390620"/>
            <a:ext cx="5091" cy="2816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2E804A4C-3633-47E2-8C96-FC26FB0BF4E8}"/>
                  </a:ext>
                </a:extLst>
              </p:cNvPr>
              <p:cNvSpPr/>
              <p:nvPr/>
            </p:nvSpPr>
            <p:spPr>
              <a:xfrm>
                <a:off x="11049515" y="3723468"/>
                <a:ext cx="666000" cy="6672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𝑨𝒄𝒕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2E804A4C-3633-47E2-8C96-FC26FB0BF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515" y="3723468"/>
                <a:ext cx="666000" cy="66726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5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-0.00039 0.35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77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0039 0.3622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10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4.16667E-7 -0.359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810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4.16667E-7 -0.369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13" grpId="0"/>
      <p:bldP spid="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B02473B-BEB0-4154-AC30-70596208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165" y="1918237"/>
            <a:ext cx="3600000" cy="360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48B836-70EE-4A03-B2B8-64BA88E3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45" y="1918237"/>
            <a:ext cx="3600000" cy="36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53C63FB-99C9-468A-A294-392467495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25" y="1918237"/>
            <a:ext cx="3600000" cy="3600000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AAB5FAAC-4182-4ED6-8020-05F0D811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</a:t>
            </a:r>
            <a:r>
              <a:rPr lang="en-US" altLang="zh-TW" dirty="0"/>
              <a:t>Noise</a:t>
            </a:r>
            <a:r>
              <a:rPr lang="zh-TW" altLang="en-US" dirty="0"/>
              <a:t>結果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26B5A62-90BD-4C44-9566-0E542D533D81}"/>
              </a:ext>
            </a:extLst>
          </p:cNvPr>
          <p:cNvSpPr txBox="1"/>
          <p:nvPr/>
        </p:nvSpPr>
        <p:spPr>
          <a:xfrm>
            <a:off x="687389" y="1733571"/>
            <a:ext cx="16263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Noise Inversive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5E1FF6-76A7-4C16-B812-7FCB61E42000}"/>
              </a:ext>
            </a:extLst>
          </p:cNvPr>
          <p:cNvSpPr txBox="1"/>
          <p:nvPr/>
        </p:nvSpPr>
        <p:spPr>
          <a:xfrm>
            <a:off x="4406277" y="1733571"/>
            <a:ext cx="16263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Noise Herd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AC04B16-6F7E-4FBA-92D4-CADC8F9AED3D}"/>
              </a:ext>
            </a:extLst>
          </p:cNvPr>
          <p:cNvSpPr txBox="1"/>
          <p:nvPr/>
        </p:nvSpPr>
        <p:spPr>
          <a:xfrm>
            <a:off x="8125165" y="1733571"/>
            <a:ext cx="16263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Noise Hedge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0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F13E8E-5A03-4688-98B8-A8F01AEB1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8581" y="3624173"/>
            <a:ext cx="2880000" cy="2880000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5F93B9D-B132-4D5B-A9F8-6EB78BC1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567" y="353828"/>
            <a:ext cx="2880000" cy="288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F8CB868-DEDC-46F3-AF55-D8543CFF4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429" y="353828"/>
            <a:ext cx="2880000" cy="2880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CF1DE69-7587-45AF-A6D9-4B9F5F0A8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02" y="3624173"/>
            <a:ext cx="2880000" cy="288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DEA1498-43C1-4BB0-BFE6-A1783A59E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328" y="3624173"/>
            <a:ext cx="2880000" cy="2880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B435270-1782-4C13-8CC1-2F51C4260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454" y="3624173"/>
            <a:ext cx="2880000" cy="288000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CF6235CA-3B66-4B7A-9F0A-111B448D9D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7291" y="353828"/>
            <a:ext cx="2880000" cy="288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2DE3A4F-4025-4CA3-8214-F15F00CF9F94}"/>
              </a:ext>
            </a:extLst>
          </p:cNvPr>
          <p:cNvSpPr txBox="1"/>
          <p:nvPr/>
        </p:nvSpPr>
        <p:spPr>
          <a:xfrm>
            <a:off x="1741567" y="169161"/>
            <a:ext cx="16263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Herd </a:t>
            </a:r>
            <a:r>
              <a:rPr lang="en-US" altLang="zh-TW" dirty="0" err="1"/>
              <a:t>Herd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AAEE87-0D63-4C19-888D-AFE8CBC1E31A}"/>
              </a:ext>
            </a:extLst>
          </p:cNvPr>
          <p:cNvSpPr txBox="1"/>
          <p:nvPr/>
        </p:nvSpPr>
        <p:spPr>
          <a:xfrm>
            <a:off x="4664429" y="114484"/>
            <a:ext cx="16263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Herd Inversive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35C8AC-8FD1-4AF2-80B8-37E7E85986BA}"/>
              </a:ext>
            </a:extLst>
          </p:cNvPr>
          <p:cNvSpPr txBox="1"/>
          <p:nvPr/>
        </p:nvSpPr>
        <p:spPr>
          <a:xfrm>
            <a:off x="7587291" y="157347"/>
            <a:ext cx="16263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Herd Hedge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05251D-D33B-45A2-B64E-15C0857D3787}"/>
              </a:ext>
            </a:extLst>
          </p:cNvPr>
          <p:cNvSpPr txBox="1"/>
          <p:nvPr/>
        </p:nvSpPr>
        <p:spPr>
          <a:xfrm>
            <a:off x="367202" y="3369145"/>
            <a:ext cx="1747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Inversive Hedge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235B6A7-F45B-4F9D-9238-E412CD28DDCB}"/>
              </a:ext>
            </a:extLst>
          </p:cNvPr>
          <p:cNvSpPr txBox="1"/>
          <p:nvPr/>
        </p:nvSpPr>
        <p:spPr>
          <a:xfrm>
            <a:off x="3314328" y="3369145"/>
            <a:ext cx="1747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Inversive Herd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9456522-F719-4DFD-B6BE-3D87561B369C}"/>
              </a:ext>
            </a:extLst>
          </p:cNvPr>
          <p:cNvSpPr txBox="1"/>
          <p:nvPr/>
        </p:nvSpPr>
        <p:spPr>
          <a:xfrm>
            <a:off x="6256652" y="3369145"/>
            <a:ext cx="18967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Inversive </a:t>
            </a:r>
            <a:r>
              <a:rPr lang="en-US" altLang="zh-TW" dirty="0" err="1"/>
              <a:t>Inversive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D8B2BFB-F271-4C09-A2ED-7ABAAB391A5C}"/>
              </a:ext>
            </a:extLst>
          </p:cNvPr>
          <p:cNvSpPr txBox="1"/>
          <p:nvPr/>
        </p:nvSpPr>
        <p:spPr>
          <a:xfrm>
            <a:off x="9208580" y="3369145"/>
            <a:ext cx="16263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Hedge Hedge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57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88FE5-B28F-4FCE-B3BA-AAF2842D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Cash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6F40656-3B8D-4A01-B68C-1CD8810B2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211" y="2112565"/>
            <a:ext cx="3532485" cy="3600000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509F0F2-4E6C-4ADD-9FCF-A9EA96BE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31" y="2112565"/>
            <a:ext cx="3532485" cy="360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4817477-2FCB-4A3E-8D31-38A163459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651" y="2112565"/>
            <a:ext cx="353248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3257" y="628650"/>
            <a:ext cx="10157354" cy="754492"/>
          </a:xfrm>
        </p:spPr>
        <p:txBody>
          <a:bodyPr rtlCol="0"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調整結果－股票價格</a:t>
            </a: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8B1B29D0-B27F-4CBE-940C-4CB102B3E40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198620" y="4114886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1B7B86B1-79AE-4C8F-8EE1-1D58F429D62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83053" y="1600200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18499323-7243-469E-836D-4430BD8E84F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46720" y="4114886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EF1691A8-4520-4D9B-86C0-13D3DCC3713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180127" y="1600200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F6A63808-7C21-4CA8-BD19-38E89C74CEE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50520" y="4114886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615408C1-F623-4BBD-9B4A-B843CFC060C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77200" y="1600200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9402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1uan3bfq">
      <a:majorFont>
        <a:latin typeface="Calibri Light" panose="020B0502020202020204"/>
        <a:ea typeface="華康細圓體"/>
        <a:cs typeface=""/>
      </a:majorFont>
      <a:minorFont>
        <a:latin typeface="Calibri Light" panose="020B0502020202020204"/>
        <a:ea typeface="華康細圓體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374</TotalTime>
  <Words>468</Words>
  <Application>Microsoft Office PowerPoint</Application>
  <PresentationFormat>寬螢幕</PresentationFormat>
  <Paragraphs>184</Paragraphs>
  <Slides>10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新細明體</vt:lpstr>
      <vt:lpstr>華康細圓體</vt:lpstr>
      <vt:lpstr>Arial</vt:lpstr>
      <vt:lpstr>Calibri</vt:lpstr>
      <vt:lpstr>Calibri Light</vt:lpstr>
      <vt:lpstr>Cambria Math</vt:lpstr>
      <vt:lpstr>Wingdings 3</vt:lpstr>
      <vt:lpstr>絲縷</vt:lpstr>
      <vt:lpstr>Simulation</vt:lpstr>
      <vt:lpstr>簡介</vt:lpstr>
      <vt:lpstr>Herd  漲買跌賣</vt:lpstr>
      <vt:lpstr>Inversive  漲賣跌買</vt:lpstr>
      <vt:lpstr>Hedge  漲賣跌不買</vt:lpstr>
      <vt:lpstr>與Noise結果</vt:lpstr>
      <vt:lpstr>PowerPoint 簡報</vt:lpstr>
      <vt:lpstr>Cash</vt:lpstr>
      <vt:lpstr>調整結果－股票價格</vt:lpstr>
      <vt:lpstr>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CHEN2369</dc:creator>
  <cp:lastModifiedBy>Chen Kao</cp:lastModifiedBy>
  <cp:revision>16</cp:revision>
  <dcterms:created xsi:type="dcterms:W3CDTF">2020-10-26T16:30:44Z</dcterms:created>
  <dcterms:modified xsi:type="dcterms:W3CDTF">2022-02-24T03:52:26Z</dcterms:modified>
</cp:coreProperties>
</file>