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1" r:id="rId2"/>
    <p:sldId id="280" r:id="rId3"/>
    <p:sldId id="281" r:id="rId4"/>
    <p:sldId id="277" r:id="rId5"/>
    <p:sldId id="279" r:id="rId6"/>
    <p:sldId id="260" r:id="rId7"/>
    <p:sldId id="27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38B"/>
    <a:srgbClr val="8FAADC"/>
    <a:srgbClr val="345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1587"/>
  </p:normalViewPr>
  <p:slideViewPr>
    <p:cSldViewPr snapToGrid="0" snapToObjects="1">
      <p:cViewPr varScale="1">
        <p:scale>
          <a:sx n="78" d="100"/>
          <a:sy n="78" d="100"/>
        </p:scale>
        <p:origin x="450" y="96"/>
      </p:cViewPr>
      <p:guideLst>
        <p:guide orient="horz" pos="2160"/>
        <p:guide pos="384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854E-B080-5D49-A51A-E2D52CB17730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46F61-3D0B-594E-98F3-BCF9E089C3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13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1929</a:t>
            </a:r>
            <a:r>
              <a:rPr kumimoji="1" lang="zh-CN" altLang="en-US" dirty="0"/>
              <a:t>年：經濟大蕭條</a:t>
            </a:r>
            <a:endParaRPr kumimoji="1" lang="en-US" altLang="zh-CN" dirty="0"/>
          </a:p>
          <a:p>
            <a:r>
              <a:rPr kumimoji="1" lang="en-US" altLang="zh-TW" dirty="0"/>
              <a:t>1937:</a:t>
            </a:r>
            <a:r>
              <a:rPr kumimoji="1" lang="zh-TW" altLang="en-US" dirty="0"/>
              <a:t>二戰開始，政府提高累進稅率、徵收資本財以作為戰爭準備</a:t>
            </a:r>
            <a:endParaRPr kumimoji="1" lang="en-US" altLang="zh-TW" dirty="0"/>
          </a:p>
          <a:p>
            <a:r>
              <a:rPr kumimoji="1" lang="en-US" altLang="zh-TW" dirty="0"/>
              <a:t>2008:</a:t>
            </a:r>
            <a:r>
              <a:rPr kumimoji="1" lang="zh-CN" altLang="en-US" dirty="0"/>
              <a:t>金融海嘯</a:t>
            </a:r>
            <a:endParaRPr kumimoji="1"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6F61-3D0B-594E-98F3-BCF9E089C3A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978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1929</a:t>
            </a:r>
            <a:r>
              <a:rPr kumimoji="1" lang="zh-CN" altLang="en-US" dirty="0"/>
              <a:t>年：經濟大蕭條</a:t>
            </a:r>
            <a:endParaRPr kumimoji="1" lang="en-US" altLang="zh-CN" dirty="0"/>
          </a:p>
          <a:p>
            <a:r>
              <a:rPr kumimoji="1" lang="en-US" altLang="zh-TW" dirty="0"/>
              <a:t>1937:</a:t>
            </a:r>
            <a:r>
              <a:rPr kumimoji="1" lang="zh-TW" altLang="en-US" dirty="0"/>
              <a:t>二戰開始，政府提高累進稅率、徵收資本財以作為戰爭準備</a:t>
            </a:r>
            <a:endParaRPr kumimoji="1" lang="en-US" altLang="zh-TW" dirty="0"/>
          </a:p>
          <a:p>
            <a:r>
              <a:rPr kumimoji="1" lang="en-US" altLang="zh-TW" dirty="0"/>
              <a:t>2008:</a:t>
            </a:r>
            <a:r>
              <a:rPr kumimoji="1" lang="zh-CN" altLang="en-US" dirty="0"/>
              <a:t>金融海嘯</a:t>
            </a:r>
            <a:endParaRPr kumimoji="1"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6F61-3D0B-594E-98F3-BCF9E089C3A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310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1929</a:t>
            </a:r>
            <a:r>
              <a:rPr kumimoji="1" lang="zh-CN" altLang="en-US" dirty="0"/>
              <a:t>年：經濟大蕭條</a:t>
            </a:r>
            <a:endParaRPr kumimoji="1" lang="en-US" altLang="zh-CN" dirty="0"/>
          </a:p>
          <a:p>
            <a:r>
              <a:rPr kumimoji="1" lang="en-US" altLang="zh-TW" dirty="0"/>
              <a:t>1937:</a:t>
            </a:r>
            <a:r>
              <a:rPr kumimoji="1" lang="zh-TW" altLang="en-US" dirty="0"/>
              <a:t>二戰開始，政府提高累進稅率、徵收資本財以作為戰爭準備</a:t>
            </a:r>
            <a:endParaRPr kumimoji="1" lang="en-US" altLang="zh-TW" dirty="0"/>
          </a:p>
          <a:p>
            <a:r>
              <a:rPr kumimoji="1" lang="en-US" altLang="zh-TW" dirty="0"/>
              <a:t>2008:</a:t>
            </a:r>
            <a:r>
              <a:rPr kumimoji="1" lang="zh-CN" altLang="en-US" dirty="0"/>
              <a:t>金融海嘯</a:t>
            </a:r>
            <a:endParaRPr kumimoji="1"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6F61-3D0B-594E-98F3-BCF9E089C3A7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058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3C92-7740-0D40-AE20-DF4764D30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F49AD5-2E11-D948-8908-18FCCAA3F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1B0872-604A-DB42-B8D1-DDC353AB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AE19BE-6243-3549-A1A9-2F324ADE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AC2579-2896-374D-8081-4D6DA551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35A48C-9A1F-8B48-8941-F16EDD38E51F}"/>
              </a:ext>
            </a:extLst>
          </p:cNvPr>
          <p:cNvSpPr/>
          <p:nvPr userDrawn="1"/>
        </p:nvSpPr>
        <p:spPr>
          <a:xfrm>
            <a:off x="0" y="6621517"/>
            <a:ext cx="3458817" cy="236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621678-0880-6D47-8EE3-0F9A0C34F311}"/>
              </a:ext>
            </a:extLst>
          </p:cNvPr>
          <p:cNvSpPr/>
          <p:nvPr userDrawn="1"/>
        </p:nvSpPr>
        <p:spPr>
          <a:xfrm>
            <a:off x="3458817" y="6621517"/>
            <a:ext cx="5274368" cy="236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44597D-6893-DE48-AAD4-EB2964052F86}"/>
              </a:ext>
            </a:extLst>
          </p:cNvPr>
          <p:cNvSpPr/>
          <p:nvPr userDrawn="1"/>
        </p:nvSpPr>
        <p:spPr>
          <a:xfrm>
            <a:off x="8733185" y="6621516"/>
            <a:ext cx="3458817" cy="236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1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CBA22-2FF7-1B44-89CC-BFDADAD5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EEA26F-43B2-D947-A1AD-F03BF14CA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C26EB-BF4D-1244-9BB6-63CC4890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39DCC9-AC54-6A40-9528-67E7694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5335C1-5E71-804A-AE75-4297B084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3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E82DC-ED52-F14F-8B14-49D2128E8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D04A91-5FBC-CE48-8B4E-4DC5883B5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40F093-1985-9442-AE84-3B62CAC8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39CD0-F293-F940-A35B-8B002DB0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42695D-B440-4A4E-9299-E4884FDB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97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EF9AB-A057-0A4A-BA42-6BB82530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9A717-B949-2C4B-A7BE-2AAF4E88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DC86A8-CA75-D247-9403-D97355D9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630546-C063-054F-98C9-D585FEB6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9ADE8C-F915-B142-975D-AA17F96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041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E016A-387B-924C-93A3-38888251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28893-70C8-4746-ABAA-D199868D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D9A077-8B80-F34D-BD16-0A46DBEE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004A7-B430-9D4E-8311-4B249789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BAAB08-B667-F24F-9396-3D26FD26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819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3A719-2A8E-2141-A330-A93B52E6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747AA-7680-8547-AF4A-ED845E867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354BE7-F8C1-654E-A987-E423A6E5A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6FD341-8AA5-614D-B0FC-B2D4F87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ECA095-8BFA-5D46-B2D5-C550D9F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0FC519-1693-AC46-B830-A03DFA62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57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E952A-5E17-1344-A035-B6A6B9BB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CDF6B-FEA3-2C4A-88E6-CA9AD1A8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D09232-CE88-7D48-8F20-DACBC4EB3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E653AF-0A33-F244-9193-9AB21A48D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A64C0E-019E-E841-8DFA-8051810D5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9D0ACE-3FCC-CE45-9572-A0254AA1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B78E97-290B-BC4F-8D78-05B36C95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3FEA45-8088-D340-9C4F-22E1B5CA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671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9CB94-9AA6-8F48-89FB-6CCF7494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1278B28-F96E-DE4E-B524-EA578042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62FFDF-6A4B-D341-ADA4-D0411BD3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475560-13D3-874C-BEC2-E11C0F4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06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6FEC13-21AD-BC44-8578-3C39B279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1F1DCE-1604-3E43-B120-F265F7BD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93DC5-3A50-3248-835E-C4024349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575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CCA00-D4AE-4C4F-8F1B-1FDCB6F2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EBA7D0-D1E0-5E4B-864F-E22FE0E55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EDA36C-09F8-3742-A02E-425538E94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CC005-7123-A64E-85EB-545FD464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F183F6-0635-F749-AE56-97F00673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1B414E-B039-0E41-8F76-38437BB1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87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280B2-8673-8647-918F-25C192FF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A3CEA5-9278-154D-B371-8622485C0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74EFC9-9520-8C4B-B087-392239D93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3E30FE-A042-7443-867B-C4F4B5D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613AFD-9993-214B-B811-71A78AF5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80A270-C9BA-1E45-925C-289E651B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279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AE21CD-F5C5-6147-90E5-4422853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FCC278-9D16-0D4F-ACB4-452823B1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7F7B9-B509-4A42-9B30-AD5BEDC5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2F0E-7DCB-CC48-BEC7-2B687AF0D17A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ECC022-7684-6648-B2C8-080B12B63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50CD7-AFCA-914B-91B7-9EA5AB3B2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84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B3D713-B15F-434F-B7CB-9D91D2C0436D}"/>
              </a:ext>
            </a:extLst>
          </p:cNvPr>
          <p:cNvSpPr/>
          <p:nvPr/>
        </p:nvSpPr>
        <p:spPr>
          <a:xfrm>
            <a:off x="3294632" y="3844720"/>
            <a:ext cx="5550416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99FD12-6B85-A14B-A77B-EDCD14974D83}"/>
              </a:ext>
            </a:extLst>
          </p:cNvPr>
          <p:cNvSpPr/>
          <p:nvPr/>
        </p:nvSpPr>
        <p:spPr>
          <a:xfrm>
            <a:off x="135467" y="135467"/>
            <a:ext cx="11921066" cy="6587066"/>
          </a:xfrm>
          <a:prstGeom prst="rect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9A7EF-88E2-8641-B8FE-3DB246026DDF}"/>
              </a:ext>
            </a:extLst>
          </p:cNvPr>
          <p:cNvSpPr txBox="1"/>
          <p:nvPr/>
        </p:nvSpPr>
        <p:spPr>
          <a:xfrm>
            <a:off x="2239013" y="2297675"/>
            <a:ext cx="7713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72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Battle Line</a:t>
            </a:r>
            <a:r>
              <a:rPr kumimoji="1" lang="zh-TW" altLang="en-US" sz="7200" b="1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 </a:t>
            </a:r>
            <a:r>
              <a:rPr kumimoji="1" lang="en-US" altLang="zh-TW" sz="7200" b="1" dirty="0" smtClean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Game</a:t>
            </a:r>
            <a:endParaRPr kumimoji="1" lang="zh-TW" altLang="en-US" sz="7200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73912-80B9-A64E-9FAB-E3D03D9EF8C1}"/>
              </a:ext>
            </a:extLst>
          </p:cNvPr>
          <p:cNvSpPr txBox="1"/>
          <p:nvPr/>
        </p:nvSpPr>
        <p:spPr>
          <a:xfrm>
            <a:off x="3406802" y="3883068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Microsoft GothicNeo" panose="020B0500000101010101" pitchFamily="34" charset="-127"/>
              </a:rPr>
              <a:t>2019</a:t>
            </a:r>
            <a:r>
              <a:rPr lang="zh-TW" altLang="en-US" sz="2400" b="1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Microsoft GothicNeo" panose="020B0500000101010101" pitchFamily="34" charset="-127"/>
              </a:rPr>
              <a:t> 商管程式設計期末報告 第</a:t>
            </a:r>
            <a:r>
              <a:rPr lang="en-US" altLang="zh-TW" sz="2400" b="1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Microsoft GothicNeo" panose="020B0500000101010101" pitchFamily="34" charset="-127"/>
              </a:rPr>
              <a:t>20</a:t>
            </a:r>
            <a:r>
              <a:rPr lang="zh-TW" altLang="en-US" sz="2400" b="1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Microsoft GothicNeo" panose="020B0500000101010101" pitchFamily="34" charset="-127"/>
              </a:rPr>
              <a:t>組 </a:t>
            </a:r>
            <a:endParaRPr kumimoji="1" lang="zh-TW" altLang="en-US" sz="24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  <a:cs typeface="Microsoft GothicNeo" panose="020B0500000101010101" pitchFamily="34" charset="-127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9144" y="4892836"/>
            <a:ext cx="626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</a:t>
            </a:r>
            <a:r>
              <a:rPr kumimoji="1"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kumimoji="1"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高晟 柯懷淳 楊仲 吉</a:t>
            </a:r>
            <a:r>
              <a:rPr kumimoji="1"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思諭 </a:t>
            </a:r>
            <a:r>
              <a:rPr kumimoji="1"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陳廷薇 張寬新</a:t>
            </a:r>
            <a:endParaRPr kumimoji="1" lang="en-US" altLang="zh-TW" sz="2400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95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86635"/>
          </a:xfrm>
        </p:spPr>
      </p:pic>
    </p:spTree>
    <p:extLst>
      <p:ext uri="{BB962C8B-B14F-4D97-AF65-F5344CB8AC3E}">
        <p14:creationId xmlns:p14="http://schemas.microsoft.com/office/powerpoint/2010/main" val="13347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E5D51F5-8899-0E42-9A20-3933B4CD2A91}"/>
              </a:ext>
            </a:extLst>
          </p:cNvPr>
          <p:cNvCxnSpPr>
            <a:cxnSpLocks/>
          </p:cNvCxnSpPr>
          <p:nvPr/>
        </p:nvCxnSpPr>
        <p:spPr>
          <a:xfrm>
            <a:off x="443705" y="413892"/>
            <a:ext cx="0" cy="91797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6BC815-146A-BA4D-9862-8BC9D092D5A7}"/>
              </a:ext>
            </a:extLst>
          </p:cNvPr>
          <p:cNvSpPr txBox="1"/>
          <p:nvPr/>
        </p:nvSpPr>
        <p:spPr>
          <a:xfrm>
            <a:off x="611151" y="54896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b="1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</a:t>
            </a:r>
            <a:r>
              <a:rPr kumimoji="1" lang="zh-TW" altLang="en-US" sz="40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架構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1587D7-C0A7-CC45-AF4C-76C7CDC3B5C8}"/>
              </a:ext>
            </a:extLst>
          </p:cNvPr>
          <p:cNvSpPr/>
          <p:nvPr/>
        </p:nvSpPr>
        <p:spPr>
          <a:xfrm>
            <a:off x="0" y="0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F5B859-BB39-484D-86AD-F779237553F7}"/>
              </a:ext>
            </a:extLst>
          </p:cNvPr>
          <p:cNvSpPr/>
          <p:nvPr/>
        </p:nvSpPr>
        <p:spPr>
          <a:xfrm>
            <a:off x="3458817" y="0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B1B7B3-E7A4-D54C-9CE3-EAFDFFE07120}"/>
              </a:ext>
            </a:extLst>
          </p:cNvPr>
          <p:cNvSpPr/>
          <p:nvPr/>
        </p:nvSpPr>
        <p:spPr>
          <a:xfrm>
            <a:off x="8733185" y="-1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D6E8FB-6415-0C46-95EC-F5C0927AD0A3}"/>
              </a:ext>
            </a:extLst>
          </p:cNvPr>
          <p:cNvSpPr/>
          <p:nvPr/>
        </p:nvSpPr>
        <p:spPr>
          <a:xfrm>
            <a:off x="-2" y="6720065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FABEB8-2004-F849-B7EA-91AB449ED1F5}"/>
              </a:ext>
            </a:extLst>
          </p:cNvPr>
          <p:cNvSpPr/>
          <p:nvPr/>
        </p:nvSpPr>
        <p:spPr>
          <a:xfrm>
            <a:off x="3458815" y="6720065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575C08-C002-B84B-A7D5-A6B5E7A28FD9}"/>
              </a:ext>
            </a:extLst>
          </p:cNvPr>
          <p:cNvSpPr/>
          <p:nvPr/>
        </p:nvSpPr>
        <p:spPr>
          <a:xfrm>
            <a:off x="8733183" y="6720064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CECCD12F-18BA-334D-9FBC-B52CADDFC432}"/>
              </a:ext>
            </a:extLst>
          </p:cNvPr>
          <p:cNvSpPr txBox="1"/>
          <p:nvPr/>
        </p:nvSpPr>
        <p:spPr>
          <a:xfrm>
            <a:off x="2455997" y="4737366"/>
            <a:ext cx="3320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建立基本資料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take7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：抽出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張手牌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takeCard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：抽牌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手牌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+1)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、整理手牌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throwcard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：出牌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手牌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-1)</a:t>
            </a: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CN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show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Hold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：檢視目前手牌</a:t>
            </a:r>
            <a:endParaRPr kumimoji="1" lang="en-US" altLang="zh-CN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11151" y="1826956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棋盤</a:t>
            </a:r>
            <a:endParaRPr lang="zh-TW" altLang="en-US" sz="3200" dirty="0"/>
          </a:p>
        </p:txBody>
      </p:sp>
      <p:sp>
        <p:nvSpPr>
          <p:cNvPr id="20" name="圓角矩形 19"/>
          <p:cNvSpPr/>
          <p:nvPr/>
        </p:nvSpPr>
        <p:spPr>
          <a:xfrm>
            <a:off x="4621973" y="960054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母牌</a:t>
            </a:r>
            <a:r>
              <a:rPr lang="zh-TW" altLang="en-US" sz="3200" dirty="0"/>
              <a:t>堆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4621973" y="2879155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旗幟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611151" y="5012260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手</a:t>
            </a:r>
            <a:r>
              <a:rPr lang="zh-TW" altLang="en-US" sz="3200" dirty="0"/>
              <a:t>牌</a:t>
            </a:r>
          </a:p>
        </p:txBody>
      </p:sp>
      <p:cxnSp>
        <p:nvCxnSpPr>
          <p:cNvPr id="24" name="肘形接點 23"/>
          <p:cNvCxnSpPr>
            <a:stCxn id="19" idx="3"/>
            <a:endCxn id="20" idx="1"/>
          </p:cNvCxnSpPr>
          <p:nvPr/>
        </p:nvCxnSpPr>
        <p:spPr>
          <a:xfrm flipV="1">
            <a:off x="2277853" y="1298558"/>
            <a:ext cx="2344120" cy="866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19" idx="3"/>
            <a:endCxn id="21" idx="1"/>
          </p:cNvCxnSpPr>
          <p:nvPr/>
        </p:nvCxnSpPr>
        <p:spPr>
          <a:xfrm>
            <a:off x="2277853" y="2165460"/>
            <a:ext cx="2344120" cy="10521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CECCD12F-18BA-334D-9FBC-B52CADDFC432}"/>
              </a:ext>
            </a:extLst>
          </p:cNvPr>
          <p:cNvSpPr txBox="1"/>
          <p:nvPr/>
        </p:nvSpPr>
        <p:spPr>
          <a:xfrm>
            <a:off x="6377660" y="715570"/>
            <a:ext cx="43319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建立基本資料 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洗牌後的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60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張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CN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has_next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：判斷牌堆是否有牌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get_next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：從牌堆取出牌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en-US" altLang="zh-TW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方所抽的牌由</a:t>
            </a:r>
            <a:r>
              <a:rPr kumimoji="1" lang="en-US" altLang="zh-TW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sever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方抽好再傳給</a:t>
            </a:r>
            <a:r>
              <a:rPr kumimoji="1" lang="en-US" altLang="zh-TW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createNew_normal60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：建立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60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張普通牌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shuffleCardPile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：牌堆進行洗牌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CECCD12F-18BA-334D-9FBC-B52CADDFC432}"/>
              </a:ext>
            </a:extLst>
          </p:cNvPr>
          <p:cNvSpPr txBox="1"/>
          <p:nvPr/>
        </p:nvSpPr>
        <p:spPr>
          <a:xfrm>
            <a:off x="6377659" y="3251071"/>
            <a:ext cx="419136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建立基本資料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placeCard_inA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：在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槽放置卡牌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placeCard_inB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：在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槽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放置卡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what_types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：判斷類型後傳入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張牌，給定分數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duel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：比較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槽、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槽的分數大小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showFlag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：顯示被佔領的旗幟</a:t>
            </a:r>
            <a:endParaRPr kumimoji="1" lang="en-US" altLang="zh-CN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CECCD12F-18BA-334D-9FBC-B52CADDFC432}"/>
              </a:ext>
            </a:extLst>
          </p:cNvPr>
          <p:cNvSpPr txBox="1"/>
          <p:nvPr/>
        </p:nvSpPr>
        <p:spPr>
          <a:xfrm>
            <a:off x="443705" y="2744093"/>
            <a:ext cx="4331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建立基本資料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buildNew_flag9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：建立九座新旗幟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CN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show_allFlag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：顯示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棋盤上的所有旗幟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CN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judge_gameWinner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：判斷輸贏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CN" sz="1400" b="1" dirty="0" err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</a:t>
            </a:r>
            <a:r>
              <a:rPr kumimoji="1" lang="en-US" altLang="zh-CN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howWinner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：顯示贏家</a:t>
            </a:r>
            <a:endParaRPr kumimoji="1" lang="en-US" altLang="zh-CN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5" name="圓角化單一角落矩形 44"/>
          <p:cNvSpPr/>
          <p:nvPr/>
        </p:nvSpPr>
        <p:spPr>
          <a:xfrm>
            <a:off x="11104684" y="2862237"/>
            <a:ext cx="729761" cy="1503485"/>
          </a:xfrm>
          <a:prstGeom prst="round1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rgbClr val="35538B"/>
                </a:solidFill>
              </a:rPr>
              <a:t>卡</a:t>
            </a:r>
            <a:endParaRPr lang="en-US" altLang="zh-TW" sz="3200" dirty="0" smtClean="0">
              <a:solidFill>
                <a:srgbClr val="35538B"/>
              </a:solidFill>
            </a:endParaRPr>
          </a:p>
          <a:p>
            <a:pPr algn="ctr"/>
            <a:r>
              <a:rPr lang="zh-TW" altLang="en-US" sz="3200" dirty="0" smtClean="0">
                <a:solidFill>
                  <a:srgbClr val="35538B"/>
                </a:solidFill>
              </a:rPr>
              <a:t>牌</a:t>
            </a:r>
            <a:endParaRPr lang="zh-TW" altLang="en-US" sz="3200" dirty="0">
              <a:solidFill>
                <a:srgbClr val="35538B"/>
              </a:solidFill>
            </a:endParaRPr>
          </a:p>
        </p:txBody>
      </p:sp>
      <p:cxnSp>
        <p:nvCxnSpPr>
          <p:cNvPr id="55" name="肘形接點 54"/>
          <p:cNvCxnSpPr>
            <a:stCxn id="16" idx="3"/>
            <a:endCxn id="45" idx="2"/>
          </p:cNvCxnSpPr>
          <p:nvPr/>
        </p:nvCxnSpPr>
        <p:spPr>
          <a:xfrm flipV="1">
            <a:off x="5776546" y="4365722"/>
            <a:ext cx="5693019" cy="1110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endCxn id="45" idx="0"/>
          </p:cNvCxnSpPr>
          <p:nvPr/>
        </p:nvCxnSpPr>
        <p:spPr>
          <a:xfrm>
            <a:off x="9223131" y="1256847"/>
            <a:ext cx="2246434" cy="1605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/>
          <p:nvPr/>
        </p:nvCxnSpPr>
        <p:spPr>
          <a:xfrm>
            <a:off x="9486900" y="3875794"/>
            <a:ext cx="161778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E5D51F5-8899-0E42-9A20-3933B4CD2A91}"/>
              </a:ext>
            </a:extLst>
          </p:cNvPr>
          <p:cNvCxnSpPr>
            <a:cxnSpLocks/>
          </p:cNvCxnSpPr>
          <p:nvPr/>
        </p:nvCxnSpPr>
        <p:spPr>
          <a:xfrm>
            <a:off x="443705" y="413892"/>
            <a:ext cx="0" cy="91797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6BC815-146A-BA4D-9862-8BC9D092D5A7}"/>
              </a:ext>
            </a:extLst>
          </p:cNvPr>
          <p:cNvSpPr txBox="1"/>
          <p:nvPr/>
        </p:nvSpPr>
        <p:spPr>
          <a:xfrm>
            <a:off x="611151" y="54896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伺服器</a:t>
            </a:r>
            <a:r>
              <a:rPr kumimoji="1" lang="zh-TW" altLang="en-US" sz="4000" b="1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概念</a:t>
            </a:r>
            <a:endParaRPr kumimoji="1" lang="zh-TW" altLang="en-US" sz="40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1587D7-C0A7-CC45-AF4C-76C7CDC3B5C8}"/>
              </a:ext>
            </a:extLst>
          </p:cNvPr>
          <p:cNvSpPr/>
          <p:nvPr/>
        </p:nvSpPr>
        <p:spPr>
          <a:xfrm>
            <a:off x="0" y="0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F5B859-BB39-484D-86AD-F779237553F7}"/>
              </a:ext>
            </a:extLst>
          </p:cNvPr>
          <p:cNvSpPr/>
          <p:nvPr/>
        </p:nvSpPr>
        <p:spPr>
          <a:xfrm>
            <a:off x="3458817" y="0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B1B7B3-E7A4-D54C-9CE3-EAFDFFE07120}"/>
              </a:ext>
            </a:extLst>
          </p:cNvPr>
          <p:cNvSpPr/>
          <p:nvPr/>
        </p:nvSpPr>
        <p:spPr>
          <a:xfrm>
            <a:off x="8733185" y="-1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D6E8FB-6415-0C46-95EC-F5C0927AD0A3}"/>
              </a:ext>
            </a:extLst>
          </p:cNvPr>
          <p:cNvSpPr/>
          <p:nvPr/>
        </p:nvSpPr>
        <p:spPr>
          <a:xfrm>
            <a:off x="-2" y="6720065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FABEB8-2004-F849-B7EA-91AB449ED1F5}"/>
              </a:ext>
            </a:extLst>
          </p:cNvPr>
          <p:cNvSpPr/>
          <p:nvPr/>
        </p:nvSpPr>
        <p:spPr>
          <a:xfrm>
            <a:off x="3458815" y="6720065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575C08-C002-B84B-A7D5-A6B5E7A28FD9}"/>
              </a:ext>
            </a:extLst>
          </p:cNvPr>
          <p:cNvSpPr/>
          <p:nvPr/>
        </p:nvSpPr>
        <p:spPr>
          <a:xfrm>
            <a:off x="8733183" y="6720064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1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透過圖層的透明部分，可以看到下方圖層的內容。</a:t>
            </a:r>
            <a:endParaRPr kumimoji="0" lang="zh-TW" altLang="zh-TW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adobe-clean-han-tradition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dobe-clean-han-traditional"/>
              </a:rPr>
              <a:t/>
            </a:r>
            <a:b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dobe-clean-han-traditional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626715" y="1653424"/>
            <a:ext cx="8876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初始化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socket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（）         </a:t>
            </a:r>
            <a:r>
              <a:rPr kumimoji="1" lang="zh-TW" altLang="en-US" sz="5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獲取用戶端的通訊地址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accept()</a:t>
            </a:r>
          </a:p>
          <a:p>
            <a:endParaRPr kumimoji="1" lang="en-US" altLang="zh-TW" sz="8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bind()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綁定</a:t>
            </a:r>
            <a:r>
              <a:rPr kumimoji="1" lang="en-US" altLang="zh-TW" b="1" dirty="0" err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ip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</a:t>
            </a:r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kumimoji="1" lang="en-US" altLang="zh-TW" b="1" dirty="0" err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recv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接收資料，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send()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發送資料與用戶端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交流</a:t>
            </a:r>
            <a:endParaRPr kumimoji="1" lang="en-US" altLang="zh-TW" sz="11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kumimoji="1" lang="en-US" altLang="zh-TW" sz="800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listen</a:t>
            </a:r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等待回應</a:t>
            </a:r>
            <a:endParaRPr kumimoji="1" lang="zh-TW" altLang="en-US" sz="800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43705" y="1961251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伺服器</a:t>
            </a:r>
            <a:r>
              <a:rPr lang="zh-TW" altLang="en-US" sz="2400" dirty="0"/>
              <a:t>端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443705" y="3593887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用戶端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626715" y="3347615"/>
            <a:ext cx="64881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初始化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socket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（）</a:t>
            </a:r>
          </a:p>
          <a:p>
            <a:endParaRPr kumimoji="1" lang="zh-TW" altLang="en-US" sz="800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kumimoji="1" lang="en-US" altLang="zh-TW" b="1" dirty="0" err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ip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connect()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連接伺服器</a:t>
            </a:r>
          </a:p>
          <a:p>
            <a:endParaRPr kumimoji="1" lang="zh-TW" altLang="en-US" sz="800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kumimoji="1" lang="en-US" altLang="zh-TW" b="1" dirty="0" err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recv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接收資料，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send()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發送資料與伺服器進行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交流</a:t>
            </a:r>
            <a:endParaRPr kumimoji="1" lang="zh-TW" altLang="en-US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43805" y="5258827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傳</a:t>
            </a:r>
            <a:r>
              <a:rPr kumimoji="1" lang="en-US" altLang="zh-TW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list(</a:t>
            </a:r>
            <a:r>
              <a:rPr kumimoji="1" lang="zh-TW" altLang="en-US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序列化</a:t>
            </a:r>
            <a:r>
              <a:rPr kumimoji="1" lang="en-US" altLang="zh-TW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kumimoji="1" lang="zh-TW" altLang="en-US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</a:t>
            </a:r>
            <a:r>
              <a:rPr kumimoji="1" lang="zh-TW" altLang="en-US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2637183" y="521261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</a:t>
            </a:r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pickle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（）將</a:t>
            </a:r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格式化</a:t>
            </a:r>
            <a:endParaRPr kumimoji="1" lang="zh-TW" altLang="en-US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kumimoji="1" lang="zh-TW" altLang="en-US" sz="800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</a:t>
            </a:r>
            <a:r>
              <a:rPr kumimoji="1"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pickle.loads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（）將收到的資料轉為</a:t>
            </a:r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</a:t>
            </a:r>
            <a:endParaRPr kumimoji="1" lang="zh-TW" altLang="en-US" sz="800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4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E5D51F5-8899-0E42-9A20-3933B4CD2A91}"/>
              </a:ext>
            </a:extLst>
          </p:cNvPr>
          <p:cNvCxnSpPr>
            <a:cxnSpLocks/>
          </p:cNvCxnSpPr>
          <p:nvPr/>
        </p:nvCxnSpPr>
        <p:spPr>
          <a:xfrm>
            <a:off x="443705" y="413892"/>
            <a:ext cx="0" cy="91797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6BC815-146A-BA4D-9862-8BC9D092D5A7}"/>
              </a:ext>
            </a:extLst>
          </p:cNvPr>
          <p:cNvSpPr txBox="1"/>
          <p:nvPr/>
        </p:nvSpPr>
        <p:spPr>
          <a:xfrm>
            <a:off x="564728" y="518934"/>
            <a:ext cx="857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UI</a:t>
            </a:r>
            <a:r>
              <a:rPr kumimoji="1" lang="zh-TW" altLang="en-US" sz="4000" b="1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kumimoji="1" lang="zh-TW" altLang="en-US" sz="40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1587D7-C0A7-CC45-AF4C-76C7CDC3B5C8}"/>
              </a:ext>
            </a:extLst>
          </p:cNvPr>
          <p:cNvSpPr/>
          <p:nvPr/>
        </p:nvSpPr>
        <p:spPr>
          <a:xfrm>
            <a:off x="0" y="0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F5B859-BB39-484D-86AD-F779237553F7}"/>
              </a:ext>
            </a:extLst>
          </p:cNvPr>
          <p:cNvSpPr/>
          <p:nvPr/>
        </p:nvSpPr>
        <p:spPr>
          <a:xfrm>
            <a:off x="3458817" y="0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B1B7B3-E7A4-D54C-9CE3-EAFDFFE07120}"/>
              </a:ext>
            </a:extLst>
          </p:cNvPr>
          <p:cNvSpPr/>
          <p:nvPr/>
        </p:nvSpPr>
        <p:spPr>
          <a:xfrm>
            <a:off x="8733185" y="-1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D6E8FB-6415-0C46-95EC-F5C0927AD0A3}"/>
              </a:ext>
            </a:extLst>
          </p:cNvPr>
          <p:cNvSpPr/>
          <p:nvPr/>
        </p:nvSpPr>
        <p:spPr>
          <a:xfrm>
            <a:off x="-2" y="6720065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FABEB8-2004-F849-B7EA-91AB449ED1F5}"/>
              </a:ext>
            </a:extLst>
          </p:cNvPr>
          <p:cNvSpPr/>
          <p:nvPr/>
        </p:nvSpPr>
        <p:spPr>
          <a:xfrm>
            <a:off x="3458815" y="6720065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575C08-C002-B84B-A7D5-A6B5E7A28FD9}"/>
              </a:ext>
            </a:extLst>
          </p:cNvPr>
          <p:cNvSpPr/>
          <p:nvPr/>
        </p:nvSpPr>
        <p:spPr>
          <a:xfrm>
            <a:off x="8733183" y="6720064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5" y="1661587"/>
            <a:ext cx="6402747" cy="3734935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CFD8C96-F85E-8346-8D84-FCDC775F5F6F}"/>
              </a:ext>
            </a:extLst>
          </p:cNvPr>
          <p:cNvSpPr/>
          <p:nvPr/>
        </p:nvSpPr>
        <p:spPr>
          <a:xfrm>
            <a:off x="2792753" y="557741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遊戲介面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09" y="420864"/>
            <a:ext cx="3404851" cy="34048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069" y="402162"/>
            <a:ext cx="3405600" cy="34056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CFD8C96-F85E-8346-8D84-FCDC775F5F6F}"/>
              </a:ext>
            </a:extLst>
          </p:cNvPr>
          <p:cNvSpPr/>
          <p:nvPr/>
        </p:nvSpPr>
        <p:spPr>
          <a:xfrm>
            <a:off x="8237055" y="311445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卡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FD8C96-F85E-8346-8D84-FCDC775F5F6F}"/>
              </a:ext>
            </a:extLst>
          </p:cNvPr>
          <p:cNvSpPr/>
          <p:nvPr/>
        </p:nvSpPr>
        <p:spPr>
          <a:xfrm>
            <a:off x="9840275" y="3114930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卡牌正面*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</a:rPr>
              <a:t>60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張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87" y="3925758"/>
            <a:ext cx="1676190" cy="167619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35" y="3938729"/>
            <a:ext cx="1676190" cy="167619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BCFD8C96-F85E-8346-8D84-FCDC775F5F6F}"/>
              </a:ext>
            </a:extLst>
          </p:cNvPr>
          <p:cNvSpPr/>
          <p:nvPr/>
        </p:nvSpPr>
        <p:spPr>
          <a:xfrm>
            <a:off x="10507585" y="491990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旗幟</a:t>
            </a:r>
          </a:p>
        </p:txBody>
      </p:sp>
    </p:spTree>
    <p:extLst>
      <p:ext uri="{BB962C8B-B14F-4D97-AF65-F5344CB8AC3E}">
        <p14:creationId xmlns:p14="http://schemas.microsoft.com/office/powerpoint/2010/main" val="15369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45C763-1E94-1E44-85AC-BF1C742B4F2B}"/>
              </a:ext>
            </a:extLst>
          </p:cNvPr>
          <p:cNvSpPr/>
          <p:nvPr/>
        </p:nvSpPr>
        <p:spPr>
          <a:xfrm>
            <a:off x="0" y="0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5D2CD7-47A1-BB45-987E-549D04DA4DF0}"/>
              </a:ext>
            </a:extLst>
          </p:cNvPr>
          <p:cNvSpPr/>
          <p:nvPr/>
        </p:nvSpPr>
        <p:spPr>
          <a:xfrm>
            <a:off x="3458817" y="0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677C32-A4A7-354D-A953-DD426C97DFC3}"/>
              </a:ext>
            </a:extLst>
          </p:cNvPr>
          <p:cNvSpPr/>
          <p:nvPr/>
        </p:nvSpPr>
        <p:spPr>
          <a:xfrm>
            <a:off x="8733185" y="-1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0A4656-4A64-314A-9623-2FDC43242BB3}"/>
              </a:ext>
            </a:extLst>
          </p:cNvPr>
          <p:cNvSpPr/>
          <p:nvPr/>
        </p:nvSpPr>
        <p:spPr>
          <a:xfrm>
            <a:off x="0" y="6668791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77C5B4-112F-BB41-8116-9BC275CAE483}"/>
              </a:ext>
            </a:extLst>
          </p:cNvPr>
          <p:cNvSpPr/>
          <p:nvPr/>
        </p:nvSpPr>
        <p:spPr>
          <a:xfrm>
            <a:off x="3458817" y="6668791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F1FF27-2B7C-A549-8F51-228945A2631A}"/>
              </a:ext>
            </a:extLst>
          </p:cNvPr>
          <p:cNvSpPr/>
          <p:nvPr/>
        </p:nvSpPr>
        <p:spPr>
          <a:xfrm>
            <a:off x="8733185" y="6668790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08B6FF-3B5C-7B4F-BEEF-5D1D5B38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17" y="2639967"/>
            <a:ext cx="1121790" cy="1121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E1CB30-F321-2545-97E1-3C1518A1CD39}"/>
              </a:ext>
            </a:extLst>
          </p:cNvPr>
          <p:cNvSpPr txBox="1"/>
          <p:nvPr/>
        </p:nvSpPr>
        <p:spPr>
          <a:xfrm>
            <a:off x="4580607" y="2658051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600" b="1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作品呈現</a:t>
            </a:r>
            <a:endParaRPr kumimoji="1" lang="en-US" altLang="zh-TW" sz="66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0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10008</TotalTime>
  <Words>453</Words>
  <Application>Microsoft Office PowerPoint</Application>
  <PresentationFormat>寬螢幕</PresentationFormat>
  <Paragraphs>68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adobe-clean-han-traditional</vt:lpstr>
      <vt:lpstr>等线</vt:lpstr>
      <vt:lpstr>等线</vt:lpstr>
      <vt:lpstr>inherit</vt:lpstr>
      <vt:lpstr>Microsoft GothicNeo</vt:lpstr>
      <vt:lpstr>Microsoft JhengHei UI</vt:lpstr>
      <vt:lpstr>微軟正黑體</vt:lpstr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Camila Lin (ADECCO PERSONNEL CO., LTD.)</dc:creator>
  <cp:lastModifiedBy>晟 高</cp:lastModifiedBy>
  <cp:revision>173</cp:revision>
  <dcterms:created xsi:type="dcterms:W3CDTF">2018-12-11T06:35:33Z</dcterms:created>
  <dcterms:modified xsi:type="dcterms:W3CDTF">2019-06-10T02:02:39Z</dcterms:modified>
</cp:coreProperties>
</file>