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5"/>
  </p:handoutMasterIdLst>
  <p:sldIdLst>
    <p:sldId id="256" r:id="rId3"/>
    <p:sldId id="257"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308" r:id="rId20"/>
    <p:sldId id="309" r:id="rId21"/>
    <p:sldId id="310" r:id="rId22"/>
    <p:sldId id="311" r:id="rId23"/>
    <p:sldId id="312" r:id="rId24"/>
    <p:sldId id="275" r:id="rId25"/>
    <p:sldId id="276" r:id="rId26"/>
    <p:sldId id="313" r:id="rId27"/>
    <p:sldId id="314" r:id="rId28"/>
    <p:sldId id="315" r:id="rId29"/>
    <p:sldId id="316" r:id="rId30"/>
    <p:sldId id="317" r:id="rId31"/>
    <p:sldId id="318" r:id="rId32"/>
    <p:sldId id="292" r:id="rId33"/>
    <p:sldId id="293" r:id="rId34"/>
    <p:sldId id="294" r:id="rId35"/>
    <p:sldId id="319" r:id="rId36"/>
    <p:sldId id="320" r:id="rId37"/>
    <p:sldId id="321" r:id="rId38"/>
    <p:sldId id="322" r:id="rId39"/>
    <p:sldId id="323" r:id="rId40"/>
    <p:sldId id="324" r:id="rId41"/>
    <p:sldId id="325" r:id="rId42"/>
    <p:sldId id="326" r:id="rId43"/>
    <p:sldId id="298" r:id="rId44"/>
    <p:sldId id="299" r:id="rId45"/>
    <p:sldId id="300" r:id="rId46"/>
    <p:sldId id="301" r:id="rId47"/>
    <p:sldId id="302" r:id="rId48"/>
    <p:sldId id="303" r:id="rId49"/>
    <p:sldId id="304" r:id="rId50"/>
    <p:sldId id="305" r:id="rId51"/>
    <p:sldId id="306" r:id="rId52"/>
    <p:sldId id="307" r:id="rId53"/>
    <p:sldId id="327" r:id="rId54"/>
  </p:sldIdLst>
  <p:sldSz cx="9906000" cy="6858000" type="A4"/>
  <p:notesSz cx="6662420" cy="9872345"/>
  <p:custDataLst>
    <p:tags r:id="rId59"/>
  </p:custDataLst>
  <p:defaultTextStyle>
    <a:defPPr>
      <a:defRPr lang="zh-CN"/>
    </a:defPPr>
    <a:lvl1pPr algn="l" rtl="0" eaLnBrk="0" fontAlgn="base" hangingPunct="0">
      <a:spcBef>
        <a:spcPct val="0"/>
      </a:spcBef>
      <a:spcAft>
        <a:spcPct val="0"/>
      </a:spcAft>
      <a:defRPr kumimoji="1" sz="2400"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userDrawn="1">
          <p15:clr>
            <a:srgbClr val="A4A3A4"/>
          </p15:clr>
        </p15:guide>
        <p15:guide id="2" pos="24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FF00FF"/>
    <a:srgbClr val="FFFFCC"/>
    <a:srgbClr val="000066"/>
    <a:srgbClr val="336600"/>
    <a:srgbClr val="990099"/>
    <a:srgbClr val="FF0000"/>
    <a:srgbClr val="006600"/>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75" autoAdjust="0"/>
  </p:normalViewPr>
  <p:slideViewPr>
    <p:cSldViewPr showGuides="1">
      <p:cViewPr varScale="1">
        <p:scale>
          <a:sx n="52" d="100"/>
          <a:sy n="52" d="100"/>
        </p:scale>
        <p:origin x="58" y="216"/>
      </p:cViewPr>
      <p:guideLst>
        <p:guide orient="horz" pos="2880"/>
        <p:guide pos="240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090" y="-58"/>
      </p:cViewPr>
      <p:guideLst>
        <p:guide orient="horz" pos="3109"/>
        <p:guide pos="209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tags" Target="tags/tag1.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handoutMaster" Target="handoutMasters/handoutMaster1.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465138" y="573088"/>
            <a:ext cx="2887662" cy="493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eaLnBrk="1" hangingPunct="1">
              <a:defRPr sz="1200" i="0"/>
            </a:lvl1pPr>
          </a:lstStyle>
          <a:p>
            <a:r>
              <a:rPr lang="en-US" altLang="zh-CN"/>
              <a:t>第5章 文本与字体</a:t>
            </a:r>
            <a:endParaRPr lang="en-US" altLang="zh-CN"/>
          </a:p>
        </p:txBody>
      </p:sp>
      <p:sp>
        <p:nvSpPr>
          <p:cNvPr id="3075" name="Rectangle 3"/>
          <p:cNvSpPr>
            <a:spLocks noGrp="1" noChangeArrowheads="1"/>
          </p:cNvSpPr>
          <p:nvPr>
            <p:ph type="dt" sz="quarter" idx="1"/>
          </p:nvPr>
        </p:nvSpPr>
        <p:spPr bwMode="auto">
          <a:xfrm>
            <a:off x="3276600" y="573088"/>
            <a:ext cx="2887663" cy="493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eaLnBrk="1" hangingPunct="1">
              <a:defRPr sz="1200" i="0"/>
            </a:lvl1pPr>
          </a:lstStyle>
          <a:p>
            <a:fld id="{E855D64F-0418-41F5-B726-75B8DFEEB4A6}" type="datetime1">
              <a:rPr lang="zh-CN" altLang="en-US"/>
            </a:fld>
            <a:endParaRPr lang="en-US" altLang="zh-CN"/>
          </a:p>
        </p:txBody>
      </p:sp>
      <p:sp>
        <p:nvSpPr>
          <p:cNvPr id="3076" name="Rectangle 4"/>
          <p:cNvSpPr>
            <a:spLocks noGrp="1" noChangeArrowheads="1"/>
          </p:cNvSpPr>
          <p:nvPr>
            <p:ph type="ftr" sz="quarter" idx="2"/>
          </p:nvPr>
        </p:nvSpPr>
        <p:spPr bwMode="auto">
          <a:xfrm>
            <a:off x="465138" y="8839200"/>
            <a:ext cx="2887662"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eaLnBrk="1" hangingPunct="1">
              <a:defRPr sz="1200" i="0"/>
            </a:lvl1pPr>
          </a:lstStyle>
          <a:p>
            <a:r>
              <a:rPr lang="en-US" altLang="zh-CN"/>
              <a:t>Huang Weitong</a:t>
            </a:r>
            <a:endParaRPr lang="en-US" altLang="zh-CN"/>
          </a:p>
        </p:txBody>
      </p:sp>
      <p:sp>
        <p:nvSpPr>
          <p:cNvPr id="3077" name="Rectangle 5"/>
          <p:cNvSpPr>
            <a:spLocks noGrp="1" noChangeArrowheads="1"/>
          </p:cNvSpPr>
          <p:nvPr>
            <p:ph type="sldNum" sz="quarter" idx="3"/>
          </p:nvPr>
        </p:nvSpPr>
        <p:spPr bwMode="auto">
          <a:xfrm>
            <a:off x="3352800" y="8839200"/>
            <a:ext cx="2887663"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gn="r" eaLnBrk="1" hangingPunct="1">
              <a:defRPr sz="1200" i="0"/>
            </a:lvl1pPr>
          </a:lstStyle>
          <a:p>
            <a:fld id="{AC40B533-9EC4-479E-902E-1AF1ECEA0572}"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887663"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eaLnBrk="1" hangingPunct="1">
              <a:defRPr sz="1200" i="0"/>
            </a:lvl1pPr>
          </a:lstStyle>
          <a:p>
            <a:r>
              <a:rPr lang="en-US" altLang="zh-CN"/>
              <a:t>第5章 文本与字体</a:t>
            </a:r>
            <a:endParaRPr lang="en-US" altLang="zh-CN"/>
          </a:p>
        </p:txBody>
      </p:sp>
      <p:sp>
        <p:nvSpPr>
          <p:cNvPr id="2051" name="Rectangle 3"/>
          <p:cNvSpPr>
            <a:spLocks noGrp="1" noChangeArrowheads="1"/>
          </p:cNvSpPr>
          <p:nvPr>
            <p:ph type="dt" idx="1"/>
          </p:nvPr>
        </p:nvSpPr>
        <p:spPr bwMode="auto">
          <a:xfrm>
            <a:off x="3775075" y="0"/>
            <a:ext cx="2887663"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eaLnBrk="1" hangingPunct="1">
              <a:defRPr sz="1200" i="0"/>
            </a:lvl1pPr>
          </a:lstStyle>
          <a:p>
            <a:fld id="{FDE3B964-1851-4730-A78E-D26B4183EF51}" type="datetime1">
              <a:rPr lang="zh-CN" altLang="en-US"/>
            </a:fld>
            <a:endParaRPr lang="en-US" altLang="zh-CN"/>
          </a:p>
        </p:txBody>
      </p:sp>
      <p:sp>
        <p:nvSpPr>
          <p:cNvPr id="2052" name="Rectangle 4"/>
          <p:cNvSpPr>
            <a:spLocks noGrp="1" noRot="1" noChangeAspect="1" noChangeArrowheads="1"/>
          </p:cNvSpPr>
          <p:nvPr>
            <p:ph type="sldImg" idx="2"/>
          </p:nvPr>
        </p:nvSpPr>
        <p:spPr bwMode="auto">
          <a:xfrm>
            <a:off x="658813" y="739775"/>
            <a:ext cx="5348287" cy="3703638"/>
          </a:xfrm>
          <a:prstGeom prst="rect">
            <a:avLst/>
          </a:prstGeom>
          <a:noFill/>
          <a:ln w="9525">
            <a:solidFill>
              <a:srgbClr val="000000"/>
            </a:solidFill>
            <a:miter lim="800000"/>
          </a:ln>
        </p:spPr>
      </p:sp>
      <p:sp>
        <p:nvSpPr>
          <p:cNvPr id="2053" name="Rectangle 5"/>
          <p:cNvSpPr>
            <a:spLocks noGrp="1" noChangeArrowheads="1"/>
          </p:cNvSpPr>
          <p:nvPr>
            <p:ph type="body" sz="quarter" idx="3"/>
          </p:nvPr>
        </p:nvSpPr>
        <p:spPr bwMode="auto">
          <a:xfrm>
            <a:off x="889000" y="4689475"/>
            <a:ext cx="4884738" cy="4443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lvl="0"/>
            <a:r>
              <a:rPr lang="zh-CN" altLang="en-US" smtClean="0"/>
              <a:t>单击以编辑母版文本样式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054" name="Rectangle 6"/>
          <p:cNvSpPr>
            <a:spLocks noGrp="1" noChangeArrowheads="1"/>
          </p:cNvSpPr>
          <p:nvPr>
            <p:ph type="ftr" sz="quarter" idx="4"/>
          </p:nvPr>
        </p:nvSpPr>
        <p:spPr bwMode="auto">
          <a:xfrm>
            <a:off x="0" y="9378950"/>
            <a:ext cx="2887663"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eaLnBrk="1" hangingPunct="1">
              <a:defRPr sz="1200" i="0"/>
            </a:lvl1pPr>
          </a:lstStyle>
          <a:p>
            <a:r>
              <a:rPr lang="en-US" altLang="zh-CN"/>
              <a:t>Huang Weitong</a:t>
            </a:r>
            <a:endParaRPr lang="en-US" altLang="zh-CN"/>
          </a:p>
        </p:txBody>
      </p:sp>
      <p:sp>
        <p:nvSpPr>
          <p:cNvPr id="2055" name="Rectangle 7"/>
          <p:cNvSpPr>
            <a:spLocks noGrp="1" noChangeArrowheads="1"/>
          </p:cNvSpPr>
          <p:nvPr>
            <p:ph type="sldNum" sz="quarter" idx="5"/>
          </p:nvPr>
        </p:nvSpPr>
        <p:spPr bwMode="auto">
          <a:xfrm>
            <a:off x="3775075" y="9378950"/>
            <a:ext cx="2887663"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gn="r" eaLnBrk="1" hangingPunct="1">
              <a:defRPr sz="1200" i="0"/>
            </a:lvl1pPr>
          </a:lstStyle>
          <a:p>
            <a:fld id="{7269EDD2-AA22-4197-A975-B05773CD613C}" type="slidenum">
              <a:rPr lang="en-US" altLang="zh-CN"/>
            </a:fld>
            <a:endParaRPr lang="en-US" altLang="zh-CN"/>
          </a:p>
        </p:txBody>
      </p:sp>
    </p:spTree>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第5章 文本与字体</a:t>
            </a:r>
            <a:endParaRPr lang="en-US" altLang="zh-CN"/>
          </a:p>
        </p:txBody>
      </p:sp>
      <p:sp>
        <p:nvSpPr>
          <p:cNvPr id="5" name="Rectangle 3"/>
          <p:cNvSpPr>
            <a:spLocks noGrp="1" noChangeArrowheads="1"/>
          </p:cNvSpPr>
          <p:nvPr>
            <p:ph type="dt" idx="1"/>
          </p:nvPr>
        </p:nvSpPr>
        <p:spPr/>
        <p:txBody>
          <a:bodyPr/>
          <a:lstStyle/>
          <a:p>
            <a:fld id="{BA3E7CEF-231C-4D80-8F42-EC161F318EC6}" type="datetime1">
              <a:rPr lang="zh-CN" altLang="en-US"/>
            </a:fld>
            <a:endParaRPr lang="en-US" altLang="zh-CN"/>
          </a:p>
        </p:txBody>
      </p:sp>
      <p:sp>
        <p:nvSpPr>
          <p:cNvPr id="6" name="Rectangle 6"/>
          <p:cNvSpPr>
            <a:spLocks noGrp="1" noChangeArrowheads="1"/>
          </p:cNvSpPr>
          <p:nvPr>
            <p:ph type="ftr" sz="quarter" idx="4"/>
          </p:nvPr>
        </p:nvSpPr>
        <p:spPr/>
        <p:txBody>
          <a:bodyPr/>
          <a:lstStyle/>
          <a:p>
            <a:r>
              <a:rPr lang="en-US" altLang="zh-CN"/>
              <a:t>Huang Weitong</a:t>
            </a:r>
            <a:endParaRPr lang="en-US" altLang="zh-CN"/>
          </a:p>
        </p:txBody>
      </p:sp>
      <p:sp>
        <p:nvSpPr>
          <p:cNvPr id="7" name="Rectangle 7"/>
          <p:cNvSpPr>
            <a:spLocks noGrp="1" noChangeArrowheads="1"/>
          </p:cNvSpPr>
          <p:nvPr>
            <p:ph type="sldNum" sz="quarter" idx="5"/>
          </p:nvPr>
        </p:nvSpPr>
        <p:spPr/>
        <p:txBody>
          <a:bodyPr/>
          <a:lstStyle/>
          <a:p>
            <a:fld id="{60E70521-03F7-4605-9D41-AAFD6D476FDF}" type="slidenum">
              <a:rPr lang="en-US" altLang="zh-CN"/>
            </a:fld>
            <a:endParaRPr lang="en-US" altLang="zh-CN"/>
          </a:p>
        </p:txBody>
      </p:sp>
      <p:sp>
        <p:nvSpPr>
          <p:cNvPr id="44034" name="Rectangle 2"/>
          <p:cNvSpPr>
            <a:spLocks noGrp="1" noRot="1" noChangeAspect="1" noChangeArrowheads="1"/>
          </p:cNvSpPr>
          <p:nvPr>
            <p:ph type="sldImg"/>
          </p:nvPr>
        </p:nvSpPr>
        <p:spPr/>
      </p:sp>
      <p:sp>
        <p:nvSpPr>
          <p:cNvPr id="44035"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38250" y="1122363"/>
            <a:ext cx="74295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09A1A3A-14B8-4679-AB1A-BD355705437C}"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58CD627-FD3E-4F39-89C3-ECB55A336CF1}"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58025" y="609600"/>
            <a:ext cx="2105025"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42950" y="609600"/>
            <a:ext cx="6162675"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FF4ED47-E31F-4F47-866B-36FDADA0E847}"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A370ADD-FD0F-461D-B9E1-98DCD7726DC7}"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76275" y="1709738"/>
            <a:ext cx="8543925"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76275" y="4589463"/>
            <a:ext cx="8543925"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75BA237-197A-4BEA-B4E2-B99A4E524177}"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42950" y="1981200"/>
            <a:ext cx="413385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029200" y="1981200"/>
            <a:ext cx="413385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F5F6D30-BEC1-4608-B23E-1771CF7E7243}"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82625" y="365125"/>
            <a:ext cx="8543925"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82625" y="2505075"/>
            <a:ext cx="419100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014913" y="2505075"/>
            <a:ext cx="42116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0CA74289-122B-4E5E-B5F7-6E71A866D352}"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8CEC91F7-0451-4FFA-8931-6E45D2A05916}"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25B7070-E16D-43AE-8A8A-FE08CDF85630}"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625" y="457200"/>
            <a:ext cx="3194050"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4379EB6-6B87-4635-AE5B-77A61D42832E}"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625" y="457200"/>
            <a:ext cx="319405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8A4B978-7547-4889-88E7-8A907D11D486}"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42950" y="609600"/>
            <a:ext cx="84201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lstStyle/>
          <a:p>
            <a:pPr lvl="0"/>
            <a:r>
              <a:rPr lang="zh-CN" altLang="zh-CN" smtClean="0"/>
              <a:t>单击以编辑</a:t>
            </a:r>
            <a:r>
              <a:rPr lang="zh-CN" altLang="en-US" smtClean="0"/>
              <a:t>母版标题样式</a:t>
            </a:r>
            <a:endParaRPr lang="zh-CN" altLang="en-US" smtClean="0"/>
          </a:p>
        </p:txBody>
      </p:sp>
      <p:sp>
        <p:nvSpPr>
          <p:cNvPr id="1027" name="Rectangle 3"/>
          <p:cNvSpPr>
            <a:spLocks noGrp="1" noChangeArrowheads="1"/>
          </p:cNvSpPr>
          <p:nvPr>
            <p:ph type="body" idx="1"/>
          </p:nvPr>
        </p:nvSpPr>
        <p:spPr bwMode="auto">
          <a:xfrm>
            <a:off x="742950" y="1981200"/>
            <a:ext cx="84201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lvl="0"/>
            <a:r>
              <a:rPr lang="zh-CN" altLang="en-US" smtClean="0"/>
              <a:t>单击以编辑母版文本样式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742950" y="6248400"/>
            <a:ext cx="20637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eaLnBrk="1" hangingPunct="1">
              <a:spcBef>
                <a:spcPct val="50000"/>
              </a:spcBef>
              <a:defRPr sz="1400" i="0"/>
            </a:lvl1pPr>
          </a:lstStyle>
          <a:p>
            <a:endParaRPr lang="en-US" altLang="zh-CN"/>
          </a:p>
        </p:txBody>
      </p:sp>
      <p:sp>
        <p:nvSpPr>
          <p:cNvPr id="1029" name="Rectangle 5"/>
          <p:cNvSpPr>
            <a:spLocks noGrp="1" noChangeArrowheads="1"/>
          </p:cNvSpPr>
          <p:nvPr>
            <p:ph type="ftr" sz="quarter" idx="3"/>
          </p:nvPr>
        </p:nvSpPr>
        <p:spPr bwMode="auto">
          <a:xfrm>
            <a:off x="3384550" y="6248400"/>
            <a:ext cx="31369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ctr" eaLnBrk="1" hangingPunct="1">
              <a:spcBef>
                <a:spcPct val="50000"/>
              </a:spcBef>
              <a:defRPr sz="1400" i="0"/>
            </a:lvl1pPr>
          </a:lstStyle>
          <a:p>
            <a:endParaRPr lang="en-US" altLang="zh-CN"/>
          </a:p>
        </p:txBody>
      </p:sp>
      <p:sp>
        <p:nvSpPr>
          <p:cNvPr id="1030" name="Rectangle 6"/>
          <p:cNvSpPr>
            <a:spLocks noGrp="1" noChangeArrowheads="1"/>
          </p:cNvSpPr>
          <p:nvPr>
            <p:ph type="sldNum" sz="quarter" idx="4"/>
          </p:nvPr>
        </p:nvSpPr>
        <p:spPr bwMode="auto">
          <a:xfrm>
            <a:off x="7099300" y="6248400"/>
            <a:ext cx="20637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eaLnBrk="1" hangingPunct="1">
              <a:spcBef>
                <a:spcPct val="50000"/>
              </a:spcBef>
              <a:defRPr sz="1400" i="0"/>
            </a:lvl1pPr>
          </a:lstStyle>
          <a:p>
            <a:fld id="{A095A4C0-F806-42DD-9B06-44342AF0F077}"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slide" Target="slide11.xml"/><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 Target="slide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fld id="{B0A19B62-0C2F-4440-BF92-8ED541819218}" type="slidenum">
              <a:rPr lang="en-US" altLang="zh-CN"/>
            </a:fld>
            <a:endParaRPr lang="en-US" altLang="zh-CN"/>
          </a:p>
        </p:txBody>
      </p:sp>
      <p:sp>
        <p:nvSpPr>
          <p:cNvPr id="7170" name="Text Box 3074"/>
          <p:cNvSpPr txBox="1">
            <a:spLocks noChangeArrowheads="1"/>
          </p:cNvSpPr>
          <p:nvPr/>
        </p:nvSpPr>
        <p:spPr bwMode="auto">
          <a:xfrm>
            <a:off x="2228850" y="114300"/>
            <a:ext cx="4921540" cy="769441"/>
          </a:xfrm>
          <a:prstGeom prst="rect">
            <a:avLst/>
          </a:prstGeom>
          <a:gradFill rotWithShape="0">
            <a:gsLst>
              <a:gs pos="0">
                <a:srgbClr val="FFFF99"/>
              </a:gs>
              <a:gs pos="100000">
                <a:srgbClr val="FFFFFF"/>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spcBef>
                <a:spcPts val="1200"/>
              </a:spcBef>
              <a:spcAft>
                <a:spcPts val="300"/>
              </a:spcAft>
            </a:pPr>
            <a:r>
              <a:rPr lang="zh-CN" altLang="en-US" sz="4400" b="1" i="0" dirty="0" smtClean="0">
                <a:solidFill>
                  <a:srgbClr val="FF0000"/>
                </a:solidFill>
                <a:latin typeface="Arial" panose="020B0604020202020204" pitchFamily="34" charset="0"/>
              </a:rPr>
              <a:t>第</a:t>
            </a:r>
            <a:r>
              <a:rPr lang="en-US" altLang="zh-CN" sz="4400" b="1" i="0" dirty="0">
                <a:solidFill>
                  <a:srgbClr val="FF0000"/>
                </a:solidFill>
                <a:latin typeface="Arial" panose="020B0604020202020204" pitchFamily="34" charset="0"/>
              </a:rPr>
              <a:t>4</a:t>
            </a:r>
            <a:r>
              <a:rPr lang="zh-CN" altLang="en-US" sz="4400" b="1" i="0" dirty="0" smtClean="0">
                <a:solidFill>
                  <a:srgbClr val="FF0000"/>
                </a:solidFill>
                <a:latin typeface="Arial" panose="020B0604020202020204" pitchFamily="34" charset="0"/>
              </a:rPr>
              <a:t>讲</a:t>
            </a:r>
            <a:r>
              <a:rPr lang="zh-CN" altLang="en-US" sz="4400" b="1" i="0" dirty="0" smtClean="0">
                <a:solidFill>
                  <a:srgbClr val="FF0000"/>
                </a:solidFill>
                <a:latin typeface="Arial" panose="020B0604020202020204" pitchFamily="34" charset="0"/>
              </a:rPr>
              <a:t>   </a:t>
            </a:r>
            <a:r>
              <a:rPr lang="zh-CN" altLang="en-US" sz="4400" b="1" i="0" dirty="0">
                <a:solidFill>
                  <a:srgbClr val="FF0000"/>
                </a:solidFill>
                <a:latin typeface="Arial" panose="020B0604020202020204" pitchFamily="34" charset="0"/>
              </a:rPr>
              <a:t>文本与字体</a:t>
            </a:r>
            <a:endParaRPr lang="zh-CN" altLang="en-US" sz="4400" b="1" i="0" dirty="0">
              <a:solidFill>
                <a:srgbClr val="FF0000"/>
              </a:solidFill>
              <a:latin typeface="Arial" panose="020B0604020202020204" pitchFamily="34" charset="0"/>
            </a:endParaRPr>
          </a:p>
        </p:txBody>
      </p:sp>
      <p:sp>
        <p:nvSpPr>
          <p:cNvPr id="7175" name="Text Box 3079"/>
          <p:cNvSpPr txBox="1">
            <a:spLocks noChangeArrowheads="1"/>
          </p:cNvSpPr>
          <p:nvPr/>
        </p:nvSpPr>
        <p:spPr bwMode="auto">
          <a:xfrm>
            <a:off x="312738" y="3505200"/>
            <a:ext cx="9263062" cy="1373188"/>
          </a:xfrm>
          <a:prstGeom prst="rect">
            <a:avLst/>
          </a:prstGeom>
          <a:gradFill rotWithShape="0">
            <a:gsLst>
              <a:gs pos="0">
                <a:srgbClr val="CCFFFF"/>
              </a:gs>
              <a:gs pos="100000">
                <a:srgbClr val="FFFFFF"/>
              </a:gs>
            </a:gsLst>
            <a:path path="rect">
              <a:fillToRect r="100000" b="10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i="0"/>
              <a:t>        </a:t>
            </a:r>
            <a:r>
              <a:rPr lang="zh-CN" altLang="en-US" sz="2800" b="1" i="0"/>
              <a:t>使用定义好的与设备无关的</a:t>
            </a:r>
            <a:r>
              <a:rPr lang="zh-CN" altLang="en-US" sz="2800" b="1" i="0">
                <a:solidFill>
                  <a:srgbClr val="FF0000"/>
                </a:solidFill>
              </a:rPr>
              <a:t>字体</a:t>
            </a:r>
            <a:r>
              <a:rPr lang="zh-CN" altLang="en-US" sz="2800" b="1" i="0"/>
              <a:t>集，</a:t>
            </a:r>
            <a:r>
              <a:rPr lang="zh-CN" altLang="en-US" sz="2800" b="1" i="0">
                <a:solidFill>
                  <a:srgbClr val="FF33CC"/>
                </a:solidFill>
              </a:rPr>
              <a:t> </a:t>
            </a:r>
            <a:r>
              <a:rPr lang="en-US" altLang="zh-CN" sz="2800" b="1" i="0">
                <a:solidFill>
                  <a:srgbClr val="FF33CC"/>
                </a:solidFill>
              </a:rPr>
              <a:t>Windows</a:t>
            </a:r>
            <a:r>
              <a:rPr lang="zh-CN" altLang="en-US" sz="2800" b="1" i="0"/>
              <a:t>就能维护它的设备无关性，提供“</a:t>
            </a:r>
            <a:r>
              <a:rPr lang="zh-CN" altLang="en-US" sz="2800" b="1" i="0">
                <a:solidFill>
                  <a:srgbClr val="3333FF"/>
                </a:solidFill>
              </a:rPr>
              <a:t>所见即所得</a:t>
            </a:r>
            <a:r>
              <a:rPr lang="zh-CN" altLang="en-US" sz="2800" b="1" i="0"/>
              <a:t>”的好处，即屏幕所见与设备输出的文本是一样的</a:t>
            </a:r>
            <a:endParaRPr lang="zh-CN" altLang="en-US" sz="2800" b="1" i="0"/>
          </a:p>
        </p:txBody>
      </p:sp>
      <p:grpSp>
        <p:nvGrpSpPr>
          <p:cNvPr id="7183" name="Group 3087"/>
          <p:cNvGrpSpPr/>
          <p:nvPr/>
        </p:nvGrpSpPr>
        <p:grpSpPr bwMode="auto">
          <a:xfrm>
            <a:off x="330200" y="1053405"/>
            <a:ext cx="7842250" cy="2087563"/>
            <a:chOff x="192" y="624"/>
            <a:chExt cx="4560" cy="1315"/>
          </a:xfrm>
        </p:grpSpPr>
        <p:sp>
          <p:nvSpPr>
            <p:cNvPr id="7171" name="Text Box 3075"/>
            <p:cNvSpPr txBox="1">
              <a:spLocks noChangeArrowheads="1"/>
            </p:cNvSpPr>
            <p:nvPr/>
          </p:nvSpPr>
          <p:spPr bwMode="auto">
            <a:xfrm>
              <a:off x="192" y="805"/>
              <a:ext cx="2208" cy="1134"/>
            </a:xfrm>
            <a:prstGeom prst="rect">
              <a:avLst/>
            </a:prstGeom>
            <a:gradFill rotWithShape="0">
              <a:gsLst>
                <a:gs pos="0">
                  <a:srgbClr val="CCFFFF"/>
                </a:gs>
                <a:gs pos="100000">
                  <a:srgbClr val="FFFFFF"/>
                </a:gs>
              </a:gsLst>
              <a:path path="rect">
                <a:fillToRect r="100000" b="10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i="0"/>
                <a:t>       </a:t>
              </a:r>
              <a:r>
                <a:rPr lang="en-US" altLang="zh-CN" sz="2800" b="1" i="0">
                  <a:solidFill>
                    <a:srgbClr val="FF33CC"/>
                  </a:solidFill>
                </a:rPr>
                <a:t> Windows</a:t>
              </a:r>
              <a:r>
                <a:rPr lang="zh-CN" altLang="en-US" sz="2800" b="1" i="0"/>
                <a:t>经常使用</a:t>
              </a:r>
              <a:r>
                <a:rPr lang="en-US" altLang="zh-CN" sz="2800" b="1" i="0">
                  <a:solidFill>
                    <a:srgbClr val="FF0000"/>
                  </a:solidFill>
                </a:rPr>
                <a:t>GDI</a:t>
              </a:r>
              <a:r>
                <a:rPr lang="zh-CN" altLang="en-US" sz="2800" b="1" i="0"/>
                <a:t>进行文本输出。在一定意义上，任何内容都可以看成</a:t>
              </a:r>
              <a:r>
                <a:rPr lang="zh-CN" altLang="en-US" sz="2800" b="1" i="0">
                  <a:solidFill>
                    <a:srgbClr val="FF33CC"/>
                  </a:solidFill>
                </a:rPr>
                <a:t>图形实体</a:t>
              </a:r>
              <a:endParaRPr lang="zh-CN" altLang="en-US" sz="2800" b="1" i="0"/>
            </a:p>
          </p:txBody>
        </p:sp>
        <p:sp>
          <p:nvSpPr>
            <p:cNvPr id="7176" name="AutoShape 3080"/>
            <p:cNvSpPr>
              <a:spLocks noChangeArrowheads="1"/>
            </p:cNvSpPr>
            <p:nvPr/>
          </p:nvSpPr>
          <p:spPr bwMode="auto">
            <a:xfrm>
              <a:off x="3168" y="624"/>
              <a:ext cx="1584" cy="1008"/>
            </a:xfrm>
            <a:prstGeom prst="wedgeEllipseCallout">
              <a:avLst>
                <a:gd name="adj1" fmla="val -106060"/>
                <a:gd name="adj2" fmla="val 67856"/>
              </a:avLst>
            </a:prstGeom>
            <a:solidFill>
              <a:srgbClr val="FFFFFF"/>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zh-CN" altLang="en-US" b="1" i="0">
                  <a:solidFill>
                    <a:srgbClr val="FF0000"/>
                  </a:solidFill>
                </a:rPr>
                <a:t>图形和文本并</a:t>
              </a:r>
              <a:endParaRPr lang="zh-CN" altLang="en-US" b="1" i="0">
                <a:solidFill>
                  <a:srgbClr val="FF0000"/>
                </a:solidFill>
              </a:endParaRPr>
            </a:p>
            <a:p>
              <a:pPr algn="ctr"/>
              <a:r>
                <a:rPr lang="zh-CN" altLang="en-US" b="1" i="0">
                  <a:solidFill>
                    <a:srgbClr val="FF0000"/>
                  </a:solidFill>
                </a:rPr>
                <a:t>没有明显的界限</a:t>
              </a:r>
              <a:endParaRPr lang="zh-CN" altLang="en-US" b="1" i="0">
                <a:solidFill>
                  <a:srgbClr val="FF0000"/>
                </a:solidFill>
              </a:endParaRPr>
            </a:p>
          </p:txBody>
        </p:sp>
      </p:grpSp>
      <p:grpSp>
        <p:nvGrpSpPr>
          <p:cNvPr id="7181" name="Group 3085"/>
          <p:cNvGrpSpPr/>
          <p:nvPr/>
        </p:nvGrpSpPr>
        <p:grpSpPr bwMode="auto">
          <a:xfrm>
            <a:off x="495300" y="5029200"/>
            <a:ext cx="7759700" cy="1752600"/>
            <a:chOff x="288" y="3168"/>
            <a:chExt cx="4512" cy="1104"/>
          </a:xfrm>
        </p:grpSpPr>
        <p:sp>
          <p:nvSpPr>
            <p:cNvPr id="7172" name="Text Box 3076"/>
            <p:cNvSpPr txBox="1">
              <a:spLocks noChangeArrowheads="1"/>
            </p:cNvSpPr>
            <p:nvPr/>
          </p:nvSpPr>
          <p:spPr bwMode="auto">
            <a:xfrm>
              <a:off x="288" y="3456"/>
              <a:ext cx="528" cy="518"/>
            </a:xfrm>
            <a:prstGeom prst="rect">
              <a:avLst/>
            </a:prstGeom>
            <a:gradFill rotWithShape="0">
              <a:gsLst>
                <a:gs pos="0">
                  <a:srgbClr val="FFCCFF"/>
                </a:gs>
                <a:gs pos="50000">
                  <a:srgbClr val="FFFFCC"/>
                </a:gs>
                <a:gs pos="100000">
                  <a:srgbClr val="FFCC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b="1" i="0"/>
                <a:t>文本操作</a:t>
              </a:r>
              <a:endParaRPr lang="zh-CN" altLang="en-US" b="1" i="0"/>
            </a:p>
          </p:txBody>
        </p:sp>
        <p:sp>
          <p:nvSpPr>
            <p:cNvPr id="7177" name="Text Box 3081"/>
            <p:cNvSpPr txBox="1">
              <a:spLocks noChangeArrowheads="1"/>
            </p:cNvSpPr>
            <p:nvPr/>
          </p:nvSpPr>
          <p:spPr bwMode="auto">
            <a:xfrm>
              <a:off x="960" y="3168"/>
              <a:ext cx="1728" cy="288"/>
            </a:xfrm>
            <a:prstGeom prst="rect">
              <a:avLst/>
            </a:prstGeom>
            <a:gradFill rotWithShape="0">
              <a:gsLst>
                <a:gs pos="0">
                  <a:srgbClr val="FFCCFF"/>
                </a:gs>
                <a:gs pos="50000">
                  <a:srgbClr val="FFFFCC"/>
                </a:gs>
                <a:gs pos="100000">
                  <a:srgbClr val="FFCC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b="1" i="0"/>
                <a:t>先要获得文本句柄</a:t>
              </a:r>
              <a:endParaRPr lang="zh-CN" altLang="en-US" b="1" i="0"/>
            </a:p>
          </p:txBody>
        </p:sp>
        <p:sp>
          <p:nvSpPr>
            <p:cNvPr id="7178" name="Text Box 3082"/>
            <p:cNvSpPr txBox="1">
              <a:spLocks noChangeArrowheads="1"/>
            </p:cNvSpPr>
            <p:nvPr/>
          </p:nvSpPr>
          <p:spPr bwMode="auto">
            <a:xfrm>
              <a:off x="960" y="3552"/>
              <a:ext cx="3840" cy="288"/>
            </a:xfrm>
            <a:prstGeom prst="rect">
              <a:avLst/>
            </a:prstGeom>
            <a:gradFill rotWithShape="0">
              <a:gsLst>
                <a:gs pos="0">
                  <a:srgbClr val="FFCCFF"/>
                </a:gs>
                <a:gs pos="50000">
                  <a:srgbClr val="FFFFCC"/>
                </a:gs>
                <a:gs pos="100000">
                  <a:srgbClr val="FFCC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b="1" i="0"/>
                <a:t>设置字体、字符大小、字符颜色等有关属性</a:t>
              </a:r>
              <a:endParaRPr lang="zh-CN" altLang="en-US" b="1" i="0"/>
            </a:p>
          </p:txBody>
        </p:sp>
        <p:sp>
          <p:nvSpPr>
            <p:cNvPr id="7179" name="Text Box 3083"/>
            <p:cNvSpPr txBox="1">
              <a:spLocks noChangeArrowheads="1"/>
            </p:cNvSpPr>
            <p:nvPr/>
          </p:nvSpPr>
          <p:spPr bwMode="auto">
            <a:xfrm>
              <a:off x="960" y="3984"/>
              <a:ext cx="2304" cy="288"/>
            </a:xfrm>
            <a:prstGeom prst="rect">
              <a:avLst/>
            </a:prstGeom>
            <a:gradFill rotWithShape="0">
              <a:gsLst>
                <a:gs pos="0">
                  <a:srgbClr val="FFCCFF"/>
                </a:gs>
                <a:gs pos="50000">
                  <a:srgbClr val="FFFFCC"/>
                </a:gs>
                <a:gs pos="100000">
                  <a:srgbClr val="FFCC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b="1" i="0"/>
                <a:t>将这些属性选入设备环境</a:t>
              </a:r>
              <a:endParaRPr lang="zh-CN" altLang="en-US" b="1" i="0"/>
            </a:p>
          </p:txBody>
        </p:sp>
        <p:sp>
          <p:nvSpPr>
            <p:cNvPr id="7180" name="AutoShape 3084"/>
            <p:cNvSpPr/>
            <p:nvPr/>
          </p:nvSpPr>
          <p:spPr bwMode="auto">
            <a:xfrm>
              <a:off x="816" y="3312"/>
              <a:ext cx="96" cy="864"/>
            </a:xfrm>
            <a:prstGeom prst="leftBrace">
              <a:avLst>
                <a:gd name="adj1" fmla="val 75000"/>
                <a:gd name="adj2" fmla="val 50000"/>
              </a:avLst>
            </a:prstGeom>
            <a:gradFill rotWithShape="0">
              <a:gsLst>
                <a:gs pos="0">
                  <a:srgbClr val="FFCCFF"/>
                </a:gs>
                <a:gs pos="50000">
                  <a:srgbClr val="FFFFCC"/>
                </a:gs>
                <a:gs pos="100000">
                  <a:srgbClr val="FFCCFF"/>
                </a:gs>
              </a:gsLst>
              <a:lin ang="0" scaled="1"/>
            </a:gradFill>
            <a:ln w="41275">
              <a:solidFill>
                <a:srgbClr val="CC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7183"/>
                                        </p:tgtEl>
                                        <p:attrNameLst>
                                          <p:attrName>style.visibility</p:attrName>
                                        </p:attrNameLst>
                                      </p:cBhvr>
                                      <p:to>
                                        <p:strVal val="visible"/>
                                      </p:to>
                                    </p:set>
                                    <p:animEffect transition="in" filter="checkerboard(across)">
                                      <p:cBhvr>
                                        <p:cTn id="7" dur="500"/>
                                        <p:tgtEl>
                                          <p:spTgt spid="718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175"/>
                                        </p:tgtEl>
                                        <p:attrNameLst>
                                          <p:attrName>style.visibility</p:attrName>
                                        </p:attrNameLst>
                                      </p:cBhvr>
                                      <p:to>
                                        <p:strVal val="visible"/>
                                      </p:to>
                                    </p:set>
                                    <p:animEffect transition="in" filter="checkerboard(down)">
                                      <p:cBhvr>
                                        <p:cTn id="12" dur="500"/>
                                        <p:tgtEl>
                                          <p:spTgt spid="71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81"/>
                                        </p:tgtEl>
                                        <p:attrNameLst>
                                          <p:attrName>style.visibility</p:attrName>
                                        </p:attrNameLst>
                                      </p:cBhvr>
                                      <p:to>
                                        <p:strVal val="visible"/>
                                      </p:to>
                                    </p:set>
                                    <p:animEffect transition="in" filter="wipe(left)">
                                      <p:cBhvr>
                                        <p:cTn id="17" dur="500"/>
                                        <p:tgtEl>
                                          <p:spTgt spid="7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7A467249-844E-4F65-8A41-B2A181DDFBFE}" type="slidenum">
              <a:rPr lang="en-US" altLang="zh-CN"/>
            </a:fld>
            <a:endParaRPr lang="en-US" altLang="zh-CN"/>
          </a:p>
        </p:txBody>
      </p:sp>
      <p:sp>
        <p:nvSpPr>
          <p:cNvPr id="18434" name="Text Box 2"/>
          <p:cNvSpPr txBox="1">
            <a:spLocks noChangeArrowheads="1"/>
          </p:cNvSpPr>
          <p:nvPr/>
        </p:nvSpPr>
        <p:spPr bwMode="auto">
          <a:xfrm>
            <a:off x="76200" y="76200"/>
            <a:ext cx="5013325" cy="641350"/>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sz="3600" b="1" i="0">
                <a:solidFill>
                  <a:srgbClr val="FF9900"/>
                </a:solidFill>
                <a:latin typeface="隶书" panose="02010509060101010101" pitchFamily="49" charset="-122"/>
                <a:ea typeface="隶书" panose="02010509060101010101" pitchFamily="49" charset="-122"/>
              </a:rPr>
              <a:t>(2)</a:t>
            </a:r>
            <a:r>
              <a:rPr lang="zh-CN" altLang="en-US" sz="3600" b="1" i="0">
                <a:solidFill>
                  <a:srgbClr val="FF9900"/>
                </a:solidFill>
                <a:latin typeface="隶书" panose="02010509060101010101" pitchFamily="49" charset="-122"/>
                <a:ea typeface="隶书" panose="02010509060101010101" pitchFamily="49" charset="-122"/>
              </a:rPr>
              <a:t>确定换行时文本坐标</a:t>
            </a:r>
            <a:endParaRPr lang="zh-CN" altLang="en-US" sz="3600" b="1" i="0">
              <a:solidFill>
                <a:srgbClr val="FF9900"/>
              </a:solidFill>
              <a:latin typeface="隶书" panose="02010509060101010101" pitchFamily="49" charset="-122"/>
              <a:ea typeface="隶书" panose="02010509060101010101" pitchFamily="49" charset="-122"/>
            </a:endParaRPr>
          </a:p>
        </p:txBody>
      </p:sp>
      <p:sp>
        <p:nvSpPr>
          <p:cNvPr id="18435" name="Text Box 3"/>
          <p:cNvSpPr txBox="1">
            <a:spLocks noChangeArrowheads="1"/>
          </p:cNvSpPr>
          <p:nvPr/>
        </p:nvSpPr>
        <p:spPr bwMode="auto">
          <a:xfrm>
            <a:off x="247650" y="3429000"/>
            <a:ext cx="9410700" cy="1373188"/>
          </a:xfrm>
          <a:prstGeom prst="rect">
            <a:avLst/>
          </a:prstGeom>
          <a:gradFill rotWithShape="0">
            <a:gsLst>
              <a:gs pos="0">
                <a:schemeClr val="bg1"/>
              </a:gs>
              <a:gs pos="50000">
                <a:srgbClr val="CCFFFF"/>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i="0">
                <a:solidFill>
                  <a:srgbClr val="990099"/>
                </a:solidFill>
              </a:rPr>
              <a:t>字符的高度</a:t>
            </a:r>
            <a:r>
              <a:rPr lang="zh-CN" altLang="en-US" sz="2800" b="1" i="0"/>
              <a:t>与</a:t>
            </a:r>
            <a:r>
              <a:rPr lang="zh-CN" altLang="en-US" sz="2800" b="1" i="0">
                <a:solidFill>
                  <a:srgbClr val="990099"/>
                </a:solidFill>
              </a:rPr>
              <a:t>行间隔</a:t>
            </a:r>
            <a:r>
              <a:rPr lang="zh-CN" altLang="en-US" sz="2800" b="1" i="0"/>
              <a:t>均存储在</a:t>
            </a:r>
            <a:r>
              <a:rPr lang="en-US" altLang="zh-CN" sz="2800" b="1" i="0"/>
              <a:t>tm</a:t>
            </a:r>
            <a:r>
              <a:rPr lang="zh-CN" altLang="en-US" sz="2800" b="1" i="0"/>
              <a:t>指向的</a:t>
            </a:r>
            <a:r>
              <a:rPr lang="en-US" altLang="zh-CN" sz="2800" b="1" i="0">
                <a:solidFill>
                  <a:srgbClr val="FF0000"/>
                </a:solidFill>
              </a:rPr>
              <a:t>TEXTMETRIC</a:t>
            </a:r>
            <a:r>
              <a:rPr lang="zh-CN" altLang="en-US" sz="2800" b="1" i="0"/>
              <a:t>结构中，换行时</a:t>
            </a:r>
            <a:r>
              <a:rPr lang="en-US" altLang="zh-CN" sz="2800" b="1" i="0"/>
              <a:t>Y</a:t>
            </a:r>
            <a:r>
              <a:rPr lang="zh-CN" altLang="en-US" sz="2800" b="1" i="0"/>
              <a:t>轴上文本的起始坐标</a:t>
            </a:r>
            <a:r>
              <a:rPr lang="en-US" altLang="zh-CN" sz="2800" b="1" i="0"/>
              <a:t>cy</a:t>
            </a:r>
            <a:r>
              <a:rPr lang="zh-CN" altLang="en-US" sz="2800" b="1" i="0"/>
              <a:t>为：</a:t>
            </a:r>
            <a:endParaRPr lang="zh-CN" altLang="en-US" sz="2800" b="1" i="0"/>
          </a:p>
          <a:p>
            <a:r>
              <a:rPr lang="zh-CN" altLang="en-US" sz="2800" b="1" i="0">
                <a:solidFill>
                  <a:srgbClr val="990099"/>
                </a:solidFill>
              </a:rPr>
              <a:t>                     </a:t>
            </a:r>
            <a:r>
              <a:rPr lang="en-US" altLang="zh-CN" sz="2800" b="1" i="0">
                <a:solidFill>
                  <a:srgbClr val="990099"/>
                </a:solidFill>
              </a:rPr>
              <a:t>cy=tm.tmHeight+tm.tmExternalLeading;</a:t>
            </a:r>
            <a:endParaRPr lang="en-US" altLang="zh-CN" sz="2800" b="1" i="0"/>
          </a:p>
        </p:txBody>
      </p:sp>
      <p:sp>
        <p:nvSpPr>
          <p:cNvPr id="18436" name="WordArt 4">
            <a:hlinkClick r:id="rId1" action="ppaction://hlinksldjump"/>
          </p:cNvPr>
          <p:cNvSpPr>
            <a:spLocks noChangeArrowheads="1" noChangeShapeType="1" noTextEdit="1"/>
          </p:cNvSpPr>
          <p:nvPr/>
        </p:nvSpPr>
        <p:spPr bwMode="auto">
          <a:xfrm>
            <a:off x="7099300" y="5486400"/>
            <a:ext cx="2393950" cy="1081088"/>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44444"/>
              </a:avLst>
            </a:prstTxWarp>
            <a:scene3d>
              <a:camera prst="legacyPerspectiveFront">
                <a:rot lat="20519999" lon="1080000" rev="0"/>
              </a:camera>
              <a:lightRig rig="legacyHarsh2" dir="b"/>
            </a:scene3d>
            <a:sp3d extrusionH="430200" prstMaterial="legacyMatte">
              <a:extrusionClr>
                <a:srgbClr val="FF6600"/>
              </a:extrusionClr>
              <a:contourClr>
                <a:srgbClr val="FFE701"/>
              </a:contourClr>
            </a:sp3d>
          </a:bodyPr>
          <a:lstStyle/>
          <a:p>
            <a:pPr algn="ctr"/>
            <a:r>
              <a:rPr lang="en-US" altLang="zh-CN" sz="3600" kern="10">
                <a:ln w="9525">
                  <a:round/>
                </a:ln>
                <a:gradFill rotWithShape="0">
                  <a:gsLst>
                    <a:gs pos="0">
                      <a:srgbClr val="FFE701"/>
                    </a:gs>
                    <a:gs pos="100000">
                      <a:srgbClr val="FE3E02"/>
                    </a:gs>
                  </a:gsLst>
                  <a:lin ang="5400000" scaled="1"/>
                </a:gradFill>
                <a:latin typeface="宋体" panose="02010600030101010101" pitchFamily="2" charset="-122"/>
              </a:rPr>
              <a:t>Return</a:t>
            </a:r>
            <a:endParaRPr lang="zh-CN" altLang="en-US" sz="3600" kern="10">
              <a:ln w="9525">
                <a:round/>
              </a:ln>
              <a:gradFill rotWithShape="0">
                <a:gsLst>
                  <a:gs pos="0">
                    <a:srgbClr val="FFE701"/>
                  </a:gs>
                  <a:gs pos="100000">
                    <a:srgbClr val="FE3E02"/>
                  </a:gs>
                </a:gsLst>
                <a:lin ang="5400000" scaled="1"/>
              </a:gradFill>
              <a:latin typeface="宋体" panose="02010600030101010101" pitchFamily="2" charset="-122"/>
            </a:endParaRPr>
          </a:p>
        </p:txBody>
      </p:sp>
      <p:sp>
        <p:nvSpPr>
          <p:cNvPr id="18438" name="Text Box 6"/>
          <p:cNvSpPr txBox="1">
            <a:spLocks noChangeArrowheads="1"/>
          </p:cNvSpPr>
          <p:nvPr/>
        </p:nvSpPr>
        <p:spPr bwMode="auto">
          <a:xfrm>
            <a:off x="247650" y="1600200"/>
            <a:ext cx="9410700" cy="946150"/>
          </a:xfrm>
          <a:prstGeom prst="rect">
            <a:avLst/>
          </a:prstGeom>
          <a:gradFill rotWithShape="0">
            <a:gsLst>
              <a:gs pos="0">
                <a:schemeClr val="bg1"/>
              </a:gs>
              <a:gs pos="50000">
                <a:srgbClr val="CCFFFF"/>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i="0"/>
              <a:t>        </a:t>
            </a:r>
            <a:r>
              <a:rPr lang="zh-CN" altLang="en-US" sz="2800" b="1" i="0"/>
              <a:t>通过计算当前行文本</a:t>
            </a:r>
            <a:r>
              <a:rPr lang="zh-CN" altLang="en-US" sz="2800" b="1" i="0">
                <a:solidFill>
                  <a:srgbClr val="990099"/>
                </a:solidFill>
              </a:rPr>
              <a:t>字符的高度</a:t>
            </a:r>
            <a:r>
              <a:rPr lang="zh-CN" altLang="en-US" sz="2800" b="1" i="0"/>
              <a:t>与</a:t>
            </a:r>
            <a:r>
              <a:rPr lang="zh-CN" altLang="en-US" sz="2800" b="1" i="0">
                <a:solidFill>
                  <a:srgbClr val="990099"/>
                </a:solidFill>
              </a:rPr>
              <a:t>行间隔</a:t>
            </a:r>
            <a:r>
              <a:rPr lang="zh-CN" altLang="en-US" sz="2800" b="1" i="0"/>
              <a:t>之和，即可得到换行时文本的起始坐标</a:t>
            </a:r>
            <a:endParaRPr lang="zh-CN" altLang="en-US" sz="2800" b="1" i="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438"/>
                                        </p:tgtEl>
                                        <p:attrNameLst>
                                          <p:attrName>style.visibility</p:attrName>
                                        </p:attrNameLst>
                                      </p:cBhvr>
                                      <p:to>
                                        <p:strVal val="visible"/>
                                      </p:to>
                                    </p:set>
                                    <p:anim calcmode="lin" valueType="num">
                                      <p:cBhvr additive="base">
                                        <p:cTn id="7" dur="500" fill="hold"/>
                                        <p:tgtEl>
                                          <p:spTgt spid="18438"/>
                                        </p:tgtEl>
                                        <p:attrNameLst>
                                          <p:attrName>ppt_x</p:attrName>
                                        </p:attrNameLst>
                                      </p:cBhvr>
                                      <p:tavLst>
                                        <p:tav tm="0">
                                          <p:val>
                                            <p:strVal val="1+#ppt_w/2"/>
                                          </p:val>
                                        </p:tav>
                                        <p:tav tm="100000">
                                          <p:val>
                                            <p:strVal val="#ppt_x"/>
                                          </p:val>
                                        </p:tav>
                                      </p:tavLst>
                                    </p:anim>
                                    <p:anim calcmode="lin" valueType="num">
                                      <p:cBhvr additive="base">
                                        <p:cTn id="8" dur="500" fill="hold"/>
                                        <p:tgtEl>
                                          <p:spTgt spid="184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435"/>
                                        </p:tgtEl>
                                        <p:attrNameLst>
                                          <p:attrName>style.visibility</p:attrName>
                                        </p:attrNameLst>
                                      </p:cBhvr>
                                      <p:to>
                                        <p:strVal val="visible"/>
                                      </p:to>
                                    </p:set>
                                    <p:anim calcmode="lin" valueType="num">
                                      <p:cBhvr additive="base">
                                        <p:cTn id="13" dur="500" fill="hold"/>
                                        <p:tgtEl>
                                          <p:spTgt spid="18435"/>
                                        </p:tgtEl>
                                        <p:attrNameLst>
                                          <p:attrName>ppt_x</p:attrName>
                                        </p:attrNameLst>
                                      </p:cBhvr>
                                      <p:tavLst>
                                        <p:tav tm="0">
                                          <p:val>
                                            <p:strVal val="1+#ppt_w/2"/>
                                          </p:val>
                                        </p:tav>
                                        <p:tav tm="100000">
                                          <p:val>
                                            <p:strVal val="#ppt_x"/>
                                          </p:val>
                                        </p:tav>
                                      </p:tavLst>
                                    </p:anim>
                                    <p:anim calcmode="lin" valueType="num">
                                      <p:cBhvr additive="base">
                                        <p:cTn id="14" dur="500" fill="hold"/>
                                        <p:tgtEl>
                                          <p:spTgt spid="184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nimBg="1" autoUpdateAnimBg="0"/>
      <p:bldP spid="18438"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220A2A11-489B-4C46-852E-6C271C5BACE9}" type="slidenum">
              <a:rPr lang="en-US" altLang="zh-CN"/>
            </a:fld>
            <a:endParaRPr lang="en-US" altLang="zh-CN"/>
          </a:p>
        </p:txBody>
      </p:sp>
      <p:sp>
        <p:nvSpPr>
          <p:cNvPr id="19458" name="Text Box 2"/>
          <p:cNvSpPr txBox="1">
            <a:spLocks noChangeArrowheads="1"/>
          </p:cNvSpPr>
          <p:nvPr/>
        </p:nvSpPr>
        <p:spPr bwMode="auto">
          <a:xfrm>
            <a:off x="76200" y="120650"/>
            <a:ext cx="2025650" cy="641350"/>
          </a:xfrm>
          <a:prstGeom prst="rect">
            <a:avLst/>
          </a:prstGeom>
          <a:gradFill rotWithShape="0">
            <a:gsLst>
              <a:gs pos="0">
                <a:srgbClr val="FFEBFA"/>
              </a:gs>
              <a:gs pos="50000">
                <a:srgbClr val="CCFFFF"/>
              </a:gs>
              <a:gs pos="100000">
                <a:srgbClr val="FFEBFA"/>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sz="3600" b="1" i="0">
                <a:solidFill>
                  <a:srgbClr val="FF0000"/>
                </a:solidFill>
                <a:ea typeface="隶书" panose="02010509060101010101" pitchFamily="49" charset="-122"/>
              </a:rPr>
              <a:t>文本输出</a:t>
            </a:r>
            <a:endParaRPr lang="zh-CN" altLang="en-US" sz="3600" b="1" i="0">
              <a:solidFill>
                <a:srgbClr val="FF0000"/>
              </a:solidFill>
              <a:ea typeface="隶书" panose="02010509060101010101" pitchFamily="49" charset="-122"/>
            </a:endParaRPr>
          </a:p>
        </p:txBody>
      </p:sp>
      <p:sp>
        <p:nvSpPr>
          <p:cNvPr id="19459" name="Text Box 3"/>
          <p:cNvSpPr txBox="1">
            <a:spLocks noChangeArrowheads="1"/>
          </p:cNvSpPr>
          <p:nvPr/>
        </p:nvSpPr>
        <p:spPr bwMode="auto">
          <a:xfrm>
            <a:off x="247650" y="990600"/>
            <a:ext cx="9493250" cy="3508375"/>
          </a:xfrm>
          <a:prstGeom prst="rect">
            <a:avLst/>
          </a:prstGeom>
          <a:gradFill rotWithShape="0">
            <a:gsLst>
              <a:gs pos="0">
                <a:srgbClr val="CCFFFF"/>
              </a:gs>
              <a:gs pos="50000">
                <a:schemeClr val="bg1"/>
              </a:gs>
              <a:gs pos="100000">
                <a:srgbClr val="CCFFFF"/>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i="0">
                <a:solidFill>
                  <a:srgbClr val="FF33CC"/>
                </a:solidFill>
              </a:rPr>
              <a:t> </a:t>
            </a:r>
            <a:r>
              <a:rPr lang="zh-CN" altLang="en-US" sz="2800" b="1" i="0"/>
              <a:t>常用的文本输出函数</a:t>
            </a:r>
            <a:r>
              <a:rPr lang="en-US" altLang="zh-CN" sz="2800" b="1" i="0"/>
              <a:t>TextOut</a:t>
            </a:r>
            <a:r>
              <a:rPr lang="zh-CN" altLang="en-US" sz="2800" b="1" i="0"/>
              <a:t>原型如下：</a:t>
            </a:r>
            <a:endParaRPr lang="zh-CN" altLang="en-US" sz="2800" b="1" i="0"/>
          </a:p>
          <a:p>
            <a:r>
              <a:rPr lang="en-US" altLang="zh-CN" sz="2800" b="1" i="0">
                <a:solidFill>
                  <a:srgbClr val="FF0000"/>
                </a:solidFill>
                <a:latin typeface="黑体" panose="02010609060101010101" pitchFamily="49" charset="-122"/>
                <a:ea typeface="黑体" panose="02010609060101010101" pitchFamily="49" charset="-122"/>
              </a:rPr>
              <a:t>BOOL TextOut</a:t>
            </a:r>
            <a:endParaRPr lang="en-US" altLang="zh-CN" sz="2800" b="1" i="0">
              <a:solidFill>
                <a:srgbClr val="FF0000"/>
              </a:solidFill>
              <a:latin typeface="黑体" panose="02010609060101010101" pitchFamily="49" charset="-122"/>
              <a:ea typeface="黑体" panose="02010609060101010101" pitchFamily="49" charset="-122"/>
            </a:endParaRPr>
          </a:p>
          <a:p>
            <a:r>
              <a:rPr lang="en-US" altLang="zh-CN" sz="2800" b="1" i="0">
                <a:solidFill>
                  <a:srgbClr val="FF0000"/>
                </a:solidFill>
                <a:latin typeface="黑体" panose="02010609060101010101" pitchFamily="49" charset="-122"/>
                <a:ea typeface="黑体" panose="02010609060101010101" pitchFamily="49" charset="-122"/>
              </a:rPr>
              <a:t>(</a:t>
            </a:r>
            <a:endParaRPr lang="en-US" altLang="zh-CN" sz="2800" b="1" i="0">
              <a:solidFill>
                <a:srgbClr val="FF0000"/>
              </a:solidFill>
              <a:latin typeface="黑体" panose="02010609060101010101" pitchFamily="49" charset="-122"/>
              <a:ea typeface="黑体" panose="02010609060101010101" pitchFamily="49" charset="-122"/>
            </a:endParaRPr>
          </a:p>
          <a:p>
            <a:r>
              <a:rPr lang="en-US" altLang="zh-CN" sz="2800" b="1" i="0">
                <a:solidFill>
                  <a:srgbClr val="FF0000"/>
                </a:solidFill>
                <a:latin typeface="黑体" panose="02010609060101010101" pitchFamily="49" charset="-122"/>
                <a:ea typeface="黑体" panose="02010609060101010101" pitchFamily="49" charset="-122"/>
              </a:rPr>
              <a:t> </a:t>
            </a:r>
            <a:r>
              <a:rPr lang="en-US" altLang="zh-CN" sz="2800" b="1" i="0">
                <a:solidFill>
                  <a:srgbClr val="0033CC"/>
                </a:solidFill>
                <a:latin typeface="黑体" panose="02010609060101010101" pitchFamily="49" charset="-122"/>
                <a:ea typeface="黑体" panose="02010609060101010101" pitchFamily="49" charset="-122"/>
              </a:rPr>
              <a:t>HDC hdc, </a:t>
            </a:r>
            <a:endParaRPr lang="en-US" altLang="zh-CN" sz="2800" b="1" i="0">
              <a:solidFill>
                <a:srgbClr val="0033CC"/>
              </a:solidFill>
              <a:latin typeface="黑体" panose="02010609060101010101" pitchFamily="49" charset="-122"/>
              <a:ea typeface="黑体" panose="02010609060101010101" pitchFamily="49" charset="-122"/>
            </a:endParaRPr>
          </a:p>
          <a:p>
            <a:r>
              <a:rPr lang="en-US" altLang="zh-CN" sz="2800" b="1" i="0">
                <a:solidFill>
                  <a:srgbClr val="0033CC"/>
                </a:solidFill>
                <a:latin typeface="黑体" panose="02010609060101010101" pitchFamily="49" charset="-122"/>
                <a:ea typeface="黑体" panose="02010609060101010101" pitchFamily="49" charset="-122"/>
              </a:rPr>
              <a:t> </a:t>
            </a:r>
            <a:r>
              <a:rPr lang="en-US" altLang="zh-CN" sz="2800" b="1" i="0">
                <a:solidFill>
                  <a:srgbClr val="FF9900"/>
                </a:solidFill>
                <a:latin typeface="黑体" panose="02010609060101010101" pitchFamily="49" charset="-122"/>
                <a:ea typeface="黑体" panose="02010609060101010101" pitchFamily="49" charset="-122"/>
              </a:rPr>
              <a:t>int X, int Y,	    //X, Y</a:t>
            </a:r>
            <a:r>
              <a:rPr lang="zh-CN" altLang="en-US" sz="2800" b="1" i="0">
                <a:solidFill>
                  <a:srgbClr val="FF9900"/>
                </a:solidFill>
                <a:latin typeface="黑体" panose="02010609060101010101" pitchFamily="49" charset="-122"/>
                <a:ea typeface="黑体" panose="02010609060101010101" pitchFamily="49" charset="-122"/>
              </a:rPr>
              <a:t>为用户区中字符串的起始坐标</a:t>
            </a:r>
            <a:endParaRPr lang="zh-CN" altLang="en-US" sz="2800" b="1" i="0">
              <a:solidFill>
                <a:srgbClr val="FF9900"/>
              </a:solidFill>
              <a:latin typeface="黑体" panose="02010609060101010101" pitchFamily="49" charset="-122"/>
              <a:ea typeface="黑体" panose="02010609060101010101" pitchFamily="49" charset="-122"/>
            </a:endParaRPr>
          </a:p>
          <a:p>
            <a:r>
              <a:rPr lang="zh-CN" altLang="en-US" sz="2800" b="1" i="0">
                <a:solidFill>
                  <a:srgbClr val="FF9900"/>
                </a:solidFill>
                <a:latin typeface="黑体" panose="02010609060101010101" pitchFamily="49" charset="-122"/>
                <a:ea typeface="黑体" panose="02010609060101010101" pitchFamily="49" charset="-122"/>
              </a:rPr>
              <a:t> </a:t>
            </a:r>
            <a:r>
              <a:rPr lang="en-US" altLang="zh-CN" sz="2800" b="1" i="0">
                <a:solidFill>
                  <a:srgbClr val="008080"/>
                </a:solidFill>
                <a:latin typeface="黑体" panose="02010609060101010101" pitchFamily="49" charset="-122"/>
                <a:ea typeface="黑体" panose="02010609060101010101" pitchFamily="49" charset="-122"/>
              </a:rPr>
              <a:t>LPCTSTR lpstring, //lpstring</a:t>
            </a:r>
            <a:r>
              <a:rPr lang="zh-CN" altLang="en-US" sz="2800" b="1" i="0">
                <a:solidFill>
                  <a:srgbClr val="008080"/>
                </a:solidFill>
                <a:latin typeface="黑体" panose="02010609060101010101" pitchFamily="49" charset="-122"/>
                <a:ea typeface="黑体" panose="02010609060101010101" pitchFamily="49" charset="-122"/>
              </a:rPr>
              <a:t>为显示的字符串</a:t>
            </a:r>
            <a:endParaRPr lang="zh-CN" altLang="en-US" sz="2800" b="1" i="0">
              <a:solidFill>
                <a:srgbClr val="008080"/>
              </a:solidFill>
              <a:latin typeface="黑体" panose="02010609060101010101" pitchFamily="49" charset="-122"/>
              <a:ea typeface="黑体" panose="02010609060101010101" pitchFamily="49" charset="-122"/>
            </a:endParaRPr>
          </a:p>
          <a:p>
            <a:r>
              <a:rPr lang="zh-CN" altLang="en-US" sz="2800" b="1" i="0">
                <a:solidFill>
                  <a:srgbClr val="008080"/>
                </a:solidFill>
                <a:latin typeface="黑体" panose="02010609060101010101" pitchFamily="49" charset="-122"/>
                <a:ea typeface="黑体" panose="02010609060101010101" pitchFamily="49" charset="-122"/>
              </a:rPr>
              <a:t> </a:t>
            </a:r>
            <a:r>
              <a:rPr lang="en-US" altLang="zh-CN" sz="2800" b="1" i="0">
                <a:solidFill>
                  <a:srgbClr val="666633"/>
                </a:solidFill>
                <a:latin typeface="黑体" panose="02010609060101010101" pitchFamily="49" charset="-122"/>
                <a:ea typeface="黑体" panose="02010609060101010101" pitchFamily="49" charset="-122"/>
              </a:rPr>
              <a:t>int nCount	    //nCount</a:t>
            </a:r>
            <a:r>
              <a:rPr lang="zh-CN" altLang="en-US" sz="2800" b="1" i="0">
                <a:solidFill>
                  <a:srgbClr val="666633"/>
                </a:solidFill>
                <a:latin typeface="黑体" panose="02010609060101010101" pitchFamily="49" charset="-122"/>
                <a:ea typeface="黑体" panose="02010609060101010101" pitchFamily="49" charset="-122"/>
              </a:rPr>
              <a:t>为字符串中的字节数</a:t>
            </a:r>
            <a:r>
              <a:rPr lang="zh-CN" altLang="en-US" sz="2800" b="1" i="0">
                <a:latin typeface="黑体" panose="02010609060101010101" pitchFamily="49" charset="-122"/>
                <a:ea typeface="黑体" panose="02010609060101010101" pitchFamily="49" charset="-122"/>
              </a:rPr>
              <a:t>	</a:t>
            </a:r>
            <a:endParaRPr lang="zh-CN" altLang="en-US" sz="2800" b="1" i="0">
              <a:latin typeface="黑体" panose="02010609060101010101" pitchFamily="49" charset="-122"/>
              <a:ea typeface="黑体" panose="02010609060101010101" pitchFamily="49" charset="-122"/>
            </a:endParaRPr>
          </a:p>
          <a:p>
            <a:r>
              <a:rPr lang="en-US" altLang="zh-CN" sz="2800" b="1" i="0">
                <a:solidFill>
                  <a:srgbClr val="FF0000"/>
                </a:solidFill>
                <a:latin typeface="黑体" panose="02010609060101010101" pitchFamily="49" charset="-122"/>
                <a:ea typeface="黑体" panose="02010609060101010101" pitchFamily="49" charset="-122"/>
              </a:rPr>
              <a:t>)</a:t>
            </a:r>
            <a:r>
              <a:rPr lang="zh-CN" altLang="en-US" sz="2800" b="1" i="0">
                <a:solidFill>
                  <a:srgbClr val="FF0000"/>
                </a:solidFill>
                <a:latin typeface="黑体" panose="02010609060101010101" pitchFamily="49" charset="-122"/>
                <a:ea typeface="黑体" panose="02010609060101010101" pitchFamily="49" charset="-122"/>
              </a:rPr>
              <a:t>；</a:t>
            </a:r>
            <a:endParaRPr lang="zh-CN" altLang="en-US" sz="2800" b="1" i="0">
              <a:solidFill>
                <a:srgbClr val="FF0000"/>
              </a:solidFill>
              <a:latin typeface="黑体" panose="02010609060101010101" pitchFamily="49" charset="-122"/>
              <a:ea typeface="黑体" panose="02010609060101010101" pitchFamily="49" charset="-122"/>
            </a:endParaRPr>
          </a:p>
        </p:txBody>
      </p:sp>
      <p:sp>
        <p:nvSpPr>
          <p:cNvPr id="19461" name="AutoShape 5"/>
          <p:cNvSpPr>
            <a:spLocks noChangeArrowheads="1"/>
          </p:cNvSpPr>
          <p:nvPr/>
        </p:nvSpPr>
        <p:spPr bwMode="auto">
          <a:xfrm>
            <a:off x="3962400" y="4876800"/>
            <a:ext cx="4622800" cy="1600200"/>
          </a:xfrm>
          <a:prstGeom prst="cloudCallout">
            <a:avLst>
              <a:gd name="adj1" fmla="val -68306"/>
              <a:gd name="adj2" fmla="val -102875"/>
            </a:avLst>
          </a:prstGeom>
          <a:solidFill>
            <a:srgbClr val="CCFFFF"/>
          </a:solidFill>
          <a:ln w="9525">
            <a:solidFill>
              <a:srgbClr val="FF00FF"/>
            </a:solidFill>
            <a:round/>
          </a:ln>
          <a:effectLst>
            <a:outerShdw dist="107763" dir="2700000" algn="ctr" rotWithShape="0">
              <a:schemeClr val="bg2"/>
            </a:outerShdw>
          </a:effectLst>
        </p:spPr>
        <p:txBody>
          <a:bodyPr wrap="none" anchor="ctr"/>
          <a:lstStyle/>
          <a:p>
            <a:r>
              <a:rPr lang="en-US" altLang="zh-CN" b="1" i="0">
                <a:solidFill>
                  <a:srgbClr val="FF0000"/>
                </a:solidFill>
              </a:rPr>
              <a:t>TextOut</a:t>
            </a:r>
            <a:r>
              <a:rPr lang="en-US" altLang="zh-CN" b="1" i="0"/>
              <a:t> </a:t>
            </a:r>
            <a:r>
              <a:rPr lang="zh-CN" altLang="en-US" b="1" i="0"/>
              <a:t>以坐标</a:t>
            </a:r>
            <a:r>
              <a:rPr lang="en-US" altLang="zh-CN" b="1" i="0"/>
              <a:t>X,Y</a:t>
            </a:r>
            <a:r>
              <a:rPr lang="zh-CN" altLang="en-US" b="1" i="0"/>
              <a:t>为起点，</a:t>
            </a:r>
            <a:endParaRPr lang="zh-CN" altLang="en-US" b="1" i="0"/>
          </a:p>
          <a:p>
            <a:r>
              <a:rPr lang="zh-CN" altLang="en-US" b="1" i="0"/>
              <a:t>输出字节数为 </a:t>
            </a:r>
            <a:r>
              <a:rPr lang="en-US" altLang="zh-CN" b="1" i="0"/>
              <a:t>nCount</a:t>
            </a:r>
            <a:r>
              <a:rPr lang="zh-CN" altLang="en-US" b="1" i="0"/>
              <a:t>、</a:t>
            </a:r>
            <a:endParaRPr lang="zh-CN" altLang="en-US" b="1" i="0"/>
          </a:p>
          <a:p>
            <a:r>
              <a:rPr lang="zh-CN" altLang="en-US" b="1" i="0"/>
              <a:t>名为</a:t>
            </a:r>
            <a:r>
              <a:rPr lang="en-US" altLang="zh-CN" b="1" i="0"/>
              <a:t>lpstring</a:t>
            </a:r>
            <a:r>
              <a:rPr lang="zh-CN" altLang="en-US" b="1" i="0"/>
              <a:t>中的字符串</a:t>
            </a:r>
            <a:endParaRPr lang="zh-CN" altLang="en-US" b="1" i="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grpId="0" nodeType="after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p:cTn id="7" dur="500" fill="hold"/>
                                        <p:tgtEl>
                                          <p:spTgt spid="19459"/>
                                        </p:tgtEl>
                                        <p:attrNameLst>
                                          <p:attrName>ppt_x</p:attrName>
                                        </p:attrNameLst>
                                      </p:cBhvr>
                                      <p:tavLst>
                                        <p:tav tm="0">
                                          <p:val>
                                            <p:strVal val="#ppt_x+#ppt_w/2"/>
                                          </p:val>
                                        </p:tav>
                                        <p:tav tm="100000">
                                          <p:val>
                                            <p:strVal val="#ppt_x"/>
                                          </p:val>
                                        </p:tav>
                                      </p:tavLst>
                                    </p:anim>
                                    <p:anim calcmode="lin" valueType="num">
                                      <p:cBhvr>
                                        <p:cTn id="8" dur="500" fill="hold"/>
                                        <p:tgtEl>
                                          <p:spTgt spid="19459"/>
                                        </p:tgtEl>
                                        <p:attrNameLst>
                                          <p:attrName>ppt_y</p:attrName>
                                        </p:attrNameLst>
                                      </p:cBhvr>
                                      <p:tavLst>
                                        <p:tav tm="0">
                                          <p:val>
                                            <p:strVal val="#ppt_y"/>
                                          </p:val>
                                        </p:tav>
                                        <p:tav tm="100000">
                                          <p:val>
                                            <p:strVal val="#ppt_y"/>
                                          </p:val>
                                        </p:tav>
                                      </p:tavLst>
                                    </p:anim>
                                    <p:anim calcmode="lin" valueType="num">
                                      <p:cBhvr>
                                        <p:cTn id="9" dur="500" fill="hold"/>
                                        <p:tgtEl>
                                          <p:spTgt spid="19459"/>
                                        </p:tgtEl>
                                        <p:attrNameLst>
                                          <p:attrName>ppt_w</p:attrName>
                                        </p:attrNameLst>
                                      </p:cBhvr>
                                      <p:tavLst>
                                        <p:tav tm="0">
                                          <p:val>
                                            <p:fltVal val="0"/>
                                          </p:val>
                                        </p:tav>
                                        <p:tav tm="100000">
                                          <p:val>
                                            <p:strVal val="#ppt_w"/>
                                          </p:val>
                                        </p:tav>
                                      </p:tavLst>
                                    </p:anim>
                                    <p:anim calcmode="lin" valueType="num">
                                      <p:cBhvr>
                                        <p:cTn id="10" dur="500" fill="hold"/>
                                        <p:tgtEl>
                                          <p:spTgt spid="19459"/>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9461"/>
                                        </p:tgtEl>
                                        <p:attrNameLst>
                                          <p:attrName>style.visibility</p:attrName>
                                        </p:attrNameLst>
                                      </p:cBhvr>
                                      <p:to>
                                        <p:strVal val="visible"/>
                                      </p:to>
                                    </p:set>
                                    <p:animEffect transition="in" filter="barn(inVertical)">
                                      <p:cBhvr>
                                        <p:cTn id="15"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nimBg="1" autoUpdateAnimBg="0"/>
      <p:bldP spid="19461"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070D11DF-AAB3-4BB9-A9F7-3C30F341CEC8}" type="slidenum">
              <a:rPr lang="en-US" altLang="zh-CN"/>
            </a:fld>
            <a:endParaRPr lang="en-US" altLang="zh-CN"/>
          </a:p>
        </p:txBody>
      </p:sp>
      <p:sp>
        <p:nvSpPr>
          <p:cNvPr id="20482" name="Text Box 2"/>
          <p:cNvSpPr txBox="1">
            <a:spLocks noChangeArrowheads="1"/>
          </p:cNvSpPr>
          <p:nvPr/>
        </p:nvSpPr>
        <p:spPr bwMode="auto">
          <a:xfrm>
            <a:off x="76200" y="71438"/>
            <a:ext cx="4276725" cy="701675"/>
          </a:xfrm>
          <a:prstGeom prst="rect">
            <a:avLst/>
          </a:prstGeom>
          <a:gradFill rotWithShape="0">
            <a:gsLst>
              <a:gs pos="0">
                <a:srgbClr val="CC99FF"/>
              </a:gs>
              <a:gs pos="50000">
                <a:srgbClr val="FFFFFF"/>
              </a:gs>
              <a:gs pos="100000">
                <a:srgbClr val="CC99FF"/>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sz="4000" b="1" i="0" dirty="0" smtClean="0">
                <a:solidFill>
                  <a:srgbClr val="FF0000"/>
                </a:solidFill>
                <a:latin typeface="隶书" panose="02010509060101010101" pitchFamily="49" charset="-122"/>
                <a:ea typeface="隶书" panose="02010509060101010101" pitchFamily="49" charset="-122"/>
              </a:rPr>
              <a:t>4.3 </a:t>
            </a:r>
            <a:r>
              <a:rPr lang="zh-CN" altLang="en-US" sz="4000" b="1" i="0" dirty="0">
                <a:solidFill>
                  <a:srgbClr val="FF0000"/>
                </a:solidFill>
                <a:latin typeface="隶书" panose="02010509060101010101" pitchFamily="49" charset="-122"/>
                <a:ea typeface="隶书" panose="02010509060101010101" pitchFamily="49" charset="-122"/>
              </a:rPr>
              <a:t>文本操作实例</a:t>
            </a:r>
            <a:endParaRPr lang="zh-CN" altLang="en-US" sz="4000" b="1" i="0" dirty="0">
              <a:solidFill>
                <a:srgbClr val="FF0000"/>
              </a:solidFill>
              <a:latin typeface="隶书" panose="02010509060101010101" pitchFamily="49" charset="-122"/>
              <a:ea typeface="隶书" panose="02010509060101010101" pitchFamily="49" charset="-122"/>
            </a:endParaRPr>
          </a:p>
        </p:txBody>
      </p:sp>
      <p:sp>
        <p:nvSpPr>
          <p:cNvPr id="20483" name="Text Box 3"/>
          <p:cNvSpPr txBox="1">
            <a:spLocks noChangeArrowheads="1"/>
          </p:cNvSpPr>
          <p:nvPr/>
        </p:nvSpPr>
        <p:spPr bwMode="auto">
          <a:xfrm>
            <a:off x="395288" y="990600"/>
            <a:ext cx="9097962" cy="830997"/>
          </a:xfrm>
          <a:prstGeom prst="rect">
            <a:avLst/>
          </a:prstGeom>
          <a:gradFill rotWithShape="0">
            <a:gsLst>
              <a:gs pos="0">
                <a:srgbClr val="CCFFFF"/>
              </a:gs>
              <a:gs pos="50000">
                <a:schemeClr val="bg1"/>
              </a:gs>
              <a:gs pos="100000">
                <a:srgbClr val="CCFFFF"/>
              </a:gs>
            </a:gsLst>
            <a:lin ang="189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altLang="zh-CN" b="1" i="0" dirty="0"/>
              <a:t>【</a:t>
            </a:r>
            <a:r>
              <a:rPr lang="zh-CN" altLang="en-US" b="1" i="0" dirty="0" smtClean="0"/>
              <a:t>例</a:t>
            </a:r>
            <a:r>
              <a:rPr lang="en-US" altLang="zh-CN" b="1" i="0" dirty="0" smtClean="0"/>
              <a:t>4-1</a:t>
            </a:r>
            <a:r>
              <a:rPr lang="en-US" altLang="zh-CN" b="1" i="0" dirty="0"/>
              <a:t>】</a:t>
            </a:r>
            <a:r>
              <a:rPr lang="zh-CN" altLang="en-US" b="1" i="0" dirty="0"/>
              <a:t>在用户窗口上输出几行字符串，当窗口接收到</a:t>
            </a:r>
            <a:r>
              <a:rPr lang="en-US" altLang="zh-CN" b="1" i="0" dirty="0">
                <a:solidFill>
                  <a:srgbClr val="FF0000"/>
                </a:solidFill>
              </a:rPr>
              <a:t>WM_PAINT</a:t>
            </a:r>
            <a:r>
              <a:rPr lang="zh-CN" altLang="en-US" b="1" i="0" dirty="0"/>
              <a:t>消息后，显示的文本每次都被重新刷新。</a:t>
            </a:r>
            <a:endParaRPr lang="zh-CN" altLang="en-US" b="1" i="0" dirty="0"/>
          </a:p>
        </p:txBody>
      </p:sp>
      <p:sp>
        <p:nvSpPr>
          <p:cNvPr id="20484" name="Text Box 4"/>
          <p:cNvSpPr txBox="1">
            <a:spLocks noChangeArrowheads="1"/>
          </p:cNvSpPr>
          <p:nvPr/>
        </p:nvSpPr>
        <p:spPr bwMode="auto">
          <a:xfrm>
            <a:off x="272480" y="2715244"/>
            <a:ext cx="9097962" cy="3785652"/>
          </a:xfrm>
          <a:prstGeom prst="rect">
            <a:avLst/>
          </a:prstGeom>
          <a:gradFill rotWithShape="0">
            <a:gsLst>
              <a:gs pos="0">
                <a:srgbClr val="CCFFFF"/>
              </a:gs>
              <a:gs pos="100000">
                <a:schemeClr val="bg1"/>
              </a:gs>
            </a:gsLst>
            <a:path path="rect">
              <a:fillToRect r="100000" b="10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b="1" i="0" dirty="0">
                <a:solidFill>
                  <a:srgbClr val="0033CC"/>
                </a:solidFill>
                <a:latin typeface="宋体" panose="02010600030101010101" pitchFamily="2" charset="-122"/>
              </a:rPr>
              <a:t>#include&lt;</a:t>
            </a:r>
            <a:r>
              <a:rPr lang="en-US" altLang="zh-CN" b="1" i="0" dirty="0" err="1">
                <a:solidFill>
                  <a:srgbClr val="0033CC"/>
                </a:solidFill>
                <a:latin typeface="宋体" panose="02010600030101010101" pitchFamily="2" charset="-122"/>
              </a:rPr>
              <a:t>windows.h</a:t>
            </a:r>
            <a:r>
              <a:rPr lang="en-US" altLang="zh-CN" b="1" i="0" dirty="0">
                <a:solidFill>
                  <a:srgbClr val="0033CC"/>
                </a:solidFill>
                <a:latin typeface="宋体" panose="02010600030101010101" pitchFamily="2" charset="-122"/>
              </a:rPr>
              <a:t>&gt;</a:t>
            </a:r>
            <a:endParaRPr lang="en-US" altLang="zh-CN" b="1" i="0" dirty="0">
              <a:solidFill>
                <a:srgbClr val="0033CC"/>
              </a:solidFill>
              <a:latin typeface="宋体" panose="02010600030101010101" pitchFamily="2" charset="-122"/>
            </a:endParaRPr>
          </a:p>
          <a:p>
            <a:r>
              <a:rPr lang="en-US" altLang="zh-CN" b="1" i="0" dirty="0" smtClean="0">
                <a:solidFill>
                  <a:schemeClr val="tx2"/>
                </a:solidFill>
                <a:latin typeface="宋体" panose="02010600030101010101" pitchFamily="2" charset="-122"/>
              </a:rPr>
              <a:t>long </a:t>
            </a:r>
            <a:r>
              <a:rPr lang="en-US" altLang="zh-CN" b="1" i="0" dirty="0">
                <a:solidFill>
                  <a:schemeClr val="tx2"/>
                </a:solidFill>
                <a:latin typeface="宋体" panose="02010600030101010101" pitchFamily="2" charset="-122"/>
              </a:rPr>
              <a:t>WINAPI </a:t>
            </a:r>
            <a:r>
              <a:rPr lang="en-US" altLang="zh-CN" b="1" i="0" dirty="0" err="1" smtClean="0">
                <a:solidFill>
                  <a:schemeClr val="tx2"/>
                </a:solidFill>
                <a:latin typeface="宋体" panose="02010600030101010101" pitchFamily="2" charset="-122"/>
              </a:rPr>
              <a:t>WndProc</a:t>
            </a:r>
            <a:endParaRPr lang="en-US" altLang="zh-CN" b="1" i="0" dirty="0" smtClean="0">
              <a:solidFill>
                <a:schemeClr val="tx2"/>
              </a:solidFill>
              <a:latin typeface="宋体" panose="02010600030101010101" pitchFamily="2" charset="-122"/>
            </a:endParaRPr>
          </a:p>
          <a:p>
            <a:r>
              <a:rPr lang="en-US" altLang="zh-CN" b="1" i="0" dirty="0" smtClean="0">
                <a:solidFill>
                  <a:schemeClr val="tx2"/>
                </a:solidFill>
                <a:latin typeface="宋体" panose="02010600030101010101" pitchFamily="2" charset="-122"/>
              </a:rPr>
              <a:t>	(</a:t>
            </a:r>
            <a:endParaRPr lang="en-US" altLang="zh-CN" b="1" i="0" dirty="0">
              <a:solidFill>
                <a:schemeClr val="tx2"/>
              </a:solidFill>
              <a:latin typeface="宋体" panose="02010600030101010101" pitchFamily="2" charset="-122"/>
            </a:endParaRPr>
          </a:p>
          <a:p>
            <a:r>
              <a:rPr lang="en-US" altLang="zh-CN" b="1" i="0" dirty="0">
                <a:latin typeface="宋体" panose="02010600030101010101" pitchFamily="2" charset="-122"/>
              </a:rPr>
              <a:t>	</a:t>
            </a:r>
            <a:r>
              <a:rPr lang="en-US" altLang="zh-CN" b="1" i="0" dirty="0" smtClean="0">
                <a:solidFill>
                  <a:srgbClr val="800080"/>
                </a:solidFill>
                <a:latin typeface="宋体" panose="02010600030101010101" pitchFamily="2" charset="-122"/>
              </a:rPr>
              <a:t>HWND </a:t>
            </a:r>
            <a:r>
              <a:rPr lang="en-US" altLang="zh-CN" b="1" i="0" dirty="0" err="1">
                <a:solidFill>
                  <a:srgbClr val="800080"/>
                </a:solidFill>
                <a:latin typeface="宋体" panose="02010600030101010101" pitchFamily="2" charset="-122"/>
              </a:rPr>
              <a:t>hWnd</a:t>
            </a:r>
            <a:r>
              <a:rPr lang="en-US" altLang="zh-CN" b="1" i="0" dirty="0">
                <a:solidFill>
                  <a:srgbClr val="800080"/>
                </a:solidFill>
                <a:latin typeface="宋体" panose="02010600030101010101" pitchFamily="2" charset="-122"/>
              </a:rPr>
              <a:t>,</a:t>
            </a:r>
            <a:endParaRPr lang="en-US" altLang="zh-CN" b="1" i="0" dirty="0">
              <a:solidFill>
                <a:srgbClr val="800080"/>
              </a:solidFill>
              <a:latin typeface="宋体" panose="02010600030101010101" pitchFamily="2" charset="-122"/>
            </a:endParaRPr>
          </a:p>
          <a:p>
            <a:r>
              <a:rPr lang="en-US" altLang="zh-CN" b="1" i="0" dirty="0">
                <a:latin typeface="宋体" panose="02010600030101010101" pitchFamily="2" charset="-122"/>
              </a:rPr>
              <a:t>	</a:t>
            </a:r>
            <a:r>
              <a:rPr lang="en-US" altLang="zh-CN" b="1" i="0" dirty="0" smtClean="0">
                <a:solidFill>
                  <a:srgbClr val="FF9900"/>
                </a:solidFill>
                <a:latin typeface="宋体" panose="02010600030101010101" pitchFamily="2" charset="-122"/>
              </a:rPr>
              <a:t>UINT </a:t>
            </a:r>
            <a:r>
              <a:rPr lang="en-US" altLang="zh-CN" b="1" i="0" dirty="0" err="1">
                <a:solidFill>
                  <a:srgbClr val="FF9900"/>
                </a:solidFill>
                <a:latin typeface="宋体" panose="02010600030101010101" pitchFamily="2" charset="-122"/>
              </a:rPr>
              <a:t>iMessage</a:t>
            </a:r>
            <a:r>
              <a:rPr lang="en-US" altLang="zh-CN" b="1" i="0" dirty="0">
                <a:solidFill>
                  <a:srgbClr val="FF9900"/>
                </a:solidFill>
                <a:latin typeface="宋体" panose="02010600030101010101" pitchFamily="2" charset="-122"/>
              </a:rPr>
              <a:t>,</a:t>
            </a:r>
            <a:endParaRPr lang="en-US" altLang="zh-CN" b="1" i="0" dirty="0">
              <a:solidFill>
                <a:srgbClr val="FF9900"/>
              </a:solidFill>
              <a:latin typeface="宋体" panose="02010600030101010101" pitchFamily="2" charset="-122"/>
            </a:endParaRPr>
          </a:p>
          <a:p>
            <a:r>
              <a:rPr lang="en-US" altLang="zh-CN" b="1" i="0" dirty="0">
                <a:latin typeface="宋体" panose="02010600030101010101" pitchFamily="2" charset="-122"/>
              </a:rPr>
              <a:t>	</a:t>
            </a:r>
            <a:r>
              <a:rPr lang="en-US" altLang="zh-CN" b="1" i="0" dirty="0" smtClean="0">
                <a:solidFill>
                  <a:srgbClr val="008080"/>
                </a:solidFill>
                <a:latin typeface="宋体" panose="02010600030101010101" pitchFamily="2" charset="-122"/>
              </a:rPr>
              <a:t>UINT </a:t>
            </a:r>
            <a:r>
              <a:rPr lang="en-US" altLang="zh-CN" b="1" i="0" dirty="0" err="1">
                <a:solidFill>
                  <a:srgbClr val="008080"/>
                </a:solidFill>
                <a:latin typeface="宋体" panose="02010600030101010101" pitchFamily="2" charset="-122"/>
              </a:rPr>
              <a:t>wParam</a:t>
            </a:r>
            <a:r>
              <a:rPr lang="en-US" altLang="zh-CN" b="1" i="0" dirty="0">
                <a:solidFill>
                  <a:srgbClr val="008080"/>
                </a:solidFill>
                <a:latin typeface="宋体" panose="02010600030101010101" pitchFamily="2" charset="-122"/>
              </a:rPr>
              <a:t>,</a:t>
            </a:r>
            <a:endParaRPr lang="en-US" altLang="zh-CN" b="1" i="0" dirty="0">
              <a:solidFill>
                <a:srgbClr val="008080"/>
              </a:solidFill>
              <a:latin typeface="宋体" panose="02010600030101010101" pitchFamily="2" charset="-122"/>
            </a:endParaRPr>
          </a:p>
          <a:p>
            <a:r>
              <a:rPr lang="en-US" altLang="zh-CN" b="1" i="0" dirty="0">
                <a:latin typeface="宋体" panose="02010600030101010101" pitchFamily="2" charset="-122"/>
              </a:rPr>
              <a:t>	</a:t>
            </a:r>
            <a:r>
              <a:rPr lang="en-US" altLang="zh-CN" b="1" i="0" dirty="0" smtClean="0">
                <a:solidFill>
                  <a:srgbClr val="666633"/>
                </a:solidFill>
                <a:latin typeface="宋体" panose="02010600030101010101" pitchFamily="2" charset="-122"/>
              </a:rPr>
              <a:t>LONG </a:t>
            </a:r>
            <a:r>
              <a:rPr lang="en-US" altLang="zh-CN" b="1" i="0" dirty="0" err="1">
                <a:solidFill>
                  <a:srgbClr val="666633"/>
                </a:solidFill>
                <a:latin typeface="宋体" panose="02010600030101010101" pitchFamily="2" charset="-122"/>
              </a:rPr>
              <a:t>lParam</a:t>
            </a:r>
            <a:endParaRPr lang="en-US" altLang="zh-CN" b="1" i="0" dirty="0">
              <a:solidFill>
                <a:srgbClr val="666633"/>
              </a:solidFill>
              <a:latin typeface="宋体" panose="02010600030101010101" pitchFamily="2" charset="-122"/>
            </a:endParaRPr>
          </a:p>
          <a:p>
            <a:r>
              <a:rPr lang="en-US" altLang="zh-CN" b="1" i="0" dirty="0">
                <a:latin typeface="宋体" panose="02010600030101010101" pitchFamily="2" charset="-122"/>
              </a:rPr>
              <a:t>	</a:t>
            </a:r>
            <a:r>
              <a:rPr lang="en-US" altLang="zh-CN" b="1" i="0" dirty="0" smtClean="0">
                <a:solidFill>
                  <a:schemeClr val="tx2"/>
                </a:solidFill>
                <a:latin typeface="宋体" panose="02010600030101010101" pitchFamily="2" charset="-122"/>
              </a:rPr>
              <a:t>);</a:t>
            </a:r>
            <a:endParaRPr lang="en-US" altLang="zh-CN" b="1" i="0" dirty="0">
              <a:solidFill>
                <a:schemeClr val="tx2"/>
              </a:solidFill>
              <a:latin typeface="宋体" panose="02010600030101010101" pitchFamily="2" charset="-122"/>
            </a:endParaRPr>
          </a:p>
          <a:p>
            <a:r>
              <a:rPr lang="en-US" altLang="zh-CN" b="1" i="0" dirty="0">
                <a:solidFill>
                  <a:srgbClr val="FF9900"/>
                </a:solidFill>
                <a:latin typeface="宋体" panose="02010600030101010101" pitchFamily="2" charset="-122"/>
              </a:rPr>
              <a:t>BOOL </a:t>
            </a:r>
            <a:r>
              <a:rPr lang="en-US" altLang="zh-CN" b="1" i="0" dirty="0" err="1">
                <a:solidFill>
                  <a:srgbClr val="FF9900"/>
                </a:solidFill>
                <a:latin typeface="宋体" panose="02010600030101010101" pitchFamily="2" charset="-122"/>
              </a:rPr>
              <a:t>InitWindowsClass</a:t>
            </a:r>
            <a:r>
              <a:rPr lang="en-US" altLang="zh-CN" b="1" i="0" dirty="0">
                <a:solidFill>
                  <a:srgbClr val="FF9900"/>
                </a:solidFill>
                <a:latin typeface="宋体" panose="02010600030101010101" pitchFamily="2" charset="-122"/>
              </a:rPr>
              <a:t>(HINSTANCE </a:t>
            </a:r>
            <a:r>
              <a:rPr lang="en-US" altLang="zh-CN" b="1" i="0" dirty="0" err="1">
                <a:solidFill>
                  <a:srgbClr val="FF9900"/>
                </a:solidFill>
                <a:latin typeface="宋体" panose="02010600030101010101" pitchFamily="2" charset="-122"/>
              </a:rPr>
              <a:t>hInstance</a:t>
            </a:r>
            <a:r>
              <a:rPr lang="en-US" altLang="zh-CN" b="1" i="0" dirty="0">
                <a:solidFill>
                  <a:srgbClr val="FF9900"/>
                </a:solidFill>
                <a:latin typeface="宋体" panose="02010600030101010101" pitchFamily="2" charset="-122"/>
              </a:rPr>
              <a:t>);</a:t>
            </a:r>
            <a:endParaRPr lang="en-US" altLang="zh-CN" b="1" i="0" dirty="0">
              <a:solidFill>
                <a:srgbClr val="FF9900"/>
              </a:solidFill>
              <a:latin typeface="宋体" panose="02010600030101010101" pitchFamily="2" charset="-122"/>
            </a:endParaRPr>
          </a:p>
          <a:p>
            <a:r>
              <a:rPr lang="en-US" altLang="zh-CN" b="1" i="0" dirty="0">
                <a:solidFill>
                  <a:srgbClr val="0033CC"/>
                </a:solidFill>
                <a:latin typeface="宋体" panose="02010600030101010101" pitchFamily="2" charset="-122"/>
              </a:rPr>
              <a:t>BOOL </a:t>
            </a:r>
            <a:r>
              <a:rPr lang="en-US" altLang="zh-CN" b="1" i="0" dirty="0" err="1">
                <a:solidFill>
                  <a:srgbClr val="0033CC"/>
                </a:solidFill>
                <a:latin typeface="宋体" panose="02010600030101010101" pitchFamily="2" charset="-122"/>
              </a:rPr>
              <a:t>InitWindows</a:t>
            </a:r>
            <a:r>
              <a:rPr lang="en-US" altLang="zh-CN" b="1" i="0" dirty="0">
                <a:solidFill>
                  <a:srgbClr val="0033CC"/>
                </a:solidFill>
                <a:latin typeface="宋体" panose="02010600030101010101" pitchFamily="2" charset="-122"/>
              </a:rPr>
              <a:t>(HINSTANCE </a:t>
            </a:r>
            <a:r>
              <a:rPr lang="en-US" altLang="zh-CN" b="1" i="0" dirty="0" err="1">
                <a:solidFill>
                  <a:srgbClr val="0033CC"/>
                </a:solidFill>
                <a:latin typeface="宋体" panose="02010600030101010101" pitchFamily="2" charset="-122"/>
              </a:rPr>
              <a:t>hInstance,int</a:t>
            </a:r>
            <a:r>
              <a:rPr lang="en-US" altLang="zh-CN" b="1" i="0" dirty="0">
                <a:solidFill>
                  <a:srgbClr val="0033CC"/>
                </a:solidFill>
                <a:latin typeface="宋体" panose="02010600030101010101" pitchFamily="2" charset="-122"/>
              </a:rPr>
              <a:t> </a:t>
            </a:r>
            <a:r>
              <a:rPr lang="en-US" altLang="zh-CN" b="1" i="0" dirty="0" err="1">
                <a:solidFill>
                  <a:srgbClr val="0033CC"/>
                </a:solidFill>
                <a:latin typeface="宋体" panose="02010600030101010101" pitchFamily="2" charset="-122"/>
              </a:rPr>
              <a:t>nCmdShow</a:t>
            </a:r>
            <a:r>
              <a:rPr lang="en-US" altLang="zh-CN" b="1" i="0" dirty="0">
                <a:solidFill>
                  <a:srgbClr val="0033CC"/>
                </a:solidFill>
                <a:latin typeface="宋体" panose="02010600030101010101" pitchFamily="2" charset="-122"/>
              </a:rPr>
              <a:t>);</a:t>
            </a:r>
            <a:endParaRPr lang="en-US" altLang="zh-CN" b="1" i="0" dirty="0">
              <a:solidFill>
                <a:srgbClr val="800080"/>
              </a:solidFill>
              <a:latin typeface="宋体" panose="02010600030101010101" pitchFamily="2" charset="-122"/>
            </a:endParaRPr>
          </a:p>
        </p:txBody>
      </p:sp>
      <p:pic>
        <p:nvPicPr>
          <p:cNvPr id="2" name="图片 1"/>
          <p:cNvPicPr>
            <a:picLocks noChangeAspect="1"/>
          </p:cNvPicPr>
          <p:nvPr/>
        </p:nvPicPr>
        <p:blipFill>
          <a:blip r:embed="rId1"/>
          <a:stretch>
            <a:fillRect/>
          </a:stretch>
        </p:blipFill>
        <p:spPr>
          <a:xfrm>
            <a:off x="3800872" y="2510540"/>
            <a:ext cx="5847270" cy="30111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blinds(vertical)">
                                      <p:cBhvr>
                                        <p:cTn id="7" dur="500"/>
                                        <p:tgtEl>
                                          <p:spTgt spid="20482"/>
                                        </p:tgtEl>
                                      </p:cBhvr>
                                    </p:animEffect>
                                  </p:childTnLst>
                                </p:cTn>
                              </p:par>
                            </p:childTnLst>
                          </p:cTn>
                        </p:par>
                        <p:par>
                          <p:cTn id="8" fill="hold">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20483"/>
                                        </p:tgtEl>
                                        <p:attrNameLst>
                                          <p:attrName>style.visibility</p:attrName>
                                        </p:attrNameLst>
                                      </p:cBhvr>
                                      <p:to>
                                        <p:strVal val="visible"/>
                                      </p:to>
                                    </p:set>
                                    <p:animEffect transition="in" filter="blinds(vertical)">
                                      <p:cBhvr>
                                        <p:cTn id="11" dur="500"/>
                                        <p:tgtEl>
                                          <p:spTgt spid="20483"/>
                                        </p:tgtEl>
                                      </p:cBhvr>
                                    </p:animEffect>
                                  </p:childTnLst>
                                </p:cTn>
                              </p:par>
                            </p:childTnLst>
                          </p:cTn>
                        </p:par>
                        <p:par>
                          <p:cTn id="12" fill="hold">
                            <p:stCondLst>
                              <p:cond delay="1000"/>
                            </p:stCondLst>
                            <p:childTnLst>
                              <p:par>
                                <p:cTn id="13" presetID="3" presetClass="entr" presetSubtype="5" fill="hold" grpId="0" nodeType="afterEffect">
                                  <p:stCondLst>
                                    <p:cond delay="0"/>
                                  </p:stCondLst>
                                  <p:childTnLst>
                                    <p:set>
                                      <p:cBhvr>
                                        <p:cTn id="14" dur="1" fill="hold">
                                          <p:stCondLst>
                                            <p:cond delay="0"/>
                                          </p:stCondLst>
                                        </p:cTn>
                                        <p:tgtEl>
                                          <p:spTgt spid="20484"/>
                                        </p:tgtEl>
                                        <p:attrNameLst>
                                          <p:attrName>style.visibility</p:attrName>
                                        </p:attrNameLst>
                                      </p:cBhvr>
                                      <p:to>
                                        <p:strVal val="visible"/>
                                      </p:to>
                                    </p:set>
                                    <p:animEffect transition="in" filter="blinds(vertical)">
                                      <p:cBhvr>
                                        <p:cTn id="15"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autoUpdateAnimBg="0"/>
      <p:bldP spid="20483" grpId="0" animBg="1" autoUpdateAnimBg="0"/>
      <p:bldP spid="20484"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F551CB2D-BECF-4268-9340-E99E3B6B41DD}" type="slidenum">
              <a:rPr lang="en-US" altLang="zh-CN"/>
            </a:fld>
            <a:endParaRPr lang="en-US" altLang="zh-CN"/>
          </a:p>
        </p:txBody>
      </p:sp>
      <p:sp>
        <p:nvSpPr>
          <p:cNvPr id="21506" name="Text Box 2"/>
          <p:cNvSpPr txBox="1">
            <a:spLocks noChangeArrowheads="1"/>
          </p:cNvSpPr>
          <p:nvPr/>
        </p:nvSpPr>
        <p:spPr bwMode="auto">
          <a:xfrm>
            <a:off x="230188" y="325438"/>
            <a:ext cx="9448800" cy="6299200"/>
          </a:xfrm>
          <a:prstGeom prst="rect">
            <a:avLst/>
          </a:prstGeom>
          <a:gradFill rotWithShape="0">
            <a:gsLst>
              <a:gs pos="0">
                <a:schemeClr val="bg1"/>
              </a:gs>
              <a:gs pos="100000">
                <a:srgbClr val="CCFFFF"/>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b="1" i="0">
                <a:solidFill>
                  <a:srgbClr val="0033CC"/>
                </a:solidFill>
                <a:latin typeface="宋体" panose="02010600030101010101" pitchFamily="2" charset="-122"/>
              </a:rPr>
              <a:t>//</a:t>
            </a:r>
            <a:r>
              <a:rPr lang="zh-CN" altLang="en-US" b="1" i="0">
                <a:solidFill>
                  <a:srgbClr val="0033CC"/>
                </a:solidFill>
                <a:latin typeface="宋体" panose="02010600030101010101" pitchFamily="2" charset="-122"/>
              </a:rPr>
              <a:t>主函数</a:t>
            </a:r>
            <a:endParaRPr lang="zh-CN" altLang="en-US" b="1" i="0">
              <a:solidFill>
                <a:srgbClr val="0033CC"/>
              </a:solidFill>
              <a:latin typeface="宋体" panose="02010600030101010101" pitchFamily="2" charset="-122"/>
            </a:endParaRPr>
          </a:p>
          <a:p>
            <a:r>
              <a:rPr lang="en-US" altLang="zh-CN" b="1" i="0">
                <a:solidFill>
                  <a:srgbClr val="FF9900"/>
                </a:solidFill>
                <a:latin typeface="宋体" panose="02010600030101010101" pitchFamily="2" charset="-122"/>
              </a:rPr>
              <a:t>int WINAPI WinMain(</a:t>
            </a:r>
            <a:endParaRPr lang="en-US" altLang="zh-CN" b="1" i="0">
              <a:solidFill>
                <a:srgbClr val="FF9900"/>
              </a:solidFill>
              <a:latin typeface="宋体" panose="02010600030101010101" pitchFamily="2" charset="-122"/>
            </a:endParaRPr>
          </a:p>
          <a:p>
            <a:r>
              <a:rPr lang="en-US" altLang="zh-CN" i="0">
                <a:latin typeface="宋体" panose="02010600030101010101" pitchFamily="2" charset="-122"/>
              </a:rPr>
              <a:t>			</a:t>
            </a:r>
            <a:r>
              <a:rPr lang="en-US" altLang="zh-CN" b="1" i="0">
                <a:solidFill>
                  <a:srgbClr val="FF0000"/>
                </a:solidFill>
                <a:latin typeface="宋体" panose="02010600030101010101" pitchFamily="2" charset="-122"/>
              </a:rPr>
              <a:t>HINSTANCE hInstance,</a:t>
            </a:r>
            <a:endParaRPr lang="en-US" altLang="zh-CN" b="1" i="0">
              <a:solidFill>
                <a:srgbClr val="FF0000"/>
              </a:solidFill>
              <a:latin typeface="宋体" panose="02010600030101010101" pitchFamily="2" charset="-122"/>
            </a:endParaRPr>
          </a:p>
          <a:p>
            <a:r>
              <a:rPr lang="en-US" altLang="zh-CN" i="0">
                <a:latin typeface="宋体" panose="02010600030101010101" pitchFamily="2" charset="-122"/>
              </a:rPr>
              <a:t>			</a:t>
            </a:r>
            <a:r>
              <a:rPr lang="en-US" altLang="zh-CN" b="1" i="0">
                <a:solidFill>
                  <a:srgbClr val="008080"/>
                </a:solidFill>
                <a:latin typeface="宋体" panose="02010600030101010101" pitchFamily="2" charset="-122"/>
              </a:rPr>
              <a:t>HINSTANCE hPrevInstance,</a:t>
            </a:r>
            <a:endParaRPr lang="en-US" altLang="zh-CN" b="1" i="0">
              <a:solidFill>
                <a:srgbClr val="008080"/>
              </a:solidFill>
              <a:latin typeface="宋体" panose="02010600030101010101" pitchFamily="2" charset="-122"/>
            </a:endParaRPr>
          </a:p>
          <a:p>
            <a:r>
              <a:rPr lang="en-US" altLang="zh-CN" i="0">
                <a:latin typeface="宋体" panose="02010600030101010101" pitchFamily="2" charset="-122"/>
              </a:rPr>
              <a:t>			</a:t>
            </a:r>
            <a:r>
              <a:rPr lang="en-US" altLang="zh-CN" b="1" i="0">
                <a:solidFill>
                  <a:srgbClr val="800080"/>
                </a:solidFill>
                <a:latin typeface="宋体" panose="02010600030101010101" pitchFamily="2" charset="-122"/>
              </a:rPr>
              <a:t>LPSTR lpCmdLine,</a:t>
            </a:r>
            <a:endParaRPr lang="en-US" altLang="zh-CN" b="1" i="0">
              <a:solidFill>
                <a:srgbClr val="800080"/>
              </a:solidFill>
              <a:latin typeface="宋体" panose="02010600030101010101" pitchFamily="2" charset="-122"/>
            </a:endParaRPr>
          </a:p>
          <a:p>
            <a:r>
              <a:rPr lang="en-US" altLang="zh-CN" i="0">
                <a:latin typeface="宋体" panose="02010600030101010101" pitchFamily="2" charset="-122"/>
              </a:rPr>
              <a:t>			</a:t>
            </a:r>
            <a:r>
              <a:rPr lang="en-US" altLang="zh-CN" b="1" i="0">
                <a:solidFill>
                  <a:schemeClr val="accent2"/>
                </a:solidFill>
                <a:latin typeface="宋体" panose="02010600030101010101" pitchFamily="2" charset="-122"/>
              </a:rPr>
              <a:t>int nCmdShow</a:t>
            </a:r>
            <a:r>
              <a:rPr lang="en-US" altLang="zh-CN" b="1" i="0">
                <a:solidFill>
                  <a:srgbClr val="FF9900"/>
                </a:solidFill>
                <a:latin typeface="宋体" panose="02010600030101010101" pitchFamily="2" charset="-122"/>
              </a:rPr>
              <a:t>)</a:t>
            </a:r>
            <a:endParaRPr lang="en-US" altLang="zh-CN" b="1" i="0">
              <a:solidFill>
                <a:srgbClr val="FF9900"/>
              </a:solidFill>
              <a:latin typeface="宋体" panose="02010600030101010101" pitchFamily="2" charset="-122"/>
            </a:endParaRPr>
          </a:p>
          <a:p>
            <a:r>
              <a:rPr lang="en-US" altLang="zh-CN" b="1" i="0">
                <a:solidFill>
                  <a:srgbClr val="FF9900"/>
                </a:solidFill>
                <a:latin typeface="宋体" panose="02010600030101010101" pitchFamily="2" charset="-122"/>
              </a:rPr>
              <a:t>{</a:t>
            </a:r>
            <a:endParaRPr lang="en-US" altLang="zh-CN" b="1" i="0">
              <a:solidFill>
                <a:srgbClr val="FF9900"/>
              </a:solidFill>
              <a:latin typeface="宋体" panose="02010600030101010101" pitchFamily="2" charset="-122"/>
            </a:endParaRPr>
          </a:p>
          <a:p>
            <a:r>
              <a:rPr lang="en-US" altLang="zh-CN" i="0">
                <a:latin typeface="宋体" panose="02010600030101010101" pitchFamily="2" charset="-122"/>
              </a:rPr>
              <a:t>	</a:t>
            </a:r>
            <a:r>
              <a:rPr lang="en-US" altLang="zh-CN" b="1" i="0">
                <a:solidFill>
                  <a:srgbClr val="FF0000"/>
                </a:solidFill>
                <a:latin typeface="宋体" panose="02010600030101010101" pitchFamily="2" charset="-122"/>
              </a:rPr>
              <a:t>MSG Message;</a:t>
            </a:r>
            <a:endParaRPr lang="en-US" altLang="zh-CN" b="1" i="0">
              <a:solidFill>
                <a:srgbClr val="FF0000"/>
              </a:solidFill>
              <a:latin typeface="宋体" panose="02010600030101010101" pitchFamily="2" charset="-122"/>
            </a:endParaRPr>
          </a:p>
          <a:p>
            <a:r>
              <a:rPr lang="en-US" altLang="zh-CN" i="0">
                <a:latin typeface="宋体" panose="02010600030101010101" pitchFamily="2" charset="-122"/>
              </a:rPr>
              <a:t>	</a:t>
            </a:r>
            <a:r>
              <a:rPr lang="en-US" altLang="zh-CN" b="1" i="0">
                <a:solidFill>
                  <a:srgbClr val="0033CC"/>
                </a:solidFill>
                <a:latin typeface="宋体" panose="02010600030101010101" pitchFamily="2" charset="-122"/>
              </a:rPr>
              <a:t>if(!InitWindowsClass(hInstance))	return FALSE;</a:t>
            </a:r>
            <a:endParaRPr lang="en-US" altLang="zh-CN" b="1" i="0">
              <a:solidFill>
                <a:srgbClr val="0033CC"/>
              </a:solidFill>
              <a:latin typeface="宋体" panose="02010600030101010101" pitchFamily="2" charset="-122"/>
            </a:endParaRPr>
          </a:p>
          <a:p>
            <a:r>
              <a:rPr lang="en-US" altLang="zh-CN" i="0">
                <a:latin typeface="宋体" panose="02010600030101010101" pitchFamily="2" charset="-122"/>
              </a:rPr>
              <a:t>	</a:t>
            </a:r>
            <a:r>
              <a:rPr lang="en-US" altLang="zh-CN" b="1" i="0">
                <a:solidFill>
                  <a:srgbClr val="666633"/>
                </a:solidFill>
                <a:latin typeface="宋体" panose="02010600030101010101" pitchFamily="2" charset="-122"/>
              </a:rPr>
              <a:t>if(!InitWindows(hInstance,nCmdShow))return FALSE;</a:t>
            </a:r>
            <a:endParaRPr lang="en-US" altLang="zh-CN" b="1" i="0">
              <a:solidFill>
                <a:srgbClr val="666633"/>
              </a:solidFill>
              <a:latin typeface="宋体" panose="02010600030101010101" pitchFamily="2" charset="-122"/>
            </a:endParaRPr>
          </a:p>
          <a:p>
            <a:r>
              <a:rPr lang="en-US" altLang="zh-CN" i="0">
                <a:latin typeface="宋体" panose="02010600030101010101" pitchFamily="2" charset="-122"/>
              </a:rPr>
              <a:t>	</a:t>
            </a:r>
            <a:r>
              <a:rPr lang="en-US" altLang="zh-CN" b="1" i="0">
                <a:solidFill>
                  <a:srgbClr val="008080"/>
                </a:solidFill>
                <a:latin typeface="宋体" panose="02010600030101010101" pitchFamily="2" charset="-122"/>
              </a:rPr>
              <a:t>while(GetMessage(&amp;Message,0,0,0))//</a:t>
            </a:r>
            <a:r>
              <a:rPr lang="zh-CN" altLang="en-US" b="1" i="0">
                <a:solidFill>
                  <a:srgbClr val="008080"/>
                </a:solidFill>
                <a:latin typeface="宋体" panose="02010600030101010101" pitchFamily="2" charset="-122"/>
              </a:rPr>
              <a:t>消息循环</a:t>
            </a:r>
            <a:endParaRPr lang="zh-CN" altLang="en-US" b="1" i="0">
              <a:solidFill>
                <a:srgbClr val="008080"/>
              </a:solidFill>
              <a:latin typeface="宋体" panose="02010600030101010101" pitchFamily="2" charset="-122"/>
            </a:endParaRPr>
          </a:p>
          <a:p>
            <a:r>
              <a:rPr lang="zh-CN" altLang="en-US" b="1" i="0">
                <a:solidFill>
                  <a:srgbClr val="008080"/>
                </a:solidFill>
                <a:latin typeface="宋体" panose="02010600030101010101" pitchFamily="2" charset="-122"/>
              </a:rPr>
              <a:t>		</a:t>
            </a:r>
            <a:r>
              <a:rPr lang="en-US" altLang="zh-CN" b="1" i="0">
                <a:solidFill>
                  <a:srgbClr val="008080"/>
                </a:solidFill>
                <a:latin typeface="宋体" panose="02010600030101010101" pitchFamily="2" charset="-122"/>
              </a:rPr>
              <a:t>{</a:t>
            </a:r>
            <a:endParaRPr lang="en-US" altLang="zh-CN" b="1" i="0">
              <a:solidFill>
                <a:srgbClr val="008080"/>
              </a:solidFill>
              <a:latin typeface="宋体" panose="02010600030101010101" pitchFamily="2" charset="-122"/>
            </a:endParaRPr>
          </a:p>
          <a:p>
            <a:r>
              <a:rPr lang="en-US" altLang="zh-CN" i="0">
                <a:latin typeface="宋体" panose="02010600030101010101" pitchFamily="2" charset="-122"/>
              </a:rPr>
              <a:t>			</a:t>
            </a:r>
            <a:r>
              <a:rPr lang="en-US" altLang="zh-CN" b="1" i="0">
                <a:solidFill>
                  <a:srgbClr val="FF0000"/>
                </a:solidFill>
                <a:latin typeface="宋体" panose="02010600030101010101" pitchFamily="2" charset="-122"/>
              </a:rPr>
              <a:t>TranslateMessage(&amp;Message);</a:t>
            </a:r>
            <a:endParaRPr lang="en-US" altLang="zh-CN" b="1" i="0">
              <a:solidFill>
                <a:srgbClr val="FF0000"/>
              </a:solidFill>
              <a:latin typeface="宋体" panose="02010600030101010101" pitchFamily="2" charset="-122"/>
            </a:endParaRPr>
          </a:p>
          <a:p>
            <a:r>
              <a:rPr lang="en-US" altLang="zh-CN" i="0">
                <a:latin typeface="宋体" panose="02010600030101010101" pitchFamily="2" charset="-122"/>
              </a:rPr>
              <a:t>			</a:t>
            </a:r>
            <a:r>
              <a:rPr lang="en-US" altLang="zh-CN" b="1" i="0">
                <a:solidFill>
                  <a:srgbClr val="0033CC"/>
                </a:solidFill>
                <a:latin typeface="宋体" panose="02010600030101010101" pitchFamily="2" charset="-122"/>
              </a:rPr>
              <a:t>DispatchMessage(&amp;Message);</a:t>
            </a:r>
            <a:endParaRPr lang="en-US" altLang="zh-CN" b="1" i="0">
              <a:solidFill>
                <a:srgbClr val="0033CC"/>
              </a:solidFill>
              <a:latin typeface="宋体" panose="02010600030101010101" pitchFamily="2" charset="-122"/>
            </a:endParaRPr>
          </a:p>
          <a:p>
            <a:r>
              <a:rPr lang="en-US" altLang="zh-CN" i="0">
                <a:latin typeface="宋体" panose="02010600030101010101" pitchFamily="2" charset="-122"/>
              </a:rPr>
              <a:t>		</a:t>
            </a:r>
            <a:r>
              <a:rPr lang="en-US" altLang="zh-CN" b="1" i="0">
                <a:solidFill>
                  <a:srgbClr val="008080"/>
                </a:solidFill>
                <a:latin typeface="宋体" panose="02010600030101010101" pitchFamily="2" charset="-122"/>
              </a:rPr>
              <a:t>}</a:t>
            </a:r>
            <a:endParaRPr lang="en-US" altLang="zh-CN" b="1" i="0">
              <a:solidFill>
                <a:srgbClr val="008080"/>
              </a:solidFill>
              <a:latin typeface="宋体" panose="02010600030101010101" pitchFamily="2" charset="-122"/>
            </a:endParaRPr>
          </a:p>
          <a:p>
            <a:r>
              <a:rPr lang="en-US" altLang="zh-CN" i="0">
                <a:latin typeface="宋体" panose="02010600030101010101" pitchFamily="2" charset="-122"/>
              </a:rPr>
              <a:t>		</a:t>
            </a:r>
            <a:r>
              <a:rPr lang="en-US" altLang="zh-CN" b="1" i="0">
                <a:solidFill>
                  <a:srgbClr val="800080"/>
                </a:solidFill>
                <a:latin typeface="宋体" panose="02010600030101010101" pitchFamily="2" charset="-122"/>
              </a:rPr>
              <a:t>return Message.wParam;</a:t>
            </a:r>
            <a:endParaRPr lang="en-US" altLang="zh-CN" b="1" i="0">
              <a:solidFill>
                <a:srgbClr val="800080"/>
              </a:solidFill>
              <a:latin typeface="宋体" panose="02010600030101010101" pitchFamily="2" charset="-122"/>
            </a:endParaRPr>
          </a:p>
          <a:p>
            <a:r>
              <a:rPr lang="en-US" altLang="zh-CN" b="1" i="0">
                <a:solidFill>
                  <a:srgbClr val="FF9900"/>
                </a:solidFill>
                <a:latin typeface="宋体" panose="02010600030101010101" pitchFamily="2" charset="-122"/>
              </a:rPr>
              <a:t>}</a:t>
            </a:r>
            <a:endParaRPr lang="en-US" altLang="zh-CN" b="1" i="0">
              <a:solidFill>
                <a:srgbClr val="FF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checkerboard(across)">
                                      <p:cBhvr>
                                        <p:cTn id="7" dur="5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6602760-9D8E-4E8E-83E9-94B954F3D098}" type="slidenum">
              <a:rPr lang="en-US" altLang="zh-CN"/>
            </a:fld>
            <a:endParaRPr lang="en-US" altLang="zh-CN"/>
          </a:p>
        </p:txBody>
      </p:sp>
      <p:sp>
        <p:nvSpPr>
          <p:cNvPr id="22530" name="Text Box 2"/>
          <p:cNvSpPr txBox="1">
            <a:spLocks noChangeArrowheads="1"/>
          </p:cNvSpPr>
          <p:nvPr/>
        </p:nvSpPr>
        <p:spPr bwMode="auto">
          <a:xfrm>
            <a:off x="107950" y="130175"/>
            <a:ext cx="9720263" cy="6499225"/>
          </a:xfrm>
          <a:prstGeom prst="rect">
            <a:avLst/>
          </a:prstGeom>
          <a:gradFill rotWithShape="0">
            <a:gsLst>
              <a:gs pos="0">
                <a:srgbClr val="CCFFFF"/>
              </a:gs>
              <a:gs pos="50000">
                <a:schemeClr val="bg1"/>
              </a:gs>
              <a:gs pos="100000">
                <a:srgbClr val="CCFFFF"/>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b="1" i="0">
                <a:solidFill>
                  <a:srgbClr val="0033CC"/>
                </a:solidFill>
                <a:latin typeface="宋体" panose="02010600030101010101" pitchFamily="2" charset="-122"/>
              </a:rPr>
              <a:t>//</a:t>
            </a:r>
            <a:r>
              <a:rPr lang="zh-CN" altLang="en-US" b="1" i="0">
                <a:solidFill>
                  <a:srgbClr val="0033CC"/>
                </a:solidFill>
                <a:latin typeface="宋体" panose="02010600030101010101" pitchFamily="2" charset="-122"/>
              </a:rPr>
              <a:t>消息处理函数</a:t>
            </a:r>
            <a:endParaRPr lang="zh-CN" altLang="en-US" b="1" i="0">
              <a:solidFill>
                <a:srgbClr val="0033CC"/>
              </a:solidFill>
              <a:latin typeface="宋体" panose="02010600030101010101" pitchFamily="2" charset="-122"/>
            </a:endParaRPr>
          </a:p>
          <a:p>
            <a:r>
              <a:rPr lang="en-US" altLang="zh-CN" sz="2000" b="1" i="0">
                <a:solidFill>
                  <a:srgbClr val="FF0000"/>
                </a:solidFill>
                <a:latin typeface="宋体" panose="02010600030101010101" pitchFamily="2" charset="-122"/>
              </a:rPr>
              <a:t>long WINAPI WndProc(HWND hWnd,UINT iMessage,UINT wParam,LONG lParam)</a:t>
            </a:r>
            <a:endParaRPr lang="en-US" altLang="zh-CN" sz="2000" b="1" i="0">
              <a:solidFill>
                <a:srgbClr val="FF0000"/>
              </a:solidFill>
              <a:latin typeface="宋体" panose="02010600030101010101" pitchFamily="2" charset="-122"/>
            </a:endParaRPr>
          </a:p>
          <a:p>
            <a:r>
              <a:rPr lang="en-US" altLang="zh-CN" b="1" i="0">
                <a:solidFill>
                  <a:srgbClr val="FF0000"/>
                </a:solidFill>
                <a:latin typeface="宋体" panose="02010600030101010101" pitchFamily="2" charset="-122"/>
              </a:rPr>
              <a:t>{</a:t>
            </a:r>
            <a:endParaRPr lang="en-US" altLang="zh-CN" b="1" i="0">
              <a:solidFill>
                <a:srgbClr val="FF0000"/>
              </a:solidFill>
              <a:latin typeface="宋体" panose="02010600030101010101" pitchFamily="2" charset="-122"/>
            </a:endParaRPr>
          </a:p>
          <a:p>
            <a:r>
              <a:rPr lang="en-US" altLang="zh-CN" i="0">
                <a:latin typeface="宋体" panose="02010600030101010101" pitchFamily="2" charset="-122"/>
              </a:rPr>
              <a:t>	</a:t>
            </a:r>
            <a:r>
              <a:rPr lang="en-US" altLang="zh-CN" b="1" i="0">
                <a:solidFill>
                  <a:srgbClr val="333300"/>
                </a:solidFill>
                <a:latin typeface="宋体" panose="02010600030101010101" pitchFamily="2" charset="-122"/>
              </a:rPr>
              <a:t>static long nXChar, nYChar;</a:t>
            </a:r>
            <a:endParaRPr lang="en-US" altLang="zh-CN" b="1" i="0">
              <a:solidFill>
                <a:srgbClr val="FF9900"/>
              </a:solidFill>
              <a:latin typeface="宋体" panose="02010600030101010101" pitchFamily="2" charset="-122"/>
            </a:endParaRPr>
          </a:p>
          <a:p>
            <a:r>
              <a:rPr lang="en-US" altLang="zh-CN" i="0">
                <a:solidFill>
                  <a:srgbClr val="800000"/>
                </a:solidFill>
                <a:latin typeface="宋体" panose="02010600030101010101" pitchFamily="2" charset="-122"/>
              </a:rPr>
              <a:t>	</a:t>
            </a:r>
            <a:r>
              <a:rPr lang="en-US" altLang="zh-CN" b="1" i="0">
                <a:solidFill>
                  <a:srgbClr val="800000"/>
                </a:solidFill>
                <a:latin typeface="宋体" panose="02010600030101010101" pitchFamily="2" charset="-122"/>
              </a:rPr>
              <a:t>HDC hDC;   //</a:t>
            </a:r>
            <a:r>
              <a:rPr lang="zh-CN" altLang="en-US" b="1" i="0">
                <a:solidFill>
                  <a:srgbClr val="800000"/>
                </a:solidFill>
                <a:latin typeface="宋体" panose="02010600030101010101" pitchFamily="2" charset="-122"/>
              </a:rPr>
              <a:t>定义指向设备上下文的句柄	</a:t>
            </a:r>
            <a:endParaRPr lang="zh-CN" altLang="en-US" b="1" i="0">
              <a:solidFill>
                <a:srgbClr val="008080"/>
              </a:solidFill>
              <a:latin typeface="宋体" panose="02010600030101010101" pitchFamily="2" charset="-122"/>
            </a:endParaRPr>
          </a:p>
          <a:p>
            <a:r>
              <a:rPr lang="zh-CN" altLang="en-US" i="0">
                <a:latin typeface="宋体" panose="02010600030101010101" pitchFamily="2" charset="-122"/>
              </a:rPr>
              <a:t>	</a:t>
            </a:r>
            <a:r>
              <a:rPr lang="en-US" altLang="zh-CN" b="1" i="0">
                <a:solidFill>
                  <a:srgbClr val="800080"/>
                </a:solidFill>
                <a:latin typeface="宋体" panose="02010600030101010101" pitchFamily="2" charset="-122"/>
              </a:rPr>
              <a:t>short x;</a:t>
            </a:r>
            <a:endParaRPr lang="en-US" altLang="zh-CN" b="1" i="0">
              <a:solidFill>
                <a:srgbClr val="800080"/>
              </a:solidFill>
              <a:latin typeface="宋体" panose="02010600030101010101" pitchFamily="2" charset="-122"/>
            </a:endParaRPr>
          </a:p>
          <a:p>
            <a:r>
              <a:rPr lang="en-US" altLang="zh-CN" i="0">
                <a:latin typeface="宋体" panose="02010600030101010101" pitchFamily="2" charset="-122"/>
              </a:rPr>
              <a:t>    	</a:t>
            </a:r>
            <a:r>
              <a:rPr lang="en-US" altLang="zh-CN" b="1" i="0">
                <a:solidFill>
                  <a:srgbClr val="0033CC"/>
                </a:solidFill>
                <a:latin typeface="宋体" panose="02010600030101010101" pitchFamily="2" charset="-122"/>
              </a:rPr>
              <a:t>TEXTMETRIC tm;</a:t>
            </a:r>
            <a:endParaRPr lang="en-US" altLang="zh-CN" b="1" i="0">
              <a:solidFill>
                <a:srgbClr val="0033CC"/>
              </a:solidFill>
              <a:latin typeface="宋体" panose="02010600030101010101" pitchFamily="2" charset="-122"/>
            </a:endParaRPr>
          </a:p>
          <a:p>
            <a:r>
              <a:rPr lang="en-US" altLang="zh-CN" i="0">
                <a:solidFill>
                  <a:srgbClr val="0000CC"/>
                </a:solidFill>
                <a:latin typeface="宋体" panose="02010600030101010101" pitchFamily="2" charset="-122"/>
              </a:rPr>
              <a:t>	</a:t>
            </a:r>
            <a:r>
              <a:rPr lang="en-US" altLang="zh-CN" b="1" i="0">
                <a:solidFill>
                  <a:srgbClr val="0000CC"/>
                </a:solidFill>
                <a:latin typeface="宋体" panose="02010600030101010101" pitchFamily="2" charset="-122"/>
              </a:rPr>
              <a:t>short LnCount=6;</a:t>
            </a:r>
            <a:endParaRPr lang="en-US" altLang="zh-CN" b="1" i="0">
              <a:solidFill>
                <a:srgbClr val="0000CC"/>
              </a:solidFill>
              <a:latin typeface="宋体" panose="02010600030101010101" pitchFamily="2" charset="-122"/>
            </a:endParaRPr>
          </a:p>
          <a:p>
            <a:r>
              <a:rPr lang="en-US" altLang="zh-CN" i="0">
                <a:latin typeface="宋体" panose="02010600030101010101" pitchFamily="2" charset="-122"/>
              </a:rPr>
              <a:t>	</a:t>
            </a:r>
            <a:r>
              <a:rPr lang="en-US" altLang="zh-CN" b="1" i="0">
                <a:solidFill>
                  <a:srgbClr val="000000"/>
                </a:solidFill>
                <a:latin typeface="宋体" panose="02010600030101010101" pitchFamily="2" charset="-122"/>
              </a:rPr>
              <a:t>PAINTSTRUCT PtStr; </a:t>
            </a:r>
            <a:r>
              <a:rPr lang="en-US" altLang="zh-CN" sz="2000" b="1" i="0">
                <a:solidFill>
                  <a:srgbClr val="000000"/>
                </a:solidFill>
                <a:latin typeface="宋体" panose="02010600030101010101" pitchFamily="2" charset="-122"/>
              </a:rPr>
              <a:t>//</a:t>
            </a:r>
            <a:r>
              <a:rPr lang="zh-CN" altLang="en-US" sz="2000" b="1" i="0">
                <a:solidFill>
                  <a:srgbClr val="000000"/>
                </a:solidFill>
                <a:latin typeface="宋体" panose="02010600030101010101" pitchFamily="2" charset="-122"/>
              </a:rPr>
              <a:t>定义指向包含绘图信息的结构体变量</a:t>
            </a:r>
            <a:endParaRPr lang="zh-CN" altLang="en-US" sz="2000" b="1" i="0">
              <a:solidFill>
                <a:srgbClr val="008080"/>
              </a:solidFill>
              <a:latin typeface="宋体" panose="02010600030101010101" pitchFamily="2" charset="-122"/>
            </a:endParaRPr>
          </a:p>
          <a:p>
            <a:r>
              <a:rPr lang="zh-CN" altLang="en-US" i="0">
                <a:latin typeface="宋体" panose="02010600030101010101" pitchFamily="2" charset="-122"/>
              </a:rPr>
              <a:t>	</a:t>
            </a:r>
            <a:r>
              <a:rPr lang="en-US" altLang="zh-CN" b="1" i="0">
                <a:solidFill>
                  <a:srgbClr val="FF0000"/>
                </a:solidFill>
                <a:latin typeface="宋体" panose="02010600030101010101" pitchFamily="2" charset="-122"/>
              </a:rPr>
              <a:t>static char *textbuf[]=</a:t>
            </a:r>
            <a:endParaRPr lang="en-US" altLang="zh-CN" b="1" i="0">
              <a:solidFill>
                <a:srgbClr val="FF0000"/>
              </a:solidFill>
              <a:latin typeface="宋体" panose="02010600030101010101" pitchFamily="2" charset="-122"/>
            </a:endParaRPr>
          </a:p>
          <a:p>
            <a:r>
              <a:rPr lang="en-US" altLang="zh-CN" b="1" i="0">
                <a:solidFill>
                  <a:srgbClr val="FF0000"/>
                </a:solidFill>
                <a:latin typeface="宋体" panose="02010600030101010101" pitchFamily="2" charset="-122"/>
              </a:rPr>
              <a:t>		{</a:t>
            </a:r>
            <a:endParaRPr lang="en-US" altLang="zh-CN" b="1" i="0">
              <a:solidFill>
                <a:srgbClr val="FF0000"/>
              </a:solidFill>
              <a:latin typeface="宋体" panose="02010600030101010101" pitchFamily="2" charset="-122"/>
            </a:endParaRPr>
          </a:p>
          <a:p>
            <a:pPr>
              <a:lnSpc>
                <a:spcPct val="95000"/>
              </a:lnSpc>
            </a:pPr>
            <a:r>
              <a:rPr lang="en-US" altLang="zh-CN" i="0">
                <a:latin typeface="宋体" panose="02010600030101010101" pitchFamily="2" charset="-122"/>
              </a:rPr>
              <a:t>		</a:t>
            </a:r>
            <a:r>
              <a:rPr lang="en-US" altLang="zh-CN" b="1" i="0">
                <a:solidFill>
                  <a:srgbClr val="0033CC"/>
                </a:solidFill>
                <a:latin typeface="宋体" panose="02010600030101010101" pitchFamily="2" charset="-122"/>
              </a:rPr>
              <a:t>"This is the First line",</a:t>
            </a:r>
            <a:endParaRPr lang="en-US" altLang="zh-CN" b="1" i="0">
              <a:solidFill>
                <a:srgbClr val="0033CC"/>
              </a:solidFill>
              <a:latin typeface="宋体" panose="02010600030101010101" pitchFamily="2" charset="-122"/>
            </a:endParaRPr>
          </a:p>
          <a:p>
            <a:pPr>
              <a:lnSpc>
                <a:spcPct val="95000"/>
              </a:lnSpc>
            </a:pPr>
            <a:r>
              <a:rPr lang="en-US" altLang="zh-CN" i="0">
                <a:latin typeface="宋体" panose="02010600030101010101" pitchFamily="2" charset="-122"/>
              </a:rPr>
              <a:t>		</a:t>
            </a:r>
            <a:r>
              <a:rPr lang="en-US" altLang="zh-CN" b="1" i="0">
                <a:solidFill>
                  <a:srgbClr val="800080"/>
                </a:solidFill>
                <a:latin typeface="宋体" panose="02010600030101010101" pitchFamily="2" charset="-122"/>
              </a:rPr>
              <a:t>"This is the second line",</a:t>
            </a:r>
            <a:endParaRPr lang="en-US" altLang="zh-CN" b="1" i="0">
              <a:solidFill>
                <a:srgbClr val="800080"/>
              </a:solidFill>
              <a:latin typeface="宋体" panose="02010600030101010101" pitchFamily="2" charset="-122"/>
            </a:endParaRPr>
          </a:p>
          <a:p>
            <a:pPr>
              <a:lnSpc>
                <a:spcPct val="95000"/>
              </a:lnSpc>
            </a:pPr>
            <a:r>
              <a:rPr lang="en-US" altLang="zh-CN" i="0">
                <a:latin typeface="宋体" panose="02010600030101010101" pitchFamily="2" charset="-122"/>
              </a:rPr>
              <a:t>		</a:t>
            </a:r>
            <a:r>
              <a:rPr lang="en-US" altLang="zh-CN" b="1" i="0">
                <a:solidFill>
                  <a:srgbClr val="FF9900"/>
                </a:solidFill>
                <a:latin typeface="宋体" panose="02010600030101010101" pitchFamily="2" charset="-122"/>
              </a:rPr>
              <a:t>"This is the third line",</a:t>
            </a:r>
            <a:endParaRPr lang="en-US" altLang="zh-CN" b="1" i="0">
              <a:solidFill>
                <a:srgbClr val="FF9900"/>
              </a:solidFill>
              <a:latin typeface="宋体" panose="02010600030101010101" pitchFamily="2" charset="-122"/>
            </a:endParaRPr>
          </a:p>
          <a:p>
            <a:pPr>
              <a:lnSpc>
                <a:spcPct val="95000"/>
              </a:lnSpc>
            </a:pPr>
            <a:r>
              <a:rPr lang="en-US" altLang="zh-CN" i="0">
                <a:latin typeface="宋体" panose="02010600030101010101" pitchFamily="2" charset="-122"/>
              </a:rPr>
              <a:t>		</a:t>
            </a:r>
            <a:r>
              <a:rPr lang="en-US" altLang="zh-CN" b="1" i="0">
                <a:solidFill>
                  <a:srgbClr val="008080"/>
                </a:solidFill>
                <a:latin typeface="宋体" panose="02010600030101010101" pitchFamily="2" charset="-122"/>
              </a:rPr>
              <a:t>"This is the fourth line",</a:t>
            </a:r>
            <a:endParaRPr lang="en-US" altLang="zh-CN" b="1" i="0">
              <a:solidFill>
                <a:srgbClr val="008080"/>
              </a:solidFill>
              <a:latin typeface="宋体" panose="02010600030101010101" pitchFamily="2" charset="-122"/>
            </a:endParaRPr>
          </a:p>
          <a:p>
            <a:pPr>
              <a:lnSpc>
                <a:spcPct val="95000"/>
              </a:lnSpc>
            </a:pPr>
            <a:r>
              <a:rPr lang="en-US" altLang="zh-CN" i="0">
                <a:latin typeface="宋体" panose="02010600030101010101" pitchFamily="2" charset="-122"/>
              </a:rPr>
              <a:t>		</a:t>
            </a:r>
            <a:r>
              <a:rPr lang="en-US" altLang="zh-CN" b="1" i="0">
                <a:solidFill>
                  <a:srgbClr val="0033CC"/>
                </a:solidFill>
                <a:latin typeface="宋体" panose="02010600030101010101" pitchFamily="2" charset="-122"/>
              </a:rPr>
              <a:t>"This is the fifth line",</a:t>
            </a:r>
            <a:endParaRPr lang="en-US" altLang="zh-CN" b="1" i="0">
              <a:solidFill>
                <a:srgbClr val="0033CC"/>
              </a:solidFill>
              <a:latin typeface="宋体" panose="02010600030101010101" pitchFamily="2" charset="-122"/>
            </a:endParaRPr>
          </a:p>
          <a:p>
            <a:pPr>
              <a:lnSpc>
                <a:spcPct val="95000"/>
              </a:lnSpc>
            </a:pPr>
            <a:r>
              <a:rPr lang="en-US" altLang="zh-CN" i="0">
                <a:latin typeface="宋体" panose="02010600030101010101" pitchFamily="2" charset="-122"/>
              </a:rPr>
              <a:t>		</a:t>
            </a:r>
            <a:r>
              <a:rPr lang="en-US" altLang="zh-CN" b="1" i="0">
                <a:solidFill>
                  <a:srgbClr val="FF9900"/>
                </a:solidFill>
                <a:latin typeface="宋体" panose="02010600030101010101" pitchFamily="2" charset="-122"/>
              </a:rPr>
              <a:t>"This is the sixth line"</a:t>
            </a:r>
            <a:endParaRPr lang="en-US" altLang="zh-CN" b="1" i="0">
              <a:solidFill>
                <a:srgbClr val="FF9900"/>
              </a:solidFill>
              <a:latin typeface="宋体" panose="02010600030101010101" pitchFamily="2" charset="-122"/>
            </a:endParaRPr>
          </a:p>
          <a:p>
            <a:r>
              <a:rPr lang="en-US" altLang="zh-CN" i="0">
                <a:latin typeface="宋体" panose="02010600030101010101" pitchFamily="2" charset="-122"/>
              </a:rPr>
              <a:t>		</a:t>
            </a:r>
            <a:r>
              <a:rPr lang="en-US" altLang="zh-CN" b="1" i="0">
                <a:solidFill>
                  <a:srgbClr val="FF0000"/>
                </a:solidFill>
                <a:latin typeface="宋体" panose="02010600030101010101" pitchFamily="2" charset="-122"/>
              </a:rPr>
              <a:t>};</a:t>
            </a:r>
            <a:endParaRPr lang="en-US" altLang="zh-CN" b="1" i="0">
              <a:solidFill>
                <a:srgbClr val="FF0000"/>
              </a:solidFill>
              <a:latin typeface="宋体" panose="02010600030101010101" pitchFamily="2" charset="-122"/>
            </a:endParaRPr>
          </a:p>
        </p:txBody>
      </p:sp>
      <p:sp>
        <p:nvSpPr>
          <p:cNvPr id="22531" name="AutoShape 3"/>
          <p:cNvSpPr>
            <a:spLocks noChangeArrowheads="1"/>
          </p:cNvSpPr>
          <p:nvPr/>
        </p:nvSpPr>
        <p:spPr bwMode="auto">
          <a:xfrm>
            <a:off x="7181850" y="4038600"/>
            <a:ext cx="2393950" cy="1905000"/>
          </a:xfrm>
          <a:prstGeom prst="cloudCallout">
            <a:avLst>
              <a:gd name="adj1" fmla="val -135704"/>
              <a:gd name="adj2" fmla="val -67083"/>
            </a:avLst>
          </a:prstGeom>
          <a:solidFill>
            <a:srgbClr val="CCFFFF"/>
          </a:solidFill>
          <a:ln w="38100">
            <a:solidFill>
              <a:srgbClr val="FF00FF"/>
            </a:solidFill>
            <a:round/>
          </a:ln>
          <a:effectLst>
            <a:outerShdw dist="107763" dir="2700000" algn="ctr" rotWithShape="0">
              <a:schemeClr val="bg2"/>
            </a:outerShdw>
          </a:effectLst>
        </p:spPr>
        <p:txBody>
          <a:bodyPr wrap="none" anchor="ctr"/>
          <a:lstStyle/>
          <a:p>
            <a:pPr algn="ctr"/>
            <a:r>
              <a:rPr lang="zh-CN" altLang="en-US" b="1" i="0">
                <a:solidFill>
                  <a:srgbClr val="FF0000"/>
                </a:solidFill>
              </a:rPr>
              <a:t>输出的文</a:t>
            </a:r>
            <a:endParaRPr lang="zh-CN" altLang="en-US" b="1" i="0">
              <a:solidFill>
                <a:srgbClr val="FF0000"/>
              </a:solidFill>
            </a:endParaRPr>
          </a:p>
          <a:p>
            <a:pPr algn="ctr"/>
            <a:r>
              <a:rPr lang="zh-CN" altLang="en-US" b="1" i="0">
                <a:solidFill>
                  <a:srgbClr val="FF0000"/>
                </a:solidFill>
              </a:rPr>
              <a:t>本内容</a:t>
            </a:r>
            <a:endParaRPr lang="zh-CN" altLang="en-US" b="1" i="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linds(vertical)">
                                      <p:cBhvr>
                                        <p:cTn id="7" dur="500"/>
                                        <p:tgtEl>
                                          <p:spTgt spid="22530"/>
                                        </p:tgtEl>
                                      </p:cBhvr>
                                    </p:animEffect>
                                  </p:childTnLst>
                                </p:cTn>
                              </p:par>
                            </p:childTnLst>
                          </p:cTn>
                        </p:par>
                        <p:par>
                          <p:cTn id="8" fill="hold">
                            <p:stCondLst>
                              <p:cond delay="500"/>
                            </p:stCondLst>
                            <p:childTnLst>
                              <p:par>
                                <p:cTn id="9" presetID="19" presetClass="entr" presetSubtype="10" fill="hold" grpId="0" nodeType="afterEffect">
                                  <p:stCondLst>
                                    <p:cond delay="0"/>
                                  </p:stCondLst>
                                  <p:childTnLst>
                                    <p:set>
                                      <p:cBhvr>
                                        <p:cTn id="10" dur="1" fill="hold">
                                          <p:stCondLst>
                                            <p:cond delay="0"/>
                                          </p:stCondLst>
                                        </p:cTn>
                                        <p:tgtEl>
                                          <p:spTgt spid="22531"/>
                                        </p:tgtEl>
                                        <p:attrNameLst>
                                          <p:attrName>style.visibility</p:attrName>
                                        </p:attrNameLst>
                                      </p:cBhvr>
                                      <p:to>
                                        <p:strVal val="visible"/>
                                      </p:to>
                                    </p:set>
                                    <p:anim calcmode="lin" valueType="num">
                                      <p:cBhvr>
                                        <p:cTn id="11" dur="5000" fill="hold"/>
                                        <p:tgtEl>
                                          <p:spTgt spid="22531"/>
                                        </p:tgtEl>
                                        <p:attrNameLst>
                                          <p:attrName>ppt_w</p:attrName>
                                        </p:attrNameLst>
                                      </p:cBhvr>
                                      <p:tavLst>
                                        <p:tav tm="0" fmla="#ppt_w*sin(2.5*pi*$)">
                                          <p:val>
                                            <p:fltVal val="0"/>
                                          </p:val>
                                        </p:tav>
                                        <p:tav tm="100000">
                                          <p:val>
                                            <p:fltVal val="1"/>
                                          </p:val>
                                        </p:tav>
                                      </p:tavLst>
                                    </p:anim>
                                    <p:anim calcmode="lin" valueType="num">
                                      <p:cBhvr>
                                        <p:cTn id="12" dur="5000" fill="hold"/>
                                        <p:tgtEl>
                                          <p:spTgt spid="2253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autoUpdateAnimBg="0"/>
      <p:bldP spid="22531"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2067DC57-CA35-456C-BF89-3AC6DFD60621}" type="slidenum">
              <a:rPr lang="en-US" altLang="zh-CN"/>
            </a:fld>
            <a:endParaRPr lang="en-US" altLang="zh-CN"/>
          </a:p>
        </p:txBody>
      </p:sp>
      <p:sp>
        <p:nvSpPr>
          <p:cNvPr id="23554" name="Text Box 2"/>
          <p:cNvSpPr txBox="1">
            <a:spLocks noChangeArrowheads="1"/>
          </p:cNvSpPr>
          <p:nvPr/>
        </p:nvSpPr>
        <p:spPr bwMode="auto">
          <a:xfrm>
            <a:off x="0" y="179388"/>
            <a:ext cx="9906000" cy="6526212"/>
          </a:xfrm>
          <a:prstGeom prst="rect">
            <a:avLst/>
          </a:prstGeom>
          <a:gradFill rotWithShape="0">
            <a:gsLst>
              <a:gs pos="0">
                <a:srgbClr val="CCFFFF"/>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84000"/>
              </a:lnSpc>
            </a:pPr>
            <a:r>
              <a:rPr lang="en-US" altLang="zh-CN" b="1" i="0">
                <a:solidFill>
                  <a:schemeClr val="accent2"/>
                </a:solidFill>
                <a:latin typeface="宋体" panose="02010600030101010101" pitchFamily="2" charset="-122"/>
              </a:rPr>
              <a:t>switch(iMessage)  //</a:t>
            </a:r>
            <a:r>
              <a:rPr lang="zh-CN" altLang="en-US" b="1" i="0">
                <a:solidFill>
                  <a:schemeClr val="accent2"/>
                </a:solidFill>
                <a:latin typeface="宋体" panose="02010600030101010101" pitchFamily="2" charset="-122"/>
              </a:rPr>
              <a:t>处理消息</a:t>
            </a:r>
            <a:endParaRPr lang="zh-CN" altLang="en-US" b="1" i="0">
              <a:solidFill>
                <a:schemeClr val="accent2"/>
              </a:solidFill>
              <a:latin typeface="宋体" panose="02010600030101010101" pitchFamily="2" charset="-122"/>
            </a:endParaRPr>
          </a:p>
          <a:p>
            <a:pPr>
              <a:lnSpc>
                <a:spcPct val="84000"/>
              </a:lnSpc>
            </a:pPr>
            <a:r>
              <a:rPr lang="zh-CN" altLang="en-US" b="1" i="0">
                <a:solidFill>
                  <a:schemeClr val="accent2"/>
                </a:solidFill>
                <a:latin typeface="宋体" panose="02010600030101010101" pitchFamily="2" charset="-122"/>
              </a:rPr>
              <a:t> </a:t>
            </a:r>
            <a:r>
              <a:rPr lang="en-US" altLang="zh-CN" b="1" i="0">
                <a:solidFill>
                  <a:schemeClr val="accent2"/>
                </a:solidFill>
                <a:latin typeface="宋体" panose="02010600030101010101" pitchFamily="2" charset="-122"/>
              </a:rPr>
              <a:t>{</a:t>
            </a:r>
            <a:r>
              <a:rPr lang="en-US" altLang="zh-CN" b="1" i="0">
                <a:solidFill>
                  <a:srgbClr val="FF0000"/>
                </a:solidFill>
                <a:latin typeface="宋体" panose="02010600030101010101" pitchFamily="2" charset="-122"/>
              </a:rPr>
              <a:t>case WM_CREATE:				//</a:t>
            </a:r>
            <a:r>
              <a:rPr lang="zh-CN" altLang="en-US" b="1" i="0">
                <a:solidFill>
                  <a:srgbClr val="FF0000"/>
                </a:solidFill>
                <a:latin typeface="宋体" panose="02010600030101010101" pitchFamily="2" charset="-122"/>
              </a:rPr>
              <a:t>处理窗口创建消息</a:t>
            </a:r>
            <a:endParaRPr lang="zh-CN" altLang="en-US" b="1" i="0">
              <a:solidFill>
                <a:srgbClr val="FF0000"/>
              </a:solidFill>
              <a:latin typeface="宋体" panose="02010600030101010101" pitchFamily="2" charset="-122"/>
            </a:endParaRPr>
          </a:p>
          <a:p>
            <a:pPr>
              <a:lnSpc>
                <a:spcPct val="84000"/>
              </a:lnSpc>
            </a:pPr>
            <a:r>
              <a:rPr lang="zh-CN" altLang="en-US" b="1" i="0">
                <a:solidFill>
                  <a:srgbClr val="FF0000"/>
                </a:solidFill>
                <a:latin typeface="宋体" panose="02010600030101010101" pitchFamily="2" charset="-122"/>
              </a:rPr>
              <a:t>	</a:t>
            </a:r>
            <a:r>
              <a:rPr lang="en-US" altLang="zh-CN" b="1" i="0">
                <a:solidFill>
                  <a:srgbClr val="FF0000"/>
                </a:solidFill>
                <a:latin typeface="宋体" panose="02010600030101010101" pitchFamily="2" charset="-122"/>
              </a:rPr>
              <a:t>hDC=GetDC(hWnd) ;   		//</a:t>
            </a:r>
            <a:r>
              <a:rPr lang="zh-CN" altLang="en-US" b="1" i="0">
                <a:solidFill>
                  <a:srgbClr val="FF0000"/>
                </a:solidFill>
                <a:latin typeface="宋体" panose="02010600030101010101" pitchFamily="2" charset="-122"/>
              </a:rPr>
              <a:t>获取当前设备表句柄</a:t>
            </a:r>
            <a:endParaRPr lang="zh-CN" altLang="en-US" b="1" i="0">
              <a:solidFill>
                <a:srgbClr val="FF0000"/>
              </a:solidFill>
              <a:latin typeface="宋体" panose="02010600030101010101" pitchFamily="2" charset="-122"/>
            </a:endParaRPr>
          </a:p>
          <a:p>
            <a:pPr>
              <a:lnSpc>
                <a:spcPct val="84000"/>
              </a:lnSpc>
            </a:pPr>
            <a:r>
              <a:rPr lang="zh-CN" altLang="en-US" b="1" i="0">
                <a:solidFill>
                  <a:srgbClr val="FF0000"/>
                </a:solidFill>
                <a:latin typeface="宋体" panose="02010600030101010101" pitchFamily="2" charset="-122"/>
              </a:rPr>
              <a:t>   	</a:t>
            </a:r>
            <a:r>
              <a:rPr lang="en-US" altLang="zh-CN" b="1" i="0">
                <a:solidFill>
                  <a:srgbClr val="FF0000"/>
                </a:solidFill>
                <a:latin typeface="宋体" panose="02010600030101010101" pitchFamily="2" charset="-122"/>
              </a:rPr>
              <a:t>GetTextMetrics(hDC,&amp;tm); 	//</a:t>
            </a:r>
            <a:r>
              <a:rPr lang="zh-CN" altLang="en-US" b="1" i="0">
                <a:solidFill>
                  <a:srgbClr val="FF0000"/>
                </a:solidFill>
                <a:latin typeface="宋体" panose="02010600030101010101" pitchFamily="2" charset="-122"/>
              </a:rPr>
              <a:t>获取字体信息</a:t>
            </a:r>
            <a:endParaRPr lang="zh-CN" altLang="en-US" b="1" i="0">
              <a:solidFill>
                <a:srgbClr val="FF0000"/>
              </a:solidFill>
              <a:latin typeface="宋体" panose="02010600030101010101" pitchFamily="2" charset="-122"/>
            </a:endParaRPr>
          </a:p>
          <a:p>
            <a:pPr>
              <a:lnSpc>
                <a:spcPct val="84000"/>
              </a:lnSpc>
            </a:pPr>
            <a:r>
              <a:rPr lang="zh-CN" altLang="en-US" b="1" i="0">
                <a:solidFill>
                  <a:srgbClr val="FF0000"/>
                </a:solidFill>
                <a:latin typeface="宋体" panose="02010600030101010101" pitchFamily="2" charset="-122"/>
              </a:rPr>
              <a:t>   	</a:t>
            </a:r>
            <a:r>
              <a:rPr lang="en-US" altLang="zh-CN" b="1" i="0">
                <a:solidFill>
                  <a:srgbClr val="FF0000"/>
                </a:solidFill>
                <a:latin typeface="宋体" panose="02010600030101010101" pitchFamily="2" charset="-122"/>
              </a:rPr>
              <a:t>nXChar=tm.tmAveCharWidth;  	//</a:t>
            </a:r>
            <a:r>
              <a:rPr lang="zh-CN" altLang="en-US" b="1" i="0">
                <a:solidFill>
                  <a:srgbClr val="FF0000"/>
                </a:solidFill>
                <a:latin typeface="宋体" panose="02010600030101010101" pitchFamily="2" charset="-122"/>
              </a:rPr>
              <a:t>获取字符宽度</a:t>
            </a:r>
            <a:endParaRPr lang="zh-CN" altLang="en-US" b="1" i="0">
              <a:solidFill>
                <a:srgbClr val="FF0000"/>
              </a:solidFill>
              <a:latin typeface="宋体" panose="02010600030101010101" pitchFamily="2" charset="-122"/>
            </a:endParaRPr>
          </a:p>
          <a:p>
            <a:pPr>
              <a:lnSpc>
                <a:spcPct val="84000"/>
              </a:lnSpc>
            </a:pPr>
            <a:r>
              <a:rPr lang="zh-CN" altLang="en-US" b="1" i="0">
                <a:solidFill>
                  <a:srgbClr val="FF0000"/>
                </a:solidFill>
                <a:latin typeface="宋体" panose="02010600030101010101" pitchFamily="2" charset="-122"/>
              </a:rPr>
              <a:t>   	</a:t>
            </a:r>
            <a:r>
              <a:rPr lang="en-US" altLang="zh-CN" b="1" i="0">
                <a:solidFill>
                  <a:srgbClr val="FF0000"/>
                </a:solidFill>
                <a:latin typeface="宋体" panose="02010600030101010101" pitchFamily="2" charset="-122"/>
              </a:rPr>
              <a:t>nYChar=tm.tmHeight+tm.tmExternalLeading;</a:t>
            </a:r>
            <a:endParaRPr lang="en-US" altLang="zh-CN" b="1" i="0">
              <a:solidFill>
                <a:srgbClr val="FF0000"/>
              </a:solidFill>
              <a:latin typeface="宋体" panose="02010600030101010101" pitchFamily="2" charset="-122"/>
            </a:endParaRPr>
          </a:p>
          <a:p>
            <a:pPr>
              <a:lnSpc>
                <a:spcPct val="84000"/>
              </a:lnSpc>
            </a:pPr>
            <a:r>
              <a:rPr lang="en-US" altLang="zh-CN" b="1" i="0">
                <a:solidFill>
                  <a:srgbClr val="FF0000"/>
                </a:solidFill>
                <a:latin typeface="宋体" panose="02010600030101010101" pitchFamily="2" charset="-122"/>
              </a:rPr>
              <a:t>   	ReleaseDC(hWnd,hDC);  		//</a:t>
            </a:r>
            <a:r>
              <a:rPr lang="zh-CN" altLang="en-US" b="1" i="0">
                <a:solidFill>
                  <a:srgbClr val="FF0000"/>
                </a:solidFill>
                <a:latin typeface="宋体" panose="02010600030101010101" pitchFamily="2" charset="-122"/>
              </a:rPr>
              <a:t>释放当前设备句柄</a:t>
            </a:r>
            <a:endParaRPr lang="zh-CN" altLang="en-US" b="1" i="0">
              <a:solidFill>
                <a:srgbClr val="FF0000"/>
              </a:solidFill>
              <a:latin typeface="宋体" panose="02010600030101010101" pitchFamily="2" charset="-122"/>
            </a:endParaRPr>
          </a:p>
          <a:p>
            <a:pPr>
              <a:lnSpc>
                <a:spcPct val="84000"/>
              </a:lnSpc>
            </a:pPr>
            <a:r>
              <a:rPr lang="zh-CN" altLang="en-US" b="1" i="0">
                <a:solidFill>
                  <a:srgbClr val="FF0000"/>
                </a:solidFill>
                <a:latin typeface="宋体" panose="02010600030101010101" pitchFamily="2" charset="-122"/>
              </a:rPr>
              <a:t>   	</a:t>
            </a:r>
            <a:r>
              <a:rPr lang="en-US" altLang="zh-CN" b="1" i="0">
                <a:solidFill>
                  <a:srgbClr val="FF0000"/>
                </a:solidFill>
                <a:latin typeface="宋体" panose="02010600030101010101" pitchFamily="2" charset="-122"/>
              </a:rPr>
              <a:t>return 0;</a:t>
            </a:r>
            <a:endParaRPr lang="en-US" altLang="zh-CN" b="1" i="0">
              <a:solidFill>
                <a:srgbClr val="FF0000"/>
              </a:solidFill>
              <a:latin typeface="宋体" panose="02010600030101010101" pitchFamily="2" charset="-122"/>
            </a:endParaRPr>
          </a:p>
          <a:p>
            <a:pPr>
              <a:lnSpc>
                <a:spcPct val="84000"/>
              </a:lnSpc>
            </a:pPr>
            <a:r>
              <a:rPr lang="en-US" altLang="zh-CN" i="0">
                <a:latin typeface="宋体" panose="02010600030101010101" pitchFamily="2" charset="-122"/>
              </a:rPr>
              <a:t>  </a:t>
            </a:r>
            <a:r>
              <a:rPr lang="en-US" altLang="zh-CN" b="1" i="0">
                <a:solidFill>
                  <a:srgbClr val="800000"/>
                </a:solidFill>
                <a:latin typeface="宋体" panose="02010600030101010101" pitchFamily="2" charset="-122"/>
              </a:rPr>
              <a:t>case WM_PAINT: 				//</a:t>
            </a:r>
            <a:r>
              <a:rPr lang="zh-CN" altLang="en-US" b="1" i="0">
                <a:solidFill>
                  <a:srgbClr val="800000"/>
                </a:solidFill>
                <a:latin typeface="宋体" panose="02010600030101010101" pitchFamily="2" charset="-122"/>
              </a:rPr>
              <a:t>处理重画消息</a:t>
            </a:r>
            <a:endParaRPr lang="zh-CN" altLang="en-US" b="1" i="0">
              <a:solidFill>
                <a:srgbClr val="800000"/>
              </a:solidFill>
              <a:latin typeface="宋体" panose="02010600030101010101" pitchFamily="2" charset="-122"/>
            </a:endParaRPr>
          </a:p>
          <a:p>
            <a:pPr>
              <a:lnSpc>
                <a:spcPct val="84000"/>
              </a:lnSpc>
            </a:pPr>
            <a:r>
              <a:rPr lang="zh-CN" altLang="en-US" b="1" i="0">
                <a:solidFill>
                  <a:srgbClr val="800000"/>
                </a:solidFill>
                <a:latin typeface="宋体" panose="02010600030101010101" pitchFamily="2" charset="-122"/>
              </a:rPr>
              <a:t>   	</a:t>
            </a:r>
            <a:r>
              <a:rPr lang="en-US" altLang="zh-CN" b="1" i="0">
                <a:solidFill>
                  <a:srgbClr val="800000"/>
                </a:solidFill>
                <a:latin typeface="宋体" panose="02010600030101010101" pitchFamily="2" charset="-122"/>
              </a:rPr>
              <a:t>hDC=BeginPaint(hWnd,&amp;PtStr); 	//</a:t>
            </a:r>
            <a:r>
              <a:rPr lang="zh-CN" altLang="en-US" b="1" i="0">
                <a:solidFill>
                  <a:srgbClr val="800000"/>
                </a:solidFill>
                <a:latin typeface="宋体" panose="02010600030101010101" pitchFamily="2" charset="-122"/>
              </a:rPr>
              <a:t>开始绘画</a:t>
            </a:r>
            <a:endParaRPr lang="zh-CN" altLang="en-US" b="1" i="0">
              <a:solidFill>
                <a:srgbClr val="800000"/>
              </a:solidFill>
              <a:latin typeface="宋体" panose="02010600030101010101" pitchFamily="2" charset="-122"/>
            </a:endParaRPr>
          </a:p>
          <a:p>
            <a:pPr>
              <a:lnSpc>
                <a:spcPct val="84000"/>
              </a:lnSpc>
            </a:pPr>
            <a:r>
              <a:rPr lang="zh-CN" altLang="en-US" b="1" i="0">
                <a:solidFill>
                  <a:srgbClr val="800000"/>
                </a:solidFill>
                <a:latin typeface="宋体" panose="02010600030101010101" pitchFamily="2" charset="-122"/>
              </a:rPr>
              <a:t>   	</a:t>
            </a:r>
            <a:r>
              <a:rPr lang="en-US" altLang="zh-CN" b="1" i="0">
                <a:solidFill>
                  <a:srgbClr val="800000"/>
                </a:solidFill>
                <a:latin typeface="宋体" panose="02010600030101010101" pitchFamily="2" charset="-122"/>
              </a:rPr>
              <a:t>for(x=0;x&lt;LnCount;x=x+1)    	//</a:t>
            </a:r>
            <a:r>
              <a:rPr lang="zh-CN" altLang="en-US" b="1" i="0">
                <a:solidFill>
                  <a:srgbClr val="800000"/>
                </a:solidFill>
                <a:latin typeface="宋体" panose="02010600030101010101" pitchFamily="2" charset="-122"/>
              </a:rPr>
              <a:t>输出文本</a:t>
            </a:r>
            <a:endParaRPr lang="zh-CN" altLang="en-US" b="1" i="0">
              <a:solidFill>
                <a:srgbClr val="800000"/>
              </a:solidFill>
              <a:latin typeface="宋体" panose="02010600030101010101" pitchFamily="2" charset="-122"/>
            </a:endParaRPr>
          </a:p>
          <a:p>
            <a:pPr>
              <a:lnSpc>
                <a:spcPct val="84000"/>
              </a:lnSpc>
            </a:pPr>
            <a:r>
              <a:rPr lang="zh-CN" altLang="en-US" b="1" i="0">
                <a:solidFill>
                  <a:srgbClr val="800000"/>
                </a:solidFill>
                <a:latin typeface="宋体" panose="02010600030101010101" pitchFamily="2" charset="-122"/>
              </a:rPr>
              <a:t>    	</a:t>
            </a:r>
            <a:r>
              <a:rPr lang="en-US" altLang="zh-CN" sz="2100" b="1" i="0">
                <a:solidFill>
                  <a:srgbClr val="800000"/>
                </a:solidFill>
                <a:latin typeface="宋体" panose="02010600030101010101" pitchFamily="2" charset="-122"/>
              </a:rPr>
              <a:t>TextOut(hDC,nXChar,nYChar*(1+x),textbuf[x],lstrlen(textbuf[x])); </a:t>
            </a:r>
            <a:endParaRPr lang="en-US" altLang="zh-CN" sz="2100" b="1" i="0">
              <a:solidFill>
                <a:srgbClr val="800000"/>
              </a:solidFill>
              <a:latin typeface="宋体" panose="02010600030101010101" pitchFamily="2" charset="-122"/>
            </a:endParaRPr>
          </a:p>
          <a:p>
            <a:pPr>
              <a:lnSpc>
                <a:spcPct val="84000"/>
              </a:lnSpc>
            </a:pPr>
            <a:r>
              <a:rPr lang="en-US" altLang="zh-CN" b="1" i="0">
                <a:solidFill>
                  <a:srgbClr val="800000"/>
                </a:solidFill>
                <a:latin typeface="宋体" panose="02010600030101010101" pitchFamily="2" charset="-122"/>
              </a:rPr>
              <a:t>   	EndPaint(hWnd,&amp;PtStr);</a:t>
            </a:r>
            <a:endParaRPr lang="en-US" altLang="zh-CN" b="1" i="0">
              <a:solidFill>
                <a:srgbClr val="800000"/>
              </a:solidFill>
              <a:latin typeface="宋体" panose="02010600030101010101" pitchFamily="2" charset="-122"/>
            </a:endParaRPr>
          </a:p>
          <a:p>
            <a:pPr>
              <a:lnSpc>
                <a:spcPct val="84000"/>
              </a:lnSpc>
            </a:pPr>
            <a:r>
              <a:rPr lang="en-US" altLang="zh-CN" b="1" i="0">
                <a:solidFill>
                  <a:srgbClr val="800000"/>
                </a:solidFill>
                <a:latin typeface="宋体" panose="02010600030101010101" pitchFamily="2" charset="-122"/>
              </a:rPr>
              <a:t>   	return 0;</a:t>
            </a:r>
            <a:endParaRPr lang="en-US" altLang="zh-CN" b="1" i="0">
              <a:solidFill>
                <a:srgbClr val="800000"/>
              </a:solidFill>
              <a:latin typeface="宋体" panose="02010600030101010101" pitchFamily="2" charset="-122"/>
            </a:endParaRPr>
          </a:p>
          <a:p>
            <a:pPr>
              <a:lnSpc>
                <a:spcPct val="84000"/>
              </a:lnSpc>
            </a:pPr>
            <a:r>
              <a:rPr lang="en-US" altLang="zh-CN" i="0">
                <a:latin typeface="宋体" panose="02010600030101010101" pitchFamily="2" charset="-122"/>
              </a:rPr>
              <a:t>  </a:t>
            </a:r>
            <a:r>
              <a:rPr lang="en-US" altLang="zh-CN" b="1" i="0">
                <a:solidFill>
                  <a:srgbClr val="000000"/>
                </a:solidFill>
                <a:latin typeface="宋体" panose="02010600030101010101" pitchFamily="2" charset="-122"/>
              </a:rPr>
              <a:t>case WM_DESTROY: 			//</a:t>
            </a:r>
            <a:r>
              <a:rPr lang="zh-CN" altLang="en-US" b="1" i="0">
                <a:solidFill>
                  <a:srgbClr val="000000"/>
                </a:solidFill>
                <a:latin typeface="宋体" panose="02010600030101010101" pitchFamily="2" charset="-122"/>
              </a:rPr>
              <a:t>结束应用程序</a:t>
            </a:r>
            <a:endParaRPr lang="zh-CN" altLang="en-US" b="1" i="0">
              <a:solidFill>
                <a:srgbClr val="000000"/>
              </a:solidFill>
              <a:latin typeface="宋体" panose="02010600030101010101" pitchFamily="2" charset="-122"/>
            </a:endParaRPr>
          </a:p>
          <a:p>
            <a:pPr>
              <a:lnSpc>
                <a:spcPct val="84000"/>
              </a:lnSpc>
            </a:pPr>
            <a:r>
              <a:rPr lang="zh-CN" altLang="en-US" b="1" i="0">
                <a:solidFill>
                  <a:srgbClr val="000000"/>
                </a:solidFill>
                <a:latin typeface="宋体" panose="02010600030101010101" pitchFamily="2" charset="-122"/>
              </a:rPr>
              <a:t>   	</a:t>
            </a:r>
            <a:r>
              <a:rPr lang="en-US" altLang="zh-CN" b="1" i="0">
                <a:solidFill>
                  <a:srgbClr val="000000"/>
                </a:solidFill>
                <a:latin typeface="宋体" panose="02010600030101010101" pitchFamily="2" charset="-122"/>
              </a:rPr>
              <a:t>PostQuitMessage(0);</a:t>
            </a:r>
            <a:endParaRPr lang="en-US" altLang="zh-CN" b="1" i="0">
              <a:solidFill>
                <a:srgbClr val="000000"/>
              </a:solidFill>
              <a:latin typeface="宋体" panose="02010600030101010101" pitchFamily="2" charset="-122"/>
            </a:endParaRPr>
          </a:p>
          <a:p>
            <a:pPr>
              <a:lnSpc>
                <a:spcPct val="84000"/>
              </a:lnSpc>
            </a:pPr>
            <a:r>
              <a:rPr lang="en-US" altLang="zh-CN" b="1" i="0">
                <a:solidFill>
                  <a:srgbClr val="000000"/>
                </a:solidFill>
                <a:latin typeface="宋体" panose="02010600030101010101" pitchFamily="2" charset="-122"/>
              </a:rPr>
              <a:t>   	return 0;</a:t>
            </a:r>
            <a:endParaRPr lang="en-US" altLang="zh-CN" b="1" i="0">
              <a:solidFill>
                <a:srgbClr val="000000"/>
              </a:solidFill>
              <a:latin typeface="宋体" panose="02010600030101010101" pitchFamily="2" charset="-122"/>
            </a:endParaRPr>
          </a:p>
          <a:p>
            <a:pPr>
              <a:lnSpc>
                <a:spcPct val="84000"/>
              </a:lnSpc>
            </a:pPr>
            <a:r>
              <a:rPr lang="en-US" altLang="zh-CN" b="1" i="0">
                <a:solidFill>
                  <a:srgbClr val="0033CC"/>
                </a:solidFill>
                <a:latin typeface="宋体" panose="02010600030101010101" pitchFamily="2" charset="-122"/>
              </a:rPr>
              <a:t>  default:		//</a:t>
            </a:r>
            <a:r>
              <a:rPr lang="zh-CN" altLang="en-US" b="1" i="0">
                <a:solidFill>
                  <a:srgbClr val="0033CC"/>
                </a:solidFill>
                <a:latin typeface="宋体" panose="02010600030101010101" pitchFamily="2" charset="-122"/>
              </a:rPr>
              <a:t>其他消息处理程序</a:t>
            </a:r>
            <a:endParaRPr lang="zh-CN" altLang="en-US" b="1" i="0">
              <a:solidFill>
                <a:srgbClr val="0033CC"/>
              </a:solidFill>
              <a:latin typeface="宋体" panose="02010600030101010101" pitchFamily="2" charset="-122"/>
            </a:endParaRPr>
          </a:p>
          <a:p>
            <a:pPr>
              <a:lnSpc>
                <a:spcPct val="84000"/>
              </a:lnSpc>
            </a:pPr>
            <a:r>
              <a:rPr lang="zh-CN" altLang="en-US" b="1" i="0">
                <a:solidFill>
                  <a:srgbClr val="0033CC"/>
                </a:solidFill>
                <a:latin typeface="宋体" panose="02010600030101010101" pitchFamily="2" charset="-122"/>
              </a:rPr>
              <a:t>       </a:t>
            </a:r>
            <a:r>
              <a:rPr lang="en-US" altLang="zh-CN" b="1" i="0">
                <a:solidFill>
                  <a:srgbClr val="0033CC"/>
                </a:solidFill>
                <a:latin typeface="宋体" panose="02010600030101010101" pitchFamily="2" charset="-122"/>
              </a:rPr>
              <a:t>return(DefWindowProc(hWnd,iMessage,wParam,lParam)) ;</a:t>
            </a:r>
            <a:endParaRPr lang="en-US" altLang="zh-CN" b="1" i="0">
              <a:solidFill>
                <a:srgbClr val="0033CC"/>
              </a:solidFill>
              <a:latin typeface="宋体" panose="02010600030101010101" pitchFamily="2" charset="-122"/>
            </a:endParaRPr>
          </a:p>
          <a:p>
            <a:pPr>
              <a:lnSpc>
                <a:spcPct val="84000"/>
              </a:lnSpc>
            </a:pPr>
            <a:r>
              <a:rPr lang="en-US" altLang="zh-CN" i="0">
                <a:latin typeface="宋体" panose="02010600030101010101" pitchFamily="2" charset="-122"/>
              </a:rPr>
              <a:t> </a:t>
            </a:r>
            <a:r>
              <a:rPr lang="en-US" altLang="zh-CN" b="1" i="0">
                <a:solidFill>
                  <a:schemeClr val="accent2"/>
                </a:solidFill>
                <a:latin typeface="宋体" panose="02010600030101010101" pitchFamily="2" charset="-122"/>
              </a:rPr>
              <a:t>}</a:t>
            </a:r>
            <a:endParaRPr lang="en-US" altLang="zh-CN" b="1" i="0">
              <a:solidFill>
                <a:srgbClr val="FF9900"/>
              </a:solidFill>
              <a:latin typeface="宋体" panose="02010600030101010101" pitchFamily="2" charset="-122"/>
            </a:endParaRPr>
          </a:p>
          <a:p>
            <a:pPr>
              <a:lnSpc>
                <a:spcPct val="84000"/>
              </a:lnSpc>
            </a:pPr>
            <a:r>
              <a:rPr lang="en-US" altLang="zh-CN" b="1" i="0">
                <a:solidFill>
                  <a:srgbClr val="FF0000"/>
                </a:solidFill>
                <a:latin typeface="宋体" panose="02010600030101010101" pitchFamily="2" charset="-122"/>
              </a:rPr>
              <a:t>}</a:t>
            </a:r>
            <a:endParaRPr lang="en-US" altLang="zh-CN" b="1" i="0">
              <a:solidFill>
                <a:srgbClr val="FF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ox(in)">
                                      <p:cBhvr>
                                        <p:cTn id="7" dur="5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F572B891-E9FD-4A18-9A8B-FC085E46297C}" type="slidenum">
              <a:rPr lang="en-US" altLang="zh-CN"/>
            </a:fld>
            <a:endParaRPr lang="en-US" altLang="zh-CN"/>
          </a:p>
        </p:txBody>
      </p:sp>
      <p:sp>
        <p:nvSpPr>
          <p:cNvPr id="24578" name="Text Box 2"/>
          <p:cNvSpPr txBox="1">
            <a:spLocks noChangeArrowheads="1"/>
          </p:cNvSpPr>
          <p:nvPr/>
        </p:nvSpPr>
        <p:spPr bwMode="auto">
          <a:xfrm>
            <a:off x="0" y="76200"/>
            <a:ext cx="9740900" cy="2282825"/>
          </a:xfrm>
          <a:prstGeom prst="rect">
            <a:avLst/>
          </a:prstGeom>
          <a:gradFill rotWithShape="0">
            <a:gsLst>
              <a:gs pos="0">
                <a:srgbClr val="CCFFFF"/>
              </a:gs>
              <a:gs pos="100000">
                <a:schemeClr val="bg1"/>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b="1" i="0">
                <a:solidFill>
                  <a:srgbClr val="FF9900"/>
                </a:solidFill>
                <a:latin typeface="宋体" panose="02010600030101010101" pitchFamily="2" charset="-122"/>
              </a:rPr>
              <a:t>BOOL InitWindowsClass(HINSTANCE hInstance)	//</a:t>
            </a:r>
            <a:r>
              <a:rPr lang="zh-CN" altLang="en-US" b="1" i="0">
                <a:solidFill>
                  <a:srgbClr val="FF9900"/>
                </a:solidFill>
                <a:latin typeface="宋体" panose="02010600030101010101" pitchFamily="2" charset="-122"/>
              </a:rPr>
              <a:t>初始化窗口类</a:t>
            </a:r>
            <a:endParaRPr lang="zh-CN" altLang="en-US" b="1" i="0">
              <a:solidFill>
                <a:srgbClr val="FF9900"/>
              </a:solidFill>
              <a:latin typeface="宋体" panose="02010600030101010101" pitchFamily="2" charset="-122"/>
            </a:endParaRPr>
          </a:p>
          <a:p>
            <a:r>
              <a:rPr lang="en-US" altLang="zh-CN" b="1" i="0">
                <a:solidFill>
                  <a:srgbClr val="FF9900"/>
                </a:solidFill>
                <a:latin typeface="宋体" panose="02010600030101010101" pitchFamily="2" charset="-122"/>
              </a:rPr>
              <a:t>{</a:t>
            </a:r>
            <a:r>
              <a:rPr lang="en-US" altLang="zh-CN" i="0">
                <a:latin typeface="宋体" panose="02010600030101010101" pitchFamily="2" charset="-122"/>
              </a:rPr>
              <a:t>	</a:t>
            </a:r>
            <a:r>
              <a:rPr lang="en-US" altLang="zh-CN" b="1" i="0">
                <a:solidFill>
                  <a:srgbClr val="0033CC"/>
                </a:solidFill>
                <a:latin typeface="宋体" panose="02010600030101010101" pitchFamily="2" charset="-122"/>
              </a:rPr>
              <a:t>WNDCLASS WndClass;</a:t>
            </a:r>
            <a:endParaRPr lang="en-US" altLang="zh-CN" b="1" i="0">
              <a:solidFill>
                <a:srgbClr val="0033CC"/>
              </a:solidFill>
              <a:latin typeface="宋体" panose="02010600030101010101" pitchFamily="2" charset="-122"/>
            </a:endParaRPr>
          </a:p>
          <a:p>
            <a:r>
              <a:rPr lang="en-US" altLang="zh-CN" i="0">
                <a:latin typeface="宋体" panose="02010600030101010101" pitchFamily="2" charset="-122"/>
              </a:rPr>
              <a:t>	</a:t>
            </a:r>
            <a:r>
              <a:rPr lang="en-US" altLang="zh-CN" i="0">
                <a:latin typeface="Courier New" panose="02070309020205020404" pitchFamily="49" charset="0"/>
              </a:rPr>
              <a:t>…………</a:t>
            </a:r>
            <a:r>
              <a:rPr lang="en-US" altLang="zh-CN" i="0">
                <a:latin typeface="宋体" panose="02010600030101010101" pitchFamily="2" charset="-122"/>
              </a:rPr>
              <a:t>;</a:t>
            </a:r>
            <a:endParaRPr lang="en-US" altLang="zh-CN" i="0">
              <a:latin typeface="宋体" panose="02010600030101010101" pitchFamily="2" charset="-122"/>
            </a:endParaRPr>
          </a:p>
          <a:p>
            <a:r>
              <a:rPr lang="en-US" altLang="zh-CN" i="0">
                <a:latin typeface="宋体" panose="02010600030101010101" pitchFamily="2" charset="-122"/>
              </a:rPr>
              <a:t>	</a:t>
            </a:r>
            <a:r>
              <a:rPr lang="en-US" altLang="zh-CN" b="1" i="0">
                <a:solidFill>
                  <a:srgbClr val="800080"/>
                </a:solidFill>
                <a:latin typeface="宋体" panose="02010600030101010101" pitchFamily="2" charset="-122"/>
              </a:rPr>
              <a:t>WndClass.style=CS_HREDRAW|CS_VREDRAW;</a:t>
            </a:r>
            <a:endParaRPr lang="en-US" altLang="zh-CN" b="1" i="0">
              <a:solidFill>
                <a:srgbClr val="800080"/>
              </a:solidFill>
              <a:latin typeface="宋体" panose="02010600030101010101" pitchFamily="2" charset="-122"/>
            </a:endParaRPr>
          </a:p>
          <a:p>
            <a:r>
              <a:rPr lang="en-US" altLang="zh-CN" i="0">
                <a:latin typeface="宋体" panose="02010600030101010101" pitchFamily="2" charset="-122"/>
              </a:rPr>
              <a:t>	</a:t>
            </a:r>
            <a:r>
              <a:rPr lang="en-US" altLang="zh-CN" b="1" i="0">
                <a:solidFill>
                  <a:srgbClr val="0033CC"/>
                </a:solidFill>
                <a:latin typeface="宋体" panose="02010600030101010101" pitchFamily="2" charset="-122"/>
              </a:rPr>
              <a:t>return RegisterClass(&amp;WndClass);</a:t>
            </a:r>
            <a:endParaRPr lang="en-US" altLang="zh-CN" b="1" i="0">
              <a:solidFill>
                <a:srgbClr val="0033CC"/>
              </a:solidFill>
              <a:latin typeface="宋体" panose="02010600030101010101" pitchFamily="2" charset="-122"/>
            </a:endParaRPr>
          </a:p>
          <a:p>
            <a:r>
              <a:rPr lang="en-US" altLang="zh-CN" b="1" i="0">
                <a:solidFill>
                  <a:srgbClr val="FF9900"/>
                </a:solidFill>
                <a:latin typeface="宋体" panose="02010600030101010101" pitchFamily="2" charset="-122"/>
              </a:rPr>
              <a:t>}</a:t>
            </a:r>
            <a:endParaRPr lang="en-US" altLang="zh-CN" b="1" i="0">
              <a:solidFill>
                <a:srgbClr val="FF9900"/>
              </a:solidFill>
              <a:latin typeface="宋体" panose="02010600030101010101" pitchFamily="2" charset="-122"/>
            </a:endParaRPr>
          </a:p>
        </p:txBody>
      </p:sp>
      <p:sp>
        <p:nvSpPr>
          <p:cNvPr id="24579" name="Text Box 3"/>
          <p:cNvSpPr txBox="1">
            <a:spLocks noChangeArrowheads="1"/>
          </p:cNvSpPr>
          <p:nvPr/>
        </p:nvSpPr>
        <p:spPr bwMode="auto">
          <a:xfrm>
            <a:off x="76200" y="2543175"/>
            <a:ext cx="9655175" cy="3927475"/>
          </a:xfrm>
          <a:prstGeom prst="rect">
            <a:avLst/>
          </a:prstGeom>
          <a:gradFill rotWithShape="0">
            <a:gsLst>
              <a:gs pos="0">
                <a:schemeClr val="bg1"/>
              </a:gs>
              <a:gs pos="100000">
                <a:srgbClr val="CCFFFF"/>
              </a:gs>
            </a:gsLst>
            <a:lin ang="189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200" b="1" i="0" dirty="0">
                <a:solidFill>
                  <a:srgbClr val="0033CC"/>
                </a:solidFill>
                <a:latin typeface="宋体" panose="02010600030101010101" pitchFamily="2" charset="-122"/>
              </a:rPr>
              <a:t>BOOL </a:t>
            </a:r>
            <a:r>
              <a:rPr lang="en-US" altLang="zh-CN" sz="2200" b="1" i="0" dirty="0" err="1">
                <a:solidFill>
                  <a:srgbClr val="0033CC"/>
                </a:solidFill>
                <a:latin typeface="宋体" panose="02010600030101010101" pitchFamily="2" charset="-122"/>
              </a:rPr>
              <a:t>InitWindows</a:t>
            </a:r>
            <a:r>
              <a:rPr lang="en-US" altLang="zh-CN" sz="2200" b="1" i="0" dirty="0">
                <a:solidFill>
                  <a:srgbClr val="0033CC"/>
                </a:solidFill>
                <a:latin typeface="宋体" panose="02010600030101010101" pitchFamily="2" charset="-122"/>
              </a:rPr>
              <a:t>(HINSTANCE </a:t>
            </a:r>
            <a:r>
              <a:rPr lang="en-US" altLang="zh-CN" sz="2200" b="1" i="0" dirty="0" err="1">
                <a:solidFill>
                  <a:srgbClr val="0033CC"/>
                </a:solidFill>
                <a:latin typeface="宋体" panose="02010600030101010101" pitchFamily="2" charset="-122"/>
              </a:rPr>
              <a:t>hInstance,int</a:t>
            </a:r>
            <a:r>
              <a:rPr lang="en-US" altLang="zh-CN" sz="2200" b="1" i="0" dirty="0">
                <a:solidFill>
                  <a:srgbClr val="0033CC"/>
                </a:solidFill>
                <a:latin typeface="宋体" panose="02010600030101010101" pitchFamily="2" charset="-122"/>
              </a:rPr>
              <a:t> </a:t>
            </a:r>
            <a:r>
              <a:rPr lang="en-US" altLang="zh-CN" sz="2200" b="1" i="0" dirty="0" err="1">
                <a:solidFill>
                  <a:srgbClr val="0033CC"/>
                </a:solidFill>
                <a:latin typeface="宋体" panose="02010600030101010101" pitchFamily="2" charset="-122"/>
              </a:rPr>
              <a:t>nCmdShow</a:t>
            </a:r>
            <a:r>
              <a:rPr lang="en-US" altLang="zh-CN" sz="2200" b="1" i="0" dirty="0">
                <a:solidFill>
                  <a:srgbClr val="0033CC"/>
                </a:solidFill>
                <a:latin typeface="宋体" panose="02010600030101010101" pitchFamily="2" charset="-122"/>
              </a:rPr>
              <a:t>)</a:t>
            </a:r>
            <a:r>
              <a:rPr lang="en-US" altLang="zh-CN" sz="2000" b="1" i="0" dirty="0">
                <a:solidFill>
                  <a:srgbClr val="0033CC"/>
                </a:solidFill>
                <a:latin typeface="宋体" panose="02010600030101010101" pitchFamily="2" charset="-122"/>
              </a:rPr>
              <a:t> //</a:t>
            </a:r>
            <a:r>
              <a:rPr lang="zh-CN" altLang="en-US" sz="2000" b="1" i="0" dirty="0">
                <a:solidFill>
                  <a:srgbClr val="0033CC"/>
                </a:solidFill>
                <a:latin typeface="宋体" panose="02010600030101010101" pitchFamily="2" charset="-122"/>
              </a:rPr>
              <a:t>初始化窗口</a:t>
            </a:r>
            <a:endParaRPr lang="zh-CN" altLang="en-US" b="1" i="0" dirty="0">
              <a:solidFill>
                <a:srgbClr val="0033CC"/>
              </a:solidFill>
              <a:latin typeface="宋体" panose="02010600030101010101" pitchFamily="2" charset="-122"/>
            </a:endParaRPr>
          </a:p>
          <a:p>
            <a:r>
              <a:rPr lang="en-US" altLang="zh-CN" b="1" i="0" dirty="0">
                <a:solidFill>
                  <a:srgbClr val="0033CC"/>
                </a:solidFill>
                <a:latin typeface="宋体" panose="02010600030101010101" pitchFamily="2" charset="-122"/>
              </a:rPr>
              <a:t>{</a:t>
            </a:r>
            <a:r>
              <a:rPr lang="en-US" altLang="zh-CN" i="0" dirty="0">
                <a:latin typeface="宋体" panose="02010600030101010101" pitchFamily="2" charset="-122"/>
              </a:rPr>
              <a:t> </a:t>
            </a:r>
            <a:r>
              <a:rPr lang="en-US" altLang="zh-CN" b="1" i="0" dirty="0">
                <a:solidFill>
                  <a:srgbClr val="008080"/>
                </a:solidFill>
                <a:latin typeface="宋体" panose="02010600030101010101" pitchFamily="2" charset="-122"/>
              </a:rPr>
              <a:t>HWND </a:t>
            </a:r>
            <a:r>
              <a:rPr lang="en-US" altLang="zh-CN" b="1" i="0" dirty="0" err="1">
                <a:solidFill>
                  <a:srgbClr val="008080"/>
                </a:solidFill>
                <a:latin typeface="宋体" panose="02010600030101010101" pitchFamily="2" charset="-122"/>
              </a:rPr>
              <a:t>hWnd</a:t>
            </a:r>
            <a:r>
              <a:rPr lang="en-US" altLang="zh-CN" b="1" i="0" dirty="0">
                <a:solidFill>
                  <a:srgbClr val="008080"/>
                </a:solidFill>
                <a:latin typeface="宋体" panose="02010600030101010101" pitchFamily="2" charset="-122"/>
              </a:rPr>
              <a:t>;</a:t>
            </a:r>
            <a:endParaRPr lang="en-US" altLang="zh-CN" b="1" i="0" dirty="0">
              <a:solidFill>
                <a:srgbClr val="008080"/>
              </a:solidFill>
              <a:latin typeface="宋体" panose="02010600030101010101" pitchFamily="2" charset="-122"/>
            </a:endParaRPr>
          </a:p>
          <a:p>
            <a:pPr>
              <a:lnSpc>
                <a:spcPct val="85000"/>
              </a:lnSpc>
            </a:pPr>
            <a:r>
              <a:rPr lang="en-US" altLang="zh-CN" i="0" dirty="0">
                <a:latin typeface="宋体" panose="02010600030101010101" pitchFamily="2" charset="-122"/>
              </a:rPr>
              <a:t>	</a:t>
            </a:r>
            <a:r>
              <a:rPr lang="en-US" altLang="zh-CN" b="1" i="0" dirty="0" err="1" smtClean="0">
                <a:solidFill>
                  <a:srgbClr val="FF0000"/>
                </a:solidFill>
                <a:latin typeface="宋体" panose="02010600030101010101" pitchFamily="2" charset="-122"/>
              </a:rPr>
              <a:t>hWnd</a:t>
            </a:r>
            <a:r>
              <a:rPr lang="en-US" altLang="zh-CN" b="1" i="0" dirty="0" smtClean="0">
                <a:solidFill>
                  <a:srgbClr val="FF0000"/>
                </a:solidFill>
                <a:latin typeface="宋体" panose="02010600030101010101" pitchFamily="2" charset="-122"/>
              </a:rPr>
              <a:t>=</a:t>
            </a:r>
            <a:r>
              <a:rPr lang="en-US" altLang="zh-CN" b="1" i="0" dirty="0" err="1" smtClean="0">
                <a:solidFill>
                  <a:srgbClr val="FF0000"/>
                </a:solidFill>
                <a:latin typeface="宋体" panose="02010600030101010101" pitchFamily="2" charset="-122"/>
              </a:rPr>
              <a:t>CreateWindow</a:t>
            </a:r>
            <a:r>
              <a:rPr lang="en-US" altLang="zh-CN" b="1" i="0" dirty="0" smtClean="0">
                <a:solidFill>
                  <a:srgbClr val="FF0000"/>
                </a:solidFill>
                <a:latin typeface="宋体" panose="02010600030101010101" pitchFamily="2" charset="-122"/>
              </a:rPr>
              <a:t>(</a:t>
            </a:r>
            <a:r>
              <a:rPr lang="en-US" altLang="zh-CN" b="1" i="0" dirty="0" err="1" smtClean="0">
                <a:solidFill>
                  <a:srgbClr val="FF0000"/>
                </a:solidFill>
                <a:latin typeface="宋体" panose="02010600030101010101" pitchFamily="2" charset="-122"/>
              </a:rPr>
              <a:t>L"WinText</a:t>
            </a:r>
            <a:r>
              <a:rPr lang="en-US" altLang="zh-CN" b="1" i="0" dirty="0">
                <a:solidFill>
                  <a:srgbClr val="FF0000"/>
                </a:solidFill>
                <a:latin typeface="宋体" panose="02010600030101010101" pitchFamily="2" charset="-122"/>
              </a:rPr>
              <a:t>",  //</a:t>
            </a:r>
            <a:r>
              <a:rPr lang="zh-CN" altLang="en-US" b="1" i="0" dirty="0">
                <a:solidFill>
                  <a:srgbClr val="FF0000"/>
                </a:solidFill>
                <a:latin typeface="宋体" panose="02010600030101010101" pitchFamily="2" charset="-122"/>
              </a:rPr>
              <a:t>生成窗口</a:t>
            </a:r>
            <a:endParaRPr lang="zh-CN" altLang="en-US" b="1" i="0" dirty="0">
              <a:solidFill>
                <a:srgbClr val="FF0000"/>
              </a:solidFill>
              <a:latin typeface="宋体" panose="02010600030101010101" pitchFamily="2" charset="-122"/>
            </a:endParaRPr>
          </a:p>
          <a:p>
            <a:pPr>
              <a:lnSpc>
                <a:spcPct val="85000"/>
              </a:lnSpc>
            </a:pPr>
            <a:r>
              <a:rPr lang="zh-CN" altLang="en-US" b="1" i="0" dirty="0">
                <a:solidFill>
                  <a:srgbClr val="FF0000"/>
                </a:solidFill>
                <a:latin typeface="宋体" panose="02010600030101010101" pitchFamily="2" charset="-122"/>
              </a:rPr>
              <a:t>				</a:t>
            </a:r>
            <a:r>
              <a:rPr lang="en-US" altLang="zh-CN" b="1" i="0" dirty="0" smtClean="0">
                <a:solidFill>
                  <a:srgbClr val="FF0000"/>
                </a:solidFill>
                <a:latin typeface="宋体" panose="02010600030101010101" pitchFamily="2" charset="-122"/>
              </a:rPr>
              <a:t>L"</a:t>
            </a:r>
            <a:r>
              <a:rPr lang="zh-CN" altLang="en-US" b="1" i="0" dirty="0">
                <a:solidFill>
                  <a:srgbClr val="FF0000"/>
                </a:solidFill>
                <a:latin typeface="宋体" panose="02010600030101010101" pitchFamily="2" charset="-122"/>
              </a:rPr>
              <a:t>文本显示示例程序</a:t>
            </a:r>
            <a:r>
              <a:rPr lang="en-US" altLang="zh-CN" b="1" i="0" dirty="0">
                <a:solidFill>
                  <a:srgbClr val="FF0000"/>
                </a:solidFill>
                <a:latin typeface="宋体" panose="02010600030101010101" pitchFamily="2" charset="-122"/>
              </a:rPr>
              <a:t>",</a:t>
            </a:r>
            <a:endParaRPr lang="en-US" altLang="zh-CN" b="1" i="0" dirty="0">
              <a:solidFill>
                <a:srgbClr val="FF0000"/>
              </a:solidFill>
              <a:latin typeface="宋体" panose="02010600030101010101" pitchFamily="2" charset="-122"/>
            </a:endParaRPr>
          </a:p>
          <a:p>
            <a:pPr>
              <a:lnSpc>
                <a:spcPct val="85000"/>
              </a:lnSpc>
            </a:pPr>
            <a:r>
              <a:rPr lang="en-US" altLang="zh-CN" b="1" i="0" dirty="0">
                <a:solidFill>
                  <a:srgbClr val="FF0000"/>
                </a:solidFill>
                <a:latin typeface="宋体" panose="02010600030101010101" pitchFamily="2" charset="-122"/>
              </a:rPr>
              <a:t>				WS_OVERLAPPEDWINDOW,</a:t>
            </a:r>
            <a:endParaRPr lang="en-US" altLang="zh-CN" b="1" i="0" dirty="0">
              <a:solidFill>
                <a:srgbClr val="FF0000"/>
              </a:solidFill>
              <a:latin typeface="宋体" panose="02010600030101010101" pitchFamily="2" charset="-122"/>
            </a:endParaRPr>
          </a:p>
          <a:p>
            <a:pPr>
              <a:lnSpc>
                <a:spcPct val="85000"/>
              </a:lnSpc>
            </a:pPr>
            <a:r>
              <a:rPr lang="en-US" altLang="zh-CN" b="1" i="0" dirty="0">
                <a:solidFill>
                  <a:srgbClr val="FF0000"/>
                </a:solidFill>
                <a:latin typeface="宋体" panose="02010600030101010101" pitchFamily="2" charset="-122"/>
              </a:rPr>
              <a:t>				</a:t>
            </a:r>
            <a:r>
              <a:rPr lang="en-US" altLang="zh-CN" b="1" i="0" dirty="0">
                <a:solidFill>
                  <a:srgbClr val="FF0000"/>
                </a:solidFill>
                <a:latin typeface="Courier New" panose="02070309020205020404" pitchFamily="49" charset="0"/>
              </a:rPr>
              <a:t>……</a:t>
            </a:r>
            <a:r>
              <a:rPr lang="en-US" altLang="zh-CN" b="1" i="0" dirty="0">
                <a:solidFill>
                  <a:srgbClr val="FF0000"/>
                </a:solidFill>
                <a:latin typeface="宋体" panose="02010600030101010101" pitchFamily="2" charset="-122"/>
              </a:rPr>
              <a:t>.;</a:t>
            </a:r>
            <a:endParaRPr lang="en-US" altLang="zh-CN" b="1" i="0" dirty="0">
              <a:solidFill>
                <a:srgbClr val="FF0000"/>
              </a:solidFill>
              <a:latin typeface="宋体" panose="02010600030101010101" pitchFamily="2" charset="-122"/>
            </a:endParaRPr>
          </a:p>
          <a:p>
            <a:pPr>
              <a:lnSpc>
                <a:spcPct val="85000"/>
              </a:lnSpc>
            </a:pPr>
            <a:r>
              <a:rPr lang="en-US" altLang="zh-CN" b="1" i="0" dirty="0">
                <a:solidFill>
                  <a:srgbClr val="FF0000"/>
                </a:solidFill>
                <a:latin typeface="宋体" panose="02010600030101010101" pitchFamily="2" charset="-122"/>
              </a:rPr>
              <a:t>				NULL);</a:t>
            </a:r>
            <a:endParaRPr lang="en-US" altLang="zh-CN" b="1" i="0" dirty="0">
              <a:solidFill>
                <a:srgbClr val="FF0000"/>
              </a:solidFill>
              <a:latin typeface="宋体" panose="02010600030101010101" pitchFamily="2" charset="-122"/>
            </a:endParaRPr>
          </a:p>
          <a:p>
            <a:pPr>
              <a:lnSpc>
                <a:spcPct val="85000"/>
              </a:lnSpc>
            </a:pPr>
            <a:r>
              <a:rPr lang="en-US" altLang="zh-CN" i="0" dirty="0">
                <a:latin typeface="宋体" panose="02010600030101010101" pitchFamily="2" charset="-122"/>
              </a:rPr>
              <a:t>	</a:t>
            </a:r>
            <a:r>
              <a:rPr lang="en-US" altLang="zh-CN" b="1" i="0" dirty="0">
                <a:solidFill>
                  <a:srgbClr val="800000"/>
                </a:solidFill>
                <a:latin typeface="宋体" panose="02010600030101010101" pitchFamily="2" charset="-122"/>
              </a:rPr>
              <a:t>if(!</a:t>
            </a:r>
            <a:r>
              <a:rPr lang="en-US" altLang="zh-CN" b="1" i="0" dirty="0" err="1">
                <a:solidFill>
                  <a:srgbClr val="800000"/>
                </a:solidFill>
                <a:latin typeface="宋体" panose="02010600030101010101" pitchFamily="2" charset="-122"/>
              </a:rPr>
              <a:t>hWnd</a:t>
            </a:r>
            <a:r>
              <a:rPr lang="en-US" altLang="zh-CN" b="1" i="0" dirty="0">
                <a:solidFill>
                  <a:srgbClr val="800000"/>
                </a:solidFill>
                <a:latin typeface="宋体" panose="02010600030101010101" pitchFamily="2" charset="-122"/>
              </a:rPr>
              <a:t>)	return FALSE;</a:t>
            </a:r>
            <a:endParaRPr lang="en-US" altLang="zh-CN" b="1" i="0" dirty="0">
              <a:solidFill>
                <a:srgbClr val="666633"/>
              </a:solidFill>
              <a:latin typeface="宋体" panose="02010600030101010101" pitchFamily="2" charset="-122"/>
            </a:endParaRPr>
          </a:p>
          <a:p>
            <a:pPr>
              <a:lnSpc>
                <a:spcPct val="85000"/>
              </a:lnSpc>
            </a:pPr>
            <a:r>
              <a:rPr lang="en-US" altLang="zh-CN" i="0" dirty="0">
                <a:latin typeface="宋体" panose="02010600030101010101" pitchFamily="2" charset="-122"/>
              </a:rPr>
              <a:t>	</a:t>
            </a:r>
            <a:r>
              <a:rPr lang="en-US" altLang="zh-CN" sz="2200" b="1" i="0" dirty="0" err="1">
                <a:solidFill>
                  <a:srgbClr val="0033CC"/>
                </a:solidFill>
                <a:latin typeface="宋体" panose="02010600030101010101" pitchFamily="2" charset="-122"/>
              </a:rPr>
              <a:t>ShowWindow</a:t>
            </a:r>
            <a:r>
              <a:rPr lang="en-US" altLang="zh-CN" sz="2200" b="1" i="0" dirty="0">
                <a:solidFill>
                  <a:srgbClr val="0033CC"/>
                </a:solidFill>
                <a:latin typeface="宋体" panose="02010600030101010101" pitchFamily="2" charset="-122"/>
              </a:rPr>
              <a:t>(</a:t>
            </a:r>
            <a:r>
              <a:rPr lang="en-US" altLang="zh-CN" sz="2200" b="1" i="0" dirty="0" err="1">
                <a:solidFill>
                  <a:srgbClr val="0033CC"/>
                </a:solidFill>
                <a:latin typeface="宋体" panose="02010600030101010101" pitchFamily="2" charset="-122"/>
              </a:rPr>
              <a:t>hWnd,nCmdShow</a:t>
            </a:r>
            <a:r>
              <a:rPr lang="en-US" altLang="zh-CN" sz="2200" b="1" i="0" dirty="0">
                <a:solidFill>
                  <a:srgbClr val="0033CC"/>
                </a:solidFill>
                <a:latin typeface="宋体" panose="02010600030101010101" pitchFamily="2" charset="-122"/>
              </a:rPr>
              <a:t>);	//</a:t>
            </a:r>
            <a:r>
              <a:rPr lang="zh-CN" altLang="en-US" sz="2200" b="1" i="0" dirty="0">
                <a:solidFill>
                  <a:srgbClr val="0033CC"/>
                </a:solidFill>
                <a:latin typeface="宋体" panose="02010600030101010101" pitchFamily="2" charset="-122"/>
              </a:rPr>
              <a:t>显示窗口</a:t>
            </a:r>
            <a:endParaRPr lang="zh-CN" altLang="en-US" sz="2200" b="1" i="0" dirty="0">
              <a:solidFill>
                <a:srgbClr val="0033CC"/>
              </a:solidFill>
              <a:latin typeface="宋体" panose="02010600030101010101" pitchFamily="2" charset="-122"/>
            </a:endParaRPr>
          </a:p>
          <a:p>
            <a:pPr>
              <a:lnSpc>
                <a:spcPct val="85000"/>
              </a:lnSpc>
            </a:pPr>
            <a:r>
              <a:rPr lang="zh-CN" altLang="en-US" i="0" dirty="0">
                <a:latin typeface="宋体" panose="02010600030101010101" pitchFamily="2" charset="-122"/>
              </a:rPr>
              <a:t>	</a:t>
            </a:r>
            <a:r>
              <a:rPr lang="en-US" altLang="zh-CN" b="1" i="0" dirty="0" err="1">
                <a:solidFill>
                  <a:srgbClr val="FF0000"/>
                </a:solidFill>
                <a:latin typeface="宋体" panose="02010600030101010101" pitchFamily="2" charset="-122"/>
              </a:rPr>
              <a:t>UpdateWindow</a:t>
            </a:r>
            <a:r>
              <a:rPr lang="en-US" altLang="zh-CN" b="1" i="0" dirty="0">
                <a:solidFill>
                  <a:srgbClr val="FF0000"/>
                </a:solidFill>
                <a:latin typeface="宋体" panose="02010600030101010101" pitchFamily="2" charset="-122"/>
              </a:rPr>
              <a:t>(</a:t>
            </a:r>
            <a:r>
              <a:rPr lang="en-US" altLang="zh-CN" b="1" i="0" dirty="0" err="1">
                <a:solidFill>
                  <a:srgbClr val="FF0000"/>
                </a:solidFill>
                <a:latin typeface="宋体" panose="02010600030101010101" pitchFamily="2" charset="-122"/>
              </a:rPr>
              <a:t>hWnd</a:t>
            </a:r>
            <a:r>
              <a:rPr lang="en-US" altLang="zh-CN" b="1" i="0" dirty="0">
                <a:solidFill>
                  <a:srgbClr val="FF0000"/>
                </a:solidFill>
                <a:latin typeface="宋体" panose="02010600030101010101" pitchFamily="2" charset="-122"/>
              </a:rPr>
              <a:t>);</a:t>
            </a:r>
            <a:endParaRPr lang="en-US" altLang="zh-CN" b="1" i="0" dirty="0">
              <a:solidFill>
                <a:srgbClr val="FF0000"/>
              </a:solidFill>
              <a:latin typeface="宋体" panose="02010600030101010101" pitchFamily="2" charset="-122"/>
            </a:endParaRPr>
          </a:p>
          <a:p>
            <a:pPr>
              <a:lnSpc>
                <a:spcPct val="85000"/>
              </a:lnSpc>
            </a:pPr>
            <a:r>
              <a:rPr lang="en-US" altLang="zh-CN" i="0" dirty="0">
                <a:latin typeface="宋体" panose="02010600030101010101" pitchFamily="2" charset="-122"/>
              </a:rPr>
              <a:t>	</a:t>
            </a:r>
            <a:r>
              <a:rPr lang="en-US" altLang="zh-CN" b="1" i="0" dirty="0">
                <a:solidFill>
                  <a:srgbClr val="D60093"/>
                </a:solidFill>
                <a:latin typeface="宋体" panose="02010600030101010101" pitchFamily="2" charset="-122"/>
              </a:rPr>
              <a:t>return TRUE;</a:t>
            </a:r>
            <a:endParaRPr lang="en-US" altLang="zh-CN" b="1" i="0" dirty="0">
              <a:solidFill>
                <a:srgbClr val="666633"/>
              </a:solidFill>
              <a:latin typeface="宋体" panose="02010600030101010101" pitchFamily="2" charset="-122"/>
            </a:endParaRPr>
          </a:p>
          <a:p>
            <a:r>
              <a:rPr lang="en-US" altLang="zh-CN" sz="2200" b="1" i="0" dirty="0">
                <a:solidFill>
                  <a:srgbClr val="0033CC"/>
                </a:solidFill>
                <a:latin typeface="宋体" panose="02010600030101010101" pitchFamily="2" charset="-122"/>
              </a:rPr>
              <a:t>}</a:t>
            </a:r>
            <a:endParaRPr lang="en-US" altLang="zh-CN" sz="2200" b="1" i="0" noProof="1">
              <a:solidFill>
                <a:srgbClr val="0033CC"/>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box(out)">
                                      <p:cBhvr>
                                        <p:cTn id="7" dur="500"/>
                                        <p:tgtEl>
                                          <p:spTgt spid="2457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579"/>
                                        </p:tgtEl>
                                        <p:attrNameLst>
                                          <p:attrName>style.visibility</p:attrName>
                                        </p:attrNameLst>
                                      </p:cBhvr>
                                      <p:to>
                                        <p:strVal val="visible"/>
                                      </p:to>
                                    </p:set>
                                    <p:animEffect transition="in" filter="box(in)">
                                      <p:cBhvr>
                                        <p:cTn id="12" dur="500"/>
                                        <p:tgtEl>
                                          <p:spTgt spid="24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nimBg="1" autoUpdateAnimBg="0"/>
      <p:bldP spid="24579"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A880613F-6CB4-4A0A-819C-C3599AF06882}" type="slidenum">
              <a:rPr lang="en-US" altLang="zh-CN"/>
            </a:fld>
            <a:endParaRPr lang="en-US" altLang="zh-CN"/>
          </a:p>
        </p:txBody>
      </p:sp>
      <p:sp>
        <p:nvSpPr>
          <p:cNvPr id="47106" name="Text Box 2"/>
          <p:cNvSpPr txBox="1">
            <a:spLocks noChangeArrowheads="1"/>
          </p:cNvSpPr>
          <p:nvPr/>
        </p:nvSpPr>
        <p:spPr bwMode="auto">
          <a:xfrm>
            <a:off x="136525" y="215900"/>
            <a:ext cx="9464675" cy="1938992"/>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0" dirty="0" smtClean="0">
                <a:solidFill>
                  <a:srgbClr val="FFFFCC"/>
                </a:solidFill>
                <a:latin typeface="宋体" panose="02010600030101010101" pitchFamily="2" charset="-122"/>
              </a:rPr>
              <a:t>【4-2】</a:t>
            </a:r>
            <a:r>
              <a:rPr lang="zh-CN" altLang="en-US" b="1" i="0" dirty="0">
                <a:solidFill>
                  <a:srgbClr val="FFFFCC"/>
                </a:solidFill>
                <a:latin typeface="宋体" panose="02010600030101010101" pitchFamily="2" charset="-122"/>
              </a:rPr>
              <a:t>在窗口中显示出</a:t>
            </a:r>
            <a:r>
              <a:rPr lang="en-US" altLang="zh-CN" b="1" i="0" dirty="0">
                <a:solidFill>
                  <a:srgbClr val="FFFFCC"/>
                </a:solidFill>
                <a:latin typeface="宋体" panose="02010600030101010101" pitchFamily="2" charset="-122"/>
              </a:rPr>
              <a:t>26</a:t>
            </a:r>
            <a:r>
              <a:rPr lang="zh-CN" altLang="en-US" b="1" i="0" dirty="0">
                <a:solidFill>
                  <a:srgbClr val="FFFFCC"/>
                </a:solidFill>
                <a:latin typeface="宋体" panose="02010600030101010101" pitchFamily="2" charset="-122"/>
              </a:rPr>
              <a:t>个英文字母，</a:t>
            </a:r>
            <a:r>
              <a:rPr lang="zh-CN" altLang="en-US" b="1" i="0" u="sng" dirty="0">
                <a:solidFill>
                  <a:srgbClr val="CCFFFF"/>
                </a:solidFill>
                <a:latin typeface="宋体" panose="02010600030101010101" pitchFamily="2" charset="-122"/>
              </a:rPr>
              <a:t>从左向右</a:t>
            </a:r>
            <a:r>
              <a:rPr lang="zh-CN" altLang="en-US" b="1" i="0" dirty="0">
                <a:solidFill>
                  <a:srgbClr val="FFFFCC"/>
                </a:solidFill>
                <a:latin typeface="宋体" panose="02010600030101010101" pitchFamily="2" charset="-122"/>
              </a:rPr>
              <a:t>字母依次位置提高</a:t>
            </a:r>
            <a:r>
              <a:rPr lang="en-US" altLang="zh-CN" b="1" i="0" dirty="0">
                <a:solidFill>
                  <a:srgbClr val="FFFFCC"/>
                </a:solidFill>
                <a:latin typeface="宋体" panose="02010600030101010101" pitchFamily="2" charset="-122"/>
              </a:rPr>
              <a:t>10</a:t>
            </a:r>
            <a:r>
              <a:rPr lang="zh-CN" altLang="en-US" b="1" i="0" dirty="0">
                <a:solidFill>
                  <a:srgbClr val="FFFFCC"/>
                </a:solidFill>
                <a:latin typeface="宋体" panose="02010600030101010101" pitchFamily="2" charset="-122"/>
              </a:rPr>
              <a:t>个像素单位，并且颜色变为红色，然后回到正常位置；当到达最右端后改变方向从右向左依次变成红色并位置提高</a:t>
            </a:r>
            <a:r>
              <a:rPr lang="en-US" altLang="zh-CN" b="1" i="0" dirty="0">
                <a:solidFill>
                  <a:srgbClr val="FFFFCC"/>
                </a:solidFill>
                <a:latin typeface="宋体" panose="02010600030101010101" pitchFamily="2" charset="-122"/>
              </a:rPr>
              <a:t>10</a:t>
            </a:r>
            <a:r>
              <a:rPr lang="zh-CN" altLang="en-US" b="1" i="0" dirty="0">
                <a:solidFill>
                  <a:srgbClr val="FFFFCC"/>
                </a:solidFill>
                <a:latin typeface="宋体" panose="02010600030101010101" pitchFamily="2" charset="-122"/>
              </a:rPr>
              <a:t>个像素单位。在窗口的第二行显示</a:t>
            </a:r>
            <a:r>
              <a:rPr lang="en-US" altLang="zh-CN" b="1" i="0" dirty="0">
                <a:solidFill>
                  <a:srgbClr val="FFFFCC"/>
                </a:solidFill>
                <a:latin typeface="宋体" panose="02010600030101010101" pitchFamily="2" charset="-122"/>
              </a:rPr>
              <a:t>26</a:t>
            </a:r>
            <a:r>
              <a:rPr lang="zh-CN" altLang="en-US" b="1" i="0" dirty="0">
                <a:solidFill>
                  <a:srgbClr val="FFFFCC"/>
                </a:solidFill>
                <a:latin typeface="宋体" panose="02010600030101010101" pitchFamily="2" charset="-122"/>
              </a:rPr>
              <a:t>个字母，字体从正常到斜体，颜色从黑色到天蓝色不断变换。如图所示。</a:t>
            </a:r>
            <a:endParaRPr lang="zh-CN" altLang="en-US" b="1" i="0" dirty="0">
              <a:solidFill>
                <a:srgbClr val="FFFFCC"/>
              </a:solidFill>
              <a:latin typeface="宋体" panose="02010600030101010101" pitchFamily="2" charset="-122"/>
            </a:endParaRPr>
          </a:p>
        </p:txBody>
      </p:sp>
      <p:grpSp>
        <p:nvGrpSpPr>
          <p:cNvPr id="47111" name="Group 7"/>
          <p:cNvGrpSpPr/>
          <p:nvPr/>
        </p:nvGrpSpPr>
        <p:grpSpPr bwMode="auto">
          <a:xfrm>
            <a:off x="5638800" y="609600"/>
            <a:ext cx="3962400" cy="2820988"/>
            <a:chOff x="3552" y="384"/>
            <a:chExt cx="2496" cy="1777"/>
          </a:xfrm>
        </p:grpSpPr>
        <p:sp>
          <p:nvSpPr>
            <p:cNvPr id="47109" name="Text Box 5"/>
            <p:cNvSpPr txBox="1">
              <a:spLocks noChangeArrowheads="1"/>
            </p:cNvSpPr>
            <p:nvPr/>
          </p:nvSpPr>
          <p:spPr bwMode="auto">
            <a:xfrm>
              <a:off x="3552" y="1407"/>
              <a:ext cx="2496" cy="754"/>
            </a:xfrm>
            <a:prstGeom prst="rect">
              <a:avLst/>
            </a:prstGeom>
            <a:solidFill>
              <a:srgbClr val="FFFFCC"/>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i="0" dirty="0">
                  <a:solidFill>
                    <a:srgbClr val="0000CC"/>
                  </a:solidFill>
                  <a:latin typeface="宋体" panose="02010600030101010101" pitchFamily="2" charset="-122"/>
                </a:rPr>
                <a:t>用</a:t>
              </a:r>
              <a:r>
                <a:rPr lang="en-US" altLang="zh-CN" b="1" i="0" dirty="0" err="1">
                  <a:solidFill>
                    <a:srgbClr val="0000CC"/>
                  </a:solidFill>
                  <a:latin typeface="宋体" panose="02010600030101010101" pitchFamily="2" charset="-122"/>
                </a:rPr>
                <a:t>bRight</a:t>
              </a:r>
              <a:r>
                <a:rPr lang="zh-CN" altLang="en-US" b="1" i="0" dirty="0">
                  <a:solidFill>
                    <a:srgbClr val="0000CC"/>
                  </a:solidFill>
                  <a:latin typeface="宋体" panose="02010600030101010101" pitchFamily="2" charset="-122"/>
                </a:rPr>
                <a:t>，</a:t>
              </a:r>
              <a:r>
                <a:rPr lang="en-US" altLang="zh-CN" b="1" i="0" dirty="0" err="1">
                  <a:solidFill>
                    <a:srgbClr val="0000CC"/>
                  </a:solidFill>
                  <a:latin typeface="宋体" panose="02010600030101010101" pitchFamily="2" charset="-122"/>
                </a:rPr>
                <a:t>bLeft</a:t>
              </a:r>
              <a:r>
                <a:rPr lang="zh-CN" altLang="en-US" b="1" i="0" dirty="0">
                  <a:solidFill>
                    <a:srgbClr val="0000CC"/>
                  </a:solidFill>
                  <a:latin typeface="宋体" panose="02010600030101010101" pitchFamily="2" charset="-122"/>
                </a:rPr>
                <a:t>标志当前移动方向，初始化</a:t>
              </a:r>
              <a:r>
                <a:rPr lang="en-US" altLang="zh-CN" b="1" i="0" dirty="0" err="1">
                  <a:solidFill>
                    <a:srgbClr val="0000CC"/>
                  </a:solidFill>
                  <a:latin typeface="宋体" panose="02010600030101010101" pitchFamily="2" charset="-122"/>
                </a:rPr>
                <a:t>bRight</a:t>
              </a:r>
              <a:r>
                <a:rPr lang="en-US" altLang="zh-CN" b="1" i="0" dirty="0">
                  <a:solidFill>
                    <a:srgbClr val="0000CC"/>
                  </a:solidFill>
                  <a:latin typeface="宋体" panose="02010600030101010101" pitchFamily="2" charset="-122"/>
                </a:rPr>
                <a:t>=TRUE</a:t>
              </a:r>
              <a:r>
                <a:rPr lang="zh-CN" altLang="en-US" b="1" i="0" dirty="0">
                  <a:solidFill>
                    <a:srgbClr val="0000CC"/>
                  </a:solidFill>
                  <a:latin typeface="宋体" panose="02010600030101010101" pitchFamily="2" charset="-122"/>
                </a:rPr>
                <a:t>，</a:t>
              </a:r>
              <a:r>
                <a:rPr lang="en-US" altLang="zh-CN" b="1" i="0" dirty="0" err="1">
                  <a:solidFill>
                    <a:srgbClr val="0000CC"/>
                  </a:solidFill>
                  <a:latin typeface="宋体" panose="02010600030101010101" pitchFamily="2" charset="-122"/>
                </a:rPr>
                <a:t>bLeft</a:t>
              </a:r>
              <a:r>
                <a:rPr lang="en-US" altLang="zh-CN" b="1" i="0" dirty="0">
                  <a:solidFill>
                    <a:srgbClr val="0000CC"/>
                  </a:solidFill>
                  <a:latin typeface="宋体" panose="02010600030101010101" pitchFamily="2" charset="-122"/>
                </a:rPr>
                <a:t>=FALSE</a:t>
              </a:r>
              <a:endParaRPr lang="en-US" altLang="zh-CN" b="1" i="0" dirty="0">
                <a:solidFill>
                  <a:srgbClr val="0000CC"/>
                </a:solidFill>
                <a:latin typeface="宋体" panose="02010600030101010101" pitchFamily="2" charset="-122"/>
              </a:endParaRPr>
            </a:p>
          </p:txBody>
        </p:sp>
        <p:sp>
          <p:nvSpPr>
            <p:cNvPr id="47110" name="Line 6"/>
            <p:cNvSpPr>
              <a:spLocks noChangeShapeType="1"/>
            </p:cNvSpPr>
            <p:nvPr/>
          </p:nvSpPr>
          <p:spPr bwMode="auto">
            <a:xfrm flipH="1" flipV="1">
              <a:off x="3936" y="384"/>
              <a:ext cx="953" cy="1023"/>
            </a:xfrm>
            <a:prstGeom prst="line">
              <a:avLst/>
            </a:prstGeom>
            <a:noFill/>
            <a:ln w="57150">
              <a:solidFill>
                <a:srgbClr val="CC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2" name="图片 1"/>
          <p:cNvPicPr>
            <a:picLocks noChangeAspect="1"/>
          </p:cNvPicPr>
          <p:nvPr/>
        </p:nvPicPr>
        <p:blipFill>
          <a:blip r:embed="rId1"/>
          <a:stretch>
            <a:fillRect/>
          </a:stretch>
        </p:blipFill>
        <p:spPr>
          <a:xfrm>
            <a:off x="200472" y="3530601"/>
            <a:ext cx="9452026" cy="3336009"/>
          </a:xfrm>
          <a:prstGeom prst="rect">
            <a:avLst/>
          </a:prstGeom>
        </p:spPr>
      </p:pic>
      <p:sp>
        <p:nvSpPr>
          <p:cNvPr id="47108" name="AutoShape 4"/>
          <p:cNvSpPr>
            <a:spLocks noChangeArrowheads="1"/>
          </p:cNvSpPr>
          <p:nvPr/>
        </p:nvSpPr>
        <p:spPr bwMode="auto">
          <a:xfrm>
            <a:off x="1676400" y="2286000"/>
            <a:ext cx="2590800" cy="1219200"/>
          </a:xfrm>
          <a:prstGeom prst="wedgeRoundRectCallout">
            <a:avLst>
              <a:gd name="adj1" fmla="val 154635"/>
              <a:gd name="adj2" fmla="val 93528"/>
              <a:gd name="adj3" fmla="val 16667"/>
            </a:avLst>
          </a:prstGeom>
          <a:solidFill>
            <a:srgbClr val="FFFFCC"/>
          </a:solidFill>
          <a:ln w="9525">
            <a:solidFill>
              <a:srgbClr val="FF0000"/>
            </a:solidFill>
            <a:miter lim="800000"/>
          </a:ln>
          <a:effectLst>
            <a:outerShdw dist="107763" dir="18900000" algn="ctr" rotWithShape="0">
              <a:schemeClr val="bg2"/>
            </a:outerShdw>
          </a:effectLst>
        </p:spPr>
        <p:txBody>
          <a:bodyPr wrap="none" anchor="ctr"/>
          <a:lstStyle/>
          <a:p>
            <a:pPr algn="ctr"/>
            <a:r>
              <a:rPr lang="zh-CN" altLang="en-US" b="1" i="0">
                <a:solidFill>
                  <a:srgbClr val="0000CC"/>
                </a:solidFill>
                <a:latin typeface="宋体" panose="02010600030101010101" pitchFamily="2" charset="-122"/>
              </a:rPr>
              <a:t>用</a:t>
            </a:r>
            <a:r>
              <a:rPr lang="en-US" altLang="zh-CN" b="1" i="0">
                <a:solidFill>
                  <a:srgbClr val="0000CC"/>
                </a:solidFill>
                <a:latin typeface="宋体" panose="02010600030101010101" pitchFamily="2" charset="-122"/>
              </a:rPr>
              <a:t>nChar</a:t>
            </a:r>
            <a:r>
              <a:rPr lang="zh-CN" altLang="en-US" b="1" i="0">
                <a:solidFill>
                  <a:srgbClr val="0000CC"/>
                </a:solidFill>
                <a:latin typeface="宋体" panose="02010600030101010101" pitchFamily="2" charset="-122"/>
              </a:rPr>
              <a:t>标志红</a:t>
            </a:r>
            <a:endParaRPr lang="zh-CN" altLang="en-US" b="1" i="0">
              <a:solidFill>
                <a:srgbClr val="0000CC"/>
              </a:solidFill>
              <a:latin typeface="宋体" panose="02010600030101010101" pitchFamily="2" charset="-122"/>
            </a:endParaRPr>
          </a:p>
          <a:p>
            <a:pPr algn="ctr"/>
            <a:r>
              <a:rPr lang="zh-CN" altLang="en-US" b="1" i="0">
                <a:solidFill>
                  <a:srgbClr val="0000CC"/>
                </a:solidFill>
                <a:latin typeface="宋体" panose="02010600030101010101" pitchFamily="2" charset="-122"/>
              </a:rPr>
              <a:t>色跳起字母在</a:t>
            </a:r>
            <a:endParaRPr lang="zh-CN" altLang="en-US" b="1" i="0">
              <a:solidFill>
                <a:srgbClr val="0000CC"/>
              </a:solidFill>
              <a:latin typeface="宋体" panose="02010600030101010101" pitchFamily="2" charset="-122"/>
            </a:endParaRPr>
          </a:p>
          <a:p>
            <a:pPr algn="ctr"/>
            <a:r>
              <a:rPr lang="en-US" altLang="zh-CN" b="1" i="0">
                <a:solidFill>
                  <a:srgbClr val="0000CC"/>
                </a:solidFill>
                <a:latin typeface="宋体" panose="02010600030101010101" pitchFamily="2" charset="-122"/>
              </a:rPr>
              <a:t>26</a:t>
            </a:r>
            <a:r>
              <a:rPr lang="zh-CN" altLang="en-US" b="1" i="0">
                <a:solidFill>
                  <a:srgbClr val="0000CC"/>
                </a:solidFill>
                <a:latin typeface="宋体" panose="02010600030101010101" pitchFamily="2" charset="-122"/>
              </a:rPr>
              <a:t>个字母的位置</a:t>
            </a:r>
            <a:endParaRPr lang="zh-CN" altLang="en-US" b="1" i="0">
              <a:solidFill>
                <a:srgbClr val="0000CC"/>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blinds(horizontal)">
                                      <p:cBhvr>
                                        <p:cTn id="7" dur="500"/>
                                        <p:tgtEl>
                                          <p:spTgt spid="471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47111"/>
                                        </p:tgtEl>
                                        <p:attrNameLst>
                                          <p:attrName>style.visibility</p:attrName>
                                        </p:attrNameLst>
                                      </p:cBhvr>
                                      <p:to>
                                        <p:strVal val="visible"/>
                                      </p:to>
                                    </p:set>
                                    <p:animEffect transition="in" filter="blinds(vertical)">
                                      <p:cBhvr>
                                        <p:cTn id="12" dur="500"/>
                                        <p:tgtEl>
                                          <p:spTgt spid="47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2"/>
          </p:nvPr>
        </p:nvSpPr>
        <p:spPr/>
        <p:txBody>
          <a:bodyPr/>
          <a:lstStyle/>
          <a:p>
            <a:fld id="{3DB58FE3-2D41-4102-9BA2-688BA2FB0F1B}" type="slidenum">
              <a:rPr lang="en-US" altLang="zh-CN"/>
            </a:fld>
            <a:endParaRPr lang="en-US" altLang="zh-CN"/>
          </a:p>
        </p:txBody>
      </p:sp>
      <p:sp>
        <p:nvSpPr>
          <p:cNvPr id="48130" name="Text Box 2"/>
          <p:cNvSpPr txBox="1">
            <a:spLocks noChangeArrowheads="1"/>
          </p:cNvSpPr>
          <p:nvPr/>
        </p:nvSpPr>
        <p:spPr bwMode="auto">
          <a:xfrm>
            <a:off x="228600" y="228600"/>
            <a:ext cx="9388475" cy="57943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i="0">
                <a:solidFill>
                  <a:srgbClr val="000000"/>
                </a:solidFill>
                <a:latin typeface="楷体_GB2312" pitchFamily="49" charset="-122"/>
                <a:ea typeface="楷体_GB2312" pitchFamily="49" charset="-122"/>
              </a:rPr>
              <a:t>本例题要解决</a:t>
            </a:r>
            <a:r>
              <a:rPr lang="zh-CN" altLang="en-US" sz="3200" b="1" i="0">
                <a:solidFill>
                  <a:srgbClr val="990099"/>
                </a:solidFill>
                <a:latin typeface="楷体_GB2312" pitchFamily="49" charset="-122"/>
                <a:ea typeface="楷体_GB2312" pitchFamily="49" charset="-122"/>
              </a:rPr>
              <a:t>动态显示</a:t>
            </a:r>
            <a:r>
              <a:rPr lang="zh-CN" altLang="en-US" sz="3200" b="1" i="0">
                <a:solidFill>
                  <a:srgbClr val="000000"/>
                </a:solidFill>
                <a:latin typeface="楷体_GB2312" pitchFamily="49" charset="-122"/>
                <a:ea typeface="楷体_GB2312" pitchFamily="49" charset="-122"/>
              </a:rPr>
              <a:t>问题</a:t>
            </a:r>
            <a:r>
              <a:rPr lang="en-US" altLang="zh-CN" sz="3200" b="1" i="0">
                <a:solidFill>
                  <a:srgbClr val="000000"/>
                </a:solidFill>
                <a:latin typeface="楷体_GB2312" pitchFamily="49" charset="-122"/>
                <a:ea typeface="楷体_GB2312" pitchFamily="49" charset="-122"/>
              </a:rPr>
              <a:t>:</a:t>
            </a:r>
            <a:endParaRPr lang="en-US" altLang="zh-CN" b="1" i="0">
              <a:solidFill>
                <a:srgbClr val="000000"/>
              </a:solidFill>
              <a:latin typeface="宋体" panose="02010600030101010101" pitchFamily="2" charset="-122"/>
            </a:endParaRPr>
          </a:p>
        </p:txBody>
      </p:sp>
      <p:sp>
        <p:nvSpPr>
          <p:cNvPr id="48131" name="Text Box 3"/>
          <p:cNvSpPr txBox="1">
            <a:spLocks noChangeArrowheads="1"/>
          </p:cNvSpPr>
          <p:nvPr/>
        </p:nvSpPr>
        <p:spPr bwMode="auto">
          <a:xfrm>
            <a:off x="228600" y="4724400"/>
            <a:ext cx="90074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i="0">
                <a:solidFill>
                  <a:srgbClr val="FFFFCC"/>
                </a:solidFill>
                <a:latin typeface="宋体" panose="02010600030101010101" pitchFamily="2" charset="-122"/>
              </a:rPr>
              <a:t>首先处理第一行字符：在</a:t>
            </a:r>
            <a:r>
              <a:rPr lang="en-US" altLang="zh-CN" b="1" i="0">
                <a:solidFill>
                  <a:srgbClr val="FFFFCC"/>
                </a:solidFill>
                <a:latin typeface="宋体" panose="02010600030101010101" pitchFamily="2" charset="-122"/>
              </a:rPr>
              <a:t>WM_PAINT</a:t>
            </a:r>
            <a:r>
              <a:rPr lang="zh-CN" altLang="en-US" b="1" i="0">
                <a:solidFill>
                  <a:srgbClr val="FFFFCC"/>
                </a:solidFill>
                <a:latin typeface="宋体" panose="02010600030101010101" pitchFamily="2" charset="-122"/>
              </a:rPr>
              <a:t>消息处理程序中，在得到了设备环境句柄</a:t>
            </a:r>
            <a:r>
              <a:rPr lang="en-US" altLang="zh-CN" b="1" i="0">
                <a:solidFill>
                  <a:srgbClr val="FFFFCC"/>
                </a:solidFill>
                <a:latin typeface="宋体" panose="02010600030101010101" pitchFamily="2" charset="-122"/>
              </a:rPr>
              <a:t>hDC</a:t>
            </a:r>
            <a:r>
              <a:rPr lang="zh-CN" altLang="en-US" b="1" i="0">
                <a:solidFill>
                  <a:srgbClr val="FFFFCC"/>
                </a:solidFill>
                <a:latin typeface="宋体" panose="02010600030101010101" pitchFamily="2" charset="-122"/>
              </a:rPr>
              <a:t>后，调用用户自定义的函数</a:t>
            </a:r>
            <a:r>
              <a:rPr lang="en-US" altLang="zh-CN" b="1" i="0">
                <a:solidFill>
                  <a:srgbClr val="FFFFCC"/>
                </a:solidFill>
                <a:latin typeface="宋体" panose="02010600030101010101" pitchFamily="2" charset="-122"/>
              </a:rPr>
              <a:t>CreateFont(hDC,nHeight,bItalic)</a:t>
            </a:r>
            <a:r>
              <a:rPr lang="zh-CN" altLang="en-US" b="1" i="0">
                <a:solidFill>
                  <a:srgbClr val="FFFFCC"/>
                </a:solidFill>
                <a:latin typeface="宋体" panose="02010600030101010101" pitchFamily="2" charset="-122"/>
              </a:rPr>
              <a:t>，第一个参数</a:t>
            </a:r>
            <a:r>
              <a:rPr lang="en-US" altLang="zh-CN" b="1" i="0">
                <a:solidFill>
                  <a:srgbClr val="FFFFCC"/>
                </a:solidFill>
                <a:latin typeface="宋体" panose="02010600030101010101" pitchFamily="2" charset="-122"/>
              </a:rPr>
              <a:t>hDC</a:t>
            </a:r>
            <a:r>
              <a:rPr lang="zh-CN" altLang="en-US" b="1" i="0">
                <a:solidFill>
                  <a:srgbClr val="FFFFCC"/>
                </a:solidFill>
                <a:latin typeface="宋体" panose="02010600030101010101" pitchFamily="2" charset="-122"/>
              </a:rPr>
              <a:t>是设备环境句柄，第</a:t>
            </a:r>
            <a:r>
              <a:rPr lang="en-US" altLang="zh-CN" b="1" i="0">
                <a:solidFill>
                  <a:srgbClr val="FFFFCC"/>
                </a:solidFill>
                <a:latin typeface="宋体" panose="02010600030101010101" pitchFamily="2" charset="-122"/>
              </a:rPr>
              <a:t>2</a:t>
            </a:r>
            <a:r>
              <a:rPr lang="zh-CN" altLang="en-US" b="1" i="0">
                <a:solidFill>
                  <a:srgbClr val="FFFFCC"/>
                </a:solidFill>
                <a:latin typeface="宋体" panose="02010600030101010101" pitchFamily="2" charset="-122"/>
              </a:rPr>
              <a:t>个参数</a:t>
            </a:r>
            <a:r>
              <a:rPr lang="en-US" altLang="zh-CN" b="1" i="0">
                <a:solidFill>
                  <a:srgbClr val="FFFFCC"/>
                </a:solidFill>
                <a:latin typeface="宋体" panose="02010600030101010101" pitchFamily="2" charset="-122"/>
              </a:rPr>
              <a:t>nHeight</a:t>
            </a:r>
            <a:r>
              <a:rPr lang="zh-CN" altLang="en-US" b="1" i="0">
                <a:solidFill>
                  <a:srgbClr val="FFFFCC"/>
                </a:solidFill>
                <a:latin typeface="宋体" panose="02010600030101010101" pitchFamily="2" charset="-122"/>
              </a:rPr>
              <a:t>是字体高度，第</a:t>
            </a:r>
            <a:r>
              <a:rPr lang="en-US" altLang="zh-CN" b="1" i="0">
                <a:solidFill>
                  <a:srgbClr val="FFFFCC"/>
                </a:solidFill>
                <a:latin typeface="宋体" panose="02010600030101010101" pitchFamily="2" charset="-122"/>
              </a:rPr>
              <a:t>3</a:t>
            </a:r>
            <a:r>
              <a:rPr lang="zh-CN" altLang="en-US" b="1" i="0">
                <a:solidFill>
                  <a:srgbClr val="FFFFCC"/>
                </a:solidFill>
                <a:latin typeface="宋体" panose="02010600030101010101" pitchFamily="2" charset="-122"/>
              </a:rPr>
              <a:t>个参数</a:t>
            </a:r>
            <a:r>
              <a:rPr lang="en-US" altLang="zh-CN" b="1" i="0">
                <a:solidFill>
                  <a:srgbClr val="FFFFCC"/>
                </a:solidFill>
                <a:latin typeface="宋体" panose="02010600030101010101" pitchFamily="2" charset="-122"/>
              </a:rPr>
              <a:t>bItalic</a:t>
            </a:r>
            <a:r>
              <a:rPr lang="zh-CN" altLang="en-US" b="1" i="0">
                <a:solidFill>
                  <a:srgbClr val="FFFFCC"/>
                </a:solidFill>
                <a:latin typeface="宋体" panose="02010600030101010101" pitchFamily="2" charset="-122"/>
              </a:rPr>
              <a:t>是斜字体的标志变量</a:t>
            </a:r>
            <a:endParaRPr lang="zh-CN" altLang="en-US" b="1" i="0">
              <a:solidFill>
                <a:srgbClr val="FFFFCC"/>
              </a:solidFill>
              <a:latin typeface="宋体" panose="02010600030101010101" pitchFamily="2" charset="-122"/>
            </a:endParaRPr>
          </a:p>
        </p:txBody>
      </p:sp>
      <p:grpSp>
        <p:nvGrpSpPr>
          <p:cNvPr id="48136" name="Group 8"/>
          <p:cNvGrpSpPr/>
          <p:nvPr/>
        </p:nvGrpSpPr>
        <p:grpSpPr bwMode="auto">
          <a:xfrm>
            <a:off x="762000" y="990600"/>
            <a:ext cx="7391400" cy="1905000"/>
            <a:chOff x="240" y="1488"/>
            <a:chExt cx="4176" cy="1200"/>
          </a:xfrm>
        </p:grpSpPr>
        <p:sp>
          <p:nvSpPr>
            <p:cNvPr id="48132" name="AutoShape 4"/>
            <p:cNvSpPr>
              <a:spLocks noChangeArrowheads="1"/>
            </p:cNvSpPr>
            <p:nvPr/>
          </p:nvSpPr>
          <p:spPr bwMode="auto">
            <a:xfrm>
              <a:off x="240" y="1488"/>
              <a:ext cx="1248" cy="1200"/>
            </a:xfrm>
            <a:prstGeom prst="flowChartMagneticDisk">
              <a:avLst/>
            </a:prstGeom>
            <a:solidFill>
              <a:srgbClr val="FF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0">
                  <a:solidFill>
                    <a:srgbClr val="000000"/>
                  </a:solidFill>
                  <a:latin typeface="宋体" panose="02010600030101010101" pitchFamily="2" charset="-122"/>
                </a:rPr>
                <a:t>WM_CREATE</a:t>
              </a:r>
              <a:endParaRPr lang="en-US" altLang="zh-CN" b="1" i="0">
                <a:solidFill>
                  <a:srgbClr val="000000"/>
                </a:solidFill>
                <a:latin typeface="宋体" panose="02010600030101010101" pitchFamily="2" charset="-122"/>
              </a:endParaRPr>
            </a:p>
            <a:p>
              <a:pPr algn="ctr"/>
              <a:r>
                <a:rPr lang="zh-CN" altLang="en-US" b="1" i="0">
                  <a:solidFill>
                    <a:srgbClr val="000000"/>
                  </a:solidFill>
                  <a:latin typeface="宋体" panose="02010600030101010101" pitchFamily="2" charset="-122"/>
                </a:rPr>
                <a:t>消息处理程序</a:t>
              </a:r>
              <a:endParaRPr lang="zh-CN" altLang="en-US" b="1" i="0">
                <a:solidFill>
                  <a:srgbClr val="000000"/>
                </a:solidFill>
                <a:latin typeface="宋体" panose="02010600030101010101" pitchFamily="2" charset="-122"/>
              </a:endParaRPr>
            </a:p>
          </p:txBody>
        </p:sp>
        <p:sp>
          <p:nvSpPr>
            <p:cNvPr id="48133" name="AutoShape 5"/>
            <p:cNvSpPr>
              <a:spLocks noChangeArrowheads="1"/>
            </p:cNvSpPr>
            <p:nvPr/>
          </p:nvSpPr>
          <p:spPr bwMode="auto">
            <a:xfrm>
              <a:off x="3696" y="1824"/>
              <a:ext cx="720" cy="768"/>
            </a:xfrm>
            <a:prstGeom prst="flowChartMagneticDisk">
              <a:avLst/>
            </a:prstGeom>
            <a:solidFill>
              <a:srgbClr val="CC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i="0">
                  <a:solidFill>
                    <a:srgbClr val="000000"/>
                  </a:solidFill>
                  <a:latin typeface="宋体" panose="02010600030101010101" pitchFamily="2" charset="-122"/>
                </a:rPr>
                <a:t>定时器</a:t>
              </a:r>
              <a:endParaRPr lang="zh-CN" altLang="en-US" b="1" i="0">
                <a:solidFill>
                  <a:srgbClr val="000000"/>
                </a:solidFill>
                <a:latin typeface="宋体" panose="02010600030101010101" pitchFamily="2" charset="-122"/>
              </a:endParaRPr>
            </a:p>
          </p:txBody>
        </p:sp>
        <p:sp>
          <p:nvSpPr>
            <p:cNvPr id="48134" name="Text Box 6"/>
            <p:cNvSpPr txBox="1">
              <a:spLocks noChangeArrowheads="1"/>
            </p:cNvSpPr>
            <p:nvPr/>
          </p:nvSpPr>
          <p:spPr bwMode="auto">
            <a:xfrm>
              <a:off x="1614" y="1935"/>
              <a:ext cx="1681" cy="26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00" b="1" i="0">
                  <a:solidFill>
                    <a:srgbClr val="000000"/>
                  </a:solidFill>
                  <a:latin typeface="宋体" panose="02010600030101010101" pitchFamily="2" charset="-122"/>
                </a:rPr>
                <a:t>调用</a:t>
              </a:r>
              <a:r>
                <a:rPr lang="en-US" altLang="zh-CN" sz="2200" b="1" i="0">
                  <a:solidFill>
                    <a:srgbClr val="000000"/>
                  </a:solidFill>
                  <a:latin typeface="宋体" panose="02010600030101010101" pitchFamily="2" charset="-122"/>
                </a:rPr>
                <a:t>SetTimer(</a:t>
              </a:r>
              <a:r>
                <a:rPr lang="en-US" altLang="zh-CN" sz="2200" b="1" i="0">
                  <a:solidFill>
                    <a:srgbClr val="000000"/>
                  </a:solidFill>
                </a:rPr>
                <a:t>…</a:t>
              </a:r>
              <a:r>
                <a:rPr lang="en-US" altLang="zh-CN" sz="2200" b="1" i="0">
                  <a:solidFill>
                    <a:srgbClr val="000000"/>
                  </a:solidFill>
                  <a:latin typeface="宋体" panose="02010600030101010101" pitchFamily="2" charset="-122"/>
                </a:rPr>
                <a:t>)</a:t>
              </a:r>
              <a:r>
                <a:rPr lang="zh-CN" altLang="en-US" sz="2200" b="1" i="0">
                  <a:solidFill>
                    <a:srgbClr val="000000"/>
                  </a:solidFill>
                  <a:latin typeface="宋体" panose="02010600030101010101" pitchFamily="2" charset="-122"/>
                </a:rPr>
                <a:t>创建</a:t>
              </a:r>
              <a:endParaRPr lang="zh-CN" altLang="en-US" sz="2200" b="1" i="0">
                <a:solidFill>
                  <a:srgbClr val="000000"/>
                </a:solidFill>
                <a:latin typeface="宋体" panose="02010600030101010101" pitchFamily="2" charset="-122"/>
              </a:endParaRPr>
            </a:p>
          </p:txBody>
        </p:sp>
        <p:sp>
          <p:nvSpPr>
            <p:cNvPr id="48135" name="Line 7"/>
            <p:cNvSpPr>
              <a:spLocks noChangeShapeType="1"/>
            </p:cNvSpPr>
            <p:nvPr/>
          </p:nvSpPr>
          <p:spPr bwMode="auto">
            <a:xfrm>
              <a:off x="1488" y="2256"/>
              <a:ext cx="2208" cy="0"/>
            </a:xfrm>
            <a:prstGeom prst="line">
              <a:avLst/>
            </a:prstGeom>
            <a:noFill/>
            <a:ln w="57150">
              <a:solidFill>
                <a:srgbClr val="CC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8147" name="Group 19"/>
          <p:cNvGrpSpPr/>
          <p:nvPr/>
        </p:nvGrpSpPr>
        <p:grpSpPr bwMode="auto">
          <a:xfrm>
            <a:off x="0" y="2895600"/>
            <a:ext cx="9829800" cy="1828800"/>
            <a:chOff x="48" y="1824"/>
            <a:chExt cx="6144" cy="1152"/>
          </a:xfrm>
        </p:grpSpPr>
        <p:grpSp>
          <p:nvGrpSpPr>
            <p:cNvPr id="48144" name="Group 16"/>
            <p:cNvGrpSpPr/>
            <p:nvPr/>
          </p:nvGrpSpPr>
          <p:grpSpPr bwMode="auto">
            <a:xfrm>
              <a:off x="48" y="1824"/>
              <a:ext cx="5520" cy="1152"/>
              <a:chOff x="288" y="2160"/>
              <a:chExt cx="5520" cy="1152"/>
            </a:xfrm>
          </p:grpSpPr>
          <p:sp>
            <p:nvSpPr>
              <p:cNvPr id="48137" name="AutoShape 9"/>
              <p:cNvSpPr>
                <a:spLocks noChangeArrowheads="1"/>
              </p:cNvSpPr>
              <p:nvPr/>
            </p:nvSpPr>
            <p:spPr bwMode="auto">
              <a:xfrm>
                <a:off x="288" y="2160"/>
                <a:ext cx="864" cy="1152"/>
              </a:xfrm>
              <a:prstGeom prst="flowChartMagneticDisk">
                <a:avLst/>
              </a:prstGeom>
              <a:solidFill>
                <a:srgbClr val="FF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200" b="1" i="0">
                    <a:solidFill>
                      <a:srgbClr val="000000"/>
                    </a:solidFill>
                    <a:latin typeface="宋体" panose="02010600030101010101" pitchFamily="2" charset="-122"/>
                  </a:rPr>
                  <a:t>WM_TIMER</a:t>
                </a:r>
                <a:endParaRPr lang="en-US" altLang="zh-CN" sz="2200" b="1" i="0">
                  <a:solidFill>
                    <a:srgbClr val="000000"/>
                  </a:solidFill>
                  <a:latin typeface="宋体" panose="02010600030101010101" pitchFamily="2" charset="-122"/>
                </a:endParaRPr>
              </a:p>
              <a:p>
                <a:pPr algn="ctr"/>
                <a:r>
                  <a:rPr lang="zh-CN" altLang="en-US" sz="2200" b="1" i="0">
                    <a:solidFill>
                      <a:srgbClr val="000000"/>
                    </a:solidFill>
                    <a:latin typeface="宋体" panose="02010600030101010101" pitchFamily="2" charset="-122"/>
                  </a:rPr>
                  <a:t>消息处</a:t>
                </a:r>
                <a:endParaRPr lang="zh-CN" altLang="en-US" sz="2200" b="1" i="0">
                  <a:solidFill>
                    <a:srgbClr val="000000"/>
                  </a:solidFill>
                  <a:latin typeface="宋体" panose="02010600030101010101" pitchFamily="2" charset="-122"/>
                </a:endParaRPr>
              </a:p>
              <a:p>
                <a:pPr algn="ctr"/>
                <a:r>
                  <a:rPr lang="zh-CN" altLang="en-US" sz="2200" b="1" i="0">
                    <a:solidFill>
                      <a:srgbClr val="000000"/>
                    </a:solidFill>
                    <a:latin typeface="宋体" panose="02010600030101010101" pitchFamily="2" charset="-122"/>
                  </a:rPr>
                  <a:t>理程序</a:t>
                </a:r>
                <a:endParaRPr lang="zh-CN" altLang="en-US" sz="2200" b="1" i="0">
                  <a:solidFill>
                    <a:srgbClr val="000000"/>
                  </a:solidFill>
                  <a:latin typeface="宋体" panose="02010600030101010101" pitchFamily="2" charset="-122"/>
                </a:endParaRPr>
              </a:p>
            </p:txBody>
          </p:sp>
          <p:sp>
            <p:nvSpPr>
              <p:cNvPr id="48138" name="Line 10"/>
              <p:cNvSpPr>
                <a:spLocks noChangeShapeType="1"/>
              </p:cNvSpPr>
              <p:nvPr/>
            </p:nvSpPr>
            <p:spPr bwMode="auto">
              <a:xfrm>
                <a:off x="1152" y="2880"/>
                <a:ext cx="2304" cy="0"/>
              </a:xfrm>
              <a:prstGeom prst="line">
                <a:avLst/>
              </a:prstGeom>
              <a:noFill/>
              <a:ln w="57150">
                <a:solidFill>
                  <a:srgbClr val="CC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9" name="Text Box 11"/>
              <p:cNvSpPr txBox="1">
                <a:spLocks noChangeArrowheads="1"/>
              </p:cNvSpPr>
              <p:nvPr/>
            </p:nvSpPr>
            <p:spPr bwMode="auto">
              <a:xfrm>
                <a:off x="1152" y="2544"/>
                <a:ext cx="2183" cy="256"/>
              </a:xfrm>
              <a:prstGeom prst="rect">
                <a:avLst/>
              </a:prstGeom>
              <a:solidFill>
                <a:srgbClr val="CCFFFF"/>
              </a:solidFill>
              <a:ln w="9525">
                <a:solidFill>
                  <a:srgbClr val="CC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i="0">
                    <a:solidFill>
                      <a:srgbClr val="000000"/>
                    </a:solidFill>
                    <a:latin typeface="宋体" panose="02010600030101010101" pitchFamily="2" charset="-122"/>
                  </a:rPr>
                  <a:t>调用</a:t>
                </a:r>
                <a:r>
                  <a:rPr lang="en-US" altLang="zh-CN" sz="2000" b="1" i="0">
                    <a:solidFill>
                      <a:srgbClr val="000000"/>
                    </a:solidFill>
                    <a:latin typeface="宋体" panose="02010600030101010101" pitchFamily="2" charset="-122"/>
                  </a:rPr>
                  <a:t>InvalidateRect(</a:t>
                </a:r>
                <a:r>
                  <a:rPr lang="en-US" altLang="zh-CN" sz="2000" b="1" i="0">
                    <a:solidFill>
                      <a:srgbClr val="000000"/>
                    </a:solidFill>
                  </a:rPr>
                  <a:t>…</a:t>
                </a:r>
                <a:r>
                  <a:rPr lang="en-US" altLang="zh-CN" sz="2000" b="1" i="0">
                    <a:solidFill>
                      <a:srgbClr val="000000"/>
                    </a:solidFill>
                    <a:latin typeface="宋体" panose="02010600030101010101" pitchFamily="2" charset="-122"/>
                  </a:rPr>
                  <a:t>)</a:t>
                </a:r>
                <a:r>
                  <a:rPr lang="zh-CN" altLang="en-US" sz="2000" b="1" i="0">
                    <a:solidFill>
                      <a:srgbClr val="000000"/>
                    </a:solidFill>
                    <a:latin typeface="宋体" panose="02010600030101010101" pitchFamily="2" charset="-122"/>
                  </a:rPr>
                  <a:t>刷新</a:t>
                </a:r>
                <a:endParaRPr lang="zh-CN" altLang="en-US" sz="2000" b="1" i="0">
                  <a:solidFill>
                    <a:srgbClr val="000000"/>
                  </a:solidFill>
                  <a:latin typeface="宋体" panose="02010600030101010101" pitchFamily="2" charset="-122"/>
                </a:endParaRPr>
              </a:p>
            </p:txBody>
          </p:sp>
          <p:sp>
            <p:nvSpPr>
              <p:cNvPr id="48140" name="AutoShape 12"/>
              <p:cNvSpPr>
                <a:spLocks noChangeArrowheads="1"/>
              </p:cNvSpPr>
              <p:nvPr/>
            </p:nvSpPr>
            <p:spPr bwMode="auto">
              <a:xfrm>
                <a:off x="3456" y="2496"/>
                <a:ext cx="624" cy="672"/>
              </a:xfrm>
              <a:prstGeom prst="flowChartMagneticDisk">
                <a:avLst/>
              </a:prstGeom>
              <a:solidFill>
                <a:srgbClr val="CC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i="0">
                    <a:solidFill>
                      <a:srgbClr val="000000"/>
                    </a:solidFill>
                    <a:latin typeface="宋体" panose="02010600030101010101" pitchFamily="2" charset="-122"/>
                  </a:rPr>
                  <a:t>用户区</a:t>
                </a:r>
                <a:endParaRPr lang="zh-CN" altLang="en-US" b="1" i="0">
                  <a:solidFill>
                    <a:srgbClr val="000000"/>
                  </a:solidFill>
                  <a:latin typeface="宋体" panose="02010600030101010101" pitchFamily="2" charset="-122"/>
                </a:endParaRPr>
              </a:p>
            </p:txBody>
          </p:sp>
          <p:sp>
            <p:nvSpPr>
              <p:cNvPr id="48141" name="Text Box 13"/>
              <p:cNvSpPr txBox="1">
                <a:spLocks noChangeArrowheads="1"/>
              </p:cNvSpPr>
              <p:nvPr/>
            </p:nvSpPr>
            <p:spPr bwMode="auto">
              <a:xfrm>
                <a:off x="4128" y="2622"/>
                <a:ext cx="1516" cy="26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00" b="1" i="0">
                    <a:solidFill>
                      <a:srgbClr val="000000"/>
                    </a:solidFill>
                    <a:latin typeface="宋体" panose="02010600030101010101" pitchFamily="2" charset="-122"/>
                  </a:rPr>
                  <a:t>发送</a:t>
                </a:r>
                <a:r>
                  <a:rPr lang="en-US" altLang="zh-CN" sz="2200" b="1" i="0">
                    <a:solidFill>
                      <a:srgbClr val="000000"/>
                    </a:solidFill>
                    <a:latin typeface="宋体" panose="02010600030101010101" pitchFamily="2" charset="-122"/>
                  </a:rPr>
                  <a:t>WM_PAINT</a:t>
                </a:r>
                <a:r>
                  <a:rPr lang="zh-CN" altLang="en-US" sz="2200" b="1" i="0">
                    <a:solidFill>
                      <a:srgbClr val="000000"/>
                    </a:solidFill>
                    <a:latin typeface="宋体" panose="02010600030101010101" pitchFamily="2" charset="-122"/>
                  </a:rPr>
                  <a:t>消息</a:t>
                </a:r>
                <a:endParaRPr lang="zh-CN" altLang="en-US" sz="2200" b="1" i="0">
                  <a:solidFill>
                    <a:srgbClr val="000000"/>
                  </a:solidFill>
                  <a:latin typeface="宋体" panose="02010600030101010101" pitchFamily="2" charset="-122"/>
                </a:endParaRPr>
              </a:p>
            </p:txBody>
          </p:sp>
          <p:sp>
            <p:nvSpPr>
              <p:cNvPr id="48142" name="Line 14"/>
              <p:cNvSpPr>
                <a:spLocks noChangeShapeType="1"/>
              </p:cNvSpPr>
              <p:nvPr/>
            </p:nvSpPr>
            <p:spPr bwMode="auto">
              <a:xfrm>
                <a:off x="4080" y="2928"/>
                <a:ext cx="1728" cy="0"/>
              </a:xfrm>
              <a:prstGeom prst="line">
                <a:avLst/>
              </a:prstGeom>
              <a:noFill/>
              <a:ln w="57150">
                <a:solidFill>
                  <a:srgbClr val="CC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8145" name="Oval 17"/>
            <p:cNvSpPr>
              <a:spLocks noChangeArrowheads="1"/>
            </p:cNvSpPr>
            <p:nvPr/>
          </p:nvSpPr>
          <p:spPr bwMode="auto">
            <a:xfrm>
              <a:off x="5568" y="2256"/>
              <a:ext cx="624" cy="672"/>
            </a:xfrm>
            <a:prstGeom prst="ellipse">
              <a:avLst/>
            </a:prstGeom>
            <a:solidFill>
              <a:srgbClr val="CC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i="0">
                  <a:solidFill>
                    <a:srgbClr val="000000"/>
                  </a:solidFill>
                  <a:latin typeface="宋体" panose="02010600030101010101" pitchFamily="2" charset="-122"/>
                </a:rPr>
                <a:t>实现</a:t>
              </a:r>
              <a:endParaRPr lang="zh-CN" altLang="en-US" sz="2000" b="1" i="0">
                <a:solidFill>
                  <a:srgbClr val="000000"/>
                </a:solidFill>
                <a:latin typeface="宋体" panose="02010600030101010101" pitchFamily="2" charset="-122"/>
              </a:endParaRPr>
            </a:p>
            <a:p>
              <a:pPr algn="ctr"/>
              <a:r>
                <a:rPr lang="zh-CN" altLang="en-US" sz="2000" b="1" i="0">
                  <a:solidFill>
                    <a:srgbClr val="000000"/>
                  </a:solidFill>
                  <a:latin typeface="宋体" panose="02010600030101010101" pitchFamily="2" charset="-122"/>
                </a:rPr>
                <a:t>动态</a:t>
              </a:r>
              <a:endParaRPr lang="zh-CN" altLang="en-US" sz="2000" b="1" i="0">
                <a:solidFill>
                  <a:srgbClr val="000000"/>
                </a:solidFill>
                <a:latin typeface="宋体" panose="02010600030101010101" pitchFamily="2" charset="-122"/>
              </a:endParaRPr>
            </a:p>
            <a:p>
              <a:pPr algn="ctr"/>
              <a:r>
                <a:rPr lang="zh-CN" altLang="en-US" sz="2000" b="1" i="0">
                  <a:solidFill>
                    <a:srgbClr val="000000"/>
                  </a:solidFill>
                  <a:latin typeface="宋体" panose="02010600030101010101" pitchFamily="2" charset="-122"/>
                </a:rPr>
                <a:t>显示</a:t>
              </a:r>
              <a:endParaRPr lang="zh-CN" altLang="en-US" sz="2000" b="1" i="0">
                <a:solidFill>
                  <a:srgbClr val="000000"/>
                </a:solidFill>
                <a:latin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9C5493-59C0-4E23-8636-2361FB305A60}" type="slidenum">
              <a:rPr lang="en-US" altLang="zh-CN"/>
            </a:fld>
            <a:endParaRPr lang="en-US" altLang="zh-CN"/>
          </a:p>
        </p:txBody>
      </p:sp>
      <p:sp>
        <p:nvSpPr>
          <p:cNvPr id="49154" name="Text Box 2"/>
          <p:cNvSpPr txBox="1">
            <a:spLocks noChangeArrowheads="1"/>
          </p:cNvSpPr>
          <p:nvPr/>
        </p:nvSpPr>
        <p:spPr bwMode="auto">
          <a:xfrm>
            <a:off x="0" y="34925"/>
            <a:ext cx="9906000" cy="227012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zh-CN" altLang="en-US" b="1" i="0">
                <a:latin typeface="宋体" panose="02010600030101010101" pitchFamily="2" charset="-122"/>
              </a:rPr>
              <a:t>下面这段程序按照黑色的字体输出从字符串开头到当前位置的字符串：</a:t>
            </a:r>
            <a:endParaRPr lang="zh-CN" altLang="en-US" b="1" i="0">
              <a:latin typeface="宋体" panose="02010600030101010101" pitchFamily="2" charset="-122"/>
            </a:endParaRPr>
          </a:p>
          <a:p>
            <a:pPr>
              <a:lnSpc>
                <a:spcPct val="85000"/>
              </a:lnSpc>
            </a:pPr>
            <a:r>
              <a:rPr lang="zh-CN" altLang="en-US" b="1" i="0">
                <a:latin typeface="宋体" panose="02010600030101010101" pitchFamily="2" charset="-122"/>
              </a:rPr>
              <a:t>  </a:t>
            </a:r>
            <a:r>
              <a:rPr lang="en-US" altLang="zh-CN" b="1" i="0">
                <a:latin typeface="宋体" panose="02010600030101010101" pitchFamily="2" charset="-122"/>
              </a:rPr>
              <a:t>Y=tm.tmExternalLeading+10;		//</a:t>
            </a:r>
            <a:r>
              <a:rPr lang="zh-CN" altLang="en-US" b="1" i="0">
                <a:latin typeface="宋体" panose="02010600030101010101" pitchFamily="2" charset="-122"/>
              </a:rPr>
              <a:t>设置输出字符的</a:t>
            </a:r>
            <a:r>
              <a:rPr lang="en-US" altLang="zh-CN" b="1" i="0">
                <a:latin typeface="宋体" panose="02010600030101010101" pitchFamily="2" charset="-122"/>
              </a:rPr>
              <a:t>Y</a:t>
            </a:r>
            <a:r>
              <a:rPr lang="zh-CN" altLang="en-US" b="1" i="0">
                <a:latin typeface="宋体" panose="02010600030101010101" pitchFamily="2" charset="-122"/>
              </a:rPr>
              <a:t>坐标</a:t>
            </a:r>
            <a:endParaRPr lang="zh-CN" altLang="en-US" b="1" i="0">
              <a:latin typeface="宋体" panose="02010600030101010101" pitchFamily="2" charset="-122"/>
            </a:endParaRPr>
          </a:p>
          <a:p>
            <a:pPr>
              <a:lnSpc>
                <a:spcPct val="85000"/>
              </a:lnSpc>
            </a:pPr>
            <a:r>
              <a:rPr lang="zh-CN" altLang="en-US" b="1" i="0">
                <a:latin typeface="宋体" panose="02010600030101010101" pitchFamily="2" charset="-122"/>
              </a:rPr>
              <a:t>  </a:t>
            </a:r>
            <a:r>
              <a:rPr lang="en-US" altLang="zh-CN" b="1" i="0">
                <a:latin typeface="宋体" panose="02010600030101010101" pitchFamily="2" charset="-122"/>
              </a:rPr>
              <a:t>for(i=0;i&lt;nChar;i++)</a:t>
            </a:r>
            <a:endParaRPr lang="en-US" altLang="zh-CN" b="1" i="0">
              <a:latin typeface="宋体" panose="02010600030101010101" pitchFamily="2" charset="-122"/>
            </a:endParaRPr>
          </a:p>
          <a:p>
            <a:pPr>
              <a:lnSpc>
                <a:spcPct val="85000"/>
              </a:lnSpc>
            </a:pPr>
            <a:r>
              <a:rPr lang="en-US" altLang="zh-CN" b="1" i="0">
                <a:latin typeface="宋体" panose="02010600030101010101" pitchFamily="2" charset="-122"/>
              </a:rPr>
              <a:t>   {SetTextColor(hDC,RGB(0,0,0));	//</a:t>
            </a:r>
            <a:r>
              <a:rPr lang="zh-CN" altLang="en-US" b="1" i="0">
                <a:latin typeface="宋体" panose="02010600030101010101" pitchFamily="2" charset="-122"/>
              </a:rPr>
              <a:t>设置字体的颜色为黑色</a:t>
            </a:r>
            <a:endParaRPr lang="zh-CN" altLang="en-US" b="1" i="0">
              <a:latin typeface="宋体" panose="02010600030101010101" pitchFamily="2" charset="-122"/>
            </a:endParaRPr>
          </a:p>
          <a:p>
            <a:pPr>
              <a:lnSpc>
                <a:spcPct val="85000"/>
              </a:lnSpc>
            </a:pPr>
            <a:r>
              <a:rPr lang="zh-CN" altLang="en-US" b="1" i="0">
                <a:latin typeface="宋体" panose="02010600030101010101" pitchFamily="2" charset="-122"/>
              </a:rPr>
              <a:t>    </a:t>
            </a:r>
            <a:r>
              <a:rPr lang="en-US" altLang="zh-CN" b="1" i="0">
                <a:latin typeface="宋体" panose="02010600030101010101" pitchFamily="2" charset="-122"/>
              </a:rPr>
              <a:t>X=X+tm.tmAveCharWidth*2;		//</a:t>
            </a:r>
            <a:r>
              <a:rPr lang="zh-CN" altLang="en-US" b="1" i="0">
                <a:latin typeface="宋体" panose="02010600030101010101" pitchFamily="2" charset="-122"/>
              </a:rPr>
              <a:t>设置输出字符的</a:t>
            </a:r>
            <a:r>
              <a:rPr lang="en-US" altLang="zh-CN" b="1" i="0">
                <a:latin typeface="宋体" panose="02010600030101010101" pitchFamily="2" charset="-122"/>
              </a:rPr>
              <a:t>X</a:t>
            </a:r>
            <a:r>
              <a:rPr lang="zh-CN" altLang="en-US" b="1" i="0">
                <a:latin typeface="宋体" panose="02010600030101010101" pitchFamily="2" charset="-122"/>
              </a:rPr>
              <a:t>坐标</a:t>
            </a:r>
            <a:endParaRPr lang="zh-CN" altLang="en-US" b="1" i="0">
              <a:latin typeface="宋体" panose="02010600030101010101" pitchFamily="2" charset="-122"/>
            </a:endParaRPr>
          </a:p>
          <a:p>
            <a:pPr>
              <a:lnSpc>
                <a:spcPct val="85000"/>
              </a:lnSpc>
            </a:pPr>
            <a:r>
              <a:rPr lang="zh-CN" altLang="en-US" b="1" i="0">
                <a:latin typeface="宋体" panose="02010600030101010101" pitchFamily="2" charset="-122"/>
              </a:rPr>
              <a:t>    </a:t>
            </a:r>
            <a:r>
              <a:rPr lang="en-US" altLang="zh-CN" b="1" i="0">
                <a:latin typeface="宋体" panose="02010600030101010101" pitchFamily="2" charset="-122"/>
              </a:rPr>
              <a:t>TextOut(hDC,X,Y,&amp;lpsz_1[i],1);//</a:t>
            </a:r>
            <a:r>
              <a:rPr lang="zh-CN" altLang="en-US" sz="2200" b="1" i="0">
                <a:latin typeface="宋体" panose="02010600030101010101" pitchFamily="2" charset="-122"/>
              </a:rPr>
              <a:t>输出从第</a:t>
            </a:r>
            <a:r>
              <a:rPr lang="en-US" altLang="zh-CN" sz="2200" b="1" i="0">
                <a:latin typeface="宋体" panose="02010600030101010101" pitchFamily="2" charset="-122"/>
              </a:rPr>
              <a:t>0</a:t>
            </a:r>
            <a:r>
              <a:rPr lang="zh-CN" altLang="en-US" sz="2200" b="1" i="0">
                <a:latin typeface="宋体" panose="02010600030101010101" pitchFamily="2" charset="-122"/>
              </a:rPr>
              <a:t>个到第</a:t>
            </a:r>
            <a:r>
              <a:rPr lang="en-US" altLang="zh-CN" sz="2200" b="1" i="0">
                <a:latin typeface="宋体" panose="02010600030101010101" pitchFamily="2" charset="-122"/>
              </a:rPr>
              <a:t>nChar-1</a:t>
            </a:r>
            <a:r>
              <a:rPr lang="zh-CN" altLang="en-US" sz="2200" b="1" i="0">
                <a:latin typeface="宋体" panose="02010600030101010101" pitchFamily="2" charset="-122"/>
              </a:rPr>
              <a:t>个字符</a:t>
            </a:r>
            <a:endParaRPr lang="zh-CN" altLang="en-US" b="1" i="0">
              <a:latin typeface="宋体" panose="02010600030101010101" pitchFamily="2" charset="-122"/>
            </a:endParaRPr>
          </a:p>
          <a:p>
            <a:pPr>
              <a:lnSpc>
                <a:spcPct val="85000"/>
              </a:lnSpc>
            </a:pPr>
            <a:r>
              <a:rPr lang="zh-CN" altLang="en-US" b="1" i="0">
                <a:latin typeface="宋体" panose="02010600030101010101" pitchFamily="2" charset="-122"/>
              </a:rPr>
              <a:t>   </a:t>
            </a:r>
            <a:r>
              <a:rPr lang="en-US" altLang="zh-CN" b="1" i="0">
                <a:latin typeface="宋体" panose="02010600030101010101" pitchFamily="2" charset="-122"/>
              </a:rPr>
              <a:t>}</a:t>
            </a:r>
            <a:endParaRPr lang="en-US" altLang="zh-CN" b="1" i="0"/>
          </a:p>
        </p:txBody>
      </p:sp>
      <p:sp>
        <p:nvSpPr>
          <p:cNvPr id="49155" name="Text Box 3"/>
          <p:cNvSpPr txBox="1">
            <a:spLocks noChangeArrowheads="1"/>
          </p:cNvSpPr>
          <p:nvPr/>
        </p:nvSpPr>
        <p:spPr bwMode="auto">
          <a:xfrm>
            <a:off x="0" y="2379663"/>
            <a:ext cx="9906000" cy="444817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zh-CN" b="1" i="0">
                <a:solidFill>
                  <a:srgbClr val="990099"/>
                </a:solidFill>
                <a:latin typeface="宋体" panose="02010600030101010101" pitchFamily="2" charset="-122"/>
              </a:rPr>
              <a:t> </a:t>
            </a:r>
            <a:r>
              <a:rPr lang="zh-CN" altLang="en-US" b="1" i="0">
                <a:solidFill>
                  <a:srgbClr val="990099"/>
                </a:solidFill>
                <a:latin typeface="宋体" panose="02010600030101010101" pitchFamily="2" charset="-122"/>
              </a:rPr>
              <a:t>下面输出当前位置上的字符，当前位置的字符位置提高</a:t>
            </a:r>
            <a:r>
              <a:rPr lang="en-US" altLang="zh-CN" b="1" i="0">
                <a:solidFill>
                  <a:srgbClr val="990099"/>
                </a:solidFill>
                <a:latin typeface="宋体" panose="02010600030101010101" pitchFamily="2" charset="-122"/>
              </a:rPr>
              <a:t>10</a:t>
            </a:r>
            <a:r>
              <a:rPr lang="zh-CN" altLang="en-US" b="1" i="0">
                <a:solidFill>
                  <a:srgbClr val="990099"/>
                </a:solidFill>
                <a:latin typeface="宋体" panose="02010600030101010101" pitchFamily="2" charset="-122"/>
              </a:rPr>
              <a:t>个象素单位，字体颜色为红色：</a:t>
            </a:r>
            <a:endParaRPr lang="zh-CN" altLang="en-US" b="1" i="0">
              <a:solidFill>
                <a:srgbClr val="990099"/>
              </a:solidFill>
              <a:latin typeface="宋体" panose="02010600030101010101" pitchFamily="2" charset="-122"/>
            </a:endParaRPr>
          </a:p>
          <a:p>
            <a:pPr>
              <a:lnSpc>
                <a:spcPct val="85000"/>
              </a:lnSpc>
            </a:pPr>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SetTextColor(hDC,RGB(255,0,0));//</a:t>
            </a:r>
            <a:r>
              <a:rPr lang="zh-CN" altLang="en-US" b="1" i="0">
                <a:solidFill>
                  <a:srgbClr val="990099"/>
                </a:solidFill>
                <a:latin typeface="宋体" panose="02010600030101010101" pitchFamily="2" charset="-122"/>
              </a:rPr>
              <a:t>设置字体的颜色为红色</a:t>
            </a:r>
            <a:endParaRPr lang="zh-CN" altLang="en-US" b="1" i="0">
              <a:solidFill>
                <a:srgbClr val="990099"/>
              </a:solidFill>
              <a:latin typeface="宋体" panose="02010600030101010101" pitchFamily="2" charset="-122"/>
            </a:endParaRPr>
          </a:p>
          <a:p>
            <a:pPr>
              <a:lnSpc>
                <a:spcPct val="85000"/>
              </a:lnSpc>
            </a:pPr>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X=X+tm.tmAveCharWidth*2;	//</a:t>
            </a:r>
            <a:r>
              <a:rPr lang="zh-CN" altLang="en-US" b="1" i="0">
                <a:solidFill>
                  <a:srgbClr val="990099"/>
                </a:solidFill>
                <a:latin typeface="宋体" panose="02010600030101010101" pitchFamily="2" charset="-122"/>
              </a:rPr>
              <a:t>设置输出字符的</a:t>
            </a:r>
            <a:r>
              <a:rPr lang="en-US" altLang="zh-CN" b="1" i="0">
                <a:solidFill>
                  <a:srgbClr val="990099"/>
                </a:solidFill>
                <a:latin typeface="宋体" panose="02010600030101010101" pitchFamily="2" charset="-122"/>
              </a:rPr>
              <a:t>X,Y</a:t>
            </a:r>
            <a:r>
              <a:rPr lang="zh-CN" altLang="en-US" b="1" i="0">
                <a:solidFill>
                  <a:srgbClr val="990099"/>
                </a:solidFill>
                <a:latin typeface="宋体" panose="02010600030101010101" pitchFamily="2" charset="-122"/>
              </a:rPr>
              <a:t>坐标</a:t>
            </a:r>
            <a:endParaRPr lang="zh-CN" altLang="en-US" b="1" i="0">
              <a:solidFill>
                <a:srgbClr val="990099"/>
              </a:solidFill>
              <a:latin typeface="宋体" panose="02010600030101010101" pitchFamily="2" charset="-122"/>
            </a:endParaRPr>
          </a:p>
          <a:p>
            <a:pPr>
              <a:lnSpc>
                <a:spcPct val="85000"/>
              </a:lnSpc>
            </a:pPr>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Y=tm.tmExternalLeading;		//</a:t>
            </a:r>
            <a:r>
              <a:rPr lang="zh-CN" altLang="en-US" b="1" i="0">
                <a:solidFill>
                  <a:srgbClr val="990099"/>
                </a:solidFill>
                <a:latin typeface="宋体" panose="02010600030101010101" pitchFamily="2" charset="-122"/>
              </a:rPr>
              <a:t>提高</a:t>
            </a:r>
            <a:r>
              <a:rPr lang="en-US" altLang="zh-CN" b="1" i="0">
                <a:solidFill>
                  <a:srgbClr val="990099"/>
                </a:solidFill>
                <a:latin typeface="宋体" panose="02010600030101010101" pitchFamily="2" charset="-122"/>
              </a:rPr>
              <a:t>10</a:t>
            </a:r>
            <a:r>
              <a:rPr lang="zh-CN" altLang="en-US" b="1" i="0">
                <a:solidFill>
                  <a:srgbClr val="990099"/>
                </a:solidFill>
                <a:latin typeface="宋体" panose="02010600030101010101" pitchFamily="2" charset="-122"/>
              </a:rPr>
              <a:t>个像素</a:t>
            </a:r>
            <a:endParaRPr lang="zh-CN" altLang="en-US" b="1" i="0">
              <a:solidFill>
                <a:srgbClr val="990099"/>
              </a:solidFill>
              <a:latin typeface="宋体" panose="02010600030101010101" pitchFamily="2" charset="-122"/>
            </a:endParaRPr>
          </a:p>
          <a:p>
            <a:pPr>
              <a:lnSpc>
                <a:spcPct val="85000"/>
              </a:lnSpc>
            </a:pPr>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hF = CreateFont(hDC,40,0);	//</a:t>
            </a:r>
            <a:r>
              <a:rPr lang="zh-CN" altLang="en-US" b="1" i="0">
                <a:solidFill>
                  <a:srgbClr val="990099"/>
                </a:solidFill>
                <a:latin typeface="宋体" panose="02010600030101010101" pitchFamily="2" charset="-122"/>
              </a:rPr>
              <a:t>创建字体</a:t>
            </a:r>
            <a:endParaRPr lang="zh-CN" altLang="en-US" b="1" i="0">
              <a:solidFill>
                <a:srgbClr val="990099"/>
              </a:solidFill>
              <a:latin typeface="宋体" panose="02010600030101010101" pitchFamily="2" charset="-122"/>
            </a:endParaRPr>
          </a:p>
          <a:p>
            <a:pPr>
              <a:lnSpc>
                <a:spcPct val="85000"/>
              </a:lnSpc>
            </a:pPr>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SelectObject(hDC,hF);		//</a:t>
            </a:r>
            <a:r>
              <a:rPr lang="zh-CN" altLang="en-US" b="1" i="0">
                <a:solidFill>
                  <a:srgbClr val="990099"/>
                </a:solidFill>
                <a:latin typeface="宋体" panose="02010600030101010101" pitchFamily="2" charset="-122"/>
              </a:rPr>
              <a:t>选入字体</a:t>
            </a:r>
            <a:endParaRPr lang="zh-CN" altLang="en-US" b="1" i="0">
              <a:solidFill>
                <a:srgbClr val="990099"/>
              </a:solidFill>
              <a:latin typeface="宋体" panose="02010600030101010101" pitchFamily="2" charset="-122"/>
            </a:endParaRPr>
          </a:p>
          <a:p>
            <a:pPr>
              <a:lnSpc>
                <a:spcPct val="85000"/>
              </a:lnSpc>
            </a:pPr>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TextOut(hDC,X,Y,&amp;lpsz_1[nChar],1);//</a:t>
            </a:r>
            <a:r>
              <a:rPr lang="zh-CN" altLang="en-US" b="1" i="0">
                <a:solidFill>
                  <a:srgbClr val="990099"/>
                </a:solidFill>
                <a:latin typeface="宋体" panose="02010600030101010101" pitchFamily="2" charset="-122"/>
              </a:rPr>
              <a:t>输出第</a:t>
            </a:r>
            <a:r>
              <a:rPr lang="en-US" altLang="zh-CN" b="1" i="0">
                <a:solidFill>
                  <a:srgbClr val="990099"/>
                </a:solidFill>
                <a:latin typeface="宋体" panose="02010600030101010101" pitchFamily="2" charset="-122"/>
              </a:rPr>
              <a:t>nChar</a:t>
            </a:r>
            <a:r>
              <a:rPr lang="zh-CN" altLang="en-US" b="1" i="0">
                <a:solidFill>
                  <a:srgbClr val="990099"/>
                </a:solidFill>
                <a:latin typeface="宋体" panose="02010600030101010101" pitchFamily="2" charset="-122"/>
              </a:rPr>
              <a:t>个字符</a:t>
            </a:r>
            <a:endParaRPr lang="zh-CN" altLang="en-US" b="1" i="0">
              <a:solidFill>
                <a:srgbClr val="990099"/>
              </a:solidFill>
              <a:latin typeface="宋体" panose="02010600030101010101" pitchFamily="2" charset="-122"/>
            </a:endParaRPr>
          </a:p>
          <a:p>
            <a:pPr algn="just">
              <a:lnSpc>
                <a:spcPct val="85000"/>
              </a:lnSpc>
            </a:pPr>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Y=tm.tmExternalLeading+10;	</a:t>
            </a:r>
            <a:endParaRPr lang="en-US" altLang="zh-CN" b="1" i="0">
              <a:solidFill>
                <a:srgbClr val="990099"/>
              </a:solidFill>
              <a:latin typeface="宋体" panose="02010600030101010101" pitchFamily="2" charset="-122"/>
            </a:endParaRPr>
          </a:p>
          <a:p>
            <a:pPr algn="just">
              <a:lnSpc>
                <a:spcPct val="85000"/>
              </a:lnSpc>
            </a:pPr>
            <a:r>
              <a:rPr lang="en-US" altLang="zh-CN" b="1" i="0">
                <a:solidFill>
                  <a:srgbClr val="990099"/>
                </a:solidFill>
                <a:latin typeface="宋体" panose="02010600030101010101" pitchFamily="2" charset="-122"/>
              </a:rPr>
              <a:t>	for(i=nChar+1;i&lt;nCharlen;i++)</a:t>
            </a:r>
            <a:endParaRPr lang="en-US" altLang="zh-CN" b="1" i="0">
              <a:solidFill>
                <a:srgbClr val="990099"/>
              </a:solidFill>
              <a:latin typeface="宋体" panose="02010600030101010101" pitchFamily="2" charset="-122"/>
            </a:endParaRPr>
          </a:p>
          <a:p>
            <a:pPr algn="just">
              <a:lnSpc>
                <a:spcPct val="85000"/>
              </a:lnSpc>
            </a:pPr>
            <a:r>
              <a:rPr lang="en-US" altLang="zh-CN" b="1" i="0">
                <a:solidFill>
                  <a:srgbClr val="990099"/>
                </a:solidFill>
                <a:latin typeface="宋体" panose="02010600030101010101" pitchFamily="2" charset="-122"/>
              </a:rPr>
              <a:t>	{ SetTextColor(hDC,RGB(0,0,0)); //</a:t>
            </a:r>
            <a:r>
              <a:rPr lang="zh-CN" altLang="en-US" b="1" i="0">
                <a:solidFill>
                  <a:srgbClr val="990099"/>
                </a:solidFill>
                <a:latin typeface="宋体" panose="02010600030101010101" pitchFamily="2" charset="-122"/>
              </a:rPr>
              <a:t>设置字体的颜色为黑色</a:t>
            </a:r>
            <a:endParaRPr lang="zh-CN" altLang="en-US" b="1" i="0">
              <a:solidFill>
                <a:srgbClr val="990099"/>
              </a:solidFill>
              <a:latin typeface="宋体" panose="02010600030101010101" pitchFamily="2" charset="-122"/>
            </a:endParaRPr>
          </a:p>
          <a:p>
            <a:pPr algn="just">
              <a:lnSpc>
                <a:spcPct val="85000"/>
              </a:lnSpc>
            </a:pPr>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X=X+tm.tmAveCharWidth*2;  		//</a:t>
            </a:r>
            <a:r>
              <a:rPr lang="zh-CN" altLang="en-US" b="1" i="0">
                <a:solidFill>
                  <a:srgbClr val="990099"/>
                </a:solidFill>
                <a:latin typeface="宋体" panose="02010600030101010101" pitchFamily="2" charset="-122"/>
              </a:rPr>
              <a:t>设置输出字符的</a:t>
            </a:r>
            <a:r>
              <a:rPr lang="en-US" altLang="zh-CN" b="1" i="0">
                <a:solidFill>
                  <a:srgbClr val="990099"/>
                </a:solidFill>
                <a:latin typeface="宋体" panose="02010600030101010101" pitchFamily="2" charset="-122"/>
              </a:rPr>
              <a:t>X</a:t>
            </a:r>
            <a:r>
              <a:rPr lang="zh-CN" altLang="en-US" b="1" i="0">
                <a:solidFill>
                  <a:srgbClr val="990099"/>
                </a:solidFill>
                <a:latin typeface="宋体" panose="02010600030101010101" pitchFamily="2" charset="-122"/>
              </a:rPr>
              <a:t>坐标</a:t>
            </a:r>
            <a:endParaRPr lang="zh-CN" altLang="en-US" b="1" i="0">
              <a:solidFill>
                <a:srgbClr val="990099"/>
              </a:solidFill>
              <a:latin typeface="宋体" panose="02010600030101010101" pitchFamily="2" charset="-122"/>
            </a:endParaRPr>
          </a:p>
          <a:p>
            <a:pPr algn="just">
              <a:lnSpc>
                <a:spcPct val="85000"/>
              </a:lnSpc>
            </a:pPr>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TextOut(hDC,X,Y,&amp;lpsz_1[i],1);	//</a:t>
            </a:r>
            <a:r>
              <a:rPr lang="zh-CN" altLang="en-US" b="1" i="0">
                <a:solidFill>
                  <a:srgbClr val="990099"/>
                </a:solidFill>
                <a:latin typeface="宋体" panose="02010600030101010101" pitchFamily="2" charset="-122"/>
              </a:rPr>
              <a:t>输出后面的字符</a:t>
            </a:r>
            <a:endParaRPr lang="zh-CN" altLang="en-US" b="1" i="0">
              <a:solidFill>
                <a:srgbClr val="990099"/>
              </a:solidFill>
              <a:latin typeface="宋体" panose="02010600030101010101" pitchFamily="2" charset="-122"/>
            </a:endParaRPr>
          </a:p>
          <a:p>
            <a:pPr algn="just">
              <a:lnSpc>
                <a:spcPct val="85000"/>
              </a:lnSpc>
            </a:pPr>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a:t>
            </a:r>
            <a:endParaRPr lang="en-US" altLang="zh-CN" b="1" i="0">
              <a:solidFill>
                <a:srgbClr val="990099"/>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checkerboard(across)">
                                      <p:cBhvr>
                                        <p:cTn id="7" dur="500"/>
                                        <p:tgtEl>
                                          <p:spTgt spid="49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fld id="{9D696F38-DAF6-4377-BDA8-FF08C77201D8}" type="slidenum">
              <a:rPr lang="en-US" altLang="zh-CN"/>
            </a:fld>
            <a:endParaRPr lang="en-US" altLang="zh-CN"/>
          </a:p>
        </p:txBody>
      </p:sp>
      <p:sp>
        <p:nvSpPr>
          <p:cNvPr id="8194" name="Text Box 2"/>
          <p:cNvSpPr txBox="1">
            <a:spLocks noChangeArrowheads="1"/>
          </p:cNvSpPr>
          <p:nvPr/>
        </p:nvSpPr>
        <p:spPr bwMode="auto">
          <a:xfrm>
            <a:off x="82550" y="76200"/>
            <a:ext cx="5046574" cy="646331"/>
          </a:xfrm>
          <a:prstGeom prst="rect">
            <a:avLst/>
          </a:prstGeom>
          <a:gradFill rotWithShape="0">
            <a:gsLst>
              <a:gs pos="0">
                <a:srgbClr val="FFFFFF"/>
              </a:gs>
              <a:gs pos="50000">
                <a:srgbClr val="CC99FF"/>
              </a:gs>
              <a:gs pos="100000">
                <a:srgbClr val="FFFF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spcBef>
                <a:spcPts val="600"/>
              </a:spcBef>
              <a:spcAft>
                <a:spcPts val="600"/>
              </a:spcAft>
            </a:pPr>
            <a:r>
              <a:rPr lang="en-US" altLang="zh-CN" sz="3600" b="1" i="0" dirty="0" smtClean="0">
                <a:solidFill>
                  <a:srgbClr val="FF0000"/>
                </a:solidFill>
              </a:rPr>
              <a:t>4.1 </a:t>
            </a:r>
            <a:r>
              <a:rPr lang="zh-CN" altLang="en-US" sz="3600" b="1" i="0" dirty="0">
                <a:solidFill>
                  <a:srgbClr val="FF0000"/>
                </a:solidFill>
              </a:rPr>
              <a:t>设置文本的设备环境</a:t>
            </a:r>
            <a:endParaRPr lang="zh-CN" altLang="en-US" sz="3600" b="1" i="0" dirty="0">
              <a:solidFill>
                <a:srgbClr val="FF0000"/>
              </a:solidFill>
            </a:endParaRPr>
          </a:p>
        </p:txBody>
      </p:sp>
      <p:grpSp>
        <p:nvGrpSpPr>
          <p:cNvPr id="8208" name="Group 16"/>
          <p:cNvGrpSpPr/>
          <p:nvPr/>
        </p:nvGrpSpPr>
        <p:grpSpPr bwMode="auto">
          <a:xfrm>
            <a:off x="247650" y="854075"/>
            <a:ext cx="9493250" cy="2879725"/>
            <a:chOff x="144" y="538"/>
            <a:chExt cx="5520" cy="1814"/>
          </a:xfrm>
        </p:grpSpPr>
        <p:sp>
          <p:nvSpPr>
            <p:cNvPr id="8195" name="Text Box 3"/>
            <p:cNvSpPr txBox="1">
              <a:spLocks noChangeArrowheads="1"/>
            </p:cNvSpPr>
            <p:nvPr/>
          </p:nvSpPr>
          <p:spPr bwMode="auto">
            <a:xfrm>
              <a:off x="144" y="1594"/>
              <a:ext cx="528" cy="288"/>
            </a:xfrm>
            <a:prstGeom prst="rect">
              <a:avLst/>
            </a:prstGeom>
            <a:gradFill rotWithShape="0">
              <a:gsLst>
                <a:gs pos="0">
                  <a:srgbClr val="FFFFFF"/>
                </a:gs>
                <a:gs pos="50000">
                  <a:srgbClr val="CCFFFF"/>
                </a:gs>
                <a:gs pos="100000">
                  <a:srgbClr val="FFFFFF"/>
                </a:gs>
              </a:gsLst>
              <a:lin ang="189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b="1" i="0"/>
                <a:t>字体</a:t>
              </a:r>
              <a:endParaRPr lang="zh-CN" altLang="en-US" b="1" i="0"/>
            </a:p>
          </p:txBody>
        </p:sp>
        <p:sp>
          <p:nvSpPr>
            <p:cNvPr id="8198" name="Text Box 6"/>
            <p:cNvSpPr txBox="1">
              <a:spLocks noChangeArrowheads="1"/>
            </p:cNvSpPr>
            <p:nvPr/>
          </p:nvSpPr>
          <p:spPr bwMode="auto">
            <a:xfrm>
              <a:off x="864" y="1834"/>
              <a:ext cx="4800" cy="518"/>
            </a:xfrm>
            <a:prstGeom prst="rect">
              <a:avLst/>
            </a:prstGeom>
            <a:gradFill rotWithShape="0">
              <a:gsLst>
                <a:gs pos="0">
                  <a:srgbClr val="FFFFFF"/>
                </a:gs>
                <a:gs pos="50000">
                  <a:srgbClr val="CCFFFF"/>
                </a:gs>
                <a:gs pos="100000">
                  <a:srgbClr val="FFFFFF"/>
                </a:gs>
              </a:gsLst>
              <a:lin ang="189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b="1" i="0">
                  <a:solidFill>
                    <a:srgbClr val="FF0000"/>
                  </a:solidFill>
                </a:rPr>
                <a:t>逻辑字体</a:t>
              </a:r>
              <a:r>
                <a:rPr lang="zh-CN" altLang="en-US" b="1" i="0"/>
                <a:t>定义的字符集是</a:t>
              </a:r>
              <a:r>
                <a:rPr lang="zh-CN" altLang="en-US" b="1" i="0">
                  <a:solidFill>
                    <a:srgbClr val="FF0000"/>
                  </a:solidFill>
                </a:rPr>
                <a:t>设备无关</a:t>
              </a:r>
              <a:r>
                <a:rPr lang="zh-CN" altLang="en-US" b="1" i="0"/>
                <a:t>的，它可以精确标度，因此得到广泛应用</a:t>
              </a:r>
              <a:endParaRPr lang="zh-CN" altLang="en-US" b="1" i="0"/>
            </a:p>
          </p:txBody>
        </p:sp>
        <p:sp>
          <p:nvSpPr>
            <p:cNvPr id="8199" name="AutoShape 7" descr="10%"/>
            <p:cNvSpPr>
              <a:spLocks noChangeArrowheads="1"/>
            </p:cNvSpPr>
            <p:nvPr/>
          </p:nvSpPr>
          <p:spPr bwMode="auto">
            <a:xfrm>
              <a:off x="576" y="538"/>
              <a:ext cx="1536" cy="672"/>
            </a:xfrm>
            <a:prstGeom prst="wedgeEllipseCallout">
              <a:avLst>
                <a:gd name="adj1" fmla="val -56509"/>
                <a:gd name="adj2" fmla="val 106102"/>
              </a:avLst>
            </a:prstGeom>
            <a:pattFill prst="pct10">
              <a:fgClr>
                <a:schemeClr val="accent1"/>
              </a:fgClr>
              <a:bgClr>
                <a:schemeClr val="bg1"/>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i="0" dirty="0">
                  <a:solidFill>
                    <a:srgbClr val="FF0000"/>
                  </a:solidFill>
                </a:rPr>
                <a:t>描述所要显示</a:t>
              </a:r>
              <a:endParaRPr lang="zh-CN" altLang="en-US" sz="2000" b="1" i="0" dirty="0">
                <a:solidFill>
                  <a:srgbClr val="FF0000"/>
                </a:solidFill>
              </a:endParaRPr>
            </a:p>
            <a:p>
              <a:pPr algn="ctr"/>
              <a:r>
                <a:rPr lang="zh-CN" altLang="en-US" sz="2000" b="1" i="0" dirty="0">
                  <a:solidFill>
                    <a:srgbClr val="FF0000"/>
                  </a:solidFill>
                </a:rPr>
                <a:t>的文本的大小、</a:t>
              </a:r>
              <a:endParaRPr lang="zh-CN" altLang="en-US" sz="2000" b="1" i="0" dirty="0">
                <a:solidFill>
                  <a:srgbClr val="FF0000"/>
                </a:solidFill>
              </a:endParaRPr>
            </a:p>
            <a:p>
              <a:pPr algn="ctr"/>
              <a:r>
                <a:rPr lang="zh-CN" altLang="en-US" sz="2000" b="1" i="0" dirty="0">
                  <a:solidFill>
                    <a:srgbClr val="FF0000"/>
                  </a:solidFill>
                </a:rPr>
                <a:t>类型和外形</a:t>
              </a:r>
              <a:endParaRPr lang="zh-CN" altLang="en-US" sz="2000" b="1" i="0" dirty="0">
                <a:solidFill>
                  <a:srgbClr val="FF0000"/>
                </a:solidFill>
              </a:endParaRPr>
            </a:p>
          </p:txBody>
        </p:sp>
        <p:sp>
          <p:nvSpPr>
            <p:cNvPr id="8201" name="Text Box 9"/>
            <p:cNvSpPr txBox="1">
              <a:spLocks noChangeArrowheads="1"/>
            </p:cNvSpPr>
            <p:nvPr/>
          </p:nvSpPr>
          <p:spPr bwMode="auto">
            <a:xfrm>
              <a:off x="864" y="1354"/>
              <a:ext cx="4666" cy="288"/>
            </a:xfrm>
            <a:prstGeom prst="rect">
              <a:avLst/>
            </a:prstGeom>
            <a:gradFill rotWithShape="0">
              <a:gsLst>
                <a:gs pos="0">
                  <a:srgbClr val="FFFFFF"/>
                </a:gs>
                <a:gs pos="50000">
                  <a:srgbClr val="CCFFFF"/>
                </a:gs>
                <a:gs pos="100000">
                  <a:srgbClr val="FFFFFF"/>
                </a:gs>
              </a:gsLst>
              <a:lin ang="189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b="1" i="0">
                  <a:solidFill>
                    <a:srgbClr val="FF0000"/>
                  </a:solidFill>
                </a:rPr>
                <a:t>物理字体</a:t>
              </a:r>
              <a:r>
                <a:rPr lang="zh-CN" altLang="en-US" b="1" i="0"/>
                <a:t>是为特殊设备设计的，因而是</a:t>
              </a:r>
              <a:r>
                <a:rPr lang="zh-CN" altLang="en-US" b="1" i="0">
                  <a:solidFill>
                    <a:srgbClr val="FF0000"/>
                  </a:solidFill>
                </a:rPr>
                <a:t>设备相关</a:t>
              </a:r>
              <a:r>
                <a:rPr lang="zh-CN" altLang="en-US" b="1" i="0"/>
                <a:t>的</a:t>
              </a:r>
              <a:endParaRPr lang="zh-CN" altLang="en-US" b="1" i="0"/>
            </a:p>
          </p:txBody>
        </p:sp>
        <p:sp>
          <p:nvSpPr>
            <p:cNvPr id="8203" name="AutoShape 11"/>
            <p:cNvSpPr/>
            <p:nvPr/>
          </p:nvSpPr>
          <p:spPr bwMode="auto">
            <a:xfrm>
              <a:off x="720" y="1450"/>
              <a:ext cx="144" cy="624"/>
            </a:xfrm>
            <a:prstGeom prst="leftBrace">
              <a:avLst>
                <a:gd name="adj1" fmla="val 36111"/>
                <a:gd name="adj2" fmla="val 50000"/>
              </a:avLst>
            </a:prstGeom>
            <a:noFill/>
            <a:ln w="57150">
              <a:solidFill>
                <a:srgbClr val="FFFF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210" name="AutoShape 18" descr="瓦形"/>
          <p:cNvSpPr>
            <a:spLocks noChangeArrowheads="1"/>
          </p:cNvSpPr>
          <p:nvPr/>
        </p:nvSpPr>
        <p:spPr bwMode="auto">
          <a:xfrm>
            <a:off x="6356350" y="76200"/>
            <a:ext cx="3219450" cy="2133600"/>
          </a:xfrm>
          <a:prstGeom prst="irregularSeal2">
            <a:avLst/>
          </a:prstGeom>
          <a:pattFill prst="shingle">
            <a:fgClr>
              <a:schemeClr val="hlink"/>
            </a:fgClr>
            <a:bgClr>
              <a:schemeClr val="bg1"/>
            </a:bgClr>
          </a:pattFill>
          <a:ln w="9525">
            <a:solidFill>
              <a:srgbClr val="FF0000"/>
            </a:solidFill>
            <a:miter lim="800000"/>
          </a:ln>
          <a:effectLst>
            <a:outerShdw dist="107763" dir="18900000" algn="ctr" rotWithShape="0">
              <a:schemeClr val="bg2"/>
            </a:outerShdw>
          </a:effectLst>
        </p:spPr>
        <p:txBody>
          <a:bodyPr wrap="none" anchor="ctr"/>
          <a:lstStyle/>
          <a:p>
            <a:pPr algn="ctr"/>
            <a:r>
              <a:rPr lang="en-US" altLang="zh-CN" sz="2000" b="1" i="0">
                <a:solidFill>
                  <a:srgbClr val="660066"/>
                </a:solidFill>
              </a:rPr>
              <a:t>Win </a:t>
            </a:r>
            <a:r>
              <a:rPr lang="zh-CN" altLang="en-US" sz="2000" b="1" i="0">
                <a:solidFill>
                  <a:srgbClr val="660066"/>
                </a:solidFill>
              </a:rPr>
              <a:t>系统</a:t>
            </a:r>
            <a:endParaRPr lang="zh-CN" altLang="en-US" sz="2000" b="1" i="0">
              <a:solidFill>
                <a:srgbClr val="660066"/>
              </a:solidFill>
            </a:endParaRPr>
          </a:p>
          <a:p>
            <a:pPr algn="ctr"/>
            <a:r>
              <a:rPr lang="zh-CN" altLang="en-US" sz="2000" b="1" i="0">
                <a:solidFill>
                  <a:srgbClr val="660066"/>
                </a:solidFill>
              </a:rPr>
              <a:t>提供了七种</a:t>
            </a:r>
            <a:endParaRPr lang="zh-CN" altLang="en-US" sz="2000" b="1" i="0">
              <a:solidFill>
                <a:srgbClr val="660066"/>
              </a:solidFill>
            </a:endParaRPr>
          </a:p>
          <a:p>
            <a:pPr algn="ctr"/>
            <a:r>
              <a:rPr lang="zh-CN" altLang="en-US" sz="2000" b="1" i="0">
                <a:solidFill>
                  <a:srgbClr val="660066"/>
                </a:solidFill>
              </a:rPr>
              <a:t>基本字体</a:t>
            </a:r>
            <a:endParaRPr lang="zh-CN" altLang="en-US" i="0">
              <a:solidFill>
                <a:srgbClr val="660066"/>
              </a:solidFill>
            </a:endParaRPr>
          </a:p>
        </p:txBody>
      </p:sp>
      <p:grpSp>
        <p:nvGrpSpPr>
          <p:cNvPr id="8212" name="Group 20"/>
          <p:cNvGrpSpPr/>
          <p:nvPr/>
        </p:nvGrpSpPr>
        <p:grpSpPr bwMode="auto">
          <a:xfrm>
            <a:off x="44450" y="3886200"/>
            <a:ext cx="9823450" cy="2908300"/>
            <a:chOff x="26" y="2448"/>
            <a:chExt cx="5712" cy="1832"/>
          </a:xfrm>
        </p:grpSpPr>
        <p:sp>
          <p:nvSpPr>
            <p:cNvPr id="8205" name="Text Box 13"/>
            <p:cNvSpPr txBox="1">
              <a:spLocks noChangeArrowheads="1"/>
            </p:cNvSpPr>
            <p:nvPr/>
          </p:nvSpPr>
          <p:spPr bwMode="auto">
            <a:xfrm>
              <a:off x="26" y="2448"/>
              <a:ext cx="5712" cy="1832"/>
            </a:xfrm>
            <a:prstGeom prst="rect">
              <a:avLst/>
            </a:prstGeom>
            <a:gradFill rotWithShape="0">
              <a:gsLst>
                <a:gs pos="0">
                  <a:srgbClr val="CCFFFF"/>
                </a:gs>
                <a:gs pos="100000">
                  <a:srgbClr val="FFFFFF"/>
                </a:gs>
              </a:gsLst>
              <a:path path="shape">
                <a:fillToRect l="50000" t="50000" r="50000" b="50000"/>
              </a:path>
            </a:gradFill>
            <a:ln w="9525">
              <a:solidFill>
                <a:srgbClr val="FF0000"/>
              </a:solidFill>
              <a:miter lim="800000"/>
            </a:ln>
          </p:spPr>
          <p:txBody>
            <a:bodyPr>
              <a:spAutoFit/>
            </a:bodyPr>
            <a:lstStyle/>
            <a:p>
              <a:pPr>
                <a:lnSpc>
                  <a:spcPct val="115000"/>
                </a:lnSpc>
              </a:pPr>
              <a:r>
                <a:rPr lang="zh-CN" altLang="en-US" sz="2000" b="1" i="0" dirty="0"/>
                <a:t>字体	                        		说明	</a:t>
              </a:r>
              <a:endParaRPr lang="zh-CN" altLang="en-US" sz="2000" b="1" i="0" dirty="0"/>
            </a:p>
            <a:p>
              <a:pPr>
                <a:lnSpc>
                  <a:spcPct val="115000"/>
                </a:lnSpc>
              </a:pPr>
              <a:r>
                <a:rPr lang="en-US" altLang="zh-CN" sz="2000" b="1" i="0" dirty="0" smtClean="0">
                  <a:solidFill>
                    <a:srgbClr val="660066"/>
                  </a:solidFill>
                </a:rPr>
                <a:t>ANSI_FIXED_FONT            </a:t>
              </a:r>
              <a:r>
                <a:rPr lang="en-US" altLang="zh-CN" sz="2000" b="1" i="0" dirty="0">
                  <a:solidFill>
                    <a:srgbClr val="660066"/>
                  </a:solidFill>
                </a:rPr>
                <a:t>	</a:t>
              </a:r>
              <a:r>
                <a:rPr lang="en-US" altLang="zh-CN" sz="2000" b="1" i="0" dirty="0">
                  <a:solidFill>
                    <a:srgbClr val="FF0000"/>
                  </a:solidFill>
                </a:rPr>
                <a:t>ANSI</a:t>
              </a:r>
              <a:r>
                <a:rPr lang="zh-CN" altLang="en-US" sz="2000" b="1" i="0" dirty="0">
                  <a:solidFill>
                    <a:srgbClr val="660066"/>
                  </a:solidFill>
                </a:rPr>
                <a:t>标准的</a:t>
              </a:r>
              <a:r>
                <a:rPr lang="zh-CN" altLang="en-US" sz="2000" b="1" i="0" dirty="0">
                  <a:solidFill>
                    <a:srgbClr val="FF00FF"/>
                  </a:solidFill>
                </a:rPr>
                <a:t>固定</a:t>
              </a:r>
              <a:r>
                <a:rPr lang="zh-CN" altLang="en-US" sz="2000" b="1" i="0" dirty="0">
                  <a:solidFill>
                    <a:srgbClr val="660066"/>
                  </a:solidFill>
                </a:rPr>
                <a:t>宽度的字体</a:t>
              </a:r>
              <a:endParaRPr lang="zh-CN" altLang="en-US" sz="2000" b="1" i="0" dirty="0">
                <a:solidFill>
                  <a:srgbClr val="660066"/>
                </a:solidFill>
              </a:endParaRPr>
            </a:p>
            <a:p>
              <a:pPr>
                <a:lnSpc>
                  <a:spcPct val="115000"/>
                </a:lnSpc>
              </a:pPr>
              <a:r>
                <a:rPr lang="en-US" altLang="zh-CN" sz="2000" b="1" i="0" dirty="0" smtClean="0">
                  <a:solidFill>
                    <a:srgbClr val="000066"/>
                  </a:solidFill>
                </a:rPr>
                <a:t>ANSI_VAR_FONT</a:t>
              </a:r>
              <a:r>
                <a:rPr lang="en-US" altLang="zh-CN" sz="2000" b="1" i="0" dirty="0">
                  <a:solidFill>
                    <a:srgbClr val="000066"/>
                  </a:solidFill>
                </a:rPr>
                <a:t>	            	</a:t>
              </a:r>
              <a:r>
                <a:rPr lang="en-US" altLang="zh-CN" sz="2000" b="1" i="0" dirty="0">
                  <a:solidFill>
                    <a:srgbClr val="FF0000"/>
                  </a:solidFill>
                </a:rPr>
                <a:t>ANSI</a:t>
              </a:r>
              <a:r>
                <a:rPr lang="zh-CN" altLang="en-US" sz="2000" b="1" i="0" dirty="0">
                  <a:solidFill>
                    <a:srgbClr val="000066"/>
                  </a:solidFill>
                </a:rPr>
                <a:t>标准的</a:t>
              </a:r>
              <a:r>
                <a:rPr lang="zh-CN" altLang="en-US" sz="2000" b="1" i="0" dirty="0">
                  <a:solidFill>
                    <a:srgbClr val="FF00FF"/>
                  </a:solidFill>
                </a:rPr>
                <a:t>可变</a:t>
              </a:r>
              <a:r>
                <a:rPr lang="zh-CN" altLang="en-US" sz="2000" b="1" i="0" dirty="0">
                  <a:solidFill>
                    <a:srgbClr val="000066"/>
                  </a:solidFill>
                </a:rPr>
                <a:t>宽度的字体</a:t>
              </a:r>
              <a:r>
                <a:rPr lang="zh-CN" altLang="en-US" sz="2000" b="1" i="0" dirty="0"/>
                <a:t>	</a:t>
              </a:r>
              <a:endParaRPr lang="zh-CN" altLang="en-US" sz="2000" b="1" i="0" dirty="0"/>
            </a:p>
            <a:p>
              <a:pPr>
                <a:lnSpc>
                  <a:spcPct val="115000"/>
                </a:lnSpc>
              </a:pPr>
              <a:r>
                <a:rPr lang="en-US" altLang="zh-CN" sz="2000" b="1" i="0" dirty="0">
                  <a:solidFill>
                    <a:srgbClr val="660066"/>
                  </a:solidFill>
                </a:rPr>
                <a:t>DEFAULT_GUI	</a:t>
              </a:r>
              <a:r>
                <a:rPr lang="en-US" altLang="zh-CN" sz="2000" b="1" i="0" dirty="0" smtClean="0">
                  <a:solidFill>
                    <a:srgbClr val="660066"/>
                  </a:solidFill>
                </a:rPr>
                <a:t>_FONT</a:t>
              </a:r>
              <a:r>
                <a:rPr lang="en-US" altLang="zh-CN" sz="2000" b="1" i="0" dirty="0">
                  <a:solidFill>
                    <a:srgbClr val="660066"/>
                  </a:solidFill>
                </a:rPr>
                <a:t>	</a:t>
              </a:r>
              <a:r>
                <a:rPr lang="en-US" altLang="zh-CN" sz="2000" b="1" i="0" dirty="0" smtClean="0">
                  <a:solidFill>
                    <a:srgbClr val="660066"/>
                  </a:solidFill>
                </a:rPr>
                <a:t>	</a:t>
              </a:r>
              <a:r>
                <a:rPr lang="zh-CN" altLang="en-US" sz="2000" b="1" i="0" dirty="0" smtClean="0">
                  <a:solidFill>
                    <a:srgbClr val="660066"/>
                  </a:solidFill>
                </a:rPr>
                <a:t>当</a:t>
              </a:r>
              <a:r>
                <a:rPr lang="zh-CN" altLang="en-US" sz="2000" b="1" i="0" dirty="0">
                  <a:solidFill>
                    <a:srgbClr val="660066"/>
                  </a:solidFill>
                </a:rPr>
                <a:t>前</a:t>
              </a:r>
              <a:r>
                <a:rPr lang="en-US" altLang="zh-CN" sz="2000" b="1" i="0" dirty="0">
                  <a:solidFill>
                    <a:srgbClr val="FF0000"/>
                  </a:solidFill>
                </a:rPr>
                <a:t>GUI</a:t>
              </a:r>
              <a:r>
                <a:rPr lang="zh-CN" altLang="en-US" sz="2000" b="1" i="0" dirty="0">
                  <a:solidFill>
                    <a:srgbClr val="660066"/>
                  </a:solidFill>
                </a:rPr>
                <a:t>的缺省字体</a:t>
              </a:r>
              <a:r>
                <a:rPr lang="zh-CN" altLang="en-US" sz="2000" b="1" i="0" dirty="0"/>
                <a:t>	</a:t>
              </a:r>
              <a:endParaRPr lang="zh-CN" altLang="en-US" sz="2000" b="1" i="0" dirty="0"/>
            </a:p>
            <a:p>
              <a:pPr>
                <a:lnSpc>
                  <a:spcPct val="115000"/>
                </a:lnSpc>
              </a:pPr>
              <a:r>
                <a:rPr lang="en-US" altLang="zh-CN" sz="2000" b="1" i="0" dirty="0" smtClean="0">
                  <a:solidFill>
                    <a:srgbClr val="663300"/>
                  </a:solidFill>
                </a:rPr>
                <a:t>OEM_FIXED_FONT        </a:t>
              </a:r>
              <a:r>
                <a:rPr lang="en-US" altLang="zh-CN" sz="2000" b="1" i="0" dirty="0">
                  <a:solidFill>
                    <a:srgbClr val="663300"/>
                  </a:solidFill>
                </a:rPr>
                <a:t>	</a:t>
              </a:r>
              <a:r>
                <a:rPr lang="zh-CN" altLang="en-US" sz="2000" b="1" i="0" dirty="0">
                  <a:solidFill>
                    <a:srgbClr val="663300"/>
                  </a:solidFill>
                </a:rPr>
                <a:t>由标准原设备制造商</a:t>
              </a:r>
              <a:r>
                <a:rPr lang="en-US" altLang="zh-CN" sz="2000" b="1" i="0" dirty="0">
                  <a:solidFill>
                    <a:srgbClr val="FF0000"/>
                  </a:solidFill>
                </a:rPr>
                <a:t>(OEM)</a:t>
              </a:r>
              <a:r>
                <a:rPr lang="zh-CN" altLang="en-US" sz="2000" b="1" i="0" dirty="0">
                  <a:solidFill>
                    <a:srgbClr val="663300"/>
                  </a:solidFill>
                </a:rPr>
                <a:t>提供	</a:t>
              </a:r>
              <a:endParaRPr lang="zh-CN" altLang="en-US" sz="2000" b="1" i="0" dirty="0"/>
            </a:p>
            <a:p>
              <a:pPr>
                <a:lnSpc>
                  <a:spcPct val="115000"/>
                </a:lnSpc>
              </a:pPr>
              <a:r>
                <a:rPr lang="en-US" altLang="zh-CN" sz="2000" b="1" i="0" dirty="0" smtClean="0">
                  <a:solidFill>
                    <a:srgbClr val="663300"/>
                  </a:solidFill>
                </a:rPr>
                <a:t>DEVICE_DEFAULT_FONT</a:t>
              </a:r>
              <a:r>
                <a:rPr lang="en-US" altLang="zh-CN" sz="2000" b="1" i="0" dirty="0">
                  <a:solidFill>
                    <a:srgbClr val="663300"/>
                  </a:solidFill>
                </a:rPr>
                <a:t>	</a:t>
              </a:r>
              <a:r>
                <a:rPr lang="zh-CN" altLang="en-US" sz="2000" b="1" i="0" dirty="0">
                  <a:solidFill>
                    <a:srgbClr val="663300"/>
                  </a:solidFill>
                </a:rPr>
                <a:t>当前图形设备的字体	</a:t>
              </a:r>
              <a:endParaRPr lang="zh-CN" altLang="en-US" sz="2000" b="1" i="0" dirty="0"/>
            </a:p>
            <a:p>
              <a:pPr>
                <a:lnSpc>
                  <a:spcPct val="115000"/>
                </a:lnSpc>
              </a:pPr>
              <a:r>
                <a:rPr lang="en-US" altLang="zh-CN" sz="2000" b="1" i="0" dirty="0" smtClean="0">
                  <a:solidFill>
                    <a:srgbClr val="660066"/>
                  </a:solidFill>
                </a:rPr>
                <a:t>SYSTEM_FIXED_FONT</a:t>
              </a:r>
              <a:r>
                <a:rPr lang="en-US" altLang="zh-CN" sz="2000" b="1" i="0" dirty="0">
                  <a:solidFill>
                    <a:srgbClr val="660066"/>
                  </a:solidFill>
                </a:rPr>
                <a:t>	Windows</a:t>
              </a:r>
              <a:r>
                <a:rPr lang="zh-CN" altLang="en-US" sz="2000" b="1" i="0" dirty="0">
                  <a:solidFill>
                    <a:srgbClr val="660066"/>
                  </a:solidFill>
                </a:rPr>
                <a:t>的标准</a:t>
              </a:r>
              <a:r>
                <a:rPr lang="zh-CN" altLang="en-US" sz="2000" b="1" i="0" dirty="0">
                  <a:solidFill>
                    <a:srgbClr val="FF00FF"/>
                  </a:solidFill>
                </a:rPr>
                <a:t>固定</a:t>
              </a:r>
              <a:r>
                <a:rPr lang="zh-CN" altLang="en-US" sz="2000" b="1" i="0" dirty="0">
                  <a:solidFill>
                    <a:srgbClr val="660066"/>
                  </a:solidFill>
                </a:rPr>
                <a:t>宽度的字体</a:t>
              </a:r>
              <a:endParaRPr lang="zh-CN" altLang="en-US" sz="2000" b="1" i="0" dirty="0">
                <a:solidFill>
                  <a:srgbClr val="FF00FF"/>
                </a:solidFill>
              </a:endParaRPr>
            </a:p>
            <a:p>
              <a:pPr>
                <a:lnSpc>
                  <a:spcPct val="115000"/>
                </a:lnSpc>
              </a:pPr>
              <a:r>
                <a:rPr lang="en-US" altLang="zh-CN" sz="2000" b="1" i="0" dirty="0">
                  <a:solidFill>
                    <a:srgbClr val="003300"/>
                  </a:solidFill>
                </a:rPr>
                <a:t>SYSTEM  </a:t>
              </a:r>
              <a:r>
                <a:rPr lang="en-US" altLang="zh-CN" sz="2000" b="1" i="0" dirty="0" smtClean="0">
                  <a:solidFill>
                    <a:srgbClr val="003300"/>
                  </a:solidFill>
                </a:rPr>
                <a:t>_FONT                  </a:t>
              </a:r>
              <a:r>
                <a:rPr lang="en-US" altLang="zh-CN" sz="2000" b="1" i="0" dirty="0">
                  <a:solidFill>
                    <a:srgbClr val="003300"/>
                  </a:solidFill>
                </a:rPr>
                <a:t>	Windows</a:t>
              </a:r>
              <a:r>
                <a:rPr lang="zh-CN" altLang="en-US" sz="2000" b="1" i="0" dirty="0">
                  <a:solidFill>
                    <a:srgbClr val="003300"/>
                  </a:solidFill>
                </a:rPr>
                <a:t>提供的</a:t>
              </a:r>
              <a:r>
                <a:rPr lang="zh-CN" altLang="en-US" sz="2000" b="1" i="0" dirty="0">
                  <a:solidFill>
                    <a:srgbClr val="FF00FF"/>
                  </a:solidFill>
                </a:rPr>
                <a:t>可变</a:t>
              </a:r>
              <a:r>
                <a:rPr lang="zh-CN" altLang="en-US" sz="2000" b="1" i="0" dirty="0">
                  <a:solidFill>
                    <a:srgbClr val="003300"/>
                  </a:solidFill>
                </a:rPr>
                <a:t>宽度的字体</a:t>
              </a:r>
              <a:r>
                <a:rPr lang="zh-CN" altLang="en-US" sz="2000" b="1" i="0" dirty="0">
                  <a:solidFill>
                    <a:srgbClr val="FF00FF"/>
                  </a:solidFill>
                </a:rPr>
                <a:t>	</a:t>
              </a:r>
              <a:endParaRPr lang="zh-CN" altLang="en-US" sz="2000" b="1" i="0" dirty="0">
                <a:solidFill>
                  <a:srgbClr val="FF00FF"/>
                </a:solidFill>
              </a:endParaRPr>
            </a:p>
          </p:txBody>
        </p:sp>
        <p:sp>
          <p:nvSpPr>
            <p:cNvPr id="8211" name="AutoShape 19"/>
            <p:cNvSpPr>
              <a:spLocks noChangeArrowheads="1"/>
            </p:cNvSpPr>
            <p:nvPr/>
          </p:nvSpPr>
          <p:spPr bwMode="auto">
            <a:xfrm>
              <a:off x="4366" y="2645"/>
              <a:ext cx="1312" cy="1008"/>
            </a:xfrm>
            <a:prstGeom prst="wedgeRoundRectCallout">
              <a:avLst>
                <a:gd name="adj1" fmla="val -54032"/>
                <a:gd name="adj2" fmla="val 94347"/>
                <a:gd name="adj3" fmla="val 16667"/>
              </a:avLst>
            </a:prstGeom>
            <a:gradFill rotWithShape="0">
              <a:gsLst>
                <a:gs pos="0">
                  <a:srgbClr val="FFCCFF"/>
                </a:gs>
                <a:gs pos="50000">
                  <a:srgbClr val="FFFFCC"/>
                </a:gs>
                <a:gs pos="100000">
                  <a:srgbClr val="FFCCFF"/>
                </a:gs>
              </a:gsLst>
              <a:lin ang="2700000" scaled="1"/>
            </a:gradFill>
            <a:ln w="28575">
              <a:solidFill>
                <a:srgbClr val="FF00FF"/>
              </a:solidFill>
              <a:miter lim="800000"/>
            </a:ln>
            <a:effectLst>
              <a:outerShdw dist="107763" dir="18900000" algn="ctr" rotWithShape="0">
                <a:schemeClr val="bg2"/>
              </a:outerShdw>
            </a:effectLst>
          </p:spPr>
          <p:txBody>
            <a:bodyPr wrap="none" anchor="ctr"/>
            <a:lstStyle/>
            <a:p>
              <a:pPr algn="ctr"/>
              <a:r>
                <a:rPr lang="zh-CN" altLang="en-US" b="1" i="0"/>
                <a:t>常作为缺省字体</a:t>
              </a:r>
              <a:r>
                <a:rPr lang="zh-CN" altLang="en-US" b="1" i="0">
                  <a:latin typeface="宋体" panose="02010600030101010101" pitchFamily="2" charset="-122"/>
                </a:rPr>
                <a:t> </a:t>
              </a:r>
              <a:endParaRPr lang="zh-CN" altLang="en-US" b="1" i="0">
                <a:latin typeface="宋体" panose="02010600030101010101" pitchFamily="2" charset="-122"/>
              </a:endParaRPr>
            </a:p>
            <a:p>
              <a:pPr algn="ctr"/>
              <a:r>
                <a:rPr lang="en-US" altLang="zh-CN" b="1" i="0">
                  <a:solidFill>
                    <a:srgbClr val="FF33CC"/>
                  </a:solidFill>
                  <a:latin typeface="宋体" panose="02010600030101010101" pitchFamily="2" charset="-122"/>
                </a:rPr>
                <a:t>Win</a:t>
              </a:r>
              <a:r>
                <a:rPr lang="zh-CN" altLang="en-US" b="1" i="0"/>
                <a:t>用它作为</a:t>
              </a:r>
              <a:endParaRPr lang="zh-CN" altLang="en-US" b="1" i="0"/>
            </a:p>
            <a:p>
              <a:pPr algn="ctr"/>
              <a:r>
                <a:rPr lang="zh-CN" altLang="en-US" b="1" i="0"/>
                <a:t>系统界面字体</a:t>
              </a:r>
              <a:endParaRPr lang="zh-CN" altLang="en-US" b="1" i="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8208"/>
                                        </p:tgtEl>
                                        <p:attrNameLst>
                                          <p:attrName>style.visibility</p:attrName>
                                        </p:attrNameLst>
                                      </p:cBhvr>
                                      <p:to>
                                        <p:strVal val="visible"/>
                                      </p:to>
                                    </p:set>
                                    <p:animEffect transition="in" filter="blinds(vertical)">
                                      <p:cBhvr>
                                        <p:cTn id="7" dur="500"/>
                                        <p:tgtEl>
                                          <p:spTgt spid="8208"/>
                                        </p:tgtEl>
                                      </p:cBhvr>
                                    </p:animEffect>
                                  </p:childTnLst>
                                </p:cTn>
                              </p:par>
                            </p:childTnLst>
                          </p:cTn>
                        </p:par>
                        <p:par>
                          <p:cTn id="8" fill="hold">
                            <p:stCondLst>
                              <p:cond delay="500"/>
                            </p:stCondLst>
                            <p:childTnLst>
                              <p:par>
                                <p:cTn id="9" presetID="9" presetClass="entr" presetSubtype="0" fill="hold" grpId="0" nodeType="afterEffect">
                                  <p:stCondLst>
                                    <p:cond delay="2000"/>
                                  </p:stCondLst>
                                  <p:childTnLst>
                                    <p:set>
                                      <p:cBhvr>
                                        <p:cTn id="10" dur="1" fill="hold">
                                          <p:stCondLst>
                                            <p:cond delay="0"/>
                                          </p:stCondLst>
                                        </p:cTn>
                                        <p:tgtEl>
                                          <p:spTgt spid="8210"/>
                                        </p:tgtEl>
                                        <p:attrNameLst>
                                          <p:attrName>style.visibility</p:attrName>
                                        </p:attrNameLst>
                                      </p:cBhvr>
                                      <p:to>
                                        <p:strVal val="visible"/>
                                      </p:to>
                                    </p:set>
                                    <p:animEffect transition="in" filter="dissolve">
                                      <p:cBhvr>
                                        <p:cTn id="11" dur="500"/>
                                        <p:tgtEl>
                                          <p:spTgt spid="821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8212"/>
                                        </p:tgtEl>
                                        <p:attrNameLst>
                                          <p:attrName>style.visibility</p:attrName>
                                        </p:attrNameLst>
                                      </p:cBhvr>
                                      <p:to>
                                        <p:strVal val="visible"/>
                                      </p:to>
                                    </p:set>
                                    <p:animEffect transition="in" filter="blinds(horizontal)">
                                      <p:cBhvr>
                                        <p:cTn id="16" dur="500"/>
                                        <p:tgtEl>
                                          <p:spTgt spid="8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0"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A4BDF1E-E083-4D99-8731-5B99F88346B2}" type="slidenum">
              <a:rPr lang="en-US" altLang="zh-CN"/>
            </a:fld>
            <a:endParaRPr lang="en-US" altLang="zh-CN"/>
          </a:p>
        </p:txBody>
      </p:sp>
      <p:sp>
        <p:nvSpPr>
          <p:cNvPr id="50178" name="Text Box 2"/>
          <p:cNvSpPr txBox="1">
            <a:spLocks noChangeArrowheads="1"/>
          </p:cNvSpPr>
          <p:nvPr/>
        </p:nvSpPr>
        <p:spPr bwMode="auto">
          <a:xfrm>
            <a:off x="0" y="76200"/>
            <a:ext cx="9906000" cy="48387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0">
                <a:latin typeface="宋体" panose="02010600030101010101" pitchFamily="2" charset="-122"/>
              </a:rPr>
              <a:t> </a:t>
            </a:r>
            <a:r>
              <a:rPr lang="zh-CN" altLang="en-US" b="1" i="0">
                <a:latin typeface="宋体" panose="02010600030101010101" pitchFamily="2" charset="-122"/>
              </a:rPr>
              <a:t>下面设置</a:t>
            </a:r>
            <a:r>
              <a:rPr lang="en-US" altLang="zh-CN" b="1" i="0">
                <a:latin typeface="宋体" panose="02010600030101010101" pitchFamily="2" charset="-122"/>
              </a:rPr>
              <a:t>bRight</a:t>
            </a:r>
            <a:r>
              <a:rPr lang="zh-CN" altLang="en-US" b="1" i="0">
                <a:latin typeface="宋体" panose="02010600030101010101" pitchFamily="2" charset="-122"/>
              </a:rPr>
              <a:t>和</a:t>
            </a:r>
            <a:r>
              <a:rPr lang="en-US" altLang="zh-CN" b="1" i="0">
                <a:latin typeface="宋体" panose="02010600030101010101" pitchFamily="2" charset="-122"/>
              </a:rPr>
              <a:t>bLeft</a:t>
            </a:r>
            <a:r>
              <a:rPr lang="zh-CN" altLang="en-US" b="1" i="0">
                <a:latin typeface="宋体" panose="02010600030101010101" pitchFamily="2" charset="-122"/>
              </a:rPr>
              <a:t>的值。</a:t>
            </a:r>
            <a:endParaRPr lang="zh-CN" altLang="en-US" b="1" i="0">
              <a:latin typeface="宋体" panose="02010600030101010101" pitchFamily="2" charset="-122"/>
            </a:endParaRPr>
          </a:p>
          <a:p>
            <a:r>
              <a:rPr lang="zh-CN" altLang="en-US" b="1" i="0">
                <a:latin typeface="宋体" panose="02010600030101010101" pitchFamily="2" charset="-122"/>
              </a:rPr>
              <a:t>	</a:t>
            </a:r>
            <a:r>
              <a:rPr lang="en-US" altLang="zh-CN" b="1" i="0">
                <a:solidFill>
                  <a:srgbClr val="990099"/>
                </a:solidFill>
                <a:latin typeface="宋体" panose="02010600030101010101" pitchFamily="2" charset="-122"/>
              </a:rPr>
              <a:t>if(nChar == nCharlen)	//</a:t>
            </a:r>
            <a:r>
              <a:rPr lang="zh-CN" altLang="en-US" b="1" i="0">
                <a:solidFill>
                  <a:srgbClr val="990099"/>
                </a:solidFill>
                <a:latin typeface="宋体" panose="02010600030101010101" pitchFamily="2" charset="-122"/>
              </a:rPr>
              <a:t>当输出到最后的一个字符时</a:t>
            </a:r>
            <a:endParaRPr lang="zh-CN" altLang="en-US" b="1" i="0">
              <a:solidFill>
                <a:srgbClr val="990099"/>
              </a:solidFill>
              <a:latin typeface="宋体" panose="02010600030101010101" pitchFamily="2" charset="-122"/>
            </a:endParaRPr>
          </a:p>
          <a:p>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a:t>
            </a:r>
            <a:endParaRPr lang="en-US" altLang="zh-CN" b="1" i="0">
              <a:solidFill>
                <a:srgbClr val="990099"/>
              </a:solidFill>
              <a:latin typeface="宋体" panose="02010600030101010101" pitchFamily="2" charset="-122"/>
            </a:endParaRPr>
          </a:p>
          <a:p>
            <a:r>
              <a:rPr lang="en-US" altLang="zh-CN" b="1" i="0">
                <a:solidFill>
                  <a:srgbClr val="990099"/>
                </a:solidFill>
                <a:latin typeface="宋体" panose="02010600030101010101" pitchFamily="2" charset="-122"/>
              </a:rPr>
              <a:t>		bRight = FALSE;	//</a:t>
            </a:r>
            <a:r>
              <a:rPr lang="zh-CN" altLang="en-US" b="1" i="0">
                <a:solidFill>
                  <a:srgbClr val="990099"/>
                </a:solidFill>
                <a:latin typeface="宋体" panose="02010600030101010101" pitchFamily="2" charset="-122"/>
              </a:rPr>
              <a:t>改变红色字移动的方向为向左</a:t>
            </a:r>
            <a:endParaRPr lang="zh-CN" altLang="en-US" b="1" i="0">
              <a:solidFill>
                <a:srgbClr val="990099"/>
              </a:solidFill>
              <a:latin typeface="宋体" panose="02010600030101010101" pitchFamily="2" charset="-122"/>
            </a:endParaRPr>
          </a:p>
          <a:p>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bLeft = TRUE;</a:t>
            </a:r>
            <a:endParaRPr lang="en-US" altLang="zh-CN" b="1" i="0">
              <a:solidFill>
                <a:srgbClr val="990099"/>
              </a:solidFill>
              <a:latin typeface="宋体" panose="02010600030101010101" pitchFamily="2" charset="-122"/>
            </a:endParaRPr>
          </a:p>
          <a:p>
            <a:r>
              <a:rPr lang="en-US" altLang="zh-CN" b="1" i="0">
                <a:solidFill>
                  <a:srgbClr val="990099"/>
                </a:solidFill>
                <a:latin typeface="宋体" panose="02010600030101010101" pitchFamily="2" charset="-122"/>
              </a:rPr>
              <a:t>	}</a:t>
            </a:r>
            <a:endParaRPr lang="en-US" altLang="zh-CN" b="1" i="0">
              <a:solidFill>
                <a:srgbClr val="990099"/>
              </a:solidFill>
              <a:latin typeface="宋体" panose="02010600030101010101" pitchFamily="2" charset="-122"/>
            </a:endParaRPr>
          </a:p>
          <a:p>
            <a:r>
              <a:rPr lang="en-US" altLang="zh-CN" b="1" i="0">
                <a:solidFill>
                  <a:srgbClr val="990099"/>
                </a:solidFill>
                <a:latin typeface="宋体" panose="02010600030101010101" pitchFamily="2" charset="-122"/>
              </a:rPr>
              <a:t>	else if(nChar == 0)	//</a:t>
            </a:r>
            <a:r>
              <a:rPr lang="zh-CN" altLang="en-US" b="1" i="0">
                <a:solidFill>
                  <a:srgbClr val="990099"/>
                </a:solidFill>
                <a:latin typeface="宋体" panose="02010600030101010101" pitchFamily="2" charset="-122"/>
              </a:rPr>
              <a:t>当输出到第一个字时</a:t>
            </a:r>
            <a:endParaRPr lang="zh-CN" altLang="en-US" b="1" i="0">
              <a:solidFill>
                <a:srgbClr val="990099"/>
              </a:solidFill>
              <a:latin typeface="宋体" panose="02010600030101010101" pitchFamily="2" charset="-122"/>
            </a:endParaRPr>
          </a:p>
          <a:p>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a:t>
            </a:r>
            <a:endParaRPr lang="en-US" altLang="zh-CN" b="1" i="0">
              <a:solidFill>
                <a:srgbClr val="990099"/>
              </a:solidFill>
              <a:latin typeface="宋体" panose="02010600030101010101" pitchFamily="2" charset="-122"/>
            </a:endParaRPr>
          </a:p>
          <a:p>
            <a:r>
              <a:rPr lang="en-US" altLang="zh-CN" b="1" i="0">
                <a:solidFill>
                  <a:srgbClr val="990099"/>
                </a:solidFill>
                <a:latin typeface="宋体" panose="02010600030101010101" pitchFamily="2" charset="-122"/>
              </a:rPr>
              <a:t>		bRight = TRUE;	//</a:t>
            </a:r>
            <a:r>
              <a:rPr lang="zh-CN" altLang="en-US" b="1" i="0">
                <a:solidFill>
                  <a:srgbClr val="990099"/>
                </a:solidFill>
                <a:latin typeface="宋体" panose="02010600030101010101" pitchFamily="2" charset="-122"/>
              </a:rPr>
              <a:t>改变红色字移动的方向为向右</a:t>
            </a:r>
            <a:endParaRPr lang="zh-CN" altLang="en-US" b="1" i="0">
              <a:solidFill>
                <a:srgbClr val="990099"/>
              </a:solidFill>
              <a:latin typeface="宋体" panose="02010600030101010101" pitchFamily="2" charset="-122"/>
            </a:endParaRPr>
          </a:p>
          <a:p>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bLeft = FALSE;</a:t>
            </a:r>
            <a:endParaRPr lang="en-US" altLang="zh-CN" b="1" i="0">
              <a:solidFill>
                <a:srgbClr val="990099"/>
              </a:solidFill>
              <a:latin typeface="宋体" panose="02010600030101010101" pitchFamily="2" charset="-122"/>
            </a:endParaRPr>
          </a:p>
          <a:p>
            <a:r>
              <a:rPr lang="en-US" altLang="zh-CN" b="1" i="0">
                <a:solidFill>
                  <a:srgbClr val="990099"/>
                </a:solidFill>
                <a:latin typeface="宋体" panose="02010600030101010101" pitchFamily="2" charset="-122"/>
              </a:rPr>
              <a:t>	}</a:t>
            </a:r>
            <a:endParaRPr lang="en-US" altLang="zh-CN" b="1" i="0">
              <a:latin typeface="宋体" panose="02010600030101010101" pitchFamily="2" charset="-122"/>
            </a:endParaRPr>
          </a:p>
          <a:p>
            <a:r>
              <a:rPr lang="en-US" altLang="zh-CN" b="1" i="0">
                <a:latin typeface="宋体" panose="02010600030101010101" pitchFamily="2" charset="-122"/>
              </a:rPr>
              <a:t>	if(bRight == TRUE) nChar++;</a:t>
            </a:r>
            <a:endParaRPr lang="en-US" altLang="zh-CN" b="1" i="0">
              <a:latin typeface="宋体" panose="02010600030101010101" pitchFamily="2" charset="-122"/>
            </a:endParaRPr>
          </a:p>
          <a:p>
            <a:r>
              <a:rPr lang="en-US" altLang="zh-CN" b="1" i="0">
                <a:latin typeface="宋体" panose="02010600030101010101" pitchFamily="2" charset="-122"/>
              </a:rPr>
              <a:t>		else nChar--;</a:t>
            </a:r>
            <a:endParaRPr lang="en-US" altLang="zh-CN" b="1" i="0"/>
          </a:p>
        </p:txBody>
      </p:sp>
      <p:sp>
        <p:nvSpPr>
          <p:cNvPr id="50179" name="Text Box 3"/>
          <p:cNvSpPr txBox="1">
            <a:spLocks noChangeArrowheads="1"/>
          </p:cNvSpPr>
          <p:nvPr/>
        </p:nvSpPr>
        <p:spPr bwMode="auto">
          <a:xfrm>
            <a:off x="0" y="5105400"/>
            <a:ext cx="9906000" cy="155257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i="0">
                <a:solidFill>
                  <a:srgbClr val="990099"/>
                </a:solidFill>
                <a:latin typeface="宋体" panose="02010600030101010101" pitchFamily="2" charset="-122"/>
              </a:rPr>
              <a:t>如果</a:t>
            </a:r>
            <a:r>
              <a:rPr lang="en-US" altLang="zh-CN" b="1" i="0">
                <a:solidFill>
                  <a:srgbClr val="990099"/>
                </a:solidFill>
                <a:latin typeface="宋体" panose="02010600030101010101" pitchFamily="2" charset="-122"/>
              </a:rPr>
              <a:t>nChar==</a:t>
            </a:r>
            <a:r>
              <a:rPr lang="zh-CN" altLang="en-US" b="1" i="0">
                <a:solidFill>
                  <a:srgbClr val="990099"/>
                </a:solidFill>
                <a:latin typeface="宋体" panose="02010600030101010101" pitchFamily="2" charset="-122"/>
              </a:rPr>
              <a:t>等于字符串长度</a:t>
            </a:r>
            <a:r>
              <a:rPr lang="en-US" altLang="zh-CN" b="1" i="0">
                <a:solidFill>
                  <a:srgbClr val="990099"/>
                </a:solidFill>
                <a:latin typeface="宋体" panose="02010600030101010101" pitchFamily="2" charset="-122"/>
              </a:rPr>
              <a:t>=〉</a:t>
            </a:r>
            <a:r>
              <a:rPr lang="zh-CN" altLang="en-US" b="1" i="0">
                <a:solidFill>
                  <a:srgbClr val="990099"/>
                </a:solidFill>
                <a:latin typeface="宋体" panose="02010600030101010101" pitchFamily="2" charset="-122"/>
              </a:rPr>
              <a:t>已到了字符串末尾，将</a:t>
            </a:r>
            <a:r>
              <a:rPr lang="en-US" altLang="zh-CN" b="1" i="0">
                <a:solidFill>
                  <a:srgbClr val="990099"/>
                </a:solidFill>
                <a:latin typeface="宋体" panose="02010600030101010101" pitchFamily="2" charset="-122"/>
              </a:rPr>
              <a:t>bRight</a:t>
            </a:r>
            <a:r>
              <a:rPr lang="zh-CN" altLang="en-US" b="1" i="0">
                <a:solidFill>
                  <a:srgbClr val="990099"/>
                </a:solidFill>
                <a:latin typeface="宋体" panose="02010600030101010101" pitchFamily="2" charset="-122"/>
              </a:rPr>
              <a:t>置为</a:t>
            </a:r>
            <a:r>
              <a:rPr lang="en-US" altLang="zh-CN" b="1" i="0">
                <a:solidFill>
                  <a:srgbClr val="990099"/>
                </a:solidFill>
                <a:latin typeface="宋体" panose="02010600030101010101" pitchFamily="2" charset="-122"/>
              </a:rPr>
              <a:t>True</a:t>
            </a:r>
            <a:endParaRPr lang="en-US" altLang="zh-CN" b="1" i="0">
              <a:solidFill>
                <a:srgbClr val="990099"/>
              </a:solidFill>
              <a:latin typeface="宋体" panose="02010600030101010101" pitchFamily="2" charset="-122"/>
            </a:endParaRPr>
          </a:p>
          <a:p>
            <a:r>
              <a:rPr lang="zh-CN" altLang="en-US" b="1" i="0">
                <a:latin typeface="宋体" panose="02010600030101010101" pitchFamily="2" charset="-122"/>
              </a:rPr>
              <a:t>字符长度</a:t>
            </a:r>
            <a:r>
              <a:rPr lang="en-US" altLang="zh-CN" b="1" i="0">
                <a:latin typeface="宋体" panose="02010600030101010101" pitchFamily="2" charset="-122"/>
              </a:rPr>
              <a:t>==0</a:t>
            </a:r>
            <a:r>
              <a:rPr lang="zh-CN" altLang="en-US" b="1" i="0">
                <a:latin typeface="宋体" panose="02010600030101010101" pitchFamily="2" charset="-122"/>
              </a:rPr>
              <a:t>时，已到了最左端，将</a:t>
            </a:r>
            <a:r>
              <a:rPr lang="en-US" altLang="zh-CN" b="1" i="0">
                <a:solidFill>
                  <a:srgbClr val="990099"/>
                </a:solidFill>
                <a:latin typeface="宋体" panose="02010600030101010101" pitchFamily="2" charset="-122"/>
              </a:rPr>
              <a:t>bLeft</a:t>
            </a:r>
            <a:r>
              <a:rPr lang="zh-CN" altLang="en-US" b="1" i="0">
                <a:latin typeface="宋体" panose="02010600030101010101" pitchFamily="2" charset="-122"/>
              </a:rPr>
              <a:t>置为</a:t>
            </a:r>
            <a:r>
              <a:rPr lang="en-US" altLang="zh-CN" b="1" i="0">
                <a:latin typeface="宋体" panose="02010600030101010101" pitchFamily="2" charset="-122"/>
              </a:rPr>
              <a:t>True</a:t>
            </a:r>
            <a:r>
              <a:rPr lang="zh-CN" altLang="en-US" b="1" i="0">
                <a:latin typeface="宋体" panose="02010600030101010101" pitchFamily="2" charset="-122"/>
              </a:rPr>
              <a:t>；</a:t>
            </a:r>
            <a:endParaRPr lang="zh-CN" altLang="en-US" b="1" i="0">
              <a:latin typeface="宋体" panose="02010600030101010101" pitchFamily="2" charset="-122"/>
            </a:endParaRPr>
          </a:p>
          <a:p>
            <a:r>
              <a:rPr lang="zh-CN" altLang="en-US" b="1" i="0">
                <a:solidFill>
                  <a:srgbClr val="FF0000"/>
                </a:solidFill>
                <a:latin typeface="宋体" panose="02010600030101010101" pitchFamily="2" charset="-122"/>
              </a:rPr>
              <a:t>当</a:t>
            </a:r>
            <a:r>
              <a:rPr lang="en-US" altLang="zh-CN" b="1" i="0">
                <a:solidFill>
                  <a:srgbClr val="FF0000"/>
                </a:solidFill>
                <a:latin typeface="宋体" panose="02010600030101010101" pitchFamily="2" charset="-122"/>
              </a:rPr>
              <a:t>bRight=True</a:t>
            </a:r>
            <a:r>
              <a:rPr lang="zh-CN" altLang="en-US" b="1" i="0">
                <a:solidFill>
                  <a:srgbClr val="FF0000"/>
                </a:solidFill>
                <a:latin typeface="宋体" panose="02010600030101010101" pitchFamily="2" charset="-122"/>
              </a:rPr>
              <a:t>时字符位置标志</a:t>
            </a:r>
            <a:r>
              <a:rPr lang="en-US" altLang="zh-CN" b="1" i="0">
                <a:solidFill>
                  <a:srgbClr val="FF0000"/>
                </a:solidFill>
                <a:latin typeface="宋体" panose="02010600030101010101" pitchFamily="2" charset="-122"/>
              </a:rPr>
              <a:t>nChar</a:t>
            </a:r>
            <a:r>
              <a:rPr lang="zh-CN" altLang="en-US" b="1" i="0">
                <a:solidFill>
                  <a:srgbClr val="FF0000"/>
                </a:solidFill>
                <a:latin typeface="宋体" panose="02010600030101010101" pitchFamily="2" charset="-122"/>
              </a:rPr>
              <a:t>加</a:t>
            </a:r>
            <a:r>
              <a:rPr lang="en-US" altLang="zh-CN" b="1" i="0">
                <a:solidFill>
                  <a:srgbClr val="FF0000"/>
                </a:solidFill>
                <a:latin typeface="宋体" panose="02010600030101010101" pitchFamily="2" charset="-122"/>
              </a:rPr>
              <a:t>1</a:t>
            </a:r>
            <a:r>
              <a:rPr lang="zh-CN" altLang="en-US" b="1" i="0">
                <a:solidFill>
                  <a:srgbClr val="FF0000"/>
                </a:solidFill>
                <a:latin typeface="宋体" panose="02010600030101010101" pitchFamily="2" charset="-122"/>
              </a:rPr>
              <a:t>，当</a:t>
            </a:r>
            <a:r>
              <a:rPr lang="en-US" altLang="zh-CN" b="1" i="0">
                <a:solidFill>
                  <a:srgbClr val="FF0000"/>
                </a:solidFill>
                <a:latin typeface="宋体" panose="02010600030101010101" pitchFamily="2" charset="-122"/>
              </a:rPr>
              <a:t>bLeft=True</a:t>
            </a:r>
            <a:r>
              <a:rPr lang="zh-CN" altLang="en-US" b="1" i="0">
                <a:solidFill>
                  <a:srgbClr val="FF0000"/>
                </a:solidFill>
                <a:latin typeface="宋体" panose="02010600030101010101" pitchFamily="2" charset="-122"/>
              </a:rPr>
              <a:t>时，字符位置标志变量减</a:t>
            </a:r>
            <a:r>
              <a:rPr lang="en-US" altLang="zh-CN" b="1" i="0">
                <a:solidFill>
                  <a:srgbClr val="FF0000"/>
                </a:solidFill>
                <a:latin typeface="宋体" panose="02010600030101010101" pitchFamily="2" charset="-122"/>
              </a:rPr>
              <a:t>1</a:t>
            </a:r>
            <a:r>
              <a:rPr lang="zh-CN" altLang="en-US" b="1" i="0">
                <a:solidFill>
                  <a:srgbClr val="FF0000"/>
                </a:solidFill>
                <a:latin typeface="宋体" panose="02010600030101010101" pitchFamily="2" charset="-122"/>
              </a:rPr>
              <a:t>。</a:t>
            </a:r>
            <a:endParaRPr lang="zh-CN" altLang="en-US" b="1" i="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slide(fromLeft)">
                                      <p:cBhvr>
                                        <p:cTn id="7" dur="500"/>
                                        <p:tgtEl>
                                          <p:spTgt spid="5017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50179"/>
                                        </p:tgtEl>
                                        <p:attrNameLst>
                                          <p:attrName>style.visibility</p:attrName>
                                        </p:attrNameLst>
                                      </p:cBhvr>
                                      <p:to>
                                        <p:strVal val="visible"/>
                                      </p:to>
                                    </p:set>
                                    <p:animEffect transition="in" filter="slide(fromRight)">
                                      <p:cBhvr>
                                        <p:cTn id="12" dur="500"/>
                                        <p:tgtEl>
                                          <p:spTgt spid="50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nimBg="1" autoUpdateAnimBg="0"/>
      <p:bldP spid="50179"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092A41C-EE34-4BAF-BBF1-FF12329A73EC}" type="slidenum">
              <a:rPr lang="en-US" altLang="zh-CN"/>
            </a:fld>
            <a:endParaRPr lang="en-US" altLang="zh-CN"/>
          </a:p>
        </p:txBody>
      </p:sp>
      <p:sp>
        <p:nvSpPr>
          <p:cNvPr id="51202" name="Text Box 2"/>
          <p:cNvSpPr txBox="1">
            <a:spLocks noChangeArrowheads="1"/>
          </p:cNvSpPr>
          <p:nvPr/>
        </p:nvSpPr>
        <p:spPr bwMode="auto">
          <a:xfrm>
            <a:off x="76200" y="107950"/>
            <a:ext cx="9753600" cy="469265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zh-CN" altLang="en-US" b="1" i="0">
                <a:latin typeface="宋体" panose="02010600030101010101" pitchFamily="2" charset="-122"/>
              </a:rPr>
              <a:t>下面输出第</a:t>
            </a:r>
            <a:r>
              <a:rPr lang="en-US" altLang="zh-CN" b="1" i="0">
                <a:latin typeface="宋体" panose="02010600030101010101" pitchFamily="2" charset="-122"/>
              </a:rPr>
              <a:t>2</a:t>
            </a:r>
            <a:r>
              <a:rPr lang="zh-CN" altLang="en-US" b="1" i="0">
                <a:latin typeface="宋体" panose="02010600030101010101" pitchFamily="2" charset="-122"/>
              </a:rPr>
              <a:t>行字符：在</a:t>
            </a:r>
            <a:r>
              <a:rPr lang="en-US" altLang="zh-CN" b="1" i="0">
                <a:latin typeface="宋体" panose="02010600030101010101" pitchFamily="2" charset="-122"/>
              </a:rPr>
              <a:t>WM_PAINT</a:t>
            </a:r>
            <a:r>
              <a:rPr lang="zh-CN" altLang="en-US" b="1" i="0">
                <a:latin typeface="宋体" panose="02010600030101010101" pitchFamily="2" charset="-122"/>
              </a:rPr>
              <a:t>处理程序中，加入下列代码：</a:t>
            </a:r>
            <a:endParaRPr lang="zh-CN" altLang="en-US" b="1" i="0">
              <a:latin typeface="宋体" panose="02010600030101010101" pitchFamily="2" charset="-122"/>
            </a:endParaRPr>
          </a:p>
          <a:p>
            <a:pPr>
              <a:lnSpc>
                <a:spcPct val="90000"/>
              </a:lnSpc>
            </a:pPr>
            <a:r>
              <a:rPr lang="zh-CN" altLang="en-US" b="1" i="0">
                <a:latin typeface="宋体" panose="02010600030101010101" pitchFamily="2" charset="-122"/>
              </a:rPr>
              <a:t>	</a:t>
            </a:r>
            <a:r>
              <a:rPr lang="en-US" altLang="zh-CN" b="1" i="0">
                <a:latin typeface="宋体" panose="02010600030101010101" pitchFamily="2" charset="-122"/>
              </a:rPr>
              <a:t>hF = CreateFont(hDC,40,bItalic);	//</a:t>
            </a:r>
            <a:r>
              <a:rPr lang="zh-CN" altLang="en-US" b="1" i="0">
                <a:latin typeface="宋体" panose="02010600030101010101" pitchFamily="2" charset="-122"/>
              </a:rPr>
              <a:t>创建字体</a:t>
            </a:r>
            <a:r>
              <a:rPr lang="en-US" altLang="zh-CN" b="1" i="0">
                <a:latin typeface="宋体" panose="02010600030101010101" pitchFamily="2" charset="-122"/>
              </a:rPr>
              <a:t>.</a:t>
            </a:r>
            <a:r>
              <a:rPr lang="zh-CN" altLang="en-US" b="1" i="0">
                <a:latin typeface="宋体" panose="02010600030101010101" pitchFamily="2" charset="-122"/>
              </a:rPr>
              <a:t>大小为</a:t>
            </a:r>
            <a:r>
              <a:rPr lang="en-US" altLang="zh-CN" b="1" i="0">
                <a:latin typeface="宋体" panose="02010600030101010101" pitchFamily="2" charset="-122"/>
              </a:rPr>
              <a:t>40</a:t>
            </a:r>
            <a:endParaRPr lang="en-US" altLang="zh-CN" b="1" i="0">
              <a:latin typeface="宋体" panose="02010600030101010101" pitchFamily="2" charset="-122"/>
            </a:endParaRPr>
          </a:p>
          <a:p>
            <a:pPr>
              <a:lnSpc>
                <a:spcPct val="90000"/>
              </a:lnSpc>
            </a:pPr>
            <a:r>
              <a:rPr lang="en-US" altLang="zh-CN" b="1" i="0">
                <a:latin typeface="宋体" panose="02010600030101010101" pitchFamily="2" charset="-122"/>
              </a:rPr>
              <a:t>	SelectObject(hDC,hF);			//</a:t>
            </a:r>
            <a:r>
              <a:rPr lang="zh-CN" altLang="en-US" b="1" i="0">
                <a:latin typeface="宋体" panose="02010600030101010101" pitchFamily="2" charset="-122"/>
              </a:rPr>
              <a:t>选入字体</a:t>
            </a:r>
            <a:endParaRPr lang="zh-CN" altLang="en-US" b="1" i="0">
              <a:latin typeface="宋体" panose="02010600030101010101" pitchFamily="2" charset="-122"/>
            </a:endParaRPr>
          </a:p>
          <a:p>
            <a:pPr>
              <a:lnSpc>
                <a:spcPct val="90000"/>
              </a:lnSpc>
            </a:pPr>
            <a:r>
              <a:rPr lang="zh-CN" altLang="en-US" b="1" i="0">
                <a:latin typeface="宋体" panose="02010600030101010101" pitchFamily="2" charset="-122"/>
              </a:rPr>
              <a:t>	</a:t>
            </a:r>
            <a:r>
              <a:rPr lang="en-US" altLang="zh-CN" b="1" i="0">
                <a:latin typeface="宋体" panose="02010600030101010101" pitchFamily="2" charset="-122"/>
              </a:rPr>
              <a:t>X = tm.tmAveCharWidth*2;		//</a:t>
            </a:r>
            <a:r>
              <a:rPr lang="zh-CN" altLang="en-US" b="1" i="0">
                <a:latin typeface="宋体" panose="02010600030101010101" pitchFamily="2" charset="-122"/>
              </a:rPr>
              <a:t>设置输出位置</a:t>
            </a:r>
            <a:endParaRPr lang="zh-CN" altLang="en-US" b="1" i="0">
              <a:latin typeface="宋体" panose="02010600030101010101" pitchFamily="2" charset="-122"/>
            </a:endParaRPr>
          </a:p>
          <a:p>
            <a:pPr>
              <a:lnSpc>
                <a:spcPct val="90000"/>
              </a:lnSpc>
            </a:pPr>
            <a:r>
              <a:rPr lang="zh-CN" altLang="en-US" b="1" i="0">
                <a:latin typeface="宋体" panose="02010600030101010101" pitchFamily="2" charset="-122"/>
              </a:rPr>
              <a:t>	</a:t>
            </a:r>
            <a:r>
              <a:rPr lang="en-US" altLang="zh-CN" b="1" i="0">
                <a:latin typeface="宋体" panose="02010600030101010101" pitchFamily="2" charset="-122"/>
              </a:rPr>
              <a:t>Y = tm.tmHeight*2;</a:t>
            </a:r>
            <a:endParaRPr lang="en-US" altLang="zh-CN" b="1" i="0">
              <a:latin typeface="宋体" panose="02010600030101010101" pitchFamily="2" charset="-122"/>
            </a:endParaRPr>
          </a:p>
          <a:p>
            <a:pPr>
              <a:lnSpc>
                <a:spcPct val="90000"/>
              </a:lnSpc>
            </a:pPr>
            <a:r>
              <a:rPr lang="en-US" altLang="zh-CN" b="1" i="0">
                <a:latin typeface="宋体" panose="02010600030101010101" pitchFamily="2" charset="-122"/>
              </a:rPr>
              <a:t>	if(bItalic == TRUE) </a:t>
            </a:r>
            <a:endParaRPr lang="en-US" altLang="zh-CN" b="1" i="0">
              <a:latin typeface="宋体" panose="02010600030101010101" pitchFamily="2" charset="-122"/>
            </a:endParaRPr>
          </a:p>
          <a:p>
            <a:pPr lvl="2">
              <a:lnSpc>
                <a:spcPct val="90000"/>
              </a:lnSpc>
            </a:pPr>
            <a:r>
              <a:rPr lang="en-US" altLang="zh-CN" b="1" i="0">
                <a:latin typeface="宋体" panose="02010600030101010101" pitchFamily="2" charset="-122"/>
              </a:rPr>
              <a:t>	SetTextColor(hDC,RGB(0,0,0));</a:t>
            </a:r>
            <a:endParaRPr lang="en-US" altLang="zh-CN" b="1" i="0">
              <a:latin typeface="宋体" panose="02010600030101010101" pitchFamily="2" charset="-122"/>
            </a:endParaRPr>
          </a:p>
          <a:p>
            <a:pPr>
              <a:lnSpc>
                <a:spcPct val="90000"/>
              </a:lnSpc>
            </a:pPr>
            <a:r>
              <a:rPr lang="en-US" altLang="zh-CN" b="1" i="0">
                <a:latin typeface="宋体" panose="02010600030101010101" pitchFamily="2" charset="-122"/>
              </a:rPr>
              <a:t>	  else </a:t>
            </a:r>
            <a:endParaRPr lang="en-US" altLang="zh-CN" b="1" i="0">
              <a:latin typeface="宋体" panose="02010600030101010101" pitchFamily="2" charset="-122"/>
            </a:endParaRPr>
          </a:p>
          <a:p>
            <a:pPr lvl="2">
              <a:lnSpc>
                <a:spcPct val="90000"/>
              </a:lnSpc>
            </a:pPr>
            <a:r>
              <a:rPr lang="en-US" altLang="zh-CN" b="1" i="0">
                <a:latin typeface="宋体" panose="02010600030101010101" pitchFamily="2" charset="-122"/>
              </a:rPr>
              <a:t>	SetTextColor(hDC,RGB(0,255,255));</a:t>
            </a:r>
            <a:endParaRPr lang="en-US" altLang="zh-CN" b="1" i="0">
              <a:latin typeface="宋体" panose="02010600030101010101" pitchFamily="2" charset="-122"/>
            </a:endParaRPr>
          </a:p>
          <a:p>
            <a:pPr>
              <a:lnSpc>
                <a:spcPct val="90000"/>
              </a:lnSpc>
            </a:pPr>
            <a:r>
              <a:rPr lang="en-US" altLang="zh-CN" b="1" i="0">
                <a:latin typeface="宋体" panose="02010600030101010101" pitchFamily="2" charset="-122"/>
              </a:rPr>
              <a:t>	TextOut(hDC,X,Y,lpsz_1,strlen(lpsz_1));	//</a:t>
            </a:r>
            <a:r>
              <a:rPr lang="zh-CN" altLang="en-US" b="1" i="0">
                <a:latin typeface="宋体" panose="02010600030101010101" pitchFamily="2" charset="-122"/>
              </a:rPr>
              <a:t>输出</a:t>
            </a:r>
            <a:endParaRPr lang="zh-CN" altLang="en-US" b="1" i="0">
              <a:latin typeface="宋体" panose="02010600030101010101" pitchFamily="2" charset="-122"/>
            </a:endParaRPr>
          </a:p>
          <a:p>
            <a:pPr>
              <a:lnSpc>
                <a:spcPct val="90000"/>
              </a:lnSpc>
            </a:pPr>
            <a:r>
              <a:rPr lang="zh-CN" altLang="en-US" b="1" i="0">
                <a:latin typeface="宋体" panose="02010600030101010101" pitchFamily="2" charset="-122"/>
              </a:rPr>
              <a:t>	</a:t>
            </a:r>
            <a:r>
              <a:rPr lang="en-US" altLang="zh-CN" b="1" i="0">
                <a:latin typeface="宋体" panose="02010600030101010101" pitchFamily="2" charset="-122"/>
              </a:rPr>
              <a:t>if(bItalic == TRUE) </a:t>
            </a:r>
            <a:endParaRPr lang="en-US" altLang="zh-CN" b="1" i="0">
              <a:latin typeface="宋体" panose="02010600030101010101" pitchFamily="2" charset="-122"/>
            </a:endParaRPr>
          </a:p>
          <a:p>
            <a:pPr lvl="2">
              <a:lnSpc>
                <a:spcPct val="90000"/>
              </a:lnSpc>
            </a:pPr>
            <a:r>
              <a:rPr lang="en-US" altLang="zh-CN" b="1" i="0">
                <a:latin typeface="宋体" panose="02010600030101010101" pitchFamily="2" charset="-122"/>
              </a:rPr>
              <a:t>	bItalic=FALSE;</a:t>
            </a:r>
            <a:endParaRPr lang="en-US" altLang="zh-CN" b="1" i="0">
              <a:latin typeface="宋体" panose="02010600030101010101" pitchFamily="2" charset="-122"/>
            </a:endParaRPr>
          </a:p>
          <a:p>
            <a:pPr>
              <a:lnSpc>
                <a:spcPct val="90000"/>
              </a:lnSpc>
            </a:pPr>
            <a:r>
              <a:rPr lang="en-US" altLang="zh-CN" b="1" i="0">
                <a:latin typeface="宋体" panose="02010600030101010101" pitchFamily="2" charset="-122"/>
              </a:rPr>
              <a:t>	  else </a:t>
            </a:r>
            <a:endParaRPr lang="en-US" altLang="zh-CN" b="1" i="0">
              <a:latin typeface="宋体" panose="02010600030101010101" pitchFamily="2" charset="-122"/>
            </a:endParaRPr>
          </a:p>
          <a:p>
            <a:pPr lvl="2">
              <a:lnSpc>
                <a:spcPct val="90000"/>
              </a:lnSpc>
            </a:pPr>
            <a:r>
              <a:rPr lang="en-US" altLang="zh-CN" b="1" i="0">
                <a:latin typeface="宋体" panose="02010600030101010101" pitchFamily="2" charset="-122"/>
              </a:rPr>
              <a:t>	bItalic=TRUE;</a:t>
            </a:r>
            <a:endParaRPr lang="en-US" altLang="zh-CN" b="1" i="0"/>
          </a:p>
        </p:txBody>
      </p:sp>
      <p:sp>
        <p:nvSpPr>
          <p:cNvPr id="51203" name="Text Box 3"/>
          <p:cNvSpPr txBox="1">
            <a:spLocks noChangeArrowheads="1"/>
          </p:cNvSpPr>
          <p:nvPr/>
        </p:nvSpPr>
        <p:spPr bwMode="auto">
          <a:xfrm>
            <a:off x="76200" y="4876800"/>
            <a:ext cx="9769475" cy="184467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b="1" i="0">
                <a:solidFill>
                  <a:srgbClr val="FF0000"/>
                </a:solidFill>
                <a:latin typeface="宋体" panose="02010600030101010101" pitchFamily="2" charset="-122"/>
              </a:rPr>
              <a:t>调用用户自定义函数</a:t>
            </a:r>
            <a:r>
              <a:rPr lang="en-US" altLang="zh-CN" b="1" i="0">
                <a:solidFill>
                  <a:srgbClr val="FF0000"/>
                </a:solidFill>
                <a:latin typeface="宋体" panose="02010600030101010101" pitchFamily="2" charset="-122"/>
              </a:rPr>
              <a:t>CreateFont(</a:t>
            </a:r>
            <a:r>
              <a:rPr lang="en-US" altLang="zh-CN" b="1" i="0">
                <a:solidFill>
                  <a:srgbClr val="FF0000"/>
                </a:solidFill>
              </a:rPr>
              <a:t>…</a:t>
            </a:r>
            <a:r>
              <a:rPr lang="en-US" altLang="zh-CN" b="1" i="0">
                <a:solidFill>
                  <a:srgbClr val="FF0000"/>
                </a:solidFill>
                <a:latin typeface="宋体" panose="02010600030101010101" pitchFamily="2" charset="-122"/>
              </a:rPr>
              <a:t>)</a:t>
            </a:r>
            <a:r>
              <a:rPr lang="zh-CN" altLang="en-US" b="1" i="0">
                <a:solidFill>
                  <a:srgbClr val="FF0000"/>
                </a:solidFill>
                <a:latin typeface="宋体" panose="02010600030101010101" pitchFamily="2" charset="-122"/>
              </a:rPr>
              <a:t>创建斜体字，确定输出位置</a:t>
            </a:r>
            <a:endParaRPr lang="zh-CN" altLang="en-US" b="1" i="0">
              <a:solidFill>
                <a:srgbClr val="FF0000"/>
              </a:solidFill>
              <a:latin typeface="宋体" panose="02010600030101010101" pitchFamily="2" charset="-122"/>
            </a:endParaRPr>
          </a:p>
          <a:p>
            <a:pPr>
              <a:lnSpc>
                <a:spcPct val="120000"/>
              </a:lnSpc>
            </a:pPr>
            <a:r>
              <a:rPr lang="zh-CN" altLang="en-US" b="1" i="0">
                <a:solidFill>
                  <a:srgbClr val="990099"/>
                </a:solidFill>
                <a:latin typeface="宋体" panose="02010600030101010101" pitchFamily="2" charset="-122"/>
              </a:rPr>
              <a:t>根据</a:t>
            </a:r>
            <a:r>
              <a:rPr lang="en-US" altLang="zh-CN" b="1" i="0">
                <a:solidFill>
                  <a:srgbClr val="990099"/>
                </a:solidFill>
                <a:latin typeface="宋体" panose="02010600030101010101" pitchFamily="2" charset="-122"/>
              </a:rPr>
              <a:t>bItalic</a:t>
            </a:r>
            <a:r>
              <a:rPr lang="zh-CN" altLang="en-US" b="1" i="0">
                <a:solidFill>
                  <a:srgbClr val="990099"/>
                </a:solidFill>
                <a:latin typeface="宋体" panose="02010600030101010101" pitchFamily="2" charset="-122"/>
              </a:rPr>
              <a:t>的状态设置字体的颜色。</a:t>
            </a:r>
            <a:endParaRPr lang="zh-CN" altLang="en-US" b="1" i="0">
              <a:solidFill>
                <a:srgbClr val="990099"/>
              </a:solidFill>
              <a:latin typeface="宋体" panose="02010600030101010101" pitchFamily="2" charset="-122"/>
            </a:endParaRPr>
          </a:p>
          <a:p>
            <a:pPr>
              <a:lnSpc>
                <a:spcPct val="120000"/>
              </a:lnSpc>
            </a:pPr>
            <a:r>
              <a:rPr lang="zh-CN" altLang="en-US" b="1" i="0">
                <a:solidFill>
                  <a:srgbClr val="003300"/>
                </a:solidFill>
                <a:latin typeface="宋体" panose="02010600030101010101" pitchFamily="2" charset="-122"/>
              </a:rPr>
              <a:t>当</a:t>
            </a:r>
            <a:r>
              <a:rPr lang="en-US" altLang="zh-CN" b="1" i="0">
                <a:solidFill>
                  <a:srgbClr val="003300"/>
                </a:solidFill>
                <a:latin typeface="宋体" panose="02010600030101010101" pitchFamily="2" charset="-122"/>
              </a:rPr>
              <a:t>bItalic</a:t>
            </a:r>
            <a:r>
              <a:rPr lang="zh-CN" altLang="en-US" b="1" i="0">
                <a:solidFill>
                  <a:srgbClr val="003300"/>
                </a:solidFill>
                <a:latin typeface="宋体" panose="02010600030101010101" pitchFamily="2" charset="-122"/>
              </a:rPr>
              <a:t>为真时，输出斜体天蓝色字符；为假时，输出正常黑色字体</a:t>
            </a:r>
            <a:r>
              <a:rPr lang="zh-CN" altLang="en-US" b="1" i="0">
                <a:latin typeface="宋体" panose="02010600030101010101" pitchFamily="2" charset="-122"/>
              </a:rPr>
              <a:t>最后对</a:t>
            </a:r>
            <a:r>
              <a:rPr lang="en-US" altLang="zh-CN" b="1" i="0">
                <a:latin typeface="宋体" panose="02010600030101010101" pitchFamily="2" charset="-122"/>
              </a:rPr>
              <a:t>bItalic</a:t>
            </a:r>
            <a:r>
              <a:rPr lang="zh-CN" altLang="en-US" b="1" i="0">
                <a:latin typeface="宋体" panose="02010600030101010101" pitchFamily="2" charset="-122"/>
              </a:rPr>
              <a:t>取反，在下一次显示与此次不同的另一种效果。</a:t>
            </a:r>
            <a:endParaRPr lang="zh-CN" altLang="en-US" b="1" i="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51202"/>
                                        </p:tgtEl>
                                        <p:attrNameLst>
                                          <p:attrName>style.visibility</p:attrName>
                                        </p:attrNameLst>
                                      </p:cBhvr>
                                      <p:to>
                                        <p:strVal val="visible"/>
                                      </p:to>
                                    </p:set>
                                    <p:anim calcmode="lin" valueType="num">
                                      <p:cBhvr>
                                        <p:cTn id="7" dur="500" fill="hold"/>
                                        <p:tgtEl>
                                          <p:spTgt spid="51202"/>
                                        </p:tgtEl>
                                        <p:attrNameLst>
                                          <p:attrName>ppt_x</p:attrName>
                                        </p:attrNameLst>
                                      </p:cBhvr>
                                      <p:tavLst>
                                        <p:tav tm="0">
                                          <p:val>
                                            <p:strVal val="#ppt_x+#ppt_w/2"/>
                                          </p:val>
                                        </p:tav>
                                        <p:tav tm="100000">
                                          <p:val>
                                            <p:strVal val="#ppt_x"/>
                                          </p:val>
                                        </p:tav>
                                      </p:tavLst>
                                    </p:anim>
                                    <p:anim calcmode="lin" valueType="num">
                                      <p:cBhvr>
                                        <p:cTn id="8" dur="500" fill="hold"/>
                                        <p:tgtEl>
                                          <p:spTgt spid="51202"/>
                                        </p:tgtEl>
                                        <p:attrNameLst>
                                          <p:attrName>ppt_y</p:attrName>
                                        </p:attrNameLst>
                                      </p:cBhvr>
                                      <p:tavLst>
                                        <p:tav tm="0">
                                          <p:val>
                                            <p:strVal val="#ppt_y"/>
                                          </p:val>
                                        </p:tav>
                                        <p:tav tm="100000">
                                          <p:val>
                                            <p:strVal val="#ppt_y"/>
                                          </p:val>
                                        </p:tav>
                                      </p:tavLst>
                                    </p:anim>
                                    <p:anim calcmode="lin" valueType="num">
                                      <p:cBhvr>
                                        <p:cTn id="9" dur="500" fill="hold"/>
                                        <p:tgtEl>
                                          <p:spTgt spid="51202"/>
                                        </p:tgtEl>
                                        <p:attrNameLst>
                                          <p:attrName>ppt_w</p:attrName>
                                        </p:attrNameLst>
                                      </p:cBhvr>
                                      <p:tavLst>
                                        <p:tav tm="0">
                                          <p:val>
                                            <p:fltVal val="0"/>
                                          </p:val>
                                        </p:tav>
                                        <p:tav tm="100000">
                                          <p:val>
                                            <p:strVal val="#ppt_w"/>
                                          </p:val>
                                        </p:tav>
                                      </p:tavLst>
                                    </p:anim>
                                    <p:anim calcmode="lin" valueType="num">
                                      <p:cBhvr>
                                        <p:cTn id="10" dur="500" fill="hold"/>
                                        <p:tgtEl>
                                          <p:spTgt spid="5120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51203"/>
                                        </p:tgtEl>
                                        <p:attrNameLst>
                                          <p:attrName>style.visibility</p:attrName>
                                        </p:attrNameLst>
                                      </p:cBhvr>
                                      <p:to>
                                        <p:strVal val="visible"/>
                                      </p:to>
                                    </p:set>
                                    <p:anim calcmode="lin" valueType="num">
                                      <p:cBhvr>
                                        <p:cTn id="15" dur="500" fill="hold"/>
                                        <p:tgtEl>
                                          <p:spTgt spid="51203"/>
                                        </p:tgtEl>
                                        <p:attrNameLst>
                                          <p:attrName>ppt_x</p:attrName>
                                        </p:attrNameLst>
                                      </p:cBhvr>
                                      <p:tavLst>
                                        <p:tav tm="0">
                                          <p:val>
                                            <p:strVal val="#ppt_x-#ppt_w/2"/>
                                          </p:val>
                                        </p:tav>
                                        <p:tav tm="100000">
                                          <p:val>
                                            <p:strVal val="#ppt_x"/>
                                          </p:val>
                                        </p:tav>
                                      </p:tavLst>
                                    </p:anim>
                                    <p:anim calcmode="lin" valueType="num">
                                      <p:cBhvr>
                                        <p:cTn id="16" dur="500" fill="hold"/>
                                        <p:tgtEl>
                                          <p:spTgt spid="51203"/>
                                        </p:tgtEl>
                                        <p:attrNameLst>
                                          <p:attrName>ppt_y</p:attrName>
                                        </p:attrNameLst>
                                      </p:cBhvr>
                                      <p:tavLst>
                                        <p:tav tm="0">
                                          <p:val>
                                            <p:strVal val="#ppt_y"/>
                                          </p:val>
                                        </p:tav>
                                        <p:tav tm="100000">
                                          <p:val>
                                            <p:strVal val="#ppt_y"/>
                                          </p:val>
                                        </p:tav>
                                      </p:tavLst>
                                    </p:anim>
                                    <p:anim calcmode="lin" valueType="num">
                                      <p:cBhvr>
                                        <p:cTn id="17" dur="500" fill="hold"/>
                                        <p:tgtEl>
                                          <p:spTgt spid="51203"/>
                                        </p:tgtEl>
                                        <p:attrNameLst>
                                          <p:attrName>ppt_w</p:attrName>
                                        </p:attrNameLst>
                                      </p:cBhvr>
                                      <p:tavLst>
                                        <p:tav tm="0">
                                          <p:val>
                                            <p:fltVal val="0"/>
                                          </p:val>
                                        </p:tav>
                                        <p:tav tm="100000">
                                          <p:val>
                                            <p:strVal val="#ppt_w"/>
                                          </p:val>
                                        </p:tav>
                                      </p:tavLst>
                                    </p:anim>
                                    <p:anim calcmode="lin" valueType="num">
                                      <p:cBhvr>
                                        <p:cTn id="18" dur="500" fill="hold"/>
                                        <p:tgtEl>
                                          <p:spTgt spid="5120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nimBg="1" autoUpdateAnimBg="0"/>
      <p:bldP spid="51203"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ACBD193-4F82-4D5A-8BB9-A0FF9E26A744}" type="slidenum">
              <a:rPr lang="en-US" altLang="zh-CN"/>
            </a:fld>
            <a:endParaRPr lang="en-US" altLang="zh-CN"/>
          </a:p>
        </p:txBody>
      </p:sp>
      <p:sp>
        <p:nvSpPr>
          <p:cNvPr id="26626" name="Text Box 2"/>
          <p:cNvSpPr txBox="1">
            <a:spLocks noChangeArrowheads="1"/>
          </p:cNvSpPr>
          <p:nvPr/>
        </p:nvSpPr>
        <p:spPr bwMode="auto">
          <a:xfrm>
            <a:off x="56456" y="44624"/>
            <a:ext cx="9740900" cy="1815882"/>
          </a:xfrm>
          <a:prstGeom prst="rect">
            <a:avLst/>
          </a:prstGeom>
          <a:gradFill rotWithShape="0">
            <a:gsLst>
              <a:gs pos="0">
                <a:srgbClr val="CCFFFF"/>
              </a:gs>
              <a:gs pos="100000">
                <a:schemeClr val="bg1"/>
              </a:gs>
            </a:gsLst>
            <a:path path="rect">
              <a:fillToRect r="100000" b="10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i="0" dirty="0">
                <a:latin typeface="+mn-ea"/>
                <a:ea typeface="+mn-ea"/>
              </a:rPr>
              <a:t>【</a:t>
            </a:r>
            <a:r>
              <a:rPr lang="zh-CN" altLang="en-US" sz="2800" b="1" i="0" dirty="0" smtClean="0">
                <a:latin typeface="+mn-ea"/>
                <a:ea typeface="+mn-ea"/>
              </a:rPr>
              <a:t>例</a:t>
            </a:r>
            <a:r>
              <a:rPr lang="en-US" altLang="zh-CN" sz="2800" b="1" i="0" dirty="0" smtClean="0">
                <a:latin typeface="+mn-ea"/>
                <a:ea typeface="+mn-ea"/>
              </a:rPr>
              <a:t>4-3】</a:t>
            </a:r>
            <a:r>
              <a:rPr lang="zh-CN" altLang="zh-CN" sz="2800" b="1" i="0" dirty="0">
                <a:latin typeface="+mn-ea"/>
                <a:ea typeface="+mn-ea"/>
              </a:rPr>
              <a:t>本程序通过在窗口中分</a:t>
            </a:r>
            <a:r>
              <a:rPr lang="en-US" altLang="zh-CN" sz="2800" b="1" i="0" dirty="0">
                <a:latin typeface="+mn-ea"/>
                <a:ea typeface="+mn-ea"/>
              </a:rPr>
              <a:t>7</a:t>
            </a:r>
            <a:r>
              <a:rPr lang="zh-CN" altLang="zh-CN" sz="2800" b="1" i="0" dirty="0">
                <a:latin typeface="+mn-ea"/>
                <a:ea typeface="+mn-ea"/>
              </a:rPr>
              <a:t>行分别显示</a:t>
            </a:r>
            <a:r>
              <a:rPr lang="en-US" altLang="zh-CN" sz="2800" b="1" i="0" dirty="0">
                <a:latin typeface="+mn-ea"/>
                <a:ea typeface="+mn-ea"/>
              </a:rPr>
              <a:t>7</a:t>
            </a:r>
            <a:r>
              <a:rPr lang="zh-CN" altLang="zh-CN" sz="2800" b="1" i="0" dirty="0">
                <a:latin typeface="+mn-ea"/>
                <a:ea typeface="+mn-ea"/>
              </a:rPr>
              <a:t>行文本，以说明在窗口的用户区中格式及输出文本的方法</a:t>
            </a:r>
            <a:r>
              <a:rPr lang="zh-CN" altLang="zh-CN" sz="2800" b="1" i="0" dirty="0" smtClean="0">
                <a:latin typeface="+mn-ea"/>
                <a:ea typeface="+mn-ea"/>
              </a:rPr>
              <a:t>。其</a:t>
            </a:r>
            <a:r>
              <a:rPr lang="zh-CN" altLang="zh-CN" sz="2800" b="1" i="0" dirty="0">
                <a:latin typeface="+mn-ea"/>
                <a:ea typeface="+mn-ea"/>
              </a:rPr>
              <a:t>中最后一行实际上是两个字符串同行输出。第</a:t>
            </a:r>
            <a:r>
              <a:rPr lang="en-US" altLang="zh-CN" sz="2800" b="1" i="0" dirty="0">
                <a:latin typeface="+mn-ea"/>
                <a:ea typeface="+mn-ea"/>
              </a:rPr>
              <a:t>7</a:t>
            </a:r>
            <a:r>
              <a:rPr lang="zh-CN" altLang="zh-CN" sz="2800" b="1" i="0" dirty="0">
                <a:latin typeface="+mn-ea"/>
                <a:ea typeface="+mn-ea"/>
              </a:rPr>
              <a:t>行使用</a:t>
            </a:r>
            <a:r>
              <a:rPr lang="en-US" altLang="zh-CN" sz="2800" b="1" i="0" dirty="0" err="1">
                <a:latin typeface="+mn-ea"/>
                <a:ea typeface="+mn-ea"/>
              </a:rPr>
              <a:t>DrawText</a:t>
            </a:r>
            <a:r>
              <a:rPr lang="zh-CN" altLang="zh-CN" sz="2800" b="1" i="0" dirty="0">
                <a:latin typeface="+mn-ea"/>
                <a:ea typeface="+mn-ea"/>
              </a:rPr>
              <a:t>输出文本，并使显示效果具有卡拉</a:t>
            </a:r>
            <a:r>
              <a:rPr lang="en-US" altLang="zh-CN" sz="2800" b="1" i="0" dirty="0">
                <a:latin typeface="+mn-ea"/>
                <a:ea typeface="+mn-ea"/>
              </a:rPr>
              <a:t>OK</a:t>
            </a:r>
            <a:r>
              <a:rPr lang="zh-CN" altLang="zh-CN" sz="2800" b="1" i="0" dirty="0">
                <a:latin typeface="+mn-ea"/>
                <a:ea typeface="+mn-ea"/>
              </a:rPr>
              <a:t>的效</a:t>
            </a:r>
            <a:r>
              <a:rPr lang="zh-CN" altLang="zh-CN" sz="2800" b="1" i="0" dirty="0" smtClean="0">
                <a:latin typeface="+mn-ea"/>
                <a:ea typeface="+mn-ea"/>
              </a:rPr>
              <a:t>果</a:t>
            </a:r>
            <a:r>
              <a:rPr lang="zh-CN" altLang="en-US" sz="2800" b="1" i="0" dirty="0" smtClean="0">
                <a:latin typeface="+mn-ea"/>
                <a:ea typeface="+mn-ea"/>
              </a:rPr>
              <a:t>。</a:t>
            </a:r>
            <a:endParaRPr lang="zh-CN" altLang="en-US" sz="2800" b="1" i="0" dirty="0">
              <a:latin typeface="+mn-ea"/>
              <a:ea typeface="+mn-ea"/>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0552" y="1933098"/>
            <a:ext cx="8121352" cy="4777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p:cTn id="7" dur="500" fill="hold"/>
                                        <p:tgtEl>
                                          <p:spTgt spid="26626"/>
                                        </p:tgtEl>
                                        <p:attrNameLst>
                                          <p:attrName>ppt_x</p:attrName>
                                        </p:attrNameLst>
                                      </p:cBhvr>
                                      <p:tavLst>
                                        <p:tav tm="0">
                                          <p:val>
                                            <p:strVal val="#ppt_x"/>
                                          </p:val>
                                        </p:tav>
                                        <p:tav tm="100000">
                                          <p:val>
                                            <p:strVal val="#ppt_x"/>
                                          </p:val>
                                        </p:tav>
                                      </p:tavLst>
                                    </p:anim>
                                    <p:anim calcmode="lin" valueType="num">
                                      <p:cBhvr>
                                        <p:cTn id="8" dur="500" fill="hold"/>
                                        <p:tgtEl>
                                          <p:spTgt spid="26626"/>
                                        </p:tgtEl>
                                        <p:attrNameLst>
                                          <p:attrName>ppt_y</p:attrName>
                                        </p:attrNameLst>
                                      </p:cBhvr>
                                      <p:tavLst>
                                        <p:tav tm="0">
                                          <p:val>
                                            <p:strVal val="#ppt_y-#ppt_h/2"/>
                                          </p:val>
                                        </p:tav>
                                        <p:tav tm="100000">
                                          <p:val>
                                            <p:strVal val="#ppt_y"/>
                                          </p:val>
                                        </p:tav>
                                      </p:tavLst>
                                    </p:anim>
                                    <p:anim calcmode="lin" valueType="num">
                                      <p:cBhvr>
                                        <p:cTn id="9" dur="500" fill="hold"/>
                                        <p:tgtEl>
                                          <p:spTgt spid="26626"/>
                                        </p:tgtEl>
                                        <p:attrNameLst>
                                          <p:attrName>ppt_w</p:attrName>
                                        </p:attrNameLst>
                                      </p:cBhvr>
                                      <p:tavLst>
                                        <p:tav tm="0">
                                          <p:val>
                                            <p:strVal val="#ppt_w"/>
                                          </p:val>
                                        </p:tav>
                                        <p:tav tm="100000">
                                          <p:val>
                                            <p:strVal val="#ppt_w"/>
                                          </p:val>
                                        </p:tav>
                                      </p:tavLst>
                                    </p:anim>
                                    <p:anim calcmode="lin" valueType="num">
                                      <p:cBhvr>
                                        <p:cTn id="10" dur="500" fill="hold"/>
                                        <p:tgtEl>
                                          <p:spTgt spid="266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B9456945-AE8F-457B-ADAA-0586BFD99CB9}" type="slidenum">
              <a:rPr lang="en-US" altLang="zh-CN"/>
            </a:fld>
            <a:endParaRPr lang="en-US" altLang="zh-CN"/>
          </a:p>
        </p:txBody>
      </p:sp>
      <p:sp>
        <p:nvSpPr>
          <p:cNvPr id="27650" name="Text Box 2"/>
          <p:cNvSpPr txBox="1">
            <a:spLocks noChangeArrowheads="1"/>
          </p:cNvSpPr>
          <p:nvPr/>
        </p:nvSpPr>
        <p:spPr bwMode="auto">
          <a:xfrm>
            <a:off x="76200" y="62036"/>
            <a:ext cx="9701336" cy="6463308"/>
          </a:xfrm>
          <a:prstGeom prst="rect">
            <a:avLst/>
          </a:prstGeom>
          <a:gradFill rotWithShape="0">
            <a:gsLst>
              <a:gs pos="0">
                <a:schemeClr val="bg1"/>
              </a:gs>
              <a:gs pos="100000">
                <a:srgbClr val="CCFFFF"/>
              </a:gs>
            </a:gsLst>
            <a:path path="shape">
              <a:fillToRect l="50000" t="50000" r="50000" b="5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ct val="90000"/>
              </a:lnSpc>
            </a:pPr>
            <a:r>
              <a:rPr lang="zh-CN" altLang="en-US" sz="2000" b="1" i="0" dirty="0">
                <a:latin typeface="+mn-ea"/>
                <a:ea typeface="+mn-ea"/>
              </a:rPr>
              <a:t>本例题的源代码如下：</a:t>
            </a:r>
            <a:endParaRPr lang="zh-CN" altLang="en-US" sz="2000" b="1" i="0" dirty="0">
              <a:latin typeface="+mn-ea"/>
              <a:ea typeface="+mn-ea"/>
            </a:endParaRPr>
          </a:p>
          <a:p>
            <a:r>
              <a:rPr lang="en-US" altLang="zh-CN" sz="2000" b="1" i="0" dirty="0">
                <a:latin typeface="+mn-ea"/>
                <a:ea typeface="+mn-ea"/>
              </a:rPr>
              <a:t>#include &lt;</a:t>
            </a:r>
            <a:r>
              <a:rPr lang="en-US" altLang="zh-CN" sz="2000" b="1" i="0" dirty="0" err="1">
                <a:latin typeface="+mn-ea"/>
                <a:ea typeface="+mn-ea"/>
              </a:rPr>
              <a:t>windows.h</a:t>
            </a:r>
            <a:r>
              <a:rPr lang="en-US" altLang="zh-CN" sz="2000" b="1" i="0" dirty="0">
                <a:latin typeface="+mn-ea"/>
                <a:ea typeface="+mn-ea"/>
              </a:rPr>
              <a:t>&gt;</a:t>
            </a:r>
            <a:endParaRPr lang="zh-CN" altLang="zh-CN" sz="2000" b="1" i="0" dirty="0">
              <a:latin typeface="+mn-ea"/>
              <a:ea typeface="+mn-ea"/>
            </a:endParaRPr>
          </a:p>
          <a:p>
            <a:r>
              <a:rPr lang="en-US" altLang="zh-CN" sz="2000" b="1" i="0" dirty="0">
                <a:latin typeface="+mn-ea"/>
                <a:ea typeface="+mn-ea"/>
              </a:rPr>
              <a:t>#include &lt;</a:t>
            </a:r>
            <a:r>
              <a:rPr lang="en-US" altLang="zh-CN" sz="2000" b="1" i="0" dirty="0" err="1">
                <a:latin typeface="+mn-ea"/>
                <a:ea typeface="+mn-ea"/>
              </a:rPr>
              <a:t>tchar.h</a:t>
            </a:r>
            <a:r>
              <a:rPr lang="en-US" altLang="zh-CN" sz="2000" b="1" i="0" dirty="0">
                <a:latin typeface="+mn-ea"/>
                <a:ea typeface="+mn-ea"/>
              </a:rPr>
              <a:t>&gt;</a:t>
            </a:r>
            <a:endParaRPr lang="zh-CN" altLang="zh-CN" sz="2000" b="1" i="0" dirty="0">
              <a:latin typeface="+mn-ea"/>
              <a:ea typeface="+mn-ea"/>
            </a:endParaRPr>
          </a:p>
          <a:p>
            <a:r>
              <a:rPr lang="en-US" altLang="zh-CN" sz="2000" b="1" i="0" dirty="0">
                <a:latin typeface="+mn-ea"/>
                <a:ea typeface="+mn-ea"/>
              </a:rPr>
              <a:t>BOOLEAN </a:t>
            </a:r>
            <a:r>
              <a:rPr lang="en-US" altLang="zh-CN" sz="2000" b="1" i="0" dirty="0" err="1">
                <a:latin typeface="+mn-ea"/>
                <a:ea typeface="+mn-ea"/>
              </a:rPr>
              <a:t>InitWindowClass</a:t>
            </a:r>
            <a:r>
              <a:rPr lang="en-US" altLang="zh-CN" sz="2000" b="1" i="0" dirty="0">
                <a:latin typeface="+mn-ea"/>
                <a:ea typeface="+mn-ea"/>
              </a:rPr>
              <a:t>(HINSTANCE </a:t>
            </a:r>
            <a:r>
              <a:rPr lang="en-US" altLang="zh-CN" sz="2000" b="1" i="0" dirty="0" err="1">
                <a:latin typeface="+mn-ea"/>
                <a:ea typeface="+mn-ea"/>
              </a:rPr>
              <a:t>hInstance,int</a:t>
            </a:r>
            <a:r>
              <a:rPr lang="en-US" altLang="zh-CN" sz="2000" b="1" i="0" dirty="0">
                <a:latin typeface="+mn-ea"/>
                <a:ea typeface="+mn-ea"/>
              </a:rPr>
              <a:t> </a:t>
            </a:r>
            <a:r>
              <a:rPr lang="en-US" altLang="zh-CN" sz="2000" b="1" i="0" dirty="0" err="1">
                <a:latin typeface="+mn-ea"/>
                <a:ea typeface="+mn-ea"/>
              </a:rPr>
              <a:t>nCmdShow</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LRESULT CALLBACK </a:t>
            </a:r>
            <a:r>
              <a:rPr lang="en-US" altLang="zh-CN" sz="2000" b="1" i="0" dirty="0" err="1">
                <a:latin typeface="+mn-ea"/>
                <a:ea typeface="+mn-ea"/>
              </a:rPr>
              <a:t>WndProc</a:t>
            </a:r>
            <a:r>
              <a:rPr lang="en-US" altLang="zh-CN" sz="2000" b="1" i="0" dirty="0">
                <a:latin typeface="+mn-ea"/>
                <a:ea typeface="+mn-ea"/>
              </a:rPr>
              <a:t>(HWND, UINT, WPARAM, LPARAM);</a:t>
            </a:r>
            <a:endParaRPr lang="zh-CN" altLang="zh-CN" sz="2000" b="1" i="0" dirty="0">
              <a:latin typeface="+mn-ea"/>
              <a:ea typeface="+mn-ea"/>
            </a:endParaRPr>
          </a:p>
          <a:p>
            <a:r>
              <a:rPr lang="en-US" altLang="zh-CN" sz="1600" b="1" i="0" dirty="0" err="1">
                <a:latin typeface="+mn-ea"/>
                <a:ea typeface="+mn-ea"/>
              </a:rPr>
              <a:t>int</a:t>
            </a:r>
            <a:r>
              <a:rPr lang="en-US" altLang="zh-CN" sz="1600" b="1" i="0" dirty="0">
                <a:latin typeface="+mn-ea"/>
                <a:ea typeface="+mn-ea"/>
              </a:rPr>
              <a:t> WINAPI </a:t>
            </a:r>
            <a:r>
              <a:rPr lang="en-US" altLang="zh-CN" sz="1600" b="1" i="0" dirty="0" err="1">
                <a:latin typeface="+mn-ea"/>
                <a:ea typeface="+mn-ea"/>
              </a:rPr>
              <a:t>WinMain</a:t>
            </a:r>
            <a:r>
              <a:rPr lang="en-US" altLang="zh-CN" sz="1600" b="1" i="0" dirty="0">
                <a:latin typeface="+mn-ea"/>
                <a:ea typeface="+mn-ea"/>
              </a:rPr>
              <a:t>(HINSTANCE </a:t>
            </a:r>
            <a:r>
              <a:rPr lang="en-US" altLang="zh-CN" sz="1600" b="1" i="0" dirty="0" err="1">
                <a:latin typeface="+mn-ea"/>
                <a:ea typeface="+mn-ea"/>
              </a:rPr>
              <a:t>hInstance,HINSTANCE</a:t>
            </a:r>
            <a:r>
              <a:rPr lang="en-US" altLang="zh-CN" sz="1600" b="1" i="0" dirty="0">
                <a:latin typeface="+mn-ea"/>
                <a:ea typeface="+mn-ea"/>
              </a:rPr>
              <a:t> </a:t>
            </a:r>
            <a:r>
              <a:rPr lang="en-US" altLang="zh-CN" sz="1600" b="1" i="0" dirty="0" err="1">
                <a:latin typeface="+mn-ea"/>
                <a:ea typeface="+mn-ea"/>
              </a:rPr>
              <a:t>hPrevInstance,LPSTR</a:t>
            </a:r>
            <a:r>
              <a:rPr lang="en-US" altLang="zh-CN" sz="1600" b="1" i="0" dirty="0">
                <a:latin typeface="+mn-ea"/>
                <a:ea typeface="+mn-ea"/>
              </a:rPr>
              <a:t> </a:t>
            </a:r>
            <a:r>
              <a:rPr lang="en-US" altLang="zh-CN" sz="1600" b="1" i="0" dirty="0" err="1">
                <a:latin typeface="+mn-ea"/>
                <a:ea typeface="+mn-ea"/>
              </a:rPr>
              <a:t>lpCmdLine,int</a:t>
            </a:r>
            <a:r>
              <a:rPr lang="en-US" altLang="zh-CN" sz="1600" b="1" i="0" dirty="0">
                <a:latin typeface="+mn-ea"/>
                <a:ea typeface="+mn-ea"/>
              </a:rPr>
              <a:t> </a:t>
            </a:r>
            <a:r>
              <a:rPr lang="en-US" altLang="zh-CN" sz="1600" b="1" i="0" dirty="0" err="1">
                <a:latin typeface="+mn-ea"/>
                <a:ea typeface="+mn-ea"/>
              </a:rPr>
              <a:t>nCmdShow</a:t>
            </a:r>
            <a:r>
              <a:rPr lang="en-US" altLang="zh-CN" sz="1600" b="1" i="0" dirty="0">
                <a:latin typeface="+mn-ea"/>
                <a:ea typeface="+mn-ea"/>
              </a:rPr>
              <a:t>)</a:t>
            </a:r>
            <a:endParaRPr lang="zh-CN" altLang="zh-CN" sz="1600" b="1" i="0" dirty="0">
              <a:latin typeface="+mn-ea"/>
              <a:ea typeface="+mn-ea"/>
            </a:endParaRPr>
          </a:p>
          <a:p>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   MSG </a:t>
            </a:r>
            <a:r>
              <a:rPr lang="en-US" altLang="zh-CN" sz="2000" b="1" i="0" dirty="0" err="1">
                <a:latin typeface="+mn-ea"/>
                <a:ea typeface="+mn-ea"/>
              </a:rPr>
              <a:t>msg</a:t>
            </a:r>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if(!</a:t>
            </a:r>
            <a:r>
              <a:rPr lang="en-US" altLang="zh-CN" sz="2000" b="1" i="0" dirty="0" err="1">
                <a:latin typeface="+mn-ea"/>
                <a:ea typeface="+mn-ea"/>
              </a:rPr>
              <a:t>InitWindowClass</a:t>
            </a:r>
            <a:r>
              <a:rPr lang="en-US" altLang="zh-CN" sz="2000" b="1" i="0" dirty="0">
                <a:latin typeface="+mn-ea"/>
                <a:ea typeface="+mn-ea"/>
              </a:rPr>
              <a:t>(</a:t>
            </a:r>
            <a:r>
              <a:rPr lang="en-US" altLang="zh-CN" sz="2000" b="1" i="0" dirty="0" err="1">
                <a:latin typeface="+mn-ea"/>
                <a:ea typeface="+mn-ea"/>
              </a:rPr>
              <a:t>hInstance,nCmdShow</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a:t>
            </a:r>
            <a:r>
              <a:rPr lang="en-US" altLang="zh-CN" sz="2000" b="1" i="0" dirty="0" err="1">
                <a:latin typeface="+mn-ea"/>
                <a:ea typeface="+mn-ea"/>
              </a:rPr>
              <a:t>MessageBox</a:t>
            </a:r>
            <a:r>
              <a:rPr lang="en-US" altLang="zh-CN" sz="2000" b="1" i="0" dirty="0">
                <a:latin typeface="+mn-ea"/>
                <a:ea typeface="+mn-ea"/>
              </a:rPr>
              <a:t>(NULL,L"</a:t>
            </a:r>
            <a:r>
              <a:rPr lang="zh-CN" altLang="zh-CN" sz="2000" b="1" i="0" dirty="0">
                <a:latin typeface="+mn-ea"/>
                <a:ea typeface="+mn-ea"/>
              </a:rPr>
              <a:t>创建窗口失败</a:t>
            </a:r>
            <a:r>
              <a:rPr lang="en-US" altLang="zh-CN" sz="2000" b="1" i="0" dirty="0">
                <a:latin typeface="+mn-ea"/>
                <a:ea typeface="+mn-ea"/>
              </a:rPr>
              <a:t>!",_T("</a:t>
            </a:r>
            <a:r>
              <a:rPr lang="zh-CN" altLang="zh-CN" sz="2000" b="1" i="0" dirty="0">
                <a:latin typeface="+mn-ea"/>
                <a:ea typeface="+mn-ea"/>
              </a:rPr>
              <a:t>创建窗口</a:t>
            </a:r>
            <a:r>
              <a:rPr lang="en-US" altLang="zh-CN" sz="2000" b="1" i="0" dirty="0">
                <a:latin typeface="+mn-ea"/>
                <a:ea typeface="+mn-ea"/>
              </a:rPr>
              <a:t>"),NULL);</a:t>
            </a:r>
            <a:endParaRPr lang="zh-CN" altLang="zh-CN" sz="2000" b="1" i="0" dirty="0">
              <a:latin typeface="+mn-ea"/>
              <a:ea typeface="+mn-ea"/>
            </a:endParaRPr>
          </a:p>
          <a:p>
            <a:r>
              <a:rPr lang="en-US" altLang="zh-CN" sz="2000" b="1" i="0" dirty="0">
                <a:latin typeface="+mn-ea"/>
                <a:ea typeface="+mn-ea"/>
              </a:rPr>
              <a:t>		 return 1;</a:t>
            </a:r>
            <a:endParaRPr lang="zh-CN" altLang="zh-CN" sz="2000" b="1" i="0" dirty="0">
              <a:latin typeface="+mn-ea"/>
              <a:ea typeface="+mn-ea"/>
            </a:endParaRPr>
          </a:p>
          <a:p>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while (</a:t>
            </a:r>
            <a:r>
              <a:rPr lang="en-US" altLang="zh-CN" sz="2000" b="1" i="0" dirty="0" err="1">
                <a:latin typeface="+mn-ea"/>
                <a:ea typeface="+mn-ea"/>
              </a:rPr>
              <a:t>GetMessage</a:t>
            </a:r>
            <a:r>
              <a:rPr lang="en-US" altLang="zh-CN" sz="2000" b="1" i="0" dirty="0">
                <a:latin typeface="+mn-ea"/>
                <a:ea typeface="+mn-ea"/>
              </a:rPr>
              <a:t>(&amp;</a:t>
            </a:r>
            <a:r>
              <a:rPr lang="en-US" altLang="zh-CN" sz="2000" b="1" i="0" dirty="0" err="1">
                <a:latin typeface="+mn-ea"/>
                <a:ea typeface="+mn-ea"/>
              </a:rPr>
              <a:t>msg</a:t>
            </a:r>
            <a:r>
              <a:rPr lang="en-US" altLang="zh-CN" sz="2000" b="1" i="0" dirty="0">
                <a:latin typeface="+mn-ea"/>
                <a:ea typeface="+mn-ea"/>
              </a:rPr>
              <a:t>, NULL, 0, 0))	</a:t>
            </a:r>
            <a:endParaRPr lang="zh-CN" altLang="zh-CN" sz="2000" b="1" i="0" dirty="0">
              <a:latin typeface="+mn-ea"/>
              <a:ea typeface="+mn-ea"/>
            </a:endParaRPr>
          </a:p>
          <a:p>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a:t>
            </a:r>
            <a:r>
              <a:rPr lang="en-US" altLang="zh-CN" sz="2000" b="1" i="0" dirty="0" err="1">
                <a:latin typeface="+mn-ea"/>
                <a:ea typeface="+mn-ea"/>
              </a:rPr>
              <a:t>TranslateMessage</a:t>
            </a:r>
            <a:r>
              <a:rPr lang="en-US" altLang="zh-CN" sz="2000" b="1" i="0" dirty="0">
                <a:latin typeface="+mn-ea"/>
                <a:ea typeface="+mn-ea"/>
              </a:rPr>
              <a:t>(&amp;</a:t>
            </a:r>
            <a:r>
              <a:rPr lang="en-US" altLang="zh-CN" sz="2000" b="1" i="0" dirty="0" err="1">
                <a:latin typeface="+mn-ea"/>
                <a:ea typeface="+mn-ea"/>
              </a:rPr>
              <a:t>msg</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err="1">
                <a:latin typeface="+mn-ea"/>
                <a:ea typeface="+mn-ea"/>
              </a:rPr>
              <a:t>DispatchMessage</a:t>
            </a:r>
            <a:r>
              <a:rPr lang="en-US" altLang="zh-CN" sz="2000" b="1" i="0" dirty="0">
                <a:latin typeface="+mn-ea"/>
                <a:ea typeface="+mn-ea"/>
              </a:rPr>
              <a:t>(&amp;</a:t>
            </a:r>
            <a:r>
              <a:rPr lang="en-US" altLang="zh-CN" sz="2000" b="1" i="0" dirty="0" err="1">
                <a:latin typeface="+mn-ea"/>
                <a:ea typeface="+mn-ea"/>
              </a:rPr>
              <a:t>msg</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return (</a:t>
            </a:r>
            <a:r>
              <a:rPr lang="en-US" altLang="zh-CN" sz="2000" b="1" i="0" dirty="0" err="1">
                <a:latin typeface="+mn-ea"/>
                <a:ea typeface="+mn-ea"/>
              </a:rPr>
              <a:t>int</a:t>
            </a:r>
            <a:r>
              <a:rPr lang="en-US" altLang="zh-CN" sz="2000" b="1" i="0" dirty="0">
                <a:latin typeface="+mn-ea"/>
                <a:ea typeface="+mn-ea"/>
              </a:rPr>
              <a:t>) </a:t>
            </a:r>
            <a:r>
              <a:rPr lang="en-US" altLang="zh-CN" sz="2000" b="1" i="0" dirty="0" err="1">
                <a:latin typeface="+mn-ea"/>
                <a:ea typeface="+mn-ea"/>
              </a:rPr>
              <a:t>msg.wParam</a:t>
            </a:r>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endParaRPr lang="zh-CN" altLang="zh-CN" sz="2000" b="1" i="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additive="base">
                                        <p:cTn id="7" dur="500" fill="hold"/>
                                        <p:tgtEl>
                                          <p:spTgt spid="27650"/>
                                        </p:tgtEl>
                                        <p:attrNameLst>
                                          <p:attrName>ppt_x</p:attrName>
                                        </p:attrNameLst>
                                      </p:cBhvr>
                                      <p:tavLst>
                                        <p:tav tm="0">
                                          <p:val>
                                            <p:strVal val="0-#ppt_w/2"/>
                                          </p:val>
                                        </p:tav>
                                        <p:tav tm="100000">
                                          <p:val>
                                            <p:strVal val="#ppt_x"/>
                                          </p:val>
                                        </p:tav>
                                      </p:tavLst>
                                    </p:anim>
                                    <p:anim calcmode="lin" valueType="num">
                                      <p:cBhvr additive="base">
                                        <p:cTn id="8" dur="500" fill="hold"/>
                                        <p:tgtEl>
                                          <p:spTgt spid="276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Text Box 2"/>
          <p:cNvSpPr txBox="1">
            <a:spLocks noChangeArrowheads="1"/>
          </p:cNvSpPr>
          <p:nvPr/>
        </p:nvSpPr>
        <p:spPr bwMode="auto">
          <a:xfrm>
            <a:off x="56456" y="-27384"/>
            <a:ext cx="9829800" cy="6876241"/>
          </a:xfrm>
          <a:prstGeom prst="rect">
            <a:avLst/>
          </a:prstGeom>
          <a:gradFill rotWithShape="0">
            <a:gsLst>
              <a:gs pos="0">
                <a:schemeClr val="bg1"/>
              </a:gs>
              <a:gs pos="100000">
                <a:srgbClr val="CCFFFF"/>
              </a:gs>
            </a:gsLst>
            <a:path path="shape">
              <a:fillToRect l="50000" t="50000" r="50000" b="5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ts val="2300"/>
              </a:lnSpc>
            </a:pPr>
            <a:r>
              <a:rPr lang="en-US" altLang="zh-CN" sz="1800" b="1" i="0" dirty="0" smtClean="0">
                <a:latin typeface="+mn-ea"/>
                <a:ea typeface="+mn-ea"/>
              </a:rPr>
              <a:t>LRESULT </a:t>
            </a:r>
            <a:r>
              <a:rPr lang="en-US" altLang="zh-CN" sz="1800" b="1" i="0" dirty="0">
                <a:latin typeface="+mn-ea"/>
                <a:ea typeface="+mn-ea"/>
              </a:rPr>
              <a:t>CALLBACK </a:t>
            </a:r>
            <a:r>
              <a:rPr lang="en-US" altLang="zh-CN" sz="1800" b="1" i="0" dirty="0" err="1">
                <a:latin typeface="+mn-ea"/>
                <a:ea typeface="+mn-ea"/>
              </a:rPr>
              <a:t>WndProc</a:t>
            </a:r>
            <a:r>
              <a:rPr lang="en-US" altLang="zh-CN" sz="1800" b="1" i="0" dirty="0">
                <a:latin typeface="+mn-ea"/>
                <a:ea typeface="+mn-ea"/>
              </a:rPr>
              <a:t>(HWND </a:t>
            </a:r>
            <a:r>
              <a:rPr lang="en-US" altLang="zh-CN" sz="1800" b="1" i="0" dirty="0" err="1">
                <a:latin typeface="+mn-ea"/>
                <a:ea typeface="+mn-ea"/>
              </a:rPr>
              <a:t>hWnd</a:t>
            </a:r>
            <a:r>
              <a:rPr lang="en-US" altLang="zh-CN" sz="1800" b="1" i="0" dirty="0">
                <a:latin typeface="+mn-ea"/>
                <a:ea typeface="+mn-ea"/>
              </a:rPr>
              <a:t>, UINT message, WPARAM </a:t>
            </a:r>
            <a:r>
              <a:rPr lang="en-US" altLang="zh-CN" sz="1800" b="1" i="0" dirty="0" err="1">
                <a:latin typeface="+mn-ea"/>
                <a:ea typeface="+mn-ea"/>
              </a:rPr>
              <a:t>wParam</a:t>
            </a:r>
            <a:r>
              <a:rPr lang="en-US" altLang="zh-CN" sz="1800" b="1" i="0" dirty="0">
                <a:latin typeface="+mn-ea"/>
                <a:ea typeface="+mn-ea"/>
              </a:rPr>
              <a:t>, LPARAM </a:t>
            </a:r>
            <a:r>
              <a:rPr lang="en-US" altLang="zh-CN" sz="1800" b="1" i="0" dirty="0" err="1">
                <a:latin typeface="+mn-ea"/>
                <a:ea typeface="+mn-ea"/>
              </a:rPr>
              <a:t>lParam</a:t>
            </a:r>
            <a:r>
              <a:rPr lang="en-US" altLang="zh-CN" sz="1800" b="1" i="0" dirty="0">
                <a:latin typeface="+mn-ea"/>
                <a:ea typeface="+mn-ea"/>
              </a:rPr>
              <a:t>)</a:t>
            </a:r>
            <a:endParaRPr lang="zh-CN" altLang="zh-CN" sz="1800" b="1" i="0" dirty="0">
              <a:latin typeface="+mn-ea"/>
              <a:ea typeface="+mn-ea"/>
            </a:endParaRPr>
          </a:p>
          <a:p>
            <a:pPr>
              <a:lnSpc>
                <a:spcPts val="2300"/>
              </a:lnSpc>
            </a:pPr>
            <a:r>
              <a:rPr lang="en-US" altLang="zh-CN" sz="2000" b="1" i="0" dirty="0" smtClean="0">
                <a:latin typeface="+mn-ea"/>
                <a:ea typeface="+mn-ea"/>
              </a:rPr>
              <a:t>{ HDC </a:t>
            </a:r>
            <a:r>
              <a:rPr lang="en-US" altLang="zh-CN" sz="2000" b="1" i="0" dirty="0" err="1">
                <a:latin typeface="+mn-ea"/>
                <a:ea typeface="+mn-ea"/>
              </a:rPr>
              <a:t>hdc</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smtClean="0">
                <a:latin typeface="+mn-ea"/>
                <a:ea typeface="+mn-ea"/>
              </a:rPr>
              <a:t>  HFONT </a:t>
            </a:r>
            <a:r>
              <a:rPr lang="en-US" altLang="zh-CN" sz="2000" b="1" i="0" dirty="0" err="1">
                <a:latin typeface="+mn-ea"/>
                <a:ea typeface="+mn-ea"/>
              </a:rPr>
              <a:t>hF_black,hF_big</a:t>
            </a:r>
            <a:r>
              <a:rPr lang="en-US" altLang="zh-CN" sz="2000" b="1" i="0" dirty="0">
                <a:latin typeface="+mn-ea"/>
                <a:ea typeface="+mn-ea"/>
              </a:rPr>
              <a:t>;	//</a:t>
            </a:r>
            <a:r>
              <a:rPr lang="zh-CN" altLang="zh-CN" sz="2000" b="1" i="0" dirty="0">
                <a:latin typeface="+mn-ea"/>
                <a:ea typeface="+mn-ea"/>
              </a:rPr>
              <a:t>定义两种字体句柄</a:t>
            </a:r>
            <a:endParaRPr lang="zh-CN" altLang="zh-CN" sz="2000" b="1" i="0" dirty="0">
              <a:latin typeface="+mn-ea"/>
              <a:ea typeface="+mn-ea"/>
            </a:endParaRPr>
          </a:p>
          <a:p>
            <a:pPr>
              <a:lnSpc>
                <a:spcPts val="2300"/>
              </a:lnSpc>
            </a:pPr>
            <a:r>
              <a:rPr lang="en-US" altLang="zh-CN" sz="2000" b="1" i="0" dirty="0" smtClean="0">
                <a:latin typeface="+mn-ea"/>
                <a:ea typeface="+mn-ea"/>
              </a:rPr>
              <a:t>  PAINTSTRUCT </a:t>
            </a:r>
            <a:r>
              <a:rPr lang="en-US" altLang="zh-CN" sz="2000" b="1" i="0" dirty="0" err="1">
                <a:latin typeface="+mn-ea"/>
                <a:ea typeface="+mn-ea"/>
              </a:rPr>
              <a:t>ps</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smtClean="0">
                <a:latin typeface="+mn-ea"/>
                <a:ea typeface="+mn-ea"/>
              </a:rPr>
              <a:t>  TEXTMETRIC </a:t>
            </a:r>
            <a:r>
              <a:rPr lang="en-US" altLang="zh-CN" sz="2000" b="1" i="0" dirty="0">
                <a:latin typeface="+mn-ea"/>
                <a:ea typeface="+mn-ea"/>
              </a:rPr>
              <a:t>tm;		</a:t>
            </a:r>
            <a:r>
              <a:rPr lang="en-US" altLang="zh-CN" sz="2000" b="1" i="0" dirty="0" smtClean="0">
                <a:latin typeface="+mn-ea"/>
                <a:ea typeface="+mn-ea"/>
              </a:rPr>
              <a:t>//</a:t>
            </a:r>
            <a:r>
              <a:rPr lang="zh-CN" altLang="zh-CN" sz="2000" b="1" i="0" dirty="0">
                <a:latin typeface="+mn-ea"/>
                <a:ea typeface="+mn-ea"/>
              </a:rPr>
              <a:t>定义一个</a:t>
            </a:r>
            <a:r>
              <a:rPr lang="en-US" altLang="zh-CN" sz="2000" b="1" i="0" dirty="0">
                <a:latin typeface="+mn-ea"/>
                <a:ea typeface="+mn-ea"/>
              </a:rPr>
              <a:t>TEXTMETRIC</a:t>
            </a:r>
            <a:r>
              <a:rPr lang="zh-CN" altLang="zh-CN" sz="2000" b="1" i="0" dirty="0">
                <a:latin typeface="+mn-ea"/>
                <a:ea typeface="+mn-ea"/>
              </a:rPr>
              <a:t>结构，用以记录字体信息</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LPCWSTR </a:t>
            </a:r>
            <a:r>
              <a:rPr lang="en-US" altLang="zh-CN" sz="2000" b="1" i="0" dirty="0">
                <a:latin typeface="+mn-ea"/>
                <a:ea typeface="+mn-ea"/>
              </a:rPr>
              <a:t>lpsz_1=L"</a:t>
            </a:r>
            <a:r>
              <a:rPr lang="zh-CN" altLang="zh-CN" sz="2000" b="1" i="0" dirty="0">
                <a:latin typeface="+mn-ea"/>
                <a:ea typeface="+mn-ea"/>
              </a:rPr>
              <a:t>这是一行红色的、字体为</a:t>
            </a:r>
            <a:r>
              <a:rPr lang="en-US" altLang="zh-CN" sz="2000" b="1" i="0" dirty="0">
                <a:latin typeface="+mn-ea"/>
                <a:ea typeface="+mn-ea"/>
              </a:rPr>
              <a:t>SYSTEM_FONT</a:t>
            </a:r>
            <a:r>
              <a:rPr lang="zh-CN" altLang="zh-CN" sz="2000" b="1" i="0" dirty="0">
                <a:latin typeface="+mn-ea"/>
                <a:ea typeface="+mn-ea"/>
              </a:rPr>
              <a:t>的文字，红色代表未来</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smtClean="0">
                <a:latin typeface="+mn-ea"/>
                <a:ea typeface="+mn-ea"/>
              </a:rPr>
              <a:t>  LPCWSTR </a:t>
            </a:r>
            <a:r>
              <a:rPr lang="en-US" altLang="zh-CN" sz="2000" b="1" i="0" dirty="0">
                <a:latin typeface="+mn-ea"/>
                <a:ea typeface="+mn-ea"/>
              </a:rPr>
              <a:t>lpsz_2=L"</a:t>
            </a:r>
            <a:r>
              <a:rPr lang="zh-CN" altLang="zh-CN" sz="2000" b="1" i="0" dirty="0">
                <a:latin typeface="+mn-ea"/>
                <a:ea typeface="+mn-ea"/>
              </a:rPr>
              <a:t>现在显示的是自定义绿色字体，绿色代表生机勃勃</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smtClean="0">
                <a:latin typeface="+mn-ea"/>
                <a:ea typeface="+mn-ea"/>
              </a:rPr>
              <a:t>  LPCWSTR </a:t>
            </a:r>
            <a:r>
              <a:rPr lang="en-US" altLang="zh-CN" sz="2000" b="1" i="0" dirty="0">
                <a:latin typeface="+mn-ea"/>
                <a:ea typeface="+mn-ea"/>
              </a:rPr>
              <a:t>lpsz_3=L"</a:t>
            </a:r>
            <a:r>
              <a:rPr lang="zh-CN" altLang="zh-CN" sz="2000" b="1" i="0" dirty="0">
                <a:latin typeface="+mn-ea"/>
                <a:ea typeface="+mn-ea"/>
              </a:rPr>
              <a:t>这一行是蓝色的粗体字，蓝色代表广阔的海洋和天空</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smtClean="0">
                <a:latin typeface="+mn-ea"/>
                <a:ea typeface="+mn-ea"/>
              </a:rPr>
              <a:t>  LPCWSTR </a:t>
            </a:r>
            <a:r>
              <a:rPr lang="en-US" altLang="zh-CN" sz="2000" b="1" i="0" dirty="0">
                <a:latin typeface="+mn-ea"/>
                <a:ea typeface="+mn-ea"/>
              </a:rPr>
              <a:t>lpsz_4=L"</a:t>
            </a:r>
            <a:r>
              <a:rPr lang="zh-CN" altLang="zh-CN" sz="2000" b="1" i="0" dirty="0">
                <a:latin typeface="+mn-ea"/>
                <a:ea typeface="+mn-ea"/>
              </a:rPr>
              <a:t>这是大号、斜体并带有下划线的文字</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smtClean="0">
                <a:latin typeface="+mn-ea"/>
                <a:ea typeface="+mn-ea"/>
              </a:rPr>
              <a:t>  LPCWSTR </a:t>
            </a:r>
            <a:r>
              <a:rPr lang="en-US" altLang="zh-CN" sz="2000" b="1" i="0" dirty="0">
                <a:latin typeface="+mn-ea"/>
                <a:ea typeface="+mn-ea"/>
              </a:rPr>
              <a:t>lpsz_5=L"</a:t>
            </a:r>
            <a:r>
              <a:rPr lang="zh-CN" altLang="zh-CN" sz="2000" b="1" i="0" dirty="0">
                <a:latin typeface="+mn-ea"/>
                <a:ea typeface="+mn-ea"/>
              </a:rPr>
              <a:t>您掌握了字体的操作了吗</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smtClean="0">
                <a:latin typeface="+mn-ea"/>
                <a:ea typeface="+mn-ea"/>
              </a:rPr>
              <a:t>  LPCWSTR </a:t>
            </a:r>
            <a:r>
              <a:rPr lang="en-US" altLang="zh-CN" sz="2000" b="1" i="0" dirty="0">
                <a:latin typeface="+mn-ea"/>
                <a:ea typeface="+mn-ea"/>
              </a:rPr>
              <a:t>lpsz_6=L"</a:t>
            </a:r>
            <a:r>
              <a:rPr lang="zh-CN" altLang="zh-CN" sz="2000" b="1" i="0" dirty="0">
                <a:latin typeface="+mn-ea"/>
                <a:ea typeface="+mn-ea"/>
              </a:rPr>
              <a:t>祝您成功</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smtClean="0">
                <a:latin typeface="+mn-ea"/>
                <a:ea typeface="+mn-ea"/>
              </a:rPr>
              <a:t>  LPCWSTR </a:t>
            </a:r>
            <a:r>
              <a:rPr lang="en-US" altLang="zh-CN" sz="2000" b="1" i="0" dirty="0">
                <a:latin typeface="+mn-ea"/>
                <a:ea typeface="+mn-ea"/>
              </a:rPr>
              <a:t>lpsz_7=</a:t>
            </a:r>
            <a:r>
              <a:rPr lang="en-US" altLang="zh-CN" sz="2000" b="1" i="0" dirty="0" err="1">
                <a:latin typeface="+mn-ea"/>
                <a:ea typeface="+mn-ea"/>
              </a:rPr>
              <a:t>L"Visual</a:t>
            </a:r>
            <a:r>
              <a:rPr lang="en-US" altLang="zh-CN" sz="2000" b="1" i="0" dirty="0">
                <a:latin typeface="+mn-ea"/>
                <a:ea typeface="+mn-ea"/>
              </a:rPr>
              <a:t> C++</a:t>
            </a:r>
            <a:r>
              <a:rPr lang="zh-CN" altLang="zh-CN" sz="2000" b="1" i="0" dirty="0">
                <a:latin typeface="+mn-ea"/>
                <a:ea typeface="+mn-ea"/>
              </a:rPr>
              <a:t>课程很有用</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smtClean="0">
                <a:latin typeface="+mn-ea"/>
                <a:ea typeface="+mn-ea"/>
              </a:rPr>
              <a:t>  </a:t>
            </a:r>
            <a:r>
              <a:rPr lang="en-US" altLang="zh-CN" sz="2000" b="1" i="0" dirty="0" err="1" smtClean="0">
                <a:latin typeface="+mn-ea"/>
                <a:ea typeface="+mn-ea"/>
              </a:rPr>
              <a:t>int</a:t>
            </a:r>
            <a:r>
              <a:rPr lang="en-US" altLang="zh-CN" sz="2000" b="1" i="0" dirty="0" smtClean="0">
                <a:latin typeface="+mn-ea"/>
                <a:ea typeface="+mn-ea"/>
              </a:rPr>
              <a:t> </a:t>
            </a:r>
            <a:r>
              <a:rPr lang="en-US" altLang="zh-CN" sz="2000" b="1" i="0" dirty="0">
                <a:latin typeface="+mn-ea"/>
                <a:ea typeface="+mn-ea"/>
              </a:rPr>
              <a:t>X=0,Y=0;</a:t>
            </a:r>
            <a:endParaRPr lang="zh-CN" altLang="zh-CN" sz="2000" b="1" i="0" dirty="0">
              <a:latin typeface="+mn-ea"/>
              <a:ea typeface="+mn-ea"/>
            </a:endParaRPr>
          </a:p>
          <a:p>
            <a:pPr>
              <a:lnSpc>
                <a:spcPts val="2300"/>
              </a:lnSpc>
            </a:pPr>
            <a:r>
              <a:rPr lang="en-US" altLang="zh-CN" sz="2000" b="1" i="0" dirty="0" smtClean="0">
                <a:latin typeface="+mn-ea"/>
                <a:ea typeface="+mn-ea"/>
              </a:rPr>
              <a:t>  static </a:t>
            </a:r>
            <a:r>
              <a:rPr lang="en-US" altLang="zh-CN" sz="2000" b="1" i="0" dirty="0">
                <a:latin typeface="+mn-ea"/>
                <a:ea typeface="+mn-ea"/>
              </a:rPr>
              <a:t>RECT </a:t>
            </a:r>
            <a:r>
              <a:rPr lang="en-US" altLang="zh-CN" sz="2000" b="1" i="0" dirty="0" err="1">
                <a:latin typeface="+mn-ea"/>
                <a:ea typeface="+mn-ea"/>
              </a:rPr>
              <a:t>rect</a:t>
            </a:r>
            <a:r>
              <a:rPr lang="en-US" altLang="zh-CN" sz="2000" b="1" i="0" dirty="0">
                <a:latin typeface="+mn-ea"/>
                <a:ea typeface="+mn-ea"/>
              </a:rPr>
              <a:t>={0,300,0,350};  </a:t>
            </a:r>
            <a:endParaRPr lang="zh-CN" altLang="zh-CN" sz="2000" b="1" i="0" dirty="0">
              <a:latin typeface="+mn-ea"/>
              <a:ea typeface="+mn-ea"/>
            </a:endParaRPr>
          </a:p>
          <a:p>
            <a:pPr>
              <a:lnSpc>
                <a:spcPts val="2300"/>
              </a:lnSpc>
            </a:pPr>
            <a:r>
              <a:rPr lang="en-US" altLang="zh-CN" sz="2000" b="1" i="0" dirty="0" smtClean="0">
                <a:latin typeface="+mn-ea"/>
                <a:ea typeface="+mn-ea"/>
              </a:rPr>
              <a:t>  SIZE </a:t>
            </a:r>
            <a:r>
              <a:rPr lang="en-US" altLang="zh-CN" sz="2000" b="1" i="0" dirty="0" err="1">
                <a:latin typeface="+mn-ea"/>
                <a:ea typeface="+mn-ea"/>
              </a:rPr>
              <a:t>size</a:t>
            </a:r>
            <a:r>
              <a:rPr lang="en-US" altLang="zh-CN" sz="2000" b="1" i="0" dirty="0">
                <a:latin typeface="+mn-ea"/>
                <a:ea typeface="+mn-ea"/>
              </a:rPr>
              <a:t>;					</a:t>
            </a:r>
            <a:r>
              <a:rPr lang="en-US" altLang="zh-CN" sz="2000" b="1" i="0" dirty="0" smtClean="0">
                <a:latin typeface="+mn-ea"/>
                <a:ea typeface="+mn-ea"/>
              </a:rPr>
              <a:t>//</a:t>
            </a:r>
            <a:r>
              <a:rPr lang="zh-CN" altLang="zh-CN" sz="2000" b="1" i="0" dirty="0">
                <a:latin typeface="+mn-ea"/>
                <a:ea typeface="+mn-ea"/>
              </a:rPr>
              <a:t>定义一个</a:t>
            </a:r>
            <a:r>
              <a:rPr lang="en-US" altLang="zh-CN" sz="2000" b="1" i="0" dirty="0">
                <a:latin typeface="+mn-ea"/>
                <a:ea typeface="+mn-ea"/>
              </a:rPr>
              <a:t>SIZE</a:t>
            </a:r>
            <a:r>
              <a:rPr lang="zh-CN" altLang="zh-CN" sz="2000" b="1" i="0" dirty="0">
                <a:latin typeface="+mn-ea"/>
                <a:ea typeface="+mn-ea"/>
              </a:rPr>
              <a:t>类型的结构</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switch </a:t>
            </a:r>
            <a:r>
              <a:rPr lang="en-US" altLang="zh-CN" sz="2000" b="1" i="0" dirty="0">
                <a:latin typeface="+mn-ea"/>
                <a:ea typeface="+mn-ea"/>
              </a:rPr>
              <a:t>(message)</a:t>
            </a:r>
            <a:endParaRPr lang="zh-CN" altLang="zh-CN" sz="2000" b="1" i="0" dirty="0">
              <a:latin typeface="+mn-ea"/>
              <a:ea typeface="+mn-ea"/>
            </a:endParaRPr>
          </a:p>
          <a:p>
            <a:pPr>
              <a:lnSpc>
                <a:spcPts val="2300"/>
              </a:lnSpc>
            </a:pPr>
            <a:r>
              <a:rPr lang="en-US" altLang="zh-CN" sz="2000" b="1" i="0" dirty="0" smtClean="0">
                <a:latin typeface="+mn-ea"/>
                <a:ea typeface="+mn-ea"/>
              </a:rPr>
              <a:t>  {  case </a:t>
            </a:r>
            <a:r>
              <a:rPr lang="en-US" altLang="zh-CN" sz="2000" b="1" i="0" dirty="0">
                <a:latin typeface="+mn-ea"/>
                <a:ea typeface="+mn-ea"/>
              </a:rPr>
              <a:t>WM_CREATE:</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err="1">
                <a:latin typeface="+mn-ea"/>
                <a:ea typeface="+mn-ea"/>
              </a:rPr>
              <a:t>SetTimer</a:t>
            </a:r>
            <a:r>
              <a:rPr lang="en-US" altLang="zh-CN" sz="2000" b="1" i="0" dirty="0">
                <a:latin typeface="+mn-ea"/>
                <a:ea typeface="+mn-ea"/>
              </a:rPr>
              <a:t>(hWnd,9999,50,NULL);		</a:t>
            </a:r>
            <a:r>
              <a:rPr lang="en-US" altLang="zh-CN" sz="2000" b="1" i="0" dirty="0" smtClean="0">
                <a:latin typeface="+mn-ea"/>
                <a:ea typeface="+mn-ea"/>
              </a:rPr>
              <a:t>//</a:t>
            </a:r>
            <a:r>
              <a:rPr lang="zh-CN" altLang="zh-CN" sz="2000" b="1" i="0" dirty="0">
                <a:latin typeface="+mn-ea"/>
                <a:ea typeface="+mn-ea"/>
              </a:rPr>
              <a:t>设置定时器</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break</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smtClean="0">
                <a:latin typeface="+mn-ea"/>
                <a:ea typeface="+mn-ea"/>
              </a:rPr>
              <a:t>     case </a:t>
            </a:r>
            <a:r>
              <a:rPr lang="en-US" altLang="zh-CN" sz="2000" b="1" i="0" dirty="0">
                <a:latin typeface="+mn-ea"/>
                <a:ea typeface="+mn-ea"/>
              </a:rPr>
              <a:t>WM_TIMER:</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if(</a:t>
            </a:r>
            <a:r>
              <a:rPr lang="en-US" altLang="zh-CN" sz="2000" b="1" i="0" dirty="0" err="1" smtClean="0">
                <a:latin typeface="+mn-ea"/>
                <a:ea typeface="+mn-ea"/>
              </a:rPr>
              <a:t>wParam</a:t>
            </a:r>
            <a:r>
              <a:rPr lang="en-US" altLang="zh-CN" sz="2000" b="1" i="0" dirty="0">
                <a:latin typeface="+mn-ea"/>
                <a:ea typeface="+mn-ea"/>
              </a:rPr>
              <a:t>==9999)     			</a:t>
            </a:r>
            <a:r>
              <a:rPr lang="en-US" altLang="zh-CN" sz="2000" b="1" i="0" dirty="0" smtClean="0">
                <a:latin typeface="+mn-ea"/>
                <a:ea typeface="+mn-ea"/>
              </a:rPr>
              <a:t>//</a:t>
            </a:r>
            <a:r>
              <a:rPr lang="zh-CN" altLang="zh-CN" sz="2000" b="1" i="0" dirty="0">
                <a:latin typeface="+mn-ea"/>
                <a:ea typeface="+mn-ea"/>
              </a:rPr>
              <a:t>定时刷新</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a:t>
            </a:r>
            <a:r>
              <a:rPr lang="en-US" altLang="zh-CN" sz="2000" b="1" i="0" dirty="0" err="1" smtClean="0">
                <a:latin typeface="+mn-ea"/>
                <a:ea typeface="+mn-ea"/>
              </a:rPr>
              <a:t>InvalidateRect</a:t>
            </a:r>
            <a:r>
              <a:rPr lang="en-US" altLang="zh-CN" sz="2000" b="1" i="0" dirty="0" smtClean="0">
                <a:latin typeface="+mn-ea"/>
                <a:ea typeface="+mn-ea"/>
              </a:rPr>
              <a:t>(</a:t>
            </a:r>
            <a:r>
              <a:rPr lang="en-US" altLang="zh-CN" sz="2000" b="1" i="0" dirty="0" err="1" smtClean="0">
                <a:latin typeface="+mn-ea"/>
                <a:ea typeface="+mn-ea"/>
              </a:rPr>
              <a:t>hWnd,NULL,true</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break;</a:t>
            </a:r>
            <a:endParaRPr lang="zh-CN" altLang="zh-CN" sz="2000" b="1" i="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Text Box 2"/>
          <p:cNvSpPr txBox="1">
            <a:spLocks noChangeArrowheads="1"/>
          </p:cNvSpPr>
          <p:nvPr/>
        </p:nvSpPr>
        <p:spPr bwMode="auto">
          <a:xfrm>
            <a:off x="76200" y="-27384"/>
            <a:ext cx="9701336" cy="6876241"/>
          </a:xfrm>
          <a:prstGeom prst="rect">
            <a:avLst/>
          </a:prstGeom>
          <a:gradFill rotWithShape="0">
            <a:gsLst>
              <a:gs pos="0">
                <a:schemeClr val="bg1"/>
              </a:gs>
              <a:gs pos="100000">
                <a:srgbClr val="CCFFFF"/>
              </a:gs>
            </a:gsLst>
            <a:path path="shape">
              <a:fillToRect l="50000" t="50000" r="50000" b="5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ts val="2300"/>
              </a:lnSpc>
            </a:pPr>
            <a:r>
              <a:rPr lang="en-US" altLang="zh-CN" sz="2000" b="1" i="0" dirty="0" smtClean="0">
                <a:latin typeface="+mn-ea"/>
                <a:ea typeface="+mn-ea"/>
              </a:rPr>
              <a:t>  case </a:t>
            </a:r>
            <a:r>
              <a:rPr lang="en-US" altLang="zh-CN" sz="2000" b="1" i="0" dirty="0">
                <a:latin typeface="+mn-ea"/>
                <a:ea typeface="+mn-ea"/>
              </a:rPr>
              <a:t>WM_PAINT:</a:t>
            </a:r>
            <a:endParaRPr lang="zh-CN" altLang="zh-CN" sz="2000" b="1" i="0" dirty="0">
              <a:latin typeface="+mn-ea"/>
              <a:ea typeface="+mn-ea"/>
            </a:endParaRPr>
          </a:p>
          <a:p>
            <a:pPr>
              <a:lnSpc>
                <a:spcPts val="2300"/>
              </a:lnSpc>
            </a:pPr>
            <a:r>
              <a:rPr lang="en-US" altLang="zh-CN" sz="2000" b="1" i="0" dirty="0" smtClean="0">
                <a:latin typeface="+mn-ea"/>
                <a:ea typeface="+mn-ea"/>
              </a:rPr>
              <a:t>    </a:t>
            </a:r>
            <a:r>
              <a:rPr lang="en-US" altLang="zh-CN" sz="2000" b="1" i="0" dirty="0" err="1" smtClean="0">
                <a:latin typeface="+mn-ea"/>
                <a:ea typeface="+mn-ea"/>
              </a:rPr>
              <a:t>rect.right</a:t>
            </a:r>
            <a:r>
              <a:rPr lang="en-US" altLang="zh-CN" sz="2000" b="1" i="0" dirty="0">
                <a:latin typeface="+mn-ea"/>
                <a:ea typeface="+mn-ea"/>
              </a:rPr>
              <a:t>+=2;  </a:t>
            </a:r>
            <a:r>
              <a:rPr lang="en-US" altLang="zh-CN" sz="2000" b="1" i="0" dirty="0" smtClean="0">
                <a:latin typeface="+mn-ea"/>
                <a:ea typeface="+mn-ea"/>
              </a:rPr>
              <a:t>				//</a:t>
            </a:r>
            <a:r>
              <a:rPr lang="zh-CN" altLang="zh-CN" sz="2000" b="1" i="0" dirty="0">
                <a:latin typeface="+mn-ea"/>
                <a:ea typeface="+mn-ea"/>
              </a:rPr>
              <a:t>矩形的右边界增</a:t>
            </a:r>
            <a:r>
              <a:rPr lang="en-US" altLang="zh-CN" sz="2000" b="1" i="0" dirty="0">
                <a:latin typeface="+mn-ea"/>
                <a:ea typeface="+mn-ea"/>
              </a:rPr>
              <a:t>2</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a:t>
            </a:r>
            <a:r>
              <a:rPr lang="en-US" altLang="zh-CN" sz="2000" b="1" i="0" dirty="0" err="1" smtClean="0">
                <a:latin typeface="+mn-ea"/>
                <a:ea typeface="+mn-ea"/>
              </a:rPr>
              <a:t>hdc</a:t>
            </a:r>
            <a:r>
              <a:rPr lang="en-US" altLang="zh-CN" sz="2000" b="1" i="0" dirty="0" smtClean="0">
                <a:latin typeface="+mn-ea"/>
                <a:ea typeface="+mn-ea"/>
              </a:rPr>
              <a:t>=</a:t>
            </a:r>
            <a:r>
              <a:rPr lang="en-US" altLang="zh-CN" sz="2000" b="1" i="0" dirty="0" err="1" smtClean="0">
                <a:latin typeface="+mn-ea"/>
                <a:ea typeface="+mn-ea"/>
              </a:rPr>
              <a:t>BeginPaint</a:t>
            </a:r>
            <a:r>
              <a:rPr lang="en-US" altLang="zh-CN" sz="2000" b="1" i="0" dirty="0" smtClean="0">
                <a:latin typeface="+mn-ea"/>
                <a:ea typeface="+mn-ea"/>
              </a:rPr>
              <a:t>(</a:t>
            </a:r>
            <a:r>
              <a:rPr lang="en-US" altLang="zh-CN" sz="2000" b="1" i="0" dirty="0" err="1" smtClean="0">
                <a:latin typeface="+mn-ea"/>
                <a:ea typeface="+mn-ea"/>
              </a:rPr>
              <a:t>hWnd</a:t>
            </a:r>
            <a:r>
              <a:rPr lang="en-US" altLang="zh-CN" sz="2000" b="1" i="0" dirty="0">
                <a:latin typeface="+mn-ea"/>
                <a:ea typeface="+mn-ea"/>
              </a:rPr>
              <a:t>,&amp;</a:t>
            </a:r>
            <a:r>
              <a:rPr lang="en-US" altLang="zh-CN" sz="2000" b="1" i="0" dirty="0" err="1">
                <a:latin typeface="+mn-ea"/>
                <a:ea typeface="+mn-ea"/>
              </a:rPr>
              <a:t>ps</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a:t>
            </a:r>
            <a:r>
              <a:rPr lang="en-US" altLang="zh-CN" sz="2000" b="1" i="0" dirty="0" err="1" smtClean="0">
                <a:latin typeface="+mn-ea"/>
                <a:ea typeface="+mn-ea"/>
              </a:rPr>
              <a:t>SetTextColor</a:t>
            </a:r>
            <a:r>
              <a:rPr lang="en-US" altLang="zh-CN" sz="2000" b="1" i="0" dirty="0" smtClean="0">
                <a:latin typeface="+mn-ea"/>
                <a:ea typeface="+mn-ea"/>
              </a:rPr>
              <a:t>(</a:t>
            </a:r>
            <a:r>
              <a:rPr lang="en-US" altLang="zh-CN" sz="2000" b="1" i="0" dirty="0" err="1" smtClean="0">
                <a:latin typeface="+mn-ea"/>
                <a:ea typeface="+mn-ea"/>
              </a:rPr>
              <a:t>hdc,RGB</a:t>
            </a:r>
            <a:r>
              <a:rPr lang="en-US" altLang="zh-CN" sz="2000" b="1" i="0" dirty="0" smtClean="0">
                <a:latin typeface="+mn-ea"/>
                <a:ea typeface="+mn-ea"/>
              </a:rPr>
              <a:t>(255,0,0</a:t>
            </a:r>
            <a:r>
              <a:rPr lang="en-US" altLang="zh-CN" sz="2000" b="1" i="0" dirty="0">
                <a:latin typeface="+mn-ea"/>
                <a:ea typeface="+mn-ea"/>
              </a:rPr>
              <a:t>));		</a:t>
            </a:r>
            <a:r>
              <a:rPr lang="en-US" altLang="zh-CN" sz="2000" b="1" i="0" dirty="0" smtClean="0">
                <a:latin typeface="+mn-ea"/>
                <a:ea typeface="+mn-ea"/>
              </a:rPr>
              <a:t>//</a:t>
            </a:r>
            <a:r>
              <a:rPr lang="zh-CN" altLang="zh-CN" sz="2000" b="1" i="0" dirty="0">
                <a:latin typeface="+mn-ea"/>
                <a:ea typeface="+mn-ea"/>
              </a:rPr>
              <a:t>设置文本颜色为红色</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a:t>
            </a:r>
            <a:r>
              <a:rPr lang="en-US" altLang="zh-CN" sz="2000" b="1" i="0" dirty="0" err="1" smtClean="0">
                <a:latin typeface="+mn-ea"/>
                <a:ea typeface="+mn-ea"/>
              </a:rPr>
              <a:t>GetTextMetrics</a:t>
            </a:r>
            <a:r>
              <a:rPr lang="en-US" altLang="zh-CN" sz="2000" b="1" i="0" dirty="0" smtClean="0">
                <a:latin typeface="+mn-ea"/>
                <a:ea typeface="+mn-ea"/>
              </a:rPr>
              <a:t>(</a:t>
            </a:r>
            <a:r>
              <a:rPr lang="en-US" altLang="zh-CN" sz="2000" b="1" i="0" dirty="0" err="1" smtClean="0">
                <a:latin typeface="+mn-ea"/>
                <a:ea typeface="+mn-ea"/>
              </a:rPr>
              <a:t>hdc</a:t>
            </a:r>
            <a:r>
              <a:rPr lang="en-US" altLang="zh-CN" sz="2000" b="1" i="0" dirty="0">
                <a:latin typeface="+mn-ea"/>
                <a:ea typeface="+mn-ea"/>
              </a:rPr>
              <a:t>,&amp;tm);			</a:t>
            </a:r>
            <a:r>
              <a:rPr lang="en-US" altLang="zh-CN" sz="2000" b="1" i="0" dirty="0" smtClean="0">
                <a:latin typeface="+mn-ea"/>
                <a:ea typeface="+mn-ea"/>
              </a:rPr>
              <a:t>//</a:t>
            </a:r>
            <a:r>
              <a:rPr lang="zh-CN" altLang="zh-CN" sz="2000" b="1" i="0" dirty="0">
                <a:latin typeface="+mn-ea"/>
                <a:ea typeface="+mn-ea"/>
              </a:rPr>
              <a:t>获取默认字体，写入</a:t>
            </a:r>
            <a:r>
              <a:rPr lang="en-US" altLang="zh-CN" sz="2000" b="1" i="0" dirty="0">
                <a:latin typeface="+mn-ea"/>
                <a:ea typeface="+mn-ea"/>
              </a:rPr>
              <a:t>tm</a:t>
            </a:r>
            <a:r>
              <a:rPr lang="zh-CN" altLang="zh-CN" sz="2000" b="1" i="0" dirty="0">
                <a:latin typeface="+mn-ea"/>
                <a:ea typeface="+mn-ea"/>
              </a:rPr>
              <a:t>结构中</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a:t>
            </a:r>
            <a:r>
              <a:rPr lang="en-US" altLang="zh-CN" sz="2000" b="1" i="0" dirty="0" err="1" smtClean="0">
                <a:latin typeface="+mn-ea"/>
                <a:ea typeface="+mn-ea"/>
              </a:rPr>
              <a:t>TextOut</a:t>
            </a:r>
            <a:r>
              <a:rPr lang="en-US" altLang="zh-CN" sz="2000" b="1" i="0" dirty="0" smtClean="0">
                <a:latin typeface="+mn-ea"/>
                <a:ea typeface="+mn-ea"/>
              </a:rPr>
              <a:t>(hdc,X,Y,lpsz_1</a:t>
            </a:r>
            <a:r>
              <a:rPr lang="en-US" altLang="zh-CN" sz="2000" b="1" i="0" dirty="0">
                <a:latin typeface="+mn-ea"/>
                <a:ea typeface="+mn-ea"/>
              </a:rPr>
              <a:t>,_tcsclen(lpsz_1));	//</a:t>
            </a:r>
            <a:r>
              <a:rPr lang="zh-CN" altLang="zh-CN" sz="2000" b="1" i="0" dirty="0">
                <a:latin typeface="+mn-ea"/>
                <a:ea typeface="+mn-ea"/>
              </a:rPr>
              <a:t>使用当前字体输出文本</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Y=</a:t>
            </a:r>
            <a:r>
              <a:rPr lang="en-US" altLang="zh-CN" sz="2000" b="1" i="0" dirty="0" err="1" smtClean="0">
                <a:latin typeface="+mn-ea"/>
                <a:ea typeface="+mn-ea"/>
              </a:rPr>
              <a:t>Y+tm.tmHeight+tm.tmExternalLeading</a:t>
            </a:r>
            <a:r>
              <a:rPr lang="en-US" altLang="zh-CN" sz="2000" b="1" i="0" dirty="0">
                <a:latin typeface="+mn-ea"/>
                <a:ea typeface="+mn-ea"/>
              </a:rPr>
              <a:t>;//</a:t>
            </a:r>
            <a:r>
              <a:rPr lang="zh-CN" altLang="zh-CN" sz="2000" b="1" i="0" dirty="0">
                <a:latin typeface="+mn-ea"/>
                <a:ea typeface="+mn-ea"/>
              </a:rPr>
              <a:t>计算换行时下一行文本的输出坐标</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a:t>
            </a:r>
            <a:r>
              <a:rPr lang="en-US" altLang="zh-CN" sz="2000" b="1" i="0" dirty="0" err="1" smtClean="0">
                <a:latin typeface="+mn-ea"/>
                <a:ea typeface="+mn-ea"/>
              </a:rPr>
              <a:t>hF_black</a:t>
            </a:r>
            <a:r>
              <a:rPr lang="en-US" altLang="zh-CN" sz="2000" b="1" i="0" dirty="0" smtClean="0">
                <a:latin typeface="+mn-ea"/>
                <a:ea typeface="+mn-ea"/>
              </a:rPr>
              <a:t>=</a:t>
            </a:r>
            <a:r>
              <a:rPr lang="en-US" altLang="zh-CN" sz="2000" b="1" i="0" dirty="0" err="1" smtClean="0">
                <a:latin typeface="+mn-ea"/>
                <a:ea typeface="+mn-ea"/>
              </a:rPr>
              <a:t>CreateFont</a:t>
            </a:r>
            <a:r>
              <a:rPr lang="en-US" altLang="zh-CN" sz="2000" b="1" i="0" dirty="0">
                <a:latin typeface="+mn-ea"/>
                <a:ea typeface="+mn-ea"/>
              </a:rPr>
              <a:t>			</a:t>
            </a:r>
            <a:r>
              <a:rPr lang="en-US" altLang="zh-CN" sz="2000" b="1" i="0" dirty="0" smtClean="0">
                <a:latin typeface="+mn-ea"/>
                <a:ea typeface="+mn-ea"/>
              </a:rPr>
              <a:t>//</a:t>
            </a:r>
            <a:r>
              <a:rPr lang="zh-CN" altLang="zh-CN" sz="2000" b="1" i="0" dirty="0">
                <a:latin typeface="+mn-ea"/>
                <a:ea typeface="+mn-ea"/>
              </a:rPr>
              <a:t>创建自定义字体</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(20,</a:t>
            </a:r>
            <a:r>
              <a:rPr lang="en-US" altLang="zh-CN" sz="2000" b="1" i="0" dirty="0">
                <a:latin typeface="+mn-ea"/>
                <a:ea typeface="+mn-ea"/>
              </a:rPr>
              <a:t>		</a:t>
            </a:r>
            <a:r>
              <a:rPr lang="en-US" altLang="zh-CN" sz="2000" b="1" i="0" dirty="0" smtClean="0">
                <a:latin typeface="+mn-ea"/>
                <a:ea typeface="+mn-ea"/>
              </a:rPr>
              <a:t>//</a:t>
            </a:r>
            <a:r>
              <a:rPr lang="zh-CN" altLang="zh-CN" sz="2000" b="1" i="0" dirty="0">
                <a:latin typeface="+mn-ea"/>
                <a:ea typeface="+mn-ea"/>
              </a:rPr>
              <a:t>字体的高度</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0</a:t>
            </a:r>
            <a:r>
              <a:rPr lang="en-US" altLang="zh-CN" sz="2000" b="1" i="0" dirty="0">
                <a:latin typeface="+mn-ea"/>
                <a:ea typeface="+mn-ea"/>
              </a:rPr>
              <a:t>,		//</a:t>
            </a:r>
            <a:r>
              <a:rPr lang="zh-CN" altLang="zh-CN" sz="2000" b="1" i="0" dirty="0">
                <a:latin typeface="+mn-ea"/>
                <a:ea typeface="+mn-ea"/>
              </a:rPr>
              <a:t>由系统根据高宽比选取字体最佳宽度值</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0</a:t>
            </a:r>
            <a:r>
              <a:rPr lang="en-US" altLang="zh-CN" sz="2000" b="1" i="0" dirty="0">
                <a:latin typeface="+mn-ea"/>
                <a:ea typeface="+mn-ea"/>
              </a:rPr>
              <a:t>,		//</a:t>
            </a:r>
            <a:r>
              <a:rPr lang="zh-CN" altLang="zh-CN" sz="2000" b="1" i="0" dirty="0">
                <a:latin typeface="+mn-ea"/>
                <a:ea typeface="+mn-ea"/>
              </a:rPr>
              <a:t>文本的倾斜度为</a:t>
            </a:r>
            <a:r>
              <a:rPr lang="en-US" altLang="zh-CN" sz="2000" b="1" i="0" dirty="0">
                <a:latin typeface="+mn-ea"/>
                <a:ea typeface="+mn-ea"/>
              </a:rPr>
              <a:t>0</a:t>
            </a:r>
            <a:r>
              <a:rPr lang="zh-CN" altLang="zh-CN" sz="2000" b="1" i="0" dirty="0">
                <a:latin typeface="+mn-ea"/>
                <a:ea typeface="+mn-ea"/>
              </a:rPr>
              <a:t>，表示水平</a:t>
            </a:r>
            <a:r>
              <a:rPr lang="en-US" altLang="zh-CN" sz="2000" b="1" i="0" dirty="0">
                <a:latin typeface="+mn-ea"/>
                <a:ea typeface="+mn-ea"/>
              </a:rPr>
              <a:t> </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0</a:t>
            </a:r>
            <a:r>
              <a:rPr lang="en-US" altLang="zh-CN" sz="2000" b="1" i="0" dirty="0">
                <a:latin typeface="+mn-ea"/>
                <a:ea typeface="+mn-ea"/>
              </a:rPr>
              <a:t>,	</a:t>
            </a:r>
            <a:r>
              <a:rPr lang="en-US" altLang="zh-CN" sz="2000" b="1" i="0" dirty="0" smtClean="0">
                <a:latin typeface="+mn-ea"/>
                <a:ea typeface="+mn-ea"/>
              </a:rPr>
              <a:t>	//</a:t>
            </a:r>
            <a:r>
              <a:rPr lang="zh-CN" altLang="zh-CN" sz="2000" b="1" i="0" dirty="0">
                <a:latin typeface="+mn-ea"/>
                <a:ea typeface="+mn-ea"/>
              </a:rPr>
              <a:t>字体与基线的倾斜度为</a:t>
            </a:r>
            <a:r>
              <a:rPr lang="en-US" altLang="zh-CN" sz="2000" b="1" i="0" dirty="0">
                <a:latin typeface="+mn-ea"/>
                <a:ea typeface="+mn-ea"/>
              </a:rPr>
              <a:t>0</a:t>
            </a:r>
            <a:r>
              <a:rPr lang="zh-CN" altLang="zh-CN" sz="2000" b="1" i="0" dirty="0">
                <a:latin typeface="+mn-ea"/>
                <a:ea typeface="+mn-ea"/>
              </a:rPr>
              <a:t>，</a:t>
            </a:r>
            <a:r>
              <a:rPr lang="en-US" altLang="zh-CN" sz="2000" b="1" i="0" dirty="0">
                <a:latin typeface="+mn-ea"/>
                <a:ea typeface="+mn-ea"/>
              </a:rPr>
              <a:t> </a:t>
            </a:r>
            <a:r>
              <a:rPr lang="zh-CN" altLang="zh-CN" sz="2000" b="1" i="0" dirty="0">
                <a:latin typeface="+mn-ea"/>
                <a:ea typeface="+mn-ea"/>
              </a:rPr>
              <a:t>表示与基线平行</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FW_HEAVY</a:t>
            </a:r>
            <a:r>
              <a:rPr lang="en-US" altLang="zh-CN" sz="2000" b="1" i="0" dirty="0">
                <a:latin typeface="+mn-ea"/>
                <a:ea typeface="+mn-ea"/>
              </a:rPr>
              <a:t>,		//</a:t>
            </a:r>
            <a:r>
              <a:rPr lang="zh-CN" altLang="zh-CN" sz="2000" b="1" i="0" dirty="0">
                <a:latin typeface="+mn-ea"/>
                <a:ea typeface="+mn-ea"/>
              </a:rPr>
              <a:t>字体的粗度，</a:t>
            </a:r>
            <a:r>
              <a:rPr lang="en-US" altLang="zh-CN" sz="2000" b="1" i="0" dirty="0">
                <a:latin typeface="+mn-ea"/>
                <a:ea typeface="+mn-ea"/>
              </a:rPr>
              <a:t>FW_HEAVY</a:t>
            </a:r>
            <a:r>
              <a:rPr lang="zh-CN" altLang="zh-CN" sz="2000" b="1" i="0" dirty="0">
                <a:latin typeface="+mn-ea"/>
                <a:ea typeface="+mn-ea"/>
              </a:rPr>
              <a:t>为最粗</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0</a:t>
            </a:r>
            <a:r>
              <a:rPr lang="en-US" altLang="zh-CN" sz="2000" b="1" i="0" dirty="0">
                <a:latin typeface="+mn-ea"/>
                <a:ea typeface="+mn-ea"/>
              </a:rPr>
              <a:t>,			//</a:t>
            </a:r>
            <a:r>
              <a:rPr lang="zh-CN" altLang="zh-CN" sz="2000" b="1" i="0" dirty="0">
                <a:latin typeface="+mn-ea"/>
                <a:ea typeface="+mn-ea"/>
              </a:rPr>
              <a:t>非斜体字</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0</a:t>
            </a:r>
            <a:r>
              <a:rPr lang="en-US" altLang="zh-CN" sz="2000" b="1" i="0" dirty="0">
                <a:latin typeface="+mn-ea"/>
                <a:ea typeface="+mn-ea"/>
              </a:rPr>
              <a:t>,			//</a:t>
            </a:r>
            <a:r>
              <a:rPr lang="zh-CN" altLang="zh-CN" sz="2000" b="1" i="0" dirty="0">
                <a:latin typeface="+mn-ea"/>
                <a:ea typeface="+mn-ea"/>
              </a:rPr>
              <a:t>无下划线</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0</a:t>
            </a:r>
            <a:r>
              <a:rPr lang="en-US" altLang="zh-CN" sz="2000" b="1" i="0" dirty="0">
                <a:latin typeface="+mn-ea"/>
                <a:ea typeface="+mn-ea"/>
              </a:rPr>
              <a:t>,			//</a:t>
            </a:r>
            <a:r>
              <a:rPr lang="zh-CN" altLang="zh-CN" sz="2000" b="1" i="0" dirty="0">
                <a:latin typeface="+mn-ea"/>
                <a:ea typeface="+mn-ea"/>
              </a:rPr>
              <a:t>无删除线</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GB2312_CHARSET,	//</a:t>
            </a:r>
            <a:r>
              <a:rPr lang="zh-CN" altLang="zh-CN" sz="2000" b="1" i="0" dirty="0">
                <a:latin typeface="+mn-ea"/>
                <a:ea typeface="+mn-ea"/>
              </a:rPr>
              <a:t>表示所用的字符集为</a:t>
            </a:r>
            <a:r>
              <a:rPr lang="en-US" altLang="zh-CN" sz="2000" b="1" i="0" dirty="0">
                <a:latin typeface="+mn-ea"/>
                <a:ea typeface="+mn-ea"/>
              </a:rPr>
              <a:t>ANSI_CHARSET</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OUT_DEFAULT_PRECIS,</a:t>
            </a:r>
            <a:r>
              <a:rPr lang="en-US" altLang="zh-CN" sz="2000" b="1" i="0" dirty="0">
                <a:latin typeface="+mn-ea"/>
                <a:ea typeface="+mn-ea"/>
              </a:rPr>
              <a:t>		//</a:t>
            </a:r>
            <a:r>
              <a:rPr lang="zh-CN" altLang="zh-CN" sz="2000" b="1" i="0" dirty="0">
                <a:latin typeface="+mn-ea"/>
                <a:ea typeface="+mn-ea"/>
              </a:rPr>
              <a:t>输出精度为默认精度</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CLIP_DEFAULT_PRECIS</a:t>
            </a:r>
            <a:r>
              <a:rPr lang="en-US" altLang="zh-CN" sz="2000" b="1" i="0" dirty="0">
                <a:latin typeface="+mn-ea"/>
                <a:ea typeface="+mn-ea"/>
              </a:rPr>
              <a:t>,		//</a:t>
            </a:r>
            <a:r>
              <a:rPr lang="zh-CN" altLang="zh-CN" sz="2000" b="1" i="0" dirty="0">
                <a:latin typeface="+mn-ea"/>
                <a:ea typeface="+mn-ea"/>
              </a:rPr>
              <a:t>剪裁精度为默认精度</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DEFAULT_QUALITY</a:t>
            </a:r>
            <a:r>
              <a:rPr lang="en-US" altLang="zh-CN" sz="2000" b="1" i="0" dirty="0">
                <a:latin typeface="+mn-ea"/>
                <a:ea typeface="+mn-ea"/>
              </a:rPr>
              <a:t>,		//</a:t>
            </a:r>
            <a:r>
              <a:rPr lang="zh-CN" altLang="zh-CN" sz="2000" b="1" i="0" dirty="0">
                <a:latin typeface="+mn-ea"/>
                <a:ea typeface="+mn-ea"/>
              </a:rPr>
              <a:t>输出质量为默认值</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DEFAULT_PITCH|FF_DONTCARE,	//</a:t>
            </a:r>
            <a:r>
              <a:rPr lang="zh-CN" altLang="zh-CN" sz="2000" b="1" i="0" dirty="0">
                <a:latin typeface="+mn-ea"/>
                <a:ea typeface="+mn-ea"/>
              </a:rPr>
              <a:t>字间距和字体系列使用默认值</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L</a:t>
            </a:r>
            <a:r>
              <a:rPr lang="en-US" altLang="zh-CN" sz="2000" b="1" i="0" dirty="0">
                <a:latin typeface="+mn-ea"/>
                <a:ea typeface="+mn-ea"/>
              </a:rPr>
              <a:t>"</a:t>
            </a:r>
            <a:r>
              <a:rPr lang="zh-CN" altLang="zh-CN" sz="2000" b="1" i="0" dirty="0">
                <a:latin typeface="+mn-ea"/>
                <a:ea typeface="+mn-ea"/>
              </a:rPr>
              <a:t>粗体字</a:t>
            </a:r>
            <a:r>
              <a:rPr lang="en-US" altLang="zh-CN" sz="2000" b="1" i="0" dirty="0">
                <a:latin typeface="+mn-ea"/>
                <a:ea typeface="+mn-ea"/>
              </a:rPr>
              <a:t>"			</a:t>
            </a:r>
            <a:r>
              <a:rPr lang="en-US" altLang="zh-CN" sz="2000" b="1" i="0" dirty="0" smtClean="0">
                <a:latin typeface="+mn-ea"/>
                <a:ea typeface="+mn-ea"/>
              </a:rPr>
              <a:t>//</a:t>
            </a:r>
            <a:r>
              <a:rPr lang="zh-CN" altLang="zh-CN" sz="2000" b="1" i="0" dirty="0">
                <a:latin typeface="+mn-ea"/>
                <a:ea typeface="+mn-ea"/>
              </a:rPr>
              <a:t>字体名称</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a:t>
            </a:r>
            <a:endParaRPr lang="zh-CN" altLang="zh-CN" sz="2000" b="1" i="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Text Box 2"/>
          <p:cNvSpPr txBox="1">
            <a:spLocks noChangeArrowheads="1"/>
          </p:cNvSpPr>
          <p:nvPr/>
        </p:nvSpPr>
        <p:spPr bwMode="auto">
          <a:xfrm>
            <a:off x="76200" y="113719"/>
            <a:ext cx="9701336" cy="6555641"/>
          </a:xfrm>
          <a:prstGeom prst="rect">
            <a:avLst/>
          </a:prstGeom>
          <a:gradFill rotWithShape="0">
            <a:gsLst>
              <a:gs pos="0">
                <a:schemeClr val="bg1"/>
              </a:gs>
              <a:gs pos="100000">
                <a:srgbClr val="CCFFFF"/>
              </a:gs>
            </a:gsLst>
            <a:path path="shape">
              <a:fillToRect l="50000" t="50000" r="50000" b="5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altLang="zh-CN" sz="2000" b="1" i="0" dirty="0">
                <a:latin typeface="+mn-ea"/>
                <a:ea typeface="+mn-ea"/>
              </a:rPr>
              <a:t>	</a:t>
            </a:r>
            <a:r>
              <a:rPr lang="en-US" altLang="zh-CN" sz="2000" b="1" i="0" dirty="0" err="1">
                <a:latin typeface="+mn-ea"/>
                <a:ea typeface="+mn-ea"/>
              </a:rPr>
              <a:t>SetTextColor</a:t>
            </a:r>
            <a:r>
              <a:rPr lang="en-US" altLang="zh-CN" sz="2000" b="1" i="0" dirty="0">
                <a:latin typeface="+mn-ea"/>
                <a:ea typeface="+mn-ea"/>
              </a:rPr>
              <a:t>(</a:t>
            </a:r>
            <a:r>
              <a:rPr lang="en-US" altLang="zh-CN" sz="2000" b="1" i="0" dirty="0" err="1">
                <a:latin typeface="+mn-ea"/>
                <a:ea typeface="+mn-ea"/>
              </a:rPr>
              <a:t>hdc,RGB</a:t>
            </a:r>
            <a:r>
              <a:rPr lang="en-US" altLang="zh-CN" sz="2000" b="1" i="0" dirty="0">
                <a:latin typeface="+mn-ea"/>
                <a:ea typeface="+mn-ea"/>
              </a:rPr>
              <a:t>(0,255,0));	//</a:t>
            </a:r>
            <a:r>
              <a:rPr lang="zh-CN" altLang="zh-CN" sz="2000" b="1" i="0" dirty="0">
                <a:latin typeface="+mn-ea"/>
                <a:ea typeface="+mn-ea"/>
              </a:rPr>
              <a:t>设置文本颜色为绿色</a:t>
            </a:r>
            <a:endParaRPr lang="zh-CN" altLang="zh-CN" sz="2000" b="1" i="0" dirty="0">
              <a:latin typeface="+mn-ea"/>
              <a:ea typeface="+mn-ea"/>
            </a:endParaRPr>
          </a:p>
          <a:p>
            <a:r>
              <a:rPr lang="en-US" altLang="zh-CN" sz="2000" b="1" i="0" dirty="0">
                <a:latin typeface="+mn-ea"/>
                <a:ea typeface="+mn-ea"/>
              </a:rPr>
              <a:t>	</a:t>
            </a:r>
            <a:r>
              <a:rPr lang="en-US" altLang="zh-CN" sz="2000" b="1" i="0" dirty="0" err="1">
                <a:latin typeface="+mn-ea"/>
                <a:ea typeface="+mn-ea"/>
              </a:rPr>
              <a:t>SelectObject</a:t>
            </a:r>
            <a:r>
              <a:rPr lang="en-US" altLang="zh-CN" sz="2000" b="1" i="0" dirty="0">
                <a:latin typeface="+mn-ea"/>
                <a:ea typeface="+mn-ea"/>
              </a:rPr>
              <a:t>(</a:t>
            </a:r>
            <a:r>
              <a:rPr lang="en-US" altLang="zh-CN" sz="2000" b="1" i="0" dirty="0" err="1">
                <a:latin typeface="+mn-ea"/>
                <a:ea typeface="+mn-ea"/>
              </a:rPr>
              <a:t>hdc,hF_black</a:t>
            </a:r>
            <a:r>
              <a:rPr lang="en-US" altLang="zh-CN" sz="2000" b="1" i="0" dirty="0">
                <a:latin typeface="+mn-ea"/>
                <a:ea typeface="+mn-ea"/>
              </a:rPr>
              <a:t>);		//</a:t>
            </a:r>
            <a:r>
              <a:rPr lang="zh-CN" altLang="zh-CN" sz="2000" b="1" i="0" dirty="0">
                <a:latin typeface="+mn-ea"/>
                <a:ea typeface="+mn-ea"/>
              </a:rPr>
              <a:t>将自定义字体选入设备环境</a:t>
            </a:r>
            <a:endParaRPr lang="zh-CN" altLang="zh-CN" sz="2000" b="1" i="0" dirty="0">
              <a:latin typeface="+mn-ea"/>
              <a:ea typeface="+mn-ea"/>
            </a:endParaRPr>
          </a:p>
          <a:p>
            <a:r>
              <a:rPr lang="en-US" altLang="zh-CN" sz="2000" b="1" i="0" dirty="0">
                <a:latin typeface="+mn-ea"/>
                <a:ea typeface="+mn-ea"/>
              </a:rPr>
              <a:t>	</a:t>
            </a:r>
            <a:r>
              <a:rPr lang="en-US" altLang="zh-CN" sz="2000" b="1" i="0" dirty="0" err="1">
                <a:latin typeface="+mn-ea"/>
                <a:ea typeface="+mn-ea"/>
              </a:rPr>
              <a:t>GetTextMetrics</a:t>
            </a:r>
            <a:r>
              <a:rPr lang="en-US" altLang="zh-CN" sz="2000" b="1" i="0" dirty="0">
                <a:latin typeface="+mn-ea"/>
                <a:ea typeface="+mn-ea"/>
              </a:rPr>
              <a:t>(</a:t>
            </a:r>
            <a:r>
              <a:rPr lang="en-US" altLang="zh-CN" sz="2000" b="1" i="0" dirty="0" err="1">
                <a:latin typeface="+mn-ea"/>
                <a:ea typeface="+mn-ea"/>
              </a:rPr>
              <a:t>hdc</a:t>
            </a:r>
            <a:r>
              <a:rPr lang="en-US" altLang="zh-CN" sz="2000" b="1" i="0" dirty="0">
                <a:latin typeface="+mn-ea"/>
                <a:ea typeface="+mn-ea"/>
              </a:rPr>
              <a:t>,&amp;tm);	</a:t>
            </a:r>
            <a:r>
              <a:rPr lang="en-US" altLang="zh-CN" sz="2000" b="1" i="0" dirty="0" smtClean="0">
                <a:latin typeface="+mn-ea"/>
                <a:ea typeface="+mn-ea"/>
              </a:rPr>
              <a:t>//</a:t>
            </a:r>
            <a:r>
              <a:rPr lang="zh-CN" altLang="zh-CN" sz="2000" b="1" i="0" dirty="0">
                <a:latin typeface="+mn-ea"/>
                <a:ea typeface="+mn-ea"/>
              </a:rPr>
              <a:t>获取字体的信息，并写入</a:t>
            </a:r>
            <a:r>
              <a:rPr lang="en-US" altLang="zh-CN" sz="2000" b="1" i="0" dirty="0">
                <a:latin typeface="+mn-ea"/>
                <a:ea typeface="+mn-ea"/>
              </a:rPr>
              <a:t>tm</a:t>
            </a:r>
            <a:r>
              <a:rPr lang="zh-CN" altLang="zh-CN" sz="2000" b="1" i="0" dirty="0">
                <a:latin typeface="+mn-ea"/>
                <a:ea typeface="+mn-ea"/>
              </a:rPr>
              <a:t>结构中</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TextOut</a:t>
            </a:r>
            <a:r>
              <a:rPr lang="en-US" altLang="zh-CN" sz="2000" b="1" i="0" dirty="0" smtClean="0">
                <a:latin typeface="+mn-ea"/>
                <a:ea typeface="+mn-ea"/>
              </a:rPr>
              <a:t>(hdc,X,Y,lpsz_2</a:t>
            </a:r>
            <a:r>
              <a:rPr lang="en-US" altLang="zh-CN" sz="2000" b="1" i="0" dirty="0">
                <a:latin typeface="+mn-ea"/>
                <a:ea typeface="+mn-ea"/>
              </a:rPr>
              <a:t>,_tcsclen(lpsz_2));//</a:t>
            </a:r>
            <a:r>
              <a:rPr lang="zh-CN" altLang="zh-CN" sz="2000" b="1" i="0" dirty="0">
                <a:latin typeface="+mn-ea"/>
                <a:ea typeface="+mn-ea"/>
              </a:rPr>
              <a:t>使用当前字体输出文本</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		//</a:t>
            </a:r>
            <a:r>
              <a:rPr lang="zh-CN" altLang="zh-CN" sz="2000" b="1" i="0" dirty="0">
                <a:latin typeface="+mn-ea"/>
                <a:ea typeface="+mn-ea"/>
              </a:rPr>
              <a:t>换行继续输出文本，计算新行的起始</a:t>
            </a:r>
            <a:r>
              <a:rPr lang="en-US" altLang="zh-CN" sz="2000" b="1" i="0" dirty="0">
                <a:latin typeface="+mn-ea"/>
                <a:ea typeface="+mn-ea"/>
              </a:rPr>
              <a:t>Y</a:t>
            </a:r>
            <a:r>
              <a:rPr lang="zh-CN" altLang="zh-CN" sz="2000" b="1" i="0" dirty="0">
                <a:latin typeface="+mn-ea"/>
                <a:ea typeface="+mn-ea"/>
              </a:rPr>
              <a:t>坐标位置</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Y=Y+tm.tmHeight+5*</a:t>
            </a:r>
            <a:r>
              <a:rPr lang="en-US" altLang="zh-CN" sz="2000" b="1" i="0" dirty="0" err="1" smtClean="0">
                <a:latin typeface="+mn-ea"/>
                <a:ea typeface="+mn-ea"/>
              </a:rPr>
              <a:t>tm.tmExternalLeading</a:t>
            </a:r>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GetTextExtentPoint32(hdc,lpsz_2</a:t>
            </a:r>
            <a:r>
              <a:rPr lang="en-US" altLang="zh-CN" sz="2000" b="1" i="0" dirty="0">
                <a:latin typeface="+mn-ea"/>
                <a:ea typeface="+mn-ea"/>
              </a:rPr>
              <a:t>,_tcsclen(lpsz_2),&amp;size</a:t>
            </a:r>
            <a:r>
              <a:rPr lang="en-US" altLang="zh-CN" sz="2000" b="1" i="0" dirty="0" smtClean="0">
                <a:latin typeface="+mn-ea"/>
                <a:ea typeface="+mn-ea"/>
              </a:rPr>
              <a:t>);</a:t>
            </a:r>
            <a:endParaRPr lang="en-US" altLang="zh-CN" sz="2000" b="1" i="0" dirty="0" smtClean="0">
              <a:latin typeface="+mn-ea"/>
              <a:ea typeface="+mn-ea"/>
            </a:endParaRPr>
          </a:p>
          <a:p>
            <a:r>
              <a:rPr lang="en-US" altLang="zh-CN" sz="2000" b="1" i="0" dirty="0">
                <a:latin typeface="+mn-ea"/>
                <a:ea typeface="+mn-ea"/>
              </a:rPr>
              <a:t>	</a:t>
            </a:r>
            <a:r>
              <a:rPr lang="en-US" altLang="zh-CN" sz="2000" b="1" i="0" dirty="0" smtClean="0">
                <a:latin typeface="+mn-ea"/>
                <a:ea typeface="+mn-ea"/>
              </a:rPr>
              <a:t>						//</a:t>
            </a:r>
            <a:r>
              <a:rPr lang="zh-CN" altLang="zh-CN" sz="2000" b="1" i="0" dirty="0">
                <a:latin typeface="+mn-ea"/>
                <a:ea typeface="+mn-ea"/>
              </a:rPr>
              <a:t>获取字符串的宽度</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SetTextColor</a:t>
            </a:r>
            <a:r>
              <a:rPr lang="en-US" altLang="zh-CN" sz="2000" b="1" i="0" dirty="0" smtClean="0">
                <a:latin typeface="+mn-ea"/>
                <a:ea typeface="+mn-ea"/>
              </a:rPr>
              <a:t>(</a:t>
            </a:r>
            <a:r>
              <a:rPr lang="en-US" altLang="zh-CN" sz="2000" b="1" i="0" dirty="0" err="1" smtClean="0">
                <a:latin typeface="+mn-ea"/>
                <a:ea typeface="+mn-ea"/>
              </a:rPr>
              <a:t>hdc,RGB</a:t>
            </a:r>
            <a:r>
              <a:rPr lang="en-US" altLang="zh-CN" sz="2000" b="1" i="0" dirty="0" smtClean="0">
                <a:latin typeface="+mn-ea"/>
                <a:ea typeface="+mn-ea"/>
              </a:rPr>
              <a:t>(0,0,255));</a:t>
            </a:r>
            <a:r>
              <a:rPr lang="en-US" altLang="zh-CN" sz="2000" b="1" i="0" dirty="0">
                <a:latin typeface="+mn-ea"/>
                <a:ea typeface="+mn-ea"/>
              </a:rPr>
              <a:t>		//</a:t>
            </a:r>
            <a:r>
              <a:rPr lang="zh-CN" altLang="zh-CN" sz="2000" b="1" i="0" dirty="0">
                <a:latin typeface="+mn-ea"/>
                <a:ea typeface="+mn-ea"/>
              </a:rPr>
              <a:t>设置文本颜色为蓝色</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TextOut</a:t>
            </a:r>
            <a:r>
              <a:rPr lang="en-US" altLang="zh-CN" sz="2000" b="1" i="0" dirty="0" smtClean="0">
                <a:latin typeface="+mn-ea"/>
                <a:ea typeface="+mn-ea"/>
              </a:rPr>
              <a:t>(hdc,X,Y,lpsz_3</a:t>
            </a:r>
            <a:r>
              <a:rPr lang="en-US" altLang="zh-CN" sz="2000" b="1" i="0" dirty="0">
                <a:latin typeface="+mn-ea"/>
                <a:ea typeface="+mn-ea"/>
              </a:rPr>
              <a:t>,_tcsclen(lpsz_3));	//</a:t>
            </a:r>
            <a:r>
              <a:rPr lang="zh-CN" altLang="zh-CN" sz="2000" b="1" i="0" dirty="0">
                <a:latin typeface="+mn-ea"/>
                <a:ea typeface="+mn-ea"/>
              </a:rPr>
              <a:t>用当前字体输出文本</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Y=Y+tm.tmHeight+5*</a:t>
            </a:r>
            <a:r>
              <a:rPr lang="en-US" altLang="zh-CN" sz="2000" b="1" i="0" dirty="0" err="1" smtClean="0">
                <a:latin typeface="+mn-ea"/>
                <a:ea typeface="+mn-ea"/>
              </a:rPr>
              <a:t>tm.tmExternalLeading</a:t>
            </a:r>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hF_big</a:t>
            </a:r>
            <a:r>
              <a:rPr lang="en-US" altLang="zh-CN" sz="2000" b="1" i="0" dirty="0" smtClean="0">
                <a:latin typeface="+mn-ea"/>
                <a:ea typeface="+mn-ea"/>
              </a:rPr>
              <a:t>=</a:t>
            </a:r>
            <a:r>
              <a:rPr lang="en-US" altLang="zh-CN" sz="2000" b="1" i="0" dirty="0" err="1" smtClean="0">
                <a:latin typeface="+mn-ea"/>
                <a:ea typeface="+mn-ea"/>
              </a:rPr>
              <a:t>CreateFont</a:t>
            </a:r>
            <a:r>
              <a:rPr lang="en-US" altLang="zh-CN" sz="2000" b="1" i="0" dirty="0">
                <a:latin typeface="+mn-ea"/>
                <a:ea typeface="+mn-ea"/>
              </a:rPr>
              <a:t>				//</a:t>
            </a:r>
            <a:r>
              <a:rPr lang="zh-CN" altLang="zh-CN" sz="2000" b="1" i="0" dirty="0">
                <a:latin typeface="+mn-ea"/>
                <a:ea typeface="+mn-ea"/>
              </a:rPr>
              <a:t>引入新字体</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(30</a:t>
            </a:r>
            <a:r>
              <a:rPr lang="en-US" altLang="zh-CN" sz="2000" b="1" i="0" dirty="0">
                <a:latin typeface="+mn-ea"/>
                <a:ea typeface="+mn-ea"/>
              </a:rPr>
              <a:t>,				//</a:t>
            </a:r>
            <a:r>
              <a:rPr lang="zh-CN" altLang="zh-CN" sz="2000" b="1" i="0" dirty="0">
                <a:latin typeface="+mn-ea"/>
                <a:ea typeface="+mn-ea"/>
              </a:rPr>
              <a:t>字体高度</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 0,0,0,FW_NORMAL</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 1</a:t>
            </a:r>
            <a:r>
              <a:rPr lang="en-US" altLang="zh-CN" sz="2000" b="1" i="0" dirty="0">
                <a:latin typeface="+mn-ea"/>
                <a:ea typeface="+mn-ea"/>
              </a:rPr>
              <a:t>,				//</a:t>
            </a:r>
            <a:r>
              <a:rPr lang="zh-CN" altLang="zh-CN" sz="2000" b="1" i="0" dirty="0">
                <a:latin typeface="+mn-ea"/>
                <a:ea typeface="+mn-ea"/>
              </a:rPr>
              <a:t>定义斜体</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 1</a:t>
            </a:r>
            <a:r>
              <a:rPr lang="en-US" altLang="zh-CN" sz="2000" b="1" i="0" dirty="0">
                <a:latin typeface="+mn-ea"/>
                <a:ea typeface="+mn-ea"/>
              </a:rPr>
              <a:t>,				//</a:t>
            </a:r>
            <a:r>
              <a:rPr lang="zh-CN" altLang="zh-CN" sz="2000" b="1" i="0" dirty="0">
                <a:latin typeface="+mn-ea"/>
                <a:ea typeface="+mn-ea"/>
              </a:rPr>
              <a:t>定义输出时带下划线</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 0</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GB2312_CHARSET,		//</a:t>
            </a:r>
            <a:r>
              <a:rPr lang="zh-CN" altLang="zh-CN" sz="2000" b="1" i="0" dirty="0">
                <a:latin typeface="+mn-ea"/>
                <a:ea typeface="+mn-ea"/>
              </a:rPr>
              <a:t>所使用的字符集</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OUT_DEFAULT_PRECIS,CLIP_DEFAULT_PRECIS</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DEFAULT_QUALITY,DEFAULT_PITCH|FF_DONTCARE</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L"</a:t>
            </a:r>
            <a:r>
              <a:rPr lang="zh-CN" altLang="zh-CN" sz="2000" b="1" i="0" dirty="0">
                <a:latin typeface="+mn-ea"/>
                <a:ea typeface="+mn-ea"/>
              </a:rPr>
              <a:t>大号字</a:t>
            </a:r>
            <a:r>
              <a:rPr lang="en-US" altLang="zh-CN" sz="2000" b="1" i="0" dirty="0" smtClean="0">
                <a:latin typeface="+mn-ea"/>
                <a:ea typeface="+mn-ea"/>
              </a:rPr>
              <a:t>"</a:t>
            </a:r>
            <a:r>
              <a:rPr lang="en-US" altLang="zh-CN" sz="2000" b="1" i="0" dirty="0">
                <a:latin typeface="+mn-ea"/>
                <a:ea typeface="+mn-ea"/>
              </a:rPr>
              <a:t>	); 		</a:t>
            </a:r>
            <a:endParaRPr lang="zh-CN" altLang="zh-CN" sz="2000" b="1" i="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Text Box 2"/>
          <p:cNvSpPr txBox="1">
            <a:spLocks noChangeArrowheads="1"/>
          </p:cNvSpPr>
          <p:nvPr/>
        </p:nvSpPr>
        <p:spPr bwMode="auto">
          <a:xfrm>
            <a:off x="76200" y="-27384"/>
            <a:ext cx="9701336" cy="6863417"/>
          </a:xfrm>
          <a:prstGeom prst="rect">
            <a:avLst/>
          </a:prstGeom>
          <a:gradFill rotWithShape="0">
            <a:gsLst>
              <a:gs pos="0">
                <a:schemeClr val="bg1"/>
              </a:gs>
              <a:gs pos="100000">
                <a:srgbClr val="CCFFFF"/>
              </a:gs>
            </a:gsLst>
            <a:path path="shape">
              <a:fillToRect l="50000" t="50000" r="50000" b="5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altLang="zh-CN" sz="2000" b="1" i="0" dirty="0">
                <a:latin typeface="+mn-ea"/>
                <a:ea typeface="+mn-ea"/>
              </a:rPr>
              <a:t>	</a:t>
            </a:r>
            <a:r>
              <a:rPr lang="en-US" altLang="zh-CN" sz="2000" b="1" i="0" dirty="0" err="1" smtClean="0">
                <a:latin typeface="+mn-ea"/>
                <a:ea typeface="+mn-ea"/>
              </a:rPr>
              <a:t>SelectObject</a:t>
            </a:r>
            <a:r>
              <a:rPr lang="en-US" altLang="zh-CN" sz="2000" b="1" i="0" dirty="0" smtClean="0">
                <a:latin typeface="+mn-ea"/>
                <a:ea typeface="+mn-ea"/>
              </a:rPr>
              <a:t>(</a:t>
            </a:r>
            <a:r>
              <a:rPr lang="en-US" altLang="zh-CN" sz="2000" b="1" i="0" dirty="0" err="1" smtClean="0">
                <a:latin typeface="+mn-ea"/>
                <a:ea typeface="+mn-ea"/>
              </a:rPr>
              <a:t>hdc,hF_big</a:t>
            </a:r>
            <a:r>
              <a:rPr lang="en-US" altLang="zh-CN" sz="2000" b="1" i="0" dirty="0">
                <a:latin typeface="+mn-ea"/>
                <a:ea typeface="+mn-ea"/>
              </a:rPr>
              <a:t>);	</a:t>
            </a:r>
            <a:r>
              <a:rPr lang="en-US" altLang="zh-CN" sz="2000" b="1" i="0" dirty="0" smtClean="0">
                <a:latin typeface="+mn-ea"/>
                <a:ea typeface="+mn-ea"/>
              </a:rPr>
              <a:t>//</a:t>
            </a:r>
            <a:r>
              <a:rPr lang="zh-CN" altLang="zh-CN" sz="2000" b="1" i="0" dirty="0">
                <a:latin typeface="+mn-ea"/>
                <a:ea typeface="+mn-ea"/>
              </a:rPr>
              <a:t>将第二种自定义字体选入设备环境</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SetTextColor</a:t>
            </a:r>
            <a:r>
              <a:rPr lang="en-US" altLang="zh-CN" sz="2000" b="1" i="0" dirty="0" smtClean="0">
                <a:latin typeface="+mn-ea"/>
                <a:ea typeface="+mn-ea"/>
              </a:rPr>
              <a:t>(</a:t>
            </a:r>
            <a:r>
              <a:rPr lang="en-US" altLang="zh-CN" sz="2000" b="1" i="0" dirty="0" err="1" smtClean="0">
                <a:latin typeface="+mn-ea"/>
                <a:ea typeface="+mn-ea"/>
              </a:rPr>
              <a:t>hdc,RGB</a:t>
            </a:r>
            <a:r>
              <a:rPr lang="en-US" altLang="zh-CN" sz="2000" b="1" i="0" dirty="0" smtClean="0">
                <a:latin typeface="+mn-ea"/>
                <a:ea typeface="+mn-ea"/>
              </a:rPr>
              <a:t>(155,155,155</a:t>
            </a:r>
            <a:r>
              <a:rPr lang="en-US" altLang="zh-CN" sz="2000" b="1" i="0" dirty="0">
                <a:latin typeface="+mn-ea"/>
                <a:ea typeface="+mn-ea"/>
              </a:rPr>
              <a:t>));		//</a:t>
            </a:r>
            <a:r>
              <a:rPr lang="zh-CN" altLang="zh-CN" sz="2000" b="1" i="0" dirty="0">
                <a:latin typeface="+mn-ea"/>
                <a:ea typeface="+mn-ea"/>
              </a:rPr>
              <a:t>设置文本颜色为灰色</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Y=Y+tm.tmHeight+5*</a:t>
            </a:r>
            <a:r>
              <a:rPr lang="en-US" altLang="zh-CN" sz="2000" b="1" i="0" dirty="0" err="1" smtClean="0">
                <a:latin typeface="+mn-ea"/>
                <a:ea typeface="+mn-ea"/>
              </a:rPr>
              <a:t>tm.tmExternalLeading</a:t>
            </a:r>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TextOut</a:t>
            </a:r>
            <a:r>
              <a:rPr lang="en-US" altLang="zh-CN" sz="2000" b="1" i="0" dirty="0" smtClean="0">
                <a:latin typeface="+mn-ea"/>
                <a:ea typeface="+mn-ea"/>
              </a:rPr>
              <a:t>(hdc,X,Y,lpsz_4</a:t>
            </a:r>
            <a:r>
              <a:rPr lang="en-US" altLang="zh-CN" sz="2000" b="1" i="0" dirty="0">
                <a:latin typeface="+mn-ea"/>
                <a:ea typeface="+mn-ea"/>
              </a:rPr>
              <a:t>,_tcsclen(lpsz_4));	//</a:t>
            </a:r>
            <a:r>
              <a:rPr lang="zh-CN" altLang="zh-CN" sz="2000" b="1" i="0" dirty="0">
                <a:latin typeface="+mn-ea"/>
                <a:ea typeface="+mn-ea"/>
              </a:rPr>
              <a:t>以当前字体输出文本</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SetTextColor</a:t>
            </a:r>
            <a:r>
              <a:rPr lang="en-US" altLang="zh-CN" sz="2000" b="1" i="0" dirty="0" smtClean="0">
                <a:latin typeface="+mn-ea"/>
                <a:ea typeface="+mn-ea"/>
              </a:rPr>
              <a:t>(</a:t>
            </a:r>
            <a:r>
              <a:rPr lang="en-US" altLang="zh-CN" sz="2000" b="1" i="0" dirty="0" err="1" smtClean="0">
                <a:latin typeface="+mn-ea"/>
                <a:ea typeface="+mn-ea"/>
              </a:rPr>
              <a:t>hdc,RGB</a:t>
            </a:r>
            <a:r>
              <a:rPr lang="en-US" altLang="zh-CN" sz="2000" b="1" i="0" dirty="0" smtClean="0">
                <a:latin typeface="+mn-ea"/>
                <a:ea typeface="+mn-ea"/>
              </a:rPr>
              <a:t>(255,0,0</a:t>
            </a:r>
            <a:r>
              <a:rPr lang="en-US" altLang="zh-CN" sz="2000" b="1" i="0" dirty="0">
                <a:latin typeface="+mn-ea"/>
                <a:ea typeface="+mn-ea"/>
              </a:rPr>
              <a:t>));		</a:t>
            </a:r>
            <a:r>
              <a:rPr lang="en-US" altLang="zh-CN" sz="2000" b="1" i="0" dirty="0" smtClean="0">
                <a:latin typeface="+mn-ea"/>
                <a:ea typeface="+mn-ea"/>
              </a:rPr>
              <a:t>//</a:t>
            </a:r>
            <a:r>
              <a:rPr lang="zh-CN" altLang="zh-CN" sz="2000" b="1" i="0" dirty="0">
                <a:latin typeface="+mn-ea"/>
                <a:ea typeface="+mn-ea"/>
              </a:rPr>
              <a:t>设置文本颜色为红色</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Y=Y+tm.tmHeight+10*</a:t>
            </a:r>
            <a:r>
              <a:rPr lang="en-US" altLang="zh-CN" sz="2000" b="1" i="0" dirty="0" err="1" smtClean="0">
                <a:latin typeface="+mn-ea"/>
                <a:ea typeface="+mn-ea"/>
              </a:rPr>
              <a:t>tm.tmExternalLeading</a:t>
            </a:r>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TextOut</a:t>
            </a:r>
            <a:r>
              <a:rPr lang="en-US" altLang="zh-CN" sz="2000" b="1" i="0" dirty="0" smtClean="0">
                <a:latin typeface="+mn-ea"/>
                <a:ea typeface="+mn-ea"/>
              </a:rPr>
              <a:t>(hdc,X,Y,lpsz_5</a:t>
            </a:r>
            <a:r>
              <a:rPr lang="en-US" altLang="zh-CN" sz="2000" b="1" i="0" dirty="0">
                <a:latin typeface="+mn-ea"/>
                <a:ea typeface="+mn-ea"/>
              </a:rPr>
              <a:t>,_tcsclen(lpsz_5)); 	//</a:t>
            </a:r>
            <a:r>
              <a:rPr lang="zh-CN" altLang="zh-CN" sz="2000" b="1" i="0" dirty="0">
                <a:latin typeface="+mn-ea"/>
                <a:ea typeface="+mn-ea"/>
              </a:rPr>
              <a:t>输出文本</a:t>
            </a:r>
            <a:endParaRPr lang="zh-CN" altLang="zh-CN" sz="2000" b="1" i="0" dirty="0">
              <a:latin typeface="+mn-ea"/>
              <a:ea typeface="+mn-ea"/>
            </a:endParaRPr>
          </a:p>
          <a:p>
            <a:r>
              <a:rPr lang="en-US" altLang="zh-CN" sz="2000" b="1" i="0" dirty="0">
                <a:latin typeface="+mn-ea"/>
                <a:ea typeface="+mn-ea"/>
              </a:rPr>
              <a:t>		//</a:t>
            </a:r>
            <a:r>
              <a:rPr lang="zh-CN" altLang="zh-CN" sz="2000" b="1" i="0" dirty="0">
                <a:latin typeface="+mn-ea"/>
                <a:ea typeface="+mn-ea"/>
              </a:rPr>
              <a:t>在该行继续输出文本</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GetTextExtentPoint32(hdc,lpsz_5</a:t>
            </a:r>
            <a:r>
              <a:rPr lang="en-US" altLang="zh-CN" sz="2000" b="1" i="0" dirty="0">
                <a:latin typeface="+mn-ea"/>
                <a:ea typeface="+mn-ea"/>
              </a:rPr>
              <a:t>,_tcsclen(lpsz_5),&amp;size);</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X=X+size.cx</a:t>
            </a:r>
            <a:r>
              <a:rPr lang="en-US" altLang="zh-CN" sz="2000" b="1" i="0" dirty="0">
                <a:latin typeface="+mn-ea"/>
                <a:ea typeface="+mn-ea"/>
              </a:rPr>
              <a:t>;					//</a:t>
            </a:r>
            <a:r>
              <a:rPr lang="zh-CN" altLang="zh-CN" sz="2000" b="1" i="0" dirty="0">
                <a:latin typeface="+mn-ea"/>
                <a:ea typeface="+mn-ea"/>
              </a:rPr>
              <a:t>获取字符串的宽度</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TextOut</a:t>
            </a:r>
            <a:r>
              <a:rPr lang="en-US" altLang="zh-CN" sz="2000" b="1" i="0" dirty="0" smtClean="0">
                <a:latin typeface="+mn-ea"/>
                <a:ea typeface="+mn-ea"/>
              </a:rPr>
              <a:t>(hdc,X+5,Y,lpsz_6</a:t>
            </a:r>
            <a:r>
              <a:rPr lang="en-US" altLang="zh-CN" sz="2000" b="1" i="0" dirty="0">
                <a:latin typeface="+mn-ea"/>
                <a:ea typeface="+mn-ea"/>
              </a:rPr>
              <a:t>,_tcsclen(lpsz_6)); 	//</a:t>
            </a:r>
            <a:r>
              <a:rPr lang="zh-CN" altLang="zh-CN" sz="2000" b="1" i="0" dirty="0">
                <a:latin typeface="+mn-ea"/>
                <a:ea typeface="+mn-ea"/>
              </a:rPr>
              <a:t>输出文本</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hF_big</a:t>
            </a:r>
            <a:r>
              <a:rPr lang="en-US" altLang="zh-CN" sz="2000" b="1" i="0" dirty="0" smtClean="0">
                <a:latin typeface="+mn-ea"/>
                <a:ea typeface="+mn-ea"/>
              </a:rPr>
              <a:t>=</a:t>
            </a:r>
            <a:r>
              <a:rPr lang="en-US" altLang="zh-CN" sz="2000" b="1" i="0" dirty="0" err="1" smtClean="0">
                <a:latin typeface="+mn-ea"/>
                <a:ea typeface="+mn-ea"/>
              </a:rPr>
              <a:t>CreateFont</a:t>
            </a:r>
            <a:r>
              <a:rPr lang="en-US" altLang="zh-CN" sz="2000" b="1" i="0" dirty="0">
                <a:latin typeface="+mn-ea"/>
                <a:ea typeface="+mn-ea"/>
              </a:rPr>
              <a:t>				//</a:t>
            </a:r>
            <a:r>
              <a:rPr lang="zh-CN" altLang="zh-CN" sz="2000" b="1" i="0" dirty="0">
                <a:latin typeface="+mn-ea"/>
                <a:ea typeface="+mn-ea"/>
              </a:rPr>
              <a:t>引入新字体</a:t>
            </a:r>
            <a:endParaRPr lang="zh-CN" altLang="zh-CN" sz="2000" b="1" i="0" dirty="0">
              <a:latin typeface="+mn-ea"/>
              <a:ea typeface="+mn-ea"/>
            </a:endParaRPr>
          </a:p>
          <a:p>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48,				//</a:t>
            </a:r>
            <a:r>
              <a:rPr lang="zh-CN" altLang="zh-CN" sz="2000" b="1" i="0" dirty="0">
                <a:latin typeface="+mn-ea"/>
                <a:ea typeface="+mn-ea"/>
              </a:rPr>
              <a:t>字体高度</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0,0,0,FW_NORMAL</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0,				//</a:t>
            </a:r>
            <a:r>
              <a:rPr lang="zh-CN" altLang="zh-CN" sz="2000" b="1" i="0" dirty="0">
                <a:latin typeface="+mn-ea"/>
                <a:ea typeface="+mn-ea"/>
              </a:rPr>
              <a:t>定义斜体</a:t>
            </a:r>
            <a:endParaRPr lang="zh-CN" altLang="zh-CN" sz="2000" b="1" i="0" dirty="0">
              <a:latin typeface="+mn-ea"/>
              <a:ea typeface="+mn-ea"/>
            </a:endParaRPr>
          </a:p>
          <a:p>
            <a:r>
              <a:rPr lang="en-US" altLang="zh-CN" sz="2000" b="1" i="0" dirty="0">
                <a:latin typeface="+mn-ea"/>
                <a:ea typeface="+mn-ea"/>
              </a:rPr>
              <a:t>			0,				//</a:t>
            </a:r>
            <a:r>
              <a:rPr lang="zh-CN" altLang="zh-CN" sz="2000" b="1" i="0" dirty="0">
                <a:latin typeface="+mn-ea"/>
                <a:ea typeface="+mn-ea"/>
              </a:rPr>
              <a:t>定义输出时带下划线</a:t>
            </a:r>
            <a:endParaRPr lang="zh-CN" altLang="zh-CN" sz="2000" b="1" i="0" dirty="0">
              <a:latin typeface="+mn-ea"/>
              <a:ea typeface="+mn-ea"/>
            </a:endParaRPr>
          </a:p>
          <a:p>
            <a:r>
              <a:rPr lang="en-US" altLang="zh-CN" sz="2000" b="1" i="0" dirty="0">
                <a:latin typeface="+mn-ea"/>
                <a:ea typeface="+mn-ea"/>
              </a:rPr>
              <a:t>			0,</a:t>
            </a:r>
            <a:endParaRPr lang="zh-CN" altLang="zh-CN" sz="2000" b="1" i="0" dirty="0">
              <a:latin typeface="+mn-ea"/>
              <a:ea typeface="+mn-ea"/>
            </a:endParaRPr>
          </a:p>
          <a:p>
            <a:r>
              <a:rPr lang="en-US" altLang="zh-CN" sz="2000" b="1" i="0" dirty="0">
                <a:latin typeface="+mn-ea"/>
                <a:ea typeface="+mn-ea"/>
              </a:rPr>
              <a:t>			GB2312_CHARSET</a:t>
            </a:r>
            <a:r>
              <a:rPr lang="en-US" altLang="zh-CN" sz="2000" b="1" i="0" dirty="0" smtClean="0">
                <a:latin typeface="+mn-ea"/>
                <a:ea typeface="+mn-ea"/>
              </a:rPr>
              <a:t>,</a:t>
            </a:r>
            <a:r>
              <a:rPr lang="en-US" altLang="zh-CN" sz="2000" b="1" i="0" dirty="0">
                <a:latin typeface="+mn-ea"/>
                <a:ea typeface="+mn-ea"/>
              </a:rPr>
              <a:t>		//</a:t>
            </a:r>
            <a:r>
              <a:rPr lang="zh-CN" altLang="zh-CN" sz="2000" b="1" i="0" dirty="0">
                <a:latin typeface="+mn-ea"/>
                <a:ea typeface="+mn-ea"/>
              </a:rPr>
              <a:t>所使用的字符集</a:t>
            </a:r>
            <a:endParaRPr lang="zh-CN" altLang="zh-CN" sz="2000" b="1" i="0" dirty="0">
              <a:latin typeface="+mn-ea"/>
              <a:ea typeface="+mn-ea"/>
            </a:endParaRPr>
          </a:p>
          <a:p>
            <a:r>
              <a:rPr lang="en-US" altLang="zh-CN" sz="2000" b="1" i="0" dirty="0">
                <a:latin typeface="+mn-ea"/>
                <a:ea typeface="+mn-ea"/>
              </a:rPr>
              <a:t>			OUT_DEFAULT_PRECIS</a:t>
            </a:r>
            <a:r>
              <a:rPr lang="en-US" altLang="zh-CN" sz="2000" b="1" i="0" dirty="0" smtClean="0">
                <a:latin typeface="+mn-ea"/>
                <a:ea typeface="+mn-ea"/>
              </a:rPr>
              <a:t>,</a:t>
            </a:r>
            <a:r>
              <a:rPr lang="en-US" altLang="zh-CN" sz="2000" b="1" i="0" dirty="0">
                <a:latin typeface="+mn-ea"/>
                <a:ea typeface="+mn-ea"/>
              </a:rPr>
              <a:t>	CLIP_DEFAULT_PRECIS,</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DEFAULT_QUALITY,DEFAULT_PITCH|FF_DONTCARE</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L"</a:t>
            </a:r>
            <a:r>
              <a:rPr lang="zh-CN" altLang="zh-CN" sz="2000" b="1" i="0" dirty="0">
                <a:latin typeface="+mn-ea"/>
                <a:ea typeface="+mn-ea"/>
              </a:rPr>
              <a:t>楷体</a:t>
            </a:r>
            <a:r>
              <a:rPr lang="en-US" altLang="zh-CN" sz="2000" b="1" i="0" dirty="0">
                <a:latin typeface="+mn-ea"/>
                <a:ea typeface="+mn-ea"/>
              </a:rPr>
              <a:t>_GB2312</a:t>
            </a:r>
            <a:r>
              <a:rPr lang="en-US" altLang="zh-CN" sz="2000" b="1" i="0" dirty="0" smtClean="0">
                <a:latin typeface="+mn-ea"/>
                <a:ea typeface="+mn-ea"/>
              </a:rPr>
              <a:t>"</a:t>
            </a:r>
            <a:r>
              <a:rPr lang="en-US" altLang="zh-CN" sz="2000" b="1" i="0" dirty="0">
                <a:latin typeface="+mn-ea"/>
                <a:ea typeface="+mn-ea"/>
              </a:rPr>
              <a:t>	</a:t>
            </a:r>
            <a:r>
              <a:rPr lang="en-US" altLang="zh-CN" sz="2000" b="1" i="0" dirty="0" smtClean="0">
                <a:latin typeface="+mn-ea"/>
                <a:ea typeface="+mn-ea"/>
              </a:rPr>
              <a:t>);</a:t>
            </a:r>
            <a:endParaRPr lang="zh-CN" altLang="zh-CN" sz="2000" b="1" i="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Text Box 2"/>
          <p:cNvSpPr txBox="1">
            <a:spLocks noChangeArrowheads="1"/>
          </p:cNvSpPr>
          <p:nvPr/>
        </p:nvSpPr>
        <p:spPr bwMode="auto">
          <a:xfrm>
            <a:off x="76200" y="-27384"/>
            <a:ext cx="9701336" cy="6863417"/>
          </a:xfrm>
          <a:prstGeom prst="rect">
            <a:avLst/>
          </a:prstGeom>
          <a:gradFill rotWithShape="0">
            <a:gsLst>
              <a:gs pos="0">
                <a:schemeClr val="bg1"/>
              </a:gs>
              <a:gs pos="100000">
                <a:srgbClr val="CCFFFF"/>
              </a:gs>
            </a:gsLst>
            <a:path path="shape">
              <a:fillToRect l="50000" t="50000" r="50000" b="5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altLang="zh-CN" sz="2000" b="1" i="0" dirty="0">
                <a:latin typeface="+mn-ea"/>
                <a:ea typeface="+mn-ea"/>
              </a:rPr>
              <a:t>	</a:t>
            </a:r>
            <a:r>
              <a:rPr lang="en-US" altLang="zh-CN" sz="2000" b="1" i="0" dirty="0" err="1">
                <a:latin typeface="+mn-ea"/>
                <a:ea typeface="+mn-ea"/>
              </a:rPr>
              <a:t>SelectObject</a:t>
            </a:r>
            <a:r>
              <a:rPr lang="en-US" altLang="zh-CN" sz="2000" b="1" i="0" dirty="0">
                <a:latin typeface="+mn-ea"/>
                <a:ea typeface="+mn-ea"/>
              </a:rPr>
              <a:t>(</a:t>
            </a:r>
            <a:r>
              <a:rPr lang="en-US" altLang="zh-CN" sz="2000" b="1" i="0" dirty="0" err="1">
                <a:latin typeface="+mn-ea"/>
                <a:ea typeface="+mn-ea"/>
              </a:rPr>
              <a:t>hdc,hF_big</a:t>
            </a:r>
            <a:r>
              <a:rPr lang="en-US" altLang="zh-CN" sz="2000" b="1" i="0" dirty="0">
                <a:latin typeface="+mn-ea"/>
                <a:ea typeface="+mn-ea"/>
              </a:rPr>
              <a:t>);				//</a:t>
            </a:r>
            <a:r>
              <a:rPr lang="zh-CN" altLang="zh-CN" sz="2000" b="1" i="0" dirty="0">
                <a:latin typeface="+mn-ea"/>
                <a:ea typeface="+mn-ea"/>
              </a:rPr>
              <a:t>获取起始坐标</a:t>
            </a:r>
            <a:r>
              <a:rPr lang="en-US" altLang="zh-CN" sz="2000" b="1" i="0" dirty="0">
                <a:latin typeface="+mn-ea"/>
                <a:ea typeface="+mn-ea"/>
              </a:rPr>
              <a:t>		</a:t>
            </a:r>
            <a:r>
              <a:rPr lang="en-US" altLang="zh-CN" sz="2000" b="1" i="0" dirty="0" err="1" smtClean="0">
                <a:latin typeface="+mn-ea"/>
                <a:ea typeface="+mn-ea"/>
              </a:rPr>
              <a:t>SetTextColor</a:t>
            </a:r>
            <a:r>
              <a:rPr lang="en-US" altLang="zh-CN" sz="2000" b="1" i="0" dirty="0" smtClean="0">
                <a:latin typeface="+mn-ea"/>
                <a:ea typeface="+mn-ea"/>
              </a:rPr>
              <a:t>(</a:t>
            </a:r>
            <a:r>
              <a:rPr lang="en-US" altLang="zh-CN" sz="2000" b="1" i="0" dirty="0" err="1" smtClean="0">
                <a:latin typeface="+mn-ea"/>
                <a:ea typeface="+mn-ea"/>
              </a:rPr>
              <a:t>hdc,RGB</a:t>
            </a:r>
            <a:r>
              <a:rPr lang="en-US" altLang="zh-CN" sz="2000" b="1" i="0" dirty="0" smtClean="0">
                <a:latin typeface="+mn-ea"/>
                <a:ea typeface="+mn-ea"/>
              </a:rPr>
              <a:t>(0,0,0</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SetBkColor</a:t>
            </a:r>
            <a:r>
              <a:rPr lang="en-US" altLang="zh-CN" sz="2000" b="1" i="0" dirty="0" smtClean="0">
                <a:latin typeface="+mn-ea"/>
                <a:ea typeface="+mn-ea"/>
              </a:rPr>
              <a:t>(</a:t>
            </a:r>
            <a:r>
              <a:rPr lang="en-US" altLang="zh-CN" sz="2000" b="1" i="0" dirty="0" err="1" smtClean="0">
                <a:latin typeface="+mn-ea"/>
                <a:ea typeface="+mn-ea"/>
              </a:rPr>
              <a:t>hdc,RGB</a:t>
            </a:r>
            <a:r>
              <a:rPr lang="en-US" altLang="zh-CN" sz="2000" b="1" i="0" dirty="0" smtClean="0">
                <a:latin typeface="+mn-ea"/>
                <a:ea typeface="+mn-ea"/>
              </a:rPr>
              <a:t>(100,150,100</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TextOut</a:t>
            </a:r>
            <a:r>
              <a:rPr lang="en-US" altLang="zh-CN" sz="2000" b="1" i="0" dirty="0" smtClean="0">
                <a:latin typeface="+mn-ea"/>
                <a:ea typeface="+mn-ea"/>
              </a:rPr>
              <a:t>(hdc,0,300,lpsz_7</a:t>
            </a:r>
            <a:r>
              <a:rPr lang="en-US" altLang="zh-CN" sz="2000" b="1" i="0" dirty="0">
                <a:latin typeface="+mn-ea"/>
                <a:ea typeface="+mn-ea"/>
              </a:rPr>
              <a:t>,_tcsclen(lpsz_7)); 	//</a:t>
            </a:r>
            <a:r>
              <a:rPr lang="zh-CN" altLang="zh-CN" sz="2000" b="1" i="0" dirty="0">
                <a:latin typeface="+mn-ea"/>
                <a:ea typeface="+mn-ea"/>
              </a:rPr>
              <a:t>输出文本</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SetTextColor</a:t>
            </a:r>
            <a:r>
              <a:rPr lang="en-US" altLang="zh-CN" sz="2000" b="1" i="0" dirty="0" smtClean="0">
                <a:latin typeface="+mn-ea"/>
                <a:ea typeface="+mn-ea"/>
              </a:rPr>
              <a:t>(</a:t>
            </a:r>
            <a:r>
              <a:rPr lang="en-US" altLang="zh-CN" sz="2000" b="1" i="0" dirty="0" err="1" smtClean="0">
                <a:latin typeface="+mn-ea"/>
                <a:ea typeface="+mn-ea"/>
              </a:rPr>
              <a:t>hdc,RGB</a:t>
            </a:r>
            <a:r>
              <a:rPr lang="en-US" altLang="zh-CN" sz="2000" b="1" i="0" dirty="0" smtClean="0">
                <a:latin typeface="+mn-ea"/>
                <a:ea typeface="+mn-ea"/>
              </a:rPr>
              <a:t>(0,255,0</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SetBkColor</a:t>
            </a:r>
            <a:r>
              <a:rPr lang="en-US" altLang="zh-CN" sz="2000" b="1" i="0" dirty="0" smtClean="0">
                <a:latin typeface="+mn-ea"/>
                <a:ea typeface="+mn-ea"/>
              </a:rPr>
              <a:t>(</a:t>
            </a:r>
            <a:r>
              <a:rPr lang="en-US" altLang="zh-CN" sz="2000" b="1" i="0" dirty="0" err="1" smtClean="0">
                <a:latin typeface="+mn-ea"/>
                <a:ea typeface="+mn-ea"/>
              </a:rPr>
              <a:t>hdc,RGB</a:t>
            </a:r>
            <a:r>
              <a:rPr lang="en-US" altLang="zh-CN" sz="2000" b="1" i="0" dirty="0" smtClean="0">
                <a:latin typeface="+mn-ea"/>
                <a:ea typeface="+mn-ea"/>
              </a:rPr>
              <a:t>(150,50,50</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DrawText</a:t>
            </a:r>
            <a:r>
              <a:rPr lang="en-US" altLang="zh-CN" sz="2000" b="1" i="0" dirty="0" smtClean="0">
                <a:latin typeface="+mn-ea"/>
                <a:ea typeface="+mn-ea"/>
              </a:rPr>
              <a:t>(hdc,lpsz_7</a:t>
            </a:r>
            <a:r>
              <a:rPr lang="en-US" altLang="zh-CN" sz="2000" b="1" i="0" dirty="0">
                <a:latin typeface="+mn-ea"/>
                <a:ea typeface="+mn-ea"/>
              </a:rPr>
              <a:t>,_tcslen(lpsz_7),&amp;</a:t>
            </a:r>
            <a:r>
              <a:rPr lang="en-US" altLang="zh-CN" sz="2000" b="1" i="0" dirty="0" err="1">
                <a:latin typeface="+mn-ea"/>
                <a:ea typeface="+mn-ea"/>
              </a:rPr>
              <a:t>rect,DT_LEFT</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GetTextExtentPoint32(hdc,lpsz_7</a:t>
            </a:r>
            <a:r>
              <a:rPr lang="en-US" altLang="zh-CN" sz="2000" b="1" i="0" dirty="0">
                <a:latin typeface="+mn-ea"/>
                <a:ea typeface="+mn-ea"/>
              </a:rPr>
              <a:t>,_tcsclen(lpsz_7),&amp;size);</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if(</a:t>
            </a:r>
            <a:r>
              <a:rPr lang="en-US" altLang="zh-CN" sz="2000" b="1" i="0" dirty="0" err="1" smtClean="0">
                <a:latin typeface="+mn-ea"/>
                <a:ea typeface="+mn-ea"/>
              </a:rPr>
              <a:t>rect.right</a:t>
            </a:r>
            <a:r>
              <a:rPr lang="en-US" altLang="zh-CN" sz="2000" b="1" i="0" dirty="0">
                <a:latin typeface="+mn-ea"/>
                <a:ea typeface="+mn-ea"/>
              </a:rPr>
              <a:t>&gt;=size.cx</a:t>
            </a:r>
            <a:r>
              <a:rPr lang="en-US" altLang="zh-CN" sz="2000" b="1" i="0" dirty="0" smtClean="0">
                <a:latin typeface="+mn-ea"/>
                <a:ea typeface="+mn-ea"/>
              </a:rPr>
              <a:t>) </a:t>
            </a:r>
            <a:r>
              <a:rPr lang="en-US" altLang="zh-CN" sz="2000" b="1" i="0" dirty="0" err="1" smtClean="0">
                <a:latin typeface="+mn-ea"/>
                <a:ea typeface="+mn-ea"/>
              </a:rPr>
              <a:t>rect.right</a:t>
            </a:r>
            <a:r>
              <a:rPr lang="en-US" altLang="zh-CN" sz="2000" b="1" i="0" dirty="0" smtClean="0">
                <a:latin typeface="+mn-ea"/>
                <a:ea typeface="+mn-ea"/>
              </a:rPr>
              <a:t>=0</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EndPaint</a:t>
            </a:r>
            <a:r>
              <a:rPr lang="en-US" altLang="zh-CN" sz="2000" b="1" i="0" dirty="0" smtClean="0">
                <a:latin typeface="+mn-ea"/>
                <a:ea typeface="+mn-ea"/>
              </a:rPr>
              <a:t>(</a:t>
            </a:r>
            <a:r>
              <a:rPr lang="en-US" altLang="zh-CN" sz="2000" b="1" i="0" dirty="0" err="1" smtClean="0">
                <a:latin typeface="+mn-ea"/>
                <a:ea typeface="+mn-ea"/>
              </a:rPr>
              <a:t>hWnd</a:t>
            </a:r>
            <a:r>
              <a:rPr lang="en-US" altLang="zh-CN" sz="2000" b="1" i="0" dirty="0">
                <a:latin typeface="+mn-ea"/>
                <a:ea typeface="+mn-ea"/>
              </a:rPr>
              <a:t>,&amp;</a:t>
            </a:r>
            <a:r>
              <a:rPr lang="en-US" altLang="zh-CN" sz="2000" b="1" i="0" dirty="0" err="1">
                <a:latin typeface="+mn-ea"/>
                <a:ea typeface="+mn-ea"/>
              </a:rPr>
              <a:t>ps</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DeleteObject</a:t>
            </a:r>
            <a:r>
              <a:rPr lang="en-US" altLang="zh-CN" sz="2000" b="1" i="0" dirty="0" smtClean="0">
                <a:latin typeface="+mn-ea"/>
                <a:ea typeface="+mn-ea"/>
              </a:rPr>
              <a:t>(</a:t>
            </a:r>
            <a:r>
              <a:rPr lang="en-US" altLang="zh-CN" sz="2000" b="1" i="0" dirty="0" err="1" smtClean="0">
                <a:latin typeface="+mn-ea"/>
                <a:ea typeface="+mn-ea"/>
              </a:rPr>
              <a:t>hF_black</a:t>
            </a:r>
            <a:r>
              <a:rPr lang="en-US" altLang="zh-CN" sz="2000" b="1" i="0" dirty="0">
                <a:latin typeface="+mn-ea"/>
                <a:ea typeface="+mn-ea"/>
              </a:rPr>
              <a:t>);			//</a:t>
            </a:r>
            <a:r>
              <a:rPr lang="zh-CN" altLang="zh-CN" sz="2000" b="1" i="0" dirty="0">
                <a:latin typeface="+mn-ea"/>
                <a:ea typeface="+mn-ea"/>
              </a:rPr>
              <a:t>删除自定义字体句柄</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DeleteObject</a:t>
            </a:r>
            <a:r>
              <a:rPr lang="en-US" altLang="zh-CN" sz="2000" b="1" i="0" dirty="0" smtClean="0">
                <a:latin typeface="+mn-ea"/>
                <a:ea typeface="+mn-ea"/>
              </a:rPr>
              <a:t>(</a:t>
            </a:r>
            <a:r>
              <a:rPr lang="en-US" altLang="zh-CN" sz="2000" b="1" i="0" dirty="0" err="1" smtClean="0">
                <a:latin typeface="+mn-ea"/>
                <a:ea typeface="+mn-ea"/>
              </a:rPr>
              <a:t>hF_big</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break</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 case </a:t>
            </a:r>
            <a:r>
              <a:rPr lang="en-US" altLang="zh-CN" sz="2000" b="1" i="0" dirty="0">
                <a:latin typeface="+mn-ea"/>
                <a:ea typeface="+mn-ea"/>
              </a:rPr>
              <a:t>WM_DESTROY:</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PostQuitMessage</a:t>
            </a:r>
            <a:r>
              <a:rPr lang="en-US" altLang="zh-CN" sz="2000" b="1" i="0" dirty="0" smtClean="0">
                <a:latin typeface="+mn-ea"/>
                <a:ea typeface="+mn-ea"/>
              </a:rPr>
              <a:t>(0</a:t>
            </a:r>
            <a:r>
              <a:rPr lang="en-US" altLang="zh-CN" sz="2000" b="1" i="0" dirty="0">
                <a:latin typeface="+mn-ea"/>
                <a:ea typeface="+mn-ea"/>
              </a:rPr>
              <a:t>);		</a:t>
            </a:r>
            <a:r>
              <a:rPr lang="en-US" altLang="zh-CN" sz="2000" b="1" i="0" dirty="0" smtClean="0">
                <a:latin typeface="+mn-ea"/>
                <a:ea typeface="+mn-ea"/>
              </a:rPr>
              <a:t>//</a:t>
            </a:r>
            <a:r>
              <a:rPr lang="zh-CN" altLang="zh-CN" sz="2000" b="1" i="0" dirty="0">
                <a:latin typeface="+mn-ea"/>
                <a:ea typeface="+mn-ea"/>
              </a:rPr>
              <a:t>调用</a:t>
            </a:r>
            <a:r>
              <a:rPr lang="en-US" altLang="zh-CN" sz="2000" b="1" i="0" dirty="0" err="1">
                <a:latin typeface="+mn-ea"/>
                <a:ea typeface="+mn-ea"/>
              </a:rPr>
              <a:t>PostQuitMessage</a:t>
            </a:r>
            <a:r>
              <a:rPr lang="zh-CN" altLang="zh-CN" sz="2000" b="1" i="0" dirty="0">
                <a:latin typeface="+mn-ea"/>
                <a:ea typeface="+mn-ea"/>
              </a:rPr>
              <a:t>发出</a:t>
            </a:r>
            <a:r>
              <a:rPr lang="en-US" altLang="zh-CN" sz="2000" b="1" i="0" dirty="0">
                <a:latin typeface="+mn-ea"/>
                <a:ea typeface="+mn-ea"/>
              </a:rPr>
              <a:t>WM_QUIT</a:t>
            </a:r>
            <a:r>
              <a:rPr lang="zh-CN" altLang="zh-CN" sz="2000" b="1" i="0" dirty="0">
                <a:latin typeface="+mn-ea"/>
                <a:ea typeface="+mn-ea"/>
              </a:rPr>
              <a:t>消息</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break</a:t>
            </a:r>
            <a:r>
              <a:rPr lang="en-US" altLang="zh-CN" sz="2000" b="1" i="0" dirty="0">
                <a:latin typeface="+mn-ea"/>
                <a:ea typeface="+mn-ea"/>
              </a:rPr>
              <a:t>;</a:t>
            </a:r>
            <a:endParaRPr lang="zh-CN" altLang="zh-CN" sz="2000" b="1" i="0" dirty="0">
              <a:latin typeface="+mn-ea"/>
              <a:ea typeface="+mn-ea"/>
            </a:endParaRPr>
          </a:p>
          <a:p>
            <a:r>
              <a:rPr lang="en-US" altLang="zh-CN" sz="2000" b="1" i="0" dirty="0" smtClean="0">
                <a:latin typeface="+mn-ea"/>
                <a:ea typeface="+mn-ea"/>
              </a:rPr>
              <a:t>  default</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return </a:t>
            </a:r>
            <a:r>
              <a:rPr lang="en-US" altLang="zh-CN" sz="2000" b="1" i="0" dirty="0" err="1">
                <a:latin typeface="+mn-ea"/>
                <a:ea typeface="+mn-ea"/>
              </a:rPr>
              <a:t>DefWindowProc</a:t>
            </a:r>
            <a:r>
              <a:rPr lang="en-US" altLang="zh-CN" sz="2000" b="1" i="0" dirty="0">
                <a:latin typeface="+mn-ea"/>
                <a:ea typeface="+mn-ea"/>
              </a:rPr>
              <a:t>(</a:t>
            </a:r>
            <a:r>
              <a:rPr lang="en-US" altLang="zh-CN" sz="2000" b="1" i="0" dirty="0" err="1">
                <a:latin typeface="+mn-ea"/>
                <a:ea typeface="+mn-ea"/>
              </a:rPr>
              <a:t>hWnd</a:t>
            </a:r>
            <a:r>
              <a:rPr lang="en-US" altLang="zh-CN" sz="2000" b="1" i="0" dirty="0">
                <a:latin typeface="+mn-ea"/>
                <a:ea typeface="+mn-ea"/>
              </a:rPr>
              <a:t>, message, </a:t>
            </a:r>
            <a:r>
              <a:rPr lang="en-US" altLang="zh-CN" sz="2000" b="1" i="0" dirty="0" err="1">
                <a:latin typeface="+mn-ea"/>
                <a:ea typeface="+mn-ea"/>
              </a:rPr>
              <a:t>wParam</a:t>
            </a:r>
            <a:r>
              <a:rPr lang="en-US" altLang="zh-CN" sz="2000" b="1" i="0" dirty="0">
                <a:latin typeface="+mn-ea"/>
                <a:ea typeface="+mn-ea"/>
              </a:rPr>
              <a:t>, </a:t>
            </a:r>
            <a:r>
              <a:rPr lang="en-US" altLang="zh-CN" sz="2000" b="1" i="0" dirty="0" err="1">
                <a:latin typeface="+mn-ea"/>
                <a:ea typeface="+mn-ea"/>
              </a:rPr>
              <a:t>lParam</a:t>
            </a:r>
            <a:r>
              <a:rPr lang="en-US" altLang="zh-CN" sz="2000" b="1" i="0" dirty="0">
                <a:latin typeface="+mn-ea"/>
                <a:ea typeface="+mn-ea"/>
              </a:rPr>
              <a:t>);			</a:t>
            </a:r>
            <a:r>
              <a:rPr lang="en-US" altLang="zh-CN" sz="2000" b="1" i="0" dirty="0" smtClean="0">
                <a:latin typeface="+mn-ea"/>
                <a:ea typeface="+mn-ea"/>
              </a:rPr>
              <a:t>break</a:t>
            </a:r>
            <a:r>
              <a:rPr lang="en-US" altLang="zh-CN" sz="2000" b="1" i="0" dirty="0">
                <a:latin typeface="+mn-ea"/>
                <a:ea typeface="+mn-ea"/>
              </a:rPr>
              <a:t>;</a:t>
            </a:r>
            <a:endParaRPr lang="zh-CN" altLang="zh-CN" sz="2000" b="1" i="0" dirty="0">
              <a:latin typeface="+mn-ea"/>
              <a:ea typeface="+mn-ea"/>
            </a:endParaRPr>
          </a:p>
          <a:p>
            <a:r>
              <a:rPr lang="en-US" altLang="zh-CN" sz="2000" b="1" i="0" dirty="0" smtClean="0">
                <a:latin typeface="+mn-ea"/>
                <a:ea typeface="+mn-ea"/>
              </a:rPr>
              <a:t> }</a:t>
            </a:r>
            <a:endParaRPr lang="zh-CN" altLang="zh-CN" sz="2000" b="1" i="0" dirty="0">
              <a:latin typeface="+mn-ea"/>
              <a:ea typeface="+mn-ea"/>
            </a:endParaRPr>
          </a:p>
          <a:p>
            <a:r>
              <a:rPr lang="en-US" altLang="zh-CN" sz="2000" b="1" i="0" dirty="0">
                <a:latin typeface="+mn-ea"/>
                <a:ea typeface="+mn-ea"/>
              </a:rPr>
              <a:t>	return 0;</a:t>
            </a:r>
            <a:endParaRPr lang="zh-CN" altLang="zh-CN" sz="2000" b="1" i="0" dirty="0">
              <a:latin typeface="+mn-ea"/>
              <a:ea typeface="+mn-ea"/>
            </a:endParaRPr>
          </a:p>
          <a:p>
            <a:r>
              <a:rPr lang="en-US" altLang="zh-CN" sz="2000" b="1" i="0" dirty="0" smtClean="0">
                <a:latin typeface="+mn-ea"/>
                <a:ea typeface="+mn-ea"/>
              </a:rPr>
              <a:t>}</a:t>
            </a:r>
            <a:endParaRPr lang="zh-CN" altLang="zh-CN" sz="2000" b="1" i="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Text Box 2"/>
          <p:cNvSpPr txBox="1">
            <a:spLocks noChangeArrowheads="1"/>
          </p:cNvSpPr>
          <p:nvPr/>
        </p:nvSpPr>
        <p:spPr bwMode="auto">
          <a:xfrm>
            <a:off x="128464" y="113719"/>
            <a:ext cx="9701336" cy="6555641"/>
          </a:xfrm>
          <a:prstGeom prst="rect">
            <a:avLst/>
          </a:prstGeom>
          <a:gradFill rotWithShape="0">
            <a:gsLst>
              <a:gs pos="0">
                <a:schemeClr val="bg1"/>
              </a:gs>
              <a:gs pos="100000">
                <a:srgbClr val="CCFFFF"/>
              </a:gs>
            </a:gsLst>
            <a:path path="shape">
              <a:fillToRect l="50000" t="50000" r="50000" b="5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altLang="zh-CN" sz="2000" b="1" i="0" dirty="0" smtClean="0">
                <a:latin typeface="+mn-ea"/>
                <a:ea typeface="+mn-ea"/>
              </a:rPr>
              <a:t>BOOLEAN </a:t>
            </a:r>
            <a:r>
              <a:rPr lang="en-US" altLang="zh-CN" sz="2000" b="1" i="0" dirty="0" err="1">
                <a:latin typeface="+mn-ea"/>
                <a:ea typeface="+mn-ea"/>
              </a:rPr>
              <a:t>InitWindowClass</a:t>
            </a:r>
            <a:r>
              <a:rPr lang="en-US" altLang="zh-CN" sz="2000" b="1" i="0" dirty="0">
                <a:latin typeface="+mn-ea"/>
                <a:ea typeface="+mn-ea"/>
              </a:rPr>
              <a:t>(HINSTANCE </a:t>
            </a:r>
            <a:r>
              <a:rPr lang="en-US" altLang="zh-CN" sz="2000" b="1" i="0" dirty="0" err="1">
                <a:latin typeface="+mn-ea"/>
                <a:ea typeface="+mn-ea"/>
              </a:rPr>
              <a:t>hInstance,int</a:t>
            </a:r>
            <a:r>
              <a:rPr lang="en-US" altLang="zh-CN" sz="2000" b="1" i="0" dirty="0">
                <a:latin typeface="+mn-ea"/>
                <a:ea typeface="+mn-ea"/>
              </a:rPr>
              <a:t> </a:t>
            </a:r>
            <a:r>
              <a:rPr lang="en-US" altLang="zh-CN" sz="2000" b="1" i="0" dirty="0" err="1">
                <a:latin typeface="+mn-ea"/>
                <a:ea typeface="+mn-ea"/>
              </a:rPr>
              <a:t>nCmdShow</a:t>
            </a:r>
            <a:r>
              <a:rPr lang="en-US" altLang="zh-CN" sz="2000" b="1" i="0" dirty="0">
                <a:latin typeface="+mn-ea"/>
                <a:ea typeface="+mn-ea"/>
              </a:rPr>
              <a:t>)</a:t>
            </a:r>
            <a:endParaRPr lang="zh-CN" altLang="zh-CN" sz="2000" b="1" i="0" dirty="0">
              <a:latin typeface="+mn-ea"/>
              <a:ea typeface="+mn-ea"/>
            </a:endParaRPr>
          </a:p>
          <a:p>
            <a:r>
              <a:rPr lang="en-US" altLang="zh-CN" sz="2000" b="1" i="0" dirty="0" smtClean="0">
                <a:latin typeface="+mn-ea"/>
                <a:ea typeface="+mn-ea"/>
              </a:rPr>
              <a:t>{</a:t>
            </a:r>
            <a:r>
              <a:rPr lang="en-US" altLang="zh-CN" sz="2000" b="1" i="0" dirty="0">
                <a:latin typeface="+mn-ea"/>
                <a:ea typeface="+mn-ea"/>
              </a:rPr>
              <a:t>	WNDCLASSEX </a:t>
            </a:r>
            <a:r>
              <a:rPr lang="en-US" altLang="zh-CN" sz="2000" b="1" i="0" dirty="0" err="1">
                <a:latin typeface="+mn-ea"/>
                <a:ea typeface="+mn-ea"/>
              </a:rPr>
              <a:t>wcex</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HWND </a:t>
            </a:r>
            <a:r>
              <a:rPr lang="en-US" altLang="zh-CN" sz="2000" b="1" i="0" dirty="0" err="1">
                <a:latin typeface="+mn-ea"/>
                <a:ea typeface="+mn-ea"/>
              </a:rPr>
              <a:t>hWnd</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TCHAR </a:t>
            </a:r>
            <a:r>
              <a:rPr lang="en-US" altLang="zh-CN" sz="2000" b="1" i="0" dirty="0" err="1">
                <a:latin typeface="+mn-ea"/>
                <a:ea typeface="+mn-ea"/>
              </a:rPr>
              <a:t>szWindowClass</a:t>
            </a:r>
            <a:r>
              <a:rPr lang="en-US" altLang="zh-CN" sz="2000" b="1" i="0" dirty="0">
                <a:latin typeface="+mn-ea"/>
                <a:ea typeface="+mn-ea"/>
              </a:rPr>
              <a:t>[] = L"</a:t>
            </a:r>
            <a:r>
              <a:rPr lang="zh-CN" altLang="zh-CN" sz="2000" b="1" i="0" dirty="0">
                <a:latin typeface="+mn-ea"/>
                <a:ea typeface="+mn-ea"/>
              </a:rPr>
              <a:t>窗口示例</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TCHAR </a:t>
            </a:r>
            <a:r>
              <a:rPr lang="en-US" altLang="zh-CN" sz="2000" b="1" i="0" dirty="0" err="1">
                <a:latin typeface="+mn-ea"/>
                <a:ea typeface="+mn-ea"/>
              </a:rPr>
              <a:t>szTitle</a:t>
            </a:r>
            <a:r>
              <a:rPr lang="en-US" altLang="zh-CN" sz="2000" b="1" i="0" dirty="0">
                <a:latin typeface="+mn-ea"/>
                <a:ea typeface="+mn-ea"/>
              </a:rPr>
              <a:t>[] = L"EXAMPLE FOR THE TEXT OUTPUT";</a:t>
            </a:r>
            <a:endParaRPr lang="zh-CN" altLang="zh-CN" sz="2000" b="1" i="0" dirty="0">
              <a:latin typeface="+mn-ea"/>
              <a:ea typeface="+mn-ea"/>
            </a:endParaRPr>
          </a:p>
          <a:p>
            <a:r>
              <a:rPr lang="en-US" altLang="zh-CN" sz="2000" b="1" i="0" dirty="0">
                <a:latin typeface="+mn-ea"/>
                <a:ea typeface="+mn-ea"/>
              </a:rPr>
              <a:t>	</a:t>
            </a:r>
            <a:r>
              <a:rPr lang="en-US" altLang="zh-CN" sz="2000" b="1" i="0" dirty="0" err="1">
                <a:latin typeface="+mn-ea"/>
                <a:ea typeface="+mn-ea"/>
              </a:rPr>
              <a:t>wcex.cbSize</a:t>
            </a:r>
            <a:r>
              <a:rPr lang="en-US" altLang="zh-CN" sz="2000" b="1" i="0" dirty="0">
                <a:latin typeface="+mn-ea"/>
                <a:ea typeface="+mn-ea"/>
              </a:rPr>
              <a:t> = </a:t>
            </a:r>
            <a:r>
              <a:rPr lang="en-US" altLang="zh-CN" sz="2000" b="1" i="0" dirty="0" err="1">
                <a:latin typeface="+mn-ea"/>
                <a:ea typeface="+mn-ea"/>
              </a:rPr>
              <a:t>sizeof</a:t>
            </a:r>
            <a:r>
              <a:rPr lang="en-US" altLang="zh-CN" sz="2000" b="1" i="0" dirty="0">
                <a:latin typeface="+mn-ea"/>
                <a:ea typeface="+mn-ea"/>
              </a:rPr>
              <a:t>(WNDCLASSEX);</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a:t>
            </a:r>
            <a:endParaRPr lang="zh-CN" altLang="zh-CN" sz="1800" b="1" i="0" dirty="0">
              <a:latin typeface="+mn-ea"/>
              <a:ea typeface="+mn-ea"/>
            </a:endParaRPr>
          </a:p>
          <a:p>
            <a:r>
              <a:rPr lang="en-US" altLang="zh-CN" sz="2000" b="1" i="0" dirty="0">
                <a:latin typeface="+mn-ea"/>
                <a:ea typeface="+mn-ea"/>
              </a:rPr>
              <a:t>	if (!</a:t>
            </a:r>
            <a:r>
              <a:rPr lang="en-US" altLang="zh-CN" sz="2000" b="1" i="0" dirty="0" err="1">
                <a:latin typeface="+mn-ea"/>
                <a:ea typeface="+mn-ea"/>
              </a:rPr>
              <a:t>RegisterClassEx</a:t>
            </a:r>
            <a:r>
              <a:rPr lang="en-US" altLang="zh-CN" sz="2000" b="1" i="0" dirty="0">
                <a:latin typeface="+mn-ea"/>
                <a:ea typeface="+mn-ea"/>
              </a:rPr>
              <a:t>(&amp;</a:t>
            </a:r>
            <a:r>
              <a:rPr lang="en-US" altLang="zh-CN" sz="2000" b="1" i="0" dirty="0" err="1">
                <a:latin typeface="+mn-ea"/>
                <a:ea typeface="+mn-ea"/>
              </a:rPr>
              <a:t>wcex</a:t>
            </a:r>
            <a:r>
              <a:rPr lang="en-US" altLang="zh-CN" sz="2000" b="1" i="0" dirty="0">
                <a:latin typeface="+mn-ea"/>
                <a:ea typeface="+mn-ea"/>
              </a:rPr>
              <a:t>))								return FALSE;</a:t>
            </a:r>
            <a:endParaRPr lang="zh-CN" altLang="zh-CN" sz="2000" b="1" i="0" dirty="0">
              <a:latin typeface="+mn-ea"/>
              <a:ea typeface="+mn-ea"/>
            </a:endParaRPr>
          </a:p>
          <a:p>
            <a:r>
              <a:rPr lang="en-US" altLang="zh-CN" sz="2000" b="1" i="0" dirty="0">
                <a:latin typeface="+mn-ea"/>
                <a:ea typeface="+mn-ea"/>
              </a:rPr>
              <a:t>	</a:t>
            </a:r>
            <a:r>
              <a:rPr lang="en-US" altLang="zh-CN" sz="2000" b="1" i="0" dirty="0" err="1">
                <a:latin typeface="+mn-ea"/>
                <a:ea typeface="+mn-ea"/>
              </a:rPr>
              <a:t>hWnd</a:t>
            </a:r>
            <a:r>
              <a:rPr lang="en-US" altLang="zh-CN" sz="2000" b="1" i="0" dirty="0">
                <a:latin typeface="+mn-ea"/>
                <a:ea typeface="+mn-ea"/>
              </a:rPr>
              <a:t> = </a:t>
            </a:r>
            <a:r>
              <a:rPr lang="en-US" altLang="zh-CN" sz="2000" b="1" i="0" dirty="0" err="1">
                <a:latin typeface="+mn-ea"/>
                <a:ea typeface="+mn-ea"/>
              </a:rPr>
              <a:t>CreateWindow</a:t>
            </a:r>
            <a:r>
              <a:rPr lang="en-US" altLang="zh-CN" sz="2000" b="1" i="0" dirty="0">
                <a:latin typeface="+mn-ea"/>
                <a:ea typeface="+mn-ea"/>
              </a:rPr>
              <a:t>(	</a:t>
            </a:r>
            <a:r>
              <a:rPr lang="en-US" altLang="zh-CN" sz="2000" b="1" i="0" dirty="0" err="1">
                <a:latin typeface="+mn-ea"/>
                <a:ea typeface="+mn-ea"/>
              </a:rPr>
              <a:t>szWindowClass</a:t>
            </a:r>
            <a:r>
              <a:rPr lang="en-US" altLang="zh-CN" sz="2000" b="1" i="0" dirty="0">
                <a:latin typeface="+mn-ea"/>
                <a:ea typeface="+mn-ea"/>
              </a:rPr>
              <a:t>,	</a:t>
            </a:r>
            <a:r>
              <a:rPr lang="en-US" altLang="zh-CN" sz="2000" b="1" i="0" dirty="0" err="1" smtClean="0">
                <a:latin typeface="+mn-ea"/>
                <a:ea typeface="+mn-ea"/>
              </a:rPr>
              <a:t>szTitle</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WS_OVERLAPPEDWINDOW</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CW_USEDEFAULT</a:t>
            </a:r>
            <a:r>
              <a:rPr lang="en-US" altLang="zh-CN" sz="2000" b="1" i="0" dirty="0">
                <a:latin typeface="+mn-ea"/>
                <a:ea typeface="+mn-ea"/>
              </a:rPr>
              <a:t>, CW_USEDEFAULT,</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CW_USEDEFAULT</a:t>
            </a:r>
            <a:r>
              <a:rPr lang="en-US" altLang="zh-CN" sz="2000" b="1" i="0" dirty="0">
                <a:latin typeface="+mn-ea"/>
                <a:ea typeface="+mn-ea"/>
              </a:rPr>
              <a:t>, CW_USEDEFAULT,</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NULL,NULL,hInstance,NULL</a:t>
            </a:r>
            <a:endParaRPr lang="zh-CN" altLang="zh-CN" sz="2000" b="1" i="0" dirty="0">
              <a:latin typeface="+mn-ea"/>
              <a:ea typeface="+mn-ea"/>
            </a:endParaRPr>
          </a:p>
          <a:p>
            <a:r>
              <a:rPr lang="en-US" altLang="zh-CN" sz="2000" b="1" i="0" dirty="0">
                <a:latin typeface="+mn-ea"/>
                <a:ea typeface="+mn-ea"/>
              </a:rPr>
              <a:t>			</a:t>
            </a:r>
            <a:r>
              <a:rPr lang="en-US" altLang="zh-CN" sz="2000" b="1" i="0" dirty="0">
                <a:latin typeface="+mn-ea"/>
                <a:ea typeface="+mn-ea"/>
              </a:rPr>
              <a:t> </a:t>
            </a:r>
            <a:r>
              <a:rPr lang="en-US" altLang="zh-CN" sz="2000" b="1" i="0" dirty="0" smtClean="0">
                <a:latin typeface="+mn-ea"/>
                <a:ea typeface="+mn-ea"/>
              </a:rPr>
              <a:t>   );</a:t>
            </a:r>
            <a:endParaRPr lang="zh-CN" altLang="zh-CN" sz="2000" b="1" i="0" dirty="0">
              <a:latin typeface="+mn-ea"/>
              <a:ea typeface="+mn-ea"/>
            </a:endParaRPr>
          </a:p>
          <a:p>
            <a:r>
              <a:rPr lang="en-US" altLang="zh-CN" sz="2000" b="1" i="0" dirty="0">
                <a:latin typeface="+mn-ea"/>
                <a:ea typeface="+mn-ea"/>
              </a:rPr>
              <a:t>    if (!</a:t>
            </a:r>
            <a:r>
              <a:rPr lang="en-US" altLang="zh-CN" sz="2000" b="1" i="0" dirty="0" err="1">
                <a:latin typeface="+mn-ea"/>
                <a:ea typeface="+mn-ea"/>
              </a:rPr>
              <a:t>hWnd</a:t>
            </a:r>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return FALSE;</a:t>
            </a:r>
            <a:endParaRPr lang="zh-CN" altLang="zh-CN" sz="2000" b="1" i="0" dirty="0">
              <a:latin typeface="+mn-ea"/>
              <a:ea typeface="+mn-ea"/>
            </a:endParaRPr>
          </a:p>
          <a:p>
            <a:r>
              <a:rPr lang="en-US" altLang="zh-CN" sz="2000" b="1" i="0" dirty="0">
                <a:latin typeface="+mn-ea"/>
                <a:ea typeface="+mn-ea"/>
              </a:rPr>
              <a:t>    </a:t>
            </a:r>
            <a:r>
              <a:rPr lang="en-US" altLang="zh-CN" sz="2000" b="1" i="0" dirty="0" err="1">
                <a:latin typeface="+mn-ea"/>
                <a:ea typeface="+mn-ea"/>
              </a:rPr>
              <a:t>ShowWindow</a:t>
            </a:r>
            <a:r>
              <a:rPr lang="en-US" altLang="zh-CN" sz="2000" b="1" i="0" dirty="0">
                <a:latin typeface="+mn-ea"/>
                <a:ea typeface="+mn-ea"/>
              </a:rPr>
              <a:t>(</a:t>
            </a:r>
            <a:r>
              <a:rPr lang="en-US" altLang="zh-CN" sz="2000" b="1" i="0" dirty="0" err="1">
                <a:latin typeface="+mn-ea"/>
                <a:ea typeface="+mn-ea"/>
              </a:rPr>
              <a:t>hWnd,nCmdShow</a:t>
            </a:r>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a:t>
            </a:r>
            <a:r>
              <a:rPr lang="en-US" altLang="zh-CN" sz="2000" b="1" i="0" dirty="0" err="1">
                <a:latin typeface="+mn-ea"/>
                <a:ea typeface="+mn-ea"/>
              </a:rPr>
              <a:t>UpdateWindow</a:t>
            </a:r>
            <a:r>
              <a:rPr lang="en-US" altLang="zh-CN" sz="2000" b="1" i="0" dirty="0">
                <a:latin typeface="+mn-ea"/>
                <a:ea typeface="+mn-ea"/>
              </a:rPr>
              <a:t>(</a:t>
            </a:r>
            <a:r>
              <a:rPr lang="en-US" altLang="zh-CN" sz="2000" b="1" i="0" dirty="0" err="1">
                <a:latin typeface="+mn-ea"/>
                <a:ea typeface="+mn-ea"/>
              </a:rPr>
              <a:t>hWnd</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return TRUE;</a:t>
            </a:r>
            <a:endParaRPr lang="zh-CN" altLang="zh-CN" sz="2000" b="1" i="0" dirty="0">
              <a:latin typeface="+mn-ea"/>
              <a:ea typeface="+mn-ea"/>
            </a:endParaRPr>
          </a:p>
          <a:p>
            <a:r>
              <a:rPr lang="en-US" altLang="zh-CN" sz="2000" b="1" i="0" dirty="0">
                <a:latin typeface="+mn-ea"/>
                <a:ea typeface="+mn-ea"/>
              </a:rPr>
              <a:t>}</a:t>
            </a:r>
            <a:r>
              <a:rPr lang="zh-CN" altLang="zh-CN" sz="2000" b="1" i="0" dirty="0">
                <a:latin typeface="+mn-ea"/>
                <a:ea typeface="+mn-ea"/>
              </a:rPr>
              <a:t> </a:t>
            </a:r>
            <a:r>
              <a:rPr lang="en-US" altLang="zh-CN" sz="2000" b="1" i="0" dirty="0">
                <a:latin typeface="+mn-ea"/>
                <a:ea typeface="+mn-ea"/>
              </a:rPr>
              <a:t> </a:t>
            </a:r>
            <a:endParaRPr lang="zh-CN" altLang="zh-CN" sz="2000" b="1" i="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8CFF4956-C3B0-4F20-BF01-B26A18DCFB62}" type="slidenum">
              <a:rPr lang="en-US" altLang="zh-CN"/>
            </a:fld>
            <a:endParaRPr lang="en-US" altLang="zh-CN"/>
          </a:p>
        </p:txBody>
      </p:sp>
      <p:sp>
        <p:nvSpPr>
          <p:cNvPr id="10244" name="Text Box 4"/>
          <p:cNvSpPr txBox="1">
            <a:spLocks noChangeArrowheads="1"/>
          </p:cNvSpPr>
          <p:nvPr/>
        </p:nvSpPr>
        <p:spPr bwMode="auto">
          <a:xfrm>
            <a:off x="1238250" y="457200"/>
            <a:ext cx="8520113" cy="1066800"/>
          </a:xfrm>
          <a:prstGeom prst="rect">
            <a:avLst/>
          </a:prstGeom>
          <a:gradFill rotWithShape="0">
            <a:gsLst>
              <a:gs pos="0">
                <a:srgbClr val="FFFFFF"/>
              </a:gs>
              <a:gs pos="50000">
                <a:srgbClr val="CCFFFF"/>
              </a:gs>
              <a:gs pos="100000">
                <a:srgbClr val="FFFFFF"/>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3200" b="1" i="0">
                <a:solidFill>
                  <a:srgbClr val="FF00FF"/>
                </a:solidFill>
                <a:latin typeface="楷体_GB2312" pitchFamily="49" charset="-122"/>
                <a:ea typeface="楷体_GB2312" pitchFamily="49" charset="-122"/>
              </a:rPr>
              <a:t>(1) </a:t>
            </a:r>
            <a:r>
              <a:rPr lang="zh-CN" altLang="en-US" sz="3200" b="1" i="0">
                <a:solidFill>
                  <a:srgbClr val="FF00FF"/>
                </a:solidFill>
                <a:latin typeface="楷体_GB2312" pitchFamily="49" charset="-122"/>
                <a:ea typeface="楷体_GB2312" pitchFamily="49" charset="-122"/>
              </a:rPr>
              <a:t>定义字体句柄变量：</a:t>
            </a:r>
            <a:endParaRPr lang="zh-CN" altLang="en-US" sz="3200" b="1" i="0">
              <a:solidFill>
                <a:srgbClr val="FF00FF"/>
              </a:solidFill>
              <a:latin typeface="楷体_GB2312" pitchFamily="49" charset="-122"/>
              <a:ea typeface="楷体_GB2312" pitchFamily="49" charset="-122"/>
            </a:endParaRPr>
          </a:p>
          <a:p>
            <a:r>
              <a:rPr lang="zh-CN" altLang="en-US" sz="3200" b="1" i="0">
                <a:solidFill>
                  <a:srgbClr val="FF00FF"/>
                </a:solidFill>
                <a:latin typeface="楷体_GB2312" pitchFamily="49" charset="-122"/>
                <a:ea typeface="楷体_GB2312" pitchFamily="49" charset="-122"/>
              </a:rPr>
              <a:t>        </a:t>
            </a:r>
            <a:r>
              <a:rPr lang="en-US" altLang="zh-CN" sz="3200" b="1" i="0">
                <a:solidFill>
                  <a:srgbClr val="FF00FF"/>
                </a:solidFill>
                <a:latin typeface="楷体_GB2312" pitchFamily="49" charset="-122"/>
                <a:ea typeface="楷体_GB2312" pitchFamily="49" charset="-122"/>
              </a:rPr>
              <a:t>HFONT hF;    //hF</a:t>
            </a:r>
            <a:r>
              <a:rPr lang="zh-CN" altLang="en-US" sz="3200" b="1" i="0">
                <a:solidFill>
                  <a:srgbClr val="FF00FF"/>
                </a:solidFill>
                <a:latin typeface="楷体_GB2312" pitchFamily="49" charset="-122"/>
                <a:ea typeface="楷体_GB2312" pitchFamily="49" charset="-122"/>
              </a:rPr>
              <a:t>为字体的句柄</a:t>
            </a:r>
            <a:endParaRPr lang="zh-CN" altLang="en-US" sz="3200" b="1" i="0">
              <a:solidFill>
                <a:srgbClr val="FF00FF"/>
              </a:solidFill>
              <a:latin typeface="楷体_GB2312" pitchFamily="49" charset="-122"/>
              <a:ea typeface="楷体_GB2312" pitchFamily="49" charset="-122"/>
            </a:endParaRPr>
          </a:p>
        </p:txBody>
      </p:sp>
      <p:sp>
        <p:nvSpPr>
          <p:cNvPr id="10246" name="Text Box 6"/>
          <p:cNvSpPr txBox="1">
            <a:spLocks noChangeArrowheads="1"/>
          </p:cNvSpPr>
          <p:nvPr/>
        </p:nvSpPr>
        <p:spPr bwMode="auto">
          <a:xfrm>
            <a:off x="1303338" y="2590800"/>
            <a:ext cx="8520112" cy="1554163"/>
          </a:xfrm>
          <a:prstGeom prst="rect">
            <a:avLst/>
          </a:prstGeom>
          <a:gradFill rotWithShape="0">
            <a:gsLst>
              <a:gs pos="0">
                <a:srgbClr val="FFFFFF"/>
              </a:gs>
              <a:gs pos="50000">
                <a:srgbClr val="CCFFFF"/>
              </a:gs>
              <a:gs pos="100000">
                <a:srgbClr val="FFFFFF"/>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3200" b="1" i="0">
                <a:solidFill>
                  <a:srgbClr val="660066"/>
                </a:solidFill>
                <a:latin typeface="楷体_GB2312" pitchFamily="49" charset="-122"/>
                <a:ea typeface="楷体_GB2312" pitchFamily="49" charset="-122"/>
              </a:rPr>
              <a:t>(2) </a:t>
            </a:r>
            <a:r>
              <a:rPr lang="zh-CN" altLang="en-US" sz="3200" b="1" i="0">
                <a:solidFill>
                  <a:srgbClr val="660066"/>
                </a:solidFill>
                <a:latin typeface="楷体_GB2312" pitchFamily="49" charset="-122"/>
                <a:ea typeface="楷体_GB2312" pitchFamily="49" charset="-122"/>
              </a:rPr>
              <a:t>调函数</a:t>
            </a:r>
            <a:r>
              <a:rPr lang="en-US" altLang="zh-CN" sz="3200" b="1" i="0">
                <a:solidFill>
                  <a:srgbClr val="660066"/>
                </a:solidFill>
                <a:latin typeface="楷体_GB2312" pitchFamily="49" charset="-122"/>
                <a:ea typeface="楷体_GB2312" pitchFamily="49" charset="-122"/>
              </a:rPr>
              <a:t>GetStockObject</a:t>
            </a:r>
            <a:r>
              <a:rPr lang="zh-CN" altLang="en-US" sz="3200" b="1" i="0">
                <a:solidFill>
                  <a:srgbClr val="660066"/>
                </a:solidFill>
                <a:latin typeface="楷体_GB2312" pitchFamily="49" charset="-122"/>
                <a:ea typeface="楷体_GB2312" pitchFamily="49" charset="-122"/>
              </a:rPr>
              <a:t>获得系统字体句柄  </a:t>
            </a:r>
            <a:endParaRPr lang="zh-CN" altLang="en-US" sz="3200" b="1" i="0">
              <a:solidFill>
                <a:srgbClr val="660066"/>
              </a:solidFill>
              <a:latin typeface="楷体_GB2312" pitchFamily="49" charset="-122"/>
              <a:ea typeface="楷体_GB2312" pitchFamily="49" charset="-122"/>
            </a:endParaRPr>
          </a:p>
          <a:p>
            <a:r>
              <a:rPr lang="zh-CN" altLang="en-US" sz="3200" b="1" i="0">
                <a:solidFill>
                  <a:srgbClr val="660066"/>
                </a:solidFill>
                <a:latin typeface="楷体_GB2312" pitchFamily="49" charset="-122"/>
                <a:ea typeface="楷体_GB2312" pitchFamily="49" charset="-122"/>
              </a:rPr>
              <a:t>    它返回的是系统的缺省字体</a:t>
            </a:r>
            <a:endParaRPr lang="zh-CN" altLang="en-US" sz="3200" b="1" i="0">
              <a:solidFill>
                <a:srgbClr val="660066"/>
              </a:solidFill>
              <a:latin typeface="楷体_GB2312" pitchFamily="49" charset="-122"/>
              <a:ea typeface="楷体_GB2312" pitchFamily="49" charset="-122"/>
            </a:endParaRPr>
          </a:p>
          <a:p>
            <a:r>
              <a:rPr lang="zh-CN" altLang="en-US" sz="3200" b="1" i="0">
                <a:solidFill>
                  <a:srgbClr val="660066"/>
                </a:solidFill>
                <a:latin typeface="楷体_GB2312" pitchFamily="49" charset="-122"/>
                <a:ea typeface="楷体_GB2312" pitchFamily="49" charset="-122"/>
              </a:rPr>
              <a:t>       </a:t>
            </a:r>
            <a:r>
              <a:rPr lang="en-US" altLang="zh-CN" sz="3200" b="1" i="0">
                <a:solidFill>
                  <a:srgbClr val="660066"/>
                </a:solidFill>
                <a:latin typeface="楷体_GB2312" pitchFamily="49" charset="-122"/>
                <a:ea typeface="楷体_GB2312" pitchFamily="49" charset="-122"/>
              </a:rPr>
              <a:t>hF= GetStockObject(  )</a:t>
            </a:r>
            <a:r>
              <a:rPr lang="zh-CN" altLang="en-US" sz="3200" b="1" i="0">
                <a:solidFill>
                  <a:srgbClr val="660066"/>
                </a:solidFill>
                <a:latin typeface="楷体_GB2312" pitchFamily="49" charset="-122"/>
                <a:ea typeface="楷体_GB2312" pitchFamily="49" charset="-122"/>
              </a:rPr>
              <a:t>：</a:t>
            </a:r>
            <a:endParaRPr lang="zh-CN" altLang="en-US" sz="3200" b="1" i="0">
              <a:solidFill>
                <a:srgbClr val="660066"/>
              </a:solidFill>
              <a:latin typeface="楷体_GB2312" pitchFamily="49" charset="-122"/>
              <a:ea typeface="楷体_GB2312" pitchFamily="49" charset="-122"/>
            </a:endParaRPr>
          </a:p>
        </p:txBody>
      </p:sp>
      <p:sp>
        <p:nvSpPr>
          <p:cNvPr id="10247" name="Text Box 7"/>
          <p:cNvSpPr txBox="1">
            <a:spLocks noChangeArrowheads="1"/>
          </p:cNvSpPr>
          <p:nvPr/>
        </p:nvSpPr>
        <p:spPr bwMode="auto">
          <a:xfrm>
            <a:off x="1320800" y="4999038"/>
            <a:ext cx="8520113" cy="1554162"/>
          </a:xfrm>
          <a:prstGeom prst="rect">
            <a:avLst/>
          </a:prstGeom>
          <a:gradFill rotWithShape="0">
            <a:gsLst>
              <a:gs pos="0">
                <a:srgbClr val="FFFFFF"/>
              </a:gs>
              <a:gs pos="50000">
                <a:srgbClr val="CCFFFF"/>
              </a:gs>
              <a:gs pos="100000">
                <a:srgbClr val="FFFFFF"/>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3200" b="1" i="0">
                <a:solidFill>
                  <a:schemeClr val="accent2"/>
                </a:solidFill>
                <a:latin typeface="楷体_GB2312" pitchFamily="49" charset="-122"/>
                <a:ea typeface="楷体_GB2312" pitchFamily="49" charset="-122"/>
              </a:rPr>
              <a:t>(3) </a:t>
            </a:r>
            <a:r>
              <a:rPr lang="zh-CN" altLang="en-US" sz="3200" b="1" i="0">
                <a:solidFill>
                  <a:schemeClr val="accent2"/>
                </a:solidFill>
                <a:latin typeface="楷体_GB2312" pitchFamily="49" charset="-122"/>
                <a:ea typeface="楷体_GB2312" pitchFamily="49" charset="-122"/>
              </a:rPr>
              <a:t>调用函数</a:t>
            </a:r>
            <a:r>
              <a:rPr lang="en-US" altLang="zh-CN" sz="3200" b="1" i="0">
                <a:solidFill>
                  <a:schemeClr val="accent2"/>
                </a:solidFill>
                <a:latin typeface="楷体_GB2312" pitchFamily="49" charset="-122"/>
                <a:ea typeface="楷体_GB2312" pitchFamily="49" charset="-122"/>
              </a:rPr>
              <a:t>SelectObject</a:t>
            </a:r>
            <a:r>
              <a:rPr lang="zh-CN" altLang="en-US" sz="3200" b="1" i="0">
                <a:solidFill>
                  <a:schemeClr val="accent2"/>
                </a:solidFill>
                <a:latin typeface="楷体_GB2312" pitchFamily="49" charset="-122"/>
                <a:ea typeface="楷体_GB2312" pitchFamily="49" charset="-122"/>
              </a:rPr>
              <a:t>将字体选入设备环境</a:t>
            </a:r>
            <a:endParaRPr lang="zh-CN" altLang="en-US" sz="3200" b="1" i="0">
              <a:solidFill>
                <a:schemeClr val="accent2"/>
              </a:solidFill>
              <a:latin typeface="楷体_GB2312" pitchFamily="49" charset="-122"/>
              <a:ea typeface="楷体_GB2312" pitchFamily="49" charset="-122"/>
            </a:endParaRPr>
          </a:p>
          <a:p>
            <a:r>
              <a:rPr lang="zh-CN" altLang="en-US" sz="3200" b="1" i="0">
                <a:solidFill>
                  <a:schemeClr val="accent2"/>
                </a:solidFill>
                <a:latin typeface="楷体_GB2312" pitchFamily="49" charset="-122"/>
                <a:ea typeface="楷体_GB2312" pitchFamily="49" charset="-122"/>
              </a:rPr>
              <a:t>       </a:t>
            </a:r>
            <a:r>
              <a:rPr lang="en-US" altLang="zh-CN" sz="3200" b="1" i="0">
                <a:solidFill>
                  <a:schemeClr val="accent2"/>
                </a:solidFill>
                <a:latin typeface="楷体_GB2312" pitchFamily="49" charset="-122"/>
                <a:ea typeface="楷体_GB2312" pitchFamily="49" charset="-122"/>
              </a:rPr>
              <a:t>SelectObject(hdc,hF)</a:t>
            </a:r>
            <a:r>
              <a:rPr lang="zh-CN" altLang="en-US" sz="3200" b="1" i="0">
                <a:solidFill>
                  <a:schemeClr val="accent2"/>
                </a:solidFill>
                <a:latin typeface="楷体_GB2312" pitchFamily="49" charset="-122"/>
                <a:ea typeface="楷体_GB2312" pitchFamily="49" charset="-122"/>
              </a:rPr>
              <a:t>；</a:t>
            </a:r>
            <a:endParaRPr lang="zh-CN" altLang="en-US" sz="3200" b="1" i="0">
              <a:solidFill>
                <a:schemeClr val="accent2"/>
              </a:solidFill>
              <a:latin typeface="楷体_GB2312" pitchFamily="49" charset="-122"/>
              <a:ea typeface="楷体_GB2312" pitchFamily="49" charset="-122"/>
            </a:endParaRPr>
          </a:p>
        </p:txBody>
      </p:sp>
      <p:sp>
        <p:nvSpPr>
          <p:cNvPr id="10248" name="Text Box 8"/>
          <p:cNvSpPr txBox="1">
            <a:spLocks noChangeArrowheads="1"/>
          </p:cNvSpPr>
          <p:nvPr/>
        </p:nvSpPr>
        <p:spPr bwMode="auto">
          <a:xfrm>
            <a:off x="165100" y="1219200"/>
            <a:ext cx="660400" cy="4478338"/>
          </a:xfrm>
          <a:prstGeom prst="rect">
            <a:avLst/>
          </a:prstGeom>
          <a:gradFill rotWithShape="0">
            <a:gsLst>
              <a:gs pos="0">
                <a:srgbClr val="FFFFFF"/>
              </a:gs>
              <a:gs pos="50000">
                <a:srgbClr val="CCFFFF"/>
              </a:gs>
              <a:gs pos="100000">
                <a:srgbClr val="FFFFFF"/>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3200" b="1" i="0"/>
              <a:t>选择系统字体的步骤</a:t>
            </a:r>
            <a:endParaRPr lang="zh-CN" altLang="en-US" sz="3200" b="1" i="0"/>
          </a:p>
        </p:txBody>
      </p:sp>
      <p:sp>
        <p:nvSpPr>
          <p:cNvPr id="10249" name="AutoShape 9"/>
          <p:cNvSpPr/>
          <p:nvPr/>
        </p:nvSpPr>
        <p:spPr bwMode="auto">
          <a:xfrm>
            <a:off x="908050" y="914400"/>
            <a:ext cx="330200" cy="5181600"/>
          </a:xfrm>
          <a:prstGeom prst="leftBrace">
            <a:avLst>
              <a:gd name="adj1" fmla="val 130769"/>
              <a:gd name="adj2" fmla="val 50000"/>
            </a:avLst>
          </a:prstGeom>
          <a:noFill/>
          <a:ln w="57150">
            <a:solidFill>
              <a:srgbClr val="CCFF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0248"/>
                                        </p:tgtEl>
                                        <p:attrNameLst>
                                          <p:attrName>style.visibility</p:attrName>
                                        </p:attrNameLst>
                                      </p:cBhvr>
                                      <p:to>
                                        <p:strVal val="visible"/>
                                      </p:to>
                                    </p:set>
                                    <p:animEffect transition="in" filter="barn(outHorizontal)">
                                      <p:cBhvr>
                                        <p:cTn id="7" dur="500"/>
                                        <p:tgtEl>
                                          <p:spTgt spid="10248"/>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0249"/>
                                        </p:tgtEl>
                                        <p:attrNameLst>
                                          <p:attrName>style.visibility</p:attrName>
                                        </p:attrNameLst>
                                      </p:cBhvr>
                                      <p:to>
                                        <p:strVal val="visible"/>
                                      </p:to>
                                    </p:set>
                                    <p:animEffect transition="in" filter="barn(outHorizontal)">
                                      <p:cBhvr>
                                        <p:cTn id="11" dur="500"/>
                                        <p:tgtEl>
                                          <p:spTgt spid="10249"/>
                                        </p:tgtEl>
                                      </p:cBhvr>
                                    </p:animEffect>
                                  </p:childTnLst>
                                </p:cTn>
                              </p:par>
                            </p:childTnLst>
                          </p:cTn>
                        </p:par>
                        <p:par>
                          <p:cTn id="12" fill="hold">
                            <p:stCondLst>
                              <p:cond delay="1000"/>
                            </p:stCondLst>
                            <p:childTnLst>
                              <p:par>
                                <p:cTn id="13" presetID="16" presetClass="entr" presetSubtype="42" fill="hold" grpId="0" nodeType="afterEffect">
                                  <p:stCondLst>
                                    <p:cond delay="1000"/>
                                  </p:stCondLst>
                                  <p:childTnLst>
                                    <p:set>
                                      <p:cBhvr>
                                        <p:cTn id="14" dur="1" fill="hold">
                                          <p:stCondLst>
                                            <p:cond delay="0"/>
                                          </p:stCondLst>
                                        </p:cTn>
                                        <p:tgtEl>
                                          <p:spTgt spid="10244"/>
                                        </p:tgtEl>
                                        <p:attrNameLst>
                                          <p:attrName>style.visibility</p:attrName>
                                        </p:attrNameLst>
                                      </p:cBhvr>
                                      <p:to>
                                        <p:strVal val="visible"/>
                                      </p:to>
                                    </p:set>
                                    <p:animEffect transition="in" filter="barn(outHorizontal)">
                                      <p:cBhvr>
                                        <p:cTn id="15" dur="500"/>
                                        <p:tgtEl>
                                          <p:spTgt spid="10244"/>
                                        </p:tgtEl>
                                      </p:cBhvr>
                                    </p:animEffect>
                                  </p:childTnLst>
                                </p:cTn>
                              </p:par>
                            </p:childTnLst>
                          </p:cTn>
                        </p:par>
                        <p:par>
                          <p:cTn id="16" fill="hold">
                            <p:stCondLst>
                              <p:cond delay="2500"/>
                            </p:stCondLst>
                            <p:childTnLst>
                              <p:par>
                                <p:cTn id="17" presetID="16" presetClass="entr" presetSubtype="42" fill="hold" grpId="0" nodeType="afterEffect">
                                  <p:stCondLst>
                                    <p:cond delay="0"/>
                                  </p:stCondLst>
                                  <p:childTnLst>
                                    <p:set>
                                      <p:cBhvr>
                                        <p:cTn id="18" dur="1" fill="hold">
                                          <p:stCondLst>
                                            <p:cond delay="0"/>
                                          </p:stCondLst>
                                        </p:cTn>
                                        <p:tgtEl>
                                          <p:spTgt spid="10246"/>
                                        </p:tgtEl>
                                        <p:attrNameLst>
                                          <p:attrName>style.visibility</p:attrName>
                                        </p:attrNameLst>
                                      </p:cBhvr>
                                      <p:to>
                                        <p:strVal val="visible"/>
                                      </p:to>
                                    </p:set>
                                    <p:animEffect transition="in" filter="barn(outHorizontal)">
                                      <p:cBhvr>
                                        <p:cTn id="19" dur="500"/>
                                        <p:tgtEl>
                                          <p:spTgt spid="10246"/>
                                        </p:tgtEl>
                                      </p:cBhvr>
                                    </p:animEffect>
                                  </p:childTnLst>
                                </p:cTn>
                              </p:par>
                            </p:childTnLst>
                          </p:cTn>
                        </p:par>
                        <p:par>
                          <p:cTn id="20" fill="hold">
                            <p:stCondLst>
                              <p:cond delay="3000"/>
                            </p:stCondLst>
                            <p:childTnLst>
                              <p:par>
                                <p:cTn id="21" presetID="16" presetClass="entr" presetSubtype="42" fill="hold" grpId="0" nodeType="afterEffect">
                                  <p:stCondLst>
                                    <p:cond delay="0"/>
                                  </p:stCondLst>
                                  <p:childTnLst>
                                    <p:set>
                                      <p:cBhvr>
                                        <p:cTn id="22" dur="1" fill="hold">
                                          <p:stCondLst>
                                            <p:cond delay="0"/>
                                          </p:stCondLst>
                                        </p:cTn>
                                        <p:tgtEl>
                                          <p:spTgt spid="10247"/>
                                        </p:tgtEl>
                                        <p:attrNameLst>
                                          <p:attrName>style.visibility</p:attrName>
                                        </p:attrNameLst>
                                      </p:cBhvr>
                                      <p:to>
                                        <p:strVal val="visible"/>
                                      </p:to>
                                    </p:set>
                                    <p:animEffect transition="in" filter="barn(outHorizontal)">
                                      <p:cBhvr>
                                        <p:cTn id="23" dur="5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autoUpdateAnimBg="0"/>
      <p:bldP spid="10246" grpId="0" animBg="1" autoUpdateAnimBg="0"/>
      <p:bldP spid="10247" grpId="0" animBg="1" autoUpdateAnimBg="0"/>
      <p:bldP spid="10248" grpId="0" animBg="1" autoUpdateAnimBg="0"/>
      <p:bldP spid="1024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6CEB202-BBC9-4A50-A443-24D5CEAC9558}" type="slidenum">
              <a:rPr lang="en-US" altLang="zh-CN"/>
            </a:fld>
            <a:endParaRPr lang="en-US" altLang="zh-CN"/>
          </a:p>
        </p:txBody>
      </p:sp>
      <p:sp>
        <p:nvSpPr>
          <p:cNvPr id="61442" name="Text Box 2"/>
          <p:cNvSpPr txBox="1">
            <a:spLocks noChangeArrowheads="1"/>
          </p:cNvSpPr>
          <p:nvPr/>
        </p:nvSpPr>
        <p:spPr bwMode="auto">
          <a:xfrm>
            <a:off x="288925" y="193675"/>
            <a:ext cx="9236075" cy="83099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0" dirty="0">
                <a:latin typeface="宋体" panose="02010600030101010101" pitchFamily="2" charset="-122"/>
              </a:rPr>
              <a:t>【</a:t>
            </a:r>
            <a:r>
              <a:rPr lang="zh-CN" altLang="en-US" b="1" i="0" dirty="0" smtClean="0">
                <a:latin typeface="宋体" panose="02010600030101010101" pitchFamily="2" charset="-122"/>
              </a:rPr>
              <a:t>例</a:t>
            </a:r>
            <a:r>
              <a:rPr lang="en-US" altLang="zh-CN" b="1" i="0" dirty="0" smtClean="0"/>
              <a:t>4@@1</a:t>
            </a:r>
            <a:r>
              <a:rPr lang="en-US" altLang="zh-CN" b="1" i="0" dirty="0" smtClean="0">
                <a:latin typeface="宋体" panose="02010600030101010101" pitchFamily="2" charset="-122"/>
              </a:rPr>
              <a:t>】</a:t>
            </a:r>
            <a:r>
              <a:rPr lang="zh-CN" altLang="en-US" b="1" i="0" dirty="0">
                <a:latin typeface="宋体" panose="02010600030101010101" pitchFamily="2" charset="-122"/>
              </a:rPr>
              <a:t>将一首四句的古诗从右到左竖排输出。要求窗口每次接收到</a:t>
            </a:r>
            <a:r>
              <a:rPr lang="en-US" altLang="zh-CN" b="1" i="0" dirty="0"/>
              <a:t>WM_PAINT</a:t>
            </a:r>
            <a:r>
              <a:rPr lang="zh-CN" altLang="en-US" b="1" i="0" dirty="0">
                <a:latin typeface="宋体" panose="02010600030101010101" pitchFamily="2" charset="-122"/>
              </a:rPr>
              <a:t>消息时都刷新显示的文本。</a:t>
            </a:r>
            <a:r>
              <a:rPr lang="zh-CN" altLang="en-US" b="1" i="0" dirty="0"/>
              <a:t> </a:t>
            </a:r>
            <a:endParaRPr lang="zh-CN" altLang="en-US" b="1" i="0" dirty="0"/>
          </a:p>
        </p:txBody>
      </p:sp>
      <p:pic>
        <p:nvPicPr>
          <p:cNvPr id="2" name="图片 1"/>
          <p:cNvPicPr>
            <a:picLocks noChangeAspect="1"/>
          </p:cNvPicPr>
          <p:nvPr/>
        </p:nvPicPr>
        <p:blipFill>
          <a:blip r:embed="rId1"/>
          <a:stretch>
            <a:fillRect/>
          </a:stretch>
        </p:blipFill>
        <p:spPr>
          <a:xfrm>
            <a:off x="1208584" y="1080089"/>
            <a:ext cx="7704856" cy="5773909"/>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9A7928DB-257A-4260-97B8-76B2C3149F5E}" type="slidenum">
              <a:rPr lang="en-US" altLang="zh-CN"/>
            </a:fld>
            <a:endParaRPr lang="en-US" altLang="zh-CN"/>
          </a:p>
        </p:txBody>
      </p:sp>
      <p:sp>
        <p:nvSpPr>
          <p:cNvPr id="62466" name="Text Box 2"/>
          <p:cNvSpPr txBox="1">
            <a:spLocks noChangeArrowheads="1"/>
          </p:cNvSpPr>
          <p:nvPr/>
        </p:nvSpPr>
        <p:spPr bwMode="auto">
          <a:xfrm>
            <a:off x="265113" y="144497"/>
            <a:ext cx="9458038" cy="584775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i="0" dirty="0">
                <a:latin typeface="宋体" panose="02010600030101010101" pitchFamily="2" charset="-122"/>
              </a:rPr>
              <a:t>#include&lt;</a:t>
            </a:r>
            <a:r>
              <a:rPr lang="en-US" altLang="zh-CN" sz="2200" b="1" i="0" dirty="0" err="1">
                <a:latin typeface="宋体" panose="02010600030101010101" pitchFamily="2" charset="-122"/>
              </a:rPr>
              <a:t>windows.h</a:t>
            </a:r>
            <a:r>
              <a:rPr lang="en-US" altLang="zh-CN" sz="2200" b="1" i="0" dirty="0">
                <a:latin typeface="宋体" panose="02010600030101010101" pitchFamily="2" charset="-122"/>
              </a:rPr>
              <a:t>&gt;</a:t>
            </a:r>
            <a:endParaRPr lang="en-US" altLang="zh-CN" sz="2200" b="1" i="0" dirty="0">
              <a:latin typeface="宋体" panose="02010600030101010101" pitchFamily="2" charset="-122"/>
            </a:endParaRPr>
          </a:p>
          <a:p>
            <a:r>
              <a:rPr lang="en-US" altLang="zh-CN" sz="2200" b="1" i="0" dirty="0" smtClean="0">
                <a:latin typeface="宋体" panose="02010600030101010101" pitchFamily="2" charset="-122"/>
              </a:rPr>
              <a:t>long </a:t>
            </a:r>
            <a:r>
              <a:rPr lang="en-US" altLang="zh-CN" sz="2200" b="1" i="0" dirty="0">
                <a:latin typeface="宋体" panose="02010600030101010101" pitchFamily="2" charset="-122"/>
              </a:rPr>
              <a:t>WINAPI </a:t>
            </a:r>
            <a:r>
              <a:rPr lang="en-US" altLang="zh-CN" sz="2200" b="1" i="0" dirty="0" err="1">
                <a:latin typeface="宋体" panose="02010600030101010101" pitchFamily="2" charset="-122"/>
              </a:rPr>
              <a:t>WndProc</a:t>
            </a:r>
            <a:r>
              <a:rPr lang="en-US" altLang="zh-CN" sz="2200" b="1" i="0" dirty="0">
                <a:latin typeface="宋体" panose="02010600030101010101" pitchFamily="2" charset="-122"/>
              </a:rPr>
              <a:t>(</a:t>
            </a:r>
            <a:r>
              <a:rPr lang="en-US" altLang="zh-CN" sz="2000" b="1" i="0" dirty="0">
                <a:latin typeface="宋体" panose="02010600030101010101" pitchFamily="2" charset="-122"/>
              </a:rPr>
              <a:t>HWND </a:t>
            </a:r>
            <a:r>
              <a:rPr lang="en-US" altLang="zh-CN" sz="2000" b="1" i="0" dirty="0" err="1">
                <a:latin typeface="宋体" panose="02010600030101010101" pitchFamily="2" charset="-122"/>
              </a:rPr>
              <a:t>hWnd,UINT</a:t>
            </a:r>
            <a:r>
              <a:rPr lang="en-US" altLang="zh-CN" sz="2000" b="1" i="0" dirty="0">
                <a:latin typeface="宋体" panose="02010600030101010101" pitchFamily="2" charset="-122"/>
              </a:rPr>
              <a:t> </a:t>
            </a:r>
            <a:r>
              <a:rPr lang="en-US" altLang="zh-CN" sz="2000" b="1" i="0" dirty="0" err="1">
                <a:latin typeface="宋体" panose="02010600030101010101" pitchFamily="2" charset="-122"/>
              </a:rPr>
              <a:t>iMessage,UINT</a:t>
            </a:r>
            <a:r>
              <a:rPr lang="en-US" altLang="zh-CN" sz="2000" b="1" i="0" dirty="0">
                <a:latin typeface="宋体" panose="02010600030101010101" pitchFamily="2" charset="-122"/>
              </a:rPr>
              <a:t> </a:t>
            </a:r>
            <a:r>
              <a:rPr lang="en-US" altLang="zh-CN" sz="2000" b="1" i="0" dirty="0" err="1">
                <a:latin typeface="宋体" panose="02010600030101010101" pitchFamily="2" charset="-122"/>
              </a:rPr>
              <a:t>wParam,LONG</a:t>
            </a:r>
            <a:r>
              <a:rPr lang="en-US" altLang="zh-CN" sz="2000" b="1" i="0" dirty="0">
                <a:latin typeface="宋体" panose="02010600030101010101" pitchFamily="2" charset="-122"/>
              </a:rPr>
              <a:t> </a:t>
            </a:r>
            <a:r>
              <a:rPr lang="en-US" altLang="zh-CN" sz="2000" b="1" i="0" dirty="0" err="1">
                <a:latin typeface="宋体" panose="02010600030101010101" pitchFamily="2" charset="-122"/>
              </a:rPr>
              <a:t>lParam</a:t>
            </a:r>
            <a:r>
              <a:rPr lang="en-US" altLang="zh-CN" sz="2200" b="1" i="0" dirty="0">
                <a:latin typeface="宋体" panose="02010600030101010101" pitchFamily="2" charset="-122"/>
              </a:rPr>
              <a:t>);</a:t>
            </a:r>
            <a:endParaRPr lang="en-US" altLang="zh-CN" sz="2200" b="1" i="0" dirty="0">
              <a:latin typeface="宋体" panose="02010600030101010101" pitchFamily="2" charset="-122"/>
            </a:endParaRPr>
          </a:p>
          <a:p>
            <a:r>
              <a:rPr lang="en-US" altLang="zh-CN" sz="2200" b="1" i="0" dirty="0">
                <a:latin typeface="宋体" panose="02010600030101010101" pitchFamily="2" charset="-122"/>
              </a:rPr>
              <a:t>BOOL </a:t>
            </a:r>
            <a:r>
              <a:rPr lang="en-US" altLang="zh-CN" sz="2200" b="1" i="0" dirty="0" err="1">
                <a:latin typeface="宋体" panose="02010600030101010101" pitchFamily="2" charset="-122"/>
              </a:rPr>
              <a:t>InitWindowsClass</a:t>
            </a:r>
            <a:r>
              <a:rPr lang="en-US" altLang="zh-CN" sz="2200" b="1" i="0" dirty="0">
                <a:latin typeface="宋体" panose="02010600030101010101" pitchFamily="2" charset="-122"/>
              </a:rPr>
              <a:t>(HINSTANCE </a:t>
            </a:r>
            <a:r>
              <a:rPr lang="en-US" altLang="zh-CN" sz="2200" b="1" i="0" dirty="0" err="1">
                <a:latin typeface="宋体" panose="02010600030101010101" pitchFamily="2" charset="-122"/>
              </a:rPr>
              <a:t>hInstance</a:t>
            </a:r>
            <a:r>
              <a:rPr lang="en-US" altLang="zh-CN" sz="2200" b="1" i="0" dirty="0">
                <a:latin typeface="宋体" panose="02010600030101010101" pitchFamily="2" charset="-122"/>
              </a:rPr>
              <a:t>);</a:t>
            </a:r>
            <a:endParaRPr lang="en-US" altLang="zh-CN" sz="2200" b="1" i="0" dirty="0">
              <a:latin typeface="宋体" panose="02010600030101010101" pitchFamily="2" charset="-122"/>
            </a:endParaRPr>
          </a:p>
          <a:p>
            <a:r>
              <a:rPr lang="en-US" altLang="zh-CN" sz="2200" b="1" i="0" dirty="0">
                <a:latin typeface="宋体" panose="02010600030101010101" pitchFamily="2" charset="-122"/>
              </a:rPr>
              <a:t>BOOL </a:t>
            </a:r>
            <a:r>
              <a:rPr lang="en-US" altLang="zh-CN" sz="2200" b="1" i="0" dirty="0" err="1">
                <a:latin typeface="宋体" panose="02010600030101010101" pitchFamily="2" charset="-122"/>
              </a:rPr>
              <a:t>InitWindows</a:t>
            </a:r>
            <a:r>
              <a:rPr lang="en-US" altLang="zh-CN" sz="2200" b="1" i="0" dirty="0">
                <a:latin typeface="宋体" panose="02010600030101010101" pitchFamily="2" charset="-122"/>
              </a:rPr>
              <a:t>(HINSTANCE </a:t>
            </a:r>
            <a:r>
              <a:rPr lang="en-US" altLang="zh-CN" sz="2200" b="1" i="0" dirty="0" err="1">
                <a:latin typeface="宋体" panose="02010600030101010101" pitchFamily="2" charset="-122"/>
              </a:rPr>
              <a:t>hInstance,int</a:t>
            </a:r>
            <a:r>
              <a:rPr lang="en-US" altLang="zh-CN" sz="2200" b="1" i="0" dirty="0">
                <a:latin typeface="宋体" panose="02010600030101010101" pitchFamily="2" charset="-122"/>
              </a:rPr>
              <a:t> </a:t>
            </a:r>
            <a:r>
              <a:rPr lang="en-US" altLang="zh-CN" sz="2200" b="1" i="0" dirty="0" err="1">
                <a:latin typeface="宋体" panose="02010600030101010101" pitchFamily="2" charset="-122"/>
              </a:rPr>
              <a:t>nCmdShow</a:t>
            </a:r>
            <a:r>
              <a:rPr lang="en-US" altLang="zh-CN" sz="2200" b="1" i="0" dirty="0">
                <a:latin typeface="宋体" panose="02010600030101010101" pitchFamily="2" charset="-122"/>
              </a:rPr>
              <a:t>);</a:t>
            </a:r>
            <a:endParaRPr lang="en-US" altLang="zh-CN" sz="2200" b="1" i="0" dirty="0">
              <a:latin typeface="宋体" panose="02010600030101010101" pitchFamily="2" charset="-122"/>
            </a:endParaRPr>
          </a:p>
          <a:p>
            <a:r>
              <a:rPr lang="en-US" altLang="zh-CN" sz="2200" b="1" i="0" dirty="0" err="1" smtClean="0">
                <a:solidFill>
                  <a:srgbClr val="FF0000"/>
                </a:solidFill>
                <a:latin typeface="宋体" panose="02010600030101010101" pitchFamily="2" charset="-122"/>
              </a:rPr>
              <a:t>InitWindowsClass</a:t>
            </a:r>
            <a:r>
              <a:rPr lang="en-US" altLang="zh-CN" sz="2200" b="1" i="0" dirty="0" smtClean="0">
                <a:solidFill>
                  <a:srgbClr val="FF0000"/>
                </a:solidFill>
                <a:latin typeface="宋体" panose="02010600030101010101" pitchFamily="2" charset="-122"/>
              </a:rPr>
              <a:t>()</a:t>
            </a:r>
            <a:r>
              <a:rPr lang="zh-CN" altLang="en-US" sz="2200" b="1" i="0" dirty="0" smtClean="0">
                <a:solidFill>
                  <a:srgbClr val="FF0000"/>
                </a:solidFill>
                <a:latin typeface="宋体" panose="02010600030101010101" pitchFamily="2" charset="-122"/>
              </a:rPr>
              <a:t>和</a:t>
            </a:r>
            <a:r>
              <a:rPr lang="en-US" altLang="zh-CN" sz="2200" b="1" i="0" dirty="0" err="1" smtClean="0">
                <a:solidFill>
                  <a:srgbClr val="FF0000"/>
                </a:solidFill>
                <a:latin typeface="宋体" panose="02010600030101010101" pitchFamily="2" charset="-122"/>
              </a:rPr>
              <a:t>InitWindows</a:t>
            </a:r>
            <a:r>
              <a:rPr lang="en-US" altLang="zh-CN" sz="2200" b="1" i="0" dirty="0" smtClean="0">
                <a:solidFill>
                  <a:srgbClr val="FF0000"/>
                </a:solidFill>
                <a:latin typeface="宋体" panose="02010600030101010101" pitchFamily="2" charset="-122"/>
              </a:rPr>
              <a:t>()</a:t>
            </a:r>
            <a:r>
              <a:rPr lang="zh-CN" altLang="en-US" sz="2200" b="1" i="0" dirty="0" smtClean="0">
                <a:solidFill>
                  <a:srgbClr val="FF0000"/>
                </a:solidFill>
                <a:latin typeface="宋体" panose="02010600030101010101" pitchFamily="2" charset="-122"/>
              </a:rPr>
              <a:t>函数体略，详见网络学堂代码</a:t>
            </a:r>
            <a:r>
              <a:rPr lang="en-US" altLang="zh-CN" sz="2200" b="1" i="0" dirty="0">
                <a:latin typeface="Courier New" panose="02070309020205020404" pitchFamily="49" charset="0"/>
              </a:rPr>
              <a:t> </a:t>
            </a:r>
            <a:endParaRPr lang="en-US" altLang="zh-CN" sz="2200" b="1" i="0" dirty="0">
              <a:latin typeface="宋体" panose="02010600030101010101" pitchFamily="2" charset="-122"/>
            </a:endParaRPr>
          </a:p>
          <a:p>
            <a:r>
              <a:rPr lang="en-US" altLang="zh-CN" sz="2200" b="1" i="0" dirty="0">
                <a:latin typeface="宋体" panose="02010600030101010101" pitchFamily="2" charset="-122"/>
              </a:rPr>
              <a:t>//</a:t>
            </a:r>
            <a:r>
              <a:rPr lang="zh-CN" altLang="en-US" sz="2200" b="1" i="0" dirty="0">
                <a:latin typeface="宋体" panose="02010600030101010101" pitchFamily="2" charset="-122"/>
              </a:rPr>
              <a:t>主函数</a:t>
            </a:r>
            <a:endParaRPr lang="zh-CN" altLang="en-US" sz="2200" b="1" i="0" dirty="0">
              <a:latin typeface="宋体" panose="02010600030101010101" pitchFamily="2" charset="-122"/>
            </a:endParaRPr>
          </a:p>
          <a:p>
            <a:r>
              <a:rPr lang="en-US" altLang="zh-CN" sz="2200" b="1" i="0" dirty="0" err="1">
                <a:latin typeface="宋体" panose="02010600030101010101" pitchFamily="2" charset="-122"/>
              </a:rPr>
              <a:t>int</a:t>
            </a:r>
            <a:r>
              <a:rPr lang="en-US" altLang="zh-CN" sz="2200" b="1" i="0" dirty="0">
                <a:latin typeface="宋体" panose="02010600030101010101" pitchFamily="2" charset="-122"/>
              </a:rPr>
              <a:t> WINAPI </a:t>
            </a:r>
            <a:r>
              <a:rPr lang="en-US" altLang="zh-CN" sz="2200" b="1" i="0" dirty="0" err="1">
                <a:latin typeface="宋体" panose="02010600030101010101" pitchFamily="2" charset="-122"/>
              </a:rPr>
              <a:t>WinMain</a:t>
            </a:r>
            <a:r>
              <a:rPr lang="en-US" altLang="zh-CN" sz="2200" b="1" i="0" dirty="0">
                <a:latin typeface="宋体" panose="02010600030101010101" pitchFamily="2" charset="-122"/>
              </a:rPr>
              <a:t>(HINSTANCE </a:t>
            </a:r>
            <a:r>
              <a:rPr lang="en-US" altLang="zh-CN" sz="2200" b="1" i="0" dirty="0" err="1">
                <a:latin typeface="宋体" panose="02010600030101010101" pitchFamily="2" charset="-122"/>
              </a:rPr>
              <a:t>hInstance</a:t>
            </a:r>
            <a:r>
              <a:rPr lang="en-US" altLang="zh-CN" sz="2200" b="1" i="0" dirty="0">
                <a:latin typeface="宋体" panose="02010600030101010101" pitchFamily="2" charset="-122"/>
              </a:rPr>
              <a:t>, HINSTANCE </a:t>
            </a:r>
            <a:r>
              <a:rPr lang="en-US" altLang="zh-CN" sz="2200" b="1" i="0" dirty="0" err="1">
                <a:latin typeface="宋体" panose="02010600030101010101" pitchFamily="2" charset="-122"/>
              </a:rPr>
              <a:t>hPrevInstance</a:t>
            </a:r>
            <a:r>
              <a:rPr lang="en-US" altLang="zh-CN" sz="2200" b="1" i="0" dirty="0">
                <a:latin typeface="宋体" panose="02010600030101010101" pitchFamily="2" charset="-122"/>
              </a:rPr>
              <a:t>, </a:t>
            </a:r>
            <a:endParaRPr lang="en-US" altLang="zh-CN" sz="2200" b="1" i="0" dirty="0">
              <a:latin typeface="宋体" panose="02010600030101010101" pitchFamily="2" charset="-122"/>
            </a:endParaRPr>
          </a:p>
          <a:p>
            <a:r>
              <a:rPr lang="en-US" altLang="zh-CN" sz="2200" b="1" i="0" dirty="0">
                <a:latin typeface="宋体" panose="02010600030101010101" pitchFamily="2" charset="-122"/>
              </a:rPr>
              <a:t>					LPSTR </a:t>
            </a:r>
            <a:r>
              <a:rPr lang="en-US" altLang="zh-CN" sz="2200" b="1" i="0" dirty="0" err="1">
                <a:latin typeface="宋体" panose="02010600030101010101" pitchFamily="2" charset="-122"/>
              </a:rPr>
              <a:t>lpCmdLine</a:t>
            </a:r>
            <a:r>
              <a:rPr lang="en-US" altLang="zh-CN" sz="2200" b="1" i="0" dirty="0">
                <a:latin typeface="宋体" panose="02010600030101010101" pitchFamily="2" charset="-122"/>
              </a:rPr>
              <a:t>, </a:t>
            </a:r>
            <a:r>
              <a:rPr lang="en-US" altLang="zh-CN" sz="2200" b="1" i="0" dirty="0" err="1">
                <a:latin typeface="宋体" panose="02010600030101010101" pitchFamily="2" charset="-122"/>
              </a:rPr>
              <a:t>int</a:t>
            </a:r>
            <a:r>
              <a:rPr lang="en-US" altLang="zh-CN" sz="2200" b="1" i="0" dirty="0">
                <a:latin typeface="宋体" panose="02010600030101010101" pitchFamily="2" charset="-122"/>
              </a:rPr>
              <a:t> </a:t>
            </a:r>
            <a:r>
              <a:rPr lang="en-US" altLang="zh-CN" sz="2200" b="1" i="0" dirty="0" err="1">
                <a:latin typeface="宋体" panose="02010600030101010101" pitchFamily="2" charset="-122"/>
              </a:rPr>
              <a:t>nCmdShow</a:t>
            </a:r>
            <a:r>
              <a:rPr lang="en-US" altLang="zh-CN" sz="2200" b="1" i="0" dirty="0">
                <a:latin typeface="宋体" panose="02010600030101010101" pitchFamily="2" charset="-122"/>
              </a:rPr>
              <a:t>)</a:t>
            </a:r>
            <a:endParaRPr lang="en-US" altLang="zh-CN" sz="2200" b="1" i="0" dirty="0">
              <a:latin typeface="宋体" panose="02010600030101010101" pitchFamily="2" charset="-122"/>
            </a:endParaRPr>
          </a:p>
          <a:p>
            <a:r>
              <a:rPr lang="en-US" altLang="zh-CN" sz="2200" b="1" i="0" dirty="0">
                <a:latin typeface="宋体" panose="02010600030101010101" pitchFamily="2" charset="-122"/>
              </a:rPr>
              <a:t>{</a:t>
            </a:r>
            <a:endParaRPr lang="en-US" altLang="zh-CN" sz="2200" b="1" i="0" dirty="0">
              <a:latin typeface="宋体" panose="02010600030101010101" pitchFamily="2" charset="-122"/>
            </a:endParaRPr>
          </a:p>
          <a:p>
            <a:r>
              <a:rPr lang="en-US" altLang="zh-CN" sz="2200" b="1" i="0" dirty="0">
                <a:latin typeface="宋体" panose="02010600030101010101" pitchFamily="2" charset="-122"/>
              </a:rPr>
              <a:t>	MSG Message;</a:t>
            </a:r>
            <a:endParaRPr lang="en-US" altLang="zh-CN" sz="2200" b="1" i="0" dirty="0">
              <a:latin typeface="宋体" panose="02010600030101010101" pitchFamily="2" charset="-122"/>
            </a:endParaRPr>
          </a:p>
          <a:p>
            <a:r>
              <a:rPr lang="en-US" altLang="zh-CN" sz="2200" b="1" i="0" dirty="0">
                <a:latin typeface="宋体" panose="02010600030101010101" pitchFamily="2" charset="-122"/>
              </a:rPr>
              <a:t>	if(!</a:t>
            </a:r>
            <a:r>
              <a:rPr lang="en-US" altLang="zh-CN" sz="2200" b="1" i="0" dirty="0" err="1">
                <a:latin typeface="宋体" panose="02010600030101010101" pitchFamily="2" charset="-122"/>
              </a:rPr>
              <a:t>InitWindowsClass</a:t>
            </a:r>
            <a:r>
              <a:rPr lang="en-US" altLang="zh-CN" sz="2200" b="1" i="0" dirty="0">
                <a:latin typeface="宋体" panose="02010600030101010101" pitchFamily="2" charset="-122"/>
              </a:rPr>
              <a:t>(</a:t>
            </a:r>
            <a:r>
              <a:rPr lang="en-US" altLang="zh-CN" sz="2200" b="1" i="0" dirty="0" err="1">
                <a:latin typeface="宋体" panose="02010600030101010101" pitchFamily="2" charset="-122"/>
              </a:rPr>
              <a:t>hInstance</a:t>
            </a:r>
            <a:r>
              <a:rPr lang="en-US" altLang="zh-CN" sz="2200" b="1" i="0" dirty="0">
                <a:latin typeface="宋体" panose="02010600030101010101" pitchFamily="2" charset="-122"/>
              </a:rPr>
              <a:t>))		return FALSE;</a:t>
            </a:r>
            <a:endParaRPr lang="en-US" altLang="zh-CN" sz="2200" b="1" i="0" dirty="0">
              <a:latin typeface="宋体" panose="02010600030101010101" pitchFamily="2" charset="-122"/>
            </a:endParaRPr>
          </a:p>
          <a:p>
            <a:r>
              <a:rPr lang="en-US" altLang="zh-CN" sz="2200" b="1" i="0" dirty="0">
                <a:latin typeface="宋体" panose="02010600030101010101" pitchFamily="2" charset="-122"/>
              </a:rPr>
              <a:t>	if(!</a:t>
            </a:r>
            <a:r>
              <a:rPr lang="en-US" altLang="zh-CN" sz="2200" b="1" i="0" dirty="0" err="1">
                <a:latin typeface="宋体" panose="02010600030101010101" pitchFamily="2" charset="-122"/>
              </a:rPr>
              <a:t>InitWindows</a:t>
            </a:r>
            <a:r>
              <a:rPr lang="en-US" altLang="zh-CN" sz="2200" b="1" i="0" dirty="0">
                <a:latin typeface="宋体" panose="02010600030101010101" pitchFamily="2" charset="-122"/>
              </a:rPr>
              <a:t>(</a:t>
            </a:r>
            <a:r>
              <a:rPr lang="en-US" altLang="zh-CN" sz="2200" b="1" i="0" dirty="0" err="1">
                <a:latin typeface="宋体" panose="02010600030101010101" pitchFamily="2" charset="-122"/>
              </a:rPr>
              <a:t>hInstance,nCmdShow</a:t>
            </a:r>
            <a:r>
              <a:rPr lang="en-US" altLang="zh-CN" sz="2200" b="1" i="0" dirty="0">
                <a:latin typeface="宋体" panose="02010600030101010101" pitchFamily="2" charset="-122"/>
              </a:rPr>
              <a:t>))	return FALSE;</a:t>
            </a:r>
            <a:endParaRPr lang="en-US" altLang="zh-CN" sz="2200" b="1" i="0" dirty="0">
              <a:latin typeface="宋体" panose="02010600030101010101" pitchFamily="2" charset="-122"/>
            </a:endParaRPr>
          </a:p>
          <a:p>
            <a:r>
              <a:rPr lang="en-US" altLang="zh-CN" sz="2200" b="1" i="0" dirty="0">
                <a:latin typeface="宋体" panose="02010600030101010101" pitchFamily="2" charset="-122"/>
              </a:rPr>
              <a:t>	while(</a:t>
            </a:r>
            <a:r>
              <a:rPr lang="en-US" altLang="zh-CN" sz="2200" b="1" i="0" dirty="0" err="1">
                <a:latin typeface="宋体" panose="02010600030101010101" pitchFamily="2" charset="-122"/>
              </a:rPr>
              <a:t>GetMessage</a:t>
            </a:r>
            <a:r>
              <a:rPr lang="en-US" altLang="zh-CN" sz="2200" b="1" i="0" dirty="0">
                <a:latin typeface="宋体" panose="02010600030101010101" pitchFamily="2" charset="-122"/>
              </a:rPr>
              <a:t>(&amp;Message,0,0,0))		//</a:t>
            </a:r>
            <a:r>
              <a:rPr lang="zh-CN" altLang="en-US" sz="2200" b="1" i="0" dirty="0">
                <a:latin typeface="宋体" panose="02010600030101010101" pitchFamily="2" charset="-122"/>
              </a:rPr>
              <a:t>消息循环</a:t>
            </a:r>
            <a:endParaRPr lang="zh-CN" altLang="en-US" sz="2200" b="1" i="0" dirty="0">
              <a:latin typeface="宋体" panose="02010600030101010101" pitchFamily="2" charset="-122"/>
            </a:endParaRPr>
          </a:p>
          <a:p>
            <a:r>
              <a:rPr lang="zh-CN" altLang="en-US" sz="2200" b="1" i="0" dirty="0">
                <a:latin typeface="宋体" panose="02010600030101010101" pitchFamily="2" charset="-122"/>
              </a:rPr>
              <a:t>		</a:t>
            </a:r>
            <a:r>
              <a:rPr lang="en-US" altLang="zh-CN" sz="2200" b="1" i="0" dirty="0">
                <a:latin typeface="宋体" panose="02010600030101010101" pitchFamily="2" charset="-122"/>
              </a:rPr>
              <a:t>{</a:t>
            </a:r>
            <a:r>
              <a:rPr lang="en-US" altLang="zh-CN" sz="2200" b="1" i="0" dirty="0" err="1">
                <a:latin typeface="宋体" panose="02010600030101010101" pitchFamily="2" charset="-122"/>
              </a:rPr>
              <a:t>TranslateMessage</a:t>
            </a:r>
            <a:r>
              <a:rPr lang="en-US" altLang="zh-CN" sz="2200" b="1" i="0" dirty="0">
                <a:latin typeface="宋体" panose="02010600030101010101" pitchFamily="2" charset="-122"/>
              </a:rPr>
              <a:t>(&amp;Message);</a:t>
            </a:r>
            <a:endParaRPr lang="en-US" altLang="zh-CN" sz="2200" b="1" i="0" dirty="0">
              <a:latin typeface="宋体" panose="02010600030101010101" pitchFamily="2" charset="-122"/>
            </a:endParaRPr>
          </a:p>
          <a:p>
            <a:r>
              <a:rPr lang="en-US" altLang="zh-CN" sz="2200" b="1" i="0" dirty="0">
                <a:latin typeface="宋体" panose="02010600030101010101" pitchFamily="2" charset="-122"/>
              </a:rPr>
              <a:t>			</a:t>
            </a:r>
            <a:r>
              <a:rPr lang="en-US" altLang="zh-CN" sz="2200" b="1" i="0" dirty="0" err="1">
                <a:latin typeface="宋体" panose="02010600030101010101" pitchFamily="2" charset="-122"/>
              </a:rPr>
              <a:t>DispatchMessage</a:t>
            </a:r>
            <a:r>
              <a:rPr lang="en-US" altLang="zh-CN" sz="2200" b="1" i="0" dirty="0">
                <a:latin typeface="宋体" panose="02010600030101010101" pitchFamily="2" charset="-122"/>
              </a:rPr>
              <a:t>(&amp;Message);	</a:t>
            </a:r>
            <a:endParaRPr lang="en-US" altLang="zh-CN" sz="2200" b="1" i="0" dirty="0">
              <a:latin typeface="宋体" panose="02010600030101010101" pitchFamily="2" charset="-122"/>
            </a:endParaRPr>
          </a:p>
          <a:p>
            <a:r>
              <a:rPr lang="en-US" altLang="zh-CN" sz="2200" b="1" i="0" dirty="0">
                <a:latin typeface="宋体" panose="02010600030101010101" pitchFamily="2" charset="-122"/>
              </a:rPr>
              <a:t>             }</a:t>
            </a:r>
            <a:endParaRPr lang="en-US" altLang="zh-CN" sz="2200" b="1" i="0" dirty="0">
              <a:latin typeface="宋体" panose="02010600030101010101" pitchFamily="2" charset="-122"/>
            </a:endParaRPr>
          </a:p>
          <a:p>
            <a:r>
              <a:rPr lang="en-US" altLang="zh-CN" sz="2200" b="1" i="0" dirty="0">
                <a:latin typeface="宋体" panose="02010600030101010101" pitchFamily="2" charset="-122"/>
              </a:rPr>
              <a:t>	return </a:t>
            </a:r>
            <a:r>
              <a:rPr lang="en-US" altLang="zh-CN" sz="2200" b="1" i="0" dirty="0" err="1">
                <a:latin typeface="宋体" panose="02010600030101010101" pitchFamily="2" charset="-122"/>
              </a:rPr>
              <a:t>Message.wParam</a:t>
            </a:r>
            <a:r>
              <a:rPr lang="en-US" altLang="zh-CN" sz="2200" b="1" i="0" dirty="0" smtClean="0">
                <a:latin typeface="宋体" panose="02010600030101010101" pitchFamily="2" charset="-122"/>
              </a:rPr>
              <a:t>;}</a:t>
            </a:r>
            <a:endParaRPr lang="en-US" altLang="zh-CN" sz="2200" b="1" i="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62466"/>
                                        </p:tgtEl>
                                        <p:attrNameLst>
                                          <p:attrName>style.visibility</p:attrName>
                                        </p:attrNameLst>
                                      </p:cBhvr>
                                      <p:to>
                                        <p:strVal val="visible"/>
                                      </p:to>
                                    </p:set>
                                    <p:anim to="" calcmode="lin" valueType="num">
                                      <p:cBhvr>
                                        <p:cTn id="7" dur="1" fill="hold"/>
                                        <p:tgtEl>
                                          <p:spTgt spid="6246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A65EFF4E-DC47-4A12-8922-B95987A2C7CF}" type="slidenum">
              <a:rPr lang="en-US" altLang="zh-CN"/>
            </a:fld>
            <a:endParaRPr lang="en-US" altLang="zh-CN"/>
          </a:p>
        </p:txBody>
      </p:sp>
      <p:sp>
        <p:nvSpPr>
          <p:cNvPr id="63490" name="Text Box 2"/>
          <p:cNvSpPr txBox="1">
            <a:spLocks noChangeArrowheads="1"/>
          </p:cNvSpPr>
          <p:nvPr/>
        </p:nvSpPr>
        <p:spPr bwMode="auto">
          <a:xfrm>
            <a:off x="0" y="19050"/>
            <a:ext cx="9906000" cy="68199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zh-CN" sz="2000" b="1" i="0" dirty="0">
                <a:latin typeface="宋体" panose="02010600030101010101" pitchFamily="2" charset="-122"/>
              </a:rPr>
              <a:t>long WINAPI </a:t>
            </a:r>
            <a:r>
              <a:rPr lang="en-US" altLang="zh-CN" sz="2000" b="1" i="0" dirty="0" err="1">
                <a:latin typeface="宋体" panose="02010600030101010101" pitchFamily="2" charset="-122"/>
              </a:rPr>
              <a:t>WndProc</a:t>
            </a:r>
            <a:r>
              <a:rPr lang="en-US" altLang="zh-CN" sz="2000" b="1" i="0" dirty="0">
                <a:latin typeface="宋体" panose="02010600030101010101" pitchFamily="2" charset="-122"/>
              </a:rPr>
              <a:t>(HWND </a:t>
            </a:r>
            <a:r>
              <a:rPr lang="en-US" altLang="zh-CN" sz="2000" b="1" i="0" dirty="0" err="1">
                <a:latin typeface="宋体" panose="02010600030101010101" pitchFamily="2" charset="-122"/>
              </a:rPr>
              <a:t>hWnd,UINT</a:t>
            </a:r>
            <a:r>
              <a:rPr lang="en-US" altLang="zh-CN" sz="2000" b="1" i="0" dirty="0">
                <a:latin typeface="宋体" panose="02010600030101010101" pitchFamily="2" charset="-122"/>
              </a:rPr>
              <a:t> </a:t>
            </a:r>
            <a:r>
              <a:rPr lang="en-US" altLang="zh-CN" sz="2000" b="1" i="0" dirty="0" err="1">
                <a:latin typeface="宋体" panose="02010600030101010101" pitchFamily="2" charset="-122"/>
              </a:rPr>
              <a:t>iMessage,UINT</a:t>
            </a:r>
            <a:r>
              <a:rPr lang="en-US" altLang="zh-CN" sz="2000" b="1" i="0" dirty="0">
                <a:latin typeface="宋体" panose="02010600030101010101" pitchFamily="2" charset="-122"/>
              </a:rPr>
              <a:t> </a:t>
            </a:r>
            <a:r>
              <a:rPr lang="en-US" altLang="zh-CN" sz="2000" b="1" i="0" dirty="0" err="1">
                <a:latin typeface="宋体" panose="02010600030101010101" pitchFamily="2" charset="-122"/>
              </a:rPr>
              <a:t>wParam,LONG</a:t>
            </a:r>
            <a:r>
              <a:rPr lang="en-US" altLang="zh-CN" sz="2000" b="1" i="0" dirty="0">
                <a:latin typeface="宋体" panose="02010600030101010101" pitchFamily="2" charset="-122"/>
              </a:rPr>
              <a:t> </a:t>
            </a:r>
            <a:r>
              <a:rPr lang="en-US" altLang="zh-CN" sz="2000" b="1" i="0" dirty="0" err="1">
                <a:latin typeface="宋体" panose="02010600030101010101" pitchFamily="2" charset="-122"/>
              </a:rPr>
              <a:t>lParam</a:t>
            </a:r>
            <a:r>
              <a:rPr lang="en-US" altLang="zh-CN" sz="2000" b="1" i="0" dirty="0">
                <a:latin typeface="宋体" panose="02010600030101010101" pitchFamily="2" charset="-122"/>
              </a:rPr>
              <a:t>)</a:t>
            </a:r>
            <a:endParaRPr lang="en-US" altLang="zh-CN" sz="2000" b="1" i="0" dirty="0">
              <a:latin typeface="宋体" panose="02010600030101010101" pitchFamily="2" charset="-122"/>
            </a:endParaRPr>
          </a:p>
          <a:p>
            <a:pPr>
              <a:lnSpc>
                <a:spcPct val="85000"/>
              </a:lnSpc>
            </a:pPr>
            <a:r>
              <a:rPr lang="en-US" altLang="zh-CN" sz="2000" b="1" i="0" dirty="0">
                <a:solidFill>
                  <a:srgbClr val="990099"/>
                </a:solidFill>
                <a:latin typeface="宋体" panose="02010600030101010101" pitchFamily="2" charset="-122"/>
              </a:rPr>
              <a:t>1. { static long </a:t>
            </a:r>
            <a:r>
              <a:rPr lang="en-US" altLang="zh-CN" sz="2000" b="1" i="0" dirty="0" err="1">
                <a:solidFill>
                  <a:srgbClr val="990099"/>
                </a:solidFill>
                <a:latin typeface="宋体" panose="02010600030101010101" pitchFamily="2" charset="-122"/>
              </a:rPr>
              <a:t>nXChar,nCaps,nYChar</a:t>
            </a:r>
            <a:r>
              <a:rPr lang="en-US" altLang="zh-CN" sz="2000" b="1" i="0" dirty="0">
                <a:solidFill>
                  <a:srgbClr val="990099"/>
                </a:solidFill>
                <a:latin typeface="宋体" panose="02010600030101010101" pitchFamily="2" charset="-122"/>
              </a:rPr>
              <a:t>;</a:t>
            </a:r>
            <a:endParaRPr lang="en-US" altLang="zh-CN" sz="2000" b="1" i="0" dirty="0">
              <a:solidFill>
                <a:srgbClr val="990099"/>
              </a:solidFill>
              <a:latin typeface="宋体" panose="02010600030101010101" pitchFamily="2" charset="-122"/>
            </a:endParaRPr>
          </a:p>
          <a:p>
            <a:pPr>
              <a:lnSpc>
                <a:spcPct val="85000"/>
              </a:lnSpc>
            </a:pPr>
            <a:r>
              <a:rPr lang="en-US" altLang="zh-CN" sz="2000" b="1" i="0" dirty="0">
                <a:solidFill>
                  <a:srgbClr val="FF0000"/>
                </a:solidFill>
                <a:latin typeface="宋体" panose="02010600030101010101" pitchFamily="2" charset="-122"/>
              </a:rPr>
              <a:t>2.   </a:t>
            </a:r>
            <a:r>
              <a:rPr lang="en-US" altLang="zh-CN" sz="2000" b="1" i="0" dirty="0" err="1">
                <a:solidFill>
                  <a:srgbClr val="FF0000"/>
                </a:solidFill>
                <a:latin typeface="宋体" panose="02010600030101010101" pitchFamily="2" charset="-122"/>
              </a:rPr>
              <a:t>int</a:t>
            </a:r>
            <a:r>
              <a:rPr lang="en-US" altLang="zh-CN" sz="2000" b="1" i="0" dirty="0">
                <a:solidFill>
                  <a:srgbClr val="FF0000"/>
                </a:solidFill>
                <a:latin typeface="宋体" panose="02010600030101010101" pitchFamily="2" charset="-122"/>
              </a:rPr>
              <a:t> </a:t>
            </a:r>
            <a:r>
              <a:rPr lang="en-US" altLang="zh-CN" sz="2000" b="1" i="0" dirty="0" err="1">
                <a:solidFill>
                  <a:srgbClr val="FF0000"/>
                </a:solidFill>
                <a:latin typeface="宋体" panose="02010600030101010101" pitchFamily="2" charset="-122"/>
              </a:rPr>
              <a:t>pointx,pointy,i,j</a:t>
            </a:r>
            <a:r>
              <a:rPr lang="en-US" altLang="zh-CN" sz="2000" b="1" i="0" dirty="0">
                <a:solidFill>
                  <a:srgbClr val="FF0000"/>
                </a:solidFill>
                <a:latin typeface="宋体" panose="02010600030101010101" pitchFamily="2" charset="-122"/>
              </a:rPr>
              <a:t>;</a:t>
            </a:r>
            <a:endParaRPr lang="en-US" altLang="zh-CN" sz="2000" b="1" i="0" dirty="0">
              <a:solidFill>
                <a:srgbClr val="FF0000"/>
              </a:solidFill>
              <a:latin typeface="宋体" panose="02010600030101010101" pitchFamily="2" charset="-122"/>
            </a:endParaRPr>
          </a:p>
          <a:p>
            <a:pPr>
              <a:lnSpc>
                <a:spcPct val="85000"/>
              </a:lnSpc>
            </a:pPr>
            <a:r>
              <a:rPr lang="en-US" altLang="zh-CN" sz="2000" b="1" i="0" dirty="0">
                <a:solidFill>
                  <a:srgbClr val="336600"/>
                </a:solidFill>
                <a:latin typeface="宋体" panose="02010600030101010101" pitchFamily="2" charset="-122"/>
              </a:rPr>
              <a:t>3.   HDC </a:t>
            </a:r>
            <a:r>
              <a:rPr lang="en-US" altLang="zh-CN" sz="2000" b="1" i="0" dirty="0" err="1">
                <a:solidFill>
                  <a:srgbClr val="336600"/>
                </a:solidFill>
                <a:latin typeface="宋体" panose="02010600030101010101" pitchFamily="2" charset="-122"/>
              </a:rPr>
              <a:t>hDC</a:t>
            </a:r>
            <a:r>
              <a:rPr lang="en-US" altLang="zh-CN" sz="2000" b="1" i="0" dirty="0">
                <a:solidFill>
                  <a:srgbClr val="336600"/>
                </a:solidFill>
                <a:latin typeface="宋体" panose="02010600030101010101" pitchFamily="2" charset="-122"/>
              </a:rPr>
              <a:t>;   				//</a:t>
            </a:r>
            <a:r>
              <a:rPr lang="zh-CN" altLang="en-US" sz="2000" b="1" i="0" dirty="0">
                <a:solidFill>
                  <a:srgbClr val="336600"/>
                </a:solidFill>
                <a:latin typeface="宋体" panose="02010600030101010101" pitchFamily="2" charset="-122"/>
              </a:rPr>
              <a:t>定义指向设备环境的句柄	</a:t>
            </a:r>
            <a:endParaRPr lang="zh-CN" altLang="en-US" sz="2000" b="1" i="0" dirty="0">
              <a:solidFill>
                <a:srgbClr val="336600"/>
              </a:solidFill>
              <a:latin typeface="宋体" panose="02010600030101010101" pitchFamily="2" charset="-122"/>
            </a:endParaRPr>
          </a:p>
          <a:p>
            <a:pPr>
              <a:lnSpc>
                <a:spcPct val="85000"/>
              </a:lnSpc>
            </a:pPr>
            <a:r>
              <a:rPr lang="en-US" altLang="zh-CN" sz="2000" b="1" i="0" dirty="0">
                <a:solidFill>
                  <a:srgbClr val="FF0000"/>
                </a:solidFill>
                <a:latin typeface="宋体" panose="02010600030101010101" pitchFamily="2" charset="-122"/>
              </a:rPr>
              <a:t>4.   TEXTMETRIC tm;				//</a:t>
            </a:r>
            <a:r>
              <a:rPr lang="zh-CN" altLang="en-US" sz="2000" b="1" i="0" dirty="0">
                <a:solidFill>
                  <a:srgbClr val="FF0000"/>
                </a:solidFill>
                <a:latin typeface="宋体" panose="02010600030101010101" pitchFamily="2" charset="-122"/>
              </a:rPr>
              <a:t>存放字体各种属性的结构体变量</a:t>
            </a:r>
            <a:endParaRPr lang="zh-CN" altLang="en-US" sz="2000" b="1" i="0" dirty="0">
              <a:solidFill>
                <a:srgbClr val="FF0000"/>
              </a:solidFill>
              <a:latin typeface="宋体" panose="02010600030101010101" pitchFamily="2" charset="-122"/>
            </a:endParaRPr>
          </a:p>
          <a:p>
            <a:pPr>
              <a:lnSpc>
                <a:spcPct val="85000"/>
              </a:lnSpc>
            </a:pPr>
            <a:r>
              <a:rPr lang="en-US" altLang="zh-CN" sz="2000" b="1" i="0" dirty="0">
                <a:latin typeface="宋体" panose="02010600030101010101" pitchFamily="2" charset="-122"/>
              </a:rPr>
              <a:t>5.   PAINTSTRUCT </a:t>
            </a:r>
            <a:r>
              <a:rPr lang="en-US" altLang="zh-CN" sz="2000" b="1" i="0" dirty="0" err="1">
                <a:latin typeface="宋体" panose="02010600030101010101" pitchFamily="2" charset="-122"/>
              </a:rPr>
              <a:t>PtStr</a:t>
            </a:r>
            <a:r>
              <a:rPr lang="en-US" altLang="zh-CN" sz="2000" b="1" i="0" dirty="0">
                <a:latin typeface="宋体" panose="02010600030101010101" pitchFamily="2" charset="-122"/>
              </a:rPr>
              <a:t>; 			//</a:t>
            </a:r>
            <a:r>
              <a:rPr lang="zh-CN" altLang="en-US" sz="2000" b="1" i="0" dirty="0">
                <a:latin typeface="宋体" panose="02010600030101010101" pitchFamily="2" charset="-122"/>
              </a:rPr>
              <a:t>指向包含绘图信息的结构体变量</a:t>
            </a:r>
            <a:endParaRPr lang="zh-CN" altLang="en-US" sz="2000" b="1" i="0" dirty="0">
              <a:latin typeface="宋体" panose="02010600030101010101" pitchFamily="2" charset="-122"/>
            </a:endParaRPr>
          </a:p>
          <a:p>
            <a:pPr>
              <a:lnSpc>
                <a:spcPct val="85000"/>
              </a:lnSpc>
            </a:pPr>
            <a:r>
              <a:rPr lang="en-US" altLang="zh-CN" sz="2000" b="1" i="0" dirty="0">
                <a:solidFill>
                  <a:srgbClr val="FF00FF"/>
                </a:solidFill>
                <a:latin typeface="宋体" panose="02010600030101010101" pitchFamily="2" charset="-122"/>
              </a:rPr>
              <a:t>6.   static char *</a:t>
            </a:r>
            <a:r>
              <a:rPr lang="en-US" altLang="zh-CN" sz="2000" b="1" i="0" dirty="0" err="1">
                <a:solidFill>
                  <a:srgbClr val="FF00FF"/>
                </a:solidFill>
                <a:latin typeface="宋体" panose="02010600030101010101" pitchFamily="2" charset="-122"/>
              </a:rPr>
              <a:t>textbuf</a:t>
            </a:r>
            <a:r>
              <a:rPr lang="en-US" altLang="zh-CN" sz="2000" b="1" i="0" dirty="0">
                <a:solidFill>
                  <a:srgbClr val="FF00FF"/>
                </a:solidFill>
                <a:latin typeface="宋体" panose="02010600030101010101" pitchFamily="2" charset="-122"/>
              </a:rPr>
              <a:t>[4]={{"</a:t>
            </a:r>
            <a:r>
              <a:rPr lang="zh-CN" altLang="en-US" sz="2000" b="1" i="0" dirty="0">
                <a:solidFill>
                  <a:srgbClr val="FF00FF"/>
                </a:solidFill>
                <a:latin typeface="宋体" panose="02010600030101010101" pitchFamily="2" charset="-122"/>
              </a:rPr>
              <a:t>故人西辞黄鹤楼</a:t>
            </a:r>
            <a:r>
              <a:rPr lang="en-US" altLang="zh-CN" sz="2000" b="1" i="0" dirty="0">
                <a:solidFill>
                  <a:srgbClr val="FF00FF"/>
                </a:solidFill>
                <a:latin typeface="宋体" panose="02010600030101010101" pitchFamily="2" charset="-122"/>
              </a:rPr>
              <a:t>"}, {"</a:t>
            </a:r>
            <a:r>
              <a:rPr lang="zh-CN" altLang="en-US" sz="2000" b="1" i="0" dirty="0">
                <a:solidFill>
                  <a:srgbClr val="FF00FF"/>
                </a:solidFill>
                <a:latin typeface="宋体" panose="02010600030101010101" pitchFamily="2" charset="-122"/>
              </a:rPr>
              <a:t>烟花三月下扬州</a:t>
            </a:r>
            <a:r>
              <a:rPr lang="en-US" altLang="zh-CN" sz="2000" b="1" i="0" dirty="0">
                <a:solidFill>
                  <a:srgbClr val="FF00FF"/>
                </a:solidFill>
                <a:latin typeface="宋体" panose="02010600030101010101" pitchFamily="2" charset="-122"/>
              </a:rPr>
              <a:t>"},</a:t>
            </a:r>
            <a:endParaRPr lang="en-US" altLang="zh-CN" sz="2000" b="1" i="0" dirty="0">
              <a:solidFill>
                <a:srgbClr val="FF00FF"/>
              </a:solidFill>
              <a:latin typeface="宋体" panose="02010600030101010101" pitchFamily="2" charset="-122"/>
            </a:endParaRPr>
          </a:p>
          <a:p>
            <a:pPr>
              <a:lnSpc>
                <a:spcPct val="85000"/>
              </a:lnSpc>
            </a:pPr>
            <a:r>
              <a:rPr lang="en-US" altLang="zh-CN" sz="2000" b="1" i="0" dirty="0">
                <a:solidFill>
                  <a:srgbClr val="FF00FF"/>
                </a:solidFill>
                <a:latin typeface="宋体" panose="02010600030101010101" pitchFamily="2" charset="-122"/>
              </a:rPr>
              <a:t>                 		 {"</a:t>
            </a:r>
            <a:r>
              <a:rPr lang="zh-CN" altLang="en-US" sz="2000" b="1" i="0" dirty="0">
                <a:solidFill>
                  <a:srgbClr val="FF00FF"/>
                </a:solidFill>
                <a:latin typeface="宋体" panose="02010600030101010101" pitchFamily="2" charset="-122"/>
              </a:rPr>
              <a:t>孤帆远影碧空尽</a:t>
            </a:r>
            <a:r>
              <a:rPr lang="en-US" altLang="zh-CN" sz="2000" b="1" i="0" dirty="0">
                <a:solidFill>
                  <a:srgbClr val="FF00FF"/>
                </a:solidFill>
                <a:latin typeface="宋体" panose="02010600030101010101" pitchFamily="2" charset="-122"/>
              </a:rPr>
              <a:t>"}, {"</a:t>
            </a:r>
            <a:r>
              <a:rPr lang="zh-CN" altLang="en-US" sz="2000" b="1" i="0" dirty="0">
                <a:solidFill>
                  <a:srgbClr val="FF00FF"/>
                </a:solidFill>
                <a:latin typeface="宋体" panose="02010600030101010101" pitchFamily="2" charset="-122"/>
              </a:rPr>
              <a:t>唯见长江天际流</a:t>
            </a:r>
            <a:r>
              <a:rPr lang="en-US" altLang="zh-CN" sz="2000" b="1" i="0" dirty="0">
                <a:solidFill>
                  <a:srgbClr val="FF00FF"/>
                </a:solidFill>
                <a:latin typeface="宋体" panose="02010600030101010101" pitchFamily="2" charset="-122"/>
              </a:rPr>
              <a:t>"}};</a:t>
            </a:r>
            <a:endParaRPr lang="en-US" altLang="zh-CN" sz="2000" b="1" i="0" dirty="0">
              <a:solidFill>
                <a:srgbClr val="FF00FF"/>
              </a:solidFill>
              <a:latin typeface="宋体" panose="02010600030101010101" pitchFamily="2" charset="-122"/>
            </a:endParaRPr>
          </a:p>
          <a:p>
            <a:pPr>
              <a:lnSpc>
                <a:spcPct val="85000"/>
              </a:lnSpc>
            </a:pPr>
            <a:r>
              <a:rPr lang="en-US" altLang="zh-CN" sz="2000" b="1" i="0" dirty="0">
                <a:latin typeface="宋体" panose="02010600030101010101" pitchFamily="2" charset="-122"/>
              </a:rPr>
              <a:t>7.   switch(</a:t>
            </a:r>
            <a:r>
              <a:rPr lang="en-US" altLang="zh-CN" sz="2000" b="1" i="0" dirty="0" err="1">
                <a:latin typeface="宋体" panose="02010600030101010101" pitchFamily="2" charset="-122"/>
              </a:rPr>
              <a:t>iMessage</a:t>
            </a:r>
            <a:r>
              <a:rPr lang="en-US" altLang="zh-CN" sz="2000" b="1" i="0" dirty="0">
                <a:latin typeface="宋体" panose="02010600030101010101" pitchFamily="2" charset="-122"/>
              </a:rPr>
              <a:t>)  				//</a:t>
            </a:r>
            <a:r>
              <a:rPr lang="zh-CN" altLang="en-US" sz="2000" b="1" i="0" dirty="0">
                <a:latin typeface="宋体" panose="02010600030101010101" pitchFamily="2" charset="-122"/>
              </a:rPr>
              <a:t>处理消息</a:t>
            </a:r>
            <a:endParaRPr lang="zh-CN" altLang="en-US" sz="2000" b="1" i="0" dirty="0">
              <a:latin typeface="宋体" panose="02010600030101010101" pitchFamily="2" charset="-122"/>
            </a:endParaRPr>
          </a:p>
          <a:p>
            <a:pPr>
              <a:lnSpc>
                <a:spcPct val="85000"/>
              </a:lnSpc>
            </a:pPr>
            <a:r>
              <a:rPr lang="en-US" altLang="zh-CN" sz="2000" b="1" i="0" dirty="0">
                <a:solidFill>
                  <a:srgbClr val="336600"/>
                </a:solidFill>
                <a:latin typeface="宋体" panose="02010600030101010101" pitchFamily="2" charset="-122"/>
              </a:rPr>
              <a:t>8.   {	case WM_CREATE:				//</a:t>
            </a:r>
            <a:r>
              <a:rPr lang="zh-CN" altLang="en-US" sz="2000" b="1" i="0" dirty="0">
                <a:solidFill>
                  <a:srgbClr val="336600"/>
                </a:solidFill>
                <a:latin typeface="宋体" panose="02010600030101010101" pitchFamily="2" charset="-122"/>
              </a:rPr>
              <a:t>处理窗口创建消息</a:t>
            </a:r>
            <a:endParaRPr lang="zh-CN" altLang="en-US" sz="2000" b="1" i="0" dirty="0">
              <a:solidFill>
                <a:srgbClr val="336600"/>
              </a:solidFill>
              <a:latin typeface="宋体" panose="02010600030101010101" pitchFamily="2" charset="-122"/>
            </a:endParaRPr>
          </a:p>
          <a:p>
            <a:pPr>
              <a:lnSpc>
                <a:spcPct val="85000"/>
              </a:lnSpc>
            </a:pPr>
            <a:r>
              <a:rPr lang="en-US" altLang="zh-CN" sz="2000" b="1" i="0" dirty="0">
                <a:solidFill>
                  <a:srgbClr val="336600"/>
                </a:solidFill>
                <a:latin typeface="宋体" panose="02010600030101010101" pitchFamily="2" charset="-122"/>
              </a:rPr>
              <a:t>9.	 </a:t>
            </a:r>
            <a:r>
              <a:rPr lang="en-US" altLang="zh-CN" sz="2000" b="1" i="0" dirty="0" err="1">
                <a:solidFill>
                  <a:srgbClr val="336600"/>
                </a:solidFill>
                <a:latin typeface="宋体" panose="02010600030101010101" pitchFamily="2" charset="-122"/>
              </a:rPr>
              <a:t>hDC</a:t>
            </a:r>
            <a:r>
              <a:rPr lang="en-US" altLang="zh-CN" sz="2000" b="1" i="0" dirty="0">
                <a:solidFill>
                  <a:srgbClr val="336600"/>
                </a:solidFill>
                <a:latin typeface="宋体" panose="02010600030101010101" pitchFamily="2" charset="-122"/>
              </a:rPr>
              <a:t>=</a:t>
            </a:r>
            <a:r>
              <a:rPr lang="en-US" altLang="zh-CN" sz="2000" b="1" i="0" dirty="0" err="1">
                <a:solidFill>
                  <a:srgbClr val="336600"/>
                </a:solidFill>
                <a:latin typeface="宋体" panose="02010600030101010101" pitchFamily="2" charset="-122"/>
              </a:rPr>
              <a:t>GetDC</a:t>
            </a:r>
            <a:r>
              <a:rPr lang="en-US" altLang="zh-CN" sz="2000" b="1" i="0" dirty="0">
                <a:solidFill>
                  <a:srgbClr val="336600"/>
                </a:solidFill>
                <a:latin typeface="宋体" panose="02010600030101010101" pitchFamily="2" charset="-122"/>
              </a:rPr>
              <a:t>(</a:t>
            </a:r>
            <a:r>
              <a:rPr lang="en-US" altLang="zh-CN" sz="2000" b="1" i="0" dirty="0" err="1">
                <a:solidFill>
                  <a:srgbClr val="336600"/>
                </a:solidFill>
                <a:latin typeface="宋体" panose="02010600030101010101" pitchFamily="2" charset="-122"/>
              </a:rPr>
              <a:t>hWnd</a:t>
            </a:r>
            <a:r>
              <a:rPr lang="en-US" altLang="zh-CN" sz="2000" b="1" i="0" dirty="0">
                <a:solidFill>
                  <a:srgbClr val="336600"/>
                </a:solidFill>
                <a:latin typeface="宋体" panose="02010600030101010101" pitchFamily="2" charset="-122"/>
              </a:rPr>
              <a:t>) ;   				//</a:t>
            </a:r>
            <a:r>
              <a:rPr lang="zh-CN" altLang="en-US" sz="2000" b="1" i="0" dirty="0">
                <a:solidFill>
                  <a:srgbClr val="336600"/>
                </a:solidFill>
                <a:latin typeface="宋体" panose="02010600030101010101" pitchFamily="2" charset="-122"/>
              </a:rPr>
              <a:t>获取当前设备表句柄</a:t>
            </a:r>
            <a:endParaRPr lang="zh-CN" altLang="en-US" sz="2000" b="1" i="0" dirty="0">
              <a:solidFill>
                <a:srgbClr val="336600"/>
              </a:solidFill>
              <a:latin typeface="宋体" panose="02010600030101010101" pitchFamily="2" charset="-122"/>
            </a:endParaRPr>
          </a:p>
          <a:p>
            <a:pPr>
              <a:lnSpc>
                <a:spcPct val="85000"/>
              </a:lnSpc>
            </a:pPr>
            <a:r>
              <a:rPr lang="en-US" altLang="zh-CN" sz="2000" b="1" i="0" dirty="0">
                <a:solidFill>
                  <a:srgbClr val="336600"/>
                </a:solidFill>
                <a:latin typeface="宋体" panose="02010600030101010101" pitchFamily="2" charset="-122"/>
              </a:rPr>
              <a:t>10.	 </a:t>
            </a:r>
            <a:r>
              <a:rPr lang="en-US" altLang="zh-CN" sz="2000" b="1" i="0" dirty="0" err="1">
                <a:solidFill>
                  <a:srgbClr val="336600"/>
                </a:solidFill>
                <a:latin typeface="宋体" panose="02010600030101010101" pitchFamily="2" charset="-122"/>
              </a:rPr>
              <a:t>GetTextMetrics</a:t>
            </a:r>
            <a:r>
              <a:rPr lang="en-US" altLang="zh-CN" sz="2000" b="1" i="0" dirty="0">
                <a:solidFill>
                  <a:srgbClr val="336600"/>
                </a:solidFill>
                <a:latin typeface="宋体" panose="02010600030101010101" pitchFamily="2" charset="-122"/>
              </a:rPr>
              <a:t>(</a:t>
            </a:r>
            <a:r>
              <a:rPr lang="en-US" altLang="zh-CN" sz="2000" b="1" i="0" dirty="0" err="1">
                <a:solidFill>
                  <a:srgbClr val="336600"/>
                </a:solidFill>
                <a:latin typeface="宋体" panose="02010600030101010101" pitchFamily="2" charset="-122"/>
              </a:rPr>
              <a:t>hDC</a:t>
            </a:r>
            <a:r>
              <a:rPr lang="en-US" altLang="zh-CN" sz="2000" b="1" i="0" dirty="0">
                <a:solidFill>
                  <a:srgbClr val="336600"/>
                </a:solidFill>
                <a:latin typeface="宋体" panose="02010600030101010101" pitchFamily="2" charset="-122"/>
              </a:rPr>
              <a:t>,&amp;tm); 			//</a:t>
            </a:r>
            <a:r>
              <a:rPr lang="zh-CN" altLang="en-US" sz="2000" b="1" i="0" dirty="0">
                <a:solidFill>
                  <a:srgbClr val="336600"/>
                </a:solidFill>
                <a:latin typeface="宋体" panose="02010600030101010101" pitchFamily="2" charset="-122"/>
              </a:rPr>
              <a:t>获取字体信息</a:t>
            </a:r>
            <a:endParaRPr lang="zh-CN" altLang="en-US" sz="2000" b="1" i="0" dirty="0">
              <a:solidFill>
                <a:srgbClr val="336600"/>
              </a:solidFill>
              <a:latin typeface="宋体" panose="02010600030101010101" pitchFamily="2" charset="-122"/>
            </a:endParaRPr>
          </a:p>
          <a:p>
            <a:pPr>
              <a:lnSpc>
                <a:spcPct val="85000"/>
              </a:lnSpc>
            </a:pPr>
            <a:r>
              <a:rPr lang="en-US" altLang="zh-CN" sz="2000" b="1" i="0" dirty="0">
                <a:solidFill>
                  <a:srgbClr val="336600"/>
                </a:solidFill>
                <a:latin typeface="宋体" panose="02010600030101010101" pitchFamily="2" charset="-122"/>
              </a:rPr>
              <a:t>11.	 </a:t>
            </a:r>
            <a:r>
              <a:rPr lang="en-US" altLang="zh-CN" sz="2000" b="1" i="0" dirty="0" err="1">
                <a:solidFill>
                  <a:srgbClr val="336600"/>
                </a:solidFill>
                <a:latin typeface="宋体" panose="02010600030101010101" pitchFamily="2" charset="-122"/>
              </a:rPr>
              <a:t>nXChar</a:t>
            </a:r>
            <a:r>
              <a:rPr lang="en-US" altLang="zh-CN" sz="2000" b="1" i="0" dirty="0">
                <a:solidFill>
                  <a:srgbClr val="336600"/>
                </a:solidFill>
                <a:latin typeface="宋体" panose="02010600030101010101" pitchFamily="2" charset="-122"/>
              </a:rPr>
              <a:t>=</a:t>
            </a:r>
            <a:r>
              <a:rPr lang="en-US" altLang="zh-CN" sz="2000" b="1" i="0" dirty="0" err="1">
                <a:solidFill>
                  <a:srgbClr val="336600"/>
                </a:solidFill>
                <a:latin typeface="宋体" panose="02010600030101010101" pitchFamily="2" charset="-122"/>
              </a:rPr>
              <a:t>tm.tmAveCharWidth</a:t>
            </a:r>
            <a:r>
              <a:rPr lang="en-US" altLang="zh-CN" sz="2000" b="1" i="0" dirty="0">
                <a:solidFill>
                  <a:srgbClr val="336600"/>
                </a:solidFill>
                <a:latin typeface="宋体" panose="02010600030101010101" pitchFamily="2" charset="-122"/>
              </a:rPr>
              <a:t>;  			//</a:t>
            </a:r>
            <a:r>
              <a:rPr lang="zh-CN" altLang="en-US" sz="2000" b="1" i="0" dirty="0">
                <a:solidFill>
                  <a:srgbClr val="336600"/>
                </a:solidFill>
                <a:latin typeface="宋体" panose="02010600030101010101" pitchFamily="2" charset="-122"/>
              </a:rPr>
              <a:t>获取字符宽度</a:t>
            </a:r>
            <a:endParaRPr lang="zh-CN" altLang="en-US" sz="2000" b="1" i="0" dirty="0">
              <a:solidFill>
                <a:srgbClr val="336600"/>
              </a:solidFill>
              <a:latin typeface="宋体" panose="02010600030101010101" pitchFamily="2" charset="-122"/>
            </a:endParaRPr>
          </a:p>
          <a:p>
            <a:pPr>
              <a:lnSpc>
                <a:spcPct val="85000"/>
              </a:lnSpc>
            </a:pPr>
            <a:r>
              <a:rPr lang="en-US" altLang="zh-CN" sz="2000" b="1" i="0" dirty="0">
                <a:solidFill>
                  <a:srgbClr val="336600"/>
                </a:solidFill>
                <a:latin typeface="宋体" panose="02010600030101010101" pitchFamily="2" charset="-122"/>
              </a:rPr>
              <a:t>12.     </a:t>
            </a:r>
            <a:r>
              <a:rPr lang="en-US" altLang="zh-CN" sz="2000" b="1" i="0" dirty="0" err="1">
                <a:solidFill>
                  <a:srgbClr val="336600"/>
                </a:solidFill>
                <a:latin typeface="宋体" panose="02010600030101010101" pitchFamily="2" charset="-122"/>
              </a:rPr>
              <a:t>nYChar</a:t>
            </a:r>
            <a:r>
              <a:rPr lang="en-US" altLang="zh-CN" sz="2000" b="1" i="0" dirty="0">
                <a:solidFill>
                  <a:srgbClr val="336600"/>
                </a:solidFill>
                <a:latin typeface="宋体" panose="02010600030101010101" pitchFamily="2" charset="-122"/>
              </a:rPr>
              <a:t>=</a:t>
            </a:r>
            <a:r>
              <a:rPr lang="en-US" altLang="zh-CN" sz="2000" b="1" i="0" dirty="0" err="1">
                <a:solidFill>
                  <a:srgbClr val="336600"/>
                </a:solidFill>
                <a:latin typeface="宋体" panose="02010600030101010101" pitchFamily="2" charset="-122"/>
              </a:rPr>
              <a:t>tm.tmHeight+tm.tmExternalLeading</a:t>
            </a:r>
            <a:r>
              <a:rPr lang="en-US" altLang="zh-CN" sz="2000" b="1" i="0" dirty="0">
                <a:solidFill>
                  <a:srgbClr val="336600"/>
                </a:solidFill>
                <a:latin typeface="宋体" panose="02010600030101010101" pitchFamily="2" charset="-122"/>
              </a:rPr>
              <a:t>;	//</a:t>
            </a:r>
            <a:r>
              <a:rPr lang="zh-CN" altLang="en-US" sz="2000" b="1" i="0" dirty="0">
                <a:solidFill>
                  <a:srgbClr val="336600"/>
                </a:solidFill>
                <a:latin typeface="宋体" panose="02010600030101010101" pitchFamily="2" charset="-122"/>
              </a:rPr>
              <a:t>字符高度</a:t>
            </a:r>
            <a:endParaRPr lang="zh-CN" altLang="en-US" sz="2000" b="1" i="0" dirty="0">
              <a:solidFill>
                <a:srgbClr val="336600"/>
              </a:solidFill>
              <a:latin typeface="宋体" panose="02010600030101010101" pitchFamily="2" charset="-122"/>
            </a:endParaRPr>
          </a:p>
          <a:p>
            <a:pPr>
              <a:lnSpc>
                <a:spcPct val="85000"/>
              </a:lnSpc>
            </a:pPr>
            <a:r>
              <a:rPr lang="en-US" altLang="zh-CN" sz="2000" b="1" i="0" dirty="0">
                <a:solidFill>
                  <a:srgbClr val="336600"/>
                </a:solidFill>
                <a:latin typeface="宋体" panose="02010600030101010101" pitchFamily="2" charset="-122"/>
              </a:rPr>
              <a:t>13.	 </a:t>
            </a:r>
            <a:r>
              <a:rPr lang="en-US" altLang="zh-CN" sz="2000" b="1" i="0" dirty="0" err="1">
                <a:solidFill>
                  <a:srgbClr val="336600"/>
                </a:solidFill>
                <a:latin typeface="宋体" panose="02010600030101010101" pitchFamily="2" charset="-122"/>
              </a:rPr>
              <a:t>nCaps</a:t>
            </a:r>
            <a:r>
              <a:rPr lang="en-US" altLang="zh-CN" sz="2000" b="1" i="0" dirty="0">
                <a:solidFill>
                  <a:srgbClr val="336600"/>
                </a:solidFill>
                <a:latin typeface="宋体" panose="02010600030101010101" pitchFamily="2" charset="-122"/>
              </a:rPr>
              <a:t>=(tm.tmPitchAndFamily&amp;1?3:2)*</a:t>
            </a:r>
            <a:r>
              <a:rPr lang="en-US" altLang="zh-CN" sz="2000" b="1" i="0" dirty="0" err="1">
                <a:solidFill>
                  <a:srgbClr val="336600"/>
                </a:solidFill>
                <a:latin typeface="宋体" panose="02010600030101010101" pitchFamily="2" charset="-122"/>
              </a:rPr>
              <a:t>nXChar</a:t>
            </a:r>
            <a:r>
              <a:rPr lang="en-US" altLang="zh-CN" sz="2000" b="1" i="0" dirty="0">
                <a:solidFill>
                  <a:srgbClr val="336600"/>
                </a:solidFill>
                <a:latin typeface="宋体" panose="02010600030101010101" pitchFamily="2" charset="-122"/>
              </a:rPr>
              <a:t>/2;	//</a:t>
            </a:r>
            <a:r>
              <a:rPr lang="zh-CN" altLang="en-US" sz="2000" b="1" i="0" dirty="0">
                <a:solidFill>
                  <a:srgbClr val="336600"/>
                </a:solidFill>
                <a:latin typeface="宋体" panose="02010600030101010101" pitchFamily="2" charset="-122"/>
              </a:rPr>
              <a:t>字间距</a:t>
            </a:r>
            <a:endParaRPr lang="zh-CN" altLang="en-US" sz="2000" b="1" i="0" dirty="0">
              <a:solidFill>
                <a:srgbClr val="336600"/>
              </a:solidFill>
              <a:latin typeface="宋体" panose="02010600030101010101" pitchFamily="2" charset="-122"/>
            </a:endParaRPr>
          </a:p>
          <a:p>
            <a:pPr>
              <a:lnSpc>
                <a:spcPct val="85000"/>
              </a:lnSpc>
            </a:pPr>
            <a:r>
              <a:rPr lang="en-US" altLang="zh-CN" sz="2000" b="1" i="0" dirty="0">
                <a:solidFill>
                  <a:srgbClr val="336600"/>
                </a:solidFill>
                <a:latin typeface="宋体" panose="02010600030101010101" pitchFamily="2" charset="-122"/>
              </a:rPr>
              <a:t>14.	 </a:t>
            </a:r>
            <a:r>
              <a:rPr lang="en-US" altLang="zh-CN" sz="2000" b="1" i="0" dirty="0" err="1">
                <a:solidFill>
                  <a:srgbClr val="336600"/>
                </a:solidFill>
                <a:latin typeface="宋体" panose="02010600030101010101" pitchFamily="2" charset="-122"/>
              </a:rPr>
              <a:t>ReleaseDC</a:t>
            </a:r>
            <a:r>
              <a:rPr lang="en-US" altLang="zh-CN" sz="2000" b="1" i="0" dirty="0">
                <a:solidFill>
                  <a:srgbClr val="336600"/>
                </a:solidFill>
                <a:latin typeface="宋体" panose="02010600030101010101" pitchFamily="2" charset="-122"/>
              </a:rPr>
              <a:t>(</a:t>
            </a:r>
            <a:r>
              <a:rPr lang="en-US" altLang="zh-CN" sz="2000" b="1" i="0" dirty="0" err="1">
                <a:solidFill>
                  <a:srgbClr val="336600"/>
                </a:solidFill>
                <a:latin typeface="宋体" panose="02010600030101010101" pitchFamily="2" charset="-122"/>
              </a:rPr>
              <a:t>hWnd,hDC</a:t>
            </a:r>
            <a:r>
              <a:rPr lang="en-US" altLang="zh-CN" sz="2000" b="1" i="0" dirty="0">
                <a:solidFill>
                  <a:srgbClr val="336600"/>
                </a:solidFill>
                <a:latin typeface="宋体" panose="02010600030101010101" pitchFamily="2" charset="-122"/>
              </a:rPr>
              <a:t>); return 0;		//</a:t>
            </a:r>
            <a:r>
              <a:rPr lang="zh-CN" altLang="en-US" sz="2000" b="1" i="0" dirty="0">
                <a:solidFill>
                  <a:srgbClr val="336600"/>
                </a:solidFill>
                <a:latin typeface="宋体" panose="02010600030101010101" pitchFamily="2" charset="-122"/>
              </a:rPr>
              <a:t>释放当前设备句柄</a:t>
            </a:r>
            <a:endParaRPr lang="zh-CN" altLang="en-US" sz="2000" b="1" i="0" dirty="0">
              <a:solidFill>
                <a:srgbClr val="336600"/>
              </a:solidFill>
              <a:latin typeface="宋体" panose="02010600030101010101" pitchFamily="2" charset="-122"/>
            </a:endParaRPr>
          </a:p>
          <a:p>
            <a:pPr>
              <a:lnSpc>
                <a:spcPct val="85000"/>
              </a:lnSpc>
            </a:pPr>
            <a:r>
              <a:rPr lang="en-US" altLang="zh-CN" sz="2000" b="1" i="0" dirty="0">
                <a:solidFill>
                  <a:schemeClr val="accent2"/>
                </a:solidFill>
                <a:latin typeface="宋体" panose="02010600030101010101" pitchFamily="2" charset="-122"/>
              </a:rPr>
              <a:t>15.	case WM_PAINT: 				//</a:t>
            </a:r>
            <a:r>
              <a:rPr lang="zh-CN" altLang="en-US" sz="2000" b="1" i="0" dirty="0">
                <a:solidFill>
                  <a:schemeClr val="accent2"/>
                </a:solidFill>
                <a:latin typeface="宋体" panose="02010600030101010101" pitchFamily="2" charset="-122"/>
              </a:rPr>
              <a:t>处理重画消息</a:t>
            </a:r>
            <a:endParaRPr lang="zh-CN" altLang="en-US" sz="2000" b="1" i="0" dirty="0">
              <a:solidFill>
                <a:schemeClr val="accent2"/>
              </a:solidFill>
              <a:latin typeface="宋体" panose="02010600030101010101" pitchFamily="2" charset="-122"/>
            </a:endParaRPr>
          </a:p>
          <a:p>
            <a:pPr>
              <a:lnSpc>
                <a:spcPct val="85000"/>
              </a:lnSpc>
            </a:pPr>
            <a:r>
              <a:rPr lang="en-US" altLang="zh-CN" sz="2000" b="1" i="0" dirty="0">
                <a:solidFill>
                  <a:schemeClr val="accent2"/>
                </a:solidFill>
                <a:latin typeface="宋体" panose="02010600030101010101" pitchFamily="2" charset="-122"/>
              </a:rPr>
              <a:t>16.	 </a:t>
            </a:r>
            <a:r>
              <a:rPr lang="en-US" altLang="zh-CN" sz="2000" b="1" i="0" dirty="0" err="1">
                <a:solidFill>
                  <a:schemeClr val="accent2"/>
                </a:solidFill>
                <a:latin typeface="宋体" panose="02010600030101010101" pitchFamily="2" charset="-122"/>
              </a:rPr>
              <a:t>hDC</a:t>
            </a:r>
            <a:r>
              <a:rPr lang="en-US" altLang="zh-CN" sz="2000" b="1" i="0" dirty="0">
                <a:solidFill>
                  <a:schemeClr val="accent2"/>
                </a:solidFill>
                <a:latin typeface="宋体" panose="02010600030101010101" pitchFamily="2" charset="-122"/>
              </a:rPr>
              <a:t>=</a:t>
            </a:r>
            <a:r>
              <a:rPr lang="en-US" altLang="zh-CN" sz="2000" b="1" i="0" dirty="0" err="1">
                <a:solidFill>
                  <a:schemeClr val="accent2"/>
                </a:solidFill>
                <a:latin typeface="宋体" panose="02010600030101010101" pitchFamily="2" charset="-122"/>
              </a:rPr>
              <a:t>BeginPaint</a:t>
            </a:r>
            <a:r>
              <a:rPr lang="en-US" altLang="zh-CN" sz="2000" b="1" i="0" dirty="0">
                <a:solidFill>
                  <a:schemeClr val="accent2"/>
                </a:solidFill>
                <a:latin typeface="宋体" panose="02010600030101010101" pitchFamily="2" charset="-122"/>
              </a:rPr>
              <a:t>(</a:t>
            </a:r>
            <a:r>
              <a:rPr lang="en-US" altLang="zh-CN" sz="2000" b="1" i="0" dirty="0" err="1">
                <a:solidFill>
                  <a:schemeClr val="accent2"/>
                </a:solidFill>
                <a:latin typeface="宋体" panose="02010600030101010101" pitchFamily="2" charset="-122"/>
              </a:rPr>
              <a:t>hWnd</a:t>
            </a:r>
            <a:r>
              <a:rPr lang="en-US" altLang="zh-CN" sz="2000" b="1" i="0" dirty="0">
                <a:solidFill>
                  <a:schemeClr val="accent2"/>
                </a:solidFill>
                <a:latin typeface="宋体" panose="02010600030101010101" pitchFamily="2" charset="-122"/>
              </a:rPr>
              <a:t>,&amp;</a:t>
            </a:r>
            <a:r>
              <a:rPr lang="en-US" altLang="zh-CN" sz="2000" b="1" i="0" dirty="0" err="1">
                <a:solidFill>
                  <a:schemeClr val="accent2"/>
                </a:solidFill>
                <a:latin typeface="宋体" panose="02010600030101010101" pitchFamily="2" charset="-122"/>
              </a:rPr>
              <a:t>PtStr</a:t>
            </a:r>
            <a:r>
              <a:rPr lang="en-US" altLang="zh-CN" sz="2000" b="1" i="0" dirty="0">
                <a:solidFill>
                  <a:schemeClr val="accent2"/>
                </a:solidFill>
                <a:latin typeface="宋体" panose="02010600030101010101" pitchFamily="2" charset="-122"/>
              </a:rPr>
              <a:t>); 		//</a:t>
            </a:r>
            <a:r>
              <a:rPr lang="zh-CN" altLang="en-US" sz="2000" b="1" i="0" dirty="0">
                <a:solidFill>
                  <a:schemeClr val="accent2"/>
                </a:solidFill>
                <a:latin typeface="宋体" panose="02010600030101010101" pitchFamily="2" charset="-122"/>
              </a:rPr>
              <a:t>开始绘图</a:t>
            </a:r>
            <a:endParaRPr lang="zh-CN" altLang="en-US" sz="2000" b="1" i="0" dirty="0">
              <a:solidFill>
                <a:schemeClr val="accent2"/>
              </a:solidFill>
              <a:latin typeface="宋体" panose="02010600030101010101" pitchFamily="2" charset="-122"/>
            </a:endParaRPr>
          </a:p>
          <a:p>
            <a:pPr>
              <a:lnSpc>
                <a:spcPct val="85000"/>
              </a:lnSpc>
            </a:pPr>
            <a:r>
              <a:rPr lang="en-US" altLang="zh-CN" sz="2000" b="1" i="0" dirty="0">
                <a:solidFill>
                  <a:srgbClr val="FF0000"/>
                </a:solidFill>
                <a:latin typeface="宋体" panose="02010600030101010101" pitchFamily="2" charset="-122"/>
              </a:rPr>
              <a:t>17.	 for(</a:t>
            </a:r>
            <a:r>
              <a:rPr lang="en-US" altLang="zh-CN" sz="2000" b="1" i="0" dirty="0" err="1">
                <a:solidFill>
                  <a:srgbClr val="FF0000"/>
                </a:solidFill>
                <a:latin typeface="宋体" panose="02010600030101010101" pitchFamily="2" charset="-122"/>
              </a:rPr>
              <a:t>i</a:t>
            </a:r>
            <a:r>
              <a:rPr lang="en-US" altLang="zh-CN" sz="2000" b="1" i="0" dirty="0">
                <a:solidFill>
                  <a:srgbClr val="FF0000"/>
                </a:solidFill>
                <a:latin typeface="宋体" panose="02010600030101010101" pitchFamily="2" charset="-122"/>
              </a:rPr>
              <a:t>=4;i&gt;0;i--)  </a:t>
            </a:r>
            <a:endParaRPr lang="en-US" altLang="zh-CN" sz="2000" b="1" i="0" dirty="0">
              <a:solidFill>
                <a:srgbClr val="FF0000"/>
              </a:solidFill>
              <a:latin typeface="宋体" panose="02010600030101010101" pitchFamily="2" charset="-122"/>
            </a:endParaRPr>
          </a:p>
          <a:p>
            <a:pPr>
              <a:lnSpc>
                <a:spcPct val="85000"/>
              </a:lnSpc>
            </a:pPr>
            <a:r>
              <a:rPr lang="en-US" altLang="zh-CN" sz="2000" b="1" i="0" dirty="0">
                <a:solidFill>
                  <a:srgbClr val="FF0000"/>
                </a:solidFill>
                <a:latin typeface="宋体" panose="02010600030101010101" pitchFamily="2" charset="-122"/>
              </a:rPr>
              <a:t>18.	 {</a:t>
            </a:r>
            <a:r>
              <a:rPr lang="en-US" altLang="zh-CN" sz="2000" b="1" i="0" dirty="0">
                <a:solidFill>
                  <a:srgbClr val="006600"/>
                </a:solidFill>
                <a:latin typeface="宋体" panose="02010600030101010101" pitchFamily="2" charset="-122"/>
              </a:rPr>
              <a:t>for(j=0;j&lt;7;j++)				//</a:t>
            </a:r>
            <a:r>
              <a:rPr lang="zh-CN" altLang="en-US" sz="2000" b="1" i="0" dirty="0">
                <a:solidFill>
                  <a:srgbClr val="006600"/>
                </a:solidFill>
                <a:latin typeface="宋体" panose="02010600030101010101" pitchFamily="2" charset="-122"/>
              </a:rPr>
              <a:t>输出文本</a:t>
            </a:r>
            <a:endParaRPr lang="zh-CN" altLang="en-US" sz="2000" b="1" i="0" dirty="0">
              <a:solidFill>
                <a:srgbClr val="006600"/>
              </a:solidFill>
              <a:latin typeface="宋体" panose="02010600030101010101" pitchFamily="2" charset="-122"/>
            </a:endParaRPr>
          </a:p>
          <a:p>
            <a:pPr>
              <a:lnSpc>
                <a:spcPct val="85000"/>
              </a:lnSpc>
            </a:pPr>
            <a:r>
              <a:rPr lang="en-US" altLang="zh-CN" sz="2000" b="1" i="0" dirty="0">
                <a:solidFill>
                  <a:srgbClr val="FF0000"/>
                </a:solidFill>
                <a:latin typeface="宋体" panose="02010600030101010101" pitchFamily="2" charset="-122"/>
              </a:rPr>
              <a:t>19.</a:t>
            </a:r>
            <a:r>
              <a:rPr lang="en-US" altLang="zh-CN" sz="2000" b="1" i="0" dirty="0">
                <a:solidFill>
                  <a:schemeClr val="accent2"/>
                </a:solidFill>
                <a:latin typeface="宋体" panose="02010600030101010101" pitchFamily="2" charset="-122"/>
              </a:rPr>
              <a:t>        </a:t>
            </a:r>
            <a:r>
              <a:rPr lang="en-US" altLang="zh-CN" sz="2000" b="1" i="0" dirty="0">
                <a:solidFill>
                  <a:srgbClr val="006600"/>
                </a:solidFill>
                <a:latin typeface="宋体" panose="02010600030101010101" pitchFamily="2" charset="-122"/>
              </a:rPr>
              <a:t>{  </a:t>
            </a:r>
            <a:r>
              <a:rPr lang="en-US" altLang="zh-CN" sz="2000" b="1" i="0" dirty="0" err="1">
                <a:solidFill>
                  <a:srgbClr val="006600"/>
                </a:solidFill>
                <a:latin typeface="宋体" panose="02010600030101010101" pitchFamily="2" charset="-122"/>
              </a:rPr>
              <a:t>pointx</a:t>
            </a:r>
            <a:r>
              <a:rPr lang="en-US" altLang="zh-CN" sz="2000" b="1" i="0" dirty="0">
                <a:solidFill>
                  <a:srgbClr val="006600"/>
                </a:solidFill>
                <a:latin typeface="宋体" panose="02010600030101010101" pitchFamily="2" charset="-122"/>
              </a:rPr>
              <a:t>=100+i*</a:t>
            </a:r>
            <a:r>
              <a:rPr lang="en-US" altLang="zh-CN" sz="2000" b="1" i="0" dirty="0" err="1">
                <a:solidFill>
                  <a:srgbClr val="006600"/>
                </a:solidFill>
                <a:latin typeface="宋体" panose="02010600030101010101" pitchFamily="2" charset="-122"/>
              </a:rPr>
              <a:t>nXChar</a:t>
            </a:r>
            <a:r>
              <a:rPr lang="en-US" altLang="zh-CN" sz="2000" b="1" i="0" dirty="0">
                <a:solidFill>
                  <a:srgbClr val="006600"/>
                </a:solidFill>
                <a:latin typeface="宋体" panose="02010600030101010101" pitchFamily="2" charset="-122"/>
              </a:rPr>
              <a:t>*5;	pointy=50+j*(</a:t>
            </a:r>
            <a:r>
              <a:rPr lang="en-US" altLang="zh-CN" sz="2000" b="1" i="0" dirty="0" err="1">
                <a:solidFill>
                  <a:srgbClr val="006600"/>
                </a:solidFill>
                <a:latin typeface="宋体" panose="02010600030101010101" pitchFamily="2" charset="-122"/>
              </a:rPr>
              <a:t>nYChar+nCaps</a:t>
            </a:r>
            <a:r>
              <a:rPr lang="en-US" altLang="zh-CN" sz="2000" b="1" i="0" dirty="0">
                <a:solidFill>
                  <a:srgbClr val="006600"/>
                </a:solidFill>
                <a:latin typeface="宋体" panose="02010600030101010101" pitchFamily="2" charset="-122"/>
              </a:rPr>
              <a:t>);</a:t>
            </a:r>
            <a:endParaRPr lang="en-US" altLang="zh-CN" sz="2000" b="1" i="0" dirty="0">
              <a:solidFill>
                <a:srgbClr val="006600"/>
              </a:solidFill>
              <a:latin typeface="宋体" panose="02010600030101010101" pitchFamily="2" charset="-122"/>
            </a:endParaRPr>
          </a:p>
          <a:p>
            <a:pPr>
              <a:lnSpc>
                <a:spcPct val="85000"/>
              </a:lnSpc>
            </a:pPr>
            <a:r>
              <a:rPr lang="en-US" altLang="zh-CN" sz="2000" b="1" i="0" dirty="0">
                <a:solidFill>
                  <a:srgbClr val="FF0000"/>
                </a:solidFill>
                <a:latin typeface="宋体" panose="02010600030101010101" pitchFamily="2" charset="-122"/>
              </a:rPr>
              <a:t>20.</a:t>
            </a:r>
            <a:r>
              <a:rPr lang="en-US" altLang="zh-CN" sz="2000" b="1" i="0" dirty="0">
                <a:solidFill>
                  <a:schemeClr val="accent2"/>
                </a:solidFill>
                <a:latin typeface="宋体" panose="02010600030101010101" pitchFamily="2" charset="-122"/>
              </a:rPr>
              <a:t>	       </a:t>
            </a:r>
            <a:r>
              <a:rPr lang="en-US" altLang="zh-CN" sz="2000" b="1" i="0" dirty="0" err="1">
                <a:solidFill>
                  <a:srgbClr val="006600"/>
                </a:solidFill>
                <a:latin typeface="宋体" panose="02010600030101010101" pitchFamily="2" charset="-122"/>
              </a:rPr>
              <a:t>TextOut</a:t>
            </a:r>
            <a:r>
              <a:rPr lang="en-US" altLang="zh-CN" sz="2000" b="1" i="0" dirty="0">
                <a:solidFill>
                  <a:srgbClr val="006600"/>
                </a:solidFill>
                <a:latin typeface="宋体" panose="02010600030101010101" pitchFamily="2" charset="-122"/>
              </a:rPr>
              <a:t>(</a:t>
            </a:r>
            <a:r>
              <a:rPr lang="en-US" altLang="zh-CN" sz="2000" b="1" i="0" dirty="0" err="1">
                <a:solidFill>
                  <a:srgbClr val="006600"/>
                </a:solidFill>
                <a:latin typeface="宋体" panose="02010600030101010101" pitchFamily="2" charset="-122"/>
              </a:rPr>
              <a:t>hDC,pointx,pointy,textbuf</a:t>
            </a:r>
            <a:r>
              <a:rPr lang="en-US" altLang="zh-CN" sz="2000" b="1" i="0" dirty="0">
                <a:solidFill>
                  <a:srgbClr val="006600"/>
                </a:solidFill>
                <a:latin typeface="宋体" panose="02010600030101010101" pitchFamily="2" charset="-122"/>
              </a:rPr>
              <a:t>[4-i]+j*2,2); } </a:t>
            </a:r>
            <a:r>
              <a:rPr lang="en-US" altLang="zh-CN" sz="2000" b="1" i="0" dirty="0">
                <a:solidFill>
                  <a:srgbClr val="FF0000"/>
                </a:solidFill>
                <a:latin typeface="宋体" panose="02010600030101010101" pitchFamily="2" charset="-122"/>
              </a:rPr>
              <a:t>}</a:t>
            </a:r>
            <a:endParaRPr lang="en-US" altLang="zh-CN" sz="2000" b="1" i="0" dirty="0">
              <a:solidFill>
                <a:srgbClr val="FF0000"/>
              </a:solidFill>
              <a:latin typeface="宋体" panose="02010600030101010101" pitchFamily="2" charset="-122"/>
            </a:endParaRPr>
          </a:p>
          <a:p>
            <a:pPr>
              <a:lnSpc>
                <a:spcPct val="85000"/>
              </a:lnSpc>
            </a:pPr>
            <a:r>
              <a:rPr lang="en-US" altLang="zh-CN" sz="2000" b="1" i="0" dirty="0">
                <a:solidFill>
                  <a:schemeClr val="accent2"/>
                </a:solidFill>
                <a:latin typeface="宋体" panose="02010600030101010101" pitchFamily="2" charset="-122"/>
              </a:rPr>
              <a:t>21.     </a:t>
            </a:r>
            <a:r>
              <a:rPr lang="en-US" altLang="zh-CN" sz="2000" b="1" i="0" dirty="0" err="1">
                <a:solidFill>
                  <a:schemeClr val="accent2"/>
                </a:solidFill>
                <a:latin typeface="宋体" panose="02010600030101010101" pitchFamily="2" charset="-122"/>
              </a:rPr>
              <a:t>EndPaint</a:t>
            </a:r>
            <a:r>
              <a:rPr lang="en-US" altLang="zh-CN" sz="2000" b="1" i="0" dirty="0">
                <a:solidFill>
                  <a:schemeClr val="accent2"/>
                </a:solidFill>
                <a:latin typeface="宋体" panose="02010600030101010101" pitchFamily="2" charset="-122"/>
              </a:rPr>
              <a:t>(</a:t>
            </a:r>
            <a:r>
              <a:rPr lang="en-US" altLang="zh-CN" sz="2000" b="1" i="0" dirty="0" err="1">
                <a:solidFill>
                  <a:schemeClr val="accent2"/>
                </a:solidFill>
                <a:latin typeface="宋体" panose="02010600030101010101" pitchFamily="2" charset="-122"/>
              </a:rPr>
              <a:t>hWnd</a:t>
            </a:r>
            <a:r>
              <a:rPr lang="en-US" altLang="zh-CN" sz="2000" b="1" i="0" dirty="0">
                <a:solidFill>
                  <a:schemeClr val="accent2"/>
                </a:solidFill>
                <a:latin typeface="宋体" panose="02010600030101010101" pitchFamily="2" charset="-122"/>
              </a:rPr>
              <a:t>,&amp;</a:t>
            </a:r>
            <a:r>
              <a:rPr lang="en-US" altLang="zh-CN" sz="2000" b="1" i="0" dirty="0" err="1">
                <a:solidFill>
                  <a:schemeClr val="accent2"/>
                </a:solidFill>
                <a:latin typeface="宋体" panose="02010600030101010101" pitchFamily="2" charset="-122"/>
              </a:rPr>
              <a:t>PtStr</a:t>
            </a:r>
            <a:r>
              <a:rPr lang="en-US" altLang="zh-CN" sz="2000" b="1" i="0" dirty="0">
                <a:solidFill>
                  <a:schemeClr val="accent2"/>
                </a:solidFill>
                <a:latin typeface="宋体" panose="02010600030101010101" pitchFamily="2" charset="-122"/>
              </a:rPr>
              <a:t>); return 0; 		//</a:t>
            </a:r>
            <a:r>
              <a:rPr lang="zh-CN" altLang="en-US" sz="2000" b="1" i="0" dirty="0">
                <a:solidFill>
                  <a:schemeClr val="accent2"/>
                </a:solidFill>
                <a:latin typeface="宋体" panose="02010600030101010101" pitchFamily="2" charset="-122"/>
              </a:rPr>
              <a:t>结束绘图</a:t>
            </a:r>
            <a:endParaRPr lang="zh-CN" altLang="en-US" sz="2000" b="1" i="0" dirty="0">
              <a:solidFill>
                <a:schemeClr val="accent2"/>
              </a:solidFill>
              <a:latin typeface="宋体" panose="02010600030101010101" pitchFamily="2" charset="-122"/>
            </a:endParaRPr>
          </a:p>
          <a:p>
            <a:pPr>
              <a:lnSpc>
                <a:spcPct val="85000"/>
              </a:lnSpc>
            </a:pPr>
            <a:r>
              <a:rPr lang="en-US" altLang="zh-CN" sz="2000" b="1" i="0" dirty="0">
                <a:solidFill>
                  <a:srgbClr val="FF00FF"/>
                </a:solidFill>
                <a:latin typeface="宋体" panose="02010600030101010101" pitchFamily="2" charset="-122"/>
              </a:rPr>
              <a:t>22.	case WM_DESTROY: //</a:t>
            </a:r>
            <a:r>
              <a:rPr lang="zh-CN" altLang="en-US" sz="2000" b="1" i="0" dirty="0">
                <a:solidFill>
                  <a:srgbClr val="FF00FF"/>
                </a:solidFill>
                <a:latin typeface="宋体" panose="02010600030101010101" pitchFamily="2" charset="-122"/>
              </a:rPr>
              <a:t>结束应用程序</a:t>
            </a:r>
            <a:endParaRPr lang="zh-CN" altLang="en-US" sz="2000" b="1" i="0" dirty="0">
              <a:solidFill>
                <a:srgbClr val="FF00FF"/>
              </a:solidFill>
              <a:latin typeface="宋体" panose="02010600030101010101" pitchFamily="2" charset="-122"/>
            </a:endParaRPr>
          </a:p>
          <a:p>
            <a:pPr>
              <a:lnSpc>
                <a:spcPct val="85000"/>
              </a:lnSpc>
            </a:pPr>
            <a:r>
              <a:rPr lang="zh-CN" altLang="en-US" sz="2000" b="1" i="0" dirty="0">
                <a:solidFill>
                  <a:srgbClr val="FF00FF"/>
                </a:solidFill>
                <a:latin typeface="宋体" panose="02010600030101010101" pitchFamily="2" charset="-122"/>
              </a:rPr>
              <a:t>	 </a:t>
            </a:r>
            <a:r>
              <a:rPr lang="en-US" altLang="zh-CN" sz="2000" b="1" i="0" dirty="0" err="1">
                <a:solidFill>
                  <a:srgbClr val="FF00FF"/>
                </a:solidFill>
                <a:latin typeface="宋体" panose="02010600030101010101" pitchFamily="2" charset="-122"/>
              </a:rPr>
              <a:t>PostQuitMessage</a:t>
            </a:r>
            <a:r>
              <a:rPr lang="en-US" altLang="zh-CN" sz="2000" b="1" i="0" dirty="0">
                <a:solidFill>
                  <a:srgbClr val="FF00FF"/>
                </a:solidFill>
                <a:latin typeface="宋体" panose="02010600030101010101" pitchFamily="2" charset="-122"/>
              </a:rPr>
              <a:t>(0);	return 0;</a:t>
            </a:r>
            <a:endParaRPr lang="en-US" altLang="zh-CN" sz="2000" b="1" i="0" dirty="0">
              <a:solidFill>
                <a:srgbClr val="FF00FF"/>
              </a:solidFill>
              <a:latin typeface="宋体" panose="02010600030101010101" pitchFamily="2" charset="-122"/>
            </a:endParaRPr>
          </a:p>
          <a:p>
            <a:pPr>
              <a:lnSpc>
                <a:spcPct val="85000"/>
              </a:lnSpc>
            </a:pPr>
            <a:r>
              <a:rPr lang="en-US" altLang="zh-CN" sz="2000" b="1" i="0" dirty="0">
                <a:latin typeface="宋体" panose="02010600030101010101" pitchFamily="2" charset="-122"/>
              </a:rPr>
              <a:t>23.	default:	return(</a:t>
            </a:r>
            <a:r>
              <a:rPr lang="en-US" altLang="zh-CN" sz="2000" b="1" i="0" dirty="0" err="1">
                <a:latin typeface="宋体" panose="02010600030101010101" pitchFamily="2" charset="-122"/>
              </a:rPr>
              <a:t>DefWindowProc</a:t>
            </a:r>
            <a:r>
              <a:rPr lang="en-US" altLang="zh-CN" sz="2000" b="1" i="0" dirty="0">
                <a:latin typeface="宋体" panose="02010600030101010101" pitchFamily="2" charset="-122"/>
              </a:rPr>
              <a:t>(</a:t>
            </a:r>
            <a:r>
              <a:rPr lang="en-US" altLang="zh-CN" sz="2000" b="1" i="0" dirty="0" err="1">
                <a:latin typeface="宋体" panose="02010600030101010101" pitchFamily="2" charset="-122"/>
              </a:rPr>
              <a:t>hWnd,iMessage,wParam,lParam</a:t>
            </a:r>
            <a:r>
              <a:rPr lang="en-US" altLang="zh-CN" sz="2000" b="1" i="0" dirty="0">
                <a:latin typeface="宋体" panose="02010600030101010101" pitchFamily="2" charset="-122"/>
              </a:rPr>
              <a:t>));}}</a:t>
            </a:r>
            <a:endParaRPr lang="en-US" altLang="zh-CN" sz="2000" b="1" i="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63490"/>
                                        </p:tgtEl>
                                        <p:attrNameLst>
                                          <p:attrName>style.visibility</p:attrName>
                                        </p:attrNameLst>
                                      </p:cBhvr>
                                      <p:to>
                                        <p:strVal val="visible"/>
                                      </p:to>
                                    </p:set>
                                    <p:animEffect transition="in" filter="randombar(vertical)">
                                      <p:cBhvr>
                                        <p:cTn id="7" dur="500"/>
                                        <p:tgtEl>
                                          <p:spTgt spid="63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200472" y="116632"/>
            <a:ext cx="9577064" cy="1938992"/>
          </a:xfrm>
          <a:prstGeom prst="rect">
            <a:avLst/>
          </a:prstGeom>
          <a:noFill/>
        </p:spPr>
        <p:txBody>
          <a:bodyPr wrap="square" rtlCol="0">
            <a:spAutoFit/>
          </a:bodyPr>
          <a:lstStyle/>
          <a:p>
            <a:r>
              <a:rPr lang="zh-CN" altLang="zh-CN" b="1" i="0" dirty="0">
                <a:solidFill>
                  <a:srgbClr val="FFFFCC"/>
                </a:solidFill>
              </a:rPr>
              <a:t>【例</a:t>
            </a:r>
            <a:r>
              <a:rPr lang="en-US" altLang="zh-CN" b="1" i="0" dirty="0">
                <a:solidFill>
                  <a:srgbClr val="FFFFCC"/>
                </a:solidFill>
              </a:rPr>
              <a:t>4-4</a:t>
            </a:r>
            <a:r>
              <a:rPr lang="zh-CN" altLang="zh-CN" b="1" i="0" dirty="0">
                <a:solidFill>
                  <a:srgbClr val="FFFFCC"/>
                </a:solidFill>
              </a:rPr>
              <a:t>】在用户窗口上输出一个扇形，并在扇面竖向输出一首唐诗，诗词的内容为“《黄鹤楼》唐 崔颢，昔人已乘黄鹤去，此地空余黄鹤楼。黄鹤一去不复返，白云千载空悠悠。晴川历历汉阳树，芳草萋萋鹦鹉洲。日暮乡关何处是，烟波江上使人愁。”本例使用绝对定位确定输出文字的位置，并采用多种自定义字体输出文字</a:t>
            </a:r>
            <a:r>
              <a:rPr lang="zh-CN" altLang="zh-CN" b="1" i="0" dirty="0" smtClean="0">
                <a:solidFill>
                  <a:srgbClr val="FFFFCC"/>
                </a:solidFill>
              </a:rPr>
              <a:t>。</a:t>
            </a:r>
            <a:endParaRPr lang="zh-CN" altLang="en-US" b="1" i="0" dirty="0">
              <a:solidFill>
                <a:srgbClr val="FFFFCC"/>
              </a:solidFill>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4568" y="2067342"/>
            <a:ext cx="7920880" cy="4685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128464" y="44624"/>
            <a:ext cx="9649072" cy="6824945"/>
          </a:xfrm>
          <a:prstGeom prst="rect">
            <a:avLst/>
          </a:prstGeom>
          <a:noFill/>
        </p:spPr>
        <p:txBody>
          <a:bodyPr wrap="square" rtlCol="0">
            <a:spAutoFit/>
          </a:bodyPr>
          <a:lstStyle/>
          <a:p>
            <a:pPr>
              <a:lnSpc>
                <a:spcPts val="2500"/>
              </a:lnSpc>
            </a:pPr>
            <a:r>
              <a:rPr lang="en-US" altLang="zh-CN" b="1" i="0" dirty="0">
                <a:solidFill>
                  <a:srgbClr val="FFFFCC"/>
                </a:solidFill>
                <a:latin typeface="+mn-ea"/>
                <a:ea typeface="+mn-ea"/>
              </a:rPr>
              <a:t>#include &lt;</a:t>
            </a:r>
            <a:r>
              <a:rPr lang="en-US" altLang="zh-CN" b="1" i="0" dirty="0" err="1">
                <a:solidFill>
                  <a:srgbClr val="FFFFCC"/>
                </a:solidFill>
                <a:latin typeface="+mn-ea"/>
                <a:ea typeface="+mn-ea"/>
              </a:rPr>
              <a:t>windows.h</a:t>
            </a:r>
            <a:r>
              <a:rPr lang="en-US" altLang="zh-CN" b="1" i="0" dirty="0">
                <a:solidFill>
                  <a:srgbClr val="FFFFCC"/>
                </a:solidFill>
                <a:latin typeface="+mn-ea"/>
                <a:ea typeface="+mn-ea"/>
              </a:rPr>
              <a:t>&gt;</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#include &lt;</a:t>
            </a:r>
            <a:r>
              <a:rPr lang="en-US" altLang="zh-CN" b="1" i="0" dirty="0" err="1">
                <a:solidFill>
                  <a:srgbClr val="FFFFCC"/>
                </a:solidFill>
                <a:latin typeface="+mn-ea"/>
                <a:ea typeface="+mn-ea"/>
              </a:rPr>
              <a:t>tchar.h</a:t>
            </a:r>
            <a:r>
              <a:rPr lang="en-US" altLang="zh-CN" b="1" i="0" dirty="0">
                <a:solidFill>
                  <a:srgbClr val="FFFFCC"/>
                </a:solidFill>
                <a:latin typeface="+mn-ea"/>
                <a:ea typeface="+mn-ea"/>
              </a:rPr>
              <a:t>&gt;</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#include &lt;</a:t>
            </a:r>
            <a:r>
              <a:rPr lang="en-US" altLang="zh-CN" b="1" i="0" dirty="0" err="1">
                <a:solidFill>
                  <a:srgbClr val="FFFFCC"/>
                </a:solidFill>
                <a:latin typeface="+mn-ea"/>
                <a:ea typeface="+mn-ea"/>
              </a:rPr>
              <a:t>math.h</a:t>
            </a:r>
            <a:r>
              <a:rPr lang="en-US" altLang="zh-CN" b="1" i="0" dirty="0">
                <a:solidFill>
                  <a:srgbClr val="FFFFCC"/>
                </a:solidFill>
                <a:latin typeface="+mn-ea"/>
                <a:ea typeface="+mn-ea"/>
              </a:rPr>
              <a:t>&gt;</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#define PI 3.1415926</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BOOLEAN </a:t>
            </a:r>
            <a:r>
              <a:rPr lang="en-US" altLang="zh-CN" b="1" i="0" dirty="0" err="1">
                <a:solidFill>
                  <a:srgbClr val="FFFFCC"/>
                </a:solidFill>
                <a:latin typeface="+mn-ea"/>
                <a:ea typeface="+mn-ea"/>
              </a:rPr>
              <a:t>InitWindowClass</a:t>
            </a:r>
            <a:r>
              <a:rPr lang="en-US" altLang="zh-CN" b="1" i="0" dirty="0">
                <a:solidFill>
                  <a:srgbClr val="FFFFCC"/>
                </a:solidFill>
                <a:latin typeface="+mn-ea"/>
                <a:ea typeface="+mn-ea"/>
              </a:rPr>
              <a:t>(HINSTANCE </a:t>
            </a:r>
            <a:r>
              <a:rPr lang="en-US" altLang="zh-CN" b="1" i="0" dirty="0" err="1">
                <a:solidFill>
                  <a:srgbClr val="FFFFCC"/>
                </a:solidFill>
                <a:latin typeface="+mn-ea"/>
                <a:ea typeface="+mn-ea"/>
              </a:rPr>
              <a:t>hInstance,int</a:t>
            </a:r>
            <a:r>
              <a:rPr lang="en-US" altLang="zh-CN" b="1" i="0" dirty="0">
                <a:solidFill>
                  <a:srgbClr val="FFFFCC"/>
                </a:solidFill>
                <a:latin typeface="+mn-ea"/>
                <a:ea typeface="+mn-ea"/>
              </a:rPr>
              <a:t> </a:t>
            </a:r>
            <a:r>
              <a:rPr lang="en-US" altLang="zh-CN" b="1" i="0" dirty="0" err="1">
                <a:solidFill>
                  <a:srgbClr val="FFFFCC"/>
                </a:solidFill>
                <a:latin typeface="+mn-ea"/>
                <a:ea typeface="+mn-ea"/>
              </a:rPr>
              <a:t>nCmdShow</a:t>
            </a:r>
            <a:r>
              <a:rPr lang="en-US" altLang="zh-CN" b="1" i="0" dirty="0">
                <a:solidFill>
                  <a:srgbClr val="FFFFCC"/>
                </a:solidFill>
                <a:latin typeface="+mn-ea"/>
                <a:ea typeface="+mn-ea"/>
              </a:rPr>
              <a:t>);</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LRESULT CALLBACK </a:t>
            </a:r>
            <a:r>
              <a:rPr lang="en-US" altLang="zh-CN" b="1" i="0" dirty="0" err="1">
                <a:solidFill>
                  <a:srgbClr val="FFFFCC"/>
                </a:solidFill>
                <a:latin typeface="+mn-ea"/>
                <a:ea typeface="+mn-ea"/>
              </a:rPr>
              <a:t>WndProc</a:t>
            </a:r>
            <a:r>
              <a:rPr lang="en-US" altLang="zh-CN" b="1" i="0" dirty="0">
                <a:solidFill>
                  <a:srgbClr val="FFFFCC"/>
                </a:solidFill>
                <a:latin typeface="+mn-ea"/>
                <a:ea typeface="+mn-ea"/>
              </a:rPr>
              <a:t>(HWND,UINT,WPARAM,LPARAM);</a:t>
            </a:r>
            <a:endParaRPr lang="zh-CN" altLang="zh-CN" b="1" i="0" dirty="0">
              <a:solidFill>
                <a:srgbClr val="FFFFCC"/>
              </a:solidFill>
              <a:latin typeface="+mn-ea"/>
              <a:ea typeface="+mn-ea"/>
            </a:endParaRPr>
          </a:p>
          <a:p>
            <a:pPr>
              <a:lnSpc>
                <a:spcPts val="2500"/>
              </a:lnSpc>
            </a:pPr>
            <a:r>
              <a:rPr lang="en-US" altLang="zh-CN" b="1" i="0" dirty="0">
                <a:solidFill>
                  <a:srgbClr val="66FF33"/>
                </a:solidFill>
                <a:latin typeface="+mn-ea"/>
                <a:ea typeface="+mn-ea"/>
              </a:rPr>
              <a:t>HFONT </a:t>
            </a:r>
            <a:r>
              <a:rPr lang="en-US" altLang="zh-CN" b="1" i="0" dirty="0" err="1">
                <a:solidFill>
                  <a:srgbClr val="66FF33"/>
                </a:solidFill>
                <a:latin typeface="+mn-ea"/>
                <a:ea typeface="+mn-ea"/>
              </a:rPr>
              <a:t>CreateMyFont</a:t>
            </a:r>
            <a:r>
              <a:rPr lang="en-US" altLang="zh-CN" b="1" i="0" dirty="0">
                <a:solidFill>
                  <a:srgbClr val="66FF33"/>
                </a:solidFill>
                <a:latin typeface="+mn-ea"/>
                <a:ea typeface="+mn-ea"/>
              </a:rPr>
              <a:t>(TCHAR *</a:t>
            </a:r>
            <a:r>
              <a:rPr lang="en-US" altLang="zh-CN" b="1" i="0" dirty="0" err="1">
                <a:solidFill>
                  <a:srgbClr val="66FF33"/>
                </a:solidFill>
                <a:latin typeface="+mn-ea"/>
                <a:ea typeface="+mn-ea"/>
              </a:rPr>
              <a:t>fontName,int</a:t>
            </a:r>
            <a:r>
              <a:rPr lang="en-US" altLang="zh-CN" b="1" i="0" dirty="0">
                <a:solidFill>
                  <a:srgbClr val="66FF33"/>
                </a:solidFill>
                <a:latin typeface="+mn-ea"/>
                <a:ea typeface="+mn-ea"/>
              </a:rPr>
              <a:t> </a:t>
            </a:r>
            <a:r>
              <a:rPr lang="en-US" altLang="zh-CN" b="1" i="0" dirty="0" err="1">
                <a:solidFill>
                  <a:srgbClr val="66FF33"/>
                </a:solidFill>
                <a:latin typeface="+mn-ea"/>
                <a:ea typeface="+mn-ea"/>
              </a:rPr>
              <a:t>height,int</a:t>
            </a:r>
            <a:r>
              <a:rPr lang="en-US" altLang="zh-CN" b="1" i="0" dirty="0">
                <a:solidFill>
                  <a:srgbClr val="66FF33"/>
                </a:solidFill>
                <a:latin typeface="+mn-ea"/>
                <a:ea typeface="+mn-ea"/>
              </a:rPr>
              <a:t> lean</a:t>
            </a:r>
            <a:r>
              <a:rPr lang="en-US" altLang="zh-CN" b="1" i="0" dirty="0" smtClean="0">
                <a:solidFill>
                  <a:srgbClr val="66FF33"/>
                </a:solidFill>
                <a:latin typeface="+mn-ea"/>
                <a:ea typeface="+mn-ea"/>
              </a:rPr>
              <a:t>);</a:t>
            </a:r>
            <a:endParaRPr lang="en-US" altLang="zh-CN" b="1" i="0" dirty="0" smtClean="0">
              <a:solidFill>
                <a:srgbClr val="66FF33"/>
              </a:solidFill>
              <a:latin typeface="+mn-ea"/>
              <a:ea typeface="+mn-ea"/>
            </a:endParaRPr>
          </a:p>
          <a:p>
            <a:pPr>
              <a:lnSpc>
                <a:spcPts val="2500"/>
              </a:lnSpc>
            </a:pPr>
            <a:r>
              <a:rPr lang="en-US" altLang="zh-CN" b="1" i="0" dirty="0" smtClean="0">
                <a:solidFill>
                  <a:srgbClr val="66FF33"/>
                </a:solidFill>
                <a:latin typeface="+mn-ea"/>
                <a:ea typeface="+mn-ea"/>
              </a:rPr>
              <a:t>//</a:t>
            </a:r>
            <a:r>
              <a:rPr lang="zh-CN" altLang="zh-CN" b="1" i="0" dirty="0">
                <a:solidFill>
                  <a:srgbClr val="66FF33"/>
                </a:solidFill>
                <a:latin typeface="+mn-ea"/>
                <a:ea typeface="+mn-ea"/>
              </a:rPr>
              <a:t>创建自定义字体，三个参数分别是字体名称、字体大小和字体的倾斜度，倾斜度以</a:t>
            </a:r>
            <a:r>
              <a:rPr lang="en-US" altLang="zh-CN" b="1" i="0" dirty="0">
                <a:solidFill>
                  <a:srgbClr val="66FF33"/>
                </a:solidFill>
                <a:latin typeface="+mn-ea"/>
                <a:ea typeface="+mn-ea"/>
              </a:rPr>
              <a:t>/10</a:t>
            </a:r>
            <a:r>
              <a:rPr lang="zh-CN" altLang="zh-CN" b="1" i="0" dirty="0">
                <a:solidFill>
                  <a:srgbClr val="66FF33"/>
                </a:solidFill>
                <a:latin typeface="+mn-ea"/>
                <a:ea typeface="+mn-ea"/>
              </a:rPr>
              <a:t>为一个逻辑单位</a:t>
            </a:r>
            <a:endParaRPr lang="zh-CN" altLang="zh-CN" b="1" i="0" dirty="0">
              <a:solidFill>
                <a:srgbClr val="66FF33"/>
              </a:solidFill>
              <a:latin typeface="+mn-ea"/>
              <a:ea typeface="+mn-ea"/>
            </a:endParaRPr>
          </a:p>
          <a:p>
            <a:pPr>
              <a:lnSpc>
                <a:spcPts val="2500"/>
              </a:lnSpc>
            </a:pPr>
            <a:r>
              <a:rPr lang="en-US" altLang="zh-CN" b="1" i="0" dirty="0" err="1">
                <a:solidFill>
                  <a:srgbClr val="FFFFCC"/>
                </a:solidFill>
                <a:latin typeface="+mn-ea"/>
                <a:ea typeface="+mn-ea"/>
              </a:rPr>
              <a:t>int</a:t>
            </a:r>
            <a:r>
              <a:rPr lang="en-US" altLang="zh-CN" b="1" i="0" dirty="0">
                <a:solidFill>
                  <a:srgbClr val="FFFFCC"/>
                </a:solidFill>
                <a:latin typeface="+mn-ea"/>
                <a:ea typeface="+mn-ea"/>
              </a:rPr>
              <a:t> WINAPI </a:t>
            </a:r>
            <a:r>
              <a:rPr lang="en-US" altLang="zh-CN" b="1" i="0" dirty="0" err="1">
                <a:solidFill>
                  <a:srgbClr val="FFFFCC"/>
                </a:solidFill>
                <a:latin typeface="+mn-ea"/>
                <a:ea typeface="+mn-ea"/>
              </a:rPr>
              <a:t>WinMain</a:t>
            </a:r>
            <a:r>
              <a:rPr lang="en-US" altLang="zh-CN" b="1" i="0" dirty="0" smtClean="0">
                <a:solidFill>
                  <a:srgbClr val="FFFFCC"/>
                </a:solidFill>
                <a:latin typeface="+mn-ea"/>
                <a:ea typeface="+mn-ea"/>
              </a:rPr>
              <a:t>(……,……,……,……)</a:t>
            </a:r>
            <a:endParaRPr lang="zh-CN" altLang="zh-CN" b="1" i="0" dirty="0">
              <a:solidFill>
                <a:srgbClr val="FFFFCC"/>
              </a:solidFill>
              <a:latin typeface="+mn-ea"/>
              <a:ea typeface="+mn-ea"/>
            </a:endParaRPr>
          </a:p>
          <a:p>
            <a:pPr>
              <a:lnSpc>
                <a:spcPts val="2500"/>
              </a:lnSpc>
            </a:pPr>
            <a:r>
              <a:rPr lang="en-US" altLang="zh-CN" b="1" i="0" dirty="0" smtClean="0">
                <a:solidFill>
                  <a:srgbClr val="FFFFCC"/>
                </a:solidFill>
                <a:latin typeface="+mn-ea"/>
                <a:ea typeface="+mn-ea"/>
              </a:rPr>
              <a:t>{ MSG </a:t>
            </a:r>
            <a:r>
              <a:rPr lang="en-US" altLang="zh-CN" b="1" i="0" dirty="0" err="1">
                <a:solidFill>
                  <a:srgbClr val="FFFFCC"/>
                </a:solidFill>
                <a:latin typeface="+mn-ea"/>
                <a:ea typeface="+mn-ea"/>
              </a:rPr>
              <a:t>msg</a:t>
            </a:r>
            <a:r>
              <a:rPr lang="en-US" altLang="zh-CN" b="1" i="0" dirty="0">
                <a:solidFill>
                  <a:srgbClr val="FFFFCC"/>
                </a:solidFill>
                <a:latin typeface="+mn-ea"/>
                <a:ea typeface="+mn-ea"/>
              </a:rPr>
              <a:t>;									</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if</a:t>
            </a:r>
            <a:r>
              <a:rPr lang="en-US" altLang="zh-CN" b="1" i="0" dirty="0">
                <a:solidFill>
                  <a:srgbClr val="FFFFCC"/>
                </a:solidFill>
                <a:latin typeface="+mn-ea"/>
                <a:ea typeface="+mn-ea"/>
              </a:rPr>
              <a:t>(!</a:t>
            </a:r>
            <a:r>
              <a:rPr lang="en-US" altLang="zh-CN" b="1" i="0" dirty="0" err="1">
                <a:solidFill>
                  <a:srgbClr val="FFFFCC"/>
                </a:solidFill>
                <a:latin typeface="+mn-ea"/>
                <a:ea typeface="+mn-ea"/>
              </a:rPr>
              <a:t>InitWindowClass</a:t>
            </a:r>
            <a:r>
              <a:rPr lang="en-US" altLang="zh-CN" b="1" i="0" dirty="0">
                <a:solidFill>
                  <a:srgbClr val="FFFFCC"/>
                </a:solidFill>
                <a:latin typeface="+mn-ea"/>
                <a:ea typeface="+mn-ea"/>
              </a:rPr>
              <a:t>(</a:t>
            </a:r>
            <a:r>
              <a:rPr lang="en-US" altLang="zh-CN" b="1" i="0" dirty="0" err="1">
                <a:solidFill>
                  <a:srgbClr val="FFFFCC"/>
                </a:solidFill>
                <a:latin typeface="+mn-ea"/>
                <a:ea typeface="+mn-ea"/>
              </a:rPr>
              <a:t>hInstance,nCmdShow</a:t>
            </a:r>
            <a:r>
              <a:rPr lang="en-US" altLang="zh-CN" b="1" i="0" dirty="0">
                <a:solidFill>
                  <a:srgbClr val="FFFFCC"/>
                </a:solidFill>
                <a:latin typeface="+mn-ea"/>
                <a:ea typeface="+mn-ea"/>
              </a:rPr>
              <a:t>))</a:t>
            </a:r>
            <a:endParaRPr lang="zh-CN" altLang="zh-CN" b="1" i="0" dirty="0">
              <a:solidFill>
                <a:srgbClr val="FFFFCC"/>
              </a:solidFill>
              <a:latin typeface="+mn-ea"/>
              <a:ea typeface="+mn-ea"/>
            </a:endParaRPr>
          </a:p>
          <a:p>
            <a:pPr>
              <a:lnSpc>
                <a:spcPts val="2500"/>
              </a:lnSpc>
            </a:pPr>
            <a:r>
              <a:rPr lang="en-US" altLang="zh-CN" b="1" i="0" dirty="0" smtClean="0">
                <a:solidFill>
                  <a:srgbClr val="FFFFCC"/>
                </a:solidFill>
                <a:latin typeface="+mn-ea"/>
                <a:ea typeface="+mn-ea"/>
              </a:rPr>
              <a:t>  {</a:t>
            </a:r>
            <a:r>
              <a:rPr lang="en-US" altLang="zh-CN" b="1" i="0" dirty="0">
                <a:solidFill>
                  <a:srgbClr val="FFFFCC"/>
                </a:solidFill>
                <a:latin typeface="+mn-ea"/>
                <a:ea typeface="+mn-ea"/>
              </a:rPr>
              <a:t>	</a:t>
            </a:r>
            <a:r>
              <a:rPr lang="en-US" altLang="zh-CN" b="1" i="0" dirty="0" err="1">
                <a:solidFill>
                  <a:srgbClr val="FFFFCC"/>
                </a:solidFill>
                <a:latin typeface="+mn-ea"/>
                <a:ea typeface="+mn-ea"/>
              </a:rPr>
              <a:t>MessageBox</a:t>
            </a:r>
            <a:r>
              <a:rPr lang="en-US" altLang="zh-CN" b="1" i="0" dirty="0">
                <a:solidFill>
                  <a:srgbClr val="FFFFCC"/>
                </a:solidFill>
                <a:latin typeface="+mn-ea"/>
                <a:ea typeface="+mn-ea"/>
              </a:rPr>
              <a:t>(NULL, L"</a:t>
            </a:r>
            <a:r>
              <a:rPr lang="zh-CN" altLang="zh-CN" b="1" i="0" dirty="0">
                <a:solidFill>
                  <a:srgbClr val="FFFFCC"/>
                </a:solidFill>
                <a:latin typeface="+mn-ea"/>
                <a:ea typeface="+mn-ea"/>
              </a:rPr>
              <a:t>创建窗口失败</a:t>
            </a:r>
            <a:r>
              <a:rPr lang="en-US" altLang="zh-CN" b="1" i="0" dirty="0">
                <a:solidFill>
                  <a:srgbClr val="FFFFCC"/>
                </a:solidFill>
                <a:latin typeface="+mn-ea"/>
                <a:ea typeface="+mn-ea"/>
              </a:rPr>
              <a:t>!",_T("</a:t>
            </a:r>
            <a:r>
              <a:rPr lang="zh-CN" altLang="zh-CN" b="1" i="0" dirty="0">
                <a:solidFill>
                  <a:srgbClr val="FFFFCC"/>
                </a:solidFill>
                <a:latin typeface="+mn-ea"/>
                <a:ea typeface="+mn-ea"/>
              </a:rPr>
              <a:t>创建窗口</a:t>
            </a:r>
            <a:r>
              <a:rPr lang="en-US" altLang="zh-CN" b="1" i="0" dirty="0">
                <a:solidFill>
                  <a:srgbClr val="FFFFCC"/>
                </a:solidFill>
                <a:latin typeface="+mn-ea"/>
                <a:ea typeface="+mn-ea"/>
              </a:rPr>
              <a:t>"),NULL);</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		return 1;</a:t>
            </a:r>
            <a:endParaRPr lang="zh-CN" altLang="zh-CN" b="1" i="0" dirty="0">
              <a:solidFill>
                <a:srgbClr val="FFFFCC"/>
              </a:solidFill>
              <a:latin typeface="+mn-ea"/>
              <a:ea typeface="+mn-ea"/>
            </a:endParaRPr>
          </a:p>
          <a:p>
            <a:pPr>
              <a:lnSpc>
                <a:spcPts val="2500"/>
              </a:lnSpc>
            </a:pPr>
            <a:r>
              <a:rPr lang="en-US" altLang="zh-CN" b="1" i="0" dirty="0" smtClean="0">
                <a:solidFill>
                  <a:srgbClr val="FFFFCC"/>
                </a:solidFill>
                <a:latin typeface="+mn-ea"/>
                <a:ea typeface="+mn-ea"/>
              </a:rPr>
              <a:t>  }</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while </a:t>
            </a:r>
            <a:r>
              <a:rPr lang="en-US" altLang="zh-CN" b="1" i="0" dirty="0">
                <a:solidFill>
                  <a:srgbClr val="FFFFCC"/>
                </a:solidFill>
                <a:latin typeface="+mn-ea"/>
                <a:ea typeface="+mn-ea"/>
              </a:rPr>
              <a:t>(</a:t>
            </a:r>
            <a:r>
              <a:rPr lang="en-US" altLang="zh-CN" b="1" i="0" dirty="0" err="1">
                <a:solidFill>
                  <a:srgbClr val="FFFFCC"/>
                </a:solidFill>
                <a:latin typeface="+mn-ea"/>
                <a:ea typeface="+mn-ea"/>
              </a:rPr>
              <a:t>GetMessage</a:t>
            </a:r>
            <a:r>
              <a:rPr lang="en-US" altLang="zh-CN" b="1" i="0" dirty="0">
                <a:solidFill>
                  <a:srgbClr val="FFFFCC"/>
                </a:solidFill>
                <a:latin typeface="+mn-ea"/>
                <a:ea typeface="+mn-ea"/>
              </a:rPr>
              <a:t>(&amp;</a:t>
            </a:r>
            <a:r>
              <a:rPr lang="en-US" altLang="zh-CN" b="1" i="0" dirty="0" err="1">
                <a:solidFill>
                  <a:srgbClr val="FFFFCC"/>
                </a:solidFill>
                <a:latin typeface="+mn-ea"/>
                <a:ea typeface="+mn-ea"/>
              </a:rPr>
              <a:t>msg</a:t>
            </a:r>
            <a:r>
              <a:rPr lang="en-US" altLang="zh-CN" b="1" i="0" dirty="0">
                <a:solidFill>
                  <a:srgbClr val="FFFFCC"/>
                </a:solidFill>
                <a:latin typeface="+mn-ea"/>
                <a:ea typeface="+mn-ea"/>
              </a:rPr>
              <a:t>, NULL, 0, 0))	</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   </a:t>
            </a:r>
            <a:r>
              <a:rPr lang="en-US" altLang="zh-CN" b="1" i="0" dirty="0" err="1">
                <a:solidFill>
                  <a:srgbClr val="FFFFCC"/>
                </a:solidFill>
                <a:latin typeface="+mn-ea"/>
                <a:ea typeface="+mn-ea"/>
              </a:rPr>
              <a:t>TranslateMessage</a:t>
            </a:r>
            <a:r>
              <a:rPr lang="en-US" altLang="zh-CN" b="1" i="0" dirty="0">
                <a:solidFill>
                  <a:srgbClr val="FFFFCC"/>
                </a:solidFill>
                <a:latin typeface="+mn-ea"/>
                <a:ea typeface="+mn-ea"/>
              </a:rPr>
              <a:t>(&amp;</a:t>
            </a:r>
            <a:r>
              <a:rPr lang="en-US" altLang="zh-CN" b="1" i="0" dirty="0" err="1">
                <a:solidFill>
                  <a:srgbClr val="FFFFCC"/>
                </a:solidFill>
                <a:latin typeface="+mn-ea"/>
                <a:ea typeface="+mn-ea"/>
              </a:rPr>
              <a:t>msg</a:t>
            </a:r>
            <a:r>
              <a:rPr lang="en-US" altLang="zh-CN" b="1" i="0" dirty="0">
                <a:solidFill>
                  <a:srgbClr val="FFFFCC"/>
                </a:solidFill>
                <a:latin typeface="+mn-ea"/>
                <a:ea typeface="+mn-ea"/>
              </a:rPr>
              <a:t>);</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    </a:t>
            </a:r>
            <a:r>
              <a:rPr lang="en-US" altLang="zh-CN" b="1" i="0" dirty="0" err="1">
                <a:solidFill>
                  <a:srgbClr val="FFFFCC"/>
                </a:solidFill>
                <a:latin typeface="+mn-ea"/>
                <a:ea typeface="+mn-ea"/>
              </a:rPr>
              <a:t>DispatchMessage</a:t>
            </a:r>
            <a:r>
              <a:rPr lang="en-US" altLang="zh-CN" b="1" i="0" dirty="0">
                <a:solidFill>
                  <a:srgbClr val="FFFFCC"/>
                </a:solidFill>
                <a:latin typeface="+mn-ea"/>
                <a:ea typeface="+mn-ea"/>
              </a:rPr>
              <a:t>(&amp;</a:t>
            </a:r>
            <a:r>
              <a:rPr lang="en-US" altLang="zh-CN" b="1" i="0" dirty="0" err="1">
                <a:solidFill>
                  <a:srgbClr val="FFFFCC"/>
                </a:solidFill>
                <a:latin typeface="+mn-ea"/>
                <a:ea typeface="+mn-ea"/>
              </a:rPr>
              <a:t>msg</a:t>
            </a:r>
            <a:r>
              <a:rPr lang="en-US" altLang="zh-CN" b="1" i="0" dirty="0">
                <a:solidFill>
                  <a:srgbClr val="FFFFCC"/>
                </a:solidFill>
                <a:latin typeface="+mn-ea"/>
                <a:ea typeface="+mn-ea"/>
              </a:rPr>
              <a:t>);</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return </a:t>
            </a:r>
            <a:r>
              <a:rPr lang="en-US" altLang="zh-CN" b="1" i="0" dirty="0">
                <a:solidFill>
                  <a:srgbClr val="FFFFCC"/>
                </a:solidFill>
                <a:latin typeface="+mn-ea"/>
                <a:ea typeface="+mn-ea"/>
              </a:rPr>
              <a:t>(</a:t>
            </a:r>
            <a:r>
              <a:rPr lang="en-US" altLang="zh-CN" b="1" i="0" dirty="0" err="1">
                <a:solidFill>
                  <a:srgbClr val="FFFFCC"/>
                </a:solidFill>
                <a:latin typeface="+mn-ea"/>
                <a:ea typeface="+mn-ea"/>
              </a:rPr>
              <a:t>int</a:t>
            </a:r>
            <a:r>
              <a:rPr lang="en-US" altLang="zh-CN" b="1" i="0" dirty="0">
                <a:solidFill>
                  <a:srgbClr val="FFFFCC"/>
                </a:solidFill>
                <a:latin typeface="+mn-ea"/>
                <a:ea typeface="+mn-ea"/>
              </a:rPr>
              <a:t>) </a:t>
            </a:r>
            <a:r>
              <a:rPr lang="en-US" altLang="zh-CN" b="1" i="0" dirty="0" err="1">
                <a:solidFill>
                  <a:srgbClr val="FFFFCC"/>
                </a:solidFill>
                <a:latin typeface="+mn-ea"/>
                <a:ea typeface="+mn-ea"/>
              </a:rPr>
              <a:t>msg.wParam</a:t>
            </a:r>
            <a:r>
              <a:rPr lang="en-US" altLang="zh-CN" b="1" i="0" dirty="0">
                <a:solidFill>
                  <a:srgbClr val="FFFFCC"/>
                </a:solidFill>
                <a:latin typeface="+mn-ea"/>
                <a:ea typeface="+mn-ea"/>
              </a:rPr>
              <a:t>;	</a:t>
            </a:r>
            <a:endParaRPr lang="zh-CN" altLang="zh-CN" b="1" i="0" dirty="0">
              <a:solidFill>
                <a:srgbClr val="FFFFCC"/>
              </a:solidFill>
              <a:latin typeface="+mn-ea"/>
              <a:ea typeface="+mn-ea"/>
            </a:endParaRPr>
          </a:p>
          <a:p>
            <a:pPr>
              <a:lnSpc>
                <a:spcPts val="2500"/>
              </a:lnSpc>
            </a:pPr>
            <a:r>
              <a:rPr lang="en-US" altLang="zh-CN" b="1" i="0" dirty="0" smtClean="0">
                <a:solidFill>
                  <a:srgbClr val="FFFFCC"/>
                </a:solidFill>
                <a:latin typeface="+mn-ea"/>
                <a:ea typeface="+mn-ea"/>
              </a:rPr>
              <a:t>}</a:t>
            </a:r>
            <a:endParaRPr lang="zh-CN" altLang="en-US" b="1" i="0" dirty="0">
              <a:solidFill>
                <a:srgbClr val="FFFFCC"/>
              </a:solidFill>
              <a:latin typeface="+mn-ea"/>
              <a:ea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4" name="文本框 3"/>
          <p:cNvSpPr txBox="1"/>
          <p:nvPr/>
        </p:nvSpPr>
        <p:spPr>
          <a:xfrm>
            <a:off x="128464" y="332745"/>
            <a:ext cx="9649072" cy="5760551"/>
          </a:xfrm>
          <a:prstGeom prst="rect">
            <a:avLst/>
          </a:prstGeom>
          <a:noFill/>
        </p:spPr>
        <p:txBody>
          <a:bodyPr wrap="square" rtlCol="0">
            <a:spAutoFit/>
          </a:bodyPr>
          <a:lstStyle/>
          <a:p>
            <a:pPr>
              <a:lnSpc>
                <a:spcPts val="2600"/>
              </a:lnSpc>
            </a:pPr>
            <a:r>
              <a:rPr lang="en-US" altLang="zh-CN" b="1" i="0" dirty="0" smtClean="0">
                <a:solidFill>
                  <a:srgbClr val="FFFFCC"/>
                </a:solidFill>
                <a:latin typeface="+mn-ea"/>
                <a:ea typeface="+mn-ea"/>
              </a:rPr>
              <a:t>LRESULT </a:t>
            </a:r>
            <a:r>
              <a:rPr lang="en-US" altLang="zh-CN" b="1" i="0" dirty="0">
                <a:solidFill>
                  <a:srgbClr val="FFFFCC"/>
                </a:solidFill>
                <a:latin typeface="+mn-ea"/>
                <a:ea typeface="+mn-ea"/>
              </a:rPr>
              <a:t>CALLBACK </a:t>
            </a:r>
            <a:r>
              <a:rPr lang="en-US" altLang="zh-CN" b="1" i="0" dirty="0" err="1">
                <a:solidFill>
                  <a:srgbClr val="FFFFCC"/>
                </a:solidFill>
                <a:latin typeface="+mn-ea"/>
                <a:ea typeface="+mn-ea"/>
              </a:rPr>
              <a:t>WndProc</a:t>
            </a:r>
            <a:r>
              <a:rPr lang="en-US" altLang="zh-CN" b="1" i="0" dirty="0" smtClean="0">
                <a:solidFill>
                  <a:srgbClr val="FFFFCC"/>
                </a:solidFill>
                <a:latin typeface="+mn-ea"/>
                <a:ea typeface="+mn-ea"/>
              </a:rPr>
              <a:t>(……,……,…….,……)</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{HDC </a:t>
            </a:r>
            <a:r>
              <a:rPr lang="en-US" altLang="zh-CN" b="1" i="0" dirty="0" err="1">
                <a:solidFill>
                  <a:srgbClr val="FFFFCC"/>
                </a:solidFill>
                <a:latin typeface="+mn-ea"/>
                <a:ea typeface="+mn-ea"/>
              </a:rPr>
              <a:t>hDC</a:t>
            </a:r>
            <a:r>
              <a:rPr lang="en-US" altLang="zh-CN" b="1" i="0" dirty="0">
                <a:solidFill>
                  <a:srgbClr val="FFFFCC"/>
                </a:solidFill>
                <a:latin typeface="+mn-ea"/>
                <a:ea typeface="+mn-ea"/>
              </a:rPr>
              <a:t>;</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PAINTSTRUCT </a:t>
            </a:r>
            <a:r>
              <a:rPr lang="en-US" altLang="zh-CN" b="1" i="0" dirty="0" err="1">
                <a:solidFill>
                  <a:srgbClr val="FFFFCC"/>
                </a:solidFill>
                <a:latin typeface="+mn-ea"/>
                <a:ea typeface="+mn-ea"/>
              </a:rPr>
              <a:t>ps</a:t>
            </a:r>
            <a:r>
              <a:rPr lang="en-US" altLang="zh-CN" b="1" i="0" dirty="0">
                <a:solidFill>
                  <a:srgbClr val="FFFFCC"/>
                </a:solidFill>
                <a:latin typeface="+mn-ea"/>
                <a:ea typeface="+mn-ea"/>
              </a:rPr>
              <a:t>;</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HFONT </a:t>
            </a:r>
            <a:r>
              <a:rPr lang="en-US" altLang="zh-CN" b="1" i="0" dirty="0">
                <a:solidFill>
                  <a:srgbClr val="FFFFCC"/>
                </a:solidFill>
                <a:latin typeface="+mn-ea"/>
                <a:ea typeface="+mn-ea"/>
              </a:rPr>
              <a:t>font;  </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HPEN </a:t>
            </a:r>
            <a:r>
              <a:rPr lang="en-US" altLang="zh-CN" b="1" i="0" dirty="0" err="1">
                <a:solidFill>
                  <a:srgbClr val="FFFFCC"/>
                </a:solidFill>
                <a:latin typeface="+mn-ea"/>
                <a:ea typeface="+mn-ea"/>
              </a:rPr>
              <a:t>hPen</a:t>
            </a:r>
            <a:r>
              <a:rPr lang="en-US" altLang="zh-CN" b="1" i="0" dirty="0">
                <a:solidFill>
                  <a:srgbClr val="FFFFCC"/>
                </a:solidFill>
                <a:latin typeface="+mn-ea"/>
                <a:ea typeface="+mn-ea"/>
              </a:rPr>
              <a:t>;</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LPWSTR </a:t>
            </a:r>
            <a:r>
              <a:rPr lang="en-US" altLang="zh-CN" b="1" i="0" dirty="0">
                <a:solidFill>
                  <a:srgbClr val="FFFFCC"/>
                </a:solidFill>
                <a:latin typeface="+mn-ea"/>
                <a:ea typeface="+mn-ea"/>
              </a:rPr>
              <a:t>title=L"</a:t>
            </a:r>
            <a:r>
              <a:rPr lang="zh-CN" altLang="zh-CN" b="1" i="0" dirty="0">
                <a:solidFill>
                  <a:srgbClr val="FFFFCC"/>
                </a:solidFill>
                <a:latin typeface="+mn-ea"/>
                <a:ea typeface="+mn-ea"/>
              </a:rPr>
              <a:t>黄鹤楼唐</a:t>
            </a:r>
            <a:r>
              <a:rPr lang="en-US" altLang="zh-CN" b="1" i="0" dirty="0">
                <a:solidFill>
                  <a:srgbClr val="FFFFCC"/>
                </a:solidFill>
                <a:latin typeface="+mn-ea"/>
                <a:ea typeface="+mn-ea"/>
              </a:rPr>
              <a:t>.</a:t>
            </a:r>
            <a:r>
              <a:rPr lang="zh-CN" altLang="zh-CN" b="1" i="0" dirty="0">
                <a:solidFill>
                  <a:srgbClr val="FFFFCC"/>
                </a:solidFill>
                <a:latin typeface="+mn-ea"/>
                <a:ea typeface="+mn-ea"/>
              </a:rPr>
              <a:t>崔颢</a:t>
            </a:r>
            <a:r>
              <a:rPr lang="en-US" altLang="zh-CN" b="1" i="0" dirty="0">
                <a:solidFill>
                  <a:srgbClr val="FFFFCC"/>
                </a:solidFill>
                <a:latin typeface="+mn-ea"/>
                <a:ea typeface="+mn-ea"/>
              </a:rPr>
              <a:t>",poem[8]={L"</a:t>
            </a:r>
            <a:r>
              <a:rPr lang="zh-CN" altLang="zh-CN" b="1" i="0" dirty="0">
                <a:solidFill>
                  <a:srgbClr val="FFFFCC"/>
                </a:solidFill>
                <a:latin typeface="+mn-ea"/>
                <a:ea typeface="+mn-ea"/>
              </a:rPr>
              <a:t>昔人已乘黄鹤去</a:t>
            </a:r>
            <a:r>
              <a:rPr lang="en-US" altLang="zh-CN" b="1" i="0" dirty="0" smtClean="0">
                <a:solidFill>
                  <a:srgbClr val="FFFFCC"/>
                </a:solidFill>
                <a:latin typeface="+mn-ea"/>
                <a:ea typeface="+mn-ea"/>
              </a:rPr>
              <a:t>",</a:t>
            </a:r>
            <a:endParaRPr lang="en-US" altLang="zh-CN" b="1" i="0" dirty="0" smtClean="0">
              <a:solidFill>
                <a:srgbClr val="FFFFCC"/>
              </a:solidFill>
              <a:latin typeface="+mn-ea"/>
              <a:ea typeface="+mn-ea"/>
            </a:endParaRPr>
          </a:p>
          <a:p>
            <a:pPr>
              <a:lnSpc>
                <a:spcPts val="26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   L</a:t>
            </a:r>
            <a:r>
              <a:rPr lang="en-US" altLang="zh-CN" b="1" i="0" dirty="0">
                <a:solidFill>
                  <a:srgbClr val="FFFFCC"/>
                </a:solidFill>
                <a:latin typeface="+mn-ea"/>
                <a:ea typeface="+mn-ea"/>
              </a:rPr>
              <a:t>"</a:t>
            </a:r>
            <a:r>
              <a:rPr lang="zh-CN" altLang="zh-CN" b="1" i="0" dirty="0">
                <a:solidFill>
                  <a:srgbClr val="FFFFCC"/>
                </a:solidFill>
                <a:latin typeface="+mn-ea"/>
                <a:ea typeface="+mn-ea"/>
              </a:rPr>
              <a:t>此地空余黄鹤楼</a:t>
            </a:r>
            <a:r>
              <a:rPr lang="en-US" altLang="zh-CN" b="1" i="0" dirty="0" smtClean="0">
                <a:solidFill>
                  <a:srgbClr val="FFFFCC"/>
                </a:solidFill>
                <a:latin typeface="+mn-ea"/>
                <a:ea typeface="+mn-ea"/>
              </a:rPr>
              <a:t>",L</a:t>
            </a:r>
            <a:r>
              <a:rPr lang="en-US" altLang="zh-CN" b="1" i="0" dirty="0">
                <a:solidFill>
                  <a:srgbClr val="FFFFCC"/>
                </a:solidFill>
                <a:latin typeface="+mn-ea"/>
                <a:ea typeface="+mn-ea"/>
              </a:rPr>
              <a:t>"</a:t>
            </a:r>
            <a:r>
              <a:rPr lang="zh-CN" altLang="zh-CN" b="1" i="0" dirty="0">
                <a:solidFill>
                  <a:srgbClr val="FFFFCC"/>
                </a:solidFill>
                <a:latin typeface="+mn-ea"/>
                <a:ea typeface="+mn-ea"/>
              </a:rPr>
              <a:t>黄鹤一去不复返</a:t>
            </a:r>
            <a:r>
              <a:rPr lang="en-US" altLang="zh-CN" b="1" i="0" dirty="0">
                <a:solidFill>
                  <a:srgbClr val="FFFFCC"/>
                </a:solidFill>
                <a:latin typeface="+mn-ea"/>
                <a:ea typeface="+mn-ea"/>
              </a:rPr>
              <a:t>",L"</a:t>
            </a:r>
            <a:r>
              <a:rPr lang="zh-CN" altLang="zh-CN" b="1" i="0" dirty="0">
                <a:solidFill>
                  <a:srgbClr val="FFFFCC"/>
                </a:solidFill>
                <a:latin typeface="+mn-ea"/>
                <a:ea typeface="+mn-ea"/>
              </a:rPr>
              <a:t>白云千载空悠悠</a:t>
            </a:r>
            <a:r>
              <a:rPr lang="en-US" altLang="zh-CN" b="1" i="0" dirty="0">
                <a:solidFill>
                  <a:srgbClr val="FFFFCC"/>
                </a:solidFill>
                <a:latin typeface="+mn-ea"/>
                <a:ea typeface="+mn-ea"/>
              </a:rPr>
              <a:t>",</a:t>
            </a:r>
            <a:endParaRPr lang="zh-CN" altLang="zh-CN" b="1" i="0" dirty="0">
              <a:solidFill>
                <a:srgbClr val="FFFFCC"/>
              </a:solidFill>
              <a:latin typeface="+mn-ea"/>
              <a:ea typeface="+mn-ea"/>
            </a:endParaRPr>
          </a:p>
          <a:p>
            <a:pPr>
              <a:lnSpc>
                <a:spcPts val="26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   L</a:t>
            </a:r>
            <a:r>
              <a:rPr lang="en-US" altLang="zh-CN" b="1" i="0" dirty="0">
                <a:solidFill>
                  <a:srgbClr val="FFFFCC"/>
                </a:solidFill>
                <a:latin typeface="+mn-ea"/>
                <a:ea typeface="+mn-ea"/>
              </a:rPr>
              <a:t>"</a:t>
            </a:r>
            <a:r>
              <a:rPr lang="zh-CN" altLang="zh-CN" b="1" i="0" dirty="0">
                <a:solidFill>
                  <a:srgbClr val="FFFFCC"/>
                </a:solidFill>
                <a:latin typeface="+mn-ea"/>
                <a:ea typeface="+mn-ea"/>
              </a:rPr>
              <a:t>晴川历历汉阳树</a:t>
            </a:r>
            <a:r>
              <a:rPr lang="en-US" altLang="zh-CN" b="1" i="0" dirty="0">
                <a:solidFill>
                  <a:srgbClr val="FFFFCC"/>
                </a:solidFill>
                <a:latin typeface="+mn-ea"/>
                <a:ea typeface="+mn-ea"/>
              </a:rPr>
              <a:t>",L"</a:t>
            </a:r>
            <a:r>
              <a:rPr lang="zh-CN" altLang="zh-CN" b="1" i="0" dirty="0">
                <a:solidFill>
                  <a:srgbClr val="FFFFCC"/>
                </a:solidFill>
                <a:latin typeface="+mn-ea"/>
                <a:ea typeface="+mn-ea"/>
              </a:rPr>
              <a:t>芳草萋萋鹦鹉洲</a:t>
            </a:r>
            <a:r>
              <a:rPr lang="en-US" altLang="zh-CN" b="1" i="0" dirty="0" smtClean="0">
                <a:solidFill>
                  <a:srgbClr val="FFFFCC"/>
                </a:solidFill>
                <a:latin typeface="+mn-ea"/>
                <a:ea typeface="+mn-ea"/>
              </a:rPr>
              <a:t>",</a:t>
            </a:r>
            <a:endParaRPr lang="zh-CN" altLang="zh-CN" b="1" i="0" dirty="0" smtClean="0">
              <a:solidFill>
                <a:srgbClr val="FFFFCC"/>
              </a:solidFill>
              <a:latin typeface="+mn-ea"/>
              <a:ea typeface="+mn-ea"/>
            </a:endParaRPr>
          </a:p>
          <a:p>
            <a:pPr>
              <a:lnSpc>
                <a:spcPts val="2600"/>
              </a:lnSpc>
            </a:pPr>
            <a:r>
              <a:rPr lang="en-US" altLang="zh-CN" b="1" i="0" dirty="0" smtClean="0">
                <a:solidFill>
                  <a:srgbClr val="FFFFCC"/>
                </a:solidFill>
                <a:latin typeface="+mn-ea"/>
                <a:ea typeface="+mn-ea"/>
              </a:rPr>
              <a:t>    L"</a:t>
            </a:r>
            <a:r>
              <a:rPr lang="zh-CN" altLang="zh-CN" b="1" i="0" dirty="0" smtClean="0">
                <a:solidFill>
                  <a:srgbClr val="FFFFCC"/>
                </a:solidFill>
                <a:latin typeface="+mn-ea"/>
                <a:ea typeface="+mn-ea"/>
              </a:rPr>
              <a:t>日暮乡关何处是</a:t>
            </a:r>
            <a:r>
              <a:rPr lang="en-US" altLang="zh-CN" b="1" i="0" dirty="0" smtClean="0">
                <a:solidFill>
                  <a:srgbClr val="FFFFCC"/>
                </a:solidFill>
                <a:latin typeface="+mn-ea"/>
                <a:ea typeface="+mn-ea"/>
              </a:rPr>
              <a:t>",L"</a:t>
            </a:r>
            <a:r>
              <a:rPr lang="zh-CN" altLang="zh-CN" b="1" i="0" dirty="0" smtClean="0">
                <a:solidFill>
                  <a:srgbClr val="FFFFCC"/>
                </a:solidFill>
                <a:latin typeface="+mn-ea"/>
                <a:ea typeface="+mn-ea"/>
              </a:rPr>
              <a:t>烟波江上使人愁</a:t>
            </a:r>
            <a:r>
              <a:rPr lang="en-US" altLang="zh-CN" b="1" i="0" dirty="0" smtClean="0">
                <a:solidFill>
                  <a:srgbClr val="FFFFCC"/>
                </a:solidFill>
                <a:latin typeface="+mn-ea"/>
                <a:ea typeface="+mn-ea"/>
              </a:rPr>
              <a:t>"};</a:t>
            </a:r>
            <a:endParaRPr lang="zh-CN" altLang="zh-CN" b="1" i="0" dirty="0" smtClean="0">
              <a:solidFill>
                <a:srgbClr val="FFFFCC"/>
              </a:solidFill>
              <a:latin typeface="+mn-ea"/>
              <a:ea typeface="+mn-ea"/>
            </a:endParaRPr>
          </a:p>
          <a:p>
            <a:pPr>
              <a:lnSpc>
                <a:spcPts val="2600"/>
              </a:lnSpc>
            </a:pPr>
            <a:r>
              <a:rPr lang="en-US" altLang="zh-CN" b="1" i="0" dirty="0" smtClean="0">
                <a:solidFill>
                  <a:srgbClr val="FFFFCC"/>
                </a:solidFill>
                <a:latin typeface="+mn-ea"/>
                <a:ea typeface="+mn-ea"/>
              </a:rPr>
              <a:t> </a:t>
            </a:r>
            <a:r>
              <a:rPr lang="en-US" altLang="zh-CN" b="1" i="0" dirty="0" err="1" smtClean="0">
                <a:solidFill>
                  <a:srgbClr val="FFFFCC"/>
                </a:solidFill>
                <a:latin typeface="+mn-ea"/>
                <a:ea typeface="+mn-ea"/>
              </a:rPr>
              <a:t>int</a:t>
            </a:r>
            <a:r>
              <a:rPr lang="en-US" altLang="zh-CN" b="1" i="0" dirty="0" smtClean="0">
                <a:solidFill>
                  <a:srgbClr val="FFFFCC"/>
                </a:solidFill>
                <a:latin typeface="+mn-ea"/>
                <a:ea typeface="+mn-ea"/>
              </a:rPr>
              <a:t> </a:t>
            </a:r>
            <a:r>
              <a:rPr lang="en-US" altLang="zh-CN" b="1" i="0" dirty="0">
                <a:solidFill>
                  <a:srgbClr val="FFFFCC"/>
                </a:solidFill>
                <a:latin typeface="+mn-ea"/>
                <a:ea typeface="+mn-ea"/>
              </a:rPr>
              <a:t>r,r0,i,j=-1,fontSize,fontSize0,color;</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RECT </a:t>
            </a:r>
            <a:r>
              <a:rPr lang="en-US" altLang="zh-CN" b="1" i="0" dirty="0" err="1">
                <a:solidFill>
                  <a:srgbClr val="FFFFCC"/>
                </a:solidFill>
                <a:latin typeface="+mn-ea"/>
                <a:ea typeface="+mn-ea"/>
              </a:rPr>
              <a:t>clientDimension</a:t>
            </a:r>
            <a:r>
              <a:rPr lang="en-US" altLang="zh-CN" b="1" i="0" dirty="0">
                <a:solidFill>
                  <a:srgbClr val="FFFFCC"/>
                </a:solidFill>
                <a:latin typeface="+mn-ea"/>
                <a:ea typeface="+mn-ea"/>
              </a:rPr>
              <a:t>;		//</a:t>
            </a:r>
            <a:r>
              <a:rPr lang="zh-CN" altLang="zh-CN" b="1" i="0" dirty="0">
                <a:solidFill>
                  <a:srgbClr val="FFFFCC"/>
                </a:solidFill>
                <a:latin typeface="+mn-ea"/>
                <a:ea typeface="+mn-ea"/>
              </a:rPr>
              <a:t>存放客户区的尺寸</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POINT </a:t>
            </a:r>
            <a:r>
              <a:rPr lang="en-US" altLang="zh-CN" b="1" i="0" dirty="0" err="1">
                <a:solidFill>
                  <a:srgbClr val="FFFFCC"/>
                </a:solidFill>
                <a:latin typeface="+mn-ea"/>
                <a:ea typeface="+mn-ea"/>
              </a:rPr>
              <a:t>begin,end,org</a:t>
            </a:r>
            <a:r>
              <a:rPr lang="en-US" altLang="zh-CN" b="1" i="0" dirty="0">
                <a:solidFill>
                  <a:srgbClr val="FFFFCC"/>
                </a:solidFill>
                <a:latin typeface="+mn-ea"/>
                <a:ea typeface="+mn-ea"/>
              </a:rPr>
              <a:t>;		//</a:t>
            </a:r>
            <a:r>
              <a:rPr lang="zh-CN" altLang="zh-CN" b="1" i="0" dirty="0">
                <a:solidFill>
                  <a:srgbClr val="FFFFCC"/>
                </a:solidFill>
                <a:latin typeface="+mn-ea"/>
                <a:ea typeface="+mn-ea"/>
              </a:rPr>
              <a:t>保存点的信息，</a:t>
            </a:r>
            <a:r>
              <a:rPr lang="en-US" altLang="zh-CN" b="1" i="0" dirty="0">
                <a:solidFill>
                  <a:srgbClr val="FFFFCC"/>
                </a:solidFill>
                <a:latin typeface="+mn-ea"/>
                <a:ea typeface="+mn-ea"/>
              </a:rPr>
              <a:t>org</a:t>
            </a:r>
            <a:r>
              <a:rPr lang="zh-CN" altLang="zh-CN" b="1" i="0" dirty="0">
                <a:solidFill>
                  <a:srgbClr val="FFFFCC"/>
                </a:solidFill>
                <a:latin typeface="+mn-ea"/>
                <a:ea typeface="+mn-ea"/>
              </a:rPr>
              <a:t>表示圆心坐标</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double </a:t>
            </a:r>
            <a:r>
              <a:rPr lang="en-US" altLang="zh-CN" b="1" i="0" dirty="0" err="1">
                <a:solidFill>
                  <a:srgbClr val="FFFFCC"/>
                </a:solidFill>
                <a:latin typeface="+mn-ea"/>
                <a:ea typeface="+mn-ea"/>
              </a:rPr>
              <a:t>sita</a:t>
            </a:r>
            <a:r>
              <a:rPr lang="en-US" altLang="zh-CN" b="1" i="0" dirty="0">
                <a:solidFill>
                  <a:srgbClr val="FFFFCC"/>
                </a:solidFill>
                <a:latin typeface="+mn-ea"/>
                <a:ea typeface="+mn-ea"/>
              </a:rPr>
              <a:t>;			//</a:t>
            </a:r>
            <a:r>
              <a:rPr lang="zh-CN" altLang="zh-CN" b="1" i="0" dirty="0">
                <a:solidFill>
                  <a:srgbClr val="FFFFCC"/>
                </a:solidFill>
                <a:latin typeface="+mn-ea"/>
                <a:ea typeface="+mn-ea"/>
              </a:rPr>
              <a:t>表示文字倾斜及画图时的角度</a:t>
            </a:r>
            <a:endParaRPr lang="zh-CN" altLang="zh-CN" b="1" i="0" dirty="0">
              <a:solidFill>
                <a:srgbClr val="FFFFCC"/>
              </a:solidFill>
              <a:latin typeface="+mn-ea"/>
              <a:ea typeface="+mn-ea"/>
            </a:endParaRPr>
          </a:p>
          <a:p>
            <a:pPr>
              <a:lnSpc>
                <a:spcPts val="26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switch </a:t>
            </a:r>
            <a:r>
              <a:rPr lang="en-US" altLang="zh-CN" b="1" i="0" dirty="0">
                <a:solidFill>
                  <a:srgbClr val="FFFFCC"/>
                </a:solidFill>
                <a:latin typeface="+mn-ea"/>
                <a:ea typeface="+mn-ea"/>
              </a:rPr>
              <a:t>(message)</a:t>
            </a:r>
            <a:endParaRPr lang="zh-CN" altLang="zh-CN" b="1" i="0" dirty="0">
              <a:solidFill>
                <a:srgbClr val="FFFFCC"/>
              </a:solidFill>
              <a:latin typeface="+mn-ea"/>
              <a:ea typeface="+mn-ea"/>
            </a:endParaRPr>
          </a:p>
          <a:p>
            <a:pPr>
              <a:lnSpc>
                <a:spcPts val="26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{case </a:t>
            </a:r>
            <a:r>
              <a:rPr lang="en-US" altLang="zh-CN" b="1" i="0" dirty="0">
                <a:solidFill>
                  <a:srgbClr val="FFFFCC"/>
                </a:solidFill>
                <a:latin typeface="+mn-ea"/>
                <a:ea typeface="+mn-ea"/>
              </a:rPr>
              <a:t>WM_SIZE:</a:t>
            </a:r>
            <a:endParaRPr lang="zh-CN" altLang="zh-CN" b="1" i="0" dirty="0">
              <a:solidFill>
                <a:srgbClr val="FFFFCC"/>
              </a:solidFill>
              <a:latin typeface="+mn-ea"/>
              <a:ea typeface="+mn-ea"/>
            </a:endParaRPr>
          </a:p>
          <a:p>
            <a:pPr>
              <a:lnSpc>
                <a:spcPts val="2600"/>
              </a:lnSpc>
            </a:pPr>
            <a:r>
              <a:rPr lang="en-US" altLang="zh-CN" b="1" i="0" dirty="0">
                <a:solidFill>
                  <a:srgbClr val="FFFFCC"/>
                </a:solidFill>
                <a:latin typeface="+mn-ea"/>
                <a:ea typeface="+mn-ea"/>
              </a:rPr>
              <a:t>	</a:t>
            </a:r>
            <a:r>
              <a:rPr lang="en-US" altLang="zh-CN" b="1" i="0" dirty="0" err="1" smtClean="0">
                <a:solidFill>
                  <a:srgbClr val="FFFFCC"/>
                </a:solidFill>
                <a:latin typeface="+mn-ea"/>
                <a:ea typeface="+mn-ea"/>
              </a:rPr>
              <a:t>InvalidateRect</a:t>
            </a:r>
            <a:r>
              <a:rPr lang="en-US" altLang="zh-CN" b="1" i="0" dirty="0" smtClean="0">
                <a:solidFill>
                  <a:srgbClr val="FFFFCC"/>
                </a:solidFill>
                <a:latin typeface="+mn-ea"/>
                <a:ea typeface="+mn-ea"/>
              </a:rPr>
              <a:t>(</a:t>
            </a:r>
            <a:r>
              <a:rPr lang="en-US" altLang="zh-CN" b="1" i="0" dirty="0" err="1" smtClean="0">
                <a:solidFill>
                  <a:srgbClr val="FFFFCC"/>
                </a:solidFill>
                <a:latin typeface="+mn-ea"/>
                <a:ea typeface="+mn-ea"/>
              </a:rPr>
              <a:t>hWnd,NULL,true</a:t>
            </a:r>
            <a:r>
              <a:rPr lang="en-US" altLang="zh-CN" b="1" i="0" dirty="0">
                <a:solidFill>
                  <a:srgbClr val="FFFFCC"/>
                </a:solidFill>
                <a:latin typeface="+mn-ea"/>
                <a:ea typeface="+mn-ea"/>
              </a:rPr>
              <a:t>);</a:t>
            </a:r>
            <a:endParaRPr lang="zh-CN" altLang="zh-CN" b="1" i="0" dirty="0">
              <a:solidFill>
                <a:srgbClr val="FFFFCC"/>
              </a:solidFill>
              <a:latin typeface="+mn-ea"/>
              <a:ea typeface="+mn-ea"/>
            </a:endParaRPr>
          </a:p>
          <a:p>
            <a:pPr>
              <a:lnSpc>
                <a:spcPts val="26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break;</a:t>
            </a:r>
            <a:endParaRPr lang="zh-CN" altLang="zh-CN" b="1" i="0" dirty="0">
              <a:solidFill>
                <a:srgbClr val="FFFFCC"/>
              </a:solidFill>
              <a:latin typeface="+mn-ea"/>
              <a:ea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56456" y="116632"/>
            <a:ext cx="9777536" cy="6760825"/>
          </a:xfrm>
          <a:prstGeom prst="rect">
            <a:avLst/>
          </a:prstGeom>
          <a:noFill/>
        </p:spPr>
        <p:txBody>
          <a:bodyPr wrap="square" rtlCol="0">
            <a:spAutoFit/>
          </a:bodyPr>
          <a:lstStyle/>
          <a:p>
            <a:pPr>
              <a:lnSpc>
                <a:spcPts val="2600"/>
              </a:lnSpc>
            </a:pPr>
            <a:r>
              <a:rPr lang="en-US" altLang="zh-CN" b="1" i="0" dirty="0" smtClean="0">
                <a:solidFill>
                  <a:srgbClr val="FFFFCC"/>
                </a:solidFill>
                <a:latin typeface="+mn-ea"/>
                <a:ea typeface="+mn-ea"/>
              </a:rPr>
              <a:t> case </a:t>
            </a:r>
            <a:r>
              <a:rPr lang="en-US" altLang="zh-CN" b="1" i="0" dirty="0">
                <a:solidFill>
                  <a:srgbClr val="FFFFCC"/>
                </a:solidFill>
                <a:latin typeface="+mn-ea"/>
                <a:ea typeface="+mn-ea"/>
              </a:rPr>
              <a:t>WM_PAINT:</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a:t>
            </a:r>
            <a:r>
              <a:rPr lang="en-US" altLang="zh-CN" b="1" i="0" dirty="0" err="1" smtClean="0">
                <a:solidFill>
                  <a:srgbClr val="FFFFCC"/>
                </a:solidFill>
                <a:latin typeface="+mn-ea"/>
                <a:ea typeface="+mn-ea"/>
              </a:rPr>
              <a:t>hDC</a:t>
            </a:r>
            <a:r>
              <a:rPr lang="en-US" altLang="zh-CN" b="1" i="0" dirty="0" smtClean="0">
                <a:solidFill>
                  <a:srgbClr val="FFFFCC"/>
                </a:solidFill>
                <a:latin typeface="+mn-ea"/>
                <a:ea typeface="+mn-ea"/>
              </a:rPr>
              <a:t>=</a:t>
            </a:r>
            <a:r>
              <a:rPr lang="en-US" altLang="zh-CN" b="1" i="0" dirty="0" err="1" smtClean="0">
                <a:solidFill>
                  <a:srgbClr val="FFFFCC"/>
                </a:solidFill>
                <a:latin typeface="+mn-ea"/>
                <a:ea typeface="+mn-ea"/>
              </a:rPr>
              <a:t>BeginPaint</a:t>
            </a:r>
            <a:r>
              <a:rPr lang="en-US" altLang="zh-CN" b="1" i="0" dirty="0" smtClean="0">
                <a:solidFill>
                  <a:srgbClr val="FFFFCC"/>
                </a:solidFill>
                <a:latin typeface="+mn-ea"/>
                <a:ea typeface="+mn-ea"/>
              </a:rPr>
              <a:t>(</a:t>
            </a:r>
            <a:r>
              <a:rPr lang="en-US" altLang="zh-CN" b="1" i="0" dirty="0" err="1" smtClean="0">
                <a:solidFill>
                  <a:srgbClr val="FFFFCC"/>
                </a:solidFill>
                <a:latin typeface="+mn-ea"/>
                <a:ea typeface="+mn-ea"/>
              </a:rPr>
              <a:t>hWnd</a:t>
            </a:r>
            <a:r>
              <a:rPr lang="en-US" altLang="zh-CN" b="1" i="0" dirty="0">
                <a:solidFill>
                  <a:srgbClr val="FFFFCC"/>
                </a:solidFill>
                <a:latin typeface="+mn-ea"/>
                <a:ea typeface="+mn-ea"/>
              </a:rPr>
              <a:t>,&amp;</a:t>
            </a:r>
            <a:r>
              <a:rPr lang="en-US" altLang="zh-CN" b="1" i="0" dirty="0" err="1">
                <a:solidFill>
                  <a:srgbClr val="FFFFCC"/>
                </a:solidFill>
                <a:latin typeface="+mn-ea"/>
                <a:ea typeface="+mn-ea"/>
              </a:rPr>
              <a:t>ps</a:t>
            </a:r>
            <a:r>
              <a:rPr lang="en-US" altLang="zh-CN" b="1" i="0" dirty="0">
                <a:solidFill>
                  <a:srgbClr val="FFFFCC"/>
                </a:solidFill>
                <a:latin typeface="+mn-ea"/>
                <a:ea typeface="+mn-ea"/>
              </a:rPr>
              <a:t>);</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a:t>
            </a:r>
            <a:r>
              <a:rPr lang="en-US" altLang="zh-CN" b="1" i="0" dirty="0" err="1" smtClean="0">
                <a:solidFill>
                  <a:srgbClr val="FFFFCC"/>
                </a:solidFill>
                <a:latin typeface="+mn-ea"/>
                <a:ea typeface="+mn-ea"/>
              </a:rPr>
              <a:t>hPen</a:t>
            </a:r>
            <a:r>
              <a:rPr lang="en-US" altLang="zh-CN" b="1" i="0" dirty="0" smtClean="0">
                <a:solidFill>
                  <a:srgbClr val="FFFFCC"/>
                </a:solidFill>
                <a:latin typeface="+mn-ea"/>
                <a:ea typeface="+mn-ea"/>
              </a:rPr>
              <a:t>=</a:t>
            </a:r>
            <a:r>
              <a:rPr lang="en-US" altLang="zh-CN" b="1" i="0" dirty="0" err="1" smtClean="0">
                <a:solidFill>
                  <a:srgbClr val="FFFFCC"/>
                </a:solidFill>
                <a:latin typeface="+mn-ea"/>
                <a:ea typeface="+mn-ea"/>
              </a:rPr>
              <a:t>CreatePen</a:t>
            </a:r>
            <a:r>
              <a:rPr lang="en-US" altLang="zh-CN" b="1" i="0" dirty="0" smtClean="0">
                <a:solidFill>
                  <a:srgbClr val="FFFFCC"/>
                </a:solidFill>
                <a:latin typeface="+mn-ea"/>
                <a:ea typeface="+mn-ea"/>
              </a:rPr>
              <a:t>(PS_DASH,1,RGB(127,127,127</a:t>
            </a:r>
            <a:r>
              <a:rPr lang="en-US" altLang="zh-CN" b="1" i="0" dirty="0">
                <a:solidFill>
                  <a:srgbClr val="FFFFCC"/>
                </a:solidFill>
                <a:latin typeface="+mn-ea"/>
                <a:ea typeface="+mn-ea"/>
              </a:rPr>
              <a:t>));</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a:t>
            </a:r>
            <a:r>
              <a:rPr lang="en-US" altLang="zh-CN" b="1" i="0" dirty="0" err="1" smtClean="0">
                <a:solidFill>
                  <a:srgbClr val="FFFFCC"/>
                </a:solidFill>
                <a:latin typeface="+mn-ea"/>
                <a:ea typeface="+mn-ea"/>
              </a:rPr>
              <a:t>SelectObject</a:t>
            </a:r>
            <a:r>
              <a:rPr lang="en-US" altLang="zh-CN" b="1" i="0" dirty="0" smtClean="0">
                <a:solidFill>
                  <a:srgbClr val="FFFFCC"/>
                </a:solidFill>
                <a:latin typeface="+mn-ea"/>
                <a:ea typeface="+mn-ea"/>
              </a:rPr>
              <a:t>(</a:t>
            </a:r>
            <a:r>
              <a:rPr lang="en-US" altLang="zh-CN" b="1" i="0" dirty="0" err="1" smtClean="0">
                <a:solidFill>
                  <a:srgbClr val="FFFFCC"/>
                </a:solidFill>
                <a:latin typeface="+mn-ea"/>
                <a:ea typeface="+mn-ea"/>
              </a:rPr>
              <a:t>hDC,hPen</a:t>
            </a:r>
            <a:r>
              <a:rPr lang="en-US" altLang="zh-CN" b="1" i="0" dirty="0">
                <a:solidFill>
                  <a:srgbClr val="FFFFCC"/>
                </a:solidFill>
                <a:latin typeface="+mn-ea"/>
                <a:ea typeface="+mn-ea"/>
              </a:rPr>
              <a:t>); </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a:t>
            </a:r>
            <a:r>
              <a:rPr lang="en-US" altLang="zh-CN" b="1" i="0" dirty="0" err="1" smtClean="0">
                <a:solidFill>
                  <a:srgbClr val="FFFFCC"/>
                </a:solidFill>
                <a:latin typeface="+mn-ea"/>
                <a:ea typeface="+mn-ea"/>
              </a:rPr>
              <a:t>GetClientRect</a:t>
            </a:r>
            <a:r>
              <a:rPr lang="en-US" altLang="zh-CN" b="1" i="0" dirty="0" smtClean="0">
                <a:solidFill>
                  <a:srgbClr val="FFFFCC"/>
                </a:solidFill>
                <a:latin typeface="+mn-ea"/>
                <a:ea typeface="+mn-ea"/>
              </a:rPr>
              <a:t>(</a:t>
            </a:r>
            <a:r>
              <a:rPr lang="en-US" altLang="zh-CN" b="1" i="0" dirty="0" err="1" smtClean="0">
                <a:solidFill>
                  <a:srgbClr val="FFFFCC"/>
                </a:solidFill>
                <a:latin typeface="+mn-ea"/>
                <a:ea typeface="+mn-ea"/>
              </a:rPr>
              <a:t>hWnd</a:t>
            </a:r>
            <a:r>
              <a:rPr lang="en-US" altLang="zh-CN" b="1" i="0" dirty="0">
                <a:solidFill>
                  <a:srgbClr val="FFFFCC"/>
                </a:solidFill>
                <a:latin typeface="+mn-ea"/>
                <a:ea typeface="+mn-ea"/>
              </a:rPr>
              <a:t>,&amp;</a:t>
            </a:r>
            <a:r>
              <a:rPr lang="en-US" altLang="zh-CN" b="1" i="0" dirty="0" err="1">
                <a:solidFill>
                  <a:srgbClr val="FFFFCC"/>
                </a:solidFill>
                <a:latin typeface="+mn-ea"/>
                <a:ea typeface="+mn-ea"/>
              </a:rPr>
              <a:t>clientDimension</a:t>
            </a:r>
            <a:r>
              <a:rPr lang="en-US" altLang="zh-CN" b="1" i="0" dirty="0" smtClean="0">
                <a:solidFill>
                  <a:srgbClr val="FFFFCC"/>
                </a:solidFill>
                <a:latin typeface="+mn-ea"/>
                <a:ea typeface="+mn-ea"/>
              </a:rPr>
              <a:t>);//</a:t>
            </a:r>
            <a:r>
              <a:rPr lang="zh-CN" altLang="zh-CN" b="1" i="0" dirty="0">
                <a:solidFill>
                  <a:srgbClr val="FFFFCC"/>
                </a:solidFill>
                <a:latin typeface="+mn-ea"/>
                <a:ea typeface="+mn-ea"/>
              </a:rPr>
              <a:t>获取客户区的尺寸</a:t>
            </a:r>
            <a:endParaRPr lang="zh-CN" altLang="zh-CN" b="1" i="0" dirty="0">
              <a:solidFill>
                <a:srgbClr val="FFFFCC"/>
              </a:solidFill>
              <a:latin typeface="+mn-ea"/>
              <a:ea typeface="+mn-ea"/>
            </a:endParaRPr>
          </a:p>
          <a:p>
            <a:pPr>
              <a:lnSpc>
                <a:spcPts val="2600"/>
              </a:lnSpc>
            </a:pPr>
            <a:r>
              <a:rPr lang="en-US" altLang="zh-CN" b="1" i="0" dirty="0" smtClean="0">
                <a:solidFill>
                  <a:srgbClr val="66FF33"/>
                </a:solidFill>
                <a:latin typeface="+mn-ea"/>
                <a:ea typeface="+mn-ea"/>
              </a:rPr>
              <a:t>  if</a:t>
            </a:r>
            <a:r>
              <a:rPr lang="en-US" altLang="zh-CN" b="1" i="0" dirty="0">
                <a:solidFill>
                  <a:srgbClr val="66FF33"/>
                </a:solidFill>
                <a:latin typeface="+mn-ea"/>
                <a:ea typeface="+mn-ea"/>
              </a:rPr>
              <a:t>((</a:t>
            </a:r>
            <a:r>
              <a:rPr lang="en-US" altLang="zh-CN" b="1" i="0" dirty="0" err="1">
                <a:solidFill>
                  <a:srgbClr val="66FF33"/>
                </a:solidFill>
                <a:latin typeface="+mn-ea"/>
                <a:ea typeface="+mn-ea"/>
              </a:rPr>
              <a:t>clientDimension.right-clientDimension.left</a:t>
            </a:r>
            <a:r>
              <a:rPr lang="en-US" altLang="zh-CN" b="1" i="0" dirty="0">
                <a:solidFill>
                  <a:srgbClr val="66FF33"/>
                </a:solidFill>
                <a:latin typeface="+mn-ea"/>
                <a:ea typeface="+mn-ea"/>
              </a:rPr>
              <a:t>)&lt;</a:t>
            </a:r>
            <a:r>
              <a:rPr lang="en-US" altLang="zh-CN" b="1" i="0" dirty="0" smtClean="0">
                <a:solidFill>
                  <a:srgbClr val="66FF33"/>
                </a:solidFill>
                <a:latin typeface="+mn-ea"/>
                <a:ea typeface="+mn-ea"/>
              </a:rPr>
              <a:t>400</a:t>
            </a:r>
            <a:endParaRPr lang="en-US" altLang="zh-CN" b="1" i="0" dirty="0" smtClean="0">
              <a:solidFill>
                <a:srgbClr val="66FF33"/>
              </a:solidFill>
              <a:latin typeface="+mn-ea"/>
              <a:ea typeface="+mn-ea"/>
            </a:endParaRPr>
          </a:p>
          <a:p>
            <a:pPr>
              <a:lnSpc>
                <a:spcPts val="2600"/>
              </a:lnSpc>
            </a:pPr>
            <a:r>
              <a:rPr lang="en-US" altLang="zh-CN" b="1" i="0" dirty="0" smtClean="0">
                <a:solidFill>
                  <a:srgbClr val="66FF33"/>
                </a:solidFill>
                <a:latin typeface="+mn-ea"/>
                <a:ea typeface="+mn-ea"/>
              </a:rPr>
              <a:t>      ||(</a:t>
            </a:r>
            <a:r>
              <a:rPr lang="en-US" altLang="zh-CN" b="1" i="0" dirty="0" err="1">
                <a:solidFill>
                  <a:srgbClr val="66FF33"/>
                </a:solidFill>
                <a:latin typeface="+mn-ea"/>
                <a:ea typeface="+mn-ea"/>
              </a:rPr>
              <a:t>clientDimension.bottom-clientDimension.top</a:t>
            </a:r>
            <a:r>
              <a:rPr lang="en-US" altLang="zh-CN" b="1" i="0" dirty="0">
                <a:solidFill>
                  <a:srgbClr val="66FF33"/>
                </a:solidFill>
                <a:latin typeface="+mn-ea"/>
                <a:ea typeface="+mn-ea"/>
              </a:rPr>
              <a:t>)&lt;300) </a:t>
            </a:r>
            <a:endParaRPr lang="en-US" altLang="zh-CN" b="1" i="0" dirty="0" smtClean="0">
              <a:solidFill>
                <a:srgbClr val="66FF33"/>
              </a:solidFill>
              <a:latin typeface="+mn-ea"/>
              <a:ea typeface="+mn-ea"/>
            </a:endParaRPr>
          </a:p>
          <a:p>
            <a:pPr>
              <a:lnSpc>
                <a:spcPts val="2600"/>
              </a:lnSpc>
            </a:pPr>
            <a:r>
              <a:rPr lang="en-US" altLang="zh-CN" b="1" i="0" dirty="0">
                <a:solidFill>
                  <a:srgbClr val="66FF33"/>
                </a:solidFill>
                <a:latin typeface="+mn-ea"/>
                <a:ea typeface="+mn-ea"/>
              </a:rPr>
              <a:t> </a:t>
            </a:r>
            <a:r>
              <a:rPr lang="en-US" altLang="zh-CN" b="1" i="0" dirty="0" smtClean="0">
                <a:solidFill>
                  <a:srgbClr val="66FF33"/>
                </a:solidFill>
                <a:latin typeface="+mn-ea"/>
                <a:ea typeface="+mn-ea"/>
              </a:rPr>
              <a:t>                                             //</a:t>
            </a:r>
            <a:r>
              <a:rPr lang="zh-CN" altLang="zh-CN" b="1" i="0" dirty="0">
                <a:solidFill>
                  <a:srgbClr val="66FF33"/>
                </a:solidFill>
                <a:latin typeface="+mn-ea"/>
                <a:ea typeface="+mn-ea"/>
              </a:rPr>
              <a:t>判断屏幕尺寸</a:t>
            </a:r>
            <a:endParaRPr lang="zh-CN" altLang="zh-CN" b="1" i="0" dirty="0">
              <a:solidFill>
                <a:srgbClr val="66FF33"/>
              </a:solidFill>
              <a:latin typeface="+mn-ea"/>
              <a:ea typeface="+mn-ea"/>
            </a:endParaRPr>
          </a:p>
          <a:p>
            <a:pPr>
              <a:lnSpc>
                <a:spcPts val="2600"/>
              </a:lnSpc>
            </a:pPr>
            <a:r>
              <a:rPr lang="en-US" altLang="zh-CN" b="1" i="0" dirty="0" smtClean="0">
                <a:solidFill>
                  <a:srgbClr val="66FF33"/>
                </a:solidFill>
                <a:latin typeface="+mn-ea"/>
                <a:ea typeface="+mn-ea"/>
              </a:rPr>
              <a:t>  {</a:t>
            </a:r>
            <a:r>
              <a:rPr lang="en-US" altLang="zh-CN" b="1" i="0" dirty="0" err="1" smtClean="0">
                <a:solidFill>
                  <a:srgbClr val="66FF33"/>
                </a:solidFill>
                <a:latin typeface="+mn-ea"/>
                <a:ea typeface="+mn-ea"/>
              </a:rPr>
              <a:t>MessageBox</a:t>
            </a:r>
            <a:r>
              <a:rPr lang="en-US" altLang="zh-CN" b="1" i="0" dirty="0" smtClean="0">
                <a:solidFill>
                  <a:srgbClr val="66FF33"/>
                </a:solidFill>
                <a:latin typeface="+mn-ea"/>
                <a:ea typeface="+mn-ea"/>
              </a:rPr>
              <a:t>(</a:t>
            </a:r>
            <a:r>
              <a:rPr lang="en-US" altLang="zh-CN" b="1" i="0" dirty="0" err="1" smtClean="0">
                <a:solidFill>
                  <a:srgbClr val="66FF33"/>
                </a:solidFill>
                <a:latin typeface="+mn-ea"/>
                <a:ea typeface="+mn-ea"/>
              </a:rPr>
              <a:t>hWnd,L</a:t>
            </a:r>
            <a:r>
              <a:rPr lang="en-US" altLang="zh-CN" b="1" i="0" dirty="0">
                <a:solidFill>
                  <a:srgbClr val="66FF33"/>
                </a:solidFill>
                <a:latin typeface="+mn-ea"/>
                <a:ea typeface="+mn-ea"/>
              </a:rPr>
              <a:t>"</a:t>
            </a:r>
            <a:r>
              <a:rPr lang="zh-CN" altLang="zh-CN" b="1" i="0" dirty="0">
                <a:solidFill>
                  <a:srgbClr val="66FF33"/>
                </a:solidFill>
                <a:latin typeface="+mn-ea"/>
                <a:ea typeface="+mn-ea"/>
              </a:rPr>
              <a:t>屏幕尺寸太小，无法绘图！</a:t>
            </a:r>
            <a:r>
              <a:rPr lang="en-US" altLang="zh-CN" b="1" i="0" dirty="0">
                <a:solidFill>
                  <a:srgbClr val="66FF33"/>
                </a:solidFill>
                <a:latin typeface="+mn-ea"/>
                <a:ea typeface="+mn-ea"/>
              </a:rPr>
              <a:t>",L"</a:t>
            </a:r>
            <a:r>
              <a:rPr lang="zh-CN" altLang="zh-CN" b="1" i="0" dirty="0">
                <a:solidFill>
                  <a:srgbClr val="66FF33"/>
                </a:solidFill>
                <a:latin typeface="+mn-ea"/>
                <a:ea typeface="+mn-ea"/>
              </a:rPr>
              <a:t>错误信息</a:t>
            </a:r>
            <a:r>
              <a:rPr lang="en-US" altLang="zh-CN" b="1" i="0" dirty="0">
                <a:solidFill>
                  <a:srgbClr val="66FF33"/>
                </a:solidFill>
                <a:latin typeface="+mn-ea"/>
                <a:ea typeface="+mn-ea"/>
              </a:rPr>
              <a:t>",0);</a:t>
            </a:r>
            <a:endParaRPr lang="zh-CN" altLang="zh-CN" b="1" i="0" dirty="0">
              <a:solidFill>
                <a:srgbClr val="66FF33"/>
              </a:solidFill>
              <a:latin typeface="+mn-ea"/>
              <a:ea typeface="+mn-ea"/>
            </a:endParaRPr>
          </a:p>
          <a:p>
            <a:pPr>
              <a:lnSpc>
                <a:spcPts val="2600"/>
              </a:lnSpc>
            </a:pPr>
            <a:r>
              <a:rPr lang="en-US" altLang="zh-CN" b="1" i="0" dirty="0">
                <a:solidFill>
                  <a:srgbClr val="66FF33"/>
                </a:solidFill>
                <a:latin typeface="+mn-ea"/>
                <a:ea typeface="+mn-ea"/>
              </a:rPr>
              <a:t> </a:t>
            </a:r>
            <a:r>
              <a:rPr lang="en-US" altLang="zh-CN" b="1" i="0" dirty="0" smtClean="0">
                <a:solidFill>
                  <a:srgbClr val="66FF33"/>
                </a:solidFill>
                <a:latin typeface="+mn-ea"/>
                <a:ea typeface="+mn-ea"/>
              </a:rPr>
              <a:t>  break</a:t>
            </a:r>
            <a:r>
              <a:rPr lang="en-US" altLang="zh-CN" b="1" i="0" dirty="0">
                <a:solidFill>
                  <a:srgbClr val="66FF33"/>
                </a:solidFill>
                <a:latin typeface="+mn-ea"/>
                <a:ea typeface="+mn-ea"/>
              </a:rPr>
              <a:t>;</a:t>
            </a:r>
            <a:endParaRPr lang="zh-CN" altLang="zh-CN" b="1" i="0" dirty="0">
              <a:solidFill>
                <a:srgbClr val="66FF33"/>
              </a:solidFill>
              <a:latin typeface="+mn-ea"/>
              <a:ea typeface="+mn-ea"/>
            </a:endParaRPr>
          </a:p>
          <a:p>
            <a:pPr>
              <a:lnSpc>
                <a:spcPts val="2600"/>
              </a:lnSpc>
            </a:pPr>
            <a:r>
              <a:rPr lang="en-US" altLang="zh-CN" b="1" i="0" dirty="0" smtClean="0">
                <a:solidFill>
                  <a:srgbClr val="66FF33"/>
                </a:solidFill>
                <a:latin typeface="+mn-ea"/>
                <a:ea typeface="+mn-ea"/>
              </a:rPr>
              <a:t>  }</a:t>
            </a:r>
            <a:endParaRPr lang="zh-CN" altLang="zh-CN" b="1" i="0" dirty="0">
              <a:solidFill>
                <a:srgbClr val="66FF33"/>
              </a:solidFill>
              <a:latin typeface="+mn-ea"/>
              <a:ea typeface="+mn-ea"/>
            </a:endParaRPr>
          </a:p>
          <a:p>
            <a:pPr>
              <a:lnSpc>
                <a:spcPts val="2600"/>
              </a:lnSpc>
            </a:pPr>
            <a:r>
              <a:rPr lang="en-US" altLang="zh-CN" b="1" i="0" dirty="0" smtClean="0">
                <a:solidFill>
                  <a:srgbClr val="FFFFCC"/>
                </a:solidFill>
                <a:latin typeface="+mn-ea"/>
                <a:ea typeface="+mn-ea"/>
              </a:rPr>
              <a:t>  r</a:t>
            </a:r>
            <a:r>
              <a:rPr lang="en-US" altLang="zh-CN" b="1" i="0" dirty="0">
                <a:solidFill>
                  <a:srgbClr val="FFFFCC"/>
                </a:solidFill>
                <a:latin typeface="+mn-ea"/>
                <a:ea typeface="+mn-ea"/>
              </a:rPr>
              <a:t>=(</a:t>
            </a:r>
            <a:r>
              <a:rPr lang="en-US" altLang="zh-CN" b="1" i="0" dirty="0" err="1">
                <a:solidFill>
                  <a:srgbClr val="FFFFCC"/>
                </a:solidFill>
                <a:latin typeface="+mn-ea"/>
                <a:ea typeface="+mn-ea"/>
              </a:rPr>
              <a:t>clientDimension.bottom-clientDimension.top</a:t>
            </a:r>
            <a:r>
              <a:rPr lang="en-US" altLang="zh-CN" b="1" i="0" dirty="0">
                <a:solidFill>
                  <a:srgbClr val="FFFFCC"/>
                </a:solidFill>
                <a:latin typeface="+mn-ea"/>
                <a:ea typeface="+mn-ea"/>
              </a:rPr>
              <a:t>)*8/10; </a:t>
            </a:r>
            <a:endParaRPr lang="en-US" altLang="zh-CN" b="1" i="0" dirty="0" smtClean="0">
              <a:solidFill>
                <a:srgbClr val="FFFFCC"/>
              </a:solidFill>
              <a:latin typeface="+mn-ea"/>
              <a:ea typeface="+mn-ea"/>
            </a:endParaRPr>
          </a:p>
          <a:p>
            <a:pPr>
              <a:lnSpc>
                <a:spcPts val="2600"/>
              </a:lnSpc>
            </a:pPr>
            <a:r>
              <a:rPr lang="en-US" altLang="zh-CN" b="1" i="0" dirty="0" smtClean="0">
                <a:solidFill>
                  <a:srgbClr val="FFFFCC"/>
                </a:solidFill>
                <a:latin typeface="+mn-ea"/>
                <a:ea typeface="+mn-ea"/>
              </a:rPr>
              <a:t>					//</a:t>
            </a:r>
            <a:r>
              <a:rPr lang="zh-CN" altLang="zh-CN" b="1" i="0" dirty="0">
                <a:solidFill>
                  <a:srgbClr val="FFFFCC"/>
                </a:solidFill>
                <a:latin typeface="+mn-ea"/>
                <a:ea typeface="+mn-ea"/>
              </a:rPr>
              <a:t>用屏幕高度的</a:t>
            </a:r>
            <a:r>
              <a:rPr lang="en-US" altLang="zh-CN" b="1" i="0" dirty="0">
                <a:solidFill>
                  <a:srgbClr val="FFFFCC"/>
                </a:solidFill>
                <a:latin typeface="+mn-ea"/>
                <a:ea typeface="+mn-ea"/>
              </a:rPr>
              <a:t>/10</a:t>
            </a:r>
            <a:r>
              <a:rPr lang="zh-CN" altLang="zh-CN" b="1" i="0" dirty="0">
                <a:solidFill>
                  <a:srgbClr val="FFFFCC"/>
                </a:solidFill>
                <a:latin typeface="+mn-ea"/>
                <a:ea typeface="+mn-ea"/>
              </a:rPr>
              <a:t>作为扇形的半径</a:t>
            </a:r>
            <a:endParaRPr lang="zh-CN" altLang="zh-CN" b="1" i="0" dirty="0">
              <a:solidFill>
                <a:srgbClr val="FFFFCC"/>
              </a:solidFill>
              <a:latin typeface="+mn-ea"/>
              <a:ea typeface="+mn-ea"/>
            </a:endParaRPr>
          </a:p>
          <a:p>
            <a:pPr>
              <a:lnSpc>
                <a:spcPts val="26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 </a:t>
            </a:r>
            <a:r>
              <a:rPr lang="en-US" altLang="zh-CN" b="1" i="0" dirty="0" err="1" smtClean="0">
                <a:solidFill>
                  <a:srgbClr val="FFFFCC"/>
                </a:solidFill>
                <a:latin typeface="+mn-ea"/>
                <a:ea typeface="+mn-ea"/>
              </a:rPr>
              <a:t>org.x</a:t>
            </a:r>
            <a:r>
              <a:rPr lang="en-US" altLang="zh-CN" b="1" i="0" dirty="0">
                <a:solidFill>
                  <a:srgbClr val="FFFFCC"/>
                </a:solidFill>
                <a:latin typeface="+mn-ea"/>
                <a:ea typeface="+mn-ea"/>
              </a:rPr>
              <a:t>=(</a:t>
            </a:r>
            <a:r>
              <a:rPr lang="en-US" altLang="zh-CN" b="1" i="0" dirty="0" err="1">
                <a:solidFill>
                  <a:srgbClr val="FFFFCC"/>
                </a:solidFill>
                <a:latin typeface="+mn-ea"/>
                <a:ea typeface="+mn-ea"/>
              </a:rPr>
              <a:t>clientDimension.right-clientDimension.left</a:t>
            </a:r>
            <a:r>
              <a:rPr lang="en-US" altLang="zh-CN" b="1" i="0" dirty="0">
                <a:solidFill>
                  <a:srgbClr val="FFFFCC"/>
                </a:solidFill>
                <a:latin typeface="+mn-ea"/>
                <a:ea typeface="+mn-ea"/>
              </a:rPr>
              <a:t>)/2;</a:t>
            </a:r>
            <a:endParaRPr lang="zh-CN" altLang="zh-CN" b="1" i="0" dirty="0">
              <a:solidFill>
                <a:srgbClr val="FFFFCC"/>
              </a:solidFill>
              <a:latin typeface="+mn-ea"/>
              <a:ea typeface="+mn-ea"/>
            </a:endParaRPr>
          </a:p>
          <a:p>
            <a:pPr>
              <a:lnSpc>
                <a:spcPts val="26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 </a:t>
            </a:r>
            <a:r>
              <a:rPr lang="en-US" altLang="zh-CN" b="1" i="0" dirty="0" err="1" smtClean="0">
                <a:solidFill>
                  <a:srgbClr val="FFFFCC"/>
                </a:solidFill>
                <a:latin typeface="+mn-ea"/>
                <a:ea typeface="+mn-ea"/>
              </a:rPr>
              <a:t>org.y</a:t>
            </a:r>
            <a:r>
              <a:rPr lang="en-US" altLang="zh-CN" b="1" i="0" dirty="0">
                <a:solidFill>
                  <a:srgbClr val="FFFFCC"/>
                </a:solidFill>
                <a:latin typeface="+mn-ea"/>
                <a:ea typeface="+mn-ea"/>
              </a:rPr>
              <a:t>=(</a:t>
            </a:r>
            <a:r>
              <a:rPr lang="en-US" altLang="zh-CN" b="1" i="0" dirty="0" err="1">
                <a:solidFill>
                  <a:srgbClr val="FFFFCC"/>
                </a:solidFill>
                <a:latin typeface="+mn-ea"/>
                <a:ea typeface="+mn-ea"/>
              </a:rPr>
              <a:t>clientDimension.bottom-clientDimension.top</a:t>
            </a:r>
            <a:r>
              <a:rPr lang="en-US" altLang="zh-CN" b="1" i="0" dirty="0">
                <a:solidFill>
                  <a:srgbClr val="FFFFCC"/>
                </a:solidFill>
                <a:latin typeface="+mn-ea"/>
                <a:ea typeface="+mn-ea"/>
              </a:rPr>
              <a:t>)*9/10;	</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a:t>
            </a:r>
            <a:r>
              <a:rPr lang="zh-CN" altLang="zh-CN" b="1" i="0" dirty="0">
                <a:solidFill>
                  <a:srgbClr val="FFFFCC"/>
                </a:solidFill>
                <a:latin typeface="+mn-ea"/>
                <a:ea typeface="+mn-ea"/>
              </a:rPr>
              <a:t>将圆心坐标定在屏幕中间向下的</a:t>
            </a:r>
            <a:r>
              <a:rPr lang="en-US" altLang="zh-CN" b="1" i="0" dirty="0">
                <a:solidFill>
                  <a:srgbClr val="FFFFCC"/>
                </a:solidFill>
                <a:latin typeface="+mn-ea"/>
                <a:ea typeface="+mn-ea"/>
              </a:rPr>
              <a:t>/10</a:t>
            </a:r>
            <a:r>
              <a:rPr lang="zh-CN" altLang="zh-CN" b="1" i="0" dirty="0">
                <a:solidFill>
                  <a:srgbClr val="FFFFCC"/>
                </a:solidFill>
                <a:latin typeface="+mn-ea"/>
                <a:ea typeface="+mn-ea"/>
              </a:rPr>
              <a:t>处</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Arc(</a:t>
            </a:r>
            <a:r>
              <a:rPr lang="en-US" altLang="zh-CN" b="1" i="0" dirty="0" err="1" smtClean="0">
                <a:solidFill>
                  <a:srgbClr val="FFFFCC"/>
                </a:solidFill>
                <a:latin typeface="+mn-ea"/>
                <a:ea typeface="+mn-ea"/>
              </a:rPr>
              <a:t>hDC,org.x-r,org.y-r,org.x+r,org.y+r,org.x</a:t>
            </a:r>
            <a:r>
              <a:rPr lang="en-US" altLang="zh-CN" b="1" i="0" dirty="0" smtClean="0">
                <a:solidFill>
                  <a:srgbClr val="FFFFCC"/>
                </a:solidFill>
                <a:latin typeface="+mn-ea"/>
                <a:ea typeface="+mn-ea"/>
              </a:rPr>
              <a:t>+</a:t>
            </a:r>
            <a:endParaRPr lang="en-US" altLang="zh-CN" b="1" i="0" dirty="0" smtClean="0">
              <a:solidFill>
                <a:srgbClr val="FFFFCC"/>
              </a:solidFill>
              <a:latin typeface="+mn-ea"/>
              <a:ea typeface="+mn-ea"/>
            </a:endParaRPr>
          </a:p>
          <a:p>
            <a:pPr>
              <a:lnSpc>
                <a:spcPts val="26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   (</a:t>
            </a:r>
            <a:r>
              <a:rPr lang="en-US" altLang="zh-CN" b="1" i="0" dirty="0" err="1">
                <a:solidFill>
                  <a:srgbClr val="FFFFCC"/>
                </a:solidFill>
                <a:latin typeface="+mn-ea"/>
                <a:ea typeface="+mn-ea"/>
              </a:rPr>
              <a:t>int</a:t>
            </a:r>
            <a:r>
              <a:rPr lang="en-US" altLang="zh-CN" b="1" i="0" dirty="0">
                <a:solidFill>
                  <a:srgbClr val="FFFFCC"/>
                </a:solidFill>
                <a:latin typeface="+mn-ea"/>
                <a:ea typeface="+mn-ea"/>
              </a:rPr>
              <a:t>)(r*sin(PI/3</a:t>
            </a:r>
            <a:r>
              <a:rPr lang="en-US" altLang="zh-CN" b="1" i="0" dirty="0" smtClean="0">
                <a:solidFill>
                  <a:srgbClr val="FFFFCC"/>
                </a:solidFill>
                <a:latin typeface="+mn-ea"/>
                <a:ea typeface="+mn-ea"/>
              </a:rPr>
              <a:t>)),</a:t>
            </a:r>
            <a:r>
              <a:rPr lang="en-US" altLang="zh-CN" b="1" i="0" dirty="0" err="1" smtClean="0">
                <a:solidFill>
                  <a:srgbClr val="FFFFCC"/>
                </a:solidFill>
                <a:latin typeface="+mn-ea"/>
                <a:ea typeface="+mn-ea"/>
              </a:rPr>
              <a:t>org.y</a:t>
            </a:r>
            <a:r>
              <a:rPr lang="en-US" altLang="zh-CN" b="1" i="0" dirty="0" smtClean="0">
                <a:solidFill>
                  <a:srgbClr val="FFFFCC"/>
                </a:solidFill>
                <a:latin typeface="+mn-ea"/>
                <a:ea typeface="+mn-ea"/>
              </a:rPr>
              <a:t>-</a:t>
            </a:r>
            <a:r>
              <a:rPr lang="en-US" altLang="zh-CN" b="1" i="0" dirty="0">
                <a:solidFill>
                  <a:srgbClr val="FFFFCC"/>
                </a:solidFill>
                <a:latin typeface="+mn-ea"/>
                <a:ea typeface="+mn-ea"/>
              </a:rPr>
              <a:t>(</a:t>
            </a:r>
            <a:r>
              <a:rPr lang="en-US" altLang="zh-CN" b="1" i="0" dirty="0" err="1">
                <a:solidFill>
                  <a:srgbClr val="FFFFCC"/>
                </a:solidFill>
                <a:latin typeface="+mn-ea"/>
                <a:ea typeface="+mn-ea"/>
              </a:rPr>
              <a:t>int</a:t>
            </a:r>
            <a:r>
              <a:rPr lang="en-US" altLang="zh-CN" b="1" i="0" dirty="0">
                <a:solidFill>
                  <a:srgbClr val="FFFFCC"/>
                </a:solidFill>
                <a:latin typeface="+mn-ea"/>
                <a:ea typeface="+mn-ea"/>
              </a:rPr>
              <a:t>)(r*cos(PI/3</a:t>
            </a:r>
            <a:r>
              <a:rPr lang="en-US" altLang="zh-CN" b="1" i="0" dirty="0" smtClean="0">
                <a:solidFill>
                  <a:srgbClr val="FFFFCC"/>
                </a:solidFill>
                <a:latin typeface="+mn-ea"/>
                <a:ea typeface="+mn-ea"/>
              </a:rPr>
              <a:t>)),</a:t>
            </a:r>
            <a:endParaRPr lang="en-US" altLang="zh-CN" b="1" i="0" dirty="0" smtClean="0">
              <a:solidFill>
                <a:srgbClr val="FFFFCC"/>
              </a:solidFill>
              <a:latin typeface="+mn-ea"/>
              <a:ea typeface="+mn-ea"/>
            </a:endParaRPr>
          </a:p>
          <a:p>
            <a:pPr>
              <a:lnSpc>
                <a:spcPts val="2600"/>
              </a:lnSpc>
            </a:pPr>
            <a:r>
              <a:rPr lang="en-US" altLang="zh-CN" b="1" i="0" dirty="0" smtClean="0">
                <a:solidFill>
                  <a:srgbClr val="FFFFCC"/>
                </a:solidFill>
                <a:latin typeface="+mn-ea"/>
                <a:ea typeface="+mn-ea"/>
              </a:rPr>
              <a:t>     </a:t>
            </a:r>
            <a:r>
              <a:rPr lang="en-US" altLang="zh-CN" b="1" i="0" dirty="0" err="1" smtClean="0">
                <a:solidFill>
                  <a:srgbClr val="FFFFCC"/>
                </a:solidFill>
                <a:latin typeface="+mn-ea"/>
                <a:ea typeface="+mn-ea"/>
              </a:rPr>
              <a:t>org.x</a:t>
            </a:r>
            <a:r>
              <a:rPr lang="en-US" altLang="zh-CN" b="1" i="0" dirty="0" smtClean="0">
                <a:solidFill>
                  <a:srgbClr val="FFFFCC"/>
                </a:solidFill>
                <a:latin typeface="+mn-ea"/>
                <a:ea typeface="+mn-ea"/>
              </a:rPr>
              <a:t>-</a:t>
            </a:r>
            <a:r>
              <a:rPr lang="en-US" altLang="zh-CN" b="1" i="0" dirty="0">
                <a:solidFill>
                  <a:srgbClr val="FFFFCC"/>
                </a:solidFill>
                <a:latin typeface="+mn-ea"/>
                <a:ea typeface="+mn-ea"/>
              </a:rPr>
              <a:t>(</a:t>
            </a:r>
            <a:r>
              <a:rPr lang="en-US" altLang="zh-CN" b="1" i="0" dirty="0" err="1">
                <a:solidFill>
                  <a:srgbClr val="FFFFCC"/>
                </a:solidFill>
                <a:latin typeface="+mn-ea"/>
                <a:ea typeface="+mn-ea"/>
              </a:rPr>
              <a:t>int</a:t>
            </a:r>
            <a:r>
              <a:rPr lang="en-US" altLang="zh-CN" b="1" i="0" dirty="0">
                <a:solidFill>
                  <a:srgbClr val="FFFFCC"/>
                </a:solidFill>
                <a:latin typeface="+mn-ea"/>
                <a:ea typeface="+mn-ea"/>
              </a:rPr>
              <a:t>)(r*sin(2*PI/3</a:t>
            </a:r>
            <a:r>
              <a:rPr lang="en-US" altLang="zh-CN" b="1" i="0" dirty="0" smtClean="0">
                <a:solidFill>
                  <a:srgbClr val="FFFFCC"/>
                </a:solidFill>
                <a:latin typeface="+mn-ea"/>
                <a:ea typeface="+mn-ea"/>
              </a:rPr>
              <a:t>)),</a:t>
            </a:r>
            <a:r>
              <a:rPr lang="en-US" altLang="zh-CN" b="1" i="0" dirty="0" err="1" smtClean="0">
                <a:solidFill>
                  <a:srgbClr val="FFFFCC"/>
                </a:solidFill>
                <a:latin typeface="+mn-ea"/>
                <a:ea typeface="+mn-ea"/>
              </a:rPr>
              <a:t>org.y</a:t>
            </a:r>
            <a:r>
              <a:rPr lang="en-US" altLang="zh-CN" b="1" i="0" dirty="0">
                <a:solidFill>
                  <a:srgbClr val="FFFFCC"/>
                </a:solidFill>
                <a:latin typeface="+mn-ea"/>
                <a:ea typeface="+mn-ea"/>
              </a:rPr>
              <a:t>+(</a:t>
            </a:r>
            <a:r>
              <a:rPr lang="en-US" altLang="zh-CN" b="1" i="0" dirty="0" err="1">
                <a:solidFill>
                  <a:srgbClr val="FFFFCC"/>
                </a:solidFill>
                <a:latin typeface="+mn-ea"/>
                <a:ea typeface="+mn-ea"/>
              </a:rPr>
              <a:t>int</a:t>
            </a:r>
            <a:r>
              <a:rPr lang="en-US" altLang="zh-CN" b="1" i="0" dirty="0">
                <a:solidFill>
                  <a:srgbClr val="FFFFCC"/>
                </a:solidFill>
                <a:latin typeface="+mn-ea"/>
                <a:ea typeface="+mn-ea"/>
              </a:rPr>
              <a:t>)(r*cos(2*PI/3)));						</a:t>
            </a:r>
            <a:r>
              <a:rPr lang="en-US" altLang="zh-CN" b="1" i="0" dirty="0" smtClean="0">
                <a:solidFill>
                  <a:srgbClr val="FFFFCC"/>
                </a:solidFill>
                <a:latin typeface="+mn-ea"/>
                <a:ea typeface="+mn-ea"/>
              </a:rPr>
              <a:t>//</a:t>
            </a:r>
            <a:r>
              <a:rPr lang="zh-CN" altLang="zh-CN" b="1" i="0" dirty="0">
                <a:solidFill>
                  <a:srgbClr val="FFFFCC"/>
                </a:solidFill>
                <a:latin typeface="+mn-ea"/>
                <a:ea typeface="+mn-ea"/>
              </a:rPr>
              <a:t>画外围圆</a:t>
            </a:r>
            <a:r>
              <a:rPr lang="zh-CN" altLang="zh-CN" b="1" i="0" dirty="0" smtClean="0">
                <a:solidFill>
                  <a:srgbClr val="FFFFCC"/>
                </a:solidFill>
                <a:latin typeface="+mn-ea"/>
                <a:ea typeface="+mn-ea"/>
              </a:rPr>
              <a:t>弧</a:t>
            </a:r>
            <a:endParaRPr lang="zh-CN" altLang="en-US" b="1" i="0" dirty="0">
              <a:solidFill>
                <a:srgbClr val="FFFFCC"/>
              </a:solidFill>
              <a:latin typeface="+mn-ea"/>
              <a:ea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56456" y="116632"/>
            <a:ext cx="9777536" cy="6581289"/>
          </a:xfrm>
          <a:prstGeom prst="rect">
            <a:avLst/>
          </a:prstGeom>
          <a:noFill/>
        </p:spPr>
        <p:txBody>
          <a:bodyPr wrap="square" rtlCol="0">
            <a:spAutoFit/>
          </a:bodyPr>
          <a:lstStyle/>
          <a:p>
            <a:pPr>
              <a:lnSpc>
                <a:spcPts val="2200"/>
              </a:lnSpc>
            </a:pPr>
            <a:r>
              <a:rPr lang="en-US" altLang="zh-CN" sz="2000" b="1" i="0" dirty="0" smtClean="0">
                <a:solidFill>
                  <a:srgbClr val="FFFFCC"/>
                </a:solidFill>
                <a:latin typeface="+mn-ea"/>
                <a:ea typeface="+mn-ea"/>
              </a:rPr>
              <a:t> for(</a:t>
            </a:r>
            <a:r>
              <a:rPr lang="en-US" altLang="zh-CN" sz="2000" b="1" i="0" dirty="0" err="1" smtClean="0">
                <a:solidFill>
                  <a:srgbClr val="FFFFCC"/>
                </a:solidFill>
                <a:latin typeface="+mn-ea"/>
                <a:ea typeface="+mn-ea"/>
              </a:rPr>
              <a:t>sita</a:t>
            </a:r>
            <a:r>
              <a:rPr lang="en-US" altLang="zh-CN" sz="2000" b="1" i="0" dirty="0" smtClean="0">
                <a:solidFill>
                  <a:srgbClr val="FFFFCC"/>
                </a:solidFill>
                <a:latin typeface="+mn-ea"/>
                <a:ea typeface="+mn-ea"/>
              </a:rPr>
              <a:t>=PI/6;sita</a:t>
            </a:r>
            <a:r>
              <a:rPr lang="en-US" altLang="zh-CN" sz="2000" b="1" i="0" dirty="0">
                <a:solidFill>
                  <a:srgbClr val="FFFFCC"/>
                </a:solidFill>
                <a:latin typeface="+mn-ea"/>
                <a:ea typeface="+mn-ea"/>
              </a:rPr>
              <a:t>&lt;=PI*5/6;sita+=PI*2/27</a:t>
            </a:r>
            <a:r>
              <a:rPr lang="en-US" altLang="zh-CN" sz="2000" b="1" i="0" dirty="0" smtClean="0">
                <a:solidFill>
                  <a:srgbClr val="FFFFCC"/>
                </a:solidFill>
                <a:latin typeface="+mn-ea"/>
                <a:ea typeface="+mn-ea"/>
              </a:rPr>
              <a:t>) 	//</a:t>
            </a:r>
            <a:r>
              <a:rPr lang="zh-CN" altLang="zh-CN" sz="2000" b="1" i="0" dirty="0">
                <a:solidFill>
                  <a:srgbClr val="FFFFCC"/>
                </a:solidFill>
                <a:latin typeface="+mn-ea"/>
                <a:ea typeface="+mn-ea"/>
              </a:rPr>
              <a:t>画折</a:t>
            </a:r>
            <a:r>
              <a:rPr lang="zh-CN" altLang="zh-CN" sz="2000" b="1" i="0" dirty="0" smtClean="0">
                <a:solidFill>
                  <a:srgbClr val="FFFFCC"/>
                </a:solidFill>
                <a:latin typeface="+mn-ea"/>
                <a:ea typeface="+mn-ea"/>
              </a:rPr>
              <a:t>线</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r>
              <a:rPr lang="en-US" altLang="zh-CN" sz="2000" b="1" i="0" dirty="0">
                <a:solidFill>
                  <a:srgbClr val="FFFFCC"/>
                </a:solidFill>
                <a:latin typeface="+mn-ea"/>
                <a:ea typeface="+mn-ea"/>
              </a:rPr>
              <a:t>	</a:t>
            </a:r>
            <a:r>
              <a:rPr lang="en-US" altLang="zh-CN" sz="2000" b="1" i="0" dirty="0" err="1">
                <a:solidFill>
                  <a:srgbClr val="FFFFCC"/>
                </a:solidFill>
                <a:latin typeface="+mn-ea"/>
                <a:ea typeface="+mn-ea"/>
              </a:rPr>
              <a:t>begin.x</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org.x</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int</a:t>
            </a:r>
            <a:r>
              <a:rPr lang="en-US" altLang="zh-CN" sz="2000" b="1" i="0" dirty="0">
                <a:solidFill>
                  <a:srgbClr val="FFFFCC"/>
                </a:solidFill>
                <a:latin typeface="+mn-ea"/>
                <a:ea typeface="+mn-ea"/>
              </a:rPr>
              <a:t>)(r*cos(</a:t>
            </a:r>
            <a:r>
              <a:rPr lang="en-US" altLang="zh-CN" sz="2000" b="1" i="0" dirty="0" err="1">
                <a:solidFill>
                  <a:srgbClr val="FFFFCC"/>
                </a:solidFill>
                <a:latin typeface="+mn-ea"/>
                <a:ea typeface="+mn-ea"/>
              </a:rPr>
              <a:t>sita</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a:solidFill>
                  <a:srgbClr val="FFFFCC"/>
                </a:solidFill>
                <a:latin typeface="+mn-ea"/>
                <a:ea typeface="+mn-ea"/>
              </a:rPr>
              <a:t>begin.y</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org.y</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int</a:t>
            </a:r>
            <a:r>
              <a:rPr lang="en-US" altLang="zh-CN" sz="2000" b="1" i="0" dirty="0">
                <a:solidFill>
                  <a:srgbClr val="FFFFCC"/>
                </a:solidFill>
                <a:latin typeface="+mn-ea"/>
                <a:ea typeface="+mn-ea"/>
              </a:rPr>
              <a:t>)(r*sin(</a:t>
            </a:r>
            <a:r>
              <a:rPr lang="en-US" altLang="zh-CN" sz="2000" b="1" i="0" dirty="0" err="1">
                <a:solidFill>
                  <a:srgbClr val="FFFFCC"/>
                </a:solidFill>
                <a:latin typeface="+mn-ea"/>
                <a:ea typeface="+mn-ea"/>
              </a:rPr>
              <a:t>sita</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a:solidFill>
                  <a:srgbClr val="FFFFCC"/>
                </a:solidFill>
                <a:latin typeface="+mn-ea"/>
                <a:ea typeface="+mn-ea"/>
              </a:rPr>
              <a:t>MoveToEx</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hDC,begin.x,begin.y,NULL</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a:solidFill>
                  <a:srgbClr val="FFFFCC"/>
                </a:solidFill>
                <a:latin typeface="+mn-ea"/>
                <a:ea typeface="+mn-ea"/>
              </a:rPr>
              <a:t>end.x</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org.x</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a:solidFill>
                  <a:srgbClr val="FFFFCC"/>
                </a:solidFill>
                <a:latin typeface="+mn-ea"/>
                <a:ea typeface="+mn-ea"/>
              </a:rPr>
              <a:t>end.y</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org.y</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a:solidFill>
                  <a:srgbClr val="FFFFCC"/>
                </a:solidFill>
                <a:latin typeface="+mn-ea"/>
                <a:ea typeface="+mn-ea"/>
              </a:rPr>
              <a:t>LineTo</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hDC,end.x,end.y</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r>
              <a:rPr lang="en-US" altLang="zh-CN" sz="2000" b="1" i="0" dirty="0">
                <a:solidFill>
                  <a:srgbClr val="FFFFCC"/>
                </a:solidFill>
                <a:latin typeface="+mn-ea"/>
                <a:ea typeface="+mn-ea"/>
              </a:rPr>
              <a:t>								</a:t>
            </a:r>
            <a:endParaRPr lang="en-US" altLang="zh-CN" sz="2000" b="1" i="0" dirty="0" smtClean="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r0=r*2/5</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Arc(hDC,org.x-r0,org.y-r0,org.x+r0,org.y+r0,</a:t>
            </a:r>
            <a:endParaRPr lang="en-US" altLang="zh-CN" sz="2000" b="1" i="0" dirty="0" smtClean="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a:t>
            </a:r>
            <a:r>
              <a:rPr lang="en-US" altLang="zh-CN" sz="2000" b="1" i="0" dirty="0" err="1" smtClean="0">
                <a:solidFill>
                  <a:srgbClr val="FFFFCC"/>
                </a:solidFill>
                <a:latin typeface="+mn-ea"/>
                <a:ea typeface="+mn-ea"/>
              </a:rPr>
              <a:t>org.x</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int</a:t>
            </a:r>
            <a:r>
              <a:rPr lang="en-US" altLang="zh-CN" sz="2000" b="1" i="0" dirty="0">
                <a:solidFill>
                  <a:srgbClr val="FFFFCC"/>
                </a:solidFill>
                <a:latin typeface="+mn-ea"/>
                <a:ea typeface="+mn-ea"/>
              </a:rPr>
              <a:t>)(r0*sin(PI/3</a:t>
            </a:r>
            <a:r>
              <a:rPr lang="en-US" altLang="zh-CN" sz="2000" b="1" i="0" dirty="0" smtClean="0">
                <a:solidFill>
                  <a:srgbClr val="FFFFCC"/>
                </a:solidFill>
                <a:latin typeface="+mn-ea"/>
                <a:ea typeface="+mn-ea"/>
              </a:rPr>
              <a:t>)),</a:t>
            </a:r>
            <a:r>
              <a:rPr lang="en-US" altLang="zh-CN" sz="2000" b="1" i="0" dirty="0" err="1" smtClean="0">
                <a:solidFill>
                  <a:srgbClr val="FFFFCC"/>
                </a:solidFill>
                <a:latin typeface="+mn-ea"/>
                <a:ea typeface="+mn-ea"/>
              </a:rPr>
              <a:t>org.y</a:t>
            </a:r>
            <a:r>
              <a:rPr lang="en-US" altLang="zh-CN" sz="2000" b="1" i="0" dirty="0" smtClean="0">
                <a:solidFill>
                  <a:srgbClr val="FFFFCC"/>
                </a:solidFill>
                <a:latin typeface="+mn-ea"/>
                <a:ea typeface="+mn-ea"/>
              </a:rPr>
              <a:t>-</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int</a:t>
            </a:r>
            <a:r>
              <a:rPr lang="en-US" altLang="zh-CN" sz="2000" b="1" i="0" dirty="0">
                <a:solidFill>
                  <a:srgbClr val="FFFFCC"/>
                </a:solidFill>
                <a:latin typeface="+mn-ea"/>
                <a:ea typeface="+mn-ea"/>
              </a:rPr>
              <a:t>)(r0*cos(PI/3</a:t>
            </a:r>
            <a:r>
              <a:rPr lang="en-US" altLang="zh-CN" sz="2000" b="1" i="0" dirty="0" smtClean="0">
                <a:solidFill>
                  <a:srgbClr val="FFFFCC"/>
                </a:solidFill>
                <a:latin typeface="+mn-ea"/>
                <a:ea typeface="+mn-ea"/>
              </a:rPr>
              <a:t>)),</a:t>
            </a:r>
            <a:endParaRPr lang="en-US" altLang="zh-CN" sz="2000" b="1" i="0" dirty="0" smtClean="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r>
              <a:rPr lang="en-US" altLang="zh-CN" sz="2000" b="1" i="0" dirty="0" err="1" smtClean="0">
                <a:solidFill>
                  <a:srgbClr val="FFFFCC"/>
                </a:solidFill>
                <a:latin typeface="+mn-ea"/>
                <a:ea typeface="+mn-ea"/>
              </a:rPr>
              <a:t>org.x</a:t>
            </a:r>
            <a:r>
              <a:rPr lang="en-US" altLang="zh-CN" sz="2000" b="1" i="0" dirty="0" smtClean="0">
                <a:solidFill>
                  <a:srgbClr val="FFFFCC"/>
                </a:solidFill>
                <a:latin typeface="+mn-ea"/>
                <a:ea typeface="+mn-ea"/>
              </a:rPr>
              <a:t>-</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int</a:t>
            </a:r>
            <a:r>
              <a:rPr lang="en-US" altLang="zh-CN" sz="2000" b="1" i="0" dirty="0">
                <a:solidFill>
                  <a:srgbClr val="FFFFCC"/>
                </a:solidFill>
                <a:latin typeface="+mn-ea"/>
                <a:ea typeface="+mn-ea"/>
              </a:rPr>
              <a:t>)(r0*sin(2*PI/3</a:t>
            </a:r>
            <a:r>
              <a:rPr lang="en-US" altLang="zh-CN" sz="2000" b="1" i="0" dirty="0" smtClean="0">
                <a:solidFill>
                  <a:srgbClr val="FFFFCC"/>
                </a:solidFill>
                <a:latin typeface="+mn-ea"/>
                <a:ea typeface="+mn-ea"/>
              </a:rPr>
              <a:t>)),</a:t>
            </a:r>
            <a:r>
              <a:rPr lang="en-US" altLang="zh-CN" sz="2000" b="1" i="0" dirty="0" err="1" smtClean="0">
                <a:solidFill>
                  <a:srgbClr val="FFFFCC"/>
                </a:solidFill>
                <a:latin typeface="+mn-ea"/>
                <a:ea typeface="+mn-ea"/>
              </a:rPr>
              <a:t>org.y</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int</a:t>
            </a:r>
            <a:r>
              <a:rPr lang="en-US" altLang="zh-CN" sz="2000" b="1" i="0" dirty="0">
                <a:solidFill>
                  <a:srgbClr val="FFFFCC"/>
                </a:solidFill>
                <a:latin typeface="+mn-ea"/>
                <a:ea typeface="+mn-ea"/>
              </a:rPr>
              <a:t>)(r0*cos(2*PI/3</a:t>
            </a:r>
            <a:r>
              <a:rPr lang="en-US" altLang="zh-CN" sz="2000" b="1" i="0" dirty="0" smtClean="0">
                <a:solidFill>
                  <a:srgbClr val="FFFFCC"/>
                </a:solidFill>
                <a:latin typeface="+mn-ea"/>
                <a:ea typeface="+mn-ea"/>
              </a:rPr>
              <a:t>)));</a:t>
            </a:r>
            <a:endParaRPr lang="en-US" altLang="zh-CN" sz="2000" b="1" i="0" dirty="0" smtClean="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画内侧圆弧</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r>
              <a:rPr lang="en-US" altLang="zh-CN" sz="2000" b="1" i="0" dirty="0" err="1" smtClean="0">
                <a:solidFill>
                  <a:srgbClr val="FFFFCC"/>
                </a:solidFill>
                <a:latin typeface="+mn-ea"/>
                <a:ea typeface="+mn-ea"/>
              </a:rPr>
              <a:t>sita</a:t>
            </a:r>
            <a:r>
              <a:rPr lang="en-US" altLang="zh-CN" sz="2000" b="1" i="0" dirty="0" smtClean="0">
                <a:solidFill>
                  <a:srgbClr val="FFFFCC"/>
                </a:solidFill>
                <a:latin typeface="+mn-ea"/>
                <a:ea typeface="+mn-ea"/>
              </a:rPr>
              <a:t>=PI/6+PI*4/15/5;</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右侧第一列角度</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fontSize0=</a:t>
            </a:r>
            <a:r>
              <a:rPr lang="en-US" altLang="zh-CN" sz="2000" b="1" i="0" dirty="0" err="1" smtClean="0">
                <a:solidFill>
                  <a:srgbClr val="FFFFCC"/>
                </a:solidFill>
                <a:latin typeface="+mn-ea"/>
                <a:ea typeface="+mn-ea"/>
              </a:rPr>
              <a:t>fontSize</a:t>
            </a:r>
            <a:r>
              <a:rPr lang="en-US" altLang="zh-CN" sz="2000" b="1" i="0" dirty="0">
                <a:solidFill>
                  <a:srgbClr val="FFFFCC"/>
                </a:solidFill>
                <a:latin typeface="+mn-ea"/>
                <a:ea typeface="+mn-ea"/>
              </a:rPr>
              <a:t>=(r-r0)/7;		//</a:t>
            </a:r>
            <a:r>
              <a:rPr lang="zh-CN" altLang="zh-CN" sz="2000" b="1" i="0" dirty="0">
                <a:solidFill>
                  <a:srgbClr val="FFFFCC"/>
                </a:solidFill>
                <a:latin typeface="+mn-ea"/>
                <a:ea typeface="+mn-ea"/>
              </a:rPr>
              <a:t>字体的大小</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r0=r-20</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半径逐步减小</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for(</a:t>
            </a:r>
            <a:r>
              <a:rPr lang="en-US" altLang="zh-CN" sz="2000" b="1" i="0" dirty="0" err="1" smtClean="0">
                <a:solidFill>
                  <a:srgbClr val="FFFFCC"/>
                </a:solidFill>
                <a:latin typeface="+mn-ea"/>
                <a:ea typeface="+mn-ea"/>
              </a:rPr>
              <a:t>i</a:t>
            </a:r>
            <a:r>
              <a:rPr lang="en-US" altLang="zh-CN" sz="2000" b="1" i="0" dirty="0" smtClean="0">
                <a:solidFill>
                  <a:srgbClr val="FFFFCC"/>
                </a:solidFill>
                <a:latin typeface="+mn-ea"/>
                <a:ea typeface="+mn-ea"/>
              </a:rPr>
              <a:t>=0;i&lt;7;i</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 LPCWSTR </a:t>
            </a:r>
            <a:r>
              <a:rPr lang="en-US" altLang="zh-CN" sz="2000" b="1" i="0" dirty="0" err="1">
                <a:solidFill>
                  <a:srgbClr val="FFFFCC"/>
                </a:solidFill>
                <a:latin typeface="+mn-ea"/>
                <a:ea typeface="+mn-ea"/>
              </a:rPr>
              <a:t>outInfo</a:t>
            </a:r>
            <a:r>
              <a:rPr lang="en-US" altLang="zh-CN" sz="2000" b="1" i="0" dirty="0">
                <a:solidFill>
                  <a:srgbClr val="FFFFCC"/>
                </a:solidFill>
                <a:latin typeface="+mn-ea"/>
                <a:ea typeface="+mn-ea"/>
              </a:rPr>
              <a:t>=&amp;title[</a:t>
            </a:r>
            <a:r>
              <a:rPr lang="en-US" altLang="zh-CN" sz="2000" b="1" i="0" dirty="0" err="1">
                <a:solidFill>
                  <a:srgbClr val="FFFFCC"/>
                </a:solidFill>
                <a:latin typeface="+mn-ea"/>
                <a:ea typeface="+mn-ea"/>
              </a:rPr>
              <a:t>i</a:t>
            </a: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a:t>
            </a:r>
            <a:r>
              <a:rPr lang="zh-CN" altLang="zh-CN" sz="2000" b="1" i="0" dirty="0">
                <a:solidFill>
                  <a:srgbClr val="FFFFCC"/>
                </a:solidFill>
                <a:latin typeface="+mn-ea"/>
                <a:ea typeface="+mn-ea"/>
              </a:rPr>
              <a:t>逐步取诗的标题字</a:t>
            </a:r>
            <a:r>
              <a:rPr lang="en-US" altLang="zh-CN" sz="2000" b="1" i="0" dirty="0">
                <a:solidFill>
                  <a:srgbClr val="FFFFCC"/>
                </a:solidFill>
                <a:latin typeface="+mn-ea"/>
                <a:ea typeface="+mn-ea"/>
              </a:rPr>
              <a:t>	</a:t>
            </a:r>
            <a:r>
              <a:rPr lang="en-US" altLang="zh-CN" sz="2000" b="1" i="0" dirty="0" err="1" smtClean="0">
                <a:solidFill>
                  <a:srgbClr val="FFFFCC"/>
                </a:solidFill>
                <a:latin typeface="+mn-ea"/>
                <a:ea typeface="+mn-ea"/>
              </a:rPr>
              <a:t>fontSize</a:t>
            </a:r>
            <a:r>
              <a:rPr lang="en-US" altLang="zh-CN" sz="2000" b="1" i="0" dirty="0" smtClean="0">
                <a:solidFill>
                  <a:srgbClr val="FFFFCC"/>
                </a:solidFill>
                <a:latin typeface="+mn-ea"/>
                <a:ea typeface="+mn-ea"/>
              </a:rPr>
              <a:t>-</a:t>
            </a:r>
            <a:r>
              <a:rPr lang="en-US" altLang="zh-CN" sz="2000" b="1" i="0" dirty="0">
                <a:solidFill>
                  <a:srgbClr val="FFFFCC"/>
                </a:solidFill>
                <a:latin typeface="+mn-ea"/>
                <a:ea typeface="+mn-ea"/>
              </a:rPr>
              <a:t>=3;</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font=</a:t>
            </a:r>
            <a:r>
              <a:rPr lang="en-US" altLang="zh-CN" sz="2000" b="1" i="0" dirty="0" err="1" smtClean="0">
                <a:solidFill>
                  <a:srgbClr val="FFFFCC"/>
                </a:solidFill>
                <a:latin typeface="+mn-ea"/>
                <a:ea typeface="+mn-ea"/>
              </a:rPr>
              <a:t>CreateMyFont</a:t>
            </a:r>
            <a:r>
              <a:rPr lang="en-US" altLang="zh-CN" sz="2000" b="1" i="0" dirty="0" smtClean="0">
                <a:solidFill>
                  <a:srgbClr val="FFFFCC"/>
                </a:solidFill>
                <a:latin typeface="+mn-ea"/>
                <a:ea typeface="+mn-ea"/>
              </a:rPr>
              <a:t>(L</a:t>
            </a:r>
            <a:r>
              <a:rPr lang="en-US" altLang="zh-CN" sz="2000" b="1" i="0" dirty="0">
                <a:solidFill>
                  <a:srgbClr val="FFFFCC"/>
                </a:solidFill>
                <a:latin typeface="+mn-ea"/>
                <a:ea typeface="+mn-ea"/>
              </a:rPr>
              <a:t>"</a:t>
            </a:r>
            <a:r>
              <a:rPr lang="zh-CN" altLang="zh-CN" sz="2000" b="1" i="0" dirty="0">
                <a:solidFill>
                  <a:srgbClr val="FFFFCC"/>
                </a:solidFill>
                <a:latin typeface="+mn-ea"/>
                <a:ea typeface="+mn-ea"/>
              </a:rPr>
              <a:t>楷体</a:t>
            </a:r>
            <a:r>
              <a:rPr lang="en-US" altLang="zh-CN" sz="2000" b="1" i="0" dirty="0">
                <a:solidFill>
                  <a:srgbClr val="FFFFCC"/>
                </a:solidFill>
                <a:latin typeface="+mn-ea"/>
                <a:ea typeface="+mn-ea"/>
              </a:rPr>
              <a:t>_GB2312",fontSize-5,-(</a:t>
            </a:r>
            <a:r>
              <a:rPr lang="en-US" altLang="zh-CN" sz="2000" b="1" i="0" dirty="0" err="1">
                <a:solidFill>
                  <a:srgbClr val="FFFFCC"/>
                </a:solidFill>
                <a:latin typeface="+mn-ea"/>
                <a:ea typeface="+mn-ea"/>
              </a:rPr>
              <a:t>sita+PI</a:t>
            </a:r>
            <a:r>
              <a:rPr lang="en-US" altLang="zh-CN" sz="2000" b="1" i="0" dirty="0">
                <a:solidFill>
                  <a:srgbClr val="FFFFCC"/>
                </a:solidFill>
                <a:latin typeface="+mn-ea"/>
                <a:ea typeface="+mn-ea"/>
              </a:rPr>
              <a:t>/15)*1800/PI); </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zh-CN" altLang="zh-CN" sz="2000" b="1" i="0" dirty="0">
                <a:solidFill>
                  <a:srgbClr val="FFFFCC"/>
                </a:solidFill>
                <a:latin typeface="+mn-ea"/>
                <a:ea typeface="+mn-ea"/>
              </a:rPr>
              <a:t>创建字体</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a:t>
            </a:r>
            <a:r>
              <a:rPr lang="en-US" altLang="zh-CN" sz="2000" b="1" i="0" dirty="0" err="1" smtClean="0">
                <a:solidFill>
                  <a:srgbClr val="FFFFCC"/>
                </a:solidFill>
                <a:latin typeface="+mn-ea"/>
                <a:ea typeface="+mn-ea"/>
              </a:rPr>
              <a:t>SelectObject</a:t>
            </a:r>
            <a:r>
              <a:rPr lang="en-US" altLang="zh-CN" sz="2000" b="1" i="0" dirty="0" smtClean="0">
                <a:solidFill>
                  <a:srgbClr val="FFFFCC"/>
                </a:solidFill>
                <a:latin typeface="+mn-ea"/>
                <a:ea typeface="+mn-ea"/>
              </a:rPr>
              <a:t>(</a:t>
            </a:r>
            <a:r>
              <a:rPr lang="en-US" altLang="zh-CN" sz="2000" b="1" i="0" dirty="0" err="1" smtClean="0">
                <a:solidFill>
                  <a:srgbClr val="FFFFCC"/>
                </a:solidFill>
                <a:latin typeface="+mn-ea"/>
                <a:ea typeface="+mn-ea"/>
              </a:rPr>
              <a:t>hDC,font</a:t>
            </a:r>
            <a:r>
              <a:rPr lang="en-US" altLang="zh-CN" sz="2000" b="1" i="0" dirty="0" smtClean="0">
                <a:solidFill>
                  <a:srgbClr val="FFFFCC"/>
                </a:solidFill>
                <a:latin typeface="+mn-ea"/>
                <a:ea typeface="+mn-ea"/>
              </a:rPr>
              <a:t>);</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将创建的字体句柄选入设备环境</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a:t>
            </a:r>
            <a:r>
              <a:rPr lang="en-US" altLang="zh-CN" sz="2000" b="1" i="0" dirty="0" err="1" smtClean="0">
                <a:solidFill>
                  <a:srgbClr val="FFFFCC"/>
                </a:solidFill>
                <a:latin typeface="+mn-ea"/>
                <a:ea typeface="+mn-ea"/>
              </a:rPr>
              <a:t>begin.x</a:t>
            </a:r>
            <a:r>
              <a:rPr lang="en-US" altLang="zh-CN" sz="2000" b="1" i="0" dirty="0" smtClean="0">
                <a:solidFill>
                  <a:srgbClr val="FFFFCC"/>
                </a:solidFill>
                <a:latin typeface="+mn-ea"/>
                <a:ea typeface="+mn-ea"/>
              </a:rPr>
              <a:t>=</a:t>
            </a:r>
            <a:r>
              <a:rPr lang="en-US" altLang="zh-CN" sz="2000" b="1" i="0" dirty="0" err="1" smtClean="0">
                <a:solidFill>
                  <a:srgbClr val="FFFFCC"/>
                </a:solidFill>
                <a:latin typeface="+mn-ea"/>
                <a:ea typeface="+mn-ea"/>
              </a:rPr>
              <a:t>org.x</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int</a:t>
            </a:r>
            <a:r>
              <a:rPr lang="en-US" altLang="zh-CN" sz="2000" b="1" i="0" dirty="0">
                <a:solidFill>
                  <a:srgbClr val="FFFFCC"/>
                </a:solidFill>
                <a:latin typeface="+mn-ea"/>
                <a:ea typeface="+mn-ea"/>
              </a:rPr>
              <a:t>)(r0*cos(</a:t>
            </a:r>
            <a:r>
              <a:rPr lang="en-US" altLang="zh-CN" sz="2000" b="1" i="0" dirty="0" err="1">
                <a:solidFill>
                  <a:srgbClr val="FFFFCC"/>
                </a:solidFill>
                <a:latin typeface="+mn-ea"/>
                <a:ea typeface="+mn-ea"/>
              </a:rPr>
              <a:t>sita</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a:t>
            </a:r>
            <a:r>
              <a:rPr lang="en-US" altLang="zh-CN" sz="2000" b="1" i="0" dirty="0" err="1" smtClean="0">
                <a:solidFill>
                  <a:srgbClr val="FFFFCC"/>
                </a:solidFill>
                <a:latin typeface="+mn-ea"/>
                <a:ea typeface="+mn-ea"/>
              </a:rPr>
              <a:t>begin.y</a:t>
            </a:r>
            <a:r>
              <a:rPr lang="en-US" altLang="zh-CN" sz="2000" b="1" i="0" dirty="0" smtClean="0">
                <a:solidFill>
                  <a:srgbClr val="FFFFCC"/>
                </a:solidFill>
                <a:latin typeface="+mn-ea"/>
                <a:ea typeface="+mn-ea"/>
              </a:rPr>
              <a:t>=</a:t>
            </a:r>
            <a:r>
              <a:rPr lang="en-US" altLang="zh-CN" sz="2000" b="1" i="0" dirty="0" err="1" smtClean="0">
                <a:solidFill>
                  <a:srgbClr val="FFFFCC"/>
                </a:solidFill>
                <a:latin typeface="+mn-ea"/>
                <a:ea typeface="+mn-ea"/>
              </a:rPr>
              <a:t>org.y</a:t>
            </a:r>
            <a:r>
              <a:rPr lang="en-US" altLang="zh-CN" sz="2000" b="1" i="0" dirty="0" smtClean="0">
                <a:solidFill>
                  <a:srgbClr val="FFFFCC"/>
                </a:solidFill>
                <a:latin typeface="+mn-ea"/>
                <a:ea typeface="+mn-ea"/>
              </a:rPr>
              <a:t>-</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int</a:t>
            </a:r>
            <a:r>
              <a:rPr lang="en-US" altLang="zh-CN" sz="2000" b="1" i="0" dirty="0">
                <a:solidFill>
                  <a:srgbClr val="FFFFCC"/>
                </a:solidFill>
                <a:latin typeface="+mn-ea"/>
                <a:ea typeface="+mn-ea"/>
              </a:rPr>
              <a:t>)(r0*sin(</a:t>
            </a:r>
            <a:r>
              <a:rPr lang="en-US" altLang="zh-CN" sz="2000" b="1" i="0" dirty="0" err="1">
                <a:solidFill>
                  <a:srgbClr val="FFFFCC"/>
                </a:solidFill>
                <a:latin typeface="+mn-ea"/>
                <a:ea typeface="+mn-ea"/>
              </a:rPr>
              <a:t>sita</a:t>
            </a: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a:t>
            </a:r>
            <a:r>
              <a:rPr lang="zh-CN" altLang="zh-CN" sz="2000" b="1" i="0" dirty="0">
                <a:solidFill>
                  <a:srgbClr val="FFFFCC"/>
                </a:solidFill>
                <a:latin typeface="+mn-ea"/>
                <a:ea typeface="+mn-ea"/>
              </a:rPr>
              <a:t>计算输出文字的坐</a:t>
            </a:r>
            <a:r>
              <a:rPr lang="zh-CN" altLang="zh-CN" sz="2000" b="1" i="0" dirty="0" smtClean="0">
                <a:solidFill>
                  <a:srgbClr val="FFFFCC"/>
                </a:solidFill>
                <a:latin typeface="+mn-ea"/>
                <a:ea typeface="+mn-ea"/>
              </a:rPr>
              <a:t>标</a:t>
            </a:r>
            <a:endParaRPr lang="zh-CN" altLang="zh-CN" sz="2000" b="1" i="0" dirty="0">
              <a:solidFill>
                <a:srgbClr val="FFFFCC"/>
              </a:solidFill>
              <a:latin typeface="+mn-ea"/>
              <a:ea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56456" y="44624"/>
            <a:ext cx="9777536" cy="6863417"/>
          </a:xfrm>
          <a:prstGeom prst="rect">
            <a:avLst/>
          </a:prstGeom>
          <a:noFill/>
        </p:spPr>
        <p:txBody>
          <a:bodyPr wrap="square" rtlCol="0">
            <a:spAutoFit/>
          </a:bodyPr>
          <a:lstStyle/>
          <a:p>
            <a:pPr>
              <a:lnSpc>
                <a:spcPts val="2200"/>
              </a:lnSpc>
            </a:pPr>
            <a:r>
              <a:rPr lang="en-US" altLang="zh-CN" sz="2000" b="1" i="0" dirty="0" smtClean="0">
                <a:solidFill>
                  <a:srgbClr val="FFFFCC"/>
                </a:solidFill>
                <a:latin typeface="+mn-ea"/>
                <a:ea typeface="+mn-ea"/>
              </a:rPr>
              <a:t> </a:t>
            </a:r>
            <a:r>
              <a:rPr lang="en-US" altLang="zh-CN" sz="2000" b="1" i="0" dirty="0" err="1" smtClean="0">
                <a:solidFill>
                  <a:srgbClr val="FFFFCC"/>
                </a:solidFill>
                <a:latin typeface="+mn-ea"/>
                <a:ea typeface="+mn-ea"/>
              </a:rPr>
              <a:t>TextOut</a:t>
            </a:r>
            <a:r>
              <a:rPr lang="en-US" altLang="zh-CN" sz="2000" b="1" i="0" dirty="0" smtClean="0">
                <a:solidFill>
                  <a:srgbClr val="FFFFCC"/>
                </a:solidFill>
                <a:latin typeface="+mn-ea"/>
                <a:ea typeface="+mn-ea"/>
              </a:rPr>
              <a:t>(hDC,begin.x,begin.y,outInfo,1</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输出文字</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r0-</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fontSize</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文字位置由外向内移动</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smtClean="0">
                <a:solidFill>
                  <a:srgbClr val="FFFFCC"/>
                </a:solidFill>
                <a:latin typeface="+mn-ea"/>
                <a:ea typeface="+mn-ea"/>
              </a:rPr>
              <a:t>DeleteObject</a:t>
            </a:r>
            <a:r>
              <a:rPr lang="en-US" altLang="zh-CN" sz="2000" b="1" i="0" dirty="0" smtClean="0">
                <a:solidFill>
                  <a:srgbClr val="FFFFCC"/>
                </a:solidFill>
                <a:latin typeface="+mn-ea"/>
                <a:ea typeface="+mn-ea"/>
              </a:rPr>
              <a:t>(font</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for(</a:t>
            </a:r>
            <a:r>
              <a:rPr lang="en-US" altLang="zh-CN" sz="2000" b="1" i="0" dirty="0" err="1" smtClean="0">
                <a:solidFill>
                  <a:srgbClr val="FFFFCC"/>
                </a:solidFill>
                <a:latin typeface="+mn-ea"/>
                <a:ea typeface="+mn-ea"/>
              </a:rPr>
              <a:t>sita</a:t>
            </a:r>
            <a:r>
              <a:rPr lang="en-US" altLang="zh-CN" sz="2000" b="1" i="0" dirty="0" smtClean="0">
                <a:solidFill>
                  <a:srgbClr val="FFFFCC"/>
                </a:solidFill>
                <a:latin typeface="+mn-ea"/>
                <a:ea typeface="+mn-ea"/>
              </a:rPr>
              <a:t>=PI/6+PI*4/27-PI/40;sita&lt;PI*5/6;sita</a:t>
            </a:r>
            <a:r>
              <a:rPr lang="en-US" altLang="zh-CN" sz="2000" b="1" i="0" dirty="0">
                <a:solidFill>
                  <a:srgbClr val="FFFFCC"/>
                </a:solidFill>
                <a:latin typeface="+mn-ea"/>
                <a:ea typeface="+mn-ea"/>
              </a:rPr>
              <a:t>+=PI*2/27) </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r>
              <a:rPr lang="zh-CN" altLang="zh-CN" sz="2000" b="1" i="0" dirty="0">
                <a:solidFill>
                  <a:srgbClr val="FFFFCC"/>
                </a:solidFill>
                <a:latin typeface="+mn-ea"/>
                <a:ea typeface="+mn-ea"/>
              </a:rPr>
              <a:t>角度从右向左，角度与以下计算位置及字体倾斜相配合</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a:t>
            </a:r>
            <a:r>
              <a:rPr lang="en-US" altLang="zh-CN" sz="2000" b="1" i="0" dirty="0" err="1" smtClean="0">
                <a:solidFill>
                  <a:srgbClr val="FFFFCC"/>
                </a:solidFill>
                <a:latin typeface="+mn-ea"/>
                <a:ea typeface="+mn-ea"/>
              </a:rPr>
              <a:t>fontSize</a:t>
            </a:r>
            <a:r>
              <a:rPr lang="en-US" altLang="zh-CN" sz="2000" b="1" i="0" dirty="0" smtClean="0">
                <a:solidFill>
                  <a:srgbClr val="FFFFCC"/>
                </a:solidFill>
                <a:latin typeface="+mn-ea"/>
                <a:ea typeface="+mn-ea"/>
              </a:rPr>
              <a:t>=fontSize0</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r0=r-20</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r>
              <a:rPr lang="en-US" altLang="zh-CN" sz="2000" b="1" i="0" dirty="0" err="1" smtClean="0">
                <a:solidFill>
                  <a:srgbClr val="FFFFCC"/>
                </a:solidFill>
                <a:latin typeface="+mn-ea"/>
                <a:ea typeface="+mn-ea"/>
              </a:rPr>
              <a:t>j</a:t>
            </a:r>
            <a:r>
              <a:rPr lang="en-US" altLang="zh-CN" sz="2000" b="1" i="0" dirty="0" err="1">
                <a:solidFill>
                  <a:srgbClr val="FFFFCC"/>
                </a:solidFill>
                <a:latin typeface="+mn-ea"/>
                <a:ea typeface="+mn-ea"/>
              </a:rPr>
              <a:t>++</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color=0</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for(</a:t>
            </a:r>
            <a:r>
              <a:rPr lang="en-US" altLang="zh-CN" sz="2000" b="1" i="0" dirty="0" err="1" smtClean="0">
                <a:solidFill>
                  <a:srgbClr val="FFFFCC"/>
                </a:solidFill>
                <a:latin typeface="+mn-ea"/>
                <a:ea typeface="+mn-ea"/>
              </a:rPr>
              <a:t>i</a:t>
            </a:r>
            <a:r>
              <a:rPr lang="en-US" altLang="zh-CN" sz="2000" b="1" i="0" dirty="0" smtClean="0">
                <a:solidFill>
                  <a:srgbClr val="FFFFCC"/>
                </a:solidFill>
                <a:latin typeface="+mn-ea"/>
                <a:ea typeface="+mn-ea"/>
              </a:rPr>
              <a:t>=0;i&lt;7;i</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color+=255/7;</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a:solidFill>
                  <a:srgbClr val="FFFFCC"/>
                </a:solidFill>
                <a:latin typeface="+mn-ea"/>
                <a:ea typeface="+mn-ea"/>
              </a:rPr>
              <a:t>SetTextColor</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hDC,RGB</a:t>
            </a:r>
            <a:r>
              <a:rPr lang="en-US" altLang="zh-CN" sz="2000" b="1" i="0" dirty="0">
                <a:solidFill>
                  <a:srgbClr val="FFFFCC"/>
                </a:solidFill>
                <a:latin typeface="+mn-ea"/>
                <a:ea typeface="+mn-ea"/>
              </a:rPr>
              <a:t>(255-color,0,color));</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LPCWSTR </a:t>
            </a:r>
            <a:r>
              <a:rPr lang="en-US" altLang="zh-CN" sz="2000" b="1" i="0" dirty="0" err="1">
                <a:solidFill>
                  <a:srgbClr val="FFFFCC"/>
                </a:solidFill>
                <a:latin typeface="+mn-ea"/>
                <a:ea typeface="+mn-ea"/>
              </a:rPr>
              <a:t>outInfo</a:t>
            </a:r>
            <a:r>
              <a:rPr lang="en-US" altLang="zh-CN" sz="2000" b="1" i="0" dirty="0">
                <a:solidFill>
                  <a:srgbClr val="FFFFCC"/>
                </a:solidFill>
                <a:latin typeface="+mn-ea"/>
                <a:ea typeface="+mn-ea"/>
              </a:rPr>
              <a:t>=&amp;poem[j][</a:t>
            </a:r>
            <a:r>
              <a:rPr lang="en-US" altLang="zh-CN" sz="2000" b="1" i="0" dirty="0" err="1">
                <a:solidFill>
                  <a:srgbClr val="FFFFCC"/>
                </a:solidFill>
                <a:latin typeface="+mn-ea"/>
                <a:ea typeface="+mn-ea"/>
              </a:rPr>
              <a:t>i</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a:solidFill>
                  <a:srgbClr val="FFFFCC"/>
                </a:solidFill>
                <a:latin typeface="+mn-ea"/>
                <a:ea typeface="+mn-ea"/>
              </a:rPr>
              <a:t>fontSize</a:t>
            </a:r>
            <a:r>
              <a:rPr lang="en-US" altLang="zh-CN" sz="2000" b="1" i="0" dirty="0">
                <a:solidFill>
                  <a:srgbClr val="FFFFCC"/>
                </a:solidFill>
                <a:latin typeface="+mn-ea"/>
                <a:ea typeface="+mn-ea"/>
              </a:rPr>
              <a:t>-=3;</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font=</a:t>
            </a:r>
            <a:r>
              <a:rPr lang="en-US" altLang="zh-CN" sz="2000" b="1" i="0" dirty="0" err="1">
                <a:solidFill>
                  <a:srgbClr val="FFFFCC"/>
                </a:solidFill>
                <a:latin typeface="+mn-ea"/>
                <a:ea typeface="+mn-ea"/>
              </a:rPr>
              <a:t>CreateMyFont</a:t>
            </a:r>
            <a:r>
              <a:rPr lang="en-US" altLang="zh-CN" sz="2000" b="1" i="0" dirty="0">
                <a:solidFill>
                  <a:srgbClr val="FFFFCC"/>
                </a:solidFill>
                <a:latin typeface="+mn-ea"/>
                <a:ea typeface="+mn-ea"/>
              </a:rPr>
              <a:t>(L"</a:t>
            </a:r>
            <a:r>
              <a:rPr lang="zh-CN" altLang="zh-CN" sz="2000" b="1" i="0" dirty="0">
                <a:solidFill>
                  <a:srgbClr val="FFFFCC"/>
                </a:solidFill>
                <a:latin typeface="+mn-ea"/>
                <a:ea typeface="+mn-ea"/>
              </a:rPr>
              <a:t>华文行楷</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fontSize</a:t>
            </a:r>
            <a:r>
              <a:rPr lang="en-US" altLang="zh-CN" sz="2000" b="1" i="0" dirty="0" smtClean="0">
                <a:solidFill>
                  <a:srgbClr val="FFFFCC"/>
                </a:solidFill>
                <a:latin typeface="+mn-ea"/>
                <a:ea typeface="+mn-ea"/>
              </a:rPr>
              <a:t>,</a:t>
            </a:r>
            <a:endParaRPr lang="en-US" altLang="zh-CN" sz="2000" b="1" i="0" dirty="0" smtClean="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a:t>
            </a:r>
            <a:r>
              <a:rPr lang="en-US" altLang="zh-CN" sz="2000" b="1" i="0" dirty="0" err="1">
                <a:solidFill>
                  <a:srgbClr val="FFFFCC"/>
                </a:solidFill>
                <a:latin typeface="+mn-ea"/>
                <a:ea typeface="+mn-ea"/>
              </a:rPr>
              <a:t>int</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sita</a:t>
            </a:r>
            <a:r>
              <a:rPr lang="en-US" altLang="zh-CN" sz="2000" b="1" i="0" dirty="0">
                <a:solidFill>
                  <a:srgbClr val="FFFFCC"/>
                </a:solidFill>
                <a:latin typeface="+mn-ea"/>
                <a:ea typeface="+mn-ea"/>
              </a:rPr>
              <a:t>-PI/2)*1800/PI))%3600);</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smtClean="0">
                <a:solidFill>
                  <a:srgbClr val="FFFFCC"/>
                </a:solidFill>
                <a:latin typeface="+mn-ea"/>
                <a:ea typeface="+mn-ea"/>
              </a:rPr>
              <a:t>SelectObject</a:t>
            </a:r>
            <a:r>
              <a:rPr lang="en-US" altLang="zh-CN" sz="2000" b="1" i="0" dirty="0" smtClean="0">
                <a:solidFill>
                  <a:srgbClr val="FFFFCC"/>
                </a:solidFill>
                <a:latin typeface="+mn-ea"/>
                <a:ea typeface="+mn-ea"/>
              </a:rPr>
              <a:t>(</a:t>
            </a:r>
            <a:r>
              <a:rPr lang="en-US" altLang="zh-CN" sz="2000" b="1" i="0" dirty="0" err="1" smtClean="0">
                <a:solidFill>
                  <a:srgbClr val="FFFFCC"/>
                </a:solidFill>
                <a:latin typeface="+mn-ea"/>
                <a:ea typeface="+mn-ea"/>
              </a:rPr>
              <a:t>hDC,font</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smtClean="0">
                <a:solidFill>
                  <a:srgbClr val="FFFFCC"/>
                </a:solidFill>
                <a:latin typeface="+mn-ea"/>
                <a:ea typeface="+mn-ea"/>
              </a:rPr>
              <a:t>begin.x</a:t>
            </a:r>
            <a:r>
              <a:rPr lang="en-US" altLang="zh-CN" sz="2000" b="1" i="0" dirty="0" smtClean="0">
                <a:solidFill>
                  <a:srgbClr val="FFFFCC"/>
                </a:solidFill>
                <a:latin typeface="+mn-ea"/>
                <a:ea typeface="+mn-ea"/>
              </a:rPr>
              <a:t>=</a:t>
            </a:r>
            <a:r>
              <a:rPr lang="en-US" altLang="zh-CN" sz="2000" b="1" i="0" dirty="0" err="1" smtClean="0">
                <a:solidFill>
                  <a:srgbClr val="FFFFCC"/>
                </a:solidFill>
                <a:latin typeface="+mn-ea"/>
                <a:ea typeface="+mn-ea"/>
              </a:rPr>
              <a:t>org.x</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int</a:t>
            </a:r>
            <a:r>
              <a:rPr lang="en-US" altLang="zh-CN" sz="2000" b="1" i="0" dirty="0">
                <a:solidFill>
                  <a:srgbClr val="FFFFCC"/>
                </a:solidFill>
                <a:latin typeface="+mn-ea"/>
                <a:ea typeface="+mn-ea"/>
              </a:rPr>
              <a:t>)(r0*cos(</a:t>
            </a:r>
            <a:r>
              <a:rPr lang="en-US" altLang="zh-CN" sz="2000" b="1" i="0" dirty="0" err="1">
                <a:solidFill>
                  <a:srgbClr val="FFFFCC"/>
                </a:solidFill>
                <a:latin typeface="+mn-ea"/>
                <a:ea typeface="+mn-ea"/>
              </a:rPr>
              <a:t>sita</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smtClean="0">
                <a:solidFill>
                  <a:srgbClr val="FFFFCC"/>
                </a:solidFill>
                <a:latin typeface="+mn-ea"/>
                <a:ea typeface="+mn-ea"/>
              </a:rPr>
              <a:t>begin.y</a:t>
            </a:r>
            <a:r>
              <a:rPr lang="en-US" altLang="zh-CN" sz="2000" b="1" i="0" dirty="0" smtClean="0">
                <a:solidFill>
                  <a:srgbClr val="FFFFCC"/>
                </a:solidFill>
                <a:latin typeface="+mn-ea"/>
                <a:ea typeface="+mn-ea"/>
              </a:rPr>
              <a:t>=</a:t>
            </a:r>
            <a:r>
              <a:rPr lang="en-US" altLang="zh-CN" sz="2000" b="1" i="0" dirty="0" err="1" smtClean="0">
                <a:solidFill>
                  <a:srgbClr val="FFFFCC"/>
                </a:solidFill>
                <a:latin typeface="+mn-ea"/>
                <a:ea typeface="+mn-ea"/>
              </a:rPr>
              <a:t>org.y</a:t>
            </a:r>
            <a:r>
              <a:rPr lang="en-US" altLang="zh-CN" sz="2000" b="1" i="0" dirty="0" smtClean="0">
                <a:solidFill>
                  <a:srgbClr val="FFFFCC"/>
                </a:solidFill>
                <a:latin typeface="+mn-ea"/>
                <a:ea typeface="+mn-ea"/>
              </a:rPr>
              <a:t>-</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int</a:t>
            </a:r>
            <a:r>
              <a:rPr lang="en-US" altLang="zh-CN" sz="2000" b="1" i="0" dirty="0">
                <a:solidFill>
                  <a:srgbClr val="FFFFCC"/>
                </a:solidFill>
                <a:latin typeface="+mn-ea"/>
                <a:ea typeface="+mn-ea"/>
              </a:rPr>
              <a:t>)(r0*sin(</a:t>
            </a:r>
            <a:r>
              <a:rPr lang="en-US" altLang="zh-CN" sz="2000" b="1" i="0" dirty="0" err="1">
                <a:solidFill>
                  <a:srgbClr val="FFFFCC"/>
                </a:solidFill>
                <a:latin typeface="+mn-ea"/>
                <a:ea typeface="+mn-ea"/>
              </a:rPr>
              <a:t>sita</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smtClean="0">
                <a:solidFill>
                  <a:srgbClr val="FFFFCC"/>
                </a:solidFill>
                <a:latin typeface="+mn-ea"/>
                <a:ea typeface="+mn-ea"/>
              </a:rPr>
              <a:t>TextOut</a:t>
            </a:r>
            <a:r>
              <a:rPr lang="en-US" altLang="zh-CN" sz="2000" b="1" i="0" dirty="0" smtClean="0">
                <a:solidFill>
                  <a:srgbClr val="FFFFCC"/>
                </a:solidFill>
                <a:latin typeface="+mn-ea"/>
                <a:ea typeface="+mn-ea"/>
              </a:rPr>
              <a:t>(hDC,begin.x,begin.y,outInfo,1</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r0-</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fontSize</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smtClean="0">
                <a:solidFill>
                  <a:srgbClr val="FFFFCC"/>
                </a:solidFill>
                <a:latin typeface="+mn-ea"/>
                <a:ea typeface="+mn-ea"/>
              </a:rPr>
              <a:t>DeleteObject</a:t>
            </a:r>
            <a:r>
              <a:rPr lang="en-US" altLang="zh-CN" sz="2000" b="1" i="0" dirty="0" smtClean="0">
                <a:solidFill>
                  <a:srgbClr val="FFFFCC"/>
                </a:solidFill>
                <a:latin typeface="+mn-ea"/>
                <a:ea typeface="+mn-ea"/>
              </a:rPr>
              <a:t>(font);</a:t>
            </a:r>
            <a:r>
              <a:rPr lang="zh-CN" altLang="zh-CN" sz="2000" b="1" i="0" dirty="0" smtClean="0">
                <a:solidFill>
                  <a:srgbClr val="FFFFCC"/>
                </a:solidFill>
                <a:latin typeface="+mn-ea"/>
                <a:ea typeface="+mn-ea"/>
              </a:rPr>
              <a:t> </a:t>
            </a:r>
            <a:endParaRPr lang="zh-CN" altLang="en-US" sz="2000" b="1" i="0" dirty="0">
              <a:solidFill>
                <a:srgbClr val="FFFFCC"/>
              </a:solidFill>
              <a:latin typeface="+mn-ea"/>
              <a:ea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56456" y="-27384"/>
            <a:ext cx="9777536" cy="6863417"/>
          </a:xfrm>
          <a:prstGeom prst="rect">
            <a:avLst/>
          </a:prstGeom>
          <a:noFill/>
        </p:spPr>
        <p:txBody>
          <a:bodyPr wrap="square" rtlCol="0">
            <a:spAutoFit/>
          </a:bodyPr>
          <a:lstStyle/>
          <a:p>
            <a:pPr>
              <a:lnSpc>
                <a:spcPts val="2200"/>
              </a:lnSpc>
            </a:pPr>
            <a:r>
              <a:rPr lang="en-US" altLang="zh-CN" sz="2000" b="1" i="0" dirty="0">
                <a:solidFill>
                  <a:srgbClr val="FFFFCC"/>
                </a:solidFill>
                <a:latin typeface="+mn-ea"/>
                <a:ea typeface="+mn-ea"/>
              </a:rPr>
              <a:t>	Sleep(100);				//</a:t>
            </a:r>
            <a:r>
              <a:rPr lang="zh-CN" altLang="zh-CN" sz="2000" b="1" i="0" dirty="0">
                <a:solidFill>
                  <a:srgbClr val="FFFFCC"/>
                </a:solidFill>
                <a:latin typeface="+mn-ea"/>
                <a:ea typeface="+mn-ea"/>
              </a:rPr>
              <a:t>输出一个文字暂停</a:t>
            </a:r>
            <a:r>
              <a:rPr lang="en-US" altLang="zh-CN" sz="2000" b="1" i="0" dirty="0">
                <a:solidFill>
                  <a:srgbClr val="FFFFCC"/>
                </a:solidFill>
                <a:latin typeface="+mn-ea"/>
                <a:ea typeface="+mn-ea"/>
              </a:rPr>
              <a:t>0.1 </a:t>
            </a:r>
            <a:r>
              <a:rPr lang="zh-CN" altLang="zh-CN" sz="2000" b="1" i="0" dirty="0">
                <a:solidFill>
                  <a:srgbClr val="FFFFCC"/>
                </a:solidFill>
                <a:latin typeface="+mn-ea"/>
                <a:ea typeface="+mn-ea"/>
              </a:rPr>
              <a:t>秒</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r>
              <a:rPr lang="en-US" altLang="zh-CN" sz="2000" b="1" i="0" dirty="0" err="1" smtClean="0">
                <a:solidFill>
                  <a:srgbClr val="FFFFCC"/>
                </a:solidFill>
                <a:latin typeface="+mn-ea"/>
                <a:ea typeface="+mn-ea"/>
              </a:rPr>
              <a:t>EndPaint</a:t>
            </a:r>
            <a:r>
              <a:rPr lang="en-US" altLang="zh-CN" sz="2000" b="1" i="0" dirty="0" smtClean="0">
                <a:solidFill>
                  <a:srgbClr val="FFFFCC"/>
                </a:solidFill>
                <a:latin typeface="+mn-ea"/>
                <a:ea typeface="+mn-ea"/>
              </a:rPr>
              <a:t>(</a:t>
            </a:r>
            <a:r>
              <a:rPr lang="en-US" altLang="zh-CN" sz="2000" b="1" i="0" dirty="0" err="1" smtClean="0">
                <a:solidFill>
                  <a:srgbClr val="FFFFCC"/>
                </a:solidFill>
                <a:latin typeface="+mn-ea"/>
                <a:ea typeface="+mn-ea"/>
              </a:rPr>
              <a:t>hWnd</a:t>
            </a:r>
            <a:r>
              <a:rPr lang="en-US" altLang="zh-CN" sz="2000" b="1" i="0" dirty="0">
                <a:solidFill>
                  <a:srgbClr val="FFFFCC"/>
                </a:solidFill>
                <a:latin typeface="+mn-ea"/>
                <a:ea typeface="+mn-ea"/>
              </a:rPr>
              <a:t>,&amp;</a:t>
            </a:r>
            <a:r>
              <a:rPr lang="en-US" altLang="zh-CN" sz="2000" b="1" i="0" dirty="0" err="1">
                <a:solidFill>
                  <a:srgbClr val="FFFFCC"/>
                </a:solidFill>
                <a:latin typeface="+mn-ea"/>
                <a:ea typeface="+mn-ea"/>
              </a:rPr>
              <a:t>ps</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结束绘图</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break</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case </a:t>
            </a:r>
            <a:r>
              <a:rPr lang="en-US" altLang="zh-CN" sz="2000" b="1" i="0" dirty="0">
                <a:solidFill>
                  <a:srgbClr val="FFFFCC"/>
                </a:solidFill>
                <a:latin typeface="+mn-ea"/>
                <a:ea typeface="+mn-ea"/>
              </a:rPr>
              <a:t>WM_DESTROY:</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r>
              <a:rPr lang="en-US" altLang="zh-CN" sz="2000" b="1" i="0" dirty="0" err="1">
                <a:solidFill>
                  <a:srgbClr val="FFFFCC"/>
                </a:solidFill>
                <a:latin typeface="+mn-ea"/>
                <a:ea typeface="+mn-ea"/>
              </a:rPr>
              <a:t>PostQuitMessage</a:t>
            </a:r>
            <a:r>
              <a:rPr lang="en-US" altLang="zh-CN" sz="2000" b="1" i="0" dirty="0">
                <a:solidFill>
                  <a:srgbClr val="FFFFCC"/>
                </a:solidFill>
                <a:latin typeface="+mn-ea"/>
                <a:ea typeface="+mn-ea"/>
              </a:rPr>
              <a:t>(0);			//</a:t>
            </a:r>
            <a:r>
              <a:rPr lang="zh-CN" altLang="zh-CN" sz="2000" b="1" i="0" dirty="0">
                <a:solidFill>
                  <a:srgbClr val="FFFFCC"/>
                </a:solidFill>
                <a:latin typeface="+mn-ea"/>
                <a:ea typeface="+mn-ea"/>
              </a:rPr>
              <a:t>调用</a:t>
            </a:r>
            <a:r>
              <a:rPr lang="en-US" altLang="zh-CN" sz="2000" b="1" i="0" dirty="0" err="1">
                <a:solidFill>
                  <a:srgbClr val="FFFFCC"/>
                </a:solidFill>
                <a:latin typeface="+mn-ea"/>
                <a:ea typeface="+mn-ea"/>
              </a:rPr>
              <a:t>PostQuitMessage</a:t>
            </a:r>
            <a:r>
              <a:rPr lang="zh-CN" altLang="zh-CN" sz="2000" b="1" i="0" dirty="0">
                <a:solidFill>
                  <a:srgbClr val="FFFFCC"/>
                </a:solidFill>
                <a:latin typeface="+mn-ea"/>
                <a:ea typeface="+mn-ea"/>
              </a:rPr>
              <a:t>发出</a:t>
            </a:r>
            <a:r>
              <a:rPr lang="en-US" altLang="zh-CN" sz="2000" b="1" i="0" dirty="0">
                <a:solidFill>
                  <a:srgbClr val="FFFFCC"/>
                </a:solidFill>
                <a:latin typeface="+mn-ea"/>
                <a:ea typeface="+mn-ea"/>
              </a:rPr>
              <a:t>WM_QUIT</a:t>
            </a:r>
            <a:r>
              <a:rPr lang="zh-CN" altLang="zh-CN" sz="2000" b="1" i="0" dirty="0">
                <a:solidFill>
                  <a:srgbClr val="FFFFCC"/>
                </a:solidFill>
                <a:latin typeface="+mn-ea"/>
                <a:ea typeface="+mn-ea"/>
              </a:rPr>
              <a:t>消息</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break</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default</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r>
              <a:rPr lang="en-US" altLang="zh-CN" sz="2000" b="1" i="0" dirty="0">
                <a:solidFill>
                  <a:srgbClr val="FFFFCC"/>
                </a:solidFill>
                <a:latin typeface="+mn-ea"/>
                <a:ea typeface="+mn-ea"/>
              </a:rPr>
              <a:t>return </a:t>
            </a:r>
            <a:r>
              <a:rPr lang="en-US" altLang="zh-CN" sz="2000" b="1" i="0" dirty="0" err="1">
                <a:solidFill>
                  <a:srgbClr val="FFFFCC"/>
                </a:solidFill>
                <a:latin typeface="+mn-ea"/>
                <a:ea typeface="+mn-ea"/>
              </a:rPr>
              <a:t>DefWindowProc</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hWnd,message,wParam,lParam</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r>
              <a:rPr lang="en-US" altLang="zh-CN" sz="2000" b="1" i="0" dirty="0">
                <a:solidFill>
                  <a:srgbClr val="FFFFCC"/>
                </a:solidFill>
                <a:latin typeface="+mn-ea"/>
                <a:ea typeface="+mn-ea"/>
              </a:rPr>
              <a:t>break;</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return </a:t>
            </a:r>
            <a:r>
              <a:rPr lang="en-US" altLang="zh-CN" sz="2000" b="1" i="0" dirty="0">
                <a:solidFill>
                  <a:srgbClr val="FFFFCC"/>
                </a:solidFill>
                <a:latin typeface="+mn-ea"/>
                <a:ea typeface="+mn-ea"/>
              </a:rPr>
              <a:t>0;</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a:t>
            </a:r>
            <a:endParaRPr lang="en-US" altLang="zh-CN" sz="2000" b="1" i="0" dirty="0" smtClean="0">
              <a:solidFill>
                <a:srgbClr val="FFFFCC"/>
              </a:solidFill>
              <a:latin typeface="+mn-ea"/>
              <a:ea typeface="+mn-ea"/>
            </a:endParaRPr>
          </a:p>
          <a:p>
            <a:pPr>
              <a:lnSpc>
                <a:spcPts val="2200"/>
              </a:lnSpc>
            </a:pP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HFONT </a:t>
            </a:r>
            <a:r>
              <a:rPr lang="en-US" altLang="zh-CN" sz="2000" b="1" i="0" dirty="0" err="1">
                <a:solidFill>
                  <a:srgbClr val="FFFFCC"/>
                </a:solidFill>
                <a:latin typeface="+mn-ea"/>
                <a:ea typeface="+mn-ea"/>
              </a:rPr>
              <a:t>CreateMyFont</a:t>
            </a:r>
            <a:r>
              <a:rPr lang="en-US" altLang="zh-CN" sz="2000" b="1" i="0" dirty="0">
                <a:solidFill>
                  <a:srgbClr val="FFFFCC"/>
                </a:solidFill>
                <a:latin typeface="+mn-ea"/>
                <a:ea typeface="+mn-ea"/>
              </a:rPr>
              <a:t>(TCHAR *</a:t>
            </a:r>
            <a:r>
              <a:rPr lang="en-US" altLang="zh-CN" sz="2000" b="1" i="0" dirty="0" err="1">
                <a:solidFill>
                  <a:srgbClr val="FFFFCC"/>
                </a:solidFill>
                <a:latin typeface="+mn-ea"/>
                <a:ea typeface="+mn-ea"/>
              </a:rPr>
              <a:t>fontName,int</a:t>
            </a:r>
            <a:r>
              <a:rPr lang="en-US" altLang="zh-CN" sz="2000" b="1" i="0" dirty="0">
                <a:solidFill>
                  <a:srgbClr val="FFFFCC"/>
                </a:solidFill>
                <a:latin typeface="+mn-ea"/>
                <a:ea typeface="+mn-ea"/>
              </a:rPr>
              <a:t> </a:t>
            </a:r>
            <a:r>
              <a:rPr lang="en-US" altLang="zh-CN" sz="2000" b="1" i="0" dirty="0" err="1">
                <a:solidFill>
                  <a:srgbClr val="FFFFCC"/>
                </a:solidFill>
                <a:latin typeface="+mn-ea"/>
                <a:ea typeface="+mn-ea"/>
              </a:rPr>
              <a:t>height,int</a:t>
            </a:r>
            <a:r>
              <a:rPr lang="en-US" altLang="zh-CN" sz="2000" b="1" i="0" dirty="0">
                <a:solidFill>
                  <a:srgbClr val="FFFFCC"/>
                </a:solidFill>
                <a:latin typeface="+mn-ea"/>
                <a:ea typeface="+mn-ea"/>
              </a:rPr>
              <a:t> lean)</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return </a:t>
            </a:r>
            <a:r>
              <a:rPr lang="en-US" altLang="zh-CN" sz="2000" b="1" i="0" dirty="0" err="1">
                <a:solidFill>
                  <a:srgbClr val="FFFFCC"/>
                </a:solidFill>
                <a:latin typeface="+mn-ea"/>
                <a:ea typeface="+mn-ea"/>
              </a:rPr>
              <a:t>CreateFont</a:t>
            </a: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a:t>
            </a:r>
            <a:r>
              <a:rPr lang="zh-CN" altLang="zh-CN" sz="2000" b="1" i="0" dirty="0">
                <a:solidFill>
                  <a:srgbClr val="FFFFCC"/>
                </a:solidFill>
                <a:latin typeface="+mn-ea"/>
                <a:ea typeface="+mn-ea"/>
              </a:rPr>
              <a:t>创建自定义字体</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a:t>
            </a:r>
            <a:r>
              <a:rPr lang="en-US" altLang="zh-CN" sz="2000" b="1" i="0" dirty="0">
                <a:solidFill>
                  <a:srgbClr val="FFFFCC"/>
                </a:solidFill>
                <a:latin typeface="+mn-ea"/>
                <a:ea typeface="+mn-ea"/>
              </a:rPr>
              <a:t>	height,			</a:t>
            </a:r>
            <a:r>
              <a:rPr lang="en-US" altLang="zh-CN" sz="2000" b="1" i="0" dirty="0" smtClean="0">
                <a:solidFill>
                  <a:srgbClr val="FFFFCC"/>
                </a:solidFill>
                <a:latin typeface="+mn-ea"/>
                <a:ea typeface="+mn-ea"/>
              </a:rPr>
              <a:t>//</a:t>
            </a:r>
            <a:r>
              <a:rPr lang="zh-CN" altLang="zh-CN" sz="2000" b="1" i="0" dirty="0">
                <a:solidFill>
                  <a:srgbClr val="FFFFCC"/>
                </a:solidFill>
                <a:latin typeface="+mn-ea"/>
                <a:ea typeface="+mn-ea"/>
              </a:rPr>
              <a:t>字体的高度</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0</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由系统根据高宽比选取字体最佳宽度值</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lean</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倾斜度为</a:t>
            </a:r>
            <a:r>
              <a:rPr lang="en-US" altLang="zh-CN" sz="2000" b="1" i="0" dirty="0">
                <a:solidFill>
                  <a:srgbClr val="FFFFCC"/>
                </a:solidFill>
                <a:latin typeface="+mn-ea"/>
                <a:ea typeface="+mn-ea"/>
              </a:rPr>
              <a:t>lean</a:t>
            </a:r>
            <a:r>
              <a:rPr lang="zh-CN" altLang="zh-CN" sz="2000" b="1" i="0" dirty="0">
                <a:solidFill>
                  <a:srgbClr val="FFFFCC"/>
                </a:solidFill>
                <a:latin typeface="+mn-ea"/>
                <a:ea typeface="+mn-ea"/>
              </a:rPr>
              <a:t>，其值由调用时传过来</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0</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字体的倾斜度为</a:t>
            </a:r>
            <a:r>
              <a:rPr lang="en-US" altLang="zh-CN" sz="2000" b="1" i="0" dirty="0">
                <a:solidFill>
                  <a:srgbClr val="FFFFCC"/>
                </a:solidFill>
                <a:latin typeface="+mn-ea"/>
                <a:ea typeface="+mn-ea"/>
              </a:rPr>
              <a:t> 0</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FW_HEAVY</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字体的粗度，</a:t>
            </a:r>
            <a:r>
              <a:rPr lang="en-US" altLang="zh-CN" sz="2000" b="1" i="0" dirty="0">
                <a:solidFill>
                  <a:srgbClr val="FFFFCC"/>
                </a:solidFill>
                <a:latin typeface="+mn-ea"/>
                <a:ea typeface="+mn-ea"/>
              </a:rPr>
              <a:t>FW_HEAVY</a:t>
            </a:r>
            <a:r>
              <a:rPr lang="zh-CN" altLang="zh-CN" sz="2000" b="1" i="0" dirty="0">
                <a:solidFill>
                  <a:srgbClr val="FFFFCC"/>
                </a:solidFill>
                <a:latin typeface="+mn-ea"/>
                <a:ea typeface="+mn-ea"/>
              </a:rPr>
              <a:t>为最粗</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0</a:t>
            </a: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a:t>
            </a:r>
            <a:r>
              <a:rPr lang="zh-CN" altLang="zh-CN" sz="2000" b="1" i="0" dirty="0">
                <a:solidFill>
                  <a:srgbClr val="FFFFCC"/>
                </a:solidFill>
                <a:latin typeface="+mn-ea"/>
                <a:ea typeface="+mn-ea"/>
              </a:rPr>
              <a:t>非斜体字</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0</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无下划</a:t>
            </a:r>
            <a:r>
              <a:rPr lang="zh-CN" altLang="zh-CN" sz="2000" b="1" i="0" dirty="0" smtClean="0">
                <a:solidFill>
                  <a:srgbClr val="FFFFCC"/>
                </a:solidFill>
                <a:latin typeface="+mn-ea"/>
                <a:ea typeface="+mn-ea"/>
              </a:rPr>
              <a:t>线</a:t>
            </a:r>
            <a:endParaRPr lang="zh-CN" altLang="en-US" sz="2000" b="1" i="0" dirty="0">
              <a:solidFill>
                <a:srgbClr val="FFFFCC"/>
              </a:solidFill>
              <a:latin typeface="+mn-ea"/>
              <a:ea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5BA7AD6A-7A98-4D5B-BCD4-C738D9B02DB7}" type="slidenum">
              <a:rPr lang="en-US" altLang="zh-CN"/>
            </a:fld>
            <a:endParaRPr lang="en-US" altLang="zh-CN"/>
          </a:p>
        </p:txBody>
      </p:sp>
      <p:sp>
        <p:nvSpPr>
          <p:cNvPr id="11266" name="Text Box 2"/>
          <p:cNvSpPr txBox="1">
            <a:spLocks noChangeArrowheads="1"/>
          </p:cNvSpPr>
          <p:nvPr/>
        </p:nvSpPr>
        <p:spPr bwMode="auto">
          <a:xfrm>
            <a:off x="0" y="0"/>
            <a:ext cx="4995863" cy="641350"/>
          </a:xfrm>
          <a:prstGeom prst="rect">
            <a:avLst/>
          </a:prstGeom>
          <a:gradFill rotWithShape="0">
            <a:gsLst>
              <a:gs pos="0">
                <a:srgbClr val="CCFF99"/>
              </a:gs>
              <a:gs pos="100000">
                <a:srgbClr val="FFEBFA"/>
              </a:gs>
            </a:gsLst>
            <a:path path="rect">
              <a:fillToRect r="100000" b="10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lvl="1"/>
            <a:r>
              <a:rPr lang="en-US" altLang="zh-CN" sz="3600" b="1" i="0" dirty="0" smtClean="0">
                <a:latin typeface="Arial" panose="020B0604020202020204" pitchFamily="34" charset="0"/>
              </a:rPr>
              <a:t>4.1.2 </a:t>
            </a:r>
            <a:r>
              <a:rPr lang="zh-CN" altLang="en-US" sz="3600" b="1" i="0" dirty="0">
                <a:latin typeface="Arial" panose="020B0604020202020204" pitchFamily="34" charset="0"/>
              </a:rPr>
              <a:t>创建自定义字体</a:t>
            </a:r>
            <a:endParaRPr lang="zh-CN" altLang="en-US" sz="3600" b="1" i="0" dirty="0">
              <a:latin typeface="Arial" panose="020B0604020202020204" pitchFamily="34" charset="0"/>
            </a:endParaRPr>
          </a:p>
        </p:txBody>
      </p:sp>
      <p:sp>
        <p:nvSpPr>
          <p:cNvPr id="11267" name="Text Box 3"/>
          <p:cNvSpPr txBox="1">
            <a:spLocks noChangeArrowheads="1"/>
          </p:cNvSpPr>
          <p:nvPr/>
        </p:nvSpPr>
        <p:spPr bwMode="auto">
          <a:xfrm>
            <a:off x="82550" y="762000"/>
            <a:ext cx="9740900" cy="5984875"/>
          </a:xfrm>
          <a:prstGeom prst="rect">
            <a:avLst/>
          </a:prstGeom>
          <a:gradFill rotWithShape="0">
            <a:gsLst>
              <a:gs pos="0">
                <a:srgbClr val="FFEBFF"/>
              </a:gs>
              <a:gs pos="50000">
                <a:srgbClr val="FFFFEB"/>
              </a:gs>
              <a:gs pos="100000">
                <a:srgbClr val="FFEB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10000"/>
              </a:lnSpc>
            </a:pPr>
            <a:r>
              <a:rPr lang="en-US" altLang="zh-CN" sz="2200" b="1" i="0" dirty="0"/>
              <a:t> </a:t>
            </a:r>
            <a:r>
              <a:rPr lang="zh-CN" altLang="en-US" sz="2200" b="1" i="0" dirty="0"/>
              <a:t>若需要定义系统以外的字体，可以调用函数</a:t>
            </a:r>
            <a:r>
              <a:rPr lang="en-US" altLang="zh-CN" sz="2200" b="1" i="0" dirty="0" err="1"/>
              <a:t>GreateFont</a:t>
            </a:r>
            <a:r>
              <a:rPr lang="zh-CN" altLang="zh-CN" sz="2200" b="1" i="0" dirty="0"/>
              <a:t>自行</a:t>
            </a:r>
            <a:r>
              <a:rPr lang="zh-CN" altLang="en-US" sz="2200" b="1" i="0" dirty="0"/>
              <a:t>创建   </a:t>
            </a:r>
            <a:r>
              <a:rPr lang="en-US" altLang="zh-CN" sz="2200" b="1" i="0" dirty="0" err="1">
                <a:solidFill>
                  <a:srgbClr val="FF0000"/>
                </a:solidFill>
                <a:latin typeface="黑体" panose="02010609060101010101" pitchFamily="49" charset="-122"/>
                <a:ea typeface="黑体" panose="02010609060101010101" pitchFamily="49" charset="-122"/>
              </a:rPr>
              <a:t>HFont</a:t>
            </a:r>
            <a:r>
              <a:rPr lang="en-US" altLang="zh-CN" sz="2200" b="1" i="0" dirty="0">
                <a:solidFill>
                  <a:srgbClr val="FF0000"/>
                </a:solidFill>
                <a:latin typeface="黑体" panose="02010609060101010101" pitchFamily="49" charset="-122"/>
                <a:ea typeface="黑体" panose="02010609060101010101" pitchFamily="49" charset="-122"/>
              </a:rPr>
              <a:t>=</a:t>
            </a:r>
            <a:r>
              <a:rPr lang="en-US" altLang="zh-CN" sz="2200" b="1" i="0" dirty="0" err="1">
                <a:solidFill>
                  <a:srgbClr val="FF0000"/>
                </a:solidFill>
                <a:latin typeface="黑体" panose="02010609060101010101" pitchFamily="49" charset="-122"/>
                <a:ea typeface="黑体" panose="02010609060101010101" pitchFamily="49" charset="-122"/>
              </a:rPr>
              <a:t>CreateFont</a:t>
            </a:r>
            <a:r>
              <a:rPr lang="en-US" altLang="zh-CN" sz="2200" b="1" i="0" dirty="0">
                <a:solidFill>
                  <a:srgbClr val="FF0000"/>
                </a:solidFill>
                <a:latin typeface="黑体" panose="02010609060101010101" pitchFamily="49" charset="-122"/>
                <a:ea typeface="黑体" panose="02010609060101010101" pitchFamily="49" charset="-122"/>
              </a:rPr>
              <a:t> </a:t>
            </a:r>
            <a:endParaRPr lang="en-US" altLang="zh-CN" sz="2200" b="1" i="0" dirty="0">
              <a:solidFill>
                <a:srgbClr val="FF0000"/>
              </a:solidFill>
              <a:latin typeface="黑体" panose="02010609060101010101" pitchFamily="49" charset="-122"/>
              <a:ea typeface="黑体" panose="02010609060101010101" pitchFamily="49" charset="-122"/>
            </a:endParaRPr>
          </a:p>
          <a:p>
            <a:pPr>
              <a:lnSpc>
                <a:spcPct val="110000"/>
              </a:lnSpc>
            </a:pPr>
            <a:r>
              <a:rPr lang="en-US" altLang="zh-CN" sz="2200" b="1" i="0" dirty="0">
                <a:solidFill>
                  <a:srgbClr val="FF0000"/>
                </a:solidFill>
                <a:latin typeface="黑体" panose="02010609060101010101" pitchFamily="49" charset="-122"/>
                <a:ea typeface="黑体" panose="02010609060101010101" pitchFamily="49" charset="-122"/>
              </a:rPr>
              <a:t>(</a:t>
            </a:r>
            <a:r>
              <a:rPr lang="en-US" altLang="zh-CN" sz="2200" b="1" i="0" dirty="0" err="1">
                <a:solidFill>
                  <a:srgbClr val="990033"/>
                </a:solidFill>
                <a:latin typeface="黑体" panose="02010609060101010101" pitchFamily="49" charset="-122"/>
                <a:ea typeface="黑体" panose="02010609060101010101" pitchFamily="49" charset="-122"/>
              </a:rPr>
              <a:t>int</a:t>
            </a:r>
            <a:r>
              <a:rPr lang="en-US" altLang="zh-CN" sz="2200" b="1" i="0" dirty="0">
                <a:solidFill>
                  <a:srgbClr val="990033"/>
                </a:solidFill>
                <a:latin typeface="黑体" panose="02010609060101010101" pitchFamily="49" charset="-122"/>
                <a:ea typeface="黑体" panose="02010609060101010101" pitchFamily="49" charset="-122"/>
              </a:rPr>
              <a:t> </a:t>
            </a:r>
            <a:r>
              <a:rPr lang="en-US" altLang="zh-CN" sz="2200" b="1" i="0" dirty="0" err="1">
                <a:solidFill>
                  <a:srgbClr val="990033"/>
                </a:solidFill>
                <a:latin typeface="黑体" panose="02010609060101010101" pitchFamily="49" charset="-122"/>
                <a:ea typeface="黑体" panose="02010609060101010101" pitchFamily="49" charset="-122"/>
              </a:rPr>
              <a:t>nHeight</a:t>
            </a:r>
            <a:r>
              <a:rPr lang="en-US" altLang="zh-CN" sz="2200" b="1" i="0" dirty="0">
                <a:solidFill>
                  <a:srgbClr val="990033"/>
                </a:solidFill>
                <a:latin typeface="黑体" panose="02010609060101010101" pitchFamily="49" charset="-122"/>
                <a:ea typeface="黑体" panose="02010609060101010101" pitchFamily="49" charset="-122"/>
              </a:rPr>
              <a:t>,  	//</a:t>
            </a:r>
            <a:r>
              <a:rPr lang="zh-CN" altLang="en-US" sz="2200" b="1" i="0" dirty="0">
                <a:solidFill>
                  <a:srgbClr val="990033"/>
                </a:solidFill>
                <a:latin typeface="黑体" panose="02010609060101010101" pitchFamily="49" charset="-122"/>
                <a:ea typeface="黑体" panose="02010609060101010101" pitchFamily="49" charset="-122"/>
              </a:rPr>
              <a:t>字体高度，</a:t>
            </a:r>
            <a:r>
              <a:rPr lang="en-US" altLang="zh-CN" sz="2200" b="1" i="0" dirty="0">
                <a:solidFill>
                  <a:srgbClr val="990033"/>
                </a:solidFill>
                <a:latin typeface="黑体" panose="02010609060101010101" pitchFamily="49" charset="-122"/>
                <a:ea typeface="黑体" panose="02010609060101010101" pitchFamily="49" charset="-122"/>
              </a:rPr>
              <a:t>0</a:t>
            </a:r>
            <a:r>
              <a:rPr lang="zh-CN" altLang="en-US" sz="2200" b="1" i="0" dirty="0">
                <a:solidFill>
                  <a:srgbClr val="990033"/>
                </a:solidFill>
                <a:latin typeface="黑体" panose="02010609060101010101" pitchFamily="49" charset="-122"/>
                <a:ea typeface="黑体" panose="02010609060101010101" pitchFamily="49" charset="-122"/>
              </a:rPr>
              <a:t>采用系统缺省值，使用逻辑单位</a:t>
            </a:r>
            <a:endParaRPr lang="zh-CN" altLang="en-US" sz="2200" b="1" i="0" dirty="0">
              <a:solidFill>
                <a:srgbClr val="990033"/>
              </a:solidFill>
              <a:latin typeface="黑体" panose="02010609060101010101" pitchFamily="49" charset="-122"/>
              <a:ea typeface="黑体" panose="02010609060101010101" pitchFamily="49" charset="-122"/>
            </a:endParaRPr>
          </a:p>
          <a:p>
            <a:pPr>
              <a:lnSpc>
                <a:spcPct val="110000"/>
              </a:lnSpc>
            </a:pPr>
            <a:r>
              <a:rPr lang="zh-CN" altLang="en-US" sz="2200" b="1" i="0" dirty="0">
                <a:solidFill>
                  <a:srgbClr val="990033"/>
                </a:solidFill>
                <a:latin typeface="黑体" panose="02010609060101010101" pitchFamily="49" charset="-122"/>
                <a:ea typeface="黑体" panose="02010609060101010101" pitchFamily="49" charset="-122"/>
              </a:rPr>
              <a:t> </a:t>
            </a:r>
            <a:r>
              <a:rPr lang="en-US" altLang="zh-CN" sz="2200" b="1" i="0" dirty="0" err="1">
                <a:solidFill>
                  <a:srgbClr val="990033"/>
                </a:solidFill>
                <a:latin typeface="黑体" panose="02010609060101010101" pitchFamily="49" charset="-122"/>
                <a:ea typeface="黑体" panose="02010609060101010101" pitchFamily="49" charset="-122"/>
              </a:rPr>
              <a:t>int</a:t>
            </a:r>
            <a:r>
              <a:rPr lang="en-US" altLang="zh-CN" sz="2200" b="1" i="0" dirty="0">
                <a:solidFill>
                  <a:srgbClr val="990033"/>
                </a:solidFill>
                <a:latin typeface="黑体" panose="02010609060101010101" pitchFamily="49" charset="-122"/>
                <a:ea typeface="黑体" panose="02010609060101010101" pitchFamily="49" charset="-122"/>
              </a:rPr>
              <a:t> </a:t>
            </a:r>
            <a:r>
              <a:rPr lang="en-US" altLang="zh-CN" sz="2200" b="1" i="0" dirty="0" err="1">
                <a:solidFill>
                  <a:srgbClr val="990033"/>
                </a:solidFill>
                <a:latin typeface="黑体" panose="02010609060101010101" pitchFamily="49" charset="-122"/>
                <a:ea typeface="黑体" panose="02010609060101010101" pitchFamily="49" charset="-122"/>
              </a:rPr>
              <a:t>nWidth</a:t>
            </a:r>
            <a:r>
              <a:rPr lang="en-US" altLang="zh-CN" sz="2200" b="1" i="0" dirty="0">
                <a:solidFill>
                  <a:srgbClr val="990033"/>
                </a:solidFill>
                <a:latin typeface="黑体" panose="02010609060101010101" pitchFamily="49" charset="-122"/>
                <a:ea typeface="黑体" panose="02010609060101010101" pitchFamily="49" charset="-122"/>
              </a:rPr>
              <a:t>,	  	//</a:t>
            </a:r>
            <a:r>
              <a:rPr lang="zh-CN" altLang="en-US" sz="2200" b="1" i="0" dirty="0">
                <a:solidFill>
                  <a:srgbClr val="990033"/>
                </a:solidFill>
                <a:latin typeface="黑体" panose="02010609060101010101" pitchFamily="49" charset="-122"/>
                <a:ea typeface="黑体" panose="02010609060101010101" pitchFamily="49" charset="-122"/>
              </a:rPr>
              <a:t>字体宽度，取</a:t>
            </a:r>
            <a:r>
              <a:rPr lang="en-US" altLang="zh-CN" sz="2200" b="1" i="0" dirty="0">
                <a:solidFill>
                  <a:srgbClr val="990033"/>
                </a:solidFill>
                <a:latin typeface="黑体" panose="02010609060101010101" pitchFamily="49" charset="-122"/>
                <a:ea typeface="黑体" panose="02010609060101010101" pitchFamily="49" charset="-122"/>
              </a:rPr>
              <a:t>0</a:t>
            </a:r>
            <a:r>
              <a:rPr lang="zh-CN" altLang="en-US" sz="2200" b="1" i="0" dirty="0">
                <a:solidFill>
                  <a:srgbClr val="990033"/>
                </a:solidFill>
                <a:latin typeface="黑体" panose="02010609060101010101" pitchFamily="49" charset="-122"/>
                <a:ea typeface="黑体" panose="02010609060101010101" pitchFamily="49" charset="-122"/>
              </a:rPr>
              <a:t>则由系统根据高宽比取最佳值</a:t>
            </a:r>
            <a:endParaRPr lang="zh-CN" altLang="en-US" sz="2200" b="1" i="0" dirty="0">
              <a:solidFill>
                <a:srgbClr val="990033"/>
              </a:solidFill>
              <a:latin typeface="黑体" panose="02010609060101010101" pitchFamily="49" charset="-122"/>
              <a:ea typeface="黑体" panose="02010609060101010101" pitchFamily="49" charset="-122"/>
            </a:endParaRPr>
          </a:p>
          <a:p>
            <a:pPr>
              <a:lnSpc>
                <a:spcPct val="110000"/>
              </a:lnSpc>
            </a:pPr>
            <a:r>
              <a:rPr lang="zh-CN" altLang="en-US" sz="2200" b="1" i="0" dirty="0">
                <a:solidFill>
                  <a:srgbClr val="003300"/>
                </a:solidFill>
                <a:latin typeface="黑体" panose="02010609060101010101" pitchFamily="49" charset="-122"/>
                <a:ea typeface="黑体" panose="02010609060101010101" pitchFamily="49" charset="-122"/>
              </a:rPr>
              <a:t> </a:t>
            </a:r>
            <a:r>
              <a:rPr lang="en-US" altLang="zh-CN" sz="2200" b="1" i="0" dirty="0" err="1">
                <a:solidFill>
                  <a:srgbClr val="003300"/>
                </a:solidFill>
                <a:latin typeface="黑体" panose="02010609060101010101" pitchFamily="49" charset="-122"/>
                <a:ea typeface="黑体" panose="02010609060101010101" pitchFamily="49" charset="-122"/>
              </a:rPr>
              <a:t>int</a:t>
            </a:r>
            <a:r>
              <a:rPr lang="en-US" altLang="zh-CN" sz="2200" b="1" i="0" dirty="0">
                <a:solidFill>
                  <a:srgbClr val="003300"/>
                </a:solidFill>
                <a:latin typeface="黑体" panose="02010609060101010101" pitchFamily="49" charset="-122"/>
                <a:ea typeface="黑体" panose="02010609060101010101" pitchFamily="49" charset="-122"/>
              </a:rPr>
              <a:t> </a:t>
            </a:r>
            <a:r>
              <a:rPr lang="en-US" altLang="zh-CN" sz="2200" b="1" i="0" dirty="0" err="1">
                <a:solidFill>
                  <a:srgbClr val="003300"/>
                </a:solidFill>
                <a:latin typeface="黑体" panose="02010609060101010101" pitchFamily="49" charset="-122"/>
                <a:ea typeface="黑体" panose="02010609060101010101" pitchFamily="49" charset="-122"/>
              </a:rPr>
              <a:t>nEscapement</a:t>
            </a:r>
            <a:r>
              <a:rPr lang="en-US" altLang="zh-CN" sz="2200" b="1" i="0" dirty="0">
                <a:solidFill>
                  <a:srgbClr val="003300"/>
                </a:solidFill>
                <a:latin typeface="黑体" panose="02010609060101010101" pitchFamily="49" charset="-122"/>
                <a:ea typeface="黑体" panose="02010609060101010101" pitchFamily="49" charset="-122"/>
              </a:rPr>
              <a:t>, 	//</a:t>
            </a:r>
            <a:r>
              <a:rPr lang="zh-CN" altLang="en-US" sz="2200" b="1" i="0" dirty="0">
                <a:solidFill>
                  <a:srgbClr val="003300"/>
                </a:solidFill>
                <a:latin typeface="黑体" panose="02010609060101010101" pitchFamily="49" charset="-122"/>
                <a:ea typeface="黑体" panose="02010609060101010101" pitchFamily="49" charset="-122"/>
              </a:rPr>
              <a:t>每</a:t>
            </a:r>
            <a:r>
              <a:rPr lang="zh-CN" altLang="en-US" sz="2200" b="1" i="0" dirty="0">
                <a:solidFill>
                  <a:srgbClr val="FF0000"/>
                </a:solidFill>
                <a:latin typeface="黑体" panose="02010609060101010101" pitchFamily="49" charset="-122"/>
                <a:ea typeface="黑体" panose="02010609060101010101" pitchFamily="49" charset="-122"/>
              </a:rPr>
              <a:t>行</a:t>
            </a:r>
            <a:r>
              <a:rPr lang="zh-CN" altLang="en-US" sz="2200" b="1" i="0" dirty="0">
                <a:solidFill>
                  <a:srgbClr val="003300"/>
                </a:solidFill>
                <a:latin typeface="黑体" panose="02010609060101010101" pitchFamily="49" charset="-122"/>
                <a:ea typeface="黑体" panose="02010609060101010101" pitchFamily="49" charset="-122"/>
              </a:rPr>
              <a:t>文字相对于页底的角度，</a:t>
            </a:r>
            <a:r>
              <a:rPr lang="zh-CN" altLang="zh-CN" sz="2200" b="1" i="0" dirty="0">
                <a:solidFill>
                  <a:srgbClr val="003300"/>
                </a:solidFill>
                <a:latin typeface="黑体" panose="02010609060101010101" pitchFamily="49" charset="-122"/>
                <a:ea typeface="黑体" panose="02010609060101010101" pitchFamily="49" charset="-122"/>
              </a:rPr>
              <a:t>单位为</a:t>
            </a:r>
            <a:r>
              <a:rPr lang="en-US" altLang="zh-CN" sz="2200" b="1" i="0" dirty="0">
                <a:solidFill>
                  <a:srgbClr val="003300"/>
                </a:solidFill>
                <a:latin typeface="黑体" panose="02010609060101010101" pitchFamily="49" charset="-122"/>
                <a:ea typeface="黑体" panose="02010609060101010101" pitchFamily="49" charset="-122"/>
              </a:rPr>
              <a:t>0.1</a:t>
            </a:r>
            <a:r>
              <a:rPr lang="zh-CN" altLang="en-US" sz="2200" b="1" i="0" dirty="0">
                <a:solidFill>
                  <a:srgbClr val="003300"/>
                </a:solidFill>
                <a:latin typeface="黑体" panose="02010609060101010101" pitchFamily="49" charset="-122"/>
                <a:ea typeface="黑体" panose="02010609060101010101" pitchFamily="49" charset="-122"/>
              </a:rPr>
              <a:t>度</a:t>
            </a:r>
            <a:endParaRPr lang="zh-CN" altLang="en-US" sz="2200" b="1" i="0" dirty="0">
              <a:solidFill>
                <a:srgbClr val="003300"/>
              </a:solidFill>
              <a:latin typeface="黑体" panose="02010609060101010101" pitchFamily="49" charset="-122"/>
              <a:ea typeface="黑体" panose="02010609060101010101" pitchFamily="49" charset="-122"/>
            </a:endParaRPr>
          </a:p>
          <a:p>
            <a:pPr>
              <a:lnSpc>
                <a:spcPct val="110000"/>
              </a:lnSpc>
            </a:pPr>
            <a:r>
              <a:rPr lang="zh-CN" altLang="en-US" sz="2200" b="1" i="0" dirty="0">
                <a:solidFill>
                  <a:srgbClr val="003300"/>
                </a:solidFill>
                <a:latin typeface="黑体" panose="02010609060101010101" pitchFamily="49" charset="-122"/>
                <a:ea typeface="黑体" panose="02010609060101010101" pitchFamily="49" charset="-122"/>
              </a:rPr>
              <a:t> </a:t>
            </a:r>
            <a:r>
              <a:rPr lang="en-US" altLang="zh-CN" sz="2200" b="1" i="0" dirty="0" err="1">
                <a:solidFill>
                  <a:srgbClr val="003300"/>
                </a:solidFill>
                <a:latin typeface="黑体" panose="02010609060101010101" pitchFamily="49" charset="-122"/>
                <a:ea typeface="黑体" panose="02010609060101010101" pitchFamily="49" charset="-122"/>
              </a:rPr>
              <a:t>int</a:t>
            </a:r>
            <a:r>
              <a:rPr lang="en-US" altLang="zh-CN" sz="2200" b="1" i="0" dirty="0">
                <a:solidFill>
                  <a:srgbClr val="003300"/>
                </a:solidFill>
                <a:latin typeface="黑体" panose="02010609060101010101" pitchFamily="49" charset="-122"/>
                <a:ea typeface="黑体" panose="02010609060101010101" pitchFamily="49" charset="-122"/>
              </a:rPr>
              <a:t> </a:t>
            </a:r>
            <a:r>
              <a:rPr lang="en-US" altLang="zh-CN" sz="2200" b="1" i="0" dirty="0" err="1">
                <a:solidFill>
                  <a:srgbClr val="003300"/>
                </a:solidFill>
                <a:latin typeface="黑体" panose="02010609060101010101" pitchFamily="49" charset="-122"/>
                <a:ea typeface="黑体" panose="02010609060101010101" pitchFamily="49" charset="-122"/>
              </a:rPr>
              <a:t>nOrienation</a:t>
            </a:r>
            <a:r>
              <a:rPr lang="en-US" altLang="zh-CN" sz="2200" b="1" i="0" dirty="0">
                <a:solidFill>
                  <a:srgbClr val="003300"/>
                </a:solidFill>
                <a:latin typeface="黑体" panose="02010609060101010101" pitchFamily="49" charset="-122"/>
                <a:ea typeface="黑体" panose="02010609060101010101" pitchFamily="49" charset="-122"/>
              </a:rPr>
              <a:t>, 	//</a:t>
            </a:r>
            <a:r>
              <a:rPr lang="zh-CN" altLang="en-US" sz="2200" b="1" i="0" dirty="0">
                <a:solidFill>
                  <a:srgbClr val="003300"/>
                </a:solidFill>
                <a:latin typeface="黑体" panose="02010609060101010101" pitchFamily="49" charset="-122"/>
                <a:ea typeface="黑体" panose="02010609060101010101" pitchFamily="49" charset="-122"/>
              </a:rPr>
              <a:t>每</a:t>
            </a:r>
            <a:r>
              <a:rPr lang="zh-CN" altLang="en-US" sz="2200" b="1" i="0" dirty="0">
                <a:solidFill>
                  <a:srgbClr val="FF0000"/>
                </a:solidFill>
                <a:latin typeface="黑体" panose="02010609060101010101" pitchFamily="49" charset="-122"/>
                <a:ea typeface="黑体" panose="02010609060101010101" pitchFamily="49" charset="-122"/>
              </a:rPr>
              <a:t>个</a:t>
            </a:r>
            <a:r>
              <a:rPr lang="zh-CN" altLang="en-US" sz="2200" b="1" i="0" dirty="0">
                <a:solidFill>
                  <a:srgbClr val="003300"/>
                </a:solidFill>
                <a:latin typeface="黑体" panose="02010609060101010101" pitchFamily="49" charset="-122"/>
                <a:ea typeface="黑体" panose="02010609060101010101" pitchFamily="49" charset="-122"/>
              </a:rPr>
              <a:t>文字相对于页底的角度，</a:t>
            </a:r>
            <a:r>
              <a:rPr lang="zh-CN" altLang="zh-CN" sz="2200" b="1" i="0" dirty="0">
                <a:solidFill>
                  <a:srgbClr val="003300"/>
                </a:solidFill>
                <a:latin typeface="黑体" panose="02010609060101010101" pitchFamily="49" charset="-122"/>
                <a:ea typeface="黑体" panose="02010609060101010101" pitchFamily="49" charset="-122"/>
              </a:rPr>
              <a:t>单位为</a:t>
            </a:r>
            <a:r>
              <a:rPr lang="en-US" altLang="zh-CN" sz="2200" b="1" i="0" dirty="0">
                <a:solidFill>
                  <a:srgbClr val="003300"/>
                </a:solidFill>
                <a:latin typeface="黑体" panose="02010609060101010101" pitchFamily="49" charset="-122"/>
                <a:ea typeface="黑体" panose="02010609060101010101" pitchFamily="49" charset="-122"/>
              </a:rPr>
              <a:t>0.1</a:t>
            </a:r>
            <a:r>
              <a:rPr lang="zh-CN" altLang="en-US" sz="2200" b="1" i="0" dirty="0">
                <a:solidFill>
                  <a:srgbClr val="003300"/>
                </a:solidFill>
                <a:latin typeface="黑体" panose="02010609060101010101" pitchFamily="49" charset="-122"/>
                <a:ea typeface="黑体" panose="02010609060101010101" pitchFamily="49" charset="-122"/>
              </a:rPr>
              <a:t>度</a:t>
            </a:r>
            <a:endParaRPr lang="zh-CN" altLang="en-US" sz="2200" b="1" i="0" dirty="0">
              <a:solidFill>
                <a:srgbClr val="003300"/>
              </a:solidFill>
              <a:latin typeface="黑体" panose="02010609060101010101" pitchFamily="49" charset="-122"/>
              <a:ea typeface="黑体" panose="02010609060101010101" pitchFamily="49" charset="-122"/>
            </a:endParaRPr>
          </a:p>
          <a:p>
            <a:pPr>
              <a:lnSpc>
                <a:spcPct val="110000"/>
              </a:lnSpc>
            </a:pPr>
            <a:r>
              <a:rPr lang="zh-CN" altLang="en-US" sz="2200" b="1" i="0" dirty="0">
                <a:solidFill>
                  <a:srgbClr val="000066"/>
                </a:solidFill>
                <a:latin typeface="黑体" panose="02010609060101010101" pitchFamily="49" charset="-122"/>
                <a:ea typeface="黑体" panose="02010609060101010101" pitchFamily="49" charset="-122"/>
              </a:rPr>
              <a:t> </a:t>
            </a:r>
            <a:r>
              <a:rPr lang="en-US" altLang="zh-CN" sz="2200" b="1" i="0" dirty="0">
                <a:solidFill>
                  <a:srgbClr val="000066"/>
                </a:solidFill>
                <a:latin typeface="黑体" panose="02010609060101010101" pitchFamily="49" charset="-122"/>
                <a:ea typeface="黑体" panose="02010609060101010101" pitchFamily="49" charset="-122"/>
              </a:rPr>
              <a:t>DWORD </a:t>
            </a:r>
            <a:r>
              <a:rPr lang="en-US" altLang="zh-CN" sz="2200" b="1" i="0" dirty="0" err="1">
                <a:solidFill>
                  <a:srgbClr val="000066"/>
                </a:solidFill>
                <a:latin typeface="黑体" panose="02010609060101010101" pitchFamily="49" charset="-122"/>
                <a:ea typeface="黑体" panose="02010609060101010101" pitchFamily="49" charset="-122"/>
              </a:rPr>
              <a:t>nWeight</a:t>
            </a:r>
            <a:r>
              <a:rPr lang="en-US" altLang="zh-CN" sz="2200" b="1" i="0" dirty="0">
                <a:solidFill>
                  <a:srgbClr val="000066"/>
                </a:solidFill>
                <a:latin typeface="黑体" panose="02010609060101010101" pitchFamily="49" charset="-122"/>
                <a:ea typeface="黑体" panose="02010609060101010101" pitchFamily="49" charset="-122"/>
              </a:rPr>
              <a:t>,    	//</a:t>
            </a:r>
            <a:r>
              <a:rPr lang="zh-CN" altLang="en-US" sz="2200" b="1" i="0" dirty="0">
                <a:solidFill>
                  <a:srgbClr val="000066"/>
                </a:solidFill>
                <a:latin typeface="黑体" panose="02010609060101010101" pitchFamily="49" charset="-122"/>
                <a:ea typeface="黑体" panose="02010609060101010101" pitchFamily="49" charset="-122"/>
              </a:rPr>
              <a:t>字体粗细度，范围为</a:t>
            </a:r>
            <a:r>
              <a:rPr lang="en-US" altLang="zh-CN" sz="2200" b="1" i="0" dirty="0">
                <a:solidFill>
                  <a:srgbClr val="000066"/>
                </a:solidFill>
                <a:latin typeface="黑体" panose="02010609060101010101" pitchFamily="49" charset="-122"/>
                <a:ea typeface="黑体" panose="02010609060101010101" pitchFamily="49" charset="-122"/>
              </a:rPr>
              <a:t>0</a:t>
            </a:r>
            <a:r>
              <a:rPr lang="zh-CN" altLang="en-US" sz="2200" b="1" i="0" dirty="0">
                <a:solidFill>
                  <a:srgbClr val="000066"/>
                </a:solidFill>
                <a:latin typeface="黑体" panose="02010609060101010101" pitchFamily="49" charset="-122"/>
                <a:ea typeface="黑体" panose="02010609060101010101" pitchFamily="49" charset="-122"/>
              </a:rPr>
              <a:t>～</a:t>
            </a:r>
            <a:r>
              <a:rPr lang="en-US" altLang="zh-CN" sz="2200" b="1" i="0" dirty="0">
                <a:solidFill>
                  <a:srgbClr val="000066"/>
                </a:solidFill>
                <a:latin typeface="黑体" panose="02010609060101010101" pitchFamily="49" charset="-122"/>
                <a:ea typeface="黑体" panose="02010609060101010101" pitchFamily="49" charset="-122"/>
              </a:rPr>
              <a:t>1000</a:t>
            </a:r>
            <a:endParaRPr lang="en-US" altLang="zh-CN" sz="2200" b="1" i="0" dirty="0">
              <a:solidFill>
                <a:srgbClr val="FF9900"/>
              </a:solidFill>
              <a:latin typeface="黑体" panose="02010609060101010101" pitchFamily="49" charset="-122"/>
              <a:ea typeface="黑体" panose="02010609060101010101" pitchFamily="49" charset="-122"/>
            </a:endParaRPr>
          </a:p>
          <a:p>
            <a:pPr>
              <a:lnSpc>
                <a:spcPct val="110000"/>
              </a:lnSpc>
            </a:pPr>
            <a:r>
              <a:rPr lang="en-US" altLang="zh-CN" sz="2200" b="1" i="0" dirty="0">
                <a:solidFill>
                  <a:srgbClr val="000066"/>
                </a:solidFill>
                <a:latin typeface="黑体" panose="02010609060101010101" pitchFamily="49" charset="-122"/>
                <a:ea typeface="黑体" panose="02010609060101010101" pitchFamily="49" charset="-122"/>
              </a:rPr>
              <a:t> DWORD </a:t>
            </a:r>
            <a:r>
              <a:rPr lang="en-US" altLang="zh-CN" sz="2200" b="1" i="0" dirty="0" err="1">
                <a:solidFill>
                  <a:srgbClr val="000066"/>
                </a:solidFill>
                <a:latin typeface="黑体" panose="02010609060101010101" pitchFamily="49" charset="-122"/>
                <a:ea typeface="黑体" panose="02010609060101010101" pitchFamily="49" charset="-122"/>
              </a:rPr>
              <a:t>Dwltalic</a:t>
            </a:r>
            <a:r>
              <a:rPr lang="en-US" altLang="zh-CN" sz="2200" b="1" i="0" dirty="0">
                <a:solidFill>
                  <a:srgbClr val="000066"/>
                </a:solidFill>
                <a:latin typeface="黑体" panose="02010609060101010101" pitchFamily="49" charset="-122"/>
                <a:ea typeface="黑体" panose="02010609060101010101" pitchFamily="49" charset="-122"/>
              </a:rPr>
              <a:t>,   	//</a:t>
            </a:r>
            <a:r>
              <a:rPr lang="zh-CN" altLang="en-US" sz="2200" b="1" i="0" dirty="0">
                <a:solidFill>
                  <a:srgbClr val="000066"/>
                </a:solidFill>
                <a:latin typeface="黑体" panose="02010609060101010101" pitchFamily="49" charset="-122"/>
                <a:ea typeface="黑体" panose="02010609060101010101" pitchFamily="49" charset="-122"/>
              </a:rPr>
              <a:t>如果要求字体倾斜，则取非零</a:t>
            </a:r>
            <a:endParaRPr lang="zh-CN" altLang="en-US" sz="2200" b="1" i="0" dirty="0">
              <a:solidFill>
                <a:schemeClr val="accent2"/>
              </a:solidFill>
              <a:latin typeface="黑体" panose="02010609060101010101" pitchFamily="49" charset="-122"/>
              <a:ea typeface="黑体" panose="02010609060101010101" pitchFamily="49" charset="-122"/>
            </a:endParaRPr>
          </a:p>
          <a:p>
            <a:pPr>
              <a:lnSpc>
                <a:spcPct val="110000"/>
              </a:lnSpc>
            </a:pPr>
            <a:r>
              <a:rPr lang="zh-CN" altLang="en-US" sz="2200" b="1" i="0" dirty="0">
                <a:solidFill>
                  <a:schemeClr val="tx2"/>
                </a:solidFill>
                <a:latin typeface="黑体" panose="02010609060101010101" pitchFamily="49" charset="-122"/>
                <a:ea typeface="黑体" panose="02010609060101010101" pitchFamily="49" charset="-122"/>
              </a:rPr>
              <a:t> </a:t>
            </a:r>
            <a:r>
              <a:rPr lang="en-US" altLang="zh-CN" sz="2200" b="1" i="0" dirty="0">
                <a:solidFill>
                  <a:schemeClr val="tx2"/>
                </a:solidFill>
                <a:latin typeface="黑体" panose="02010609060101010101" pitchFamily="49" charset="-122"/>
                <a:ea typeface="黑体" panose="02010609060101010101" pitchFamily="49" charset="-122"/>
              </a:rPr>
              <a:t>DWORD </a:t>
            </a:r>
            <a:r>
              <a:rPr lang="en-US" altLang="zh-CN" sz="2200" b="1" i="0" dirty="0" err="1">
                <a:solidFill>
                  <a:schemeClr val="tx2"/>
                </a:solidFill>
                <a:latin typeface="黑体" panose="02010609060101010101" pitchFamily="49" charset="-122"/>
                <a:ea typeface="黑体" panose="02010609060101010101" pitchFamily="49" charset="-122"/>
              </a:rPr>
              <a:t>dwUnderline</a:t>
            </a:r>
            <a:r>
              <a:rPr lang="en-US" altLang="zh-CN" sz="2200" b="1" i="0" dirty="0">
                <a:solidFill>
                  <a:schemeClr val="tx2"/>
                </a:solidFill>
                <a:latin typeface="黑体" panose="02010609060101010101" pitchFamily="49" charset="-122"/>
                <a:ea typeface="黑体" panose="02010609060101010101" pitchFamily="49" charset="-122"/>
              </a:rPr>
              <a:t>,	//</a:t>
            </a:r>
            <a:r>
              <a:rPr lang="zh-CN" altLang="en-US" sz="2200" b="1" i="0" dirty="0">
                <a:solidFill>
                  <a:schemeClr val="tx2"/>
                </a:solidFill>
                <a:latin typeface="黑体" panose="02010609060101010101" pitchFamily="49" charset="-122"/>
                <a:ea typeface="黑体" panose="02010609060101010101" pitchFamily="49" charset="-122"/>
              </a:rPr>
              <a:t>如果要求下划线，则取非零</a:t>
            </a:r>
            <a:endParaRPr lang="zh-CN" altLang="en-US" sz="2200" b="1" i="0" dirty="0">
              <a:solidFill>
                <a:schemeClr val="accent1"/>
              </a:solidFill>
              <a:latin typeface="黑体" panose="02010609060101010101" pitchFamily="49" charset="-122"/>
              <a:ea typeface="黑体" panose="02010609060101010101" pitchFamily="49" charset="-122"/>
            </a:endParaRPr>
          </a:p>
          <a:p>
            <a:pPr>
              <a:lnSpc>
                <a:spcPct val="110000"/>
              </a:lnSpc>
            </a:pPr>
            <a:r>
              <a:rPr lang="zh-CN" altLang="en-US" sz="2200" b="1" i="0" dirty="0">
                <a:solidFill>
                  <a:srgbClr val="990033"/>
                </a:solidFill>
                <a:latin typeface="黑体" panose="02010609060101010101" pitchFamily="49" charset="-122"/>
                <a:ea typeface="黑体" panose="02010609060101010101" pitchFamily="49" charset="-122"/>
              </a:rPr>
              <a:t> </a:t>
            </a:r>
            <a:r>
              <a:rPr lang="en-US" altLang="zh-CN" sz="2200" b="1" i="0" dirty="0">
                <a:solidFill>
                  <a:srgbClr val="990033"/>
                </a:solidFill>
                <a:latin typeface="黑体" panose="02010609060101010101" pitchFamily="49" charset="-122"/>
                <a:ea typeface="黑体" panose="02010609060101010101" pitchFamily="49" charset="-122"/>
              </a:rPr>
              <a:t>DWORD </a:t>
            </a:r>
            <a:r>
              <a:rPr lang="en-US" altLang="zh-CN" sz="2200" b="1" i="0" dirty="0" err="1">
                <a:solidFill>
                  <a:srgbClr val="990033"/>
                </a:solidFill>
                <a:latin typeface="黑体" panose="02010609060101010101" pitchFamily="49" charset="-122"/>
                <a:ea typeface="黑体" panose="02010609060101010101" pitchFamily="49" charset="-122"/>
              </a:rPr>
              <a:t>dwStrikeout</a:t>
            </a:r>
            <a:r>
              <a:rPr lang="en-US" altLang="zh-CN" sz="2200" b="1" i="0" dirty="0">
                <a:solidFill>
                  <a:srgbClr val="990033"/>
                </a:solidFill>
                <a:latin typeface="黑体" panose="02010609060101010101" pitchFamily="49" charset="-122"/>
                <a:ea typeface="黑体" panose="02010609060101010101" pitchFamily="49" charset="-122"/>
              </a:rPr>
              <a:t>,	//</a:t>
            </a:r>
            <a:r>
              <a:rPr lang="zh-CN" altLang="en-US" sz="2200" b="1" i="0" dirty="0">
                <a:solidFill>
                  <a:srgbClr val="990033"/>
                </a:solidFill>
                <a:latin typeface="黑体" panose="02010609060101010101" pitchFamily="49" charset="-122"/>
                <a:ea typeface="黑体" panose="02010609060101010101" pitchFamily="49" charset="-122"/>
              </a:rPr>
              <a:t>如果要求中划线，则取非零</a:t>
            </a:r>
            <a:endParaRPr lang="zh-CN" altLang="en-US" sz="2200" b="1" i="0" dirty="0">
              <a:solidFill>
                <a:srgbClr val="990033"/>
              </a:solidFill>
              <a:latin typeface="黑体" panose="02010609060101010101" pitchFamily="49" charset="-122"/>
              <a:ea typeface="黑体" panose="02010609060101010101" pitchFamily="49" charset="-122"/>
            </a:endParaRPr>
          </a:p>
          <a:p>
            <a:pPr>
              <a:lnSpc>
                <a:spcPct val="110000"/>
              </a:lnSpc>
            </a:pPr>
            <a:r>
              <a:rPr lang="zh-CN" altLang="en-US" sz="2200" b="1" i="0" dirty="0">
                <a:solidFill>
                  <a:srgbClr val="FF0000"/>
                </a:solidFill>
                <a:latin typeface="黑体" panose="02010609060101010101" pitchFamily="49" charset="-122"/>
                <a:ea typeface="黑体" panose="02010609060101010101" pitchFamily="49" charset="-122"/>
              </a:rPr>
              <a:t> </a:t>
            </a:r>
            <a:r>
              <a:rPr lang="en-US" altLang="zh-CN" sz="2200" b="1" i="0" dirty="0">
                <a:solidFill>
                  <a:srgbClr val="FF0000"/>
                </a:solidFill>
                <a:latin typeface="黑体" panose="02010609060101010101" pitchFamily="49" charset="-122"/>
                <a:ea typeface="黑体" panose="02010609060101010101" pitchFamily="49" charset="-122"/>
              </a:rPr>
              <a:t>DWORD </a:t>
            </a:r>
            <a:r>
              <a:rPr lang="en-US" altLang="zh-CN" sz="2200" b="1" i="0" dirty="0" err="1">
                <a:solidFill>
                  <a:srgbClr val="FF0000"/>
                </a:solidFill>
                <a:latin typeface="黑体" panose="02010609060101010101" pitchFamily="49" charset="-122"/>
                <a:ea typeface="黑体" panose="02010609060101010101" pitchFamily="49" charset="-122"/>
              </a:rPr>
              <a:t>dwCharset</a:t>
            </a:r>
            <a:r>
              <a:rPr lang="en-US" altLang="zh-CN" sz="2200" b="1" i="0" dirty="0">
                <a:solidFill>
                  <a:srgbClr val="FF0000"/>
                </a:solidFill>
                <a:latin typeface="黑体" panose="02010609060101010101" pitchFamily="49" charset="-122"/>
                <a:ea typeface="黑体" panose="02010609060101010101" pitchFamily="49" charset="-122"/>
              </a:rPr>
              <a:t>,  	//</a:t>
            </a:r>
            <a:r>
              <a:rPr lang="zh-CN" altLang="en-US" sz="2200" b="1" i="0" dirty="0">
                <a:solidFill>
                  <a:srgbClr val="FF0000"/>
                </a:solidFill>
                <a:latin typeface="黑体" panose="02010609060101010101" pitchFamily="49" charset="-122"/>
                <a:ea typeface="黑体" panose="02010609060101010101" pitchFamily="49" charset="-122"/>
              </a:rPr>
              <a:t>字体所属字符集</a:t>
            </a:r>
            <a:endParaRPr lang="zh-CN" altLang="en-US" sz="2200" b="1" i="0" dirty="0">
              <a:solidFill>
                <a:srgbClr val="FF0000"/>
              </a:solidFill>
              <a:latin typeface="黑体" panose="02010609060101010101" pitchFamily="49" charset="-122"/>
              <a:ea typeface="黑体" panose="02010609060101010101" pitchFamily="49" charset="-122"/>
            </a:endParaRPr>
          </a:p>
          <a:p>
            <a:pPr>
              <a:lnSpc>
                <a:spcPct val="110000"/>
              </a:lnSpc>
            </a:pPr>
            <a:r>
              <a:rPr lang="zh-CN" altLang="en-US" sz="2200" b="1" i="0" dirty="0">
                <a:solidFill>
                  <a:srgbClr val="660066"/>
                </a:solidFill>
                <a:latin typeface="黑体" panose="02010609060101010101" pitchFamily="49" charset="-122"/>
                <a:ea typeface="黑体" panose="02010609060101010101" pitchFamily="49" charset="-122"/>
              </a:rPr>
              <a:t> </a:t>
            </a:r>
            <a:r>
              <a:rPr lang="en-US" altLang="zh-CN" sz="2200" b="1" i="0" dirty="0">
                <a:solidFill>
                  <a:srgbClr val="660066"/>
                </a:solidFill>
                <a:latin typeface="黑体" panose="02010609060101010101" pitchFamily="49" charset="-122"/>
                <a:ea typeface="黑体" panose="02010609060101010101" pitchFamily="49" charset="-122"/>
              </a:rPr>
              <a:t>DWORD </a:t>
            </a:r>
            <a:r>
              <a:rPr lang="en-US" altLang="zh-CN" sz="2200" b="1" i="0" dirty="0" err="1">
                <a:solidFill>
                  <a:srgbClr val="660066"/>
                </a:solidFill>
                <a:latin typeface="黑体" panose="02010609060101010101" pitchFamily="49" charset="-122"/>
                <a:ea typeface="黑体" panose="02010609060101010101" pitchFamily="49" charset="-122"/>
              </a:rPr>
              <a:t>dwOutputPrecision</a:t>
            </a:r>
            <a:r>
              <a:rPr lang="en-US" altLang="zh-CN" sz="2200" b="1" i="0" dirty="0">
                <a:solidFill>
                  <a:srgbClr val="660066"/>
                </a:solidFill>
                <a:latin typeface="黑体" panose="02010609060101010101" pitchFamily="49" charset="-122"/>
                <a:ea typeface="黑体" panose="02010609060101010101" pitchFamily="49" charset="-122"/>
              </a:rPr>
              <a:t>,//</a:t>
            </a:r>
            <a:r>
              <a:rPr lang="zh-CN" altLang="en-US" sz="2200" b="1" i="0" dirty="0">
                <a:solidFill>
                  <a:srgbClr val="660066"/>
                </a:solidFill>
                <a:latin typeface="黑体" panose="02010609060101010101" pitchFamily="49" charset="-122"/>
                <a:ea typeface="黑体" panose="02010609060101010101" pitchFamily="49" charset="-122"/>
              </a:rPr>
              <a:t>输出精度，一般取缺省值</a:t>
            </a:r>
            <a:r>
              <a:rPr lang="en-US" altLang="zh-CN" sz="2200" b="1" i="0" dirty="0">
                <a:solidFill>
                  <a:srgbClr val="660066"/>
                </a:solidFill>
                <a:latin typeface="黑体" panose="02010609060101010101" pitchFamily="49" charset="-122"/>
                <a:ea typeface="黑体" panose="02010609060101010101" pitchFamily="49" charset="-122"/>
              </a:rPr>
              <a:t>OUT_DEFAULT_PRECIS</a:t>
            </a:r>
            <a:endParaRPr lang="en-US" altLang="zh-CN" sz="2200" b="1" i="0" dirty="0">
              <a:solidFill>
                <a:srgbClr val="660066"/>
              </a:solidFill>
              <a:latin typeface="黑体" panose="02010609060101010101" pitchFamily="49" charset="-122"/>
              <a:ea typeface="黑体" panose="02010609060101010101" pitchFamily="49" charset="-122"/>
            </a:endParaRPr>
          </a:p>
          <a:p>
            <a:pPr>
              <a:lnSpc>
                <a:spcPct val="110000"/>
              </a:lnSpc>
            </a:pPr>
            <a:r>
              <a:rPr lang="en-US" altLang="zh-CN" sz="2200" b="1" i="0" dirty="0">
                <a:solidFill>
                  <a:schemeClr val="tx2"/>
                </a:solidFill>
                <a:latin typeface="黑体" panose="02010609060101010101" pitchFamily="49" charset="-122"/>
                <a:ea typeface="黑体" panose="02010609060101010101" pitchFamily="49" charset="-122"/>
              </a:rPr>
              <a:t> DWORD </a:t>
            </a:r>
            <a:r>
              <a:rPr lang="en-US" altLang="zh-CN" sz="2200" b="1" i="0" dirty="0" err="1">
                <a:solidFill>
                  <a:schemeClr val="tx2"/>
                </a:solidFill>
                <a:latin typeface="黑体" panose="02010609060101010101" pitchFamily="49" charset="-122"/>
                <a:ea typeface="黑体" panose="02010609060101010101" pitchFamily="49" charset="-122"/>
              </a:rPr>
              <a:t>dwClipPrecision</a:t>
            </a:r>
            <a:r>
              <a:rPr lang="en-US" altLang="zh-CN" sz="2200" b="1" i="0" dirty="0">
                <a:solidFill>
                  <a:schemeClr val="tx2"/>
                </a:solidFill>
                <a:latin typeface="黑体" panose="02010609060101010101" pitchFamily="49" charset="-122"/>
                <a:ea typeface="黑体" panose="02010609060101010101" pitchFamily="49" charset="-122"/>
              </a:rPr>
              <a:t>,  //</a:t>
            </a:r>
            <a:r>
              <a:rPr lang="zh-CN" altLang="en-US" sz="2200" b="1" i="0" dirty="0">
                <a:solidFill>
                  <a:schemeClr val="tx2"/>
                </a:solidFill>
                <a:latin typeface="黑体" panose="02010609060101010101" pitchFamily="49" charset="-122"/>
                <a:ea typeface="黑体" panose="02010609060101010101" pitchFamily="49" charset="-122"/>
              </a:rPr>
              <a:t>剪裁精度，常取缺省值</a:t>
            </a:r>
            <a:r>
              <a:rPr lang="en-US" altLang="zh-CN" sz="2200" b="1" i="0" dirty="0">
                <a:solidFill>
                  <a:schemeClr val="tx2"/>
                </a:solidFill>
                <a:latin typeface="黑体" panose="02010609060101010101" pitchFamily="49" charset="-122"/>
                <a:ea typeface="黑体" panose="02010609060101010101" pitchFamily="49" charset="-122"/>
              </a:rPr>
              <a:t>CLIP_DEFAULT_PRECIS</a:t>
            </a:r>
            <a:endParaRPr lang="en-US" altLang="zh-CN" sz="2200" b="1" i="0" dirty="0">
              <a:solidFill>
                <a:srgbClr val="FF9900"/>
              </a:solidFill>
              <a:latin typeface="黑体" panose="02010609060101010101" pitchFamily="49" charset="-122"/>
              <a:ea typeface="黑体" panose="02010609060101010101" pitchFamily="49" charset="-122"/>
            </a:endParaRPr>
          </a:p>
          <a:p>
            <a:pPr>
              <a:lnSpc>
                <a:spcPct val="110000"/>
              </a:lnSpc>
            </a:pPr>
            <a:r>
              <a:rPr lang="en-US" altLang="zh-CN" sz="2200" b="1" i="0" dirty="0">
                <a:solidFill>
                  <a:schemeClr val="accent2"/>
                </a:solidFill>
                <a:latin typeface="黑体" panose="02010609060101010101" pitchFamily="49" charset="-122"/>
                <a:ea typeface="黑体" panose="02010609060101010101" pitchFamily="49" charset="-122"/>
              </a:rPr>
              <a:t> DWORD </a:t>
            </a:r>
            <a:r>
              <a:rPr lang="en-US" altLang="zh-CN" sz="2200" b="1" i="0" dirty="0" err="1">
                <a:solidFill>
                  <a:schemeClr val="accent2"/>
                </a:solidFill>
                <a:latin typeface="黑体" panose="02010609060101010101" pitchFamily="49" charset="-122"/>
                <a:ea typeface="黑体" panose="02010609060101010101" pitchFamily="49" charset="-122"/>
              </a:rPr>
              <a:t>dwQuality</a:t>
            </a:r>
            <a:r>
              <a:rPr lang="en-US" altLang="zh-CN" sz="2200" b="1" i="0" dirty="0">
                <a:solidFill>
                  <a:schemeClr val="accent2"/>
                </a:solidFill>
                <a:latin typeface="黑体" panose="02010609060101010101" pitchFamily="49" charset="-122"/>
                <a:ea typeface="黑体" panose="02010609060101010101" pitchFamily="49" charset="-122"/>
              </a:rPr>
              <a:t>,	  	//</a:t>
            </a:r>
            <a:r>
              <a:rPr lang="zh-CN" altLang="en-US" sz="2200" b="1" i="0" dirty="0">
                <a:solidFill>
                  <a:schemeClr val="accent2"/>
                </a:solidFill>
                <a:latin typeface="黑体" panose="02010609060101010101" pitchFamily="49" charset="-122"/>
                <a:ea typeface="黑体" panose="02010609060101010101" pitchFamily="49" charset="-122"/>
              </a:rPr>
              <a:t>输出质量，一般取缺省值</a:t>
            </a:r>
            <a:r>
              <a:rPr lang="en-US" altLang="zh-CN" sz="2200" b="1" i="0" dirty="0">
                <a:solidFill>
                  <a:schemeClr val="accent2"/>
                </a:solidFill>
                <a:latin typeface="黑体" panose="02010609060101010101" pitchFamily="49" charset="-122"/>
                <a:ea typeface="黑体" panose="02010609060101010101" pitchFamily="49" charset="-122"/>
              </a:rPr>
              <a:t>DEFAULT_QUALITY</a:t>
            </a:r>
            <a:endParaRPr lang="en-US" altLang="zh-CN" sz="2200" b="1" i="0" dirty="0">
              <a:solidFill>
                <a:schemeClr val="accent2"/>
              </a:solidFill>
              <a:latin typeface="黑体" panose="02010609060101010101" pitchFamily="49" charset="-122"/>
              <a:ea typeface="黑体" panose="02010609060101010101" pitchFamily="49" charset="-122"/>
            </a:endParaRPr>
          </a:p>
          <a:p>
            <a:pPr>
              <a:lnSpc>
                <a:spcPct val="110000"/>
              </a:lnSpc>
            </a:pPr>
            <a:r>
              <a:rPr lang="en-US" altLang="zh-CN" sz="2200" b="1" i="0" dirty="0">
                <a:solidFill>
                  <a:srgbClr val="800000"/>
                </a:solidFill>
                <a:latin typeface="黑体" panose="02010609060101010101" pitchFamily="49" charset="-122"/>
                <a:ea typeface="黑体" panose="02010609060101010101" pitchFamily="49" charset="-122"/>
              </a:rPr>
              <a:t> DWORD </a:t>
            </a:r>
            <a:r>
              <a:rPr lang="en-US" altLang="zh-CN" sz="2200" b="1" i="0" dirty="0" err="1">
                <a:solidFill>
                  <a:srgbClr val="800000"/>
                </a:solidFill>
                <a:latin typeface="黑体" panose="02010609060101010101" pitchFamily="49" charset="-122"/>
                <a:ea typeface="黑体" panose="02010609060101010101" pitchFamily="49" charset="-122"/>
              </a:rPr>
              <a:t>dwPitchAndFamily</a:t>
            </a:r>
            <a:r>
              <a:rPr lang="en-US" altLang="zh-CN" sz="2200" b="1" i="0" dirty="0">
                <a:solidFill>
                  <a:srgbClr val="800000"/>
                </a:solidFill>
                <a:latin typeface="黑体" panose="02010609060101010101" pitchFamily="49" charset="-122"/>
                <a:ea typeface="黑体" panose="02010609060101010101" pitchFamily="49" charset="-122"/>
              </a:rPr>
              <a:t>, //</a:t>
            </a:r>
            <a:r>
              <a:rPr lang="zh-CN" altLang="en-US" sz="2200" b="1" i="0" dirty="0">
                <a:solidFill>
                  <a:srgbClr val="990033"/>
                </a:solidFill>
                <a:latin typeface="黑体" panose="02010609060101010101" pitchFamily="49" charset="-122"/>
                <a:ea typeface="黑体" panose="02010609060101010101" pitchFamily="49" charset="-122"/>
              </a:rPr>
              <a:t>字体名</a:t>
            </a:r>
            <a:endParaRPr lang="zh-CN" altLang="en-US" sz="2200" b="1" i="0" dirty="0">
              <a:solidFill>
                <a:srgbClr val="990033"/>
              </a:solidFill>
              <a:latin typeface="黑体" panose="02010609060101010101" pitchFamily="49" charset="-122"/>
              <a:ea typeface="黑体" panose="02010609060101010101" pitchFamily="49" charset="-122"/>
            </a:endParaRPr>
          </a:p>
          <a:p>
            <a:pPr>
              <a:lnSpc>
                <a:spcPct val="110000"/>
              </a:lnSpc>
            </a:pPr>
            <a:r>
              <a:rPr lang="en-US" altLang="zh-CN" sz="2200" b="1" i="0" dirty="0">
                <a:solidFill>
                  <a:srgbClr val="FF0000"/>
                </a:solidFill>
                <a:latin typeface="黑体" panose="02010609060101010101" pitchFamily="49" charset="-122"/>
                <a:ea typeface="黑体" panose="02010609060101010101" pitchFamily="49" charset="-122"/>
              </a:rPr>
              <a:t>) </a:t>
            </a:r>
            <a:endParaRPr lang="en-US" altLang="zh-CN" sz="2200" b="1" i="0" dirty="0">
              <a:solidFill>
                <a:srgbClr val="990033"/>
              </a:solidFill>
              <a:latin typeface="黑体" panose="02010609060101010101" pitchFamily="49" charset="-122"/>
              <a:ea typeface="黑体" panose="02010609060101010101" pitchFamily="49" charset="-122"/>
            </a:endParaRPr>
          </a:p>
        </p:txBody>
      </p:sp>
      <p:sp>
        <p:nvSpPr>
          <p:cNvPr id="11269" name="AutoShape 5"/>
          <p:cNvSpPr>
            <a:spLocks noChangeArrowheads="1"/>
          </p:cNvSpPr>
          <p:nvPr/>
        </p:nvSpPr>
        <p:spPr bwMode="auto">
          <a:xfrm>
            <a:off x="6825208" y="3068960"/>
            <a:ext cx="2880320" cy="1872208"/>
          </a:xfrm>
          <a:prstGeom prst="wedgeRoundRectCallout">
            <a:avLst>
              <a:gd name="adj1" fmla="val -113085"/>
              <a:gd name="adj2" fmla="val 42481"/>
              <a:gd name="adj3" fmla="val 16667"/>
            </a:avLst>
          </a:prstGeom>
          <a:gradFill rotWithShape="0">
            <a:gsLst>
              <a:gs pos="0">
                <a:schemeClr val="hlink"/>
              </a:gs>
              <a:gs pos="50000">
                <a:schemeClr val="bg1"/>
              </a:gs>
              <a:gs pos="100000">
                <a:schemeClr val="hlink"/>
              </a:gs>
            </a:gsLst>
            <a:lin ang="2700000" scaled="1"/>
          </a:gradFill>
          <a:ln w="9525">
            <a:solidFill>
              <a:srgbClr val="FF00FF"/>
            </a:solidFill>
            <a:miter lim="800000"/>
          </a:ln>
          <a:effectLst>
            <a:outerShdw dist="107763" dir="18900000" algn="ctr" rotWithShape="0">
              <a:schemeClr val="bg2"/>
            </a:outerShdw>
          </a:effectLst>
        </p:spPr>
        <p:txBody>
          <a:bodyPr wrap="none" anchor="ctr"/>
          <a:lstStyle/>
          <a:p>
            <a:pPr>
              <a:lnSpc>
                <a:spcPct val="85000"/>
              </a:lnSpc>
            </a:pPr>
            <a:r>
              <a:rPr lang="zh-CN" altLang="en-US" sz="2000" b="1" i="0" dirty="0" smtClean="0">
                <a:solidFill>
                  <a:srgbClr val="FF0000"/>
                </a:solidFill>
                <a:latin typeface="黑体" panose="02010609060101010101" pitchFamily="49" charset="-122"/>
                <a:ea typeface="黑体" panose="02010609060101010101" pitchFamily="49" charset="-122"/>
                <a:cs typeface="Ebrima" panose="02000000000000000000" pitchFamily="2" charset="0"/>
              </a:rPr>
              <a:t>部分可选的</a:t>
            </a:r>
            <a:r>
              <a:rPr lang="zh-CN" altLang="en-US" sz="2000" b="1" i="0" dirty="0">
                <a:solidFill>
                  <a:srgbClr val="FF0000"/>
                </a:solidFill>
                <a:latin typeface="黑体" panose="02010609060101010101" pitchFamily="49" charset="-122"/>
                <a:ea typeface="黑体" panose="02010609060101010101" pitchFamily="49" charset="-122"/>
                <a:cs typeface="Ebrima" panose="02000000000000000000" pitchFamily="2" charset="0"/>
              </a:rPr>
              <a:t>系统字符集：</a:t>
            </a:r>
            <a:endParaRPr lang="zh-CN" altLang="en-US" sz="2000" b="1" i="0" dirty="0">
              <a:latin typeface="黑体" panose="02010609060101010101" pitchFamily="49" charset="-122"/>
              <a:ea typeface="黑体" panose="02010609060101010101" pitchFamily="49" charset="-122"/>
              <a:cs typeface="Ebrima" panose="02000000000000000000" pitchFamily="2" charset="0"/>
            </a:endParaRPr>
          </a:p>
          <a:p>
            <a:pPr>
              <a:lnSpc>
                <a:spcPct val="85000"/>
              </a:lnSpc>
            </a:pPr>
            <a:r>
              <a:rPr lang="en-US" altLang="zh-CN" sz="2000" b="1" i="0" dirty="0">
                <a:latin typeface="黑体" panose="02010609060101010101" pitchFamily="49" charset="-122"/>
                <a:ea typeface="黑体" panose="02010609060101010101" pitchFamily="49" charset="-122"/>
                <a:cs typeface="Ebrima" panose="02000000000000000000" pitchFamily="2" charset="0"/>
              </a:rPr>
              <a:t>ANSI_CHARSET</a:t>
            </a:r>
            <a:endParaRPr lang="en-US" altLang="zh-CN" sz="2000" b="1" i="0" dirty="0">
              <a:latin typeface="黑体" panose="02010609060101010101" pitchFamily="49" charset="-122"/>
              <a:ea typeface="黑体" panose="02010609060101010101" pitchFamily="49" charset="-122"/>
              <a:cs typeface="Ebrima" panose="02000000000000000000" pitchFamily="2" charset="0"/>
            </a:endParaRPr>
          </a:p>
          <a:p>
            <a:pPr>
              <a:lnSpc>
                <a:spcPct val="85000"/>
              </a:lnSpc>
            </a:pPr>
            <a:r>
              <a:rPr lang="en-US" altLang="zh-CN" sz="2000" b="1" i="0" dirty="0">
                <a:latin typeface="黑体" panose="02010609060101010101" pitchFamily="49" charset="-122"/>
                <a:ea typeface="黑体" panose="02010609060101010101" pitchFamily="49" charset="-122"/>
                <a:cs typeface="Ebrima" panose="02000000000000000000" pitchFamily="2" charset="0"/>
              </a:rPr>
              <a:t>OEM_CHARSET</a:t>
            </a:r>
            <a:endParaRPr lang="en-US" altLang="zh-CN" sz="2000" b="1" i="0" dirty="0">
              <a:latin typeface="黑体" panose="02010609060101010101" pitchFamily="49" charset="-122"/>
              <a:ea typeface="黑体" panose="02010609060101010101" pitchFamily="49" charset="-122"/>
              <a:cs typeface="Ebrima" panose="02000000000000000000" pitchFamily="2" charset="0"/>
            </a:endParaRPr>
          </a:p>
          <a:p>
            <a:pPr>
              <a:lnSpc>
                <a:spcPct val="85000"/>
              </a:lnSpc>
            </a:pPr>
            <a:r>
              <a:rPr lang="en-US" altLang="zh-CN" sz="2000" b="1" i="0" dirty="0" smtClean="0">
                <a:latin typeface="黑体" panose="02010609060101010101" pitchFamily="49" charset="-122"/>
                <a:ea typeface="黑体" panose="02010609060101010101" pitchFamily="49" charset="-122"/>
                <a:cs typeface="Ebrima" panose="02000000000000000000" pitchFamily="2" charset="0"/>
              </a:rPr>
              <a:t>GB2312_CHARSET</a:t>
            </a:r>
            <a:endParaRPr lang="en-US" altLang="zh-CN" sz="2000" b="1" i="0" dirty="0" smtClean="0">
              <a:latin typeface="黑体" panose="02010609060101010101" pitchFamily="49" charset="-122"/>
              <a:ea typeface="黑体" panose="02010609060101010101" pitchFamily="49" charset="-122"/>
              <a:cs typeface="Ebrima" panose="02000000000000000000" pitchFamily="2" charset="0"/>
            </a:endParaRPr>
          </a:p>
          <a:p>
            <a:pPr>
              <a:lnSpc>
                <a:spcPct val="85000"/>
              </a:lnSpc>
            </a:pPr>
            <a:r>
              <a:rPr lang="en-US" altLang="zh-CN" sz="2000" b="1" i="0" dirty="0">
                <a:latin typeface="黑体" panose="02010609060101010101" pitchFamily="49" charset="-122"/>
                <a:ea typeface="黑体" panose="02010609060101010101" pitchFamily="49" charset="-122"/>
                <a:cs typeface="Ebrima" panose="02000000000000000000" pitchFamily="2" charset="0"/>
              </a:rPr>
              <a:t>CHINESEBIG5_CHARSET</a:t>
            </a:r>
            <a:endParaRPr lang="en-US" altLang="zh-CN" sz="2000" b="1" i="0" dirty="0">
              <a:latin typeface="黑体" panose="02010609060101010101" pitchFamily="49" charset="-122"/>
              <a:ea typeface="黑体" panose="02010609060101010101" pitchFamily="49" charset="-122"/>
              <a:cs typeface="Ebrima" panose="02000000000000000000" pitchFamily="2" charset="0"/>
            </a:endParaRPr>
          </a:p>
          <a:p>
            <a:pPr>
              <a:lnSpc>
                <a:spcPct val="85000"/>
              </a:lnSpc>
            </a:pPr>
            <a:r>
              <a:rPr lang="en-US" altLang="zh-CN" sz="2000" b="1" i="0" dirty="0">
                <a:latin typeface="黑体" panose="02010609060101010101" pitchFamily="49" charset="-122"/>
                <a:ea typeface="黑体" panose="02010609060101010101" pitchFamily="49" charset="-122"/>
                <a:cs typeface="Ebrima" panose="02000000000000000000" pitchFamily="2" charset="0"/>
              </a:rPr>
              <a:t>DEFAULT_CHARSET</a:t>
            </a:r>
            <a:endParaRPr lang="en-US" altLang="zh-CN" sz="2000" b="1" i="0" dirty="0">
              <a:latin typeface="黑体" panose="02010609060101010101" pitchFamily="49" charset="-122"/>
              <a:ea typeface="黑体" panose="02010609060101010101" pitchFamily="49" charset="-122"/>
              <a:cs typeface="Ebrima" panose="02000000000000000000" pitchFamily="2" charset="0"/>
            </a:endParaRPr>
          </a:p>
          <a:p>
            <a:pPr>
              <a:lnSpc>
                <a:spcPct val="85000"/>
              </a:lnSpc>
            </a:pPr>
            <a:r>
              <a:rPr lang="en-US" altLang="zh-CN" sz="2000" b="1" i="0" dirty="0">
                <a:latin typeface="黑体" panose="02010609060101010101" pitchFamily="49" charset="-122"/>
                <a:ea typeface="黑体" panose="02010609060101010101" pitchFamily="49" charset="-122"/>
                <a:cs typeface="Ebrima" panose="02000000000000000000" pitchFamily="2" charset="0"/>
              </a:rPr>
              <a:t>SHIFTJIS_CHARSET</a:t>
            </a:r>
            <a:endParaRPr lang="en-US" altLang="zh-CN" sz="2000" b="1" i="0" dirty="0">
              <a:latin typeface="黑体" panose="02010609060101010101" pitchFamily="49" charset="-122"/>
              <a:ea typeface="黑体" panose="02010609060101010101" pitchFamily="49" charset="-122"/>
              <a:cs typeface="Ebrima" panose="020000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0-#ppt_w/2"/>
                                          </p:val>
                                        </p:tav>
                                        <p:tav tm="100000">
                                          <p:val>
                                            <p:strVal val="#ppt_x"/>
                                          </p:val>
                                        </p:tav>
                                      </p:tavLst>
                                    </p:anim>
                                    <p:anim calcmode="lin" valueType="num">
                                      <p:cBhvr additive="base">
                                        <p:cTn id="8" dur="500" fill="hold"/>
                                        <p:tgtEl>
                                          <p:spTgt spid="1126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out)">
                                      <p:cBhvr>
                                        <p:cTn id="12" dur="500"/>
                                        <p:tgtEl>
                                          <p:spTgt spid="112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1269"/>
                                        </p:tgtEl>
                                        <p:attrNameLst>
                                          <p:attrName>style.visibility</p:attrName>
                                        </p:attrNameLst>
                                      </p:cBhvr>
                                      <p:to>
                                        <p:strVal val="visible"/>
                                      </p:to>
                                    </p:set>
                                    <p:animEffect transition="in" filter="wipe(right)">
                                      <p:cBhvr>
                                        <p:cTn id="17" dur="500"/>
                                        <p:tgtEl>
                                          <p:spTgt spid="1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autoUpdateAnimBg="0"/>
      <p:bldP spid="11267" grpId="0" animBg="1" autoUpdateAnimBg="0"/>
      <p:bldP spid="11269"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254446" y="21967"/>
            <a:ext cx="9163050" cy="6863417"/>
          </a:xfrm>
          <a:prstGeom prst="rect">
            <a:avLst/>
          </a:prstGeom>
          <a:noFill/>
        </p:spPr>
        <p:txBody>
          <a:bodyPr wrap="square" rtlCol="0">
            <a:spAutoFit/>
          </a:bodyPr>
          <a:lstStyle/>
          <a:p>
            <a:pPr>
              <a:lnSpc>
                <a:spcPts val="2200"/>
              </a:lnSpc>
            </a:pPr>
            <a:r>
              <a:rPr lang="en-US" altLang="zh-CN" sz="2000" b="1" i="0" dirty="0">
                <a:solidFill>
                  <a:srgbClr val="FFFFCC"/>
                </a:solidFill>
                <a:latin typeface="+mn-ea"/>
                <a:ea typeface="+mn-ea"/>
              </a:rPr>
              <a:t>	0,				</a:t>
            </a:r>
            <a:r>
              <a:rPr lang="en-US" altLang="zh-CN" sz="2000" b="1" i="0" dirty="0" smtClean="0">
                <a:solidFill>
                  <a:srgbClr val="FFFFCC"/>
                </a:solidFill>
                <a:latin typeface="+mn-ea"/>
                <a:ea typeface="+mn-ea"/>
              </a:rPr>
              <a:t>//</a:t>
            </a:r>
            <a:r>
              <a:rPr lang="zh-CN" altLang="zh-CN" sz="2000" b="1" i="0" dirty="0">
                <a:solidFill>
                  <a:srgbClr val="FFFFCC"/>
                </a:solidFill>
                <a:latin typeface="+mn-ea"/>
                <a:ea typeface="+mn-ea"/>
              </a:rPr>
              <a:t>无删除线</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GB2312_CHARSET</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表示所用的字符集为</a:t>
            </a:r>
            <a:r>
              <a:rPr lang="en-US" altLang="zh-CN" sz="2000" b="1" i="0" dirty="0">
                <a:solidFill>
                  <a:srgbClr val="FFFFCC"/>
                </a:solidFill>
                <a:latin typeface="+mn-ea"/>
                <a:ea typeface="+mn-ea"/>
              </a:rPr>
              <a:t>ANSI_CHARSET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OUT_DEFAULT_PRECIS</a:t>
            </a: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a:t>
            </a:r>
            <a:r>
              <a:rPr lang="zh-CN" altLang="zh-CN" sz="2000" b="1" i="0" dirty="0">
                <a:solidFill>
                  <a:srgbClr val="FFFFCC"/>
                </a:solidFill>
                <a:latin typeface="+mn-ea"/>
                <a:ea typeface="+mn-ea"/>
              </a:rPr>
              <a:t>输出精度为默认精度</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CLIP_DEFAULT_PRECIS</a:t>
            </a: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a:t>
            </a:r>
            <a:r>
              <a:rPr lang="zh-CN" altLang="zh-CN" sz="2000" b="1" i="0" dirty="0">
                <a:solidFill>
                  <a:srgbClr val="FFFFCC"/>
                </a:solidFill>
                <a:latin typeface="+mn-ea"/>
                <a:ea typeface="+mn-ea"/>
              </a:rPr>
              <a:t>剪裁精度为默认精度</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DEFAULT_QUALITY</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输出质量为默认值</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DEFAULT_PITCH|FF_DONTCARE,	//</a:t>
            </a:r>
            <a:r>
              <a:rPr lang="zh-CN" altLang="zh-CN" sz="2000" b="1" i="0" dirty="0">
                <a:solidFill>
                  <a:srgbClr val="FFFFCC"/>
                </a:solidFill>
                <a:latin typeface="+mn-ea"/>
                <a:ea typeface="+mn-ea"/>
              </a:rPr>
              <a:t>字间距和字体系列使用默认值</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smtClean="0">
                <a:solidFill>
                  <a:srgbClr val="FFFFCC"/>
                </a:solidFill>
                <a:latin typeface="+mn-ea"/>
                <a:ea typeface="+mn-ea"/>
              </a:rPr>
              <a:t>fontName</a:t>
            </a: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a:t>
            </a:r>
            <a:r>
              <a:rPr lang="zh-CN" altLang="zh-CN" sz="2000" b="1" i="0" dirty="0">
                <a:solidFill>
                  <a:srgbClr val="FFFFCC"/>
                </a:solidFill>
                <a:latin typeface="+mn-ea"/>
                <a:ea typeface="+mn-ea"/>
              </a:rPr>
              <a:t>字体名称</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BOOLEAN </a:t>
            </a:r>
            <a:r>
              <a:rPr lang="en-US" altLang="zh-CN" sz="2000" b="1" i="0" dirty="0" err="1">
                <a:solidFill>
                  <a:srgbClr val="FFFFCC"/>
                </a:solidFill>
                <a:latin typeface="+mn-ea"/>
                <a:ea typeface="+mn-ea"/>
              </a:rPr>
              <a:t>InitWindowClass</a:t>
            </a:r>
            <a:r>
              <a:rPr lang="en-US" altLang="zh-CN" sz="2000" b="1" i="0" dirty="0">
                <a:solidFill>
                  <a:srgbClr val="FFFFCC"/>
                </a:solidFill>
                <a:latin typeface="+mn-ea"/>
                <a:ea typeface="+mn-ea"/>
              </a:rPr>
              <a:t>(HINSTANCE </a:t>
            </a:r>
            <a:r>
              <a:rPr lang="en-US" altLang="zh-CN" sz="2000" b="1" i="0" dirty="0" err="1">
                <a:solidFill>
                  <a:srgbClr val="FFFFCC"/>
                </a:solidFill>
                <a:latin typeface="+mn-ea"/>
                <a:ea typeface="+mn-ea"/>
              </a:rPr>
              <a:t>hInstance,int</a:t>
            </a:r>
            <a:r>
              <a:rPr lang="en-US" altLang="zh-CN" sz="2000" b="1" i="0" dirty="0">
                <a:solidFill>
                  <a:srgbClr val="FFFFCC"/>
                </a:solidFill>
                <a:latin typeface="+mn-ea"/>
                <a:ea typeface="+mn-ea"/>
              </a:rPr>
              <a:t> </a:t>
            </a:r>
            <a:r>
              <a:rPr lang="en-US" altLang="zh-CN" sz="2000" b="1" i="0" dirty="0" err="1">
                <a:solidFill>
                  <a:srgbClr val="FFFFCC"/>
                </a:solidFill>
                <a:latin typeface="+mn-ea"/>
                <a:ea typeface="+mn-ea"/>
              </a:rPr>
              <a:t>nCmdShow</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a:t>
            </a:r>
            <a:r>
              <a:rPr lang="en-US" altLang="zh-CN" sz="2000" b="1" i="0" dirty="0">
                <a:solidFill>
                  <a:srgbClr val="FFFFCC"/>
                </a:solidFill>
                <a:latin typeface="+mn-ea"/>
                <a:ea typeface="+mn-ea"/>
              </a:rPr>
              <a:t>	WNDCLASSEX </a:t>
            </a:r>
            <a:r>
              <a:rPr lang="en-US" altLang="zh-CN" sz="2000" b="1" i="0" dirty="0" err="1">
                <a:solidFill>
                  <a:srgbClr val="FFFFCC"/>
                </a:solidFill>
                <a:latin typeface="+mn-ea"/>
                <a:ea typeface="+mn-ea"/>
              </a:rPr>
              <a:t>wcex</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HWND </a:t>
            </a:r>
            <a:r>
              <a:rPr lang="en-US" altLang="zh-CN" sz="2000" b="1" i="0" dirty="0" err="1">
                <a:solidFill>
                  <a:srgbClr val="FFFFCC"/>
                </a:solidFill>
                <a:latin typeface="+mn-ea"/>
                <a:ea typeface="+mn-ea"/>
              </a:rPr>
              <a:t>hWnd</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TCHAR </a:t>
            </a:r>
            <a:r>
              <a:rPr lang="en-US" altLang="zh-CN" sz="2000" b="1" i="0" dirty="0" err="1">
                <a:solidFill>
                  <a:srgbClr val="FFFFCC"/>
                </a:solidFill>
                <a:latin typeface="+mn-ea"/>
                <a:ea typeface="+mn-ea"/>
              </a:rPr>
              <a:t>szWindowClass</a:t>
            </a:r>
            <a:r>
              <a:rPr lang="en-US" altLang="zh-CN" sz="2000" b="1" i="0" dirty="0">
                <a:solidFill>
                  <a:srgbClr val="FFFFCC"/>
                </a:solidFill>
                <a:latin typeface="+mn-ea"/>
                <a:ea typeface="+mn-ea"/>
              </a:rPr>
              <a:t>[] = L"</a:t>
            </a:r>
            <a:r>
              <a:rPr lang="zh-CN" altLang="zh-CN" sz="2000" b="1" i="0" dirty="0">
                <a:solidFill>
                  <a:srgbClr val="FFFFCC"/>
                </a:solidFill>
                <a:latin typeface="+mn-ea"/>
                <a:ea typeface="+mn-ea"/>
              </a:rPr>
              <a:t>窗口示例</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TCHAR </a:t>
            </a:r>
            <a:r>
              <a:rPr lang="en-US" altLang="zh-CN" sz="2000" b="1" i="0" dirty="0" err="1">
                <a:solidFill>
                  <a:srgbClr val="FFFFCC"/>
                </a:solidFill>
                <a:latin typeface="+mn-ea"/>
                <a:ea typeface="+mn-ea"/>
              </a:rPr>
              <a:t>szTitle</a:t>
            </a:r>
            <a:r>
              <a:rPr lang="en-US" altLang="zh-CN" sz="2000" b="1" i="0" dirty="0">
                <a:solidFill>
                  <a:srgbClr val="FFFFCC"/>
                </a:solidFill>
                <a:latin typeface="+mn-ea"/>
                <a:ea typeface="+mn-ea"/>
              </a:rPr>
              <a:t>[] = L"</a:t>
            </a:r>
            <a:r>
              <a:rPr lang="zh-CN" altLang="zh-CN" sz="2000" b="1" i="0" dirty="0">
                <a:solidFill>
                  <a:srgbClr val="FFFFCC"/>
                </a:solidFill>
                <a:latin typeface="+mn-ea"/>
                <a:ea typeface="+mn-ea"/>
              </a:rPr>
              <a:t>字体及位置示例</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a:t>
            </a:r>
            <a:r>
              <a:rPr lang="en-US" altLang="zh-CN" sz="2000" b="1" i="0" dirty="0">
                <a:solidFill>
                  <a:srgbClr val="FFFFCC"/>
                </a:solidFill>
                <a:latin typeface="+mn-ea"/>
                <a:ea typeface="+mn-ea"/>
              </a:rPr>
              <a:t>	</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if (!</a:t>
            </a:r>
            <a:r>
              <a:rPr lang="en-US" altLang="zh-CN" sz="2000" b="1" i="0" dirty="0" err="1">
                <a:solidFill>
                  <a:srgbClr val="FFFFCC"/>
                </a:solidFill>
                <a:latin typeface="+mn-ea"/>
                <a:ea typeface="+mn-ea"/>
              </a:rPr>
              <a:t>RegisterClassEx</a:t>
            </a:r>
            <a:r>
              <a:rPr lang="en-US" altLang="zh-CN" sz="2000" b="1" i="0" dirty="0">
                <a:solidFill>
                  <a:srgbClr val="FFFFCC"/>
                </a:solidFill>
                <a:latin typeface="+mn-ea"/>
                <a:ea typeface="+mn-ea"/>
              </a:rPr>
              <a:t>(&amp;</a:t>
            </a:r>
            <a:r>
              <a:rPr lang="en-US" altLang="zh-CN" sz="2000" b="1" i="0" dirty="0" err="1">
                <a:solidFill>
                  <a:srgbClr val="FFFFCC"/>
                </a:solidFill>
                <a:latin typeface="+mn-ea"/>
                <a:ea typeface="+mn-ea"/>
              </a:rPr>
              <a:t>wcex</a:t>
            </a: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return </a:t>
            </a:r>
            <a:r>
              <a:rPr lang="en-US" altLang="zh-CN" sz="2000" b="1" i="0" dirty="0">
                <a:solidFill>
                  <a:srgbClr val="FFFFCC"/>
                </a:solidFill>
                <a:latin typeface="+mn-ea"/>
                <a:ea typeface="+mn-ea"/>
              </a:rPr>
              <a:t>FALSE;</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a:solidFill>
                  <a:srgbClr val="FFFFCC"/>
                </a:solidFill>
                <a:latin typeface="+mn-ea"/>
                <a:ea typeface="+mn-ea"/>
              </a:rPr>
              <a:t>hWnd</a:t>
            </a:r>
            <a:r>
              <a:rPr lang="en-US" altLang="zh-CN" sz="2000" b="1" i="0" dirty="0">
                <a:solidFill>
                  <a:srgbClr val="FFFFCC"/>
                </a:solidFill>
                <a:latin typeface="+mn-ea"/>
                <a:ea typeface="+mn-ea"/>
              </a:rPr>
              <a:t> = </a:t>
            </a:r>
            <a:r>
              <a:rPr lang="en-US" altLang="zh-CN" sz="2000" b="1" i="0" dirty="0" err="1">
                <a:solidFill>
                  <a:srgbClr val="FFFFCC"/>
                </a:solidFill>
                <a:latin typeface="+mn-ea"/>
                <a:ea typeface="+mn-ea"/>
              </a:rPr>
              <a:t>CreateWindow</a:t>
            </a:r>
            <a:r>
              <a:rPr lang="en-US" altLang="zh-CN" sz="2000" b="1" i="0" dirty="0" smtClean="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if </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hWnd</a:t>
            </a:r>
            <a:r>
              <a:rPr lang="en-US" altLang="zh-CN" sz="2000" b="1" i="0" dirty="0">
                <a:solidFill>
                  <a:srgbClr val="FFFFCC"/>
                </a:solidFill>
                <a:latin typeface="+mn-ea"/>
                <a:ea typeface="+mn-ea"/>
              </a:rPr>
              <a:t>)	</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return </a:t>
            </a:r>
            <a:r>
              <a:rPr lang="en-US" altLang="zh-CN" sz="2000" b="1" i="0" dirty="0">
                <a:solidFill>
                  <a:srgbClr val="FFFFCC"/>
                </a:solidFill>
                <a:latin typeface="+mn-ea"/>
                <a:ea typeface="+mn-ea"/>
              </a:rPr>
              <a:t>FALSE;</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a:t>
            </a:r>
            <a:r>
              <a:rPr lang="en-US" altLang="zh-CN" sz="2000" b="1" i="0" dirty="0" err="1">
                <a:solidFill>
                  <a:srgbClr val="FFFFCC"/>
                </a:solidFill>
                <a:latin typeface="+mn-ea"/>
                <a:ea typeface="+mn-ea"/>
              </a:rPr>
              <a:t>ShowWindow</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hWnd,nCmdShow</a:t>
            </a:r>
            <a:r>
              <a:rPr lang="en-US" altLang="zh-CN" sz="2000" b="1" i="0" dirty="0">
                <a:solidFill>
                  <a:srgbClr val="FFFFCC"/>
                </a:solidFill>
                <a:latin typeface="+mn-ea"/>
                <a:ea typeface="+mn-ea"/>
              </a:rPr>
              <a:t>);	</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a:t>
            </a:r>
            <a:r>
              <a:rPr lang="en-US" altLang="zh-CN" sz="2000" b="1" i="0" dirty="0" err="1" smtClean="0">
                <a:solidFill>
                  <a:srgbClr val="FFFFCC"/>
                </a:solidFill>
                <a:latin typeface="+mn-ea"/>
                <a:ea typeface="+mn-ea"/>
              </a:rPr>
              <a:t>UpdateWindow</a:t>
            </a:r>
            <a:r>
              <a:rPr lang="en-US" altLang="zh-CN" sz="2000" b="1" i="0" dirty="0" smtClean="0">
                <a:solidFill>
                  <a:srgbClr val="FFFFCC"/>
                </a:solidFill>
                <a:latin typeface="+mn-ea"/>
                <a:ea typeface="+mn-ea"/>
              </a:rPr>
              <a:t>(</a:t>
            </a:r>
            <a:r>
              <a:rPr lang="en-US" altLang="zh-CN" sz="2000" b="1" i="0" dirty="0" err="1" smtClean="0">
                <a:solidFill>
                  <a:srgbClr val="FFFFCC"/>
                </a:solidFill>
                <a:latin typeface="+mn-ea"/>
                <a:ea typeface="+mn-ea"/>
              </a:rPr>
              <a:t>hWnd</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return TRUE;</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a:t>
            </a:r>
            <a:endParaRPr lang="zh-CN" altLang="zh-CN" sz="2000" b="1" i="0" dirty="0">
              <a:solidFill>
                <a:srgbClr val="FFFFCC"/>
              </a:solidFill>
              <a:latin typeface="+mn-ea"/>
              <a:ea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272480" y="44624"/>
            <a:ext cx="10152138" cy="646331"/>
          </a:xfrm>
          <a:prstGeom prst="rect">
            <a:avLst/>
          </a:prstGeom>
          <a:noFill/>
        </p:spPr>
        <p:txBody>
          <a:bodyPr wrap="none" rtlCol="0">
            <a:spAutoFit/>
          </a:bodyPr>
          <a:lstStyle/>
          <a:p>
            <a:r>
              <a:rPr lang="en-US" altLang="zh-CN" sz="3600" b="1" i="0" dirty="0" smtClean="0">
                <a:solidFill>
                  <a:srgbClr val="FFFF00"/>
                </a:solidFill>
              </a:rPr>
              <a:t>【</a:t>
            </a:r>
            <a:r>
              <a:rPr lang="zh-CN" altLang="en-US" sz="3600" b="1" i="0" dirty="0" smtClean="0">
                <a:solidFill>
                  <a:srgbClr val="FFFF00"/>
                </a:solidFill>
              </a:rPr>
              <a:t>例</a:t>
            </a:r>
            <a:r>
              <a:rPr lang="en-US" altLang="zh-CN" sz="3600" b="1" i="0" dirty="0" smtClean="0">
                <a:solidFill>
                  <a:srgbClr val="FFFF00"/>
                </a:solidFill>
              </a:rPr>
              <a:t>4@@2】(</a:t>
            </a:r>
            <a:r>
              <a:rPr lang="zh-CN" altLang="en-US" sz="3600" b="1" i="0" dirty="0" smtClean="0">
                <a:solidFill>
                  <a:srgbClr val="FFFF00"/>
                </a:solidFill>
              </a:rPr>
              <a:t>参考</a:t>
            </a:r>
            <a:r>
              <a:rPr lang="en-US" altLang="zh-CN" sz="3600" b="1" i="0" dirty="0" smtClean="0">
                <a:solidFill>
                  <a:srgbClr val="FFFF00"/>
                </a:solidFill>
              </a:rPr>
              <a:t>)</a:t>
            </a:r>
            <a:r>
              <a:rPr lang="zh-CN" altLang="en-US" sz="3600" b="1" i="0" dirty="0" smtClean="0">
                <a:solidFill>
                  <a:srgbClr val="FFFF00"/>
                </a:solidFill>
              </a:rPr>
              <a:t>，绘制如下图所示的页面结构</a:t>
            </a:r>
            <a:endParaRPr lang="zh-CN" altLang="en-US" sz="3600" b="1" i="0" dirty="0">
              <a:solidFill>
                <a:srgbClr val="FFFF00"/>
              </a:solidFill>
            </a:endParaRPr>
          </a:p>
        </p:txBody>
      </p:sp>
      <p:pic>
        <p:nvPicPr>
          <p:cNvPr id="5" name="图片 4"/>
          <p:cNvPicPr>
            <a:picLocks noChangeAspect="1"/>
          </p:cNvPicPr>
          <p:nvPr/>
        </p:nvPicPr>
        <p:blipFill>
          <a:blip r:embed="rId1"/>
          <a:stretch>
            <a:fillRect/>
          </a:stretch>
        </p:blipFill>
        <p:spPr>
          <a:xfrm>
            <a:off x="920552" y="818710"/>
            <a:ext cx="7992888" cy="5994666"/>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72008" y="42278"/>
            <a:ext cx="9777536" cy="6247864"/>
          </a:xfrm>
          <a:prstGeom prst="rect">
            <a:avLst/>
          </a:prstGeom>
          <a:noFill/>
        </p:spPr>
        <p:txBody>
          <a:bodyPr wrap="square" rtlCol="0">
            <a:spAutoFit/>
          </a:bodyPr>
          <a:lstStyle/>
          <a:p>
            <a:pPr>
              <a:lnSpc>
                <a:spcPts val="2400"/>
              </a:lnSpc>
            </a:pPr>
            <a:r>
              <a:rPr lang="en-US" altLang="zh-CN" b="1" i="0" dirty="0">
                <a:solidFill>
                  <a:srgbClr val="FFFFCC"/>
                </a:solidFill>
              </a:rPr>
              <a:t>#include &lt;</a:t>
            </a:r>
            <a:r>
              <a:rPr lang="en-US" altLang="zh-CN" b="1" i="0" dirty="0" err="1">
                <a:solidFill>
                  <a:srgbClr val="FFFFCC"/>
                </a:solidFill>
              </a:rPr>
              <a:t>windows.h</a:t>
            </a:r>
            <a:r>
              <a:rPr lang="en-US" altLang="zh-CN" b="1" i="0" dirty="0">
                <a:solidFill>
                  <a:srgbClr val="FFFFCC"/>
                </a:solidFill>
              </a:rPr>
              <a:t>&gt;</a:t>
            </a:r>
            <a:endParaRPr lang="en-US" altLang="zh-CN" b="1" i="0" dirty="0">
              <a:solidFill>
                <a:srgbClr val="FFFFCC"/>
              </a:solidFill>
            </a:endParaRPr>
          </a:p>
          <a:p>
            <a:pPr>
              <a:lnSpc>
                <a:spcPts val="2400"/>
              </a:lnSpc>
            </a:pPr>
            <a:r>
              <a:rPr lang="en-US" altLang="zh-CN" b="1" i="0" dirty="0" smtClean="0">
                <a:solidFill>
                  <a:srgbClr val="FFFFCC"/>
                </a:solidFill>
              </a:rPr>
              <a:t>#</a:t>
            </a:r>
            <a:r>
              <a:rPr lang="en-US" altLang="zh-CN" b="1" i="0" dirty="0">
                <a:solidFill>
                  <a:srgbClr val="FFFFCC"/>
                </a:solidFill>
              </a:rPr>
              <a:t>include &lt;</a:t>
            </a:r>
            <a:r>
              <a:rPr lang="en-US" altLang="zh-CN" b="1" i="0" dirty="0" err="1">
                <a:solidFill>
                  <a:srgbClr val="FFFFCC"/>
                </a:solidFill>
              </a:rPr>
              <a:t>math.h</a:t>
            </a:r>
            <a:r>
              <a:rPr lang="en-US" altLang="zh-CN" b="1" i="0" dirty="0">
                <a:solidFill>
                  <a:srgbClr val="FFFFCC"/>
                </a:solidFill>
              </a:rPr>
              <a:t>&gt;</a:t>
            </a:r>
            <a:endParaRPr lang="en-US" altLang="zh-CN" b="1" i="0" dirty="0">
              <a:solidFill>
                <a:srgbClr val="FFFFCC"/>
              </a:solidFill>
            </a:endParaRPr>
          </a:p>
          <a:p>
            <a:pPr>
              <a:lnSpc>
                <a:spcPts val="2400"/>
              </a:lnSpc>
            </a:pPr>
            <a:r>
              <a:rPr lang="en-US" altLang="zh-CN" b="1" i="0" dirty="0">
                <a:solidFill>
                  <a:srgbClr val="FFFFCC"/>
                </a:solidFill>
              </a:rPr>
              <a:t>#define Pi 3.1415926</a:t>
            </a:r>
            <a:endParaRPr lang="en-US" altLang="zh-CN" b="1" i="0" dirty="0">
              <a:solidFill>
                <a:srgbClr val="FFFFCC"/>
              </a:solidFill>
            </a:endParaRPr>
          </a:p>
          <a:p>
            <a:pPr>
              <a:lnSpc>
                <a:spcPts val="2400"/>
              </a:lnSpc>
            </a:pPr>
            <a:r>
              <a:rPr lang="en-US" altLang="zh-CN" sz="2000" b="1" i="0" dirty="0" smtClean="0">
                <a:solidFill>
                  <a:srgbClr val="FFFFCC"/>
                </a:solidFill>
              </a:rPr>
              <a:t>long </a:t>
            </a:r>
            <a:r>
              <a:rPr lang="en-US" altLang="zh-CN" sz="2000" b="1" i="0" dirty="0">
                <a:solidFill>
                  <a:srgbClr val="FFFFCC"/>
                </a:solidFill>
              </a:rPr>
              <a:t>WINAPI </a:t>
            </a:r>
            <a:r>
              <a:rPr lang="en-US" altLang="zh-CN" sz="2000" b="1" i="0" dirty="0" err="1">
                <a:solidFill>
                  <a:srgbClr val="FFFFCC"/>
                </a:solidFill>
              </a:rPr>
              <a:t>WndProc</a:t>
            </a:r>
            <a:r>
              <a:rPr lang="en-US" altLang="zh-CN" sz="2000" b="1" i="0" dirty="0">
                <a:solidFill>
                  <a:srgbClr val="FFFFCC"/>
                </a:solidFill>
              </a:rPr>
              <a:t>(HWND </a:t>
            </a:r>
            <a:r>
              <a:rPr lang="en-US" altLang="zh-CN" sz="2000" b="1" i="0" dirty="0" err="1" smtClean="0">
                <a:solidFill>
                  <a:srgbClr val="FFFFCC"/>
                </a:solidFill>
              </a:rPr>
              <a:t>hWnd,UINT</a:t>
            </a:r>
            <a:r>
              <a:rPr lang="en-US" altLang="zh-CN" sz="2000" b="1" i="0" dirty="0" smtClean="0">
                <a:solidFill>
                  <a:srgbClr val="FFFFCC"/>
                </a:solidFill>
              </a:rPr>
              <a:t> </a:t>
            </a:r>
            <a:r>
              <a:rPr lang="en-US" altLang="zh-CN" sz="2000" b="1" i="0" dirty="0" err="1" smtClean="0">
                <a:solidFill>
                  <a:srgbClr val="FFFFCC"/>
                </a:solidFill>
              </a:rPr>
              <a:t>iMessage,UINT</a:t>
            </a:r>
            <a:r>
              <a:rPr lang="en-US" altLang="zh-CN" sz="2000" b="1" i="0" dirty="0" smtClean="0">
                <a:solidFill>
                  <a:srgbClr val="FFFFCC"/>
                </a:solidFill>
              </a:rPr>
              <a:t> </a:t>
            </a:r>
            <a:r>
              <a:rPr lang="en-US" altLang="zh-CN" sz="2000" b="1" i="0" dirty="0" err="1" smtClean="0">
                <a:solidFill>
                  <a:srgbClr val="FFFFCC"/>
                </a:solidFill>
              </a:rPr>
              <a:t>wParam,LONG</a:t>
            </a:r>
            <a:r>
              <a:rPr lang="en-US" altLang="zh-CN" sz="2000" b="1" i="0" dirty="0" smtClean="0">
                <a:solidFill>
                  <a:srgbClr val="FFFFCC"/>
                </a:solidFill>
              </a:rPr>
              <a:t> </a:t>
            </a:r>
            <a:r>
              <a:rPr lang="en-US" altLang="zh-CN" sz="2000" b="1" i="0" dirty="0" err="1">
                <a:solidFill>
                  <a:srgbClr val="FFFFCC"/>
                </a:solidFill>
              </a:rPr>
              <a:t>lParam</a:t>
            </a:r>
            <a:r>
              <a:rPr lang="en-US" altLang="zh-CN" sz="2000" b="1" i="0" dirty="0" smtClean="0">
                <a:solidFill>
                  <a:srgbClr val="FFFFCC"/>
                </a:solidFill>
              </a:rPr>
              <a:t>);</a:t>
            </a:r>
            <a:endParaRPr lang="zh-CN" altLang="en-US" sz="2000" b="1" i="0" dirty="0">
              <a:solidFill>
                <a:srgbClr val="FFFFCC"/>
              </a:solidFill>
            </a:endParaRPr>
          </a:p>
          <a:p>
            <a:pPr>
              <a:lnSpc>
                <a:spcPts val="2400"/>
              </a:lnSpc>
            </a:pPr>
            <a:r>
              <a:rPr lang="en-US" altLang="zh-CN" b="1" i="0" dirty="0" smtClean="0">
                <a:solidFill>
                  <a:srgbClr val="FFFFCC"/>
                </a:solidFill>
              </a:rPr>
              <a:t>BOOL </a:t>
            </a:r>
            <a:r>
              <a:rPr lang="en-US" altLang="zh-CN" b="1" i="0" dirty="0" err="1">
                <a:solidFill>
                  <a:srgbClr val="FFFFCC"/>
                </a:solidFill>
              </a:rPr>
              <a:t>InitWindowsClass</a:t>
            </a:r>
            <a:r>
              <a:rPr lang="en-US" altLang="zh-CN" b="1" i="0" dirty="0">
                <a:solidFill>
                  <a:srgbClr val="FFFFCC"/>
                </a:solidFill>
              </a:rPr>
              <a:t>(HINSTANCE </a:t>
            </a:r>
            <a:r>
              <a:rPr lang="en-US" altLang="zh-CN" b="1" i="0" dirty="0" err="1">
                <a:solidFill>
                  <a:srgbClr val="FFFFCC"/>
                </a:solidFill>
              </a:rPr>
              <a:t>hInstance</a:t>
            </a:r>
            <a:r>
              <a:rPr lang="en-US" altLang="zh-CN" b="1" i="0" dirty="0" smtClean="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BOOL </a:t>
            </a:r>
            <a:r>
              <a:rPr lang="en-US" altLang="zh-CN" b="1" i="0" dirty="0" err="1">
                <a:solidFill>
                  <a:srgbClr val="FFFFCC"/>
                </a:solidFill>
              </a:rPr>
              <a:t>InitWindows</a:t>
            </a:r>
            <a:r>
              <a:rPr lang="en-US" altLang="zh-CN" b="1" i="0" dirty="0">
                <a:solidFill>
                  <a:srgbClr val="FFFFCC"/>
                </a:solidFill>
              </a:rPr>
              <a:t>(HINSTANCE </a:t>
            </a:r>
            <a:r>
              <a:rPr lang="en-US" altLang="zh-CN" b="1" i="0" dirty="0" err="1">
                <a:solidFill>
                  <a:srgbClr val="FFFFCC"/>
                </a:solidFill>
              </a:rPr>
              <a:t>hInstance</a:t>
            </a:r>
            <a:r>
              <a:rPr lang="en-US" altLang="zh-CN" b="1" i="0" dirty="0">
                <a:solidFill>
                  <a:srgbClr val="FFFFCC"/>
                </a:solidFill>
              </a:rPr>
              <a:t>, </a:t>
            </a:r>
            <a:r>
              <a:rPr lang="en-US" altLang="zh-CN" b="1" i="0" dirty="0" err="1">
                <a:solidFill>
                  <a:srgbClr val="FFFFCC"/>
                </a:solidFill>
              </a:rPr>
              <a:t>int</a:t>
            </a:r>
            <a:r>
              <a:rPr lang="en-US" altLang="zh-CN" b="1" i="0" dirty="0">
                <a:solidFill>
                  <a:srgbClr val="FFFFCC"/>
                </a:solidFill>
              </a:rPr>
              <a:t> </a:t>
            </a:r>
            <a:r>
              <a:rPr lang="en-US" altLang="zh-CN" b="1" i="0" dirty="0" err="1">
                <a:solidFill>
                  <a:srgbClr val="FFFFCC"/>
                </a:solidFill>
              </a:rPr>
              <a:t>nCmdShow</a:t>
            </a:r>
            <a:r>
              <a:rPr lang="en-US" altLang="zh-CN" b="1" i="0" dirty="0" smtClean="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HFONT </a:t>
            </a:r>
            <a:r>
              <a:rPr lang="en-US" altLang="zh-CN" b="1" i="0" dirty="0" err="1">
                <a:solidFill>
                  <a:srgbClr val="FFFFCC"/>
                </a:solidFill>
              </a:rPr>
              <a:t>CreateFont</a:t>
            </a:r>
            <a:r>
              <a:rPr lang="en-US" altLang="zh-CN" b="1" i="0" dirty="0">
                <a:solidFill>
                  <a:srgbClr val="FFFFCC"/>
                </a:solidFill>
              </a:rPr>
              <a:t>(HDC </a:t>
            </a:r>
            <a:r>
              <a:rPr lang="en-US" altLang="zh-CN" b="1" i="0" dirty="0" err="1">
                <a:solidFill>
                  <a:srgbClr val="FFFFCC"/>
                </a:solidFill>
              </a:rPr>
              <a:t>hDC,int</a:t>
            </a:r>
            <a:r>
              <a:rPr lang="en-US" altLang="zh-CN" b="1" i="0" dirty="0">
                <a:solidFill>
                  <a:srgbClr val="FFFFCC"/>
                </a:solidFill>
              </a:rPr>
              <a:t> </a:t>
            </a:r>
            <a:r>
              <a:rPr lang="en-US" altLang="zh-CN" b="1" i="0" dirty="0" err="1">
                <a:solidFill>
                  <a:srgbClr val="FFFFCC"/>
                </a:solidFill>
              </a:rPr>
              <a:t>nCharHeight,int</a:t>
            </a:r>
            <a:r>
              <a:rPr lang="en-US" altLang="zh-CN" b="1" i="0" dirty="0">
                <a:solidFill>
                  <a:srgbClr val="FFFFCC"/>
                </a:solidFill>
              </a:rPr>
              <a:t> </a:t>
            </a:r>
            <a:r>
              <a:rPr lang="en-US" altLang="zh-CN" b="1" i="0" dirty="0" err="1">
                <a:solidFill>
                  <a:srgbClr val="FFFFCC"/>
                </a:solidFill>
              </a:rPr>
              <a:t>nCharWidth</a:t>
            </a:r>
            <a:r>
              <a:rPr lang="en-US" altLang="zh-CN" b="1" i="0" dirty="0" smtClean="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HWND </a:t>
            </a:r>
            <a:r>
              <a:rPr lang="en-US" altLang="zh-CN" b="1" i="0" dirty="0" err="1">
                <a:solidFill>
                  <a:srgbClr val="FFFFCC"/>
                </a:solidFill>
              </a:rPr>
              <a:t>hWndMain</a:t>
            </a:r>
            <a:r>
              <a:rPr lang="en-US" altLang="zh-CN" b="1" i="0" dirty="0" smtClean="0">
                <a:solidFill>
                  <a:srgbClr val="FFFFCC"/>
                </a:solidFill>
              </a:rPr>
              <a:t>;	//</a:t>
            </a:r>
            <a:r>
              <a:rPr lang="zh-CN" altLang="en-US" b="1" i="0" dirty="0">
                <a:solidFill>
                  <a:srgbClr val="FFFFCC"/>
                </a:solidFill>
              </a:rPr>
              <a:t>定义窗口句柄</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smtClean="0">
                <a:solidFill>
                  <a:schemeClr val="accent1">
                    <a:lumMod val="40000"/>
                    <a:lumOff val="60000"/>
                  </a:schemeClr>
                </a:solidFill>
              </a:rPr>
              <a:t>int</a:t>
            </a:r>
            <a:r>
              <a:rPr lang="en-US" altLang="zh-CN" b="1" i="0" dirty="0" smtClean="0">
                <a:solidFill>
                  <a:schemeClr val="accent1">
                    <a:lumMod val="40000"/>
                    <a:lumOff val="60000"/>
                  </a:schemeClr>
                </a:solidFill>
              </a:rPr>
              <a:t> </a:t>
            </a:r>
            <a:r>
              <a:rPr lang="en-US" altLang="zh-CN" b="1" i="0" dirty="0">
                <a:solidFill>
                  <a:schemeClr val="accent1">
                    <a:lumMod val="40000"/>
                    <a:lumOff val="60000"/>
                  </a:schemeClr>
                </a:solidFill>
              </a:rPr>
              <a:t>WINAPI </a:t>
            </a:r>
            <a:r>
              <a:rPr lang="en-US" altLang="zh-CN" b="1" i="0" dirty="0" err="1">
                <a:solidFill>
                  <a:schemeClr val="accent1">
                    <a:lumMod val="40000"/>
                    <a:lumOff val="60000"/>
                  </a:schemeClr>
                </a:solidFill>
              </a:rPr>
              <a:t>WinMain</a:t>
            </a:r>
            <a:r>
              <a:rPr lang="en-US" altLang="zh-CN" b="1" i="0" dirty="0">
                <a:solidFill>
                  <a:schemeClr val="accent1">
                    <a:lumMod val="40000"/>
                    <a:lumOff val="60000"/>
                  </a:schemeClr>
                </a:solidFill>
              </a:rPr>
              <a:t>(HINSTANCE </a:t>
            </a:r>
            <a:r>
              <a:rPr lang="en-US" altLang="zh-CN" b="1" i="0" dirty="0" err="1">
                <a:solidFill>
                  <a:schemeClr val="accent1">
                    <a:lumMod val="40000"/>
                    <a:lumOff val="60000"/>
                  </a:schemeClr>
                </a:solidFill>
              </a:rPr>
              <a:t>hInstance</a:t>
            </a:r>
            <a:r>
              <a:rPr lang="en-US" altLang="zh-CN" b="1" i="0" dirty="0">
                <a:solidFill>
                  <a:schemeClr val="accent1">
                    <a:lumMod val="40000"/>
                    <a:lumOff val="60000"/>
                  </a:schemeClr>
                </a:solidFill>
              </a:rPr>
              <a:t>,</a:t>
            </a:r>
            <a:endParaRPr lang="en-US" altLang="zh-CN"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HINSTANCE </a:t>
            </a:r>
            <a:r>
              <a:rPr lang="en-US" altLang="zh-CN" b="1" i="0" dirty="0" err="1">
                <a:solidFill>
                  <a:schemeClr val="accent1">
                    <a:lumMod val="40000"/>
                    <a:lumOff val="60000"/>
                  </a:schemeClr>
                </a:solidFill>
              </a:rPr>
              <a:t>hPrevInstance</a:t>
            </a:r>
            <a:r>
              <a:rPr lang="en-US" altLang="zh-CN" b="1" i="0" dirty="0" smtClean="0">
                <a:solidFill>
                  <a:schemeClr val="accent1">
                    <a:lumMod val="40000"/>
                    <a:lumOff val="60000"/>
                  </a:schemeClr>
                </a:solidFill>
              </a:rPr>
              <a:t>,   </a:t>
            </a:r>
            <a:r>
              <a:rPr lang="en-US" altLang="zh-CN" b="1" i="0" dirty="0">
                <a:solidFill>
                  <a:schemeClr val="accent1">
                    <a:lumMod val="40000"/>
                    <a:lumOff val="60000"/>
                  </a:schemeClr>
                </a:solidFill>
              </a:rPr>
              <a:t>LPSTR </a:t>
            </a:r>
            <a:r>
              <a:rPr lang="en-US" altLang="zh-CN" b="1" i="0" dirty="0" err="1">
                <a:solidFill>
                  <a:schemeClr val="accent1">
                    <a:lumMod val="40000"/>
                    <a:lumOff val="60000"/>
                  </a:schemeClr>
                </a:solidFill>
              </a:rPr>
              <a:t>lpCmdLine</a:t>
            </a:r>
            <a:r>
              <a:rPr lang="en-US" altLang="zh-CN" b="1" i="0" dirty="0" smtClean="0">
                <a:solidFill>
                  <a:schemeClr val="accent1">
                    <a:lumMod val="40000"/>
                    <a:lumOff val="60000"/>
                  </a:schemeClr>
                </a:solidFill>
              </a:rPr>
              <a:t>, </a:t>
            </a:r>
            <a:r>
              <a:rPr lang="en-US" altLang="zh-CN" b="1" i="0" dirty="0" err="1">
                <a:solidFill>
                  <a:schemeClr val="accent1">
                    <a:lumMod val="40000"/>
                    <a:lumOff val="60000"/>
                  </a:schemeClr>
                </a:solidFill>
              </a:rPr>
              <a:t>int</a:t>
            </a:r>
            <a:r>
              <a:rPr lang="en-US" altLang="zh-CN" b="1" i="0" dirty="0">
                <a:solidFill>
                  <a:schemeClr val="accent1">
                    <a:lumMod val="40000"/>
                    <a:lumOff val="60000"/>
                  </a:schemeClr>
                </a:solidFill>
              </a:rPr>
              <a:t> </a:t>
            </a:r>
            <a:r>
              <a:rPr lang="en-US" altLang="zh-CN" b="1" i="0" dirty="0" err="1">
                <a:solidFill>
                  <a:schemeClr val="accent1">
                    <a:lumMod val="40000"/>
                    <a:lumOff val="60000"/>
                  </a:schemeClr>
                </a:solidFill>
              </a:rPr>
              <a:t>nCmdShow</a:t>
            </a:r>
            <a:r>
              <a:rPr lang="en-US" altLang="zh-CN" b="1" i="0" dirty="0" smtClean="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a:solidFill>
                  <a:schemeClr val="accent1">
                    <a:lumMod val="40000"/>
                    <a:lumOff val="60000"/>
                  </a:schemeClr>
                </a:solidFill>
              </a:rPr>
              <a:t>{</a:t>
            </a:r>
            <a:endParaRPr lang="en-US" altLang="zh-CN" b="1" i="0" dirty="0">
              <a:solidFill>
                <a:schemeClr val="accent1">
                  <a:lumMod val="40000"/>
                  <a:lumOff val="60000"/>
                </a:schemeClr>
              </a:solidFill>
            </a:endParaRPr>
          </a:p>
          <a:p>
            <a:pPr>
              <a:lnSpc>
                <a:spcPts val="2400"/>
              </a:lnSpc>
            </a:pPr>
            <a:r>
              <a:rPr lang="en-US" altLang="zh-CN" b="1" i="0" dirty="0">
                <a:solidFill>
                  <a:schemeClr val="accent1">
                    <a:lumMod val="40000"/>
                    <a:lumOff val="60000"/>
                  </a:schemeClr>
                </a:solidFill>
              </a:rPr>
              <a:t>MSG Message;</a:t>
            </a:r>
            <a:endParaRPr lang="en-US" altLang="zh-CN" b="1" i="0" dirty="0">
              <a:solidFill>
                <a:schemeClr val="accent1">
                  <a:lumMod val="40000"/>
                  <a:lumOff val="60000"/>
                </a:schemeClr>
              </a:solidFill>
            </a:endParaRPr>
          </a:p>
          <a:p>
            <a:pPr>
              <a:lnSpc>
                <a:spcPts val="2400"/>
              </a:lnSpc>
            </a:pPr>
            <a:r>
              <a:rPr lang="en-US" altLang="zh-CN" b="1" i="0" dirty="0">
                <a:solidFill>
                  <a:schemeClr val="accent1">
                    <a:lumMod val="40000"/>
                    <a:lumOff val="60000"/>
                  </a:schemeClr>
                </a:solidFill>
              </a:rPr>
              <a:t>if(!</a:t>
            </a:r>
            <a:r>
              <a:rPr lang="en-US" altLang="zh-CN" b="1" i="0" dirty="0" err="1">
                <a:solidFill>
                  <a:schemeClr val="accent1">
                    <a:lumMod val="40000"/>
                    <a:lumOff val="60000"/>
                  </a:schemeClr>
                </a:solidFill>
              </a:rPr>
              <a:t>InitWindowsClass</a:t>
            </a:r>
            <a:r>
              <a:rPr lang="en-US" altLang="zh-CN" b="1" i="0" dirty="0">
                <a:solidFill>
                  <a:schemeClr val="accent1">
                    <a:lumMod val="40000"/>
                    <a:lumOff val="60000"/>
                  </a:schemeClr>
                </a:solidFill>
              </a:rPr>
              <a:t>(</a:t>
            </a:r>
            <a:r>
              <a:rPr lang="en-US" altLang="zh-CN" b="1" i="0" dirty="0" err="1">
                <a:solidFill>
                  <a:schemeClr val="accent1">
                    <a:lumMod val="40000"/>
                    <a:lumOff val="60000"/>
                  </a:schemeClr>
                </a:solidFill>
              </a:rPr>
              <a:t>hInstance</a:t>
            </a:r>
            <a:r>
              <a:rPr lang="en-US" altLang="zh-CN" b="1" i="0" dirty="0" smtClean="0">
                <a:solidFill>
                  <a:schemeClr val="accent1">
                    <a:lumMod val="40000"/>
                    <a:lumOff val="60000"/>
                  </a:schemeClr>
                </a:solidFill>
              </a:rPr>
              <a:t>))		//</a:t>
            </a:r>
            <a:r>
              <a:rPr lang="zh-CN" altLang="en-US" b="1" i="0" dirty="0">
                <a:solidFill>
                  <a:schemeClr val="accent1">
                    <a:lumMod val="40000"/>
                    <a:lumOff val="60000"/>
                  </a:schemeClr>
                </a:solidFill>
              </a:rPr>
              <a:t>初始化窗口类</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a:solidFill>
                  <a:schemeClr val="accent1">
                    <a:lumMod val="40000"/>
                    <a:lumOff val="60000"/>
                  </a:schemeClr>
                </a:solidFill>
              </a:rPr>
              <a:t>return FALSE;</a:t>
            </a:r>
            <a:endParaRPr lang="en-US" altLang="zh-CN" b="1" i="0" dirty="0">
              <a:solidFill>
                <a:schemeClr val="accent1">
                  <a:lumMod val="40000"/>
                  <a:lumOff val="60000"/>
                </a:schemeClr>
              </a:solidFill>
            </a:endParaRPr>
          </a:p>
          <a:p>
            <a:pPr>
              <a:lnSpc>
                <a:spcPts val="2400"/>
              </a:lnSpc>
            </a:pPr>
            <a:r>
              <a:rPr lang="en-US" altLang="zh-CN" b="1" i="0" dirty="0">
                <a:solidFill>
                  <a:schemeClr val="accent1">
                    <a:lumMod val="40000"/>
                    <a:lumOff val="60000"/>
                  </a:schemeClr>
                </a:solidFill>
              </a:rPr>
              <a:t>if(!</a:t>
            </a:r>
            <a:r>
              <a:rPr lang="en-US" altLang="zh-CN" b="1" i="0" dirty="0" err="1">
                <a:solidFill>
                  <a:schemeClr val="accent1">
                    <a:lumMod val="40000"/>
                    <a:lumOff val="60000"/>
                  </a:schemeClr>
                </a:solidFill>
              </a:rPr>
              <a:t>InitWindows</a:t>
            </a:r>
            <a:r>
              <a:rPr lang="en-US" altLang="zh-CN" b="1" i="0" dirty="0">
                <a:solidFill>
                  <a:schemeClr val="accent1">
                    <a:lumMod val="40000"/>
                    <a:lumOff val="60000"/>
                  </a:schemeClr>
                </a:solidFill>
              </a:rPr>
              <a:t>(</a:t>
            </a:r>
            <a:r>
              <a:rPr lang="en-US" altLang="zh-CN" b="1" i="0" dirty="0" err="1">
                <a:solidFill>
                  <a:schemeClr val="accent1">
                    <a:lumMod val="40000"/>
                    <a:lumOff val="60000"/>
                  </a:schemeClr>
                </a:solidFill>
              </a:rPr>
              <a:t>hInstance,nCmdShow</a:t>
            </a:r>
            <a:r>
              <a:rPr lang="en-US" altLang="zh-CN" b="1" i="0" dirty="0" smtClean="0">
                <a:solidFill>
                  <a:schemeClr val="accent1">
                    <a:lumMod val="40000"/>
                    <a:lumOff val="60000"/>
                  </a:schemeClr>
                </a:solidFill>
              </a:rPr>
              <a:t>))	//</a:t>
            </a:r>
            <a:r>
              <a:rPr lang="zh-CN" altLang="en-US" b="1" i="0" dirty="0">
                <a:solidFill>
                  <a:schemeClr val="accent1">
                    <a:lumMod val="40000"/>
                    <a:lumOff val="60000"/>
                  </a:schemeClr>
                </a:solidFill>
              </a:rPr>
              <a:t>初始化窗口</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a:solidFill>
                  <a:schemeClr val="accent1">
                    <a:lumMod val="40000"/>
                    <a:lumOff val="60000"/>
                  </a:schemeClr>
                </a:solidFill>
              </a:rPr>
              <a:t>return FALSE;</a:t>
            </a:r>
            <a:endParaRPr lang="en-US" altLang="zh-CN" b="1" i="0" dirty="0">
              <a:solidFill>
                <a:schemeClr val="accent1">
                  <a:lumMod val="40000"/>
                  <a:lumOff val="60000"/>
                </a:schemeClr>
              </a:solidFill>
            </a:endParaRPr>
          </a:p>
          <a:p>
            <a:pPr>
              <a:lnSpc>
                <a:spcPts val="2400"/>
              </a:lnSpc>
            </a:pPr>
            <a:r>
              <a:rPr lang="en-US" altLang="zh-CN" b="1" i="0" dirty="0">
                <a:solidFill>
                  <a:schemeClr val="accent1">
                    <a:lumMod val="40000"/>
                    <a:lumOff val="60000"/>
                  </a:schemeClr>
                </a:solidFill>
              </a:rPr>
              <a:t>while(</a:t>
            </a:r>
            <a:r>
              <a:rPr lang="en-US" altLang="zh-CN" b="1" i="0" dirty="0" err="1">
                <a:solidFill>
                  <a:schemeClr val="accent1">
                    <a:lumMod val="40000"/>
                    <a:lumOff val="60000"/>
                  </a:schemeClr>
                </a:solidFill>
              </a:rPr>
              <a:t>GetMessage</a:t>
            </a:r>
            <a:r>
              <a:rPr lang="en-US" altLang="zh-CN" b="1" i="0" dirty="0">
                <a:solidFill>
                  <a:schemeClr val="accent1">
                    <a:lumMod val="40000"/>
                    <a:lumOff val="60000"/>
                  </a:schemeClr>
                </a:solidFill>
              </a:rPr>
              <a:t>(&amp;Message,0,0,0))</a:t>
            </a:r>
            <a:endParaRPr lang="en-US" altLang="zh-CN"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a:t>
            </a:r>
            <a:r>
              <a:rPr lang="en-US" altLang="zh-CN" b="1" i="0" dirty="0" err="1" smtClean="0">
                <a:solidFill>
                  <a:schemeClr val="accent1">
                    <a:lumMod val="40000"/>
                    <a:lumOff val="60000"/>
                  </a:schemeClr>
                </a:solidFill>
              </a:rPr>
              <a:t>TranslateMessage</a:t>
            </a:r>
            <a:r>
              <a:rPr lang="en-US" altLang="zh-CN" b="1" i="0" dirty="0">
                <a:solidFill>
                  <a:schemeClr val="accent1">
                    <a:lumMod val="40000"/>
                    <a:lumOff val="60000"/>
                  </a:schemeClr>
                </a:solidFill>
              </a:rPr>
              <a:t>(&amp;Message</a:t>
            </a:r>
            <a:r>
              <a:rPr lang="en-US" altLang="zh-CN" b="1" i="0" dirty="0" smtClean="0">
                <a:solidFill>
                  <a:schemeClr val="accent1">
                    <a:lumMod val="40000"/>
                    <a:lumOff val="60000"/>
                  </a:schemeClr>
                </a:solidFill>
              </a:rPr>
              <a:t>);</a:t>
            </a:r>
            <a:r>
              <a:rPr lang="en-US" altLang="zh-CN" b="1" i="0" dirty="0" err="1" smtClean="0">
                <a:solidFill>
                  <a:schemeClr val="accent1">
                    <a:lumMod val="40000"/>
                    <a:lumOff val="60000"/>
                  </a:schemeClr>
                </a:solidFill>
              </a:rPr>
              <a:t>DispatchMessage</a:t>
            </a:r>
            <a:r>
              <a:rPr lang="en-US" altLang="zh-CN" b="1" i="0" dirty="0">
                <a:solidFill>
                  <a:schemeClr val="accent1">
                    <a:lumMod val="40000"/>
                    <a:lumOff val="60000"/>
                  </a:schemeClr>
                </a:solidFill>
              </a:rPr>
              <a:t>(&amp;Message</a:t>
            </a:r>
            <a:r>
              <a:rPr lang="en-US" altLang="zh-CN" b="1" i="0" dirty="0" smtClean="0">
                <a:solidFill>
                  <a:schemeClr val="accent1">
                    <a:lumMod val="40000"/>
                    <a:lumOff val="60000"/>
                  </a:schemeClr>
                </a:solidFill>
              </a:rPr>
              <a:t>);}</a:t>
            </a:r>
            <a:endParaRPr lang="en-US" altLang="zh-CN"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return </a:t>
            </a:r>
            <a:r>
              <a:rPr lang="en-US" altLang="zh-CN" b="1" i="0" dirty="0" err="1">
                <a:solidFill>
                  <a:schemeClr val="accent1">
                    <a:lumMod val="40000"/>
                    <a:lumOff val="60000"/>
                  </a:schemeClr>
                </a:solidFill>
              </a:rPr>
              <a:t>Message.wParam</a:t>
            </a:r>
            <a:r>
              <a:rPr lang="en-US" altLang="zh-CN" b="1" i="0" dirty="0">
                <a:solidFill>
                  <a:schemeClr val="accent1">
                    <a:lumMod val="40000"/>
                    <a:lumOff val="60000"/>
                  </a:schemeClr>
                </a:solidFill>
              </a:rPr>
              <a:t>;</a:t>
            </a:r>
            <a:endParaRPr lang="en-US" altLang="zh-CN"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a:t>
            </a:r>
            <a:endParaRPr lang="en-US" altLang="zh-CN" b="1" i="0" dirty="0">
              <a:solidFill>
                <a:schemeClr val="accent1">
                  <a:lumMod val="40000"/>
                  <a:lumOff val="60000"/>
                </a:schemeClr>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72008" y="42278"/>
            <a:ext cx="9777536" cy="6678751"/>
          </a:xfrm>
          <a:prstGeom prst="rect">
            <a:avLst/>
          </a:prstGeom>
          <a:noFill/>
        </p:spPr>
        <p:txBody>
          <a:bodyPr wrap="square" rtlCol="0">
            <a:spAutoFit/>
          </a:bodyPr>
          <a:lstStyle/>
          <a:p>
            <a:r>
              <a:rPr lang="en-US" altLang="zh-CN" sz="2000" b="1" i="0" dirty="0" smtClean="0">
                <a:solidFill>
                  <a:srgbClr val="FFFFCC"/>
                </a:solidFill>
              </a:rPr>
              <a:t>long </a:t>
            </a:r>
            <a:r>
              <a:rPr lang="en-US" altLang="zh-CN" sz="2000" b="1" i="0" dirty="0">
                <a:solidFill>
                  <a:srgbClr val="FFFFCC"/>
                </a:solidFill>
              </a:rPr>
              <a:t>WINAPI </a:t>
            </a:r>
            <a:r>
              <a:rPr lang="en-US" altLang="zh-CN" sz="2000" b="1" i="0" dirty="0" err="1">
                <a:solidFill>
                  <a:srgbClr val="FFFFCC"/>
                </a:solidFill>
              </a:rPr>
              <a:t>WndProc</a:t>
            </a:r>
            <a:r>
              <a:rPr lang="en-US" altLang="zh-CN" sz="2000" b="1" i="0" dirty="0">
                <a:solidFill>
                  <a:srgbClr val="FFFFCC"/>
                </a:solidFill>
              </a:rPr>
              <a:t>(HWND </a:t>
            </a:r>
            <a:r>
              <a:rPr lang="en-US" altLang="zh-CN" sz="2000" b="1" i="0" dirty="0" err="1" smtClean="0">
                <a:solidFill>
                  <a:srgbClr val="FFFFCC"/>
                </a:solidFill>
              </a:rPr>
              <a:t>hWnd,UINT</a:t>
            </a:r>
            <a:r>
              <a:rPr lang="en-US" altLang="zh-CN" sz="2000" b="1" i="0" dirty="0" smtClean="0">
                <a:solidFill>
                  <a:srgbClr val="FFFFCC"/>
                </a:solidFill>
              </a:rPr>
              <a:t> </a:t>
            </a:r>
            <a:r>
              <a:rPr lang="en-US" altLang="zh-CN" sz="2000" b="1" i="0" dirty="0" err="1" smtClean="0">
                <a:solidFill>
                  <a:srgbClr val="FFFFCC"/>
                </a:solidFill>
              </a:rPr>
              <a:t>iMessage,UINT</a:t>
            </a:r>
            <a:r>
              <a:rPr lang="en-US" altLang="zh-CN" sz="2000" b="1" i="0" dirty="0" smtClean="0">
                <a:solidFill>
                  <a:srgbClr val="FFFFCC"/>
                </a:solidFill>
              </a:rPr>
              <a:t> </a:t>
            </a:r>
            <a:r>
              <a:rPr lang="en-US" altLang="zh-CN" sz="2000" b="1" i="0" dirty="0" err="1" smtClean="0">
                <a:solidFill>
                  <a:srgbClr val="FFFFCC"/>
                </a:solidFill>
              </a:rPr>
              <a:t>wParam,LONG</a:t>
            </a:r>
            <a:r>
              <a:rPr lang="en-US" altLang="zh-CN" sz="2000" b="1" i="0" dirty="0" smtClean="0">
                <a:solidFill>
                  <a:srgbClr val="FFFFCC"/>
                </a:solidFill>
              </a:rPr>
              <a:t> </a:t>
            </a:r>
            <a:r>
              <a:rPr lang="en-US" altLang="zh-CN" sz="2000" b="1" i="0" dirty="0" err="1">
                <a:solidFill>
                  <a:srgbClr val="FFFFCC"/>
                </a:solidFill>
              </a:rPr>
              <a:t>lParam</a:t>
            </a:r>
            <a:r>
              <a:rPr lang="en-US" altLang="zh-CN" sz="2000" b="1" i="0" dirty="0" smtClean="0">
                <a:solidFill>
                  <a:srgbClr val="FFFFCC"/>
                </a:solidFill>
              </a:rPr>
              <a:t>)</a:t>
            </a:r>
            <a:endParaRPr lang="zh-CN" altLang="en-US" sz="2000" b="1" i="0" dirty="0">
              <a:solidFill>
                <a:srgbClr val="FFFFCC"/>
              </a:solidFill>
            </a:endParaRPr>
          </a:p>
          <a:p>
            <a:r>
              <a:rPr lang="en-US" altLang="zh-CN" b="1" i="0" dirty="0">
                <a:solidFill>
                  <a:srgbClr val="FFFFCC"/>
                </a:solidFill>
              </a:rPr>
              <a:t>{</a:t>
            </a:r>
            <a:endParaRPr lang="en-US" altLang="zh-CN" b="1" i="0" dirty="0">
              <a:solidFill>
                <a:srgbClr val="FFFFCC"/>
              </a:solidFill>
            </a:endParaRPr>
          </a:p>
          <a:p>
            <a:r>
              <a:rPr lang="en-US" altLang="zh-CN" b="1" i="0" dirty="0">
                <a:solidFill>
                  <a:srgbClr val="FFFFCC"/>
                </a:solidFill>
              </a:rPr>
              <a:t>HDC</a:t>
            </a:r>
            <a:r>
              <a:rPr lang="zh-CN" altLang="en-US" b="1" i="0" dirty="0">
                <a:solidFill>
                  <a:srgbClr val="FFFFCC"/>
                </a:solidFill>
              </a:rPr>
              <a:t> </a:t>
            </a:r>
            <a:r>
              <a:rPr lang="en-US" altLang="zh-CN" b="1" i="0" dirty="0" err="1">
                <a:solidFill>
                  <a:srgbClr val="FFFFCC"/>
                </a:solidFill>
              </a:rPr>
              <a:t>hDC</a:t>
            </a:r>
            <a:r>
              <a:rPr lang="en-US" altLang="zh-CN" b="1" i="0" dirty="0">
                <a:solidFill>
                  <a:srgbClr val="FFFFCC"/>
                </a:solidFill>
              </a:rPr>
              <a:t>;//</a:t>
            </a:r>
            <a:r>
              <a:rPr lang="zh-CN" altLang="en-US" b="1" i="0" dirty="0">
                <a:solidFill>
                  <a:srgbClr val="FFFFCC"/>
                </a:solidFill>
              </a:rPr>
              <a:t>定义设备环境句柄</a:t>
            </a:r>
            <a:r>
              <a:rPr lang="en-US" altLang="zh-CN" b="1" i="0" dirty="0">
                <a:solidFill>
                  <a:srgbClr val="FFFFCC"/>
                </a:solidFill>
              </a:rPr>
              <a:t>.</a:t>
            </a:r>
            <a:endParaRPr lang="zh-CN" altLang="en-US" b="1" i="0" dirty="0">
              <a:solidFill>
                <a:srgbClr val="FFFFCC"/>
              </a:solidFill>
            </a:endParaRPr>
          </a:p>
          <a:p>
            <a:r>
              <a:rPr lang="en-US" altLang="zh-CN" b="1" i="0" dirty="0">
                <a:solidFill>
                  <a:srgbClr val="FFFFCC"/>
                </a:solidFill>
              </a:rPr>
              <a:t>HFONT </a:t>
            </a:r>
            <a:r>
              <a:rPr lang="en-US" altLang="zh-CN" b="1" i="0" dirty="0" err="1">
                <a:solidFill>
                  <a:srgbClr val="FFFFCC"/>
                </a:solidFill>
              </a:rPr>
              <a:t>hF</a:t>
            </a:r>
            <a:r>
              <a:rPr lang="en-US" altLang="zh-CN" b="1" i="0" dirty="0">
                <a:solidFill>
                  <a:srgbClr val="FFFFCC"/>
                </a:solidFill>
              </a:rPr>
              <a:t>;//</a:t>
            </a:r>
            <a:r>
              <a:rPr lang="zh-CN" altLang="en-US" b="1" i="0" dirty="0">
                <a:solidFill>
                  <a:srgbClr val="FFFFCC"/>
                </a:solidFill>
              </a:rPr>
              <a:t>定义字体句柄</a:t>
            </a:r>
            <a:r>
              <a:rPr lang="en-US" altLang="zh-CN" b="1" i="0" dirty="0">
                <a:solidFill>
                  <a:srgbClr val="FFFFCC"/>
                </a:solidFill>
              </a:rPr>
              <a:t>.</a:t>
            </a:r>
            <a:endParaRPr lang="zh-CN" altLang="en-US" b="1" i="0" dirty="0">
              <a:solidFill>
                <a:srgbClr val="FFFFCC"/>
              </a:solidFill>
            </a:endParaRPr>
          </a:p>
          <a:p>
            <a:r>
              <a:rPr lang="en-US" altLang="zh-CN" b="1" i="0" dirty="0">
                <a:solidFill>
                  <a:srgbClr val="FFFFCC"/>
                </a:solidFill>
              </a:rPr>
              <a:t>PAINTSTRUCT </a:t>
            </a:r>
            <a:r>
              <a:rPr lang="en-US" altLang="zh-CN" b="1" i="0" dirty="0" err="1">
                <a:solidFill>
                  <a:srgbClr val="FFFFCC"/>
                </a:solidFill>
              </a:rPr>
              <a:t>ps</a:t>
            </a:r>
            <a:r>
              <a:rPr lang="en-US" altLang="zh-CN" b="1" i="0" dirty="0">
                <a:solidFill>
                  <a:srgbClr val="FFFFCC"/>
                </a:solidFill>
              </a:rPr>
              <a:t>;//</a:t>
            </a:r>
            <a:r>
              <a:rPr lang="zh-CN" altLang="en-US" b="1" i="0" dirty="0">
                <a:solidFill>
                  <a:srgbClr val="FFFFCC"/>
                </a:solidFill>
              </a:rPr>
              <a:t>定义包含绘图信息的结构体变量</a:t>
            </a:r>
            <a:endParaRPr lang="zh-CN" altLang="en-US" b="1" i="0" dirty="0">
              <a:solidFill>
                <a:srgbClr val="FFFFCC"/>
              </a:solidFill>
            </a:endParaRPr>
          </a:p>
          <a:p>
            <a:r>
              <a:rPr lang="en-US" altLang="zh-CN" b="1" i="0" dirty="0">
                <a:solidFill>
                  <a:srgbClr val="FFFFCC"/>
                </a:solidFill>
              </a:rPr>
              <a:t>char</a:t>
            </a:r>
            <a:r>
              <a:rPr lang="zh-CN" altLang="en-US" b="1" i="0" dirty="0">
                <a:solidFill>
                  <a:srgbClr val="FFFFCC"/>
                </a:solidFill>
              </a:rPr>
              <a:t> </a:t>
            </a:r>
            <a:r>
              <a:rPr lang="en-US" altLang="zh-CN" b="1" i="0" dirty="0">
                <a:solidFill>
                  <a:srgbClr val="FFFFCC"/>
                </a:solidFill>
              </a:rPr>
              <a:t>lpsz_1[]="</a:t>
            </a:r>
            <a:r>
              <a:rPr lang="zh-CN" altLang="en-US" b="1" i="0" dirty="0">
                <a:solidFill>
                  <a:srgbClr val="FFFFCC"/>
                </a:solidFill>
              </a:rPr>
              <a:t>欲穷千里目更上一层楼</a:t>
            </a:r>
            <a:r>
              <a:rPr lang="en-US" altLang="zh-CN" b="1" i="0" dirty="0">
                <a:solidFill>
                  <a:srgbClr val="FFFFCC"/>
                </a:solidFill>
              </a:rPr>
              <a:t>";//</a:t>
            </a:r>
            <a:r>
              <a:rPr lang="zh-CN" altLang="en-US" b="1" i="0" dirty="0">
                <a:solidFill>
                  <a:srgbClr val="FFFFCC"/>
                </a:solidFill>
              </a:rPr>
              <a:t>定义输出的字符串</a:t>
            </a:r>
            <a:r>
              <a:rPr lang="en-US" altLang="zh-CN" b="1" i="0" dirty="0">
                <a:solidFill>
                  <a:srgbClr val="FFFFCC"/>
                </a:solidFill>
              </a:rPr>
              <a:t>.(</a:t>
            </a:r>
            <a:r>
              <a:rPr lang="zh-CN" altLang="en-US" b="1" i="0" dirty="0">
                <a:solidFill>
                  <a:srgbClr val="FFFFCC"/>
                </a:solidFill>
              </a:rPr>
              <a:t>白日依山尽黄河入海流</a:t>
            </a:r>
            <a:r>
              <a:rPr lang="en-US" altLang="zh-CN" b="1" i="0" dirty="0">
                <a:solidFill>
                  <a:srgbClr val="FFFFCC"/>
                </a:solidFill>
              </a:rPr>
              <a:t>)</a:t>
            </a:r>
            <a:endParaRPr lang="zh-CN" altLang="en-US" b="1" i="0" dirty="0">
              <a:solidFill>
                <a:srgbClr val="FFFFCC"/>
              </a:solidFill>
            </a:endParaRPr>
          </a:p>
          <a:p>
            <a:r>
              <a:rPr lang="en-US" altLang="zh-CN" b="1" i="0" dirty="0" err="1">
                <a:solidFill>
                  <a:srgbClr val="FFFFCC"/>
                </a:solidFill>
              </a:rPr>
              <a:t>int</a:t>
            </a:r>
            <a:r>
              <a:rPr lang="en-US" altLang="zh-CN" b="1" i="0" dirty="0">
                <a:solidFill>
                  <a:srgbClr val="FFFFCC"/>
                </a:solidFill>
              </a:rPr>
              <a:t> </a:t>
            </a:r>
            <a:r>
              <a:rPr lang="en-US" altLang="zh-CN" b="1" i="0" dirty="0" err="1">
                <a:solidFill>
                  <a:srgbClr val="FFFFCC"/>
                </a:solidFill>
              </a:rPr>
              <a:t>nCharlen</a:t>
            </a:r>
            <a:r>
              <a:rPr lang="en-US" altLang="zh-CN" b="1" i="0" dirty="0">
                <a:solidFill>
                  <a:srgbClr val="FFFFCC"/>
                </a:solidFill>
              </a:rPr>
              <a:t>=</a:t>
            </a:r>
            <a:r>
              <a:rPr lang="en-US" altLang="zh-CN" b="1" i="0" dirty="0" err="1">
                <a:solidFill>
                  <a:srgbClr val="FFFFCC"/>
                </a:solidFill>
              </a:rPr>
              <a:t>strlen</a:t>
            </a:r>
            <a:r>
              <a:rPr lang="en-US" altLang="zh-CN" b="1" i="0" dirty="0">
                <a:solidFill>
                  <a:srgbClr val="FFFFCC"/>
                </a:solidFill>
              </a:rPr>
              <a:t>(lpsz_1)/2;//</a:t>
            </a:r>
            <a:r>
              <a:rPr lang="zh-CN" altLang="en-US" b="1" i="0" dirty="0">
                <a:solidFill>
                  <a:srgbClr val="FFFFCC"/>
                </a:solidFill>
              </a:rPr>
              <a:t>定义字符串长度变量</a:t>
            </a:r>
            <a:r>
              <a:rPr lang="en-US" altLang="zh-CN" b="1" i="0" dirty="0">
                <a:solidFill>
                  <a:srgbClr val="FFFFCC"/>
                </a:solidFill>
              </a:rPr>
              <a:t>.</a:t>
            </a:r>
            <a:endParaRPr lang="zh-CN" altLang="en-US" b="1" i="0" dirty="0">
              <a:solidFill>
                <a:srgbClr val="FFFFCC"/>
              </a:solidFill>
            </a:endParaRPr>
          </a:p>
          <a:p>
            <a:r>
              <a:rPr lang="en-US" altLang="zh-CN" b="1" i="0" dirty="0" err="1">
                <a:solidFill>
                  <a:srgbClr val="FFFFCC"/>
                </a:solidFill>
              </a:rPr>
              <a:t>int</a:t>
            </a:r>
            <a:r>
              <a:rPr lang="en-US" altLang="zh-CN" b="1" i="0" dirty="0">
                <a:solidFill>
                  <a:srgbClr val="FFFFCC"/>
                </a:solidFill>
              </a:rPr>
              <a:t> X=0,Y=0,i;</a:t>
            </a:r>
            <a:endParaRPr lang="en-US" altLang="zh-CN" b="1" i="0" dirty="0">
              <a:solidFill>
                <a:srgbClr val="FFFFCC"/>
              </a:solidFill>
            </a:endParaRPr>
          </a:p>
          <a:p>
            <a:r>
              <a:rPr lang="en-US" altLang="zh-CN" b="1" i="0" dirty="0" err="1">
                <a:solidFill>
                  <a:srgbClr val="FFFFCC"/>
                </a:solidFill>
              </a:rPr>
              <a:t>int</a:t>
            </a:r>
            <a:r>
              <a:rPr lang="en-US" altLang="zh-CN" b="1" i="0" dirty="0">
                <a:solidFill>
                  <a:srgbClr val="FFFFCC"/>
                </a:solidFill>
              </a:rPr>
              <a:t> </a:t>
            </a:r>
            <a:r>
              <a:rPr lang="en-US" altLang="zh-CN" b="1" i="0" dirty="0" err="1">
                <a:solidFill>
                  <a:srgbClr val="FFFFCC"/>
                </a:solidFill>
              </a:rPr>
              <a:t>nCharHeight</a:t>
            </a:r>
            <a:r>
              <a:rPr lang="en-US" altLang="zh-CN" b="1" i="0" dirty="0">
                <a:solidFill>
                  <a:srgbClr val="FFFFCC"/>
                </a:solidFill>
              </a:rPr>
              <a:t>;</a:t>
            </a:r>
            <a:endParaRPr lang="en-US" altLang="zh-CN" b="1" i="0" dirty="0">
              <a:solidFill>
                <a:srgbClr val="FFFFCC"/>
              </a:solidFill>
            </a:endParaRPr>
          </a:p>
          <a:p>
            <a:r>
              <a:rPr lang="en-US" altLang="zh-CN" b="1" i="0" dirty="0" smtClean="0">
                <a:solidFill>
                  <a:srgbClr val="FFFFCC"/>
                </a:solidFill>
              </a:rPr>
              <a:t>switch(</a:t>
            </a:r>
            <a:r>
              <a:rPr lang="en-US" altLang="zh-CN" b="1" i="0" dirty="0" err="1" smtClean="0">
                <a:solidFill>
                  <a:srgbClr val="FFFFCC"/>
                </a:solidFill>
              </a:rPr>
              <a:t>iMessage</a:t>
            </a:r>
            <a:r>
              <a:rPr lang="en-US" altLang="zh-CN" b="1" i="0" dirty="0">
                <a:solidFill>
                  <a:srgbClr val="FFFFCC"/>
                </a:solidFill>
              </a:rPr>
              <a:t>)</a:t>
            </a:r>
            <a:endParaRPr lang="en-US" altLang="zh-CN" b="1" i="0" dirty="0">
              <a:solidFill>
                <a:srgbClr val="FFFFCC"/>
              </a:solidFill>
            </a:endParaRPr>
          </a:p>
          <a:p>
            <a:r>
              <a:rPr lang="en-US" altLang="zh-CN" b="1" i="0" dirty="0">
                <a:solidFill>
                  <a:srgbClr val="FFFFCC"/>
                </a:solidFill>
              </a:rPr>
              <a:t>{</a:t>
            </a:r>
            <a:endParaRPr lang="en-US" altLang="zh-CN" b="1" i="0" dirty="0">
              <a:solidFill>
                <a:srgbClr val="FFFFCC"/>
              </a:solidFill>
            </a:endParaRPr>
          </a:p>
          <a:p>
            <a:r>
              <a:rPr lang="en-US" altLang="zh-CN" b="1" i="0" dirty="0">
                <a:solidFill>
                  <a:srgbClr val="FFFFCC"/>
                </a:solidFill>
              </a:rPr>
              <a:t>case WM_PAINT://</a:t>
            </a:r>
            <a:r>
              <a:rPr lang="zh-CN" altLang="en-US" b="1" i="0" dirty="0">
                <a:solidFill>
                  <a:srgbClr val="FFFFCC"/>
                </a:solidFill>
              </a:rPr>
              <a:t>处理绘图消息</a:t>
            </a:r>
            <a:r>
              <a:rPr lang="en-US" altLang="zh-CN" b="1" i="0" dirty="0">
                <a:solidFill>
                  <a:srgbClr val="FFFFCC"/>
                </a:solidFill>
              </a:rPr>
              <a:t>.</a:t>
            </a:r>
            <a:endParaRPr lang="zh-CN" altLang="en-US" b="1" i="0" dirty="0">
              <a:solidFill>
                <a:srgbClr val="FFFFCC"/>
              </a:solidFill>
            </a:endParaRPr>
          </a:p>
          <a:p>
            <a:r>
              <a:rPr lang="en-US" altLang="zh-CN" b="1" i="0" dirty="0" smtClean="0">
                <a:solidFill>
                  <a:srgbClr val="FFFFCC"/>
                </a:solidFill>
              </a:rPr>
              <a:t>	</a:t>
            </a:r>
            <a:r>
              <a:rPr lang="en-US" altLang="zh-CN" b="1" i="0" dirty="0" err="1" smtClean="0">
                <a:solidFill>
                  <a:srgbClr val="FFFFCC"/>
                </a:solidFill>
              </a:rPr>
              <a:t>hDC</a:t>
            </a:r>
            <a:r>
              <a:rPr lang="en-US" altLang="zh-CN" b="1" i="0" dirty="0" smtClean="0">
                <a:solidFill>
                  <a:srgbClr val="FFFFCC"/>
                </a:solidFill>
              </a:rPr>
              <a:t>=</a:t>
            </a:r>
            <a:r>
              <a:rPr lang="en-US" altLang="zh-CN" b="1" i="0" dirty="0" err="1" smtClean="0">
                <a:solidFill>
                  <a:srgbClr val="FFFFCC"/>
                </a:solidFill>
              </a:rPr>
              <a:t>BeginPaint</a:t>
            </a:r>
            <a:r>
              <a:rPr lang="en-US" altLang="zh-CN" b="1" i="0" dirty="0" smtClean="0">
                <a:solidFill>
                  <a:srgbClr val="FFFFCC"/>
                </a:solidFill>
              </a:rPr>
              <a:t>(</a:t>
            </a:r>
            <a:r>
              <a:rPr lang="en-US" altLang="zh-CN" b="1" i="0" dirty="0" err="1" smtClean="0">
                <a:solidFill>
                  <a:srgbClr val="FFFFCC"/>
                </a:solidFill>
              </a:rPr>
              <a:t>hWnd</a:t>
            </a:r>
            <a:r>
              <a:rPr lang="en-US" altLang="zh-CN" b="1" i="0" dirty="0">
                <a:solidFill>
                  <a:srgbClr val="FFFFCC"/>
                </a:solidFill>
              </a:rPr>
              <a:t>,&amp;</a:t>
            </a:r>
            <a:r>
              <a:rPr lang="en-US" altLang="zh-CN" b="1" i="0" dirty="0" err="1">
                <a:solidFill>
                  <a:srgbClr val="FFFFCC"/>
                </a:solidFill>
              </a:rPr>
              <a:t>ps</a:t>
            </a:r>
            <a:r>
              <a:rPr lang="en-US" altLang="zh-CN" b="1" i="0" dirty="0">
                <a:solidFill>
                  <a:srgbClr val="FFFFCC"/>
                </a:solidFill>
              </a:rPr>
              <a:t>);//</a:t>
            </a:r>
            <a:r>
              <a:rPr lang="zh-CN" altLang="en-US" b="1" i="0" dirty="0">
                <a:solidFill>
                  <a:srgbClr val="FFFFCC"/>
                </a:solidFill>
              </a:rPr>
              <a:t>获得设备环境指针</a:t>
            </a:r>
            <a:r>
              <a:rPr lang="en-US" altLang="zh-CN" b="1" i="0" dirty="0">
                <a:solidFill>
                  <a:srgbClr val="FFFFCC"/>
                </a:solidFill>
              </a:rPr>
              <a:t>.</a:t>
            </a:r>
            <a:endParaRPr lang="zh-CN" altLang="en-US" b="1" i="0" dirty="0">
              <a:solidFill>
                <a:srgbClr val="FFFFCC"/>
              </a:solidFill>
            </a:endParaRPr>
          </a:p>
          <a:p>
            <a:r>
              <a:rPr lang="en-US" altLang="zh-CN" b="1" i="0" dirty="0" smtClean="0">
                <a:solidFill>
                  <a:srgbClr val="FFFFCC"/>
                </a:solidFill>
              </a:rPr>
              <a:t>	</a:t>
            </a:r>
            <a:r>
              <a:rPr lang="en-US" altLang="zh-CN" b="1" i="0" dirty="0" err="1" smtClean="0">
                <a:solidFill>
                  <a:srgbClr val="FFFFCC"/>
                </a:solidFill>
              </a:rPr>
              <a:t>SetMapMode</a:t>
            </a:r>
            <a:r>
              <a:rPr lang="en-US" altLang="zh-CN" b="1" i="0" dirty="0" smtClean="0">
                <a:solidFill>
                  <a:srgbClr val="FFFFCC"/>
                </a:solidFill>
              </a:rPr>
              <a:t>(</a:t>
            </a:r>
            <a:r>
              <a:rPr lang="en-US" altLang="zh-CN" b="1" i="0" dirty="0" err="1" smtClean="0">
                <a:solidFill>
                  <a:srgbClr val="FFFFCC"/>
                </a:solidFill>
              </a:rPr>
              <a:t>hDC,MM_ANISOTROPIC</a:t>
            </a:r>
            <a:r>
              <a:rPr lang="en-US" altLang="zh-CN" b="1" i="0" dirty="0">
                <a:solidFill>
                  <a:srgbClr val="FFFFCC"/>
                </a:solidFill>
              </a:rPr>
              <a:t>);//</a:t>
            </a:r>
            <a:r>
              <a:rPr lang="zh-CN" altLang="en-US" b="1" i="0" dirty="0">
                <a:solidFill>
                  <a:srgbClr val="FFFFCC"/>
                </a:solidFill>
              </a:rPr>
              <a:t>设置映射模式</a:t>
            </a:r>
            <a:r>
              <a:rPr lang="en-US" altLang="zh-CN" b="1" i="0" dirty="0">
                <a:solidFill>
                  <a:srgbClr val="FFFFCC"/>
                </a:solidFill>
              </a:rPr>
              <a:t>.</a:t>
            </a:r>
            <a:endParaRPr lang="zh-CN" altLang="en-US" b="1" i="0" dirty="0">
              <a:solidFill>
                <a:srgbClr val="FFFFCC"/>
              </a:solidFill>
            </a:endParaRPr>
          </a:p>
          <a:p>
            <a:r>
              <a:rPr lang="en-US" altLang="zh-CN" b="1" i="0" dirty="0" smtClean="0">
                <a:solidFill>
                  <a:srgbClr val="FFFFCC"/>
                </a:solidFill>
              </a:rPr>
              <a:t>	</a:t>
            </a:r>
            <a:r>
              <a:rPr lang="en-US" altLang="zh-CN" b="1" i="0" dirty="0" err="1" smtClean="0">
                <a:solidFill>
                  <a:srgbClr val="FFFFCC"/>
                </a:solidFill>
              </a:rPr>
              <a:t>SetWindowExtEx</a:t>
            </a:r>
            <a:r>
              <a:rPr lang="en-US" altLang="zh-CN" b="1" i="0" dirty="0" smtClean="0">
                <a:solidFill>
                  <a:srgbClr val="FFFFCC"/>
                </a:solidFill>
              </a:rPr>
              <a:t>(hDC,640,480,NULL</a:t>
            </a:r>
            <a:r>
              <a:rPr lang="en-US" altLang="zh-CN" b="1" i="0" dirty="0">
                <a:solidFill>
                  <a:srgbClr val="FFFFCC"/>
                </a:solidFill>
              </a:rPr>
              <a:t>);//</a:t>
            </a:r>
            <a:r>
              <a:rPr lang="zh-CN" altLang="en-US" b="1" i="0" dirty="0">
                <a:solidFill>
                  <a:srgbClr val="FFFFCC"/>
                </a:solidFill>
              </a:rPr>
              <a:t>设置窗口范围</a:t>
            </a:r>
            <a:r>
              <a:rPr lang="en-US" altLang="zh-CN" b="1" i="0" dirty="0">
                <a:solidFill>
                  <a:srgbClr val="FFFFCC"/>
                </a:solidFill>
              </a:rPr>
              <a:t>.</a:t>
            </a:r>
            <a:endParaRPr lang="zh-CN" altLang="en-US" b="1" i="0" dirty="0">
              <a:solidFill>
                <a:srgbClr val="FFFFCC"/>
              </a:solidFill>
            </a:endParaRPr>
          </a:p>
          <a:p>
            <a:r>
              <a:rPr lang="en-US" altLang="zh-CN" b="1" i="0" dirty="0" smtClean="0">
                <a:solidFill>
                  <a:srgbClr val="FFFFCC"/>
                </a:solidFill>
              </a:rPr>
              <a:t>	</a:t>
            </a:r>
            <a:r>
              <a:rPr lang="en-US" altLang="zh-CN" b="1" i="0" dirty="0" err="1" smtClean="0">
                <a:solidFill>
                  <a:srgbClr val="FFFFCC"/>
                </a:solidFill>
              </a:rPr>
              <a:t>SetViewportExtEx</a:t>
            </a:r>
            <a:r>
              <a:rPr lang="en-US" altLang="zh-CN" b="1" i="0" dirty="0" smtClean="0">
                <a:solidFill>
                  <a:srgbClr val="FFFFCC"/>
                </a:solidFill>
              </a:rPr>
              <a:t>(hDC,640,480,NULL</a:t>
            </a:r>
            <a:r>
              <a:rPr lang="en-US" altLang="zh-CN" b="1" i="0" dirty="0">
                <a:solidFill>
                  <a:srgbClr val="FFFFCC"/>
                </a:solidFill>
              </a:rPr>
              <a:t>);//</a:t>
            </a:r>
            <a:r>
              <a:rPr lang="zh-CN" altLang="en-US" b="1" i="0" dirty="0">
                <a:solidFill>
                  <a:srgbClr val="FFFFCC"/>
                </a:solidFill>
              </a:rPr>
              <a:t>设置视口范围</a:t>
            </a:r>
            <a:r>
              <a:rPr lang="en-US" altLang="zh-CN" b="1" i="0" dirty="0" smtClean="0">
                <a:solidFill>
                  <a:srgbClr val="FFFFCC"/>
                </a:solidFill>
              </a:rPr>
              <a:t>.		</a:t>
            </a:r>
            <a:endParaRPr lang="zh-CN" altLang="en-US" b="1" i="0" dirty="0">
              <a:solidFill>
                <a:srgbClr val="FFFFCC"/>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72008" y="42278"/>
            <a:ext cx="9777536" cy="6247864"/>
          </a:xfrm>
          <a:prstGeom prst="rect">
            <a:avLst/>
          </a:prstGeom>
          <a:noFill/>
        </p:spPr>
        <p:txBody>
          <a:bodyPr wrap="square" rtlCol="0">
            <a:spAutoFit/>
          </a:bodyPr>
          <a:lstStyle/>
          <a:p>
            <a:pPr>
              <a:lnSpc>
                <a:spcPts val="2400"/>
              </a:lnSpc>
            </a:pPr>
            <a:r>
              <a:rPr lang="en-US" altLang="zh-CN" b="1" i="0" dirty="0" smtClean="0">
                <a:solidFill>
                  <a:srgbClr val="FFFFCC"/>
                </a:solidFill>
              </a:rPr>
              <a:t>for(</a:t>
            </a:r>
            <a:r>
              <a:rPr lang="en-US" altLang="zh-CN" b="1" i="0" dirty="0" err="1" smtClean="0">
                <a:solidFill>
                  <a:srgbClr val="FFFFCC"/>
                </a:solidFill>
              </a:rPr>
              <a:t>i</a:t>
            </a:r>
            <a:r>
              <a:rPr lang="en-US" altLang="zh-CN" b="1" i="0" dirty="0" smtClean="0">
                <a:solidFill>
                  <a:srgbClr val="FFFFCC"/>
                </a:solidFill>
              </a:rPr>
              <a:t>=0;i&lt;</a:t>
            </a:r>
            <a:r>
              <a:rPr lang="en-US" altLang="zh-CN" b="1" i="0" dirty="0" err="1" smtClean="0">
                <a:solidFill>
                  <a:srgbClr val="FFFFCC"/>
                </a:solidFill>
              </a:rPr>
              <a:t>nCharlen;i</a:t>
            </a:r>
            <a:r>
              <a:rPr lang="en-US" altLang="zh-CN" b="1" i="0" dirty="0" smtClean="0">
                <a:solidFill>
                  <a:srgbClr val="FFFFCC"/>
                </a:solidFill>
              </a:rPr>
              <a:t>++)</a:t>
            </a:r>
            <a:r>
              <a:rPr lang="en-US" altLang="zh-CN" b="1" i="0" dirty="0">
                <a:solidFill>
                  <a:srgbClr val="FFFFCC"/>
                </a:solidFill>
              </a:rPr>
              <a:t> //</a:t>
            </a:r>
            <a:r>
              <a:rPr lang="zh-CN" altLang="en-US" b="1" i="0" dirty="0">
                <a:solidFill>
                  <a:srgbClr val="FFFFCC"/>
                </a:solidFill>
              </a:rPr>
              <a:t>输出字体大小线形变化的艺术字</a:t>
            </a:r>
            <a:r>
              <a:rPr lang="en-US" altLang="zh-CN" b="1" i="0" dirty="0">
                <a:solidFill>
                  <a:srgbClr val="FFFFCC"/>
                </a:solidFill>
              </a:rPr>
              <a:t>.	</a:t>
            </a:r>
            <a:endParaRPr lang="zh-CN" altLang="en-US" b="1" i="0" dirty="0">
              <a:solidFill>
                <a:srgbClr val="FFFFCC"/>
              </a:solidFill>
            </a:endParaRPr>
          </a:p>
          <a:p>
            <a:pPr>
              <a:lnSpc>
                <a:spcPts val="2400"/>
              </a:lnSpc>
            </a:pPr>
            <a:r>
              <a:rPr lang="en-US" altLang="zh-CN" b="1" i="0" dirty="0" smtClean="0">
                <a:solidFill>
                  <a:srgbClr val="FFFFCC"/>
                </a:solidFill>
              </a:rPr>
              <a:t>{</a:t>
            </a:r>
            <a:endParaRPr lang="en-US" altLang="zh-CN" b="1" i="0" dirty="0">
              <a:solidFill>
                <a:srgbClr val="FFFFCC"/>
              </a:solidFill>
            </a:endParaRPr>
          </a:p>
          <a:p>
            <a:pPr>
              <a:lnSpc>
                <a:spcPts val="2400"/>
              </a:lnSpc>
            </a:pPr>
            <a:r>
              <a:rPr lang="en-US" altLang="zh-CN" b="1" i="0" dirty="0" err="1">
                <a:solidFill>
                  <a:srgbClr val="FFFFCC"/>
                </a:solidFill>
              </a:rPr>
              <a:t>nCharHeight</a:t>
            </a:r>
            <a:r>
              <a:rPr lang="en-US" altLang="zh-CN" b="1" i="0" dirty="0">
                <a:solidFill>
                  <a:srgbClr val="FFFFCC"/>
                </a:solidFill>
              </a:rPr>
              <a:t> = 40-(</a:t>
            </a:r>
            <a:r>
              <a:rPr lang="en-US" altLang="zh-CN" b="1" i="0" dirty="0" err="1">
                <a:solidFill>
                  <a:srgbClr val="FFFFCC"/>
                </a:solidFill>
              </a:rPr>
              <a:t>int</a:t>
            </a:r>
            <a:r>
              <a:rPr lang="en-US" altLang="zh-CN" b="1" i="0" dirty="0">
                <a:solidFill>
                  <a:srgbClr val="FFFFCC"/>
                </a:solidFill>
              </a:rPr>
              <a:t>)((40.0-15.0)/(nCharlen-1)*</a:t>
            </a:r>
            <a:r>
              <a:rPr lang="en-US" altLang="zh-CN" b="1" i="0" dirty="0" err="1">
                <a:solidFill>
                  <a:srgbClr val="FFFFCC"/>
                </a:solidFill>
              </a:rPr>
              <a:t>i</a:t>
            </a:r>
            <a:r>
              <a:rPr lang="en-US" altLang="zh-CN" b="1" i="0" dirty="0">
                <a:solidFill>
                  <a:srgbClr val="FFFFCC"/>
                </a:solidFill>
              </a:rPr>
              <a:t>);//</a:t>
            </a:r>
            <a:r>
              <a:rPr lang="zh-CN" altLang="en-US" b="1" i="0" dirty="0">
                <a:solidFill>
                  <a:srgbClr val="FFFFCC"/>
                </a:solidFill>
              </a:rPr>
              <a:t>计算字符的高度</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X = </a:t>
            </a:r>
            <a:r>
              <a:rPr lang="en-US" altLang="zh-CN" b="1" i="0" dirty="0" err="1">
                <a:solidFill>
                  <a:srgbClr val="FFFFCC"/>
                </a:solidFill>
              </a:rPr>
              <a:t>i</a:t>
            </a:r>
            <a:r>
              <a:rPr lang="en-US" altLang="zh-CN" b="1" i="0" dirty="0">
                <a:solidFill>
                  <a:srgbClr val="FFFFCC"/>
                </a:solidFill>
              </a:rPr>
              <a:t>*30;//</a:t>
            </a:r>
            <a:r>
              <a:rPr lang="zh-CN" altLang="en-US" b="1" i="0" dirty="0">
                <a:solidFill>
                  <a:srgbClr val="FFFFCC"/>
                </a:solidFill>
              </a:rPr>
              <a:t>字符输出位置的</a:t>
            </a:r>
            <a:r>
              <a:rPr lang="en-US" altLang="zh-CN" b="1" i="0" dirty="0">
                <a:solidFill>
                  <a:srgbClr val="FFFFCC"/>
                </a:solidFill>
              </a:rPr>
              <a:t>X</a:t>
            </a:r>
            <a:r>
              <a:rPr lang="zh-CN" altLang="en-US" b="1" i="0" dirty="0">
                <a:solidFill>
                  <a:srgbClr val="FFFFCC"/>
                </a:solidFill>
              </a:rPr>
              <a:t>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Y = 50-nCharHeight/2;//</a:t>
            </a:r>
            <a:r>
              <a:rPr lang="zh-CN" altLang="en-US" b="1" i="0" dirty="0">
                <a:solidFill>
                  <a:srgbClr val="FFFFCC"/>
                </a:solidFill>
              </a:rPr>
              <a:t>字符输出位置的</a:t>
            </a:r>
            <a:r>
              <a:rPr lang="en-US" altLang="zh-CN" b="1" i="0" dirty="0">
                <a:solidFill>
                  <a:srgbClr val="FFFFCC"/>
                </a:solidFill>
              </a:rPr>
              <a:t>Y</a:t>
            </a:r>
            <a:r>
              <a:rPr lang="zh-CN" altLang="en-US" b="1" i="0" dirty="0">
                <a:solidFill>
                  <a:srgbClr val="FFFFCC"/>
                </a:solidFill>
              </a:rPr>
              <a:t>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SetTextColor</a:t>
            </a:r>
            <a:r>
              <a:rPr lang="en-US" altLang="zh-CN" b="1" i="0" dirty="0">
                <a:solidFill>
                  <a:srgbClr val="FFFFCC"/>
                </a:solidFill>
              </a:rPr>
              <a:t>(</a:t>
            </a:r>
            <a:r>
              <a:rPr lang="en-US" altLang="zh-CN" b="1" i="0" dirty="0" err="1">
                <a:solidFill>
                  <a:srgbClr val="FFFFCC"/>
                </a:solidFill>
              </a:rPr>
              <a:t>hDC,RGB</a:t>
            </a:r>
            <a:r>
              <a:rPr lang="en-US" altLang="zh-CN" b="1" i="0" dirty="0">
                <a:solidFill>
                  <a:srgbClr val="FFFFCC"/>
                </a:solidFill>
              </a:rPr>
              <a:t>(255-i*15,0,0));//</a:t>
            </a:r>
            <a:r>
              <a:rPr lang="zh-CN" altLang="en-US" b="1" i="0" dirty="0">
                <a:solidFill>
                  <a:srgbClr val="FFFFCC"/>
                </a:solidFill>
              </a:rPr>
              <a:t>设置字符的颜色</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hF</a:t>
            </a:r>
            <a:r>
              <a:rPr lang="en-US" altLang="zh-CN" b="1" i="0" dirty="0">
                <a:solidFill>
                  <a:srgbClr val="FFFFCC"/>
                </a:solidFill>
              </a:rPr>
              <a:t> = </a:t>
            </a:r>
            <a:r>
              <a:rPr lang="en-US" altLang="zh-CN" b="1" i="0" dirty="0" err="1">
                <a:solidFill>
                  <a:srgbClr val="FFFFCC"/>
                </a:solidFill>
              </a:rPr>
              <a:t>CreateFont</a:t>
            </a:r>
            <a:r>
              <a:rPr lang="en-US" altLang="zh-CN" b="1" i="0" dirty="0">
                <a:solidFill>
                  <a:srgbClr val="FFFFCC"/>
                </a:solidFill>
              </a:rPr>
              <a:t>(hDC,nCharHeight,15);//</a:t>
            </a:r>
            <a:r>
              <a:rPr lang="zh-CN" altLang="en-US" b="1" i="0" dirty="0">
                <a:solidFill>
                  <a:srgbClr val="FFFFCC"/>
                </a:solidFill>
              </a:rPr>
              <a:t>定义字体</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SelectObject</a:t>
            </a:r>
            <a:r>
              <a:rPr lang="en-US" altLang="zh-CN" b="1" i="0" dirty="0">
                <a:solidFill>
                  <a:srgbClr val="FFFFCC"/>
                </a:solidFill>
              </a:rPr>
              <a:t>(</a:t>
            </a:r>
            <a:r>
              <a:rPr lang="en-US" altLang="zh-CN" b="1" i="0" dirty="0" err="1">
                <a:solidFill>
                  <a:srgbClr val="FFFFCC"/>
                </a:solidFill>
              </a:rPr>
              <a:t>hDC,hF</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err="1">
                <a:solidFill>
                  <a:srgbClr val="FFFFCC"/>
                </a:solidFill>
              </a:rPr>
              <a:t>TextOut</a:t>
            </a:r>
            <a:r>
              <a:rPr lang="en-US" altLang="zh-CN" b="1" i="0" dirty="0">
                <a:solidFill>
                  <a:srgbClr val="FFFFCC"/>
                </a:solidFill>
              </a:rPr>
              <a:t>(hDC,X,Y,&amp;lpsz_1[2*</a:t>
            </a:r>
            <a:r>
              <a:rPr lang="en-US" altLang="zh-CN" b="1" i="0" dirty="0" err="1">
                <a:solidFill>
                  <a:srgbClr val="FFFFCC"/>
                </a:solidFill>
              </a:rPr>
              <a:t>i</a:t>
            </a:r>
            <a:r>
              <a:rPr lang="en-US" altLang="zh-CN" b="1" i="0" dirty="0">
                <a:solidFill>
                  <a:srgbClr val="FFFFCC"/>
                </a:solidFill>
              </a:rPr>
              <a:t>],2);</a:t>
            </a:r>
            <a:endParaRPr lang="en-US" altLang="zh-CN" b="1" i="0" dirty="0">
              <a:solidFill>
                <a:srgbClr val="FFFFCC"/>
              </a:solidFill>
            </a:endParaRPr>
          </a:p>
          <a:p>
            <a:pPr>
              <a:lnSpc>
                <a:spcPts val="2400"/>
              </a:lnSpc>
            </a:pP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a:solidFill>
                  <a:srgbClr val="FFFFCC"/>
                </a:solidFill>
              </a:rPr>
              <a:t>for(</a:t>
            </a:r>
            <a:r>
              <a:rPr lang="en-US" altLang="zh-CN" b="1" i="0" dirty="0" err="1">
                <a:solidFill>
                  <a:srgbClr val="FFFFCC"/>
                </a:solidFill>
              </a:rPr>
              <a:t>i</a:t>
            </a:r>
            <a:r>
              <a:rPr lang="en-US" altLang="zh-CN" b="1" i="0" dirty="0">
                <a:solidFill>
                  <a:srgbClr val="FFFFCC"/>
                </a:solidFill>
              </a:rPr>
              <a:t>=0;i&lt;</a:t>
            </a:r>
            <a:r>
              <a:rPr lang="en-US" altLang="zh-CN" b="1" i="0" dirty="0" err="1">
                <a:solidFill>
                  <a:srgbClr val="FFFFCC"/>
                </a:solidFill>
              </a:rPr>
              <a:t>nCharlen;i</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err="1">
                <a:solidFill>
                  <a:srgbClr val="FFFFCC"/>
                </a:solidFill>
              </a:rPr>
              <a:t>nCharHeight</a:t>
            </a:r>
            <a:r>
              <a:rPr lang="en-US" altLang="zh-CN" b="1" i="0" dirty="0">
                <a:solidFill>
                  <a:srgbClr val="FFFFCC"/>
                </a:solidFill>
              </a:rPr>
              <a:t> = 15+(</a:t>
            </a:r>
            <a:r>
              <a:rPr lang="en-US" altLang="zh-CN" b="1" i="0" dirty="0" err="1">
                <a:solidFill>
                  <a:srgbClr val="FFFFCC"/>
                </a:solidFill>
              </a:rPr>
              <a:t>int</a:t>
            </a:r>
            <a:r>
              <a:rPr lang="en-US" altLang="zh-CN" b="1" i="0" dirty="0">
                <a:solidFill>
                  <a:srgbClr val="FFFFCC"/>
                </a:solidFill>
              </a:rPr>
              <a:t>)((40.0-15.0)/(nCharlen-1)*</a:t>
            </a:r>
            <a:r>
              <a:rPr lang="en-US" altLang="zh-CN" b="1" i="0" dirty="0" err="1">
                <a:solidFill>
                  <a:srgbClr val="FFFFCC"/>
                </a:solidFill>
              </a:rPr>
              <a:t>i</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a:solidFill>
                  <a:srgbClr val="FFFFCC"/>
                </a:solidFill>
              </a:rPr>
              <a:t>X = </a:t>
            </a:r>
            <a:r>
              <a:rPr lang="en-US" altLang="zh-CN" b="1" i="0" dirty="0" err="1">
                <a:solidFill>
                  <a:srgbClr val="FFFFCC"/>
                </a:solidFill>
              </a:rPr>
              <a:t>i</a:t>
            </a:r>
            <a:r>
              <a:rPr lang="en-US" altLang="zh-CN" b="1" i="0" dirty="0">
                <a:solidFill>
                  <a:srgbClr val="FFFFCC"/>
                </a:solidFill>
              </a:rPr>
              <a:t>*30;</a:t>
            </a:r>
            <a:endParaRPr lang="en-US" altLang="zh-CN" b="1" i="0" dirty="0">
              <a:solidFill>
                <a:srgbClr val="FFFFCC"/>
              </a:solidFill>
            </a:endParaRPr>
          </a:p>
          <a:p>
            <a:pPr>
              <a:lnSpc>
                <a:spcPts val="2400"/>
              </a:lnSpc>
            </a:pPr>
            <a:r>
              <a:rPr lang="en-US" altLang="zh-CN" b="1" i="0" dirty="0">
                <a:solidFill>
                  <a:srgbClr val="FFFFCC"/>
                </a:solidFill>
              </a:rPr>
              <a:t>Y = 75-nCharHeight/2;</a:t>
            </a:r>
            <a:endParaRPr lang="en-US" altLang="zh-CN" b="1" i="0" dirty="0">
              <a:solidFill>
                <a:srgbClr val="FFFFCC"/>
              </a:solidFill>
            </a:endParaRPr>
          </a:p>
          <a:p>
            <a:pPr>
              <a:lnSpc>
                <a:spcPts val="2400"/>
              </a:lnSpc>
            </a:pPr>
            <a:r>
              <a:rPr lang="en-US" altLang="zh-CN" b="1" i="0" dirty="0" err="1">
                <a:solidFill>
                  <a:srgbClr val="FFFFCC"/>
                </a:solidFill>
              </a:rPr>
              <a:t>SetTextColor</a:t>
            </a:r>
            <a:r>
              <a:rPr lang="en-US" altLang="zh-CN" b="1" i="0" dirty="0">
                <a:solidFill>
                  <a:srgbClr val="FFFFCC"/>
                </a:solidFill>
              </a:rPr>
              <a:t>(</a:t>
            </a:r>
            <a:r>
              <a:rPr lang="en-US" altLang="zh-CN" b="1" i="0" dirty="0" err="1">
                <a:solidFill>
                  <a:srgbClr val="FFFFCC"/>
                </a:solidFill>
              </a:rPr>
              <a:t>hDC,RGB</a:t>
            </a:r>
            <a:r>
              <a:rPr lang="en-US" altLang="zh-CN" b="1" i="0" dirty="0">
                <a:solidFill>
                  <a:srgbClr val="FFFFCC"/>
                </a:solidFill>
              </a:rPr>
              <a:t>(105+i*15,0,0));</a:t>
            </a:r>
            <a:endParaRPr lang="en-US" altLang="zh-CN" b="1" i="0" dirty="0">
              <a:solidFill>
                <a:srgbClr val="FFFFCC"/>
              </a:solidFill>
            </a:endParaRPr>
          </a:p>
          <a:p>
            <a:pPr>
              <a:lnSpc>
                <a:spcPts val="2400"/>
              </a:lnSpc>
            </a:pPr>
            <a:r>
              <a:rPr lang="en-US" altLang="zh-CN" b="1" i="0" dirty="0" err="1">
                <a:solidFill>
                  <a:srgbClr val="FFFFCC"/>
                </a:solidFill>
              </a:rPr>
              <a:t>hF</a:t>
            </a:r>
            <a:r>
              <a:rPr lang="en-US" altLang="zh-CN" b="1" i="0" dirty="0">
                <a:solidFill>
                  <a:srgbClr val="FFFFCC"/>
                </a:solidFill>
              </a:rPr>
              <a:t> = </a:t>
            </a:r>
            <a:r>
              <a:rPr lang="en-US" altLang="zh-CN" b="1" i="0" dirty="0" err="1">
                <a:solidFill>
                  <a:srgbClr val="FFFFCC"/>
                </a:solidFill>
              </a:rPr>
              <a:t>CreateFont</a:t>
            </a:r>
            <a:r>
              <a:rPr lang="en-US" altLang="zh-CN" b="1" i="0" dirty="0">
                <a:solidFill>
                  <a:srgbClr val="FFFFCC"/>
                </a:solidFill>
              </a:rPr>
              <a:t>(hDC,nCharHeight,15);//</a:t>
            </a:r>
            <a:r>
              <a:rPr lang="zh-CN" altLang="en-US" b="1" i="0" dirty="0">
                <a:solidFill>
                  <a:srgbClr val="FFFFCC"/>
                </a:solidFill>
              </a:rPr>
              <a:t>定义字体</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SelectObject</a:t>
            </a:r>
            <a:r>
              <a:rPr lang="en-US" altLang="zh-CN" b="1" i="0" dirty="0">
                <a:solidFill>
                  <a:srgbClr val="FFFFCC"/>
                </a:solidFill>
              </a:rPr>
              <a:t>(</a:t>
            </a:r>
            <a:r>
              <a:rPr lang="en-US" altLang="zh-CN" b="1" i="0" dirty="0" err="1">
                <a:solidFill>
                  <a:srgbClr val="FFFFCC"/>
                </a:solidFill>
              </a:rPr>
              <a:t>hDC,hF</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err="1">
                <a:solidFill>
                  <a:srgbClr val="FFFFCC"/>
                </a:solidFill>
              </a:rPr>
              <a:t>TextOut</a:t>
            </a:r>
            <a:r>
              <a:rPr lang="en-US" altLang="zh-CN" b="1" i="0" dirty="0">
                <a:solidFill>
                  <a:srgbClr val="FFFFCC"/>
                </a:solidFill>
              </a:rPr>
              <a:t>(hDC,X,Y,&amp;lpsz_1[2*</a:t>
            </a:r>
            <a:r>
              <a:rPr lang="en-US" altLang="zh-CN" b="1" i="0" dirty="0" err="1">
                <a:solidFill>
                  <a:srgbClr val="FFFFCC"/>
                </a:solidFill>
              </a:rPr>
              <a:t>i</a:t>
            </a:r>
            <a:r>
              <a:rPr lang="en-US" altLang="zh-CN" b="1" i="0" dirty="0">
                <a:solidFill>
                  <a:srgbClr val="FFFFCC"/>
                </a:solidFill>
              </a:rPr>
              <a:t>],2);</a:t>
            </a:r>
            <a:endParaRPr lang="en-US" altLang="zh-CN" b="1" i="0" dirty="0">
              <a:solidFill>
                <a:srgbClr val="FFFFCC"/>
              </a:solidFill>
            </a:endParaRPr>
          </a:p>
          <a:p>
            <a:pPr>
              <a:lnSpc>
                <a:spcPts val="2400"/>
              </a:lnSpc>
            </a:pPr>
            <a:r>
              <a:rPr lang="en-US" altLang="zh-CN" b="1" i="0" dirty="0" smtClean="0">
                <a:solidFill>
                  <a:srgbClr val="FFFFCC"/>
                </a:solidFill>
              </a:rPr>
              <a:t>}</a:t>
            </a:r>
            <a:endParaRPr lang="en-US" altLang="zh-CN" b="1" i="0" dirty="0">
              <a:solidFill>
                <a:srgbClr val="FFFFCC"/>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72008" y="42278"/>
            <a:ext cx="9777536" cy="6555641"/>
          </a:xfrm>
          <a:prstGeom prst="rect">
            <a:avLst/>
          </a:prstGeom>
          <a:noFill/>
        </p:spPr>
        <p:txBody>
          <a:bodyPr wrap="square" rtlCol="0">
            <a:spAutoFit/>
          </a:bodyPr>
          <a:lstStyle/>
          <a:p>
            <a:pPr>
              <a:lnSpc>
                <a:spcPts val="2400"/>
              </a:lnSpc>
            </a:pPr>
            <a:r>
              <a:rPr lang="en-US" altLang="zh-CN" b="1" i="0" dirty="0" smtClean="0">
                <a:solidFill>
                  <a:srgbClr val="FFFFCC"/>
                </a:solidFill>
              </a:rPr>
              <a:t>//</a:t>
            </a:r>
            <a:r>
              <a:rPr lang="zh-CN" altLang="en-US" b="1" i="0" dirty="0">
                <a:solidFill>
                  <a:srgbClr val="FFFFCC"/>
                </a:solidFill>
              </a:rPr>
              <a:t>输出字体大小双线形变化的艺术字</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for(</a:t>
            </a:r>
            <a:r>
              <a:rPr lang="en-US" altLang="zh-CN" b="1" i="0" dirty="0" err="1">
                <a:solidFill>
                  <a:srgbClr val="FFFFCC"/>
                </a:solidFill>
              </a:rPr>
              <a:t>i</a:t>
            </a:r>
            <a:r>
              <a:rPr lang="en-US" altLang="zh-CN" b="1" i="0" dirty="0">
                <a:solidFill>
                  <a:srgbClr val="FFFFCC"/>
                </a:solidFill>
              </a:rPr>
              <a:t>=0;i&lt;</a:t>
            </a:r>
            <a:r>
              <a:rPr lang="en-US" altLang="zh-CN" b="1" i="0" dirty="0" err="1">
                <a:solidFill>
                  <a:srgbClr val="FFFFCC"/>
                </a:solidFill>
              </a:rPr>
              <a:t>nCharlen;i</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err="1">
                <a:solidFill>
                  <a:srgbClr val="FFFFCC"/>
                </a:solidFill>
              </a:rPr>
              <a:t>nCharHeight</a:t>
            </a:r>
            <a:r>
              <a:rPr lang="en-US" altLang="zh-CN" b="1" i="0" dirty="0">
                <a:solidFill>
                  <a:srgbClr val="FFFFCC"/>
                </a:solidFill>
              </a:rPr>
              <a:t> = (</a:t>
            </a:r>
            <a:r>
              <a:rPr lang="en-US" altLang="zh-CN" b="1" i="0" dirty="0" err="1">
                <a:solidFill>
                  <a:srgbClr val="FFFFCC"/>
                </a:solidFill>
              </a:rPr>
              <a:t>int</a:t>
            </a:r>
            <a:r>
              <a:rPr lang="en-US" altLang="zh-CN" b="1" i="0" dirty="0">
                <a:solidFill>
                  <a:srgbClr val="FFFFCC"/>
                </a:solidFill>
              </a:rPr>
              <a:t>)(-1.23*</a:t>
            </a:r>
            <a:r>
              <a:rPr lang="en-US" altLang="zh-CN" b="1" i="0" dirty="0" err="1">
                <a:solidFill>
                  <a:srgbClr val="FFFFCC"/>
                </a:solidFill>
              </a:rPr>
              <a:t>i</a:t>
            </a:r>
            <a:r>
              <a:rPr lang="en-US" altLang="zh-CN" b="1" i="0" dirty="0">
                <a:solidFill>
                  <a:srgbClr val="FFFFCC"/>
                </a:solidFill>
              </a:rPr>
              <a:t>*i+11.07*i+15.1);//</a:t>
            </a:r>
            <a:r>
              <a:rPr lang="zh-CN" altLang="en-US" b="1" i="0" dirty="0">
                <a:solidFill>
                  <a:srgbClr val="FFFFCC"/>
                </a:solidFill>
              </a:rPr>
              <a:t>计算字符的高度</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X = </a:t>
            </a:r>
            <a:r>
              <a:rPr lang="en-US" altLang="zh-CN" b="1" i="0" dirty="0" err="1">
                <a:solidFill>
                  <a:srgbClr val="FFFFCC"/>
                </a:solidFill>
              </a:rPr>
              <a:t>i</a:t>
            </a:r>
            <a:r>
              <a:rPr lang="en-US" altLang="zh-CN" b="1" i="0" dirty="0">
                <a:solidFill>
                  <a:srgbClr val="FFFFCC"/>
                </a:solidFill>
              </a:rPr>
              <a:t>*30;</a:t>
            </a:r>
            <a:endParaRPr lang="en-US" altLang="zh-CN" b="1" i="0" dirty="0">
              <a:solidFill>
                <a:srgbClr val="FFFFCC"/>
              </a:solidFill>
            </a:endParaRPr>
          </a:p>
          <a:p>
            <a:pPr>
              <a:lnSpc>
                <a:spcPts val="2400"/>
              </a:lnSpc>
            </a:pPr>
            <a:r>
              <a:rPr lang="en-US" altLang="zh-CN" b="1" i="0" dirty="0">
                <a:solidFill>
                  <a:srgbClr val="FFFFCC"/>
                </a:solidFill>
              </a:rPr>
              <a:t>Y = 120-nCharHeight/2;//</a:t>
            </a:r>
            <a:r>
              <a:rPr lang="zh-CN" altLang="en-US" b="1" i="0" dirty="0">
                <a:solidFill>
                  <a:srgbClr val="FFFFCC"/>
                </a:solidFill>
              </a:rPr>
              <a:t>字符输出位置的</a:t>
            </a:r>
            <a:r>
              <a:rPr lang="en-US" altLang="zh-CN" b="1" i="0" dirty="0">
                <a:solidFill>
                  <a:srgbClr val="FFFFCC"/>
                </a:solidFill>
              </a:rPr>
              <a:t>Y</a:t>
            </a:r>
            <a:r>
              <a:rPr lang="zh-CN" altLang="en-US" b="1" i="0" dirty="0">
                <a:solidFill>
                  <a:srgbClr val="FFFFCC"/>
                </a:solidFill>
              </a:rPr>
              <a:t>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SetTextColor</a:t>
            </a:r>
            <a:r>
              <a:rPr lang="en-US" altLang="zh-CN" b="1" i="0" dirty="0">
                <a:solidFill>
                  <a:srgbClr val="FFFFCC"/>
                </a:solidFill>
              </a:rPr>
              <a:t>(</a:t>
            </a:r>
            <a:r>
              <a:rPr lang="en-US" altLang="zh-CN" b="1" i="0" dirty="0" err="1">
                <a:solidFill>
                  <a:srgbClr val="FFFFCC"/>
                </a:solidFill>
              </a:rPr>
              <a:t>hDC,RGB</a:t>
            </a:r>
            <a:r>
              <a:rPr lang="en-US" altLang="zh-CN" b="1" i="0" dirty="0">
                <a:solidFill>
                  <a:srgbClr val="FFFFCC"/>
                </a:solidFill>
              </a:rPr>
              <a:t>(0,255-i*15,0));//</a:t>
            </a:r>
            <a:r>
              <a:rPr lang="zh-CN" altLang="en-US" b="1" i="0" dirty="0">
                <a:solidFill>
                  <a:srgbClr val="FFFFCC"/>
                </a:solidFill>
              </a:rPr>
              <a:t>设置字符的颜色</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hF</a:t>
            </a:r>
            <a:r>
              <a:rPr lang="en-US" altLang="zh-CN" b="1" i="0" dirty="0">
                <a:solidFill>
                  <a:srgbClr val="FFFFCC"/>
                </a:solidFill>
              </a:rPr>
              <a:t> = </a:t>
            </a:r>
            <a:r>
              <a:rPr lang="en-US" altLang="zh-CN" b="1" i="0" dirty="0" err="1">
                <a:solidFill>
                  <a:srgbClr val="FFFFCC"/>
                </a:solidFill>
              </a:rPr>
              <a:t>CreateFont</a:t>
            </a:r>
            <a:r>
              <a:rPr lang="en-US" altLang="zh-CN" b="1" i="0" dirty="0">
                <a:solidFill>
                  <a:srgbClr val="FFFFCC"/>
                </a:solidFill>
              </a:rPr>
              <a:t>(hDC,nCharHeight,15);//</a:t>
            </a:r>
            <a:r>
              <a:rPr lang="zh-CN" altLang="en-US" b="1" i="0" dirty="0">
                <a:solidFill>
                  <a:srgbClr val="FFFFCC"/>
                </a:solidFill>
              </a:rPr>
              <a:t>定义字体</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SelectObject</a:t>
            </a:r>
            <a:r>
              <a:rPr lang="en-US" altLang="zh-CN" b="1" i="0" dirty="0">
                <a:solidFill>
                  <a:srgbClr val="FFFFCC"/>
                </a:solidFill>
              </a:rPr>
              <a:t>(</a:t>
            </a:r>
            <a:r>
              <a:rPr lang="en-US" altLang="zh-CN" b="1" i="0" dirty="0" err="1">
                <a:solidFill>
                  <a:srgbClr val="FFFFCC"/>
                </a:solidFill>
              </a:rPr>
              <a:t>hDC,hF</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err="1">
                <a:solidFill>
                  <a:srgbClr val="FFFFCC"/>
                </a:solidFill>
              </a:rPr>
              <a:t>TextOut</a:t>
            </a:r>
            <a:r>
              <a:rPr lang="en-US" altLang="zh-CN" b="1" i="0" dirty="0">
                <a:solidFill>
                  <a:srgbClr val="FFFFCC"/>
                </a:solidFill>
              </a:rPr>
              <a:t>(hDC,X,Y,&amp;lpsz_1[2*</a:t>
            </a:r>
            <a:r>
              <a:rPr lang="en-US" altLang="zh-CN" b="1" i="0" dirty="0" err="1">
                <a:solidFill>
                  <a:srgbClr val="FFFFCC"/>
                </a:solidFill>
              </a:rPr>
              <a:t>i</a:t>
            </a:r>
            <a:r>
              <a:rPr lang="en-US" altLang="zh-CN" b="1" i="0" dirty="0">
                <a:solidFill>
                  <a:srgbClr val="FFFFCC"/>
                </a:solidFill>
              </a:rPr>
              <a:t>],2);</a:t>
            </a:r>
            <a:endParaRPr lang="en-US" altLang="zh-CN" b="1" i="0" dirty="0">
              <a:solidFill>
                <a:srgbClr val="FFFFCC"/>
              </a:solidFill>
            </a:endParaRPr>
          </a:p>
          <a:p>
            <a:pPr>
              <a:lnSpc>
                <a:spcPts val="2400"/>
              </a:lnSpc>
            </a:pP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a:solidFill>
                  <a:srgbClr val="FFFFCC"/>
                </a:solidFill>
              </a:rPr>
              <a:t>for(</a:t>
            </a:r>
            <a:r>
              <a:rPr lang="en-US" altLang="zh-CN" b="1" i="0" dirty="0" err="1">
                <a:solidFill>
                  <a:srgbClr val="FFFFCC"/>
                </a:solidFill>
              </a:rPr>
              <a:t>i</a:t>
            </a:r>
            <a:r>
              <a:rPr lang="en-US" altLang="zh-CN" b="1" i="0" dirty="0">
                <a:solidFill>
                  <a:srgbClr val="FFFFCC"/>
                </a:solidFill>
              </a:rPr>
              <a:t>=0;i&lt;</a:t>
            </a:r>
            <a:r>
              <a:rPr lang="en-US" altLang="zh-CN" b="1" i="0" dirty="0" err="1">
                <a:solidFill>
                  <a:srgbClr val="FFFFCC"/>
                </a:solidFill>
              </a:rPr>
              <a:t>nCharlen;i</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err="1">
                <a:solidFill>
                  <a:srgbClr val="FFFFCC"/>
                </a:solidFill>
              </a:rPr>
              <a:t>nCharHeight</a:t>
            </a:r>
            <a:r>
              <a:rPr lang="en-US" altLang="zh-CN" b="1" i="0" dirty="0">
                <a:solidFill>
                  <a:srgbClr val="FFFFCC"/>
                </a:solidFill>
              </a:rPr>
              <a:t> = (</a:t>
            </a:r>
            <a:r>
              <a:rPr lang="en-US" altLang="zh-CN" b="1" i="0" dirty="0" err="1">
                <a:solidFill>
                  <a:srgbClr val="FFFFCC"/>
                </a:solidFill>
              </a:rPr>
              <a:t>int</a:t>
            </a:r>
            <a:r>
              <a:rPr lang="en-US" altLang="zh-CN" b="1" i="0" dirty="0">
                <a:solidFill>
                  <a:srgbClr val="FFFFCC"/>
                </a:solidFill>
              </a:rPr>
              <a:t>)(0.9*</a:t>
            </a:r>
            <a:r>
              <a:rPr lang="en-US" altLang="zh-CN" b="1" i="0" dirty="0" err="1">
                <a:solidFill>
                  <a:srgbClr val="FFFFCC"/>
                </a:solidFill>
              </a:rPr>
              <a:t>i</a:t>
            </a:r>
            <a:r>
              <a:rPr lang="en-US" altLang="zh-CN" b="1" i="0" dirty="0">
                <a:solidFill>
                  <a:srgbClr val="FFFFCC"/>
                </a:solidFill>
              </a:rPr>
              <a:t>*i+15);//</a:t>
            </a:r>
            <a:r>
              <a:rPr lang="zh-CN" altLang="en-US" b="1" i="0" dirty="0">
                <a:solidFill>
                  <a:srgbClr val="FFFFCC"/>
                </a:solidFill>
              </a:rPr>
              <a:t>计算字符的高度</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X = </a:t>
            </a:r>
            <a:r>
              <a:rPr lang="en-US" altLang="zh-CN" b="1" i="0" dirty="0" err="1">
                <a:solidFill>
                  <a:srgbClr val="FFFFCC"/>
                </a:solidFill>
              </a:rPr>
              <a:t>i</a:t>
            </a:r>
            <a:r>
              <a:rPr lang="en-US" altLang="zh-CN" b="1" i="0" dirty="0">
                <a:solidFill>
                  <a:srgbClr val="FFFFCC"/>
                </a:solidFill>
              </a:rPr>
              <a:t>*30;</a:t>
            </a:r>
            <a:endParaRPr lang="en-US" altLang="zh-CN" b="1" i="0" dirty="0">
              <a:solidFill>
                <a:srgbClr val="FFFFCC"/>
              </a:solidFill>
            </a:endParaRPr>
          </a:p>
          <a:p>
            <a:pPr>
              <a:lnSpc>
                <a:spcPts val="2400"/>
              </a:lnSpc>
            </a:pPr>
            <a:r>
              <a:rPr lang="en-US" altLang="zh-CN" b="1" i="0" dirty="0">
                <a:solidFill>
                  <a:srgbClr val="FFFFCC"/>
                </a:solidFill>
              </a:rPr>
              <a:t>Y = 180-nCharHeight/2;//</a:t>
            </a:r>
            <a:r>
              <a:rPr lang="zh-CN" altLang="en-US" b="1" i="0" dirty="0">
                <a:solidFill>
                  <a:srgbClr val="FFFFCC"/>
                </a:solidFill>
              </a:rPr>
              <a:t>字符输出位置的</a:t>
            </a:r>
            <a:r>
              <a:rPr lang="en-US" altLang="zh-CN" b="1" i="0" dirty="0">
                <a:solidFill>
                  <a:srgbClr val="FFFFCC"/>
                </a:solidFill>
              </a:rPr>
              <a:t>Y</a:t>
            </a:r>
            <a:r>
              <a:rPr lang="zh-CN" altLang="en-US" b="1" i="0" dirty="0">
                <a:solidFill>
                  <a:srgbClr val="FFFFCC"/>
                </a:solidFill>
              </a:rPr>
              <a:t>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SetTextColor</a:t>
            </a:r>
            <a:r>
              <a:rPr lang="en-US" altLang="zh-CN" b="1" i="0" dirty="0">
                <a:solidFill>
                  <a:srgbClr val="FFFFCC"/>
                </a:solidFill>
              </a:rPr>
              <a:t>(</a:t>
            </a:r>
            <a:r>
              <a:rPr lang="en-US" altLang="zh-CN" b="1" i="0" dirty="0" err="1">
                <a:solidFill>
                  <a:srgbClr val="FFFFCC"/>
                </a:solidFill>
              </a:rPr>
              <a:t>hDC,RGB</a:t>
            </a:r>
            <a:r>
              <a:rPr lang="en-US" altLang="zh-CN" b="1" i="0" dirty="0">
                <a:solidFill>
                  <a:srgbClr val="FFFFCC"/>
                </a:solidFill>
              </a:rPr>
              <a:t>(0,0,255-i*20));//</a:t>
            </a:r>
            <a:r>
              <a:rPr lang="zh-CN" altLang="en-US" b="1" i="0" dirty="0">
                <a:solidFill>
                  <a:srgbClr val="FFFFCC"/>
                </a:solidFill>
              </a:rPr>
              <a:t>设置字符的颜色</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hF</a:t>
            </a:r>
            <a:r>
              <a:rPr lang="en-US" altLang="zh-CN" b="1" i="0" dirty="0">
                <a:solidFill>
                  <a:srgbClr val="FFFFCC"/>
                </a:solidFill>
              </a:rPr>
              <a:t> = </a:t>
            </a:r>
            <a:r>
              <a:rPr lang="en-US" altLang="zh-CN" b="1" i="0" dirty="0" err="1">
                <a:solidFill>
                  <a:srgbClr val="FFFFCC"/>
                </a:solidFill>
              </a:rPr>
              <a:t>CreateFont</a:t>
            </a:r>
            <a:r>
              <a:rPr lang="en-US" altLang="zh-CN" b="1" i="0" dirty="0">
                <a:solidFill>
                  <a:srgbClr val="FFFFCC"/>
                </a:solidFill>
              </a:rPr>
              <a:t>(hDC,nCharHeight,15);//</a:t>
            </a:r>
            <a:r>
              <a:rPr lang="zh-CN" altLang="en-US" b="1" i="0" dirty="0">
                <a:solidFill>
                  <a:srgbClr val="FFFFCC"/>
                </a:solidFill>
              </a:rPr>
              <a:t>定义字体</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SelectObject</a:t>
            </a:r>
            <a:r>
              <a:rPr lang="en-US" altLang="zh-CN" b="1" i="0" dirty="0">
                <a:solidFill>
                  <a:srgbClr val="FFFFCC"/>
                </a:solidFill>
              </a:rPr>
              <a:t>(</a:t>
            </a:r>
            <a:r>
              <a:rPr lang="en-US" altLang="zh-CN" b="1" i="0" dirty="0" err="1">
                <a:solidFill>
                  <a:srgbClr val="FFFFCC"/>
                </a:solidFill>
              </a:rPr>
              <a:t>hDC,hF</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err="1">
                <a:solidFill>
                  <a:srgbClr val="FFFFCC"/>
                </a:solidFill>
              </a:rPr>
              <a:t>TextOut</a:t>
            </a:r>
            <a:r>
              <a:rPr lang="en-US" altLang="zh-CN" b="1" i="0" dirty="0">
                <a:solidFill>
                  <a:srgbClr val="FFFFCC"/>
                </a:solidFill>
              </a:rPr>
              <a:t>(hDC,X,Y,&amp;lpsz_1[2*</a:t>
            </a:r>
            <a:r>
              <a:rPr lang="en-US" altLang="zh-CN" b="1" i="0" dirty="0" err="1">
                <a:solidFill>
                  <a:srgbClr val="FFFFCC"/>
                </a:solidFill>
              </a:rPr>
              <a:t>i</a:t>
            </a:r>
            <a:r>
              <a:rPr lang="en-US" altLang="zh-CN" b="1" i="0" dirty="0">
                <a:solidFill>
                  <a:srgbClr val="FFFFCC"/>
                </a:solidFill>
              </a:rPr>
              <a:t>],2);</a:t>
            </a:r>
            <a:endParaRPr lang="en-US" altLang="zh-CN" b="1" i="0" dirty="0">
              <a:solidFill>
                <a:srgbClr val="FFFFCC"/>
              </a:solidFill>
            </a:endParaRPr>
          </a:p>
          <a:p>
            <a:pPr>
              <a:lnSpc>
                <a:spcPts val="2400"/>
              </a:lnSpc>
            </a:pPr>
            <a:r>
              <a:rPr lang="en-US" altLang="zh-CN" b="1" i="0" dirty="0" smtClean="0">
                <a:solidFill>
                  <a:srgbClr val="FFFFCC"/>
                </a:solidFill>
              </a:rPr>
              <a:t>}</a:t>
            </a:r>
            <a:endParaRPr lang="en-US" altLang="zh-CN" b="1" i="0" dirty="0">
              <a:solidFill>
                <a:srgbClr val="FFFFCC"/>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72008" y="42278"/>
            <a:ext cx="9777536" cy="6863417"/>
          </a:xfrm>
          <a:prstGeom prst="rect">
            <a:avLst/>
          </a:prstGeom>
          <a:noFill/>
        </p:spPr>
        <p:txBody>
          <a:bodyPr wrap="square" rtlCol="0">
            <a:spAutoFit/>
          </a:bodyPr>
          <a:lstStyle/>
          <a:p>
            <a:pPr>
              <a:lnSpc>
                <a:spcPts val="2400"/>
              </a:lnSpc>
            </a:pPr>
            <a:r>
              <a:rPr lang="en-US" altLang="zh-CN" b="1" i="0" dirty="0" smtClean="0">
                <a:solidFill>
                  <a:srgbClr val="FFFFCC"/>
                </a:solidFill>
              </a:rPr>
              <a:t>//</a:t>
            </a:r>
            <a:r>
              <a:rPr lang="zh-CN" altLang="en-US" b="1" i="0" dirty="0">
                <a:solidFill>
                  <a:srgbClr val="FFFFCC"/>
                </a:solidFill>
              </a:rPr>
              <a:t>输出位置为正弦波的字符串</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for(</a:t>
            </a:r>
            <a:r>
              <a:rPr lang="en-US" altLang="zh-CN" b="1" i="0" dirty="0" err="1">
                <a:solidFill>
                  <a:srgbClr val="FFFFCC"/>
                </a:solidFill>
              </a:rPr>
              <a:t>i</a:t>
            </a:r>
            <a:r>
              <a:rPr lang="en-US" altLang="zh-CN" b="1" i="0" dirty="0">
                <a:solidFill>
                  <a:srgbClr val="FFFFCC"/>
                </a:solidFill>
              </a:rPr>
              <a:t>=0;i&lt;</a:t>
            </a:r>
            <a:r>
              <a:rPr lang="en-US" altLang="zh-CN" b="1" i="0" dirty="0" err="1">
                <a:solidFill>
                  <a:srgbClr val="FFFFCC"/>
                </a:solidFill>
              </a:rPr>
              <a:t>nCharlen;i</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err="1">
                <a:solidFill>
                  <a:srgbClr val="FFFFCC"/>
                </a:solidFill>
              </a:rPr>
              <a:t>nCharHeight</a:t>
            </a:r>
            <a:r>
              <a:rPr lang="en-US" altLang="zh-CN" b="1" i="0" dirty="0">
                <a:solidFill>
                  <a:srgbClr val="FFFFCC"/>
                </a:solidFill>
              </a:rPr>
              <a:t> = 30</a:t>
            </a:r>
            <a:r>
              <a:rPr lang="en-US" altLang="zh-CN" b="1" i="0" dirty="0" smtClean="0">
                <a:solidFill>
                  <a:srgbClr val="FFFFCC"/>
                </a:solidFill>
              </a:rPr>
              <a:t>;	//</a:t>
            </a:r>
            <a:r>
              <a:rPr lang="zh-CN" altLang="en-US" b="1" i="0" dirty="0">
                <a:solidFill>
                  <a:srgbClr val="FFFFCC"/>
                </a:solidFill>
              </a:rPr>
              <a:t>字符的高度</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X = </a:t>
            </a:r>
            <a:r>
              <a:rPr lang="en-US" altLang="zh-CN" b="1" i="0" dirty="0" err="1">
                <a:solidFill>
                  <a:srgbClr val="FFFFCC"/>
                </a:solidFill>
              </a:rPr>
              <a:t>i</a:t>
            </a:r>
            <a:r>
              <a:rPr lang="en-US" altLang="zh-CN" b="1" i="0" dirty="0">
                <a:solidFill>
                  <a:srgbClr val="FFFFCC"/>
                </a:solidFill>
              </a:rPr>
              <a:t>*30</a:t>
            </a:r>
            <a:r>
              <a:rPr lang="en-US" altLang="zh-CN" b="1" i="0" dirty="0" smtClean="0">
                <a:solidFill>
                  <a:srgbClr val="FFFFCC"/>
                </a:solidFill>
              </a:rPr>
              <a:t>;		//</a:t>
            </a:r>
            <a:r>
              <a:rPr lang="zh-CN" altLang="en-US" b="1" i="0" dirty="0">
                <a:solidFill>
                  <a:srgbClr val="FFFFCC"/>
                </a:solidFill>
              </a:rPr>
              <a:t>字符输出位置的</a:t>
            </a:r>
            <a:r>
              <a:rPr lang="en-US" altLang="zh-CN" b="1" i="0" dirty="0">
                <a:solidFill>
                  <a:srgbClr val="FFFFCC"/>
                </a:solidFill>
              </a:rPr>
              <a:t>X</a:t>
            </a:r>
            <a:r>
              <a:rPr lang="zh-CN" altLang="en-US" b="1" i="0" dirty="0">
                <a:solidFill>
                  <a:srgbClr val="FFFFCC"/>
                </a:solidFill>
              </a:rPr>
              <a:t>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Y = (</a:t>
            </a:r>
            <a:r>
              <a:rPr lang="en-US" altLang="zh-CN" b="1" i="0" dirty="0" err="1">
                <a:solidFill>
                  <a:srgbClr val="FFFFCC"/>
                </a:solidFill>
              </a:rPr>
              <a:t>int</a:t>
            </a:r>
            <a:r>
              <a:rPr lang="en-US" altLang="zh-CN" b="1" i="0" dirty="0">
                <a:solidFill>
                  <a:srgbClr val="FFFFCC"/>
                </a:solidFill>
              </a:rPr>
              <a:t>)(250-40*sin(2*Pi/(nCharlen-1)*</a:t>
            </a:r>
            <a:r>
              <a:rPr lang="en-US" altLang="zh-CN" b="1" i="0" dirty="0" err="1">
                <a:solidFill>
                  <a:srgbClr val="FFFFCC"/>
                </a:solidFill>
              </a:rPr>
              <a:t>i</a:t>
            </a:r>
            <a:r>
              <a:rPr lang="en-US" altLang="zh-CN" b="1" i="0" dirty="0" smtClean="0">
                <a:solidFill>
                  <a:srgbClr val="FFFFCC"/>
                </a:solidFill>
              </a:rPr>
              <a:t>));//</a:t>
            </a:r>
            <a:r>
              <a:rPr lang="zh-CN" altLang="en-US" b="1" i="0" dirty="0">
                <a:solidFill>
                  <a:srgbClr val="FFFFCC"/>
                </a:solidFill>
              </a:rPr>
              <a:t>字符输出位置的</a:t>
            </a:r>
            <a:r>
              <a:rPr lang="en-US" altLang="zh-CN" b="1" i="0" dirty="0">
                <a:solidFill>
                  <a:srgbClr val="FFFFCC"/>
                </a:solidFill>
              </a:rPr>
              <a:t>Y</a:t>
            </a:r>
            <a:r>
              <a:rPr lang="zh-CN" altLang="en-US" b="1" i="0" dirty="0">
                <a:solidFill>
                  <a:srgbClr val="FFFFCC"/>
                </a:solidFill>
              </a:rPr>
              <a:t>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SetTextColor</a:t>
            </a:r>
            <a:r>
              <a:rPr lang="en-US" altLang="zh-CN" b="1" i="0" dirty="0">
                <a:solidFill>
                  <a:srgbClr val="FFFFCC"/>
                </a:solidFill>
              </a:rPr>
              <a:t>(</a:t>
            </a:r>
            <a:r>
              <a:rPr lang="en-US" altLang="zh-CN" b="1" i="0" dirty="0" err="1">
                <a:solidFill>
                  <a:srgbClr val="FFFFCC"/>
                </a:solidFill>
              </a:rPr>
              <a:t>hDC,RGB</a:t>
            </a:r>
            <a:r>
              <a:rPr lang="en-US" altLang="zh-CN" b="1" i="0" dirty="0">
                <a:solidFill>
                  <a:srgbClr val="FFFFCC"/>
                </a:solidFill>
              </a:rPr>
              <a:t>(0,255-i*15,255-i*20</a:t>
            </a:r>
            <a:r>
              <a:rPr lang="en-US" altLang="zh-CN" b="1" i="0" dirty="0" smtClean="0">
                <a:solidFill>
                  <a:srgbClr val="FFFFCC"/>
                </a:solidFill>
              </a:rPr>
              <a:t>));	//</a:t>
            </a:r>
            <a:r>
              <a:rPr lang="zh-CN" altLang="en-US" b="1" i="0" dirty="0">
                <a:solidFill>
                  <a:srgbClr val="FFFFCC"/>
                </a:solidFill>
              </a:rPr>
              <a:t>设置字符的颜色</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hF</a:t>
            </a:r>
            <a:r>
              <a:rPr lang="en-US" altLang="zh-CN" b="1" i="0" dirty="0">
                <a:solidFill>
                  <a:srgbClr val="FFFFCC"/>
                </a:solidFill>
              </a:rPr>
              <a:t> = </a:t>
            </a:r>
            <a:r>
              <a:rPr lang="en-US" altLang="zh-CN" b="1" i="0" dirty="0" err="1">
                <a:solidFill>
                  <a:srgbClr val="FFFFCC"/>
                </a:solidFill>
              </a:rPr>
              <a:t>CreateFont</a:t>
            </a:r>
            <a:r>
              <a:rPr lang="en-US" altLang="zh-CN" b="1" i="0" dirty="0">
                <a:solidFill>
                  <a:srgbClr val="FFFFCC"/>
                </a:solidFill>
              </a:rPr>
              <a:t>(hDC,nCharHeight,15</a:t>
            </a:r>
            <a:r>
              <a:rPr lang="en-US" altLang="zh-CN" b="1" i="0" dirty="0" smtClean="0">
                <a:solidFill>
                  <a:srgbClr val="FFFFCC"/>
                </a:solidFill>
              </a:rPr>
              <a:t>);		//</a:t>
            </a:r>
            <a:r>
              <a:rPr lang="zh-CN" altLang="en-US" b="1" i="0" dirty="0">
                <a:solidFill>
                  <a:srgbClr val="FFFFCC"/>
                </a:solidFill>
              </a:rPr>
              <a:t>定义字体</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SelectObject</a:t>
            </a:r>
            <a:r>
              <a:rPr lang="en-US" altLang="zh-CN" b="1" i="0" dirty="0">
                <a:solidFill>
                  <a:srgbClr val="FFFFCC"/>
                </a:solidFill>
              </a:rPr>
              <a:t>(</a:t>
            </a:r>
            <a:r>
              <a:rPr lang="en-US" altLang="zh-CN" b="1" i="0" dirty="0" err="1">
                <a:solidFill>
                  <a:srgbClr val="FFFFCC"/>
                </a:solidFill>
              </a:rPr>
              <a:t>hDC,hF</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err="1">
                <a:solidFill>
                  <a:srgbClr val="FFFFCC"/>
                </a:solidFill>
              </a:rPr>
              <a:t>TextOut</a:t>
            </a:r>
            <a:r>
              <a:rPr lang="en-US" altLang="zh-CN" b="1" i="0" dirty="0">
                <a:solidFill>
                  <a:srgbClr val="FFFFCC"/>
                </a:solidFill>
              </a:rPr>
              <a:t>(hDC,X,Y,&amp;lpsz_1[2*</a:t>
            </a:r>
            <a:r>
              <a:rPr lang="en-US" altLang="zh-CN" b="1" i="0" dirty="0" err="1">
                <a:solidFill>
                  <a:srgbClr val="FFFFCC"/>
                </a:solidFill>
              </a:rPr>
              <a:t>i</a:t>
            </a:r>
            <a:r>
              <a:rPr lang="en-US" altLang="zh-CN" b="1" i="0" dirty="0">
                <a:solidFill>
                  <a:srgbClr val="FFFFCC"/>
                </a:solidFill>
              </a:rPr>
              <a:t>],2);</a:t>
            </a:r>
            <a:endParaRPr lang="en-US" altLang="zh-CN" b="1" i="0" dirty="0">
              <a:solidFill>
                <a:srgbClr val="FFFFCC"/>
              </a:solidFill>
            </a:endParaRPr>
          </a:p>
          <a:p>
            <a:pPr>
              <a:lnSpc>
                <a:spcPts val="2400"/>
              </a:lnSpc>
            </a:pP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a:solidFill>
                  <a:srgbClr val="FFFFCC"/>
                </a:solidFill>
              </a:rPr>
              <a:t>//</a:t>
            </a:r>
            <a:r>
              <a:rPr lang="zh-CN" altLang="en-US" b="1" i="0" dirty="0">
                <a:solidFill>
                  <a:srgbClr val="FFFFCC"/>
                </a:solidFill>
              </a:rPr>
              <a:t>输出位置为余弦波的字符串</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for(</a:t>
            </a:r>
            <a:r>
              <a:rPr lang="en-US" altLang="zh-CN" b="1" i="0" dirty="0" err="1">
                <a:solidFill>
                  <a:srgbClr val="FFFFCC"/>
                </a:solidFill>
              </a:rPr>
              <a:t>i</a:t>
            </a:r>
            <a:r>
              <a:rPr lang="en-US" altLang="zh-CN" b="1" i="0" dirty="0">
                <a:solidFill>
                  <a:srgbClr val="FFFFCC"/>
                </a:solidFill>
              </a:rPr>
              <a:t>=0;i&lt;</a:t>
            </a:r>
            <a:r>
              <a:rPr lang="en-US" altLang="zh-CN" b="1" i="0" dirty="0" err="1">
                <a:solidFill>
                  <a:srgbClr val="FFFFCC"/>
                </a:solidFill>
              </a:rPr>
              <a:t>nCharlen;i</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err="1">
                <a:solidFill>
                  <a:srgbClr val="FFFFCC"/>
                </a:solidFill>
              </a:rPr>
              <a:t>nCharHeight</a:t>
            </a:r>
            <a:r>
              <a:rPr lang="en-US" altLang="zh-CN" b="1" i="0" dirty="0">
                <a:solidFill>
                  <a:srgbClr val="FFFFCC"/>
                </a:solidFill>
              </a:rPr>
              <a:t> = 30;//</a:t>
            </a:r>
            <a:r>
              <a:rPr lang="zh-CN" altLang="en-US" b="1" i="0" dirty="0">
                <a:solidFill>
                  <a:srgbClr val="FFFFCC"/>
                </a:solidFill>
              </a:rPr>
              <a:t>字符的高度</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X = </a:t>
            </a:r>
            <a:r>
              <a:rPr lang="en-US" altLang="zh-CN" b="1" i="0" dirty="0" err="1">
                <a:solidFill>
                  <a:srgbClr val="FFFFCC"/>
                </a:solidFill>
              </a:rPr>
              <a:t>i</a:t>
            </a:r>
            <a:r>
              <a:rPr lang="en-US" altLang="zh-CN" b="1" i="0" dirty="0">
                <a:solidFill>
                  <a:srgbClr val="FFFFCC"/>
                </a:solidFill>
              </a:rPr>
              <a:t>*30;//</a:t>
            </a:r>
            <a:r>
              <a:rPr lang="zh-CN" altLang="en-US" b="1" i="0" dirty="0">
                <a:solidFill>
                  <a:srgbClr val="FFFFCC"/>
                </a:solidFill>
              </a:rPr>
              <a:t>字符输出位置的</a:t>
            </a:r>
            <a:r>
              <a:rPr lang="en-US" altLang="zh-CN" b="1" i="0" dirty="0">
                <a:solidFill>
                  <a:srgbClr val="FFFFCC"/>
                </a:solidFill>
              </a:rPr>
              <a:t>X</a:t>
            </a:r>
            <a:r>
              <a:rPr lang="zh-CN" altLang="en-US" b="1" i="0" dirty="0">
                <a:solidFill>
                  <a:srgbClr val="FFFFCC"/>
                </a:solidFill>
              </a:rPr>
              <a:t>坐标</a:t>
            </a:r>
            <a:endParaRPr lang="zh-CN" altLang="en-US" b="1" i="0" dirty="0">
              <a:solidFill>
                <a:srgbClr val="FFFFCC"/>
              </a:solidFill>
            </a:endParaRPr>
          </a:p>
          <a:p>
            <a:pPr>
              <a:lnSpc>
                <a:spcPts val="2400"/>
              </a:lnSpc>
            </a:pPr>
            <a:r>
              <a:rPr lang="en-US" altLang="zh-CN" b="1" i="0" dirty="0">
                <a:solidFill>
                  <a:srgbClr val="FFFFCC"/>
                </a:solidFill>
              </a:rPr>
              <a:t>Y = (</a:t>
            </a:r>
            <a:r>
              <a:rPr lang="en-US" altLang="zh-CN" b="1" i="0" dirty="0" err="1">
                <a:solidFill>
                  <a:srgbClr val="FFFFCC"/>
                </a:solidFill>
              </a:rPr>
              <a:t>int</a:t>
            </a:r>
            <a:r>
              <a:rPr lang="en-US" altLang="zh-CN" b="1" i="0" dirty="0">
                <a:solidFill>
                  <a:srgbClr val="FFFFCC"/>
                </a:solidFill>
              </a:rPr>
              <a:t>)(360-40*cos(2*Pi/(nCharlen-1)*</a:t>
            </a:r>
            <a:r>
              <a:rPr lang="en-US" altLang="zh-CN" b="1" i="0" dirty="0" err="1">
                <a:solidFill>
                  <a:srgbClr val="FFFFCC"/>
                </a:solidFill>
              </a:rPr>
              <a:t>i</a:t>
            </a:r>
            <a:r>
              <a:rPr lang="en-US" altLang="zh-CN" b="1" i="0" dirty="0" smtClean="0">
                <a:solidFill>
                  <a:srgbClr val="FFFFCC"/>
                </a:solidFill>
              </a:rPr>
              <a:t>));//</a:t>
            </a:r>
            <a:r>
              <a:rPr lang="zh-CN" altLang="en-US" b="1" i="0" dirty="0">
                <a:solidFill>
                  <a:srgbClr val="FFFFCC"/>
                </a:solidFill>
              </a:rPr>
              <a:t>字符输出位置的</a:t>
            </a:r>
            <a:r>
              <a:rPr lang="en-US" altLang="zh-CN" b="1" i="0" dirty="0">
                <a:solidFill>
                  <a:srgbClr val="FFFFCC"/>
                </a:solidFill>
              </a:rPr>
              <a:t>Y</a:t>
            </a:r>
            <a:r>
              <a:rPr lang="zh-CN" altLang="en-US" b="1" i="0" dirty="0">
                <a:solidFill>
                  <a:srgbClr val="FFFFCC"/>
                </a:solidFill>
              </a:rPr>
              <a:t>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SetTextColor</a:t>
            </a:r>
            <a:r>
              <a:rPr lang="en-US" altLang="zh-CN" b="1" i="0" dirty="0">
                <a:solidFill>
                  <a:srgbClr val="FFFFCC"/>
                </a:solidFill>
              </a:rPr>
              <a:t>(</a:t>
            </a:r>
            <a:r>
              <a:rPr lang="en-US" altLang="zh-CN" b="1" i="0" dirty="0" err="1">
                <a:solidFill>
                  <a:srgbClr val="FFFFCC"/>
                </a:solidFill>
              </a:rPr>
              <a:t>hDC,RGB</a:t>
            </a:r>
            <a:r>
              <a:rPr lang="en-US" altLang="zh-CN" b="1" i="0" dirty="0">
                <a:solidFill>
                  <a:srgbClr val="FFFFCC"/>
                </a:solidFill>
              </a:rPr>
              <a:t>(150,50,255-i*20));//</a:t>
            </a:r>
            <a:r>
              <a:rPr lang="zh-CN" altLang="en-US" b="1" i="0" dirty="0">
                <a:solidFill>
                  <a:srgbClr val="FFFFCC"/>
                </a:solidFill>
              </a:rPr>
              <a:t>设置字符的颜色</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hF</a:t>
            </a:r>
            <a:r>
              <a:rPr lang="en-US" altLang="zh-CN" b="1" i="0" dirty="0">
                <a:solidFill>
                  <a:srgbClr val="FFFFCC"/>
                </a:solidFill>
              </a:rPr>
              <a:t> = </a:t>
            </a:r>
            <a:r>
              <a:rPr lang="en-US" altLang="zh-CN" b="1" i="0" dirty="0" err="1">
                <a:solidFill>
                  <a:srgbClr val="FFFFCC"/>
                </a:solidFill>
              </a:rPr>
              <a:t>CreateFont</a:t>
            </a:r>
            <a:r>
              <a:rPr lang="en-US" altLang="zh-CN" b="1" i="0" dirty="0">
                <a:solidFill>
                  <a:srgbClr val="FFFFCC"/>
                </a:solidFill>
              </a:rPr>
              <a:t>(hDC,nCharHeight,15);//</a:t>
            </a:r>
            <a:r>
              <a:rPr lang="zh-CN" altLang="en-US" b="1" i="0" dirty="0">
                <a:solidFill>
                  <a:srgbClr val="FFFFCC"/>
                </a:solidFill>
              </a:rPr>
              <a:t>定义字体</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SelectObject</a:t>
            </a:r>
            <a:r>
              <a:rPr lang="en-US" altLang="zh-CN" b="1" i="0" dirty="0">
                <a:solidFill>
                  <a:srgbClr val="FFFFCC"/>
                </a:solidFill>
              </a:rPr>
              <a:t>(</a:t>
            </a:r>
            <a:r>
              <a:rPr lang="en-US" altLang="zh-CN" b="1" i="0" dirty="0" err="1">
                <a:solidFill>
                  <a:srgbClr val="FFFFCC"/>
                </a:solidFill>
              </a:rPr>
              <a:t>hDC,hF</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err="1">
                <a:solidFill>
                  <a:srgbClr val="FFFFCC"/>
                </a:solidFill>
              </a:rPr>
              <a:t>TextOut</a:t>
            </a:r>
            <a:r>
              <a:rPr lang="en-US" altLang="zh-CN" b="1" i="0" dirty="0">
                <a:solidFill>
                  <a:srgbClr val="FFFFCC"/>
                </a:solidFill>
              </a:rPr>
              <a:t>(hDC,X,Y,&amp;lpsz_1[2*</a:t>
            </a:r>
            <a:r>
              <a:rPr lang="en-US" altLang="zh-CN" b="1" i="0" dirty="0" err="1">
                <a:solidFill>
                  <a:srgbClr val="FFFFCC"/>
                </a:solidFill>
              </a:rPr>
              <a:t>i</a:t>
            </a:r>
            <a:r>
              <a:rPr lang="en-US" altLang="zh-CN" b="1" i="0" dirty="0">
                <a:solidFill>
                  <a:srgbClr val="FFFFCC"/>
                </a:solidFill>
              </a:rPr>
              <a:t>],2);</a:t>
            </a:r>
            <a:endParaRPr lang="en-US" altLang="zh-CN" b="1" i="0" dirty="0">
              <a:solidFill>
                <a:srgbClr val="FFFFCC"/>
              </a:solidFill>
            </a:endParaRPr>
          </a:p>
          <a:p>
            <a:pPr>
              <a:lnSpc>
                <a:spcPts val="2400"/>
              </a:lnSpc>
            </a:pPr>
            <a:r>
              <a:rPr lang="en-US" altLang="zh-CN" b="1" i="0" dirty="0" smtClean="0">
                <a:solidFill>
                  <a:srgbClr val="FFFFCC"/>
                </a:solidFill>
              </a:rPr>
              <a:t>}</a:t>
            </a:r>
            <a:endParaRPr lang="en-US" altLang="zh-CN" b="1" i="0" dirty="0">
              <a:solidFill>
                <a:srgbClr val="FFFFCC"/>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72008" y="205472"/>
            <a:ext cx="9777536" cy="6247864"/>
          </a:xfrm>
          <a:prstGeom prst="rect">
            <a:avLst/>
          </a:prstGeom>
          <a:noFill/>
        </p:spPr>
        <p:txBody>
          <a:bodyPr wrap="square" rtlCol="0">
            <a:spAutoFit/>
          </a:bodyPr>
          <a:lstStyle/>
          <a:p>
            <a:pPr>
              <a:lnSpc>
                <a:spcPts val="2400"/>
              </a:lnSpc>
            </a:pPr>
            <a:r>
              <a:rPr lang="en-US" altLang="zh-CN" b="1" i="0" dirty="0" smtClean="0">
                <a:solidFill>
                  <a:srgbClr val="FFFFCC"/>
                </a:solidFill>
              </a:rPr>
              <a:t>//</a:t>
            </a:r>
            <a:r>
              <a:rPr lang="zh-CN" altLang="en-US" b="1" i="0" dirty="0">
                <a:solidFill>
                  <a:srgbClr val="FFFFCC"/>
                </a:solidFill>
              </a:rPr>
              <a:t>输出位置为圆形的字符串</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for(</a:t>
            </a:r>
            <a:r>
              <a:rPr lang="en-US" altLang="zh-CN" b="1" i="0" dirty="0" err="1">
                <a:solidFill>
                  <a:srgbClr val="FFFFCC"/>
                </a:solidFill>
              </a:rPr>
              <a:t>i</a:t>
            </a:r>
            <a:r>
              <a:rPr lang="en-US" altLang="zh-CN" b="1" i="0" dirty="0">
                <a:solidFill>
                  <a:srgbClr val="FFFFCC"/>
                </a:solidFill>
              </a:rPr>
              <a:t>=0;i&lt;</a:t>
            </a:r>
            <a:r>
              <a:rPr lang="en-US" altLang="zh-CN" b="1" i="0" dirty="0" err="1">
                <a:solidFill>
                  <a:srgbClr val="FFFFCC"/>
                </a:solidFill>
              </a:rPr>
              <a:t>nCharlen;i</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smtClean="0">
                <a:solidFill>
                  <a:srgbClr val="FFFFCC"/>
                </a:solidFill>
              </a:rPr>
              <a:t>{</a:t>
            </a:r>
            <a:r>
              <a:rPr lang="en-US" altLang="zh-CN" b="1" i="0" dirty="0" err="1" smtClean="0">
                <a:solidFill>
                  <a:srgbClr val="FFFFCC"/>
                </a:solidFill>
              </a:rPr>
              <a:t>nCharHeight</a:t>
            </a:r>
            <a:r>
              <a:rPr lang="en-US" altLang="zh-CN" b="1" i="0" dirty="0" smtClean="0">
                <a:solidFill>
                  <a:srgbClr val="FFFFCC"/>
                </a:solidFill>
              </a:rPr>
              <a:t> </a:t>
            </a:r>
            <a:r>
              <a:rPr lang="en-US" altLang="zh-CN" b="1" i="0" dirty="0">
                <a:solidFill>
                  <a:srgbClr val="FFFFCC"/>
                </a:solidFill>
              </a:rPr>
              <a:t>= 30;//</a:t>
            </a:r>
            <a:r>
              <a:rPr lang="zh-CN" altLang="en-US" b="1" i="0" dirty="0">
                <a:solidFill>
                  <a:srgbClr val="FFFFCC"/>
                </a:solidFill>
              </a:rPr>
              <a:t>字符的高度</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X </a:t>
            </a:r>
            <a:r>
              <a:rPr lang="en-US" altLang="zh-CN" b="1" i="0" dirty="0">
                <a:solidFill>
                  <a:srgbClr val="FFFFCC"/>
                </a:solidFill>
              </a:rPr>
              <a:t>= (</a:t>
            </a:r>
            <a:r>
              <a:rPr lang="en-US" altLang="zh-CN" b="1" i="0" dirty="0" err="1">
                <a:solidFill>
                  <a:srgbClr val="FFFFCC"/>
                </a:solidFill>
              </a:rPr>
              <a:t>int</a:t>
            </a:r>
            <a:r>
              <a:rPr lang="en-US" altLang="zh-CN" b="1" i="0" dirty="0">
                <a:solidFill>
                  <a:srgbClr val="FFFFCC"/>
                </a:solidFill>
              </a:rPr>
              <a:t>)(420+70*cos(2*Pi/(</a:t>
            </a:r>
            <a:r>
              <a:rPr lang="en-US" altLang="zh-CN" b="1" i="0" dirty="0" err="1">
                <a:solidFill>
                  <a:srgbClr val="FFFFCC"/>
                </a:solidFill>
              </a:rPr>
              <a:t>nCharlen</a:t>
            </a:r>
            <a:r>
              <a:rPr lang="en-US" altLang="zh-CN" b="1" i="0" dirty="0">
                <a:solidFill>
                  <a:srgbClr val="FFFFCC"/>
                </a:solidFill>
              </a:rPr>
              <a:t>)*</a:t>
            </a:r>
            <a:r>
              <a:rPr lang="en-US" altLang="zh-CN" b="1" i="0" dirty="0" err="1">
                <a:solidFill>
                  <a:srgbClr val="FFFFCC"/>
                </a:solidFill>
              </a:rPr>
              <a:t>i</a:t>
            </a:r>
            <a:r>
              <a:rPr lang="en-US" altLang="zh-CN" b="1" i="0" dirty="0" smtClean="0">
                <a:solidFill>
                  <a:srgbClr val="FFFFCC"/>
                </a:solidFill>
              </a:rPr>
              <a:t>));//</a:t>
            </a:r>
            <a:r>
              <a:rPr lang="zh-CN" altLang="en-US" b="1" i="0" dirty="0">
                <a:solidFill>
                  <a:srgbClr val="FFFFCC"/>
                </a:solidFill>
              </a:rPr>
              <a:t>字符输出位置的</a:t>
            </a:r>
            <a:r>
              <a:rPr lang="en-US" altLang="zh-CN" b="1" i="0" dirty="0">
                <a:solidFill>
                  <a:srgbClr val="FFFFCC"/>
                </a:solidFill>
              </a:rPr>
              <a:t>X</a:t>
            </a:r>
            <a:r>
              <a:rPr lang="zh-CN" altLang="en-US" b="1" i="0" dirty="0">
                <a:solidFill>
                  <a:srgbClr val="FFFFCC"/>
                </a:solidFill>
              </a:rPr>
              <a:t>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Y </a:t>
            </a:r>
            <a:r>
              <a:rPr lang="en-US" altLang="zh-CN" b="1" i="0" dirty="0">
                <a:solidFill>
                  <a:srgbClr val="FFFFCC"/>
                </a:solidFill>
              </a:rPr>
              <a:t>= (</a:t>
            </a:r>
            <a:r>
              <a:rPr lang="en-US" altLang="zh-CN" b="1" i="0" dirty="0" err="1">
                <a:solidFill>
                  <a:srgbClr val="FFFFCC"/>
                </a:solidFill>
              </a:rPr>
              <a:t>int</a:t>
            </a:r>
            <a:r>
              <a:rPr lang="en-US" altLang="zh-CN" b="1" i="0" dirty="0">
                <a:solidFill>
                  <a:srgbClr val="FFFFCC"/>
                </a:solidFill>
              </a:rPr>
              <a:t>)(300+70*sin(2*Pi/(</a:t>
            </a:r>
            <a:r>
              <a:rPr lang="en-US" altLang="zh-CN" b="1" i="0" dirty="0" err="1">
                <a:solidFill>
                  <a:srgbClr val="FFFFCC"/>
                </a:solidFill>
              </a:rPr>
              <a:t>nCharlen</a:t>
            </a:r>
            <a:r>
              <a:rPr lang="en-US" altLang="zh-CN" b="1" i="0" dirty="0">
                <a:solidFill>
                  <a:srgbClr val="FFFFCC"/>
                </a:solidFill>
              </a:rPr>
              <a:t>)*</a:t>
            </a:r>
            <a:r>
              <a:rPr lang="en-US" altLang="zh-CN" b="1" i="0" dirty="0" err="1">
                <a:solidFill>
                  <a:srgbClr val="FFFFCC"/>
                </a:solidFill>
              </a:rPr>
              <a:t>i</a:t>
            </a:r>
            <a:r>
              <a:rPr lang="en-US" altLang="zh-CN" b="1" i="0" dirty="0">
                <a:solidFill>
                  <a:srgbClr val="FFFFCC"/>
                </a:solidFill>
              </a:rPr>
              <a:t>));//</a:t>
            </a:r>
            <a:r>
              <a:rPr lang="zh-CN" altLang="en-US" b="1" i="0" dirty="0">
                <a:solidFill>
                  <a:srgbClr val="FFFFCC"/>
                </a:solidFill>
              </a:rPr>
              <a:t>字符输出位置的</a:t>
            </a:r>
            <a:r>
              <a:rPr lang="en-US" altLang="zh-CN" b="1" i="0" dirty="0">
                <a:solidFill>
                  <a:srgbClr val="FFFFCC"/>
                </a:solidFill>
              </a:rPr>
              <a:t>Y</a:t>
            </a:r>
            <a:r>
              <a:rPr lang="zh-CN" altLang="en-US" b="1" i="0" dirty="0">
                <a:solidFill>
                  <a:srgbClr val="FFFFCC"/>
                </a:solidFill>
              </a:rPr>
              <a:t>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a:t>
            </a:r>
            <a:r>
              <a:rPr lang="en-US" altLang="zh-CN" b="1" i="0" dirty="0" err="1" smtClean="0">
                <a:solidFill>
                  <a:srgbClr val="FFFFCC"/>
                </a:solidFill>
              </a:rPr>
              <a:t>SetTextColor</a:t>
            </a:r>
            <a:r>
              <a:rPr lang="en-US" altLang="zh-CN" b="1" i="0" dirty="0" smtClean="0">
                <a:solidFill>
                  <a:srgbClr val="FFFFCC"/>
                </a:solidFill>
              </a:rPr>
              <a:t>(</a:t>
            </a:r>
            <a:r>
              <a:rPr lang="en-US" altLang="zh-CN" b="1" i="0" dirty="0" err="1" smtClean="0">
                <a:solidFill>
                  <a:srgbClr val="FFFFCC"/>
                </a:solidFill>
              </a:rPr>
              <a:t>hDC,RGB</a:t>
            </a:r>
            <a:r>
              <a:rPr lang="en-US" altLang="zh-CN" b="1" i="0" dirty="0" smtClean="0">
                <a:solidFill>
                  <a:srgbClr val="FFFFCC"/>
                </a:solidFill>
              </a:rPr>
              <a:t>(255-i*15,100,0</a:t>
            </a:r>
            <a:r>
              <a:rPr lang="en-US" altLang="zh-CN" b="1" i="0" dirty="0">
                <a:solidFill>
                  <a:srgbClr val="FFFFCC"/>
                </a:solidFill>
              </a:rPr>
              <a:t>));//</a:t>
            </a:r>
            <a:r>
              <a:rPr lang="zh-CN" altLang="en-US" b="1" i="0" dirty="0">
                <a:solidFill>
                  <a:srgbClr val="FFFFCC"/>
                </a:solidFill>
              </a:rPr>
              <a:t>设置字符的颜色</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a:t>
            </a:r>
            <a:r>
              <a:rPr lang="en-US" altLang="zh-CN" b="1" i="0" dirty="0" err="1" smtClean="0">
                <a:solidFill>
                  <a:srgbClr val="FFFFCC"/>
                </a:solidFill>
              </a:rPr>
              <a:t>hF</a:t>
            </a:r>
            <a:r>
              <a:rPr lang="en-US" altLang="zh-CN" b="1" i="0" dirty="0" smtClean="0">
                <a:solidFill>
                  <a:srgbClr val="FFFFCC"/>
                </a:solidFill>
              </a:rPr>
              <a:t> </a:t>
            </a:r>
            <a:r>
              <a:rPr lang="en-US" altLang="zh-CN" b="1" i="0" dirty="0">
                <a:solidFill>
                  <a:srgbClr val="FFFFCC"/>
                </a:solidFill>
              </a:rPr>
              <a:t>= </a:t>
            </a:r>
            <a:r>
              <a:rPr lang="en-US" altLang="zh-CN" b="1" i="0" dirty="0" err="1">
                <a:solidFill>
                  <a:srgbClr val="FFFFCC"/>
                </a:solidFill>
              </a:rPr>
              <a:t>CreateFont</a:t>
            </a:r>
            <a:r>
              <a:rPr lang="en-US" altLang="zh-CN" b="1" i="0" dirty="0">
                <a:solidFill>
                  <a:srgbClr val="FFFFCC"/>
                </a:solidFill>
              </a:rPr>
              <a:t>(hDC,nCharHeight,15</a:t>
            </a:r>
            <a:r>
              <a:rPr lang="en-US" altLang="zh-CN" b="1" i="0" dirty="0" smtClean="0">
                <a:solidFill>
                  <a:srgbClr val="FFFFCC"/>
                </a:solidFill>
              </a:rPr>
              <a:t>);	//</a:t>
            </a:r>
            <a:r>
              <a:rPr lang="zh-CN" altLang="en-US" b="1" i="0" dirty="0">
                <a:solidFill>
                  <a:srgbClr val="FFFFCC"/>
                </a:solidFill>
              </a:rPr>
              <a:t>定义字体</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a:t>
            </a:r>
            <a:r>
              <a:rPr lang="en-US" altLang="zh-CN" b="1" i="0" dirty="0" err="1" smtClean="0">
                <a:solidFill>
                  <a:srgbClr val="FFFFCC"/>
                </a:solidFill>
              </a:rPr>
              <a:t>SelectObject</a:t>
            </a:r>
            <a:r>
              <a:rPr lang="en-US" altLang="zh-CN" b="1" i="0" dirty="0" smtClean="0">
                <a:solidFill>
                  <a:srgbClr val="FFFFCC"/>
                </a:solidFill>
              </a:rPr>
              <a:t>(</a:t>
            </a:r>
            <a:r>
              <a:rPr lang="en-US" altLang="zh-CN" b="1" i="0" dirty="0" err="1" smtClean="0">
                <a:solidFill>
                  <a:srgbClr val="FFFFCC"/>
                </a:solidFill>
              </a:rPr>
              <a:t>hDC,hF</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smtClean="0">
                <a:solidFill>
                  <a:srgbClr val="FFFFCC"/>
                </a:solidFill>
              </a:rPr>
              <a:t> </a:t>
            </a:r>
            <a:r>
              <a:rPr lang="en-US" altLang="zh-CN" b="1" i="0" dirty="0" err="1" smtClean="0">
                <a:solidFill>
                  <a:srgbClr val="FFFFCC"/>
                </a:solidFill>
              </a:rPr>
              <a:t>TextOut</a:t>
            </a:r>
            <a:r>
              <a:rPr lang="en-US" altLang="zh-CN" b="1" i="0" dirty="0" smtClean="0">
                <a:solidFill>
                  <a:srgbClr val="FFFFCC"/>
                </a:solidFill>
              </a:rPr>
              <a:t>(hDC,X,Y</a:t>
            </a:r>
            <a:r>
              <a:rPr lang="en-US" altLang="zh-CN" b="1" i="0" dirty="0">
                <a:solidFill>
                  <a:srgbClr val="FFFFCC"/>
                </a:solidFill>
              </a:rPr>
              <a:t>,&amp;lpsz_1[2*</a:t>
            </a:r>
            <a:r>
              <a:rPr lang="en-US" altLang="zh-CN" b="1" i="0" dirty="0" err="1">
                <a:solidFill>
                  <a:srgbClr val="FFFFCC"/>
                </a:solidFill>
              </a:rPr>
              <a:t>i</a:t>
            </a:r>
            <a:r>
              <a:rPr lang="en-US" altLang="zh-CN" b="1" i="0" dirty="0">
                <a:solidFill>
                  <a:srgbClr val="FFFFCC"/>
                </a:solidFill>
              </a:rPr>
              <a:t>],2);</a:t>
            </a:r>
            <a:endParaRPr lang="en-US" altLang="zh-CN" b="1" i="0" dirty="0">
              <a:solidFill>
                <a:srgbClr val="FFFFCC"/>
              </a:solidFill>
            </a:endParaRPr>
          </a:p>
          <a:p>
            <a:pPr>
              <a:lnSpc>
                <a:spcPts val="2400"/>
              </a:lnSpc>
            </a:pP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a:solidFill>
                  <a:srgbClr val="FFFFCC"/>
                </a:solidFill>
              </a:rPr>
              <a:t>//</a:t>
            </a:r>
            <a:r>
              <a:rPr lang="zh-CN" altLang="en-US" b="1" i="0" dirty="0">
                <a:solidFill>
                  <a:srgbClr val="FFFFCC"/>
                </a:solidFill>
              </a:rPr>
              <a:t>输出位置为半圆形</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for(</a:t>
            </a:r>
            <a:r>
              <a:rPr lang="en-US" altLang="zh-CN" b="1" i="0" dirty="0" err="1">
                <a:solidFill>
                  <a:srgbClr val="FFFFCC"/>
                </a:solidFill>
              </a:rPr>
              <a:t>i</a:t>
            </a:r>
            <a:r>
              <a:rPr lang="en-US" altLang="zh-CN" b="1" i="0" dirty="0">
                <a:solidFill>
                  <a:srgbClr val="FFFFCC"/>
                </a:solidFill>
              </a:rPr>
              <a:t>=0;i&lt;</a:t>
            </a:r>
            <a:r>
              <a:rPr lang="en-US" altLang="zh-CN" b="1" i="0" dirty="0" err="1">
                <a:solidFill>
                  <a:srgbClr val="FFFFCC"/>
                </a:solidFill>
              </a:rPr>
              <a:t>nCharlen;i</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smtClean="0">
                <a:solidFill>
                  <a:srgbClr val="FFFFCC"/>
                </a:solidFill>
              </a:rPr>
              <a:t>{ </a:t>
            </a:r>
            <a:r>
              <a:rPr lang="en-US" altLang="zh-CN" b="1" i="0" dirty="0" err="1" smtClean="0">
                <a:solidFill>
                  <a:srgbClr val="FFFFCC"/>
                </a:solidFill>
              </a:rPr>
              <a:t>nCharHeight</a:t>
            </a:r>
            <a:r>
              <a:rPr lang="en-US" altLang="zh-CN" b="1" i="0" dirty="0" smtClean="0">
                <a:solidFill>
                  <a:srgbClr val="FFFFCC"/>
                </a:solidFill>
              </a:rPr>
              <a:t> </a:t>
            </a:r>
            <a:r>
              <a:rPr lang="en-US" altLang="zh-CN" b="1" i="0" dirty="0">
                <a:solidFill>
                  <a:srgbClr val="FFFFCC"/>
                </a:solidFill>
              </a:rPr>
              <a:t>= 30-i*2</a:t>
            </a:r>
            <a:r>
              <a:rPr lang="en-US" altLang="zh-CN" b="1" i="0" dirty="0" smtClean="0">
                <a:solidFill>
                  <a:srgbClr val="FFFFCC"/>
                </a:solidFill>
              </a:rPr>
              <a:t>;			//</a:t>
            </a:r>
            <a:r>
              <a:rPr lang="zh-CN" altLang="en-US" b="1" i="0" dirty="0">
                <a:solidFill>
                  <a:srgbClr val="FFFFCC"/>
                </a:solidFill>
              </a:rPr>
              <a:t>字符的高度</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X </a:t>
            </a:r>
            <a:r>
              <a:rPr lang="en-US" altLang="zh-CN" b="1" i="0" dirty="0">
                <a:solidFill>
                  <a:srgbClr val="FFFFCC"/>
                </a:solidFill>
              </a:rPr>
              <a:t>= (</a:t>
            </a:r>
            <a:r>
              <a:rPr lang="en-US" altLang="zh-CN" b="1" i="0" dirty="0" err="1">
                <a:solidFill>
                  <a:srgbClr val="FFFFCC"/>
                </a:solidFill>
              </a:rPr>
              <a:t>int</a:t>
            </a:r>
            <a:r>
              <a:rPr lang="en-US" altLang="zh-CN" b="1" i="0" dirty="0">
                <a:solidFill>
                  <a:srgbClr val="FFFFCC"/>
                </a:solidFill>
              </a:rPr>
              <a:t>)(420-80*cos(-Pi/(</a:t>
            </a:r>
            <a:r>
              <a:rPr lang="en-US" altLang="zh-CN" b="1" i="0" dirty="0" err="1">
                <a:solidFill>
                  <a:srgbClr val="FFFFCC"/>
                </a:solidFill>
              </a:rPr>
              <a:t>nCharlen</a:t>
            </a:r>
            <a:r>
              <a:rPr lang="en-US" altLang="zh-CN" b="1" i="0" dirty="0">
                <a:solidFill>
                  <a:srgbClr val="FFFFCC"/>
                </a:solidFill>
              </a:rPr>
              <a:t>)*</a:t>
            </a:r>
            <a:r>
              <a:rPr lang="en-US" altLang="zh-CN" b="1" i="0" dirty="0" err="1">
                <a:solidFill>
                  <a:srgbClr val="FFFFCC"/>
                </a:solidFill>
              </a:rPr>
              <a:t>i</a:t>
            </a:r>
            <a:r>
              <a:rPr lang="en-US" altLang="zh-CN" b="1" i="0" dirty="0" smtClean="0">
                <a:solidFill>
                  <a:srgbClr val="FFFFCC"/>
                </a:solidFill>
              </a:rPr>
              <a:t>));	//</a:t>
            </a:r>
            <a:r>
              <a:rPr lang="zh-CN" altLang="en-US" b="1" i="0" dirty="0">
                <a:solidFill>
                  <a:srgbClr val="FFFFCC"/>
                </a:solidFill>
              </a:rPr>
              <a:t>字符输出位置的</a:t>
            </a:r>
            <a:r>
              <a:rPr lang="en-US" altLang="zh-CN" b="1" i="0" dirty="0">
                <a:solidFill>
                  <a:srgbClr val="FFFFCC"/>
                </a:solidFill>
              </a:rPr>
              <a:t>X</a:t>
            </a:r>
            <a:r>
              <a:rPr lang="zh-CN" altLang="en-US" b="1" i="0" dirty="0">
                <a:solidFill>
                  <a:srgbClr val="FFFFCC"/>
                </a:solidFill>
              </a:rPr>
              <a:t>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Y </a:t>
            </a:r>
            <a:r>
              <a:rPr lang="en-US" altLang="zh-CN" b="1" i="0" dirty="0">
                <a:solidFill>
                  <a:srgbClr val="FFFFCC"/>
                </a:solidFill>
              </a:rPr>
              <a:t>= (</a:t>
            </a:r>
            <a:r>
              <a:rPr lang="en-US" altLang="zh-CN" b="1" i="0" dirty="0" err="1">
                <a:solidFill>
                  <a:srgbClr val="FFFFCC"/>
                </a:solidFill>
              </a:rPr>
              <a:t>int</a:t>
            </a:r>
            <a:r>
              <a:rPr lang="en-US" altLang="zh-CN" b="1" i="0" dirty="0">
                <a:solidFill>
                  <a:srgbClr val="FFFFCC"/>
                </a:solidFill>
              </a:rPr>
              <a:t>)(120+80*sin(-Pi/(</a:t>
            </a:r>
            <a:r>
              <a:rPr lang="en-US" altLang="zh-CN" b="1" i="0" dirty="0" err="1">
                <a:solidFill>
                  <a:srgbClr val="FFFFCC"/>
                </a:solidFill>
              </a:rPr>
              <a:t>nCharlen</a:t>
            </a:r>
            <a:r>
              <a:rPr lang="en-US" altLang="zh-CN" b="1" i="0" dirty="0">
                <a:solidFill>
                  <a:srgbClr val="FFFFCC"/>
                </a:solidFill>
              </a:rPr>
              <a:t>)*</a:t>
            </a:r>
            <a:r>
              <a:rPr lang="en-US" altLang="zh-CN" b="1" i="0" dirty="0" err="1">
                <a:solidFill>
                  <a:srgbClr val="FFFFCC"/>
                </a:solidFill>
              </a:rPr>
              <a:t>i</a:t>
            </a:r>
            <a:r>
              <a:rPr lang="en-US" altLang="zh-CN" b="1" i="0" dirty="0">
                <a:solidFill>
                  <a:srgbClr val="FFFFCC"/>
                </a:solidFill>
              </a:rPr>
              <a:t>)-</a:t>
            </a:r>
            <a:r>
              <a:rPr lang="en-US" altLang="zh-CN" b="1" i="0" dirty="0" err="1">
                <a:solidFill>
                  <a:srgbClr val="FFFFCC"/>
                </a:solidFill>
              </a:rPr>
              <a:t>nCharHeight</a:t>
            </a:r>
            <a:r>
              <a:rPr lang="en-US" altLang="zh-CN" b="1" i="0" dirty="0">
                <a:solidFill>
                  <a:srgbClr val="FFFFCC"/>
                </a:solidFill>
              </a:rPr>
              <a:t>/2</a:t>
            </a:r>
            <a:r>
              <a:rPr lang="en-US" altLang="zh-CN" b="1" i="0" dirty="0" smtClean="0">
                <a:solidFill>
                  <a:srgbClr val="FFFFCC"/>
                </a:solidFill>
              </a:rPr>
              <a:t>);//</a:t>
            </a:r>
            <a:r>
              <a:rPr lang="zh-CN" altLang="en-US" b="1" i="0" dirty="0" smtClean="0">
                <a:solidFill>
                  <a:srgbClr val="FFFFCC"/>
                </a:solidFill>
              </a:rPr>
              <a:t>字符</a:t>
            </a:r>
            <a:r>
              <a:rPr lang="en-US" altLang="zh-CN" b="1" i="0" dirty="0" smtClean="0">
                <a:solidFill>
                  <a:srgbClr val="FFFFCC"/>
                </a:solidFill>
              </a:rPr>
              <a:t>Y</a:t>
            </a:r>
            <a:r>
              <a:rPr lang="zh-CN" altLang="en-US" b="1" i="0" dirty="0">
                <a:solidFill>
                  <a:srgbClr val="FFFFCC"/>
                </a:solidFill>
              </a:rPr>
              <a:t>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a:t>
            </a:r>
            <a:r>
              <a:rPr lang="en-US" altLang="zh-CN" b="1" i="0" dirty="0" err="1" smtClean="0">
                <a:solidFill>
                  <a:srgbClr val="FFFFCC"/>
                </a:solidFill>
              </a:rPr>
              <a:t>SetTextColor</a:t>
            </a:r>
            <a:r>
              <a:rPr lang="en-US" altLang="zh-CN" b="1" i="0" dirty="0" smtClean="0">
                <a:solidFill>
                  <a:srgbClr val="FFFFCC"/>
                </a:solidFill>
              </a:rPr>
              <a:t>(</a:t>
            </a:r>
            <a:r>
              <a:rPr lang="en-US" altLang="zh-CN" b="1" i="0" dirty="0" err="1" smtClean="0">
                <a:solidFill>
                  <a:srgbClr val="FFFFCC"/>
                </a:solidFill>
              </a:rPr>
              <a:t>hDC,RGB</a:t>
            </a:r>
            <a:r>
              <a:rPr lang="en-US" altLang="zh-CN" b="1" i="0" dirty="0" smtClean="0">
                <a:solidFill>
                  <a:srgbClr val="FFFFCC"/>
                </a:solidFill>
              </a:rPr>
              <a:t>(255-i*15,100,255-i*15));//</a:t>
            </a:r>
            <a:r>
              <a:rPr lang="zh-CN" altLang="en-US" b="1" i="0" dirty="0">
                <a:solidFill>
                  <a:srgbClr val="FFFFCC"/>
                </a:solidFill>
              </a:rPr>
              <a:t>设置字符的颜色</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a:t>
            </a:r>
            <a:r>
              <a:rPr lang="en-US" altLang="zh-CN" b="1" i="0" dirty="0" err="1" smtClean="0">
                <a:solidFill>
                  <a:srgbClr val="FFFFCC"/>
                </a:solidFill>
              </a:rPr>
              <a:t>hF</a:t>
            </a:r>
            <a:r>
              <a:rPr lang="en-US" altLang="zh-CN" b="1" i="0" dirty="0" smtClean="0">
                <a:solidFill>
                  <a:srgbClr val="FFFFCC"/>
                </a:solidFill>
              </a:rPr>
              <a:t> </a:t>
            </a:r>
            <a:r>
              <a:rPr lang="en-US" altLang="zh-CN" b="1" i="0" dirty="0">
                <a:solidFill>
                  <a:srgbClr val="FFFFCC"/>
                </a:solidFill>
              </a:rPr>
              <a:t>= </a:t>
            </a:r>
            <a:r>
              <a:rPr lang="en-US" altLang="zh-CN" b="1" i="0" dirty="0" err="1">
                <a:solidFill>
                  <a:srgbClr val="FFFFCC"/>
                </a:solidFill>
              </a:rPr>
              <a:t>CreateFont</a:t>
            </a:r>
            <a:r>
              <a:rPr lang="en-US" altLang="zh-CN" b="1" i="0" dirty="0">
                <a:solidFill>
                  <a:srgbClr val="FFFFCC"/>
                </a:solidFill>
              </a:rPr>
              <a:t>(hDC,nCharHeight,0</a:t>
            </a:r>
            <a:r>
              <a:rPr lang="en-US" altLang="zh-CN" b="1" i="0" dirty="0" smtClean="0">
                <a:solidFill>
                  <a:srgbClr val="FFFFCC"/>
                </a:solidFill>
              </a:rPr>
              <a:t>);	//</a:t>
            </a:r>
            <a:r>
              <a:rPr lang="zh-CN" altLang="en-US" b="1" i="0" dirty="0">
                <a:solidFill>
                  <a:srgbClr val="FFFFCC"/>
                </a:solidFill>
              </a:rPr>
              <a:t>定义字体</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a:t>
            </a:r>
            <a:r>
              <a:rPr lang="en-US" altLang="zh-CN" b="1" i="0" dirty="0" err="1" smtClean="0">
                <a:solidFill>
                  <a:srgbClr val="FFFFCC"/>
                </a:solidFill>
              </a:rPr>
              <a:t>SelectObject</a:t>
            </a:r>
            <a:r>
              <a:rPr lang="en-US" altLang="zh-CN" b="1" i="0" dirty="0" smtClean="0">
                <a:solidFill>
                  <a:srgbClr val="FFFFCC"/>
                </a:solidFill>
              </a:rPr>
              <a:t>(</a:t>
            </a:r>
            <a:r>
              <a:rPr lang="en-US" altLang="zh-CN" b="1" i="0" dirty="0" err="1" smtClean="0">
                <a:solidFill>
                  <a:srgbClr val="FFFFCC"/>
                </a:solidFill>
              </a:rPr>
              <a:t>hDC,hF</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smtClean="0">
                <a:solidFill>
                  <a:srgbClr val="FFFFCC"/>
                </a:solidFill>
              </a:rPr>
              <a:t>  </a:t>
            </a:r>
            <a:r>
              <a:rPr lang="en-US" altLang="zh-CN" b="1" i="0" dirty="0" err="1" smtClean="0">
                <a:solidFill>
                  <a:srgbClr val="FFFFCC"/>
                </a:solidFill>
              </a:rPr>
              <a:t>TextOut</a:t>
            </a:r>
            <a:r>
              <a:rPr lang="en-US" altLang="zh-CN" b="1" i="0" dirty="0" smtClean="0">
                <a:solidFill>
                  <a:srgbClr val="FFFFCC"/>
                </a:solidFill>
              </a:rPr>
              <a:t>(hDC,X,Y</a:t>
            </a:r>
            <a:r>
              <a:rPr lang="en-US" altLang="zh-CN" b="1" i="0" dirty="0">
                <a:solidFill>
                  <a:srgbClr val="FFFFCC"/>
                </a:solidFill>
              </a:rPr>
              <a:t>,&amp;lpsz_1[2*</a:t>
            </a:r>
            <a:r>
              <a:rPr lang="en-US" altLang="zh-CN" b="1" i="0" dirty="0" err="1">
                <a:solidFill>
                  <a:srgbClr val="FFFFCC"/>
                </a:solidFill>
              </a:rPr>
              <a:t>i</a:t>
            </a:r>
            <a:r>
              <a:rPr lang="en-US" altLang="zh-CN" b="1" i="0" dirty="0">
                <a:solidFill>
                  <a:srgbClr val="FFFFCC"/>
                </a:solidFill>
              </a:rPr>
              <a:t>],2);</a:t>
            </a:r>
            <a:endParaRPr lang="en-US" altLang="zh-CN" b="1" i="0" dirty="0">
              <a:solidFill>
                <a:srgbClr val="FFFFCC"/>
              </a:solidFill>
            </a:endParaRPr>
          </a:p>
          <a:p>
            <a:pPr>
              <a:lnSpc>
                <a:spcPts val="2400"/>
              </a:lnSpc>
            </a:pPr>
            <a:r>
              <a:rPr lang="en-US" altLang="zh-CN" b="1" i="0" dirty="0" smtClean="0">
                <a:solidFill>
                  <a:srgbClr val="FFFFCC"/>
                </a:solidFill>
              </a:rPr>
              <a:t>}</a:t>
            </a:r>
            <a:endParaRPr lang="en-US" altLang="zh-CN" b="1" i="0" dirty="0">
              <a:solidFill>
                <a:srgbClr val="FFFFCC"/>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72008" y="42278"/>
            <a:ext cx="9777536" cy="7171194"/>
          </a:xfrm>
          <a:prstGeom prst="rect">
            <a:avLst/>
          </a:prstGeom>
          <a:noFill/>
        </p:spPr>
        <p:txBody>
          <a:bodyPr wrap="square" rtlCol="0">
            <a:spAutoFit/>
          </a:bodyPr>
          <a:lstStyle/>
          <a:p>
            <a:pPr>
              <a:lnSpc>
                <a:spcPts val="2400"/>
              </a:lnSpc>
            </a:pPr>
            <a:r>
              <a:rPr lang="en-US" altLang="zh-CN" b="1" i="0" dirty="0" smtClean="0">
                <a:solidFill>
                  <a:srgbClr val="FFFFCC"/>
                </a:solidFill>
              </a:rPr>
              <a:t>  </a:t>
            </a:r>
            <a:r>
              <a:rPr lang="en-US" altLang="zh-CN" b="1" i="0" dirty="0" err="1" smtClean="0">
                <a:solidFill>
                  <a:srgbClr val="FFFFCC"/>
                </a:solidFill>
              </a:rPr>
              <a:t>DeleteObject</a:t>
            </a:r>
            <a:r>
              <a:rPr lang="en-US" altLang="zh-CN" b="1" i="0" dirty="0" smtClean="0">
                <a:solidFill>
                  <a:srgbClr val="FFFFCC"/>
                </a:solidFill>
              </a:rPr>
              <a:t>(</a:t>
            </a:r>
            <a:r>
              <a:rPr lang="en-US" altLang="zh-CN" b="1" i="0" dirty="0" err="1" smtClean="0">
                <a:solidFill>
                  <a:srgbClr val="FFFFCC"/>
                </a:solidFill>
              </a:rPr>
              <a:t>hF</a:t>
            </a:r>
            <a:r>
              <a:rPr lang="en-US" altLang="zh-CN" b="1" i="0" dirty="0" smtClean="0">
                <a:solidFill>
                  <a:srgbClr val="FFFFCC"/>
                </a:solidFill>
              </a:rPr>
              <a:t>);			//</a:t>
            </a:r>
            <a:r>
              <a:rPr lang="zh-CN" altLang="en-US" b="1" i="0" dirty="0">
                <a:solidFill>
                  <a:srgbClr val="FFFFCC"/>
                </a:solidFill>
              </a:rPr>
              <a:t>删除字体句柄</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a:t>
            </a:r>
            <a:r>
              <a:rPr lang="en-US" altLang="zh-CN" b="1" i="0" dirty="0" err="1" smtClean="0">
                <a:solidFill>
                  <a:srgbClr val="FFFFCC"/>
                </a:solidFill>
              </a:rPr>
              <a:t>EndPaint</a:t>
            </a:r>
            <a:r>
              <a:rPr lang="en-US" altLang="zh-CN" b="1" i="0" dirty="0" smtClean="0">
                <a:solidFill>
                  <a:srgbClr val="FFFFCC"/>
                </a:solidFill>
              </a:rPr>
              <a:t>(</a:t>
            </a:r>
            <a:r>
              <a:rPr lang="en-US" altLang="zh-CN" b="1" i="0" dirty="0" err="1" smtClean="0">
                <a:solidFill>
                  <a:srgbClr val="FFFFCC"/>
                </a:solidFill>
              </a:rPr>
              <a:t>hWnd</a:t>
            </a:r>
            <a:r>
              <a:rPr lang="en-US" altLang="zh-CN" b="1" i="0" dirty="0">
                <a:solidFill>
                  <a:srgbClr val="FFFFCC"/>
                </a:solidFill>
              </a:rPr>
              <a:t>,&amp;</a:t>
            </a:r>
            <a:r>
              <a:rPr lang="en-US" altLang="zh-CN" b="1" i="0" dirty="0" err="1">
                <a:solidFill>
                  <a:srgbClr val="FFFFCC"/>
                </a:solidFill>
              </a:rPr>
              <a:t>ps</a:t>
            </a:r>
            <a:r>
              <a:rPr lang="en-US" altLang="zh-CN" b="1" i="0" dirty="0" smtClean="0">
                <a:solidFill>
                  <a:srgbClr val="FFFFCC"/>
                </a:solidFill>
              </a:rPr>
              <a:t>);		//</a:t>
            </a:r>
            <a:r>
              <a:rPr lang="zh-CN" altLang="en-US" b="1" i="0" dirty="0">
                <a:solidFill>
                  <a:srgbClr val="FFFFCC"/>
                </a:solidFill>
              </a:rPr>
              <a:t>删除设备用户指针</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return </a:t>
            </a:r>
            <a:r>
              <a:rPr lang="en-US" altLang="zh-CN" b="1" i="0" dirty="0">
                <a:solidFill>
                  <a:srgbClr val="FFFFCC"/>
                </a:solidFill>
              </a:rPr>
              <a:t>0;</a:t>
            </a:r>
            <a:endParaRPr lang="en-US" altLang="zh-CN" b="1" i="0" dirty="0">
              <a:solidFill>
                <a:srgbClr val="FFFFCC"/>
              </a:solidFill>
            </a:endParaRPr>
          </a:p>
          <a:p>
            <a:pPr>
              <a:lnSpc>
                <a:spcPts val="2400"/>
              </a:lnSpc>
            </a:pPr>
            <a:r>
              <a:rPr lang="en-US" altLang="zh-CN" b="1" i="0" dirty="0">
                <a:solidFill>
                  <a:srgbClr val="FFFFCC"/>
                </a:solidFill>
              </a:rPr>
              <a:t>case WM_DESTROY:</a:t>
            </a:r>
            <a:endParaRPr lang="en-US" altLang="zh-CN" b="1" i="0" dirty="0">
              <a:solidFill>
                <a:srgbClr val="FFFFCC"/>
              </a:solidFill>
            </a:endParaRPr>
          </a:p>
          <a:p>
            <a:pPr>
              <a:lnSpc>
                <a:spcPts val="2400"/>
              </a:lnSpc>
            </a:pPr>
            <a:r>
              <a:rPr lang="en-US" altLang="zh-CN" b="1" i="0" dirty="0" smtClean="0">
                <a:solidFill>
                  <a:srgbClr val="FFFFCC"/>
                </a:solidFill>
              </a:rPr>
              <a:t>  </a:t>
            </a:r>
            <a:r>
              <a:rPr lang="en-US" altLang="zh-CN" b="1" i="0" dirty="0" err="1" smtClean="0">
                <a:solidFill>
                  <a:srgbClr val="FFFFCC"/>
                </a:solidFill>
              </a:rPr>
              <a:t>PostQuitMessage</a:t>
            </a:r>
            <a:r>
              <a:rPr lang="en-US" altLang="zh-CN" b="1" i="0" dirty="0" smtClean="0">
                <a:solidFill>
                  <a:srgbClr val="FFFFCC"/>
                </a:solidFill>
              </a:rPr>
              <a:t>(0</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smtClean="0">
                <a:solidFill>
                  <a:srgbClr val="FFFFCC"/>
                </a:solidFill>
              </a:rPr>
              <a:t>  return </a:t>
            </a:r>
            <a:r>
              <a:rPr lang="en-US" altLang="zh-CN" b="1" i="0" dirty="0">
                <a:solidFill>
                  <a:srgbClr val="FFFFCC"/>
                </a:solidFill>
              </a:rPr>
              <a:t>0;</a:t>
            </a:r>
            <a:endParaRPr lang="en-US" altLang="zh-CN" b="1" i="0" dirty="0">
              <a:solidFill>
                <a:srgbClr val="FFFFCC"/>
              </a:solidFill>
            </a:endParaRPr>
          </a:p>
          <a:p>
            <a:pPr>
              <a:lnSpc>
                <a:spcPts val="2400"/>
              </a:lnSpc>
            </a:pPr>
            <a:r>
              <a:rPr lang="en-US" altLang="zh-CN" b="1" i="0" dirty="0" smtClean="0">
                <a:solidFill>
                  <a:srgbClr val="FFFFCC"/>
                </a:solidFill>
              </a:rPr>
              <a:t>  default</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smtClean="0">
                <a:solidFill>
                  <a:srgbClr val="FFFFCC"/>
                </a:solidFill>
              </a:rPr>
              <a:t>  return(</a:t>
            </a:r>
            <a:r>
              <a:rPr lang="en-US" altLang="zh-CN" b="1" i="0" dirty="0" err="1" smtClean="0">
                <a:solidFill>
                  <a:srgbClr val="FFFFCC"/>
                </a:solidFill>
              </a:rPr>
              <a:t>DefWindowProc</a:t>
            </a:r>
            <a:r>
              <a:rPr lang="en-US" altLang="zh-CN" b="1" i="0" dirty="0" smtClean="0">
                <a:solidFill>
                  <a:srgbClr val="FFFFCC"/>
                </a:solidFill>
              </a:rPr>
              <a:t>(</a:t>
            </a:r>
            <a:r>
              <a:rPr lang="en-US" altLang="zh-CN" b="1" i="0" dirty="0" err="1" smtClean="0">
                <a:solidFill>
                  <a:srgbClr val="FFFFCC"/>
                </a:solidFill>
              </a:rPr>
              <a:t>hWnd,iMessage,wParam,lParam</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smtClean="0">
                <a:solidFill>
                  <a:srgbClr val="FFFFCC"/>
                </a:solidFill>
              </a:rPr>
              <a:t>}}</a:t>
            </a:r>
            <a:endParaRPr lang="en-US" altLang="zh-CN" b="1" i="0" dirty="0">
              <a:solidFill>
                <a:srgbClr val="FFFFCC"/>
              </a:solidFill>
            </a:endParaRPr>
          </a:p>
          <a:p>
            <a:pPr>
              <a:lnSpc>
                <a:spcPts val="2400"/>
              </a:lnSpc>
            </a:pPr>
            <a:endParaRPr lang="zh-CN" altLang="en-US" b="1" i="0" dirty="0">
              <a:solidFill>
                <a:srgbClr val="FFFFCC"/>
              </a:solidFill>
            </a:endParaRPr>
          </a:p>
          <a:p>
            <a:pPr>
              <a:lnSpc>
                <a:spcPts val="2400"/>
              </a:lnSpc>
            </a:pPr>
            <a:r>
              <a:rPr lang="en-US" altLang="zh-CN" b="1" i="0" dirty="0">
                <a:solidFill>
                  <a:srgbClr val="FFFFCC"/>
                </a:solidFill>
              </a:rPr>
              <a:t>BOOL </a:t>
            </a:r>
            <a:r>
              <a:rPr lang="en-US" altLang="zh-CN" b="1" i="0" dirty="0" err="1">
                <a:solidFill>
                  <a:srgbClr val="FFFFCC"/>
                </a:solidFill>
              </a:rPr>
              <a:t>InitWindows</a:t>
            </a:r>
            <a:r>
              <a:rPr lang="en-US" altLang="zh-CN" b="1" i="0" dirty="0">
                <a:solidFill>
                  <a:srgbClr val="FFFFCC"/>
                </a:solidFill>
              </a:rPr>
              <a:t>(HINSTANCE </a:t>
            </a:r>
            <a:r>
              <a:rPr lang="en-US" altLang="zh-CN" b="1" i="0" dirty="0" err="1">
                <a:solidFill>
                  <a:srgbClr val="FFFFCC"/>
                </a:solidFill>
              </a:rPr>
              <a:t>hInstance</a:t>
            </a:r>
            <a:r>
              <a:rPr lang="en-US" altLang="zh-CN" b="1" i="0" dirty="0">
                <a:solidFill>
                  <a:srgbClr val="FFFFCC"/>
                </a:solidFill>
              </a:rPr>
              <a:t>, </a:t>
            </a:r>
            <a:r>
              <a:rPr lang="en-US" altLang="zh-CN" b="1" i="0" dirty="0" err="1">
                <a:solidFill>
                  <a:srgbClr val="FFFFCC"/>
                </a:solidFill>
              </a:rPr>
              <a:t>int</a:t>
            </a:r>
            <a:r>
              <a:rPr lang="en-US" altLang="zh-CN" b="1" i="0" dirty="0">
                <a:solidFill>
                  <a:srgbClr val="FFFFCC"/>
                </a:solidFill>
              </a:rPr>
              <a:t> </a:t>
            </a:r>
            <a:r>
              <a:rPr lang="en-US" altLang="zh-CN" b="1" i="0" dirty="0" err="1">
                <a:solidFill>
                  <a:srgbClr val="FFFFCC"/>
                </a:solidFill>
              </a:rPr>
              <a:t>nCmdShow</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smtClean="0">
                <a:solidFill>
                  <a:srgbClr val="FFFFCC"/>
                </a:solidFill>
              </a:rPr>
              <a:t>{HWND </a:t>
            </a:r>
            <a:r>
              <a:rPr lang="en-US" altLang="zh-CN" b="1" i="0" dirty="0" err="1">
                <a:solidFill>
                  <a:srgbClr val="FFFFCC"/>
                </a:solidFill>
              </a:rPr>
              <a:t>hWnd</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smtClean="0">
                <a:solidFill>
                  <a:srgbClr val="FFFFCC"/>
                </a:solidFill>
              </a:rPr>
              <a:t> </a:t>
            </a:r>
            <a:r>
              <a:rPr lang="en-US" altLang="zh-CN" b="1" i="0" dirty="0" err="1" smtClean="0">
                <a:solidFill>
                  <a:srgbClr val="FFFFCC"/>
                </a:solidFill>
              </a:rPr>
              <a:t>hWnd</a:t>
            </a:r>
            <a:r>
              <a:rPr lang="en-US" altLang="zh-CN" b="1" i="0" dirty="0" smtClean="0">
                <a:solidFill>
                  <a:srgbClr val="FFFFCC"/>
                </a:solidFill>
              </a:rPr>
              <a:t>=</a:t>
            </a:r>
            <a:r>
              <a:rPr lang="en-US" altLang="zh-CN" b="1" i="0" dirty="0" err="1" smtClean="0">
                <a:solidFill>
                  <a:srgbClr val="FFFFCC"/>
                </a:solidFill>
              </a:rPr>
              <a:t>CreateWindow</a:t>
            </a:r>
            <a:r>
              <a:rPr lang="en-US" altLang="zh-CN" b="1" i="0" dirty="0">
                <a:solidFill>
                  <a:srgbClr val="FFFFCC"/>
                </a:solidFill>
              </a:rPr>
              <a:t>("</a:t>
            </a:r>
            <a:r>
              <a:rPr lang="en-US" altLang="zh-CN" b="1" i="0" dirty="0" smtClean="0">
                <a:solidFill>
                  <a:srgbClr val="FFFFCC"/>
                </a:solidFill>
              </a:rPr>
              <a:t>5_5",	//</a:t>
            </a:r>
            <a:r>
              <a:rPr lang="zh-CN" altLang="en-US" b="1" i="0" dirty="0">
                <a:solidFill>
                  <a:srgbClr val="FFFFCC"/>
                </a:solidFill>
              </a:rPr>
              <a:t>窗口类名称</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a:t>
            </a:r>
            <a:r>
              <a:rPr lang="zh-CN" altLang="en-US" b="1" i="0" dirty="0">
                <a:solidFill>
                  <a:srgbClr val="FFFFCC"/>
                </a:solidFill>
              </a:rPr>
              <a:t>字体显示实例程序</a:t>
            </a:r>
            <a:r>
              <a:rPr lang="en-US" altLang="zh-CN" b="1" i="0" dirty="0">
                <a:solidFill>
                  <a:srgbClr val="FFFFCC"/>
                </a:solidFill>
              </a:rPr>
              <a:t>", </a:t>
            </a:r>
            <a:r>
              <a:rPr lang="en-US" altLang="zh-CN" b="1" i="0" dirty="0" smtClean="0">
                <a:solidFill>
                  <a:srgbClr val="FFFFCC"/>
                </a:solidFill>
              </a:rPr>
              <a:t>		//</a:t>
            </a:r>
            <a:r>
              <a:rPr lang="zh-CN" altLang="en-US" b="1" i="0" dirty="0">
                <a:solidFill>
                  <a:srgbClr val="FFFFCC"/>
                </a:solidFill>
              </a:rPr>
              <a:t>标题栏名称</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WS_OVERLAPPEDWINDOW</a:t>
            </a:r>
            <a:r>
              <a:rPr lang="en-US" altLang="zh-CN" b="1" i="0" dirty="0">
                <a:solidFill>
                  <a:srgbClr val="FFFFCC"/>
                </a:solidFill>
              </a:rPr>
              <a:t>,//</a:t>
            </a:r>
            <a:r>
              <a:rPr lang="zh-CN" altLang="en-US" b="1" i="0" dirty="0">
                <a:solidFill>
                  <a:srgbClr val="FFFFCC"/>
                </a:solidFill>
              </a:rPr>
              <a:t>窗口样式</a:t>
            </a:r>
            <a:r>
              <a:rPr lang="en-US" altLang="zh-CN" b="1" i="0" dirty="0">
                <a:solidFill>
                  <a:srgbClr val="FFFFCC"/>
                </a:solidFill>
              </a:rPr>
              <a:t>.</a:t>
            </a:r>
            <a:r>
              <a:rPr lang="zh-CN" altLang="en-US" b="1" i="0" dirty="0">
                <a:solidFill>
                  <a:srgbClr val="FFFFCC"/>
                </a:solidFill>
              </a:rPr>
              <a:t>有标题栏和最大最小化按钮</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CW_USEDEFAULT,		//</a:t>
            </a:r>
            <a:r>
              <a:rPr lang="zh-CN" altLang="en-US" b="1" i="0" dirty="0">
                <a:solidFill>
                  <a:srgbClr val="FFFFCC"/>
                </a:solidFill>
              </a:rPr>
              <a:t>窗口左上角坐标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0</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smtClean="0">
                <a:solidFill>
                  <a:srgbClr val="FFFFCC"/>
                </a:solidFill>
              </a:rPr>
              <a:t> 640,</a:t>
            </a:r>
            <a:r>
              <a:rPr lang="en-US" altLang="zh-CN" b="1" i="0" dirty="0">
                <a:solidFill>
                  <a:srgbClr val="FFFFCC"/>
                </a:solidFill>
              </a:rPr>
              <a:t> 480</a:t>
            </a:r>
            <a:r>
              <a:rPr lang="en-US" altLang="zh-CN" b="1" i="0" dirty="0" smtClean="0">
                <a:solidFill>
                  <a:srgbClr val="FFFFCC"/>
                </a:solidFill>
              </a:rPr>
              <a:t>,	//</a:t>
            </a:r>
            <a:r>
              <a:rPr lang="zh-CN" altLang="en-US" b="1" i="0" dirty="0">
                <a:solidFill>
                  <a:srgbClr val="FFFFCC"/>
                </a:solidFill>
              </a:rPr>
              <a:t>窗口高度和宽度</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NULL,	//</a:t>
            </a:r>
            <a:r>
              <a:rPr lang="zh-CN" altLang="en-US" b="1" i="0" dirty="0">
                <a:solidFill>
                  <a:srgbClr val="FFFFCC"/>
                </a:solidFill>
              </a:rPr>
              <a:t>无父窗口</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NULL</a:t>
            </a:r>
            <a:r>
              <a:rPr lang="en-US" altLang="zh-CN" b="1" i="0" dirty="0" smtClean="0">
                <a:solidFill>
                  <a:srgbClr val="FFFFCC"/>
                </a:solidFill>
              </a:rPr>
              <a:t>,	//</a:t>
            </a:r>
            <a:r>
              <a:rPr lang="zh-CN" altLang="en-US" b="1" i="0" dirty="0">
                <a:solidFill>
                  <a:srgbClr val="FFFFCC"/>
                </a:solidFill>
              </a:rPr>
              <a:t>无菜单</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hInstance</a:t>
            </a:r>
            <a:r>
              <a:rPr lang="en-US" altLang="zh-CN" b="1" i="0" dirty="0" smtClean="0">
                <a:solidFill>
                  <a:srgbClr val="FFFFCC"/>
                </a:solidFill>
              </a:rPr>
              <a:t>,	//</a:t>
            </a:r>
            <a:r>
              <a:rPr lang="zh-CN" altLang="en-US" b="1" i="0" dirty="0">
                <a:solidFill>
                  <a:srgbClr val="FFFFCC"/>
                </a:solidFill>
              </a:rPr>
              <a:t>当前应用实例句柄</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NULL</a:t>
            </a:r>
            <a:r>
              <a:rPr lang="en-US" altLang="zh-CN" b="1" i="0" dirty="0" smtClean="0">
                <a:solidFill>
                  <a:srgbClr val="FFFFCC"/>
                </a:solidFill>
              </a:rPr>
              <a:t>);	//</a:t>
            </a:r>
            <a:r>
              <a:rPr lang="zh-CN" altLang="en-US" b="1" i="0" dirty="0">
                <a:solidFill>
                  <a:srgbClr val="FFFFCC"/>
                </a:solidFill>
              </a:rPr>
              <a:t>指向传递给窗口的参数的指针</a:t>
            </a:r>
            <a:r>
              <a:rPr lang="en-US" altLang="zh-CN" b="1" i="0" dirty="0">
                <a:solidFill>
                  <a:srgbClr val="FFFFCC"/>
                </a:solidFill>
              </a:rPr>
              <a:t>.</a:t>
            </a:r>
            <a:r>
              <a:rPr lang="zh-CN" altLang="en-US" b="1" i="0" dirty="0">
                <a:solidFill>
                  <a:srgbClr val="FFFFCC"/>
                </a:solidFill>
              </a:rPr>
              <a:t>不用</a:t>
            </a:r>
            <a:r>
              <a:rPr lang="en-US" altLang="zh-CN" b="1" i="0" dirty="0">
                <a:solidFill>
                  <a:srgbClr val="FFFFCC"/>
                </a:solidFill>
              </a:rPr>
              <a:t>.</a:t>
            </a:r>
            <a:endParaRPr lang="zh-CN" altLang="en-US" b="1" i="0" dirty="0">
              <a:solidFill>
                <a:srgbClr val="FFFFCC"/>
              </a:solidFill>
            </a:endParaRPr>
          </a:p>
          <a:p>
            <a:pPr>
              <a:lnSpc>
                <a:spcPts val="2400"/>
              </a:lnSpc>
            </a:pPr>
            <a:endParaRPr lang="en-US" altLang="zh-CN" b="1" i="0" dirty="0">
              <a:solidFill>
                <a:srgbClr val="FFFFCC"/>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72008" y="42278"/>
            <a:ext cx="9777536" cy="6863417"/>
          </a:xfrm>
          <a:prstGeom prst="rect">
            <a:avLst/>
          </a:prstGeom>
          <a:noFill/>
        </p:spPr>
        <p:txBody>
          <a:bodyPr wrap="square" rtlCol="0">
            <a:spAutoFit/>
          </a:bodyPr>
          <a:lstStyle/>
          <a:p>
            <a:pPr>
              <a:lnSpc>
                <a:spcPts val="2400"/>
              </a:lnSpc>
            </a:pPr>
            <a:r>
              <a:rPr lang="en-US" altLang="zh-CN" b="1" i="0" dirty="0" smtClean="0">
                <a:solidFill>
                  <a:srgbClr val="FFFFCC"/>
                </a:solidFill>
              </a:rPr>
              <a:t>if</a:t>
            </a:r>
            <a:r>
              <a:rPr lang="en-US" altLang="zh-CN" b="1" i="0" dirty="0">
                <a:solidFill>
                  <a:srgbClr val="FFFFCC"/>
                </a:solidFill>
              </a:rPr>
              <a:t>(!</a:t>
            </a:r>
            <a:r>
              <a:rPr lang="en-US" altLang="zh-CN" b="1" i="0" dirty="0" err="1">
                <a:solidFill>
                  <a:srgbClr val="FFFFCC"/>
                </a:solidFill>
              </a:rPr>
              <a:t>hWnd</a:t>
            </a:r>
            <a:r>
              <a:rPr lang="en-US" altLang="zh-CN" b="1" i="0" dirty="0" smtClean="0">
                <a:solidFill>
                  <a:srgbClr val="FFFFCC"/>
                </a:solidFill>
              </a:rPr>
              <a:t>)				//</a:t>
            </a:r>
            <a:r>
              <a:rPr lang="zh-CN" altLang="en-US" b="1" i="0" dirty="0">
                <a:solidFill>
                  <a:srgbClr val="FFFFCC"/>
                </a:solidFill>
              </a:rPr>
              <a:t>创建失败</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return FALSE;</a:t>
            </a:r>
            <a:endParaRPr lang="en-US" altLang="zh-CN" b="1" i="0" dirty="0">
              <a:solidFill>
                <a:srgbClr val="FFFFCC"/>
              </a:solidFill>
            </a:endParaRPr>
          </a:p>
          <a:p>
            <a:pPr>
              <a:lnSpc>
                <a:spcPts val="2400"/>
              </a:lnSpc>
            </a:pPr>
            <a:r>
              <a:rPr lang="en-US" altLang="zh-CN" b="1" i="0" dirty="0" err="1">
                <a:solidFill>
                  <a:srgbClr val="FFFFCC"/>
                </a:solidFill>
              </a:rPr>
              <a:t>hWndMain</a:t>
            </a:r>
            <a:r>
              <a:rPr lang="en-US" altLang="zh-CN" b="1" i="0" dirty="0">
                <a:solidFill>
                  <a:srgbClr val="FFFFCC"/>
                </a:solidFill>
              </a:rPr>
              <a:t>=</a:t>
            </a:r>
            <a:r>
              <a:rPr lang="en-US" altLang="zh-CN" b="1" i="0" dirty="0" err="1">
                <a:solidFill>
                  <a:srgbClr val="FFFFCC"/>
                </a:solidFill>
              </a:rPr>
              <a:t>hWnd</a:t>
            </a:r>
            <a:r>
              <a:rPr lang="en-US" altLang="zh-CN" b="1" i="0" dirty="0" smtClean="0">
                <a:solidFill>
                  <a:srgbClr val="FFFFCC"/>
                </a:solidFill>
              </a:rPr>
              <a:t>;			//</a:t>
            </a:r>
            <a:r>
              <a:rPr lang="zh-CN" altLang="en-US" b="1" i="0" dirty="0">
                <a:solidFill>
                  <a:srgbClr val="FFFFCC"/>
                </a:solidFill>
              </a:rPr>
              <a:t>给全局窗口句柄付值</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ShowWindow</a:t>
            </a:r>
            <a:r>
              <a:rPr lang="en-US" altLang="zh-CN" b="1" i="0" dirty="0">
                <a:solidFill>
                  <a:srgbClr val="FFFFCC"/>
                </a:solidFill>
              </a:rPr>
              <a:t>(</a:t>
            </a:r>
            <a:r>
              <a:rPr lang="en-US" altLang="zh-CN" b="1" i="0" dirty="0" err="1">
                <a:solidFill>
                  <a:srgbClr val="FFFFCC"/>
                </a:solidFill>
              </a:rPr>
              <a:t>hWnd,nCmdShow</a:t>
            </a:r>
            <a:r>
              <a:rPr lang="en-US" altLang="zh-CN" b="1" i="0" dirty="0" smtClean="0">
                <a:solidFill>
                  <a:srgbClr val="FFFFCC"/>
                </a:solidFill>
              </a:rPr>
              <a:t>);	//</a:t>
            </a:r>
            <a:r>
              <a:rPr lang="zh-CN" altLang="en-US" b="1" i="0" dirty="0">
                <a:solidFill>
                  <a:srgbClr val="FFFFCC"/>
                </a:solidFill>
              </a:rPr>
              <a:t>显示窗口</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UpdateWindow</a:t>
            </a:r>
            <a:r>
              <a:rPr lang="en-US" altLang="zh-CN" b="1" i="0" dirty="0">
                <a:solidFill>
                  <a:srgbClr val="FFFFCC"/>
                </a:solidFill>
              </a:rPr>
              <a:t>(</a:t>
            </a:r>
            <a:r>
              <a:rPr lang="en-US" altLang="zh-CN" b="1" i="0" dirty="0" err="1">
                <a:solidFill>
                  <a:srgbClr val="FFFFCC"/>
                </a:solidFill>
              </a:rPr>
              <a:t>hWnd</a:t>
            </a:r>
            <a:r>
              <a:rPr lang="en-US" altLang="zh-CN" b="1" i="0" dirty="0" smtClean="0">
                <a:solidFill>
                  <a:srgbClr val="FFFFCC"/>
                </a:solidFill>
              </a:rPr>
              <a:t>);		//</a:t>
            </a:r>
            <a:r>
              <a:rPr lang="zh-CN" altLang="en-US" b="1" i="0" dirty="0">
                <a:solidFill>
                  <a:srgbClr val="FFFFCC"/>
                </a:solidFill>
              </a:rPr>
              <a:t>刷新用户区</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return TRUE;</a:t>
            </a:r>
            <a:endParaRPr lang="en-US" altLang="zh-CN" b="1" i="0" dirty="0">
              <a:solidFill>
                <a:srgbClr val="FFFFCC"/>
              </a:solidFill>
            </a:endParaRPr>
          </a:p>
          <a:p>
            <a:pPr>
              <a:lnSpc>
                <a:spcPts val="2400"/>
              </a:lnSpc>
            </a:pPr>
            <a:r>
              <a:rPr lang="en-US" altLang="zh-CN" b="1" i="0" dirty="0">
                <a:solidFill>
                  <a:srgbClr val="FFFFCC"/>
                </a:solidFill>
              </a:rPr>
              <a:t>}</a:t>
            </a:r>
            <a:endParaRPr lang="en-US" altLang="zh-CN" b="1" i="0" dirty="0">
              <a:solidFill>
                <a:srgbClr val="FFFFCC"/>
              </a:solidFill>
            </a:endParaRPr>
          </a:p>
          <a:p>
            <a:pPr>
              <a:lnSpc>
                <a:spcPts val="2400"/>
              </a:lnSpc>
            </a:pPr>
            <a:endParaRPr lang="zh-CN" altLang="en-US" b="1" i="0" dirty="0">
              <a:solidFill>
                <a:srgbClr val="FFFFCC"/>
              </a:solidFill>
            </a:endParaRPr>
          </a:p>
          <a:p>
            <a:pPr>
              <a:lnSpc>
                <a:spcPts val="2400"/>
              </a:lnSpc>
            </a:pPr>
            <a:r>
              <a:rPr lang="en-US" altLang="zh-CN" b="1" i="0" dirty="0">
                <a:solidFill>
                  <a:schemeClr val="accent1">
                    <a:lumMod val="40000"/>
                    <a:lumOff val="60000"/>
                  </a:schemeClr>
                </a:solidFill>
              </a:rPr>
              <a:t>BOOL </a:t>
            </a:r>
            <a:r>
              <a:rPr lang="en-US" altLang="zh-CN" b="1" i="0" dirty="0" err="1">
                <a:solidFill>
                  <a:schemeClr val="accent1">
                    <a:lumMod val="40000"/>
                    <a:lumOff val="60000"/>
                  </a:schemeClr>
                </a:solidFill>
              </a:rPr>
              <a:t>InitWindowsClass</a:t>
            </a:r>
            <a:r>
              <a:rPr lang="en-US" altLang="zh-CN" b="1" i="0" dirty="0">
                <a:solidFill>
                  <a:schemeClr val="accent1">
                    <a:lumMod val="40000"/>
                    <a:lumOff val="60000"/>
                  </a:schemeClr>
                </a:solidFill>
              </a:rPr>
              <a:t>(HINSTANCE </a:t>
            </a:r>
            <a:r>
              <a:rPr lang="en-US" altLang="zh-CN" b="1" i="0" dirty="0" err="1">
                <a:solidFill>
                  <a:schemeClr val="accent1">
                    <a:lumMod val="40000"/>
                    <a:lumOff val="60000"/>
                  </a:schemeClr>
                </a:solidFill>
              </a:rPr>
              <a:t>hInstance</a:t>
            </a:r>
            <a:r>
              <a:rPr lang="en-US" altLang="zh-CN" b="1" i="0" dirty="0">
                <a:solidFill>
                  <a:schemeClr val="accent1">
                    <a:lumMod val="40000"/>
                    <a:lumOff val="60000"/>
                  </a:schemeClr>
                </a:solidFill>
              </a:rPr>
              <a:t>)</a:t>
            </a:r>
            <a:endParaRPr lang="en-US" altLang="zh-CN" b="1" i="0" dirty="0">
              <a:solidFill>
                <a:schemeClr val="accent1">
                  <a:lumMod val="40000"/>
                  <a:lumOff val="60000"/>
                </a:schemeClr>
              </a:solidFill>
            </a:endParaRPr>
          </a:p>
          <a:p>
            <a:pPr>
              <a:lnSpc>
                <a:spcPts val="2400"/>
              </a:lnSpc>
            </a:pPr>
            <a:r>
              <a:rPr lang="en-US" altLang="zh-CN" b="1" i="0" dirty="0" smtClean="0">
                <a:solidFill>
                  <a:srgbClr val="FFFFCC"/>
                </a:solidFill>
              </a:rPr>
              <a:t>{WNDCLASS </a:t>
            </a:r>
            <a:r>
              <a:rPr lang="en-US" altLang="zh-CN" b="1" i="0" dirty="0" err="1">
                <a:solidFill>
                  <a:srgbClr val="FFFFCC"/>
                </a:solidFill>
              </a:rPr>
              <a:t>WndClass</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err="1" smtClean="0">
                <a:solidFill>
                  <a:srgbClr val="FFFFCC"/>
                </a:solidFill>
              </a:rPr>
              <a:t>WndClass.cbClsExtra</a:t>
            </a:r>
            <a:r>
              <a:rPr lang="en-US" altLang="zh-CN" b="1" i="0" dirty="0" smtClean="0">
                <a:solidFill>
                  <a:srgbClr val="FFFFCC"/>
                </a:solidFill>
              </a:rPr>
              <a:t>=0;		//</a:t>
            </a:r>
            <a:r>
              <a:rPr lang="zh-CN" altLang="en-US" b="1" i="0" dirty="0">
                <a:solidFill>
                  <a:srgbClr val="FFFFCC"/>
                </a:solidFill>
              </a:rPr>
              <a:t>无窗口类扩展</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WndClass.cbWndExtra</a:t>
            </a:r>
            <a:r>
              <a:rPr lang="en-US" altLang="zh-CN" b="1" i="0" dirty="0">
                <a:solidFill>
                  <a:srgbClr val="FFFFCC"/>
                </a:solidFill>
              </a:rPr>
              <a:t>=0</a:t>
            </a:r>
            <a:r>
              <a:rPr lang="en-US" altLang="zh-CN" b="1" i="0" dirty="0" smtClean="0">
                <a:solidFill>
                  <a:srgbClr val="FFFFCC"/>
                </a:solidFill>
              </a:rPr>
              <a:t>;		//</a:t>
            </a:r>
            <a:r>
              <a:rPr lang="zh-CN" altLang="en-US" b="1" i="0" dirty="0">
                <a:solidFill>
                  <a:srgbClr val="FFFFCC"/>
                </a:solidFill>
              </a:rPr>
              <a:t>无窗口实例扩展</a:t>
            </a:r>
            <a:r>
              <a:rPr lang="en-US" altLang="zh-CN" b="1" i="0" dirty="0">
                <a:solidFill>
                  <a:srgbClr val="FFFFCC"/>
                </a:solidFill>
              </a:rPr>
              <a:t>.</a:t>
            </a:r>
            <a:endParaRPr lang="zh-CN" altLang="en-US" b="1" i="0" dirty="0">
              <a:solidFill>
                <a:srgbClr val="FFFFCC"/>
              </a:solidFill>
            </a:endParaRPr>
          </a:p>
          <a:p>
            <a:pPr>
              <a:lnSpc>
                <a:spcPts val="2400"/>
              </a:lnSpc>
            </a:pPr>
            <a:r>
              <a:rPr lang="en-US" altLang="zh-CN" sz="2000" b="1" i="0" dirty="0" err="1">
                <a:solidFill>
                  <a:srgbClr val="FFFFCC"/>
                </a:solidFill>
              </a:rPr>
              <a:t>WndClass.hbrBackground</a:t>
            </a:r>
            <a:r>
              <a:rPr lang="en-US" altLang="zh-CN" sz="2000" b="1" i="0" dirty="0">
                <a:solidFill>
                  <a:srgbClr val="FFFFCC"/>
                </a:solidFill>
              </a:rPr>
              <a:t>=(HBRUSH)(</a:t>
            </a:r>
            <a:r>
              <a:rPr lang="en-US" altLang="zh-CN" sz="2000" b="1" i="0" dirty="0" err="1">
                <a:solidFill>
                  <a:srgbClr val="FFFFCC"/>
                </a:solidFill>
              </a:rPr>
              <a:t>GetStockObject</a:t>
            </a:r>
            <a:r>
              <a:rPr lang="en-US" altLang="zh-CN" sz="2000" b="1" i="0" dirty="0">
                <a:solidFill>
                  <a:srgbClr val="FFFFCC"/>
                </a:solidFill>
              </a:rPr>
              <a:t>(WHITE_BRUSH</a:t>
            </a:r>
            <a:r>
              <a:rPr lang="en-US" altLang="zh-CN" sz="2000" b="1" i="0" dirty="0" smtClean="0">
                <a:solidFill>
                  <a:srgbClr val="FFFFCC"/>
                </a:solidFill>
              </a:rPr>
              <a:t>));</a:t>
            </a:r>
            <a:endParaRPr lang="zh-CN" altLang="en-US" sz="2000" b="1" i="0" dirty="0">
              <a:solidFill>
                <a:srgbClr val="FFFFCC"/>
              </a:solidFill>
            </a:endParaRPr>
          </a:p>
          <a:p>
            <a:pPr>
              <a:lnSpc>
                <a:spcPts val="2400"/>
              </a:lnSpc>
            </a:pPr>
            <a:r>
              <a:rPr lang="en-US" altLang="zh-CN" b="1" i="0" dirty="0" err="1">
                <a:solidFill>
                  <a:srgbClr val="FFFFCC"/>
                </a:solidFill>
              </a:rPr>
              <a:t>WndClass.hCursor</a:t>
            </a:r>
            <a:r>
              <a:rPr lang="en-US" altLang="zh-CN" b="1" i="0" dirty="0">
                <a:solidFill>
                  <a:srgbClr val="FFFFCC"/>
                </a:solidFill>
              </a:rPr>
              <a:t>=</a:t>
            </a:r>
            <a:r>
              <a:rPr lang="en-US" altLang="zh-CN" b="1" i="0" dirty="0" err="1">
                <a:solidFill>
                  <a:srgbClr val="FFFFCC"/>
                </a:solidFill>
              </a:rPr>
              <a:t>LoadCursor</a:t>
            </a:r>
            <a:r>
              <a:rPr lang="en-US" altLang="zh-CN" b="1" i="0" dirty="0">
                <a:solidFill>
                  <a:srgbClr val="FFFFCC"/>
                </a:solidFill>
              </a:rPr>
              <a:t>(NULL,IDC_ARROW);//</a:t>
            </a:r>
            <a:r>
              <a:rPr lang="zh-CN" altLang="en-US" b="1" i="0" dirty="0">
                <a:solidFill>
                  <a:srgbClr val="FFFFCC"/>
                </a:solidFill>
              </a:rPr>
              <a:t>光标为为箭头</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WndClass.hIcon</a:t>
            </a:r>
            <a:r>
              <a:rPr lang="en-US" altLang="zh-CN" b="1" i="0" dirty="0">
                <a:solidFill>
                  <a:srgbClr val="FFFFCC"/>
                </a:solidFill>
              </a:rPr>
              <a:t>=</a:t>
            </a:r>
            <a:r>
              <a:rPr lang="en-US" altLang="zh-CN" b="1" i="0" dirty="0" err="1">
                <a:solidFill>
                  <a:srgbClr val="FFFFCC"/>
                </a:solidFill>
              </a:rPr>
              <a:t>LoadIcon</a:t>
            </a:r>
            <a:r>
              <a:rPr lang="en-US" altLang="zh-CN" b="1" i="0" dirty="0">
                <a:solidFill>
                  <a:srgbClr val="FFFFCC"/>
                </a:solidFill>
              </a:rPr>
              <a:t>(NULL,IDI_APPLICATION);//</a:t>
            </a:r>
            <a:r>
              <a:rPr lang="zh-CN" altLang="en-US" b="1" i="0" dirty="0">
                <a:solidFill>
                  <a:srgbClr val="FFFFCC"/>
                </a:solidFill>
              </a:rPr>
              <a:t>采用缺省</a:t>
            </a:r>
            <a:r>
              <a:rPr lang="zh-CN" altLang="en-US" b="1" i="0" dirty="0" smtClean="0">
                <a:solidFill>
                  <a:srgbClr val="FFFFCC"/>
                </a:solidFill>
              </a:rPr>
              <a:t>图标</a:t>
            </a:r>
            <a:endParaRPr lang="zh-CN" altLang="en-US" b="1" i="0" dirty="0">
              <a:solidFill>
                <a:srgbClr val="FFFFCC"/>
              </a:solidFill>
            </a:endParaRPr>
          </a:p>
          <a:p>
            <a:pPr>
              <a:lnSpc>
                <a:spcPts val="2400"/>
              </a:lnSpc>
            </a:pPr>
            <a:r>
              <a:rPr lang="en-US" altLang="zh-CN" b="1" i="0" dirty="0" err="1">
                <a:solidFill>
                  <a:srgbClr val="FFFFCC"/>
                </a:solidFill>
              </a:rPr>
              <a:t>WndClass.hInstance</a:t>
            </a:r>
            <a:r>
              <a:rPr lang="en-US" altLang="zh-CN" b="1" i="0" dirty="0">
                <a:solidFill>
                  <a:srgbClr val="FFFFCC"/>
                </a:solidFill>
              </a:rPr>
              <a:t>=</a:t>
            </a:r>
            <a:r>
              <a:rPr lang="en-US" altLang="zh-CN" b="1" i="0" dirty="0" err="1">
                <a:solidFill>
                  <a:srgbClr val="FFFFCC"/>
                </a:solidFill>
              </a:rPr>
              <a:t>hInstance</a:t>
            </a:r>
            <a:r>
              <a:rPr lang="en-US" altLang="zh-CN" b="1" i="0" dirty="0" smtClean="0">
                <a:solidFill>
                  <a:srgbClr val="FFFFCC"/>
                </a:solidFill>
              </a:rPr>
              <a:t>;		//</a:t>
            </a:r>
            <a:r>
              <a:rPr lang="zh-CN" altLang="en-US" b="1" i="0" dirty="0">
                <a:solidFill>
                  <a:srgbClr val="FFFFCC"/>
                </a:solidFill>
              </a:rPr>
              <a:t>当前实例</a:t>
            </a:r>
            <a:r>
              <a:rPr lang="en-US" altLang="zh-CN" b="1" i="0" dirty="0" smtClean="0">
                <a:solidFill>
                  <a:srgbClr val="FFFFCC"/>
                </a:solidFill>
              </a:rPr>
              <a:t>.</a:t>
            </a:r>
            <a:endParaRPr lang="en-US" altLang="zh-CN" b="1" i="0" dirty="0" smtClean="0">
              <a:solidFill>
                <a:srgbClr val="FFFFCC"/>
              </a:solidFill>
            </a:endParaRPr>
          </a:p>
          <a:p>
            <a:pPr>
              <a:lnSpc>
                <a:spcPts val="2400"/>
              </a:lnSpc>
            </a:pPr>
            <a:r>
              <a:rPr lang="en-US" altLang="zh-CN" b="1" i="0" dirty="0" err="1">
                <a:solidFill>
                  <a:srgbClr val="FFFFCC"/>
                </a:solidFill>
              </a:rPr>
              <a:t>WndClass.lpfnWndProc</a:t>
            </a:r>
            <a:r>
              <a:rPr lang="en-US" altLang="zh-CN" b="1" i="0" dirty="0">
                <a:solidFill>
                  <a:srgbClr val="FFFFCC"/>
                </a:solidFill>
              </a:rPr>
              <a:t>=</a:t>
            </a:r>
            <a:r>
              <a:rPr lang="en-US" altLang="zh-CN" b="1" i="0" dirty="0" err="1">
                <a:solidFill>
                  <a:srgbClr val="FFFFCC"/>
                </a:solidFill>
              </a:rPr>
              <a:t>WndProc</a:t>
            </a:r>
            <a:r>
              <a:rPr lang="en-US" altLang="zh-CN" b="1" i="0" dirty="0" smtClean="0">
                <a:solidFill>
                  <a:srgbClr val="FFFFCC"/>
                </a:solidFill>
              </a:rPr>
              <a:t>;	//</a:t>
            </a:r>
            <a:r>
              <a:rPr lang="zh-CN" altLang="en-US" b="1" i="0" dirty="0">
                <a:solidFill>
                  <a:srgbClr val="FFFFCC"/>
                </a:solidFill>
              </a:rPr>
              <a:t>消息处理函数</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WndClass.lpszClassName</a:t>
            </a:r>
            <a:r>
              <a:rPr lang="en-US" altLang="zh-CN" b="1" i="0" dirty="0">
                <a:solidFill>
                  <a:srgbClr val="FFFFCC"/>
                </a:solidFill>
              </a:rPr>
              <a:t>="</a:t>
            </a:r>
            <a:r>
              <a:rPr lang="en-US" altLang="zh-CN" b="1" i="0" dirty="0" smtClean="0">
                <a:solidFill>
                  <a:srgbClr val="FFFFCC"/>
                </a:solidFill>
              </a:rPr>
              <a:t>5_5";		//</a:t>
            </a:r>
            <a:r>
              <a:rPr lang="zh-CN" altLang="en-US" b="1" i="0" dirty="0">
                <a:solidFill>
                  <a:srgbClr val="FFFFCC"/>
                </a:solidFill>
              </a:rPr>
              <a:t>窗口类名称</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WndClass.lpszMenuName</a:t>
            </a:r>
            <a:r>
              <a:rPr lang="en-US" altLang="zh-CN" b="1" i="0" dirty="0">
                <a:solidFill>
                  <a:srgbClr val="FFFFCC"/>
                </a:solidFill>
              </a:rPr>
              <a:t>=NULL</a:t>
            </a:r>
            <a:r>
              <a:rPr lang="en-US" altLang="zh-CN" b="1" i="0" dirty="0" smtClean="0">
                <a:solidFill>
                  <a:srgbClr val="FFFFCC"/>
                </a:solidFill>
              </a:rPr>
              <a:t>;		//</a:t>
            </a:r>
            <a:r>
              <a:rPr lang="zh-CN" altLang="en-US" b="1" i="0" dirty="0">
                <a:solidFill>
                  <a:srgbClr val="FFFFCC"/>
                </a:solidFill>
              </a:rPr>
              <a:t>无菜单</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WndClass.style</a:t>
            </a:r>
            <a:r>
              <a:rPr lang="en-US" altLang="zh-CN" b="1" i="0" dirty="0">
                <a:solidFill>
                  <a:srgbClr val="FFFFCC"/>
                </a:solidFill>
              </a:rPr>
              <a:t>=0;//</a:t>
            </a:r>
            <a:r>
              <a:rPr lang="zh-CN" altLang="en-US" b="1" i="0" dirty="0">
                <a:solidFill>
                  <a:srgbClr val="FFFFCC"/>
                </a:solidFill>
              </a:rPr>
              <a:t>缺省窗口风格</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return </a:t>
            </a:r>
            <a:r>
              <a:rPr lang="en-US" altLang="zh-CN" b="1" i="0" dirty="0" err="1">
                <a:solidFill>
                  <a:srgbClr val="FFFFCC"/>
                </a:solidFill>
              </a:rPr>
              <a:t>RegisterClass</a:t>
            </a:r>
            <a:r>
              <a:rPr lang="en-US" altLang="zh-CN" b="1" i="0" dirty="0">
                <a:solidFill>
                  <a:srgbClr val="FFFFCC"/>
                </a:solidFill>
              </a:rPr>
              <a:t>(&amp;</a:t>
            </a:r>
            <a:r>
              <a:rPr lang="en-US" altLang="zh-CN" b="1" i="0" dirty="0" err="1">
                <a:solidFill>
                  <a:srgbClr val="FFFFCC"/>
                </a:solidFill>
              </a:rPr>
              <a:t>WndClass</a:t>
            </a:r>
            <a:r>
              <a:rPr lang="en-US" altLang="zh-CN" b="1" i="0" dirty="0" smtClean="0">
                <a:solidFill>
                  <a:srgbClr val="FFFFCC"/>
                </a:solidFill>
              </a:rPr>
              <a:t>);	//</a:t>
            </a:r>
            <a:r>
              <a:rPr lang="zh-CN" altLang="en-US" b="1" i="0" dirty="0">
                <a:solidFill>
                  <a:srgbClr val="FFFFCC"/>
                </a:solidFill>
              </a:rPr>
              <a:t>返回窗口注册值</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a:t>
            </a:r>
            <a:endParaRPr lang="en-US" altLang="zh-CN" b="1" i="0" dirty="0">
              <a:solidFill>
                <a:srgbClr val="FFFF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8376ECFB-BB5D-47AF-9EDC-4BD609FD9C64}" type="slidenum">
              <a:rPr lang="en-US" altLang="zh-CN"/>
            </a:fld>
            <a:endParaRPr lang="en-US" altLang="zh-CN"/>
          </a:p>
        </p:txBody>
      </p:sp>
      <p:sp>
        <p:nvSpPr>
          <p:cNvPr id="12292" name="Text Box 4"/>
          <p:cNvSpPr txBox="1">
            <a:spLocks noChangeArrowheads="1"/>
          </p:cNvSpPr>
          <p:nvPr/>
        </p:nvSpPr>
        <p:spPr bwMode="auto">
          <a:xfrm>
            <a:off x="82550" y="76200"/>
            <a:ext cx="4815742" cy="584775"/>
          </a:xfrm>
          <a:prstGeom prst="rect">
            <a:avLst/>
          </a:prstGeom>
          <a:gradFill rotWithShape="0">
            <a:gsLst>
              <a:gs pos="0">
                <a:srgbClr val="FFEBFA"/>
              </a:gs>
              <a:gs pos="100000">
                <a:srgbClr val="B1D1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sz="3200" b="1" i="0" dirty="0" smtClean="0">
                <a:solidFill>
                  <a:srgbClr val="800000"/>
                </a:solidFill>
              </a:rPr>
              <a:t>4.1.3 </a:t>
            </a:r>
            <a:r>
              <a:rPr lang="zh-CN" altLang="en-US" sz="3200" b="1" i="0" dirty="0">
                <a:solidFill>
                  <a:srgbClr val="800000"/>
                </a:solidFill>
              </a:rPr>
              <a:t>设置字体和背景颜色</a:t>
            </a:r>
            <a:endParaRPr lang="zh-CN" altLang="en-US" sz="3200" b="1" i="0" dirty="0">
              <a:solidFill>
                <a:srgbClr val="800000"/>
              </a:solidFill>
            </a:endParaRPr>
          </a:p>
        </p:txBody>
      </p:sp>
      <p:grpSp>
        <p:nvGrpSpPr>
          <p:cNvPr id="12301" name="Group 13"/>
          <p:cNvGrpSpPr/>
          <p:nvPr/>
        </p:nvGrpSpPr>
        <p:grpSpPr bwMode="auto">
          <a:xfrm>
            <a:off x="247650" y="3429000"/>
            <a:ext cx="8750300" cy="1281113"/>
            <a:chOff x="156" y="2160"/>
            <a:chExt cx="5512" cy="807"/>
          </a:xfrm>
        </p:grpSpPr>
        <p:sp>
          <p:nvSpPr>
            <p:cNvPr id="12294" name="Text Box 6"/>
            <p:cNvSpPr txBox="1">
              <a:spLocks noChangeArrowheads="1"/>
            </p:cNvSpPr>
            <p:nvPr/>
          </p:nvSpPr>
          <p:spPr bwMode="auto">
            <a:xfrm>
              <a:off x="312" y="2160"/>
              <a:ext cx="5356" cy="327"/>
            </a:xfrm>
            <a:prstGeom prst="rect">
              <a:avLst/>
            </a:prstGeom>
            <a:gradFill rotWithShape="0">
              <a:gsLst>
                <a:gs pos="0">
                  <a:srgbClr val="CCFFFF"/>
                </a:gs>
                <a:gs pos="100000">
                  <a:schemeClr val="bg1"/>
                </a:gs>
              </a:gsLst>
              <a:path path="rect">
                <a:fillToRect l="100000" b="10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zh-CN" sz="2800" b="1" i="0">
                  <a:solidFill>
                    <a:srgbClr val="990099"/>
                  </a:solidFill>
                  <a:latin typeface="黑体" panose="02010609060101010101" pitchFamily="49" charset="-122"/>
                  <a:ea typeface="黑体" panose="02010609060101010101" pitchFamily="49" charset="-122"/>
                </a:rPr>
                <a:t>设置字体颜色：</a:t>
              </a:r>
              <a:r>
                <a:rPr lang="en-US" altLang="zh-CN" sz="2800" b="1" i="0">
                  <a:solidFill>
                    <a:srgbClr val="990099"/>
                  </a:solidFill>
                  <a:latin typeface="黑体" panose="02010609060101010101" pitchFamily="49" charset="-122"/>
                  <a:ea typeface="黑体" panose="02010609060101010101" pitchFamily="49" charset="-122"/>
                </a:rPr>
                <a:t>SetTextColor(hdc,crColor)</a:t>
              </a:r>
              <a:r>
                <a:rPr lang="zh-CN" altLang="en-US" sz="2800" b="1" i="0">
                  <a:solidFill>
                    <a:srgbClr val="990099"/>
                  </a:solidFill>
                  <a:latin typeface="黑体" panose="02010609060101010101" pitchFamily="49" charset="-122"/>
                  <a:ea typeface="黑体" panose="02010609060101010101" pitchFamily="49" charset="-122"/>
                </a:rPr>
                <a:t>；</a:t>
              </a:r>
              <a:endParaRPr lang="zh-CN" altLang="en-US" sz="2800" b="1" i="0">
                <a:solidFill>
                  <a:srgbClr val="990099"/>
                </a:solidFill>
                <a:latin typeface="黑体" panose="02010609060101010101" pitchFamily="49" charset="-122"/>
                <a:ea typeface="黑体" panose="02010609060101010101" pitchFamily="49" charset="-122"/>
              </a:endParaRPr>
            </a:p>
          </p:txBody>
        </p:sp>
        <p:sp>
          <p:nvSpPr>
            <p:cNvPr id="12295" name="Text Box 7"/>
            <p:cNvSpPr txBox="1">
              <a:spLocks noChangeArrowheads="1"/>
            </p:cNvSpPr>
            <p:nvPr/>
          </p:nvSpPr>
          <p:spPr bwMode="auto">
            <a:xfrm>
              <a:off x="312" y="2640"/>
              <a:ext cx="5356" cy="327"/>
            </a:xfrm>
            <a:prstGeom prst="rect">
              <a:avLst/>
            </a:prstGeom>
            <a:gradFill rotWithShape="0">
              <a:gsLst>
                <a:gs pos="0">
                  <a:srgbClr val="CCFFFF"/>
                </a:gs>
                <a:gs pos="100000">
                  <a:schemeClr val="bg1"/>
                </a:gs>
              </a:gsLst>
              <a:path path="rect">
                <a:fillToRect l="100000" b="10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i="0"/>
                <a:t>设置背景颜色</a:t>
              </a:r>
              <a:r>
                <a:rPr lang="zh-CN" altLang="en-US" sz="2800" i="0"/>
                <a:t>：</a:t>
              </a:r>
              <a:r>
                <a:rPr lang="en-US" altLang="zh-CN" sz="2800" b="1" i="0">
                  <a:solidFill>
                    <a:srgbClr val="660066"/>
                  </a:solidFill>
                  <a:latin typeface="黑体" panose="02010609060101010101" pitchFamily="49" charset="-122"/>
                  <a:ea typeface="黑体" panose="02010609060101010101" pitchFamily="49" charset="-122"/>
                </a:rPr>
                <a:t>SetBkColor(hdc,crColor)</a:t>
              </a:r>
              <a:r>
                <a:rPr lang="zh-CN" altLang="en-US" sz="2800" b="1" i="0">
                  <a:solidFill>
                    <a:srgbClr val="660066"/>
                  </a:solidFill>
                  <a:latin typeface="黑体" panose="02010609060101010101" pitchFamily="49" charset="-122"/>
                  <a:ea typeface="黑体" panose="02010609060101010101" pitchFamily="49" charset="-122"/>
                </a:rPr>
                <a:t>；</a:t>
              </a:r>
              <a:endParaRPr lang="zh-CN" altLang="en-US" sz="2800" b="1" i="0">
                <a:solidFill>
                  <a:srgbClr val="660066"/>
                </a:solidFill>
                <a:latin typeface="黑体" panose="02010609060101010101" pitchFamily="49" charset="-122"/>
                <a:ea typeface="黑体" panose="02010609060101010101" pitchFamily="49" charset="-122"/>
              </a:endParaRPr>
            </a:p>
          </p:txBody>
        </p:sp>
        <p:sp>
          <p:nvSpPr>
            <p:cNvPr id="12296" name="AutoShape 8"/>
            <p:cNvSpPr/>
            <p:nvPr/>
          </p:nvSpPr>
          <p:spPr bwMode="auto">
            <a:xfrm>
              <a:off x="156" y="2256"/>
              <a:ext cx="104" cy="528"/>
            </a:xfrm>
            <a:prstGeom prst="leftBrace">
              <a:avLst>
                <a:gd name="adj1" fmla="val 42308"/>
                <a:gd name="adj2" fmla="val 50000"/>
              </a:avLst>
            </a:prstGeom>
            <a:noFill/>
            <a:ln w="57150">
              <a:solidFill>
                <a:srgbClr val="CCFF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297" name="AutoShape 9"/>
          <p:cNvSpPr>
            <a:spLocks noChangeArrowheads="1"/>
          </p:cNvSpPr>
          <p:nvPr/>
        </p:nvSpPr>
        <p:spPr bwMode="auto">
          <a:xfrm>
            <a:off x="330200" y="5562600"/>
            <a:ext cx="3714750" cy="1066800"/>
          </a:xfrm>
          <a:prstGeom prst="cloudCallout">
            <a:avLst>
              <a:gd name="adj1" fmla="val 92639"/>
              <a:gd name="adj2" fmla="val -124556"/>
            </a:avLst>
          </a:prstGeom>
          <a:gradFill rotWithShape="0">
            <a:gsLst>
              <a:gs pos="0">
                <a:srgbClr val="CCFFCC"/>
              </a:gs>
              <a:gs pos="50000">
                <a:srgbClr val="FFEBFF"/>
              </a:gs>
              <a:gs pos="100000">
                <a:srgbClr val="CCFFCC"/>
              </a:gs>
            </a:gsLst>
            <a:lin ang="2700000" scaled="1"/>
          </a:gradFill>
          <a:ln w="9525">
            <a:solidFill>
              <a:srgbClr val="CCFF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0">
                <a:solidFill>
                  <a:srgbClr val="800000"/>
                </a:solidFill>
                <a:latin typeface="黑体" panose="02010609060101010101" pitchFamily="49" charset="-122"/>
                <a:ea typeface="黑体" panose="02010609060101010101" pitchFamily="49" charset="-122"/>
              </a:rPr>
              <a:t>crColor</a:t>
            </a:r>
            <a:r>
              <a:rPr lang="zh-CN" altLang="en-US" b="1" i="0">
                <a:solidFill>
                  <a:srgbClr val="800000"/>
                </a:solidFill>
                <a:latin typeface="黑体" panose="02010609060101010101" pitchFamily="49" charset="-122"/>
                <a:ea typeface="黑体" panose="02010609060101010101" pitchFamily="49" charset="-122"/>
              </a:rPr>
              <a:t>为设置的颜色</a:t>
            </a:r>
            <a:endParaRPr lang="zh-CN" altLang="en-US" i="0">
              <a:solidFill>
                <a:srgbClr val="800000"/>
              </a:solidFill>
            </a:endParaRPr>
          </a:p>
        </p:txBody>
      </p:sp>
      <p:sp>
        <p:nvSpPr>
          <p:cNvPr id="12299" name="AutoShape 11" descr="10%"/>
          <p:cNvSpPr>
            <a:spLocks noChangeArrowheads="1"/>
          </p:cNvSpPr>
          <p:nvPr/>
        </p:nvSpPr>
        <p:spPr bwMode="auto">
          <a:xfrm>
            <a:off x="4953000" y="381000"/>
            <a:ext cx="4705350" cy="2819400"/>
          </a:xfrm>
          <a:prstGeom prst="irregularSeal1">
            <a:avLst/>
          </a:prstGeom>
          <a:pattFill prst="pct10">
            <a:fgClr>
              <a:srgbClr val="CCFFCC"/>
            </a:fgClr>
            <a:bgClr>
              <a:srgbClr val="CCFFFF"/>
            </a:bgClr>
          </a:pattFill>
          <a:ln w="9525">
            <a:solidFill>
              <a:srgbClr val="FF00FF"/>
            </a:solidFill>
            <a:miter lim="800000"/>
          </a:ln>
          <a:effectLst>
            <a:outerShdw dist="35921" dir="2700000" algn="ctr" rotWithShape="0">
              <a:schemeClr val="bg2"/>
            </a:outerShdw>
          </a:effectLst>
        </p:spPr>
        <p:txBody>
          <a:bodyPr wrap="none" anchor="ctr"/>
          <a:lstStyle/>
          <a:p>
            <a:pPr algn="ctr"/>
            <a:r>
              <a:rPr lang="zh-CN" altLang="en-US" b="1" dirty="0">
                <a:solidFill>
                  <a:srgbClr val="000066"/>
                </a:solidFill>
              </a:rPr>
              <a:t>字体</a:t>
            </a:r>
            <a:r>
              <a:rPr lang="zh-CN" altLang="en-US" i="0" dirty="0">
                <a:solidFill>
                  <a:srgbClr val="FF0000"/>
                </a:solidFill>
              </a:rPr>
              <a:t>及</a:t>
            </a:r>
            <a:r>
              <a:rPr lang="zh-CN" altLang="en-US" b="1" dirty="0">
                <a:solidFill>
                  <a:srgbClr val="000066"/>
                </a:solidFill>
              </a:rPr>
              <a:t>背景颜色</a:t>
            </a:r>
            <a:endParaRPr lang="zh-CN" altLang="en-US" b="1" i="0" dirty="0">
              <a:solidFill>
                <a:srgbClr val="FF0000"/>
              </a:solidFill>
            </a:endParaRPr>
          </a:p>
          <a:p>
            <a:pPr algn="ctr"/>
            <a:r>
              <a:rPr lang="zh-CN" altLang="en-US" b="1" i="0" dirty="0">
                <a:solidFill>
                  <a:srgbClr val="FF0000"/>
                </a:solidFill>
              </a:rPr>
              <a:t>的设置在开发过</a:t>
            </a:r>
            <a:endParaRPr lang="zh-CN" altLang="en-US" b="1" i="0" dirty="0">
              <a:solidFill>
                <a:srgbClr val="FF0000"/>
              </a:solidFill>
            </a:endParaRPr>
          </a:p>
          <a:p>
            <a:pPr algn="ctr"/>
            <a:r>
              <a:rPr lang="zh-CN" altLang="en-US" b="1" i="0" dirty="0">
                <a:solidFill>
                  <a:srgbClr val="FF0000"/>
                </a:solidFill>
              </a:rPr>
              <a:t>程中非常重要</a:t>
            </a:r>
            <a:endParaRPr lang="zh-CN" altLang="en-US" b="1" i="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22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2301"/>
                                        </p:tgtEl>
                                        <p:attrNameLst>
                                          <p:attrName>style.visibility</p:attrName>
                                        </p:attrNameLst>
                                      </p:cBhvr>
                                      <p:to>
                                        <p:strVal val="visible"/>
                                      </p:to>
                                    </p:set>
                                    <p:animEffect transition="in" filter="wipe(left)">
                                      <p:cBhvr>
                                        <p:cTn id="11" dur="500"/>
                                        <p:tgtEl>
                                          <p:spTgt spid="12301"/>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297"/>
                                        </p:tgtEl>
                                        <p:attrNameLst>
                                          <p:attrName>style.visibility</p:attrName>
                                        </p:attrNameLst>
                                      </p:cBhvr>
                                      <p:to>
                                        <p:strVal val="visible"/>
                                      </p:to>
                                    </p:set>
                                    <p:animEffect transition="in" filter="wipe(down)">
                                      <p:cBhvr>
                                        <p:cTn id="15" dur="500"/>
                                        <p:tgtEl>
                                          <p:spTgt spid="12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7" grpId="0" animBg="1" autoUpdateAnimBg="0"/>
      <p:bldP spid="12299"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72008" y="113719"/>
            <a:ext cx="9777536" cy="6555641"/>
          </a:xfrm>
          <a:prstGeom prst="rect">
            <a:avLst/>
          </a:prstGeom>
          <a:noFill/>
        </p:spPr>
        <p:txBody>
          <a:bodyPr wrap="square" rtlCol="0">
            <a:spAutoFit/>
          </a:bodyPr>
          <a:lstStyle/>
          <a:p>
            <a:pPr>
              <a:lnSpc>
                <a:spcPts val="2400"/>
              </a:lnSpc>
            </a:pPr>
            <a:r>
              <a:rPr lang="en-US" altLang="zh-CN" b="1" i="0" dirty="0" smtClean="0">
                <a:solidFill>
                  <a:srgbClr val="FFFFCC"/>
                </a:solidFill>
              </a:rPr>
              <a:t>//</a:t>
            </a:r>
            <a:r>
              <a:rPr lang="zh-CN" altLang="en-US" b="1" i="0" dirty="0">
                <a:solidFill>
                  <a:srgbClr val="FFFFCC"/>
                </a:solidFill>
              </a:rPr>
              <a:t>定义字体函数</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chemeClr val="accent1">
                    <a:lumMod val="40000"/>
                    <a:lumOff val="60000"/>
                  </a:schemeClr>
                </a:solidFill>
              </a:rPr>
              <a:t>HFONT </a:t>
            </a:r>
            <a:r>
              <a:rPr lang="en-US" altLang="zh-CN" b="1" i="0" dirty="0" err="1">
                <a:solidFill>
                  <a:schemeClr val="accent1">
                    <a:lumMod val="40000"/>
                    <a:lumOff val="60000"/>
                  </a:schemeClr>
                </a:solidFill>
              </a:rPr>
              <a:t>CreateFont</a:t>
            </a:r>
            <a:r>
              <a:rPr lang="en-US" altLang="zh-CN" b="1" i="0" dirty="0">
                <a:solidFill>
                  <a:schemeClr val="accent1">
                    <a:lumMod val="40000"/>
                    <a:lumOff val="60000"/>
                  </a:schemeClr>
                </a:solidFill>
              </a:rPr>
              <a:t>(HDC </a:t>
            </a:r>
            <a:r>
              <a:rPr lang="en-US" altLang="zh-CN" b="1" i="0" dirty="0" err="1">
                <a:solidFill>
                  <a:schemeClr val="accent1">
                    <a:lumMod val="40000"/>
                    <a:lumOff val="60000"/>
                  </a:schemeClr>
                </a:solidFill>
              </a:rPr>
              <a:t>hDC,int</a:t>
            </a:r>
            <a:r>
              <a:rPr lang="en-US" altLang="zh-CN" b="1" i="0" dirty="0">
                <a:solidFill>
                  <a:schemeClr val="accent1">
                    <a:lumMod val="40000"/>
                    <a:lumOff val="60000"/>
                  </a:schemeClr>
                </a:solidFill>
              </a:rPr>
              <a:t> </a:t>
            </a:r>
            <a:r>
              <a:rPr lang="en-US" altLang="zh-CN" b="1" i="0" dirty="0" err="1">
                <a:solidFill>
                  <a:schemeClr val="accent1">
                    <a:lumMod val="40000"/>
                    <a:lumOff val="60000"/>
                  </a:schemeClr>
                </a:solidFill>
              </a:rPr>
              <a:t>nCharHeight,int</a:t>
            </a:r>
            <a:r>
              <a:rPr lang="en-US" altLang="zh-CN" b="1" i="0" dirty="0">
                <a:solidFill>
                  <a:schemeClr val="accent1">
                    <a:lumMod val="40000"/>
                    <a:lumOff val="60000"/>
                  </a:schemeClr>
                </a:solidFill>
              </a:rPr>
              <a:t> </a:t>
            </a:r>
            <a:r>
              <a:rPr lang="en-US" altLang="zh-CN" b="1" i="0" dirty="0" err="1">
                <a:solidFill>
                  <a:schemeClr val="accent1">
                    <a:lumMod val="40000"/>
                    <a:lumOff val="60000"/>
                  </a:schemeClr>
                </a:solidFill>
              </a:rPr>
              <a:t>nCharWidth</a:t>
            </a:r>
            <a:r>
              <a:rPr lang="en-US" altLang="zh-CN" b="1" i="0" dirty="0">
                <a:solidFill>
                  <a:schemeClr val="accent1">
                    <a:lumMod val="40000"/>
                    <a:lumOff val="60000"/>
                  </a:schemeClr>
                </a:solidFill>
              </a:rPr>
              <a:t>)</a:t>
            </a:r>
            <a:endParaRPr lang="en-US" altLang="zh-CN"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{HFONT </a:t>
            </a:r>
            <a:r>
              <a:rPr lang="en-US" altLang="zh-CN" b="1" i="0" dirty="0" err="1">
                <a:solidFill>
                  <a:schemeClr val="accent1">
                    <a:lumMod val="40000"/>
                    <a:lumOff val="60000"/>
                  </a:schemeClr>
                </a:solidFill>
              </a:rPr>
              <a:t>hFont</a:t>
            </a:r>
            <a:r>
              <a:rPr lang="en-US" altLang="zh-CN" b="1" i="0" dirty="0">
                <a:solidFill>
                  <a:schemeClr val="accent1">
                    <a:lumMod val="40000"/>
                    <a:lumOff val="60000"/>
                  </a:schemeClr>
                </a:solidFill>
              </a:rPr>
              <a:t>;</a:t>
            </a:r>
            <a:endParaRPr lang="en-US" altLang="zh-CN"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a:t>
            </a:r>
            <a:r>
              <a:rPr lang="en-US" altLang="zh-CN" b="1" i="0" dirty="0" err="1" smtClean="0">
                <a:solidFill>
                  <a:schemeClr val="accent1">
                    <a:lumMod val="40000"/>
                    <a:lumOff val="60000"/>
                  </a:schemeClr>
                </a:solidFill>
              </a:rPr>
              <a:t>hFont</a:t>
            </a:r>
            <a:r>
              <a:rPr lang="en-US" altLang="zh-CN" b="1" i="0" dirty="0" smtClean="0">
                <a:solidFill>
                  <a:schemeClr val="accent1">
                    <a:lumMod val="40000"/>
                    <a:lumOff val="60000"/>
                  </a:schemeClr>
                </a:solidFill>
              </a:rPr>
              <a:t>=</a:t>
            </a:r>
            <a:r>
              <a:rPr lang="en-US" altLang="zh-CN" b="1" i="0" dirty="0" err="1" smtClean="0">
                <a:solidFill>
                  <a:schemeClr val="accent1">
                    <a:lumMod val="40000"/>
                    <a:lumOff val="60000"/>
                  </a:schemeClr>
                </a:solidFill>
              </a:rPr>
              <a:t>CreateFont</a:t>
            </a:r>
            <a:r>
              <a:rPr lang="en-US" altLang="zh-CN" b="1" i="0" dirty="0" smtClean="0">
                <a:solidFill>
                  <a:schemeClr val="accent1">
                    <a:lumMod val="40000"/>
                    <a:lumOff val="60000"/>
                  </a:schemeClr>
                </a:solidFill>
              </a:rPr>
              <a:t>(	//</a:t>
            </a:r>
            <a:r>
              <a:rPr lang="zh-CN" altLang="en-US" b="1" i="0" dirty="0">
                <a:solidFill>
                  <a:schemeClr val="accent1">
                    <a:lumMod val="40000"/>
                    <a:lumOff val="60000"/>
                  </a:schemeClr>
                </a:solidFill>
              </a:rPr>
              <a:t>定义字体句柄</a:t>
            </a:r>
            <a:r>
              <a:rPr lang="en-US" altLang="zh-CN" b="1" i="0" dirty="0" smtClean="0">
                <a:solidFill>
                  <a:schemeClr val="accent1">
                    <a:lumMod val="40000"/>
                    <a:lumOff val="60000"/>
                  </a:schemeClr>
                </a:solidFill>
              </a:rPr>
              <a:t>. </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a:t>
            </a:r>
            <a:r>
              <a:rPr lang="en-US" altLang="zh-CN" b="1" i="0" dirty="0" err="1" smtClean="0">
                <a:solidFill>
                  <a:schemeClr val="accent1">
                    <a:lumMod val="40000"/>
                    <a:lumOff val="60000"/>
                  </a:schemeClr>
                </a:solidFill>
              </a:rPr>
              <a:t>nCharHeight</a:t>
            </a:r>
            <a:r>
              <a:rPr lang="en-US" altLang="zh-CN" b="1" i="0" dirty="0" smtClean="0">
                <a:solidFill>
                  <a:schemeClr val="accent1">
                    <a:lumMod val="40000"/>
                    <a:lumOff val="60000"/>
                  </a:schemeClr>
                </a:solidFill>
              </a:rPr>
              <a:t>,	//</a:t>
            </a:r>
            <a:r>
              <a:rPr lang="zh-CN" altLang="en-US" b="1" i="0" dirty="0">
                <a:solidFill>
                  <a:schemeClr val="accent1">
                    <a:lumMod val="40000"/>
                    <a:lumOff val="60000"/>
                  </a:schemeClr>
                </a:solidFill>
              </a:rPr>
              <a:t>字体高度</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a:t>
            </a:r>
            <a:r>
              <a:rPr lang="en-US" altLang="zh-CN" b="1" i="0" dirty="0" err="1" smtClean="0">
                <a:solidFill>
                  <a:schemeClr val="accent1">
                    <a:lumMod val="40000"/>
                    <a:lumOff val="60000"/>
                  </a:schemeClr>
                </a:solidFill>
              </a:rPr>
              <a:t>nCharWidth</a:t>
            </a:r>
            <a:r>
              <a:rPr lang="en-US" altLang="zh-CN" b="1" i="0" dirty="0" smtClean="0">
                <a:solidFill>
                  <a:schemeClr val="accent1">
                    <a:lumMod val="40000"/>
                    <a:lumOff val="60000"/>
                  </a:schemeClr>
                </a:solidFill>
              </a:rPr>
              <a:t>,		//</a:t>
            </a:r>
            <a:r>
              <a:rPr lang="zh-CN" altLang="en-US" b="1" i="0" dirty="0">
                <a:solidFill>
                  <a:schemeClr val="accent1">
                    <a:lumMod val="40000"/>
                    <a:lumOff val="60000"/>
                  </a:schemeClr>
                </a:solidFill>
              </a:rPr>
              <a:t>宽度</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0,			//</a:t>
            </a:r>
            <a:r>
              <a:rPr lang="zh-CN" altLang="en-US" b="1" i="0" dirty="0">
                <a:solidFill>
                  <a:schemeClr val="accent1">
                    <a:lumMod val="40000"/>
                    <a:lumOff val="60000"/>
                  </a:schemeClr>
                </a:solidFill>
              </a:rPr>
              <a:t>文本倾斜度为</a:t>
            </a:r>
            <a:r>
              <a:rPr lang="en-US" altLang="zh-CN" b="1" i="0" dirty="0">
                <a:solidFill>
                  <a:schemeClr val="accent1">
                    <a:lumMod val="40000"/>
                    <a:lumOff val="60000"/>
                  </a:schemeClr>
                </a:solidFill>
              </a:rPr>
              <a:t>0,</a:t>
            </a:r>
            <a:r>
              <a:rPr lang="zh-CN" altLang="en-US" b="1" i="0" dirty="0">
                <a:solidFill>
                  <a:schemeClr val="accent1">
                    <a:lumMod val="40000"/>
                    <a:lumOff val="60000"/>
                  </a:schemeClr>
                </a:solidFill>
              </a:rPr>
              <a:t>表示水平</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0,			//</a:t>
            </a:r>
            <a:r>
              <a:rPr lang="zh-CN" altLang="en-US" b="1" i="0" dirty="0">
                <a:solidFill>
                  <a:schemeClr val="accent1">
                    <a:lumMod val="40000"/>
                    <a:lumOff val="60000"/>
                  </a:schemeClr>
                </a:solidFill>
              </a:rPr>
              <a:t>字体倾斜度为</a:t>
            </a:r>
            <a:r>
              <a:rPr lang="en-US" altLang="zh-CN" b="1" i="0" dirty="0">
                <a:solidFill>
                  <a:schemeClr val="accent1">
                    <a:lumMod val="40000"/>
                    <a:lumOff val="60000"/>
                  </a:schemeClr>
                </a:solidFill>
              </a:rPr>
              <a:t>0.</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400,			//</a:t>
            </a:r>
            <a:r>
              <a:rPr lang="zh-CN" altLang="en-US" b="1" i="0" dirty="0">
                <a:solidFill>
                  <a:schemeClr val="accent1">
                    <a:lumMod val="40000"/>
                    <a:lumOff val="60000"/>
                  </a:schemeClr>
                </a:solidFill>
              </a:rPr>
              <a:t>字体粗度</a:t>
            </a:r>
            <a:r>
              <a:rPr lang="en-US" altLang="zh-CN" b="1" i="0" dirty="0">
                <a:solidFill>
                  <a:schemeClr val="accent1">
                    <a:lumMod val="40000"/>
                    <a:lumOff val="60000"/>
                  </a:schemeClr>
                </a:solidFill>
              </a:rPr>
              <a:t>.400</a:t>
            </a:r>
            <a:r>
              <a:rPr lang="zh-CN" altLang="en-US" b="1" i="0" dirty="0">
                <a:solidFill>
                  <a:schemeClr val="accent1">
                    <a:lumMod val="40000"/>
                    <a:lumOff val="60000"/>
                  </a:schemeClr>
                </a:solidFill>
              </a:rPr>
              <a:t>为正常</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0,			//</a:t>
            </a:r>
            <a:r>
              <a:rPr lang="zh-CN" altLang="en-US" b="1" i="0" dirty="0">
                <a:solidFill>
                  <a:schemeClr val="accent1">
                    <a:lumMod val="40000"/>
                    <a:lumOff val="60000"/>
                  </a:schemeClr>
                </a:solidFill>
              </a:rPr>
              <a:t>是斜体字</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0,			//</a:t>
            </a:r>
            <a:r>
              <a:rPr lang="zh-CN" altLang="en-US" b="1" i="0" dirty="0">
                <a:solidFill>
                  <a:schemeClr val="accent1">
                    <a:lumMod val="40000"/>
                    <a:lumOff val="60000"/>
                  </a:schemeClr>
                </a:solidFill>
              </a:rPr>
              <a:t>无下划线</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0,			//</a:t>
            </a:r>
            <a:r>
              <a:rPr lang="zh-CN" altLang="en-US" b="1" i="0" dirty="0">
                <a:solidFill>
                  <a:schemeClr val="accent1">
                    <a:lumMod val="40000"/>
                    <a:lumOff val="60000"/>
                  </a:schemeClr>
                </a:solidFill>
              </a:rPr>
              <a:t>无删除线</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ANSI_CHARSET,	//</a:t>
            </a:r>
            <a:r>
              <a:rPr lang="zh-CN" altLang="en-US" b="1" i="0" dirty="0">
                <a:solidFill>
                  <a:schemeClr val="accent1">
                    <a:lumMod val="40000"/>
                    <a:lumOff val="60000"/>
                  </a:schemeClr>
                </a:solidFill>
              </a:rPr>
              <a:t>表示所用的字符集为</a:t>
            </a:r>
            <a:r>
              <a:rPr lang="en-US" altLang="zh-CN" b="1" i="0" dirty="0">
                <a:solidFill>
                  <a:schemeClr val="accent1">
                    <a:lumMod val="40000"/>
                    <a:lumOff val="60000"/>
                  </a:schemeClr>
                </a:solidFill>
              </a:rPr>
              <a:t>ANSI_CHARSET.</a:t>
            </a:r>
            <a:endParaRPr lang="en-US" altLang="zh-CN"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OUT_DEFAULT_PRECIS,		//</a:t>
            </a:r>
            <a:r>
              <a:rPr lang="zh-CN" altLang="en-US" b="1" i="0" dirty="0">
                <a:solidFill>
                  <a:schemeClr val="accent1">
                    <a:lumMod val="40000"/>
                    <a:lumOff val="60000"/>
                  </a:schemeClr>
                </a:solidFill>
              </a:rPr>
              <a:t>删除精度为缺省值</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CLIP_DEFAULT_PRECIS,	//</a:t>
            </a:r>
            <a:r>
              <a:rPr lang="zh-CN" altLang="en-US" b="1" i="0" dirty="0">
                <a:solidFill>
                  <a:schemeClr val="accent1">
                    <a:lumMod val="40000"/>
                    <a:lumOff val="60000"/>
                  </a:schemeClr>
                </a:solidFill>
              </a:rPr>
              <a:t>裁剪精度为缺省值</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DEFAULT_QUALITY,		//</a:t>
            </a:r>
            <a:r>
              <a:rPr lang="zh-CN" altLang="en-US" b="1" i="0" dirty="0">
                <a:solidFill>
                  <a:schemeClr val="accent1">
                    <a:lumMod val="40000"/>
                    <a:lumOff val="60000"/>
                  </a:schemeClr>
                </a:solidFill>
              </a:rPr>
              <a:t>输出质量为缺省值</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DEFAULT_PITCH|FF_DONTCARE</a:t>
            </a:r>
            <a:r>
              <a:rPr lang="en-US" altLang="zh-CN" b="1" i="0" dirty="0">
                <a:solidFill>
                  <a:schemeClr val="accent1">
                    <a:lumMod val="40000"/>
                    <a:lumOff val="60000"/>
                  </a:schemeClr>
                </a:solidFill>
              </a:rPr>
              <a:t>,//</a:t>
            </a:r>
            <a:r>
              <a:rPr lang="zh-CN" altLang="en-US" b="1" i="0" dirty="0">
                <a:solidFill>
                  <a:schemeClr val="accent1">
                    <a:lumMod val="40000"/>
                    <a:lumOff val="60000"/>
                  </a:schemeClr>
                </a:solidFill>
              </a:rPr>
              <a:t>字间距和字体系列使用缺省值</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a:t>
            </a:r>
            <a:r>
              <a:rPr lang="en-US" altLang="zh-CN" b="1" i="0" dirty="0">
                <a:solidFill>
                  <a:schemeClr val="accent1">
                    <a:lumMod val="40000"/>
                    <a:lumOff val="60000"/>
                  </a:schemeClr>
                </a:solidFill>
              </a:rPr>
              <a:t>Arial</a:t>
            </a:r>
            <a:r>
              <a:rPr lang="en-US" altLang="zh-CN" b="1" i="0" dirty="0" smtClean="0">
                <a:solidFill>
                  <a:schemeClr val="accent1">
                    <a:lumMod val="40000"/>
                    <a:lumOff val="60000"/>
                  </a:schemeClr>
                </a:solidFill>
              </a:rPr>
              <a:t>");				//</a:t>
            </a:r>
            <a:r>
              <a:rPr lang="zh-CN" altLang="en-US" b="1" i="0" dirty="0">
                <a:solidFill>
                  <a:schemeClr val="accent1">
                    <a:lumMod val="40000"/>
                    <a:lumOff val="60000"/>
                  </a:schemeClr>
                </a:solidFill>
              </a:rPr>
              <a:t>字体名称</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a:t>
            </a:r>
            <a:r>
              <a:rPr lang="en-US" altLang="zh-CN" b="1" i="0" dirty="0" smtClean="0">
                <a:solidFill>
                  <a:srgbClr val="FFFFCC"/>
                </a:solidFill>
              </a:rPr>
              <a:t>if(</a:t>
            </a:r>
            <a:r>
              <a:rPr lang="en-US" altLang="zh-CN" b="1" i="0" dirty="0" err="1" smtClean="0">
                <a:solidFill>
                  <a:srgbClr val="FFFFCC"/>
                </a:solidFill>
              </a:rPr>
              <a:t>hFont</a:t>
            </a:r>
            <a:r>
              <a:rPr lang="en-US" altLang="zh-CN" b="1" i="0" dirty="0" smtClean="0">
                <a:solidFill>
                  <a:srgbClr val="FFFFCC"/>
                </a:solidFill>
              </a:rPr>
              <a:t> </a:t>
            </a:r>
            <a:r>
              <a:rPr lang="en-US" altLang="zh-CN" b="1" i="0" dirty="0">
                <a:solidFill>
                  <a:srgbClr val="FFFFCC"/>
                </a:solidFill>
              </a:rPr>
              <a:t>== NULL) return NULL;</a:t>
            </a:r>
            <a:endParaRPr lang="en-US" altLang="zh-CN" b="1" i="0" dirty="0">
              <a:solidFill>
                <a:srgbClr val="FFFFCC"/>
              </a:solidFill>
            </a:endParaRPr>
          </a:p>
          <a:p>
            <a:pPr>
              <a:lnSpc>
                <a:spcPts val="2400"/>
              </a:lnSpc>
            </a:pPr>
            <a:r>
              <a:rPr lang="en-US" altLang="zh-CN" b="1" i="0" dirty="0" smtClean="0">
                <a:solidFill>
                  <a:srgbClr val="FFFFCC"/>
                </a:solidFill>
              </a:rPr>
              <a:t> else </a:t>
            </a:r>
            <a:r>
              <a:rPr lang="en-US" altLang="zh-CN" b="1" i="0" dirty="0">
                <a:solidFill>
                  <a:srgbClr val="FFFFCC"/>
                </a:solidFill>
              </a:rPr>
              <a:t>return </a:t>
            </a:r>
            <a:r>
              <a:rPr lang="en-US" altLang="zh-CN" b="1" i="0" dirty="0" err="1">
                <a:solidFill>
                  <a:srgbClr val="FFFFCC"/>
                </a:solidFill>
              </a:rPr>
              <a:t>hFont</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5" name="文本框 4"/>
          <p:cNvSpPr txBox="1"/>
          <p:nvPr/>
        </p:nvSpPr>
        <p:spPr>
          <a:xfrm>
            <a:off x="2720752" y="2852936"/>
            <a:ext cx="4044697" cy="769441"/>
          </a:xfrm>
          <a:prstGeom prst="rect">
            <a:avLst/>
          </a:prstGeom>
          <a:noFill/>
        </p:spPr>
        <p:txBody>
          <a:bodyPr wrap="none" rtlCol="0">
            <a:spAutoFit/>
          </a:bodyPr>
          <a:lstStyle/>
          <a:p>
            <a:r>
              <a:rPr lang="en-US" altLang="zh-CN" sz="4400" b="1" i="0" dirty="0" smtClean="0">
                <a:solidFill>
                  <a:srgbClr val="66FF33"/>
                </a:solidFill>
              </a:rPr>
              <a:t>4@@3</a:t>
            </a:r>
            <a:r>
              <a:rPr lang="zh-CN" altLang="en-US" sz="4400" b="1" i="0" dirty="0" smtClean="0">
                <a:solidFill>
                  <a:srgbClr val="66FF33"/>
                </a:solidFill>
              </a:rPr>
              <a:t>动画古诗</a:t>
            </a:r>
            <a:endParaRPr lang="en-US" altLang="zh-CN" sz="4400" b="1" i="0" dirty="0" smtClean="0">
              <a:solidFill>
                <a:srgbClr val="66FF3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2"/>
          </p:nvPr>
        </p:nvSpPr>
        <p:spPr/>
        <p:txBody>
          <a:bodyPr/>
          <a:lstStyle/>
          <a:p>
            <a:fld id="{B551D73C-46A0-4575-AD02-140D279616C5}" type="slidenum">
              <a:rPr lang="en-US" altLang="zh-CN"/>
            </a:fld>
            <a:endParaRPr lang="en-US" altLang="zh-CN"/>
          </a:p>
        </p:txBody>
      </p:sp>
      <p:sp>
        <p:nvSpPr>
          <p:cNvPr id="13314" name="Text Box 2"/>
          <p:cNvSpPr txBox="1">
            <a:spLocks noChangeArrowheads="1"/>
          </p:cNvSpPr>
          <p:nvPr/>
        </p:nvSpPr>
        <p:spPr bwMode="auto">
          <a:xfrm>
            <a:off x="247650" y="155575"/>
            <a:ext cx="4120039" cy="646331"/>
          </a:xfrm>
          <a:prstGeom prst="rect">
            <a:avLst/>
          </a:prstGeom>
          <a:gradFill rotWithShape="0">
            <a:gsLst>
              <a:gs pos="0">
                <a:srgbClr val="CC99FF"/>
              </a:gs>
              <a:gs pos="100000">
                <a:srgbClr val="FFFF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sz="3600" b="1" i="0" dirty="0" smtClean="0">
                <a:solidFill>
                  <a:srgbClr val="FF0000"/>
                </a:solidFill>
              </a:rPr>
              <a:t>4.2 </a:t>
            </a:r>
            <a:r>
              <a:rPr lang="zh-CN" altLang="en-US" sz="3600" b="1" i="0" dirty="0">
                <a:solidFill>
                  <a:srgbClr val="FF0000"/>
                </a:solidFill>
              </a:rPr>
              <a:t>文本的输出过程</a:t>
            </a:r>
            <a:endParaRPr lang="zh-CN" altLang="en-US" sz="3600" b="1" i="0" dirty="0">
              <a:solidFill>
                <a:srgbClr val="FF0000"/>
              </a:solidFill>
            </a:endParaRPr>
          </a:p>
        </p:txBody>
      </p:sp>
      <p:sp>
        <p:nvSpPr>
          <p:cNvPr id="13325" name="AutoShape 13">
            <a:hlinkClick r:id="rId1" action="ppaction://hlinksldjump"/>
          </p:cNvPr>
          <p:cNvSpPr>
            <a:spLocks noChangeArrowheads="1"/>
          </p:cNvSpPr>
          <p:nvPr/>
        </p:nvSpPr>
        <p:spPr bwMode="auto">
          <a:xfrm>
            <a:off x="5257800" y="1676400"/>
            <a:ext cx="74295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rgbClr val="CCFF99"/>
            </a:solidFill>
            <a:miter lim="800000"/>
          </a:ln>
        </p:spPr>
        <p:txBody>
          <a:bodyPr wrap="none" anchor="ctr"/>
          <a:lstStyle/>
          <a:p>
            <a:endParaRPr lang="zh-CN" altLang="en-US"/>
          </a:p>
        </p:txBody>
      </p:sp>
      <p:sp>
        <p:nvSpPr>
          <p:cNvPr id="13326" name="AutoShape 14">
            <a:hlinkClick r:id="rId2" action="ppaction://hlinksldjump"/>
          </p:cNvPr>
          <p:cNvSpPr>
            <a:spLocks noChangeArrowheads="1"/>
          </p:cNvSpPr>
          <p:nvPr/>
        </p:nvSpPr>
        <p:spPr bwMode="auto">
          <a:xfrm>
            <a:off x="8991600" y="2590800"/>
            <a:ext cx="6604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rgbClr val="CCFF99"/>
            </a:solidFill>
            <a:miter lim="800000"/>
          </a:ln>
        </p:spPr>
        <p:txBody>
          <a:bodyPr wrap="none" anchor="ctr"/>
          <a:lstStyle/>
          <a:p>
            <a:endParaRPr lang="zh-CN" altLang="en-US"/>
          </a:p>
        </p:txBody>
      </p:sp>
      <p:sp>
        <p:nvSpPr>
          <p:cNvPr id="13327" name="AutoShape 15">
            <a:hlinkClick r:id="rId3" action="ppaction://hlinksldjump"/>
          </p:cNvPr>
          <p:cNvSpPr>
            <a:spLocks noChangeArrowheads="1"/>
          </p:cNvSpPr>
          <p:nvPr/>
        </p:nvSpPr>
        <p:spPr bwMode="auto">
          <a:xfrm>
            <a:off x="8991600" y="3581400"/>
            <a:ext cx="6604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rgbClr val="CCFF99"/>
            </a:solidFill>
            <a:miter lim="800000"/>
          </a:ln>
        </p:spPr>
        <p:txBody>
          <a:bodyPr wrap="none" anchor="ctr"/>
          <a:lstStyle/>
          <a:p>
            <a:endParaRPr lang="zh-CN" altLang="en-US"/>
          </a:p>
        </p:txBody>
      </p:sp>
      <p:sp>
        <p:nvSpPr>
          <p:cNvPr id="13328" name="AutoShape 16">
            <a:hlinkClick r:id="rId4" action="ppaction://hlinksldjump"/>
          </p:cNvPr>
          <p:cNvSpPr>
            <a:spLocks noChangeArrowheads="1"/>
          </p:cNvSpPr>
          <p:nvPr/>
        </p:nvSpPr>
        <p:spPr bwMode="auto">
          <a:xfrm>
            <a:off x="5257800" y="4343400"/>
            <a:ext cx="74295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rgbClr val="CCFF99"/>
            </a:solidFill>
            <a:miter lim="800000"/>
          </a:ln>
        </p:spPr>
        <p:txBody>
          <a:bodyPr wrap="none" anchor="ctr"/>
          <a:lstStyle/>
          <a:p>
            <a:endParaRPr lang="zh-CN" altLang="en-US"/>
          </a:p>
        </p:txBody>
      </p:sp>
      <p:sp>
        <p:nvSpPr>
          <p:cNvPr id="13319" name="Text Box 7" descr="10%"/>
          <p:cNvSpPr txBox="1">
            <a:spLocks noChangeArrowheads="1"/>
          </p:cNvSpPr>
          <p:nvPr/>
        </p:nvSpPr>
        <p:spPr bwMode="auto">
          <a:xfrm>
            <a:off x="5530850" y="2455863"/>
            <a:ext cx="3365500" cy="519112"/>
          </a:xfrm>
          <a:prstGeom prst="rect">
            <a:avLst/>
          </a:prstGeom>
          <a:pattFill prst="pct10">
            <a:fgClr>
              <a:srgbClr val="FFCC99"/>
            </a:fgClr>
            <a:bgClr>
              <a:srgbClr val="FFFFFF"/>
            </a:bgClr>
          </a:patt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sz="2800" b="1" i="0"/>
              <a:t>确定后续文本坐标</a:t>
            </a:r>
            <a:endParaRPr lang="zh-CN" altLang="en-US" sz="2800" b="1" i="0">
              <a:solidFill>
                <a:srgbClr val="008080"/>
              </a:solidFill>
            </a:endParaRPr>
          </a:p>
        </p:txBody>
      </p:sp>
      <p:sp>
        <p:nvSpPr>
          <p:cNvPr id="13320" name="Text Box 8" descr="10%"/>
          <p:cNvSpPr txBox="1">
            <a:spLocks noChangeArrowheads="1"/>
          </p:cNvSpPr>
          <p:nvPr/>
        </p:nvSpPr>
        <p:spPr bwMode="auto">
          <a:xfrm>
            <a:off x="5530850" y="3430588"/>
            <a:ext cx="3398838" cy="519112"/>
          </a:xfrm>
          <a:prstGeom prst="rect">
            <a:avLst/>
          </a:prstGeom>
          <a:pattFill prst="pct10">
            <a:fgClr>
              <a:srgbClr val="FFCC99"/>
            </a:fgClr>
            <a:bgClr>
              <a:srgbClr val="FFFFFF"/>
            </a:bgClr>
          </a:patt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sz="2800" b="1" i="0"/>
              <a:t>确定换行时文本坐标</a:t>
            </a:r>
            <a:endParaRPr lang="zh-CN" altLang="en-US" sz="2800" b="1" i="0">
              <a:solidFill>
                <a:srgbClr val="99CC00"/>
              </a:solidFill>
            </a:endParaRPr>
          </a:p>
        </p:txBody>
      </p:sp>
      <p:sp>
        <p:nvSpPr>
          <p:cNvPr id="13321" name="AutoShape 9"/>
          <p:cNvSpPr/>
          <p:nvPr/>
        </p:nvSpPr>
        <p:spPr bwMode="auto">
          <a:xfrm>
            <a:off x="5264150" y="2713038"/>
            <a:ext cx="177800" cy="1025525"/>
          </a:xfrm>
          <a:prstGeom prst="leftBrace">
            <a:avLst>
              <a:gd name="adj1" fmla="val 48065"/>
              <a:gd name="adj2" fmla="val 50000"/>
            </a:avLst>
          </a:prstGeom>
          <a:noFill/>
          <a:ln w="38100">
            <a:solidFill>
              <a:srgbClr val="CCFF99"/>
            </a:solidFill>
            <a:round/>
          </a:ln>
          <a:extLst>
            <a:ext uri="{909E8E84-426E-40DD-AFC4-6F175D3DCCD1}">
              <a14:hiddenFill xmlns:a14="http://schemas.microsoft.com/office/drawing/2010/main">
                <a:solidFill>
                  <a:srgbClr val="FFCCFF"/>
                </a:solidFill>
              </a14:hiddenFill>
            </a:ext>
          </a:extLst>
        </p:spPr>
        <p:txBody>
          <a:bodyPr wrap="none" anchor="ctr"/>
          <a:lstStyle/>
          <a:p>
            <a:endParaRPr lang="zh-CN" altLang="en-US"/>
          </a:p>
        </p:txBody>
      </p:sp>
      <p:sp>
        <p:nvSpPr>
          <p:cNvPr id="13315" name="Text Box 3"/>
          <p:cNvSpPr txBox="1">
            <a:spLocks noChangeArrowheads="1"/>
          </p:cNvSpPr>
          <p:nvPr/>
        </p:nvSpPr>
        <p:spPr bwMode="auto">
          <a:xfrm>
            <a:off x="304800" y="2743200"/>
            <a:ext cx="1435100" cy="946150"/>
          </a:xfrm>
          <a:prstGeom prst="rect">
            <a:avLst/>
          </a:prstGeom>
          <a:gradFill rotWithShape="0">
            <a:gsLst>
              <a:gs pos="0">
                <a:schemeClr val="bg1"/>
              </a:gs>
              <a:gs pos="50000">
                <a:srgbClr val="CCFFFF"/>
              </a:gs>
              <a:gs pos="100000">
                <a:schemeClr val="bg1"/>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i="0">
                <a:ea typeface="楷体_GB2312" pitchFamily="49" charset="-122"/>
              </a:rPr>
              <a:t>文本输出过程</a:t>
            </a:r>
            <a:endParaRPr lang="zh-CN" altLang="en-US" sz="2800" b="1" i="0"/>
          </a:p>
        </p:txBody>
      </p:sp>
      <p:sp>
        <p:nvSpPr>
          <p:cNvPr id="13331" name="Text Box 19"/>
          <p:cNvSpPr txBox="1">
            <a:spLocks noChangeArrowheads="1"/>
          </p:cNvSpPr>
          <p:nvPr/>
        </p:nvSpPr>
        <p:spPr bwMode="auto">
          <a:xfrm>
            <a:off x="2057400" y="1600200"/>
            <a:ext cx="3117850" cy="517525"/>
          </a:xfrm>
          <a:prstGeom prst="rect">
            <a:avLst/>
          </a:prstGeom>
          <a:gradFill rotWithShape="0">
            <a:gsLst>
              <a:gs pos="0">
                <a:schemeClr val="bg1"/>
              </a:gs>
              <a:gs pos="50000">
                <a:srgbClr val="CCFFFF"/>
              </a:gs>
              <a:gs pos="100000">
                <a:schemeClr val="bg1"/>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i="0">
                <a:solidFill>
                  <a:schemeClr val="accent2"/>
                </a:solidFill>
              </a:rPr>
              <a:t>获取字体信息</a:t>
            </a:r>
            <a:endParaRPr lang="zh-CN" altLang="en-US" sz="2800" b="1" i="0"/>
          </a:p>
        </p:txBody>
      </p:sp>
      <p:sp>
        <p:nvSpPr>
          <p:cNvPr id="13332" name="Text Box 20"/>
          <p:cNvSpPr txBox="1">
            <a:spLocks noChangeArrowheads="1"/>
          </p:cNvSpPr>
          <p:nvPr/>
        </p:nvSpPr>
        <p:spPr bwMode="auto">
          <a:xfrm>
            <a:off x="2076450" y="2906713"/>
            <a:ext cx="3098800" cy="517525"/>
          </a:xfrm>
          <a:prstGeom prst="rect">
            <a:avLst/>
          </a:prstGeom>
          <a:gradFill rotWithShape="0">
            <a:gsLst>
              <a:gs pos="0">
                <a:schemeClr val="bg1"/>
              </a:gs>
              <a:gs pos="50000">
                <a:srgbClr val="CCFFFF"/>
              </a:gs>
              <a:gs pos="100000">
                <a:schemeClr val="bg1"/>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i="0">
                <a:solidFill>
                  <a:srgbClr val="333300"/>
                </a:solidFill>
              </a:rPr>
              <a:t>格式化文本</a:t>
            </a:r>
            <a:endParaRPr lang="zh-CN" altLang="en-US" sz="2800" b="1" i="0"/>
          </a:p>
        </p:txBody>
      </p:sp>
      <p:sp>
        <p:nvSpPr>
          <p:cNvPr id="13333" name="Text Box 21"/>
          <p:cNvSpPr txBox="1">
            <a:spLocks noChangeArrowheads="1"/>
          </p:cNvSpPr>
          <p:nvPr/>
        </p:nvSpPr>
        <p:spPr bwMode="auto">
          <a:xfrm>
            <a:off x="2076450" y="4213225"/>
            <a:ext cx="3117850" cy="520700"/>
          </a:xfrm>
          <a:prstGeom prst="rect">
            <a:avLst/>
          </a:prstGeom>
          <a:gradFill rotWithShape="0">
            <a:gsLst>
              <a:gs pos="0">
                <a:schemeClr val="bg1"/>
              </a:gs>
              <a:gs pos="50000">
                <a:srgbClr val="CCFFFF"/>
              </a:gs>
              <a:gs pos="100000">
                <a:schemeClr val="bg1"/>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i="0">
                <a:solidFill>
                  <a:srgbClr val="990099"/>
                </a:solidFill>
              </a:rPr>
              <a:t>调用函数输出文本</a:t>
            </a:r>
            <a:endParaRPr lang="zh-CN" altLang="en-US" sz="2800" b="1" i="0"/>
          </a:p>
        </p:txBody>
      </p:sp>
      <p:sp>
        <p:nvSpPr>
          <p:cNvPr id="13335" name="AutoShape 23"/>
          <p:cNvSpPr/>
          <p:nvPr/>
        </p:nvSpPr>
        <p:spPr bwMode="auto">
          <a:xfrm>
            <a:off x="1809750" y="1927225"/>
            <a:ext cx="247650" cy="2568575"/>
          </a:xfrm>
          <a:prstGeom prst="leftBrace">
            <a:avLst>
              <a:gd name="adj1" fmla="val 86432"/>
              <a:gd name="adj2" fmla="val 50000"/>
            </a:avLst>
          </a:prstGeom>
          <a:noFill/>
          <a:ln w="57150">
            <a:solidFill>
              <a:srgbClr val="CCFF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box(in)">
                                      <p:cBhvr>
                                        <p:cTn id="7" dur="500"/>
                                        <p:tgtEl>
                                          <p:spTgt spid="13315"/>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3331"/>
                                        </p:tgtEl>
                                        <p:attrNameLst>
                                          <p:attrName>style.visibility</p:attrName>
                                        </p:attrNameLst>
                                      </p:cBhvr>
                                      <p:to>
                                        <p:strVal val="visible"/>
                                      </p:to>
                                    </p:set>
                                    <p:animEffect transition="in" filter="box(in)">
                                      <p:cBhvr>
                                        <p:cTn id="11" dur="500"/>
                                        <p:tgtEl>
                                          <p:spTgt spid="13331"/>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13332"/>
                                        </p:tgtEl>
                                        <p:attrNameLst>
                                          <p:attrName>style.visibility</p:attrName>
                                        </p:attrNameLst>
                                      </p:cBhvr>
                                      <p:to>
                                        <p:strVal val="visible"/>
                                      </p:to>
                                    </p:set>
                                    <p:animEffect transition="in" filter="box(in)">
                                      <p:cBhvr>
                                        <p:cTn id="15" dur="500"/>
                                        <p:tgtEl>
                                          <p:spTgt spid="13332"/>
                                        </p:tgtEl>
                                      </p:cBhvr>
                                    </p:animEffect>
                                  </p:childTnLst>
                                </p:cTn>
                              </p:par>
                            </p:childTnLst>
                          </p:cTn>
                        </p:par>
                        <p:par>
                          <p:cTn id="16" fill="hold">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13333"/>
                                        </p:tgtEl>
                                        <p:attrNameLst>
                                          <p:attrName>style.visibility</p:attrName>
                                        </p:attrNameLst>
                                      </p:cBhvr>
                                      <p:to>
                                        <p:strVal val="visible"/>
                                      </p:to>
                                    </p:set>
                                    <p:animEffect transition="in" filter="box(in)">
                                      <p:cBhvr>
                                        <p:cTn id="19" dur="500"/>
                                        <p:tgtEl>
                                          <p:spTgt spid="13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nimBg="1" autoUpdateAnimBg="0"/>
      <p:bldP spid="13331" grpId="0" animBg="1" autoUpdateAnimBg="0"/>
      <p:bldP spid="13332" grpId="0" animBg="1" autoUpdateAnimBg="0"/>
      <p:bldP spid="13333"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fld id="{62013645-D893-4BF6-9E68-59F8A1010A6A}" type="slidenum">
              <a:rPr lang="en-US" altLang="zh-CN"/>
            </a:fld>
            <a:endParaRPr lang="en-US" altLang="zh-CN"/>
          </a:p>
        </p:txBody>
      </p:sp>
      <p:sp>
        <p:nvSpPr>
          <p:cNvPr id="14342" name="Text Box 6"/>
          <p:cNvSpPr txBox="1">
            <a:spLocks noChangeArrowheads="1"/>
          </p:cNvSpPr>
          <p:nvPr/>
        </p:nvSpPr>
        <p:spPr bwMode="auto">
          <a:xfrm>
            <a:off x="152400" y="44450"/>
            <a:ext cx="2946400" cy="641350"/>
          </a:xfrm>
          <a:prstGeom prst="rect">
            <a:avLst/>
          </a:prstGeom>
          <a:gradFill rotWithShape="0">
            <a:gsLst>
              <a:gs pos="0">
                <a:srgbClr val="FFEBFA"/>
              </a:gs>
              <a:gs pos="100000">
                <a:srgbClr val="B1D1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sz="3600" b="1" i="0">
                <a:solidFill>
                  <a:srgbClr val="FF0000"/>
                </a:solidFill>
                <a:ea typeface="隶书" panose="02010509060101010101" pitchFamily="49" charset="-122"/>
              </a:rPr>
              <a:t>获取字体信息</a:t>
            </a:r>
            <a:endParaRPr lang="zh-CN" altLang="en-US" sz="3600" b="1" i="0">
              <a:solidFill>
                <a:srgbClr val="008000"/>
              </a:solidFill>
              <a:ea typeface="隶书" panose="02010509060101010101" pitchFamily="49" charset="-122"/>
            </a:endParaRPr>
          </a:p>
        </p:txBody>
      </p:sp>
      <p:grpSp>
        <p:nvGrpSpPr>
          <p:cNvPr id="14348" name="Group 12"/>
          <p:cNvGrpSpPr/>
          <p:nvPr/>
        </p:nvGrpSpPr>
        <p:grpSpPr bwMode="auto">
          <a:xfrm>
            <a:off x="438150" y="1238250"/>
            <a:ext cx="9205913" cy="4019550"/>
            <a:chOff x="0" y="520"/>
            <a:chExt cx="5353" cy="2532"/>
          </a:xfrm>
        </p:grpSpPr>
        <p:sp>
          <p:nvSpPr>
            <p:cNvPr id="14338" name="Text Box 2"/>
            <p:cNvSpPr txBox="1">
              <a:spLocks noChangeArrowheads="1"/>
            </p:cNvSpPr>
            <p:nvPr/>
          </p:nvSpPr>
          <p:spPr bwMode="auto">
            <a:xfrm>
              <a:off x="96" y="520"/>
              <a:ext cx="3792" cy="518"/>
            </a:xfrm>
            <a:prstGeom prst="rect">
              <a:avLst/>
            </a:prstGeom>
            <a:gradFill rotWithShape="0">
              <a:gsLst>
                <a:gs pos="0">
                  <a:srgbClr val="CCFFFF"/>
                </a:gs>
                <a:gs pos="100000">
                  <a:schemeClr val="bg1"/>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i="0"/>
                <a:t>输出文本之前要获取字体的信息，如字符高度等，以确定输出格式和下一行字符的位置</a:t>
              </a:r>
              <a:endParaRPr lang="zh-CN" altLang="en-US" b="1" i="0"/>
            </a:p>
          </p:txBody>
        </p:sp>
        <p:sp>
          <p:nvSpPr>
            <p:cNvPr id="14339" name="Text Box 3"/>
            <p:cNvSpPr txBox="1">
              <a:spLocks noChangeArrowheads="1"/>
            </p:cNvSpPr>
            <p:nvPr/>
          </p:nvSpPr>
          <p:spPr bwMode="auto">
            <a:xfrm>
              <a:off x="362" y="1311"/>
              <a:ext cx="4991" cy="327"/>
            </a:xfrm>
            <a:prstGeom prst="rect">
              <a:avLst/>
            </a:prstGeom>
            <a:gradFill rotWithShape="0">
              <a:gsLst>
                <a:gs pos="0">
                  <a:srgbClr val="CCFFFF"/>
                </a:gs>
                <a:gs pos="50000">
                  <a:schemeClr val="bg1"/>
                </a:gs>
                <a:gs pos="100000">
                  <a:srgbClr val="CCFF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b="1" i="0">
                  <a:latin typeface="黑体" panose="02010609060101010101" pitchFamily="49" charset="-122"/>
                  <a:ea typeface="黑体" panose="02010609060101010101" pitchFamily="49" charset="-122"/>
                </a:rPr>
                <a:t> </a:t>
              </a:r>
              <a:r>
                <a:rPr lang="en-US" altLang="zh-CN" sz="2800" b="1" i="0">
                  <a:solidFill>
                    <a:srgbClr val="990099"/>
                  </a:solidFill>
                  <a:latin typeface="黑体" panose="02010609060101010101" pitchFamily="49" charset="-122"/>
                  <a:ea typeface="黑体" panose="02010609060101010101" pitchFamily="49" charset="-122"/>
                </a:rPr>
                <a:t>GetTextMetrics (hdc,&amp;tm)</a:t>
              </a:r>
              <a:r>
                <a:rPr lang="zh-CN" altLang="en-US" sz="2800" b="1" i="0">
                  <a:solidFill>
                    <a:srgbClr val="990099"/>
                  </a:solidFill>
                  <a:latin typeface="黑体" panose="02010609060101010101" pitchFamily="49" charset="-122"/>
                  <a:ea typeface="黑体" panose="02010609060101010101" pitchFamily="49" charset="-122"/>
                </a:rPr>
                <a:t>；</a:t>
              </a:r>
              <a:r>
                <a:rPr lang="en-US" altLang="zh-CN" sz="2800" b="1" i="0">
                  <a:solidFill>
                    <a:srgbClr val="990099"/>
                  </a:solidFill>
                  <a:latin typeface="黑体" panose="02010609060101010101" pitchFamily="49" charset="-122"/>
                  <a:ea typeface="黑体" panose="02010609060101010101" pitchFamily="49" charset="-122"/>
                </a:rPr>
                <a:t>//</a:t>
              </a:r>
              <a:r>
                <a:rPr lang="en-US" altLang="zh-CN" sz="2800" b="1" i="0" u="sng">
                  <a:solidFill>
                    <a:srgbClr val="990099"/>
                  </a:solidFill>
                  <a:latin typeface="黑体" panose="02010609060101010101" pitchFamily="49" charset="-122"/>
                  <a:ea typeface="黑体" panose="02010609060101010101" pitchFamily="49" charset="-122"/>
                </a:rPr>
                <a:t>tm</a:t>
              </a:r>
              <a:r>
                <a:rPr lang="zh-CN" altLang="en-US" sz="2800" b="1" i="0" u="sng">
                  <a:solidFill>
                    <a:srgbClr val="990099"/>
                  </a:solidFill>
                  <a:latin typeface="黑体" panose="02010609060101010101" pitchFamily="49" charset="-122"/>
                  <a:ea typeface="黑体" panose="02010609060101010101" pitchFamily="49" charset="-122"/>
                </a:rPr>
                <a:t>为</a:t>
              </a:r>
              <a:r>
                <a:rPr lang="en-US" altLang="zh-CN" sz="2800" b="1" i="0" u="sng">
                  <a:solidFill>
                    <a:srgbClr val="990099"/>
                  </a:solidFill>
                  <a:latin typeface="黑体" panose="02010609060101010101" pitchFamily="49" charset="-122"/>
                  <a:ea typeface="黑体" panose="02010609060101010101" pitchFamily="49" charset="-122"/>
                </a:rPr>
                <a:t>TEXTMETRIC</a:t>
              </a:r>
              <a:r>
                <a:rPr lang="zh-CN" altLang="en-US" sz="2800" b="1" i="0" u="sng">
                  <a:solidFill>
                    <a:srgbClr val="990099"/>
                  </a:solidFill>
                  <a:latin typeface="黑体" panose="02010609060101010101" pitchFamily="49" charset="-122"/>
                  <a:ea typeface="黑体" panose="02010609060101010101" pitchFamily="49" charset="-122"/>
                </a:rPr>
                <a:t>结构</a:t>
              </a:r>
              <a:endParaRPr lang="zh-CN" altLang="en-US" b="1" i="0">
                <a:solidFill>
                  <a:srgbClr val="FF9900"/>
                </a:solidFill>
                <a:latin typeface="黑体" panose="02010609060101010101" pitchFamily="49" charset="-122"/>
                <a:ea typeface="黑体" panose="02010609060101010101" pitchFamily="49" charset="-122"/>
              </a:endParaRPr>
            </a:p>
          </p:txBody>
        </p:sp>
        <p:sp>
          <p:nvSpPr>
            <p:cNvPr id="14344" name="AutoShape 8"/>
            <p:cNvSpPr>
              <a:spLocks noChangeArrowheads="1"/>
            </p:cNvSpPr>
            <p:nvPr/>
          </p:nvSpPr>
          <p:spPr bwMode="auto">
            <a:xfrm>
              <a:off x="0" y="1824"/>
              <a:ext cx="1488" cy="624"/>
            </a:xfrm>
            <a:prstGeom prst="cloudCallout">
              <a:avLst>
                <a:gd name="adj1" fmla="val 48523"/>
                <a:gd name="adj2" fmla="val -83815"/>
              </a:avLst>
            </a:prstGeom>
            <a:solidFill>
              <a:srgbClr val="B1D1FF"/>
            </a:solidFill>
            <a:ln w="9525">
              <a:solidFill>
                <a:srgbClr val="CCFF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i="0"/>
                <a:t>获取当前使</a:t>
              </a:r>
              <a:endParaRPr lang="zh-CN" altLang="en-US" b="1" i="0"/>
            </a:p>
            <a:p>
              <a:pPr algn="ctr"/>
              <a:r>
                <a:rPr lang="zh-CN" altLang="en-US" b="1" i="0"/>
                <a:t>用字体信息</a:t>
              </a:r>
              <a:endParaRPr lang="zh-CN" altLang="en-US" b="1" i="0"/>
            </a:p>
          </p:txBody>
        </p:sp>
        <p:sp>
          <p:nvSpPr>
            <p:cNvPr id="14345" name="Text Box 9"/>
            <p:cNvSpPr txBox="1">
              <a:spLocks noChangeArrowheads="1"/>
            </p:cNvSpPr>
            <p:nvPr/>
          </p:nvSpPr>
          <p:spPr bwMode="auto">
            <a:xfrm>
              <a:off x="3072" y="2304"/>
              <a:ext cx="2256" cy="748"/>
            </a:xfrm>
            <a:prstGeom prst="rect">
              <a:avLst/>
            </a:prstGeom>
            <a:gradFill rotWithShape="0">
              <a:gsLst>
                <a:gs pos="0">
                  <a:srgbClr val="CCFFFF"/>
                </a:gs>
                <a:gs pos="100000">
                  <a:schemeClr val="bg1"/>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i="0"/>
                <a:t>调用该函数时，系统将当前字体的信息拷贝到</a:t>
              </a:r>
              <a:r>
                <a:rPr lang="en-US" altLang="zh-CN" b="1" i="0"/>
                <a:t>tm</a:t>
              </a:r>
              <a:r>
                <a:rPr lang="zh-CN" altLang="en-US" b="1" i="0"/>
                <a:t>标识的</a:t>
              </a:r>
              <a:r>
                <a:rPr lang="en-US" altLang="zh-CN" b="1" i="0">
                  <a:solidFill>
                    <a:srgbClr val="FF0000"/>
                  </a:solidFill>
                  <a:latin typeface="宋体" panose="02010600030101010101" pitchFamily="2" charset="-122"/>
                </a:rPr>
                <a:t>TEXTMETRIC</a:t>
              </a:r>
              <a:r>
                <a:rPr lang="zh-CN" altLang="en-US" b="1" i="0"/>
                <a:t>结构中</a:t>
              </a:r>
              <a:endParaRPr lang="zh-CN" altLang="en-US" b="1" i="0"/>
            </a:p>
          </p:txBody>
        </p:sp>
        <p:sp>
          <p:nvSpPr>
            <p:cNvPr id="14346" name="AutoShape 10"/>
            <p:cNvSpPr>
              <a:spLocks noChangeArrowheads="1"/>
            </p:cNvSpPr>
            <p:nvPr/>
          </p:nvSpPr>
          <p:spPr bwMode="auto">
            <a:xfrm>
              <a:off x="144" y="960"/>
              <a:ext cx="240" cy="672"/>
            </a:xfrm>
            <a:prstGeom prst="curvedRightArrow">
              <a:avLst>
                <a:gd name="adj1" fmla="val 56000"/>
                <a:gd name="adj2" fmla="val 112000"/>
                <a:gd name="adj3" fmla="val 33333"/>
              </a:avLst>
            </a:prstGeom>
            <a:solidFill>
              <a:srgbClr val="CCFF99"/>
            </a:solidFill>
            <a:ln w="9525">
              <a:solidFill>
                <a:srgbClr val="CCFF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7" name="Line 11"/>
            <p:cNvSpPr>
              <a:spLocks noChangeShapeType="1"/>
            </p:cNvSpPr>
            <p:nvPr/>
          </p:nvSpPr>
          <p:spPr bwMode="auto">
            <a:xfrm flipV="1">
              <a:off x="4176" y="1584"/>
              <a:ext cx="0" cy="720"/>
            </a:xfrm>
            <a:prstGeom prst="line">
              <a:avLst/>
            </a:prstGeom>
            <a:noFill/>
            <a:ln w="57150">
              <a:solidFill>
                <a:srgbClr val="CCFF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348"/>
                                        </p:tgtEl>
                                        <p:attrNameLst>
                                          <p:attrName>style.visibility</p:attrName>
                                        </p:attrNameLst>
                                      </p:cBhvr>
                                      <p:to>
                                        <p:strVal val="visible"/>
                                      </p:to>
                                    </p:set>
                                    <p:animEffect transition="in" filter="wipe(up)">
                                      <p:cBhvr>
                                        <p:cTn id="7" dur="500"/>
                                        <p:tgtEl>
                                          <p:spTgt spid="14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DA8F8AA-FA4E-4515-B3A4-39E253437014}" type="slidenum">
              <a:rPr lang="en-US" altLang="zh-CN"/>
            </a:fld>
            <a:endParaRPr lang="en-US" altLang="zh-CN"/>
          </a:p>
        </p:txBody>
      </p:sp>
      <p:sp>
        <p:nvSpPr>
          <p:cNvPr id="15362" name="Text Box 2"/>
          <p:cNvSpPr txBox="1">
            <a:spLocks noChangeArrowheads="1"/>
          </p:cNvSpPr>
          <p:nvPr/>
        </p:nvSpPr>
        <p:spPr bwMode="auto">
          <a:xfrm>
            <a:off x="0" y="152400"/>
            <a:ext cx="9906000" cy="6408738"/>
          </a:xfrm>
          <a:prstGeom prst="rect">
            <a:avLst/>
          </a:prstGeom>
          <a:gradFill rotWithShape="0">
            <a:gsLst>
              <a:gs pos="0">
                <a:schemeClr val="bg1"/>
              </a:gs>
              <a:gs pos="100000">
                <a:srgbClr val="CCFFFF"/>
              </a:gs>
            </a:gsLst>
            <a:path path="shape">
              <a:fillToRect l="50000" t="50000" r="50000" b="5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i="0"/>
              <a:t>系统定义的</a:t>
            </a:r>
            <a:r>
              <a:rPr lang="en-US" altLang="zh-CN" b="1" i="0">
                <a:solidFill>
                  <a:srgbClr val="FF0000"/>
                </a:solidFill>
              </a:rPr>
              <a:t>TEXTMETRICS</a:t>
            </a:r>
            <a:r>
              <a:rPr lang="zh-CN" altLang="en-US" b="1" i="0"/>
              <a:t>的结构如下：</a:t>
            </a:r>
            <a:endParaRPr lang="zh-CN" altLang="en-US" b="1" i="0"/>
          </a:p>
          <a:p>
            <a:pPr>
              <a:lnSpc>
                <a:spcPct val="85000"/>
              </a:lnSpc>
            </a:pPr>
            <a:r>
              <a:rPr lang="en-US" altLang="zh-CN" sz="2000" b="1" i="0">
                <a:solidFill>
                  <a:srgbClr val="008080"/>
                </a:solidFill>
                <a:latin typeface="黑体" panose="02010609060101010101" pitchFamily="49" charset="-122"/>
                <a:ea typeface="黑体" panose="02010609060101010101" pitchFamily="49" charset="-122"/>
              </a:rPr>
              <a:t>typedef struct tagTEXTMETRIC </a:t>
            </a:r>
            <a:endParaRPr lang="en-US" altLang="zh-CN" sz="2000" b="1" i="0">
              <a:solidFill>
                <a:srgbClr val="008080"/>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008080"/>
                </a:solidFill>
                <a:latin typeface="黑体" panose="02010609060101010101" pitchFamily="49" charset="-122"/>
                <a:ea typeface="黑体" panose="02010609060101010101" pitchFamily="49" charset="-122"/>
              </a:rPr>
              <a:t>{				//tm</a:t>
            </a:r>
            <a:endParaRPr lang="en-US" altLang="zh-CN" sz="2000" b="1" i="0">
              <a:solidFill>
                <a:srgbClr val="008080"/>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FF9900"/>
                </a:solidFill>
                <a:latin typeface="黑体" panose="02010609060101010101" pitchFamily="49" charset="-122"/>
                <a:ea typeface="黑体" panose="02010609060101010101" pitchFamily="49" charset="-122"/>
              </a:rPr>
              <a:t>LONG tmHeight;  		//</a:t>
            </a:r>
            <a:r>
              <a:rPr lang="zh-CN" altLang="en-US" sz="2000" b="1" i="0">
                <a:solidFill>
                  <a:srgbClr val="FF9900"/>
                </a:solidFill>
                <a:latin typeface="黑体" panose="02010609060101010101" pitchFamily="49" charset="-122"/>
                <a:ea typeface="黑体" panose="02010609060101010101" pitchFamily="49" charset="-122"/>
              </a:rPr>
              <a:t>字符高度</a:t>
            </a:r>
            <a:endParaRPr lang="zh-CN" altLang="en-US" sz="2000" b="1" i="0">
              <a:solidFill>
                <a:srgbClr val="FF9900"/>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FF9900"/>
                </a:solidFill>
                <a:latin typeface="黑体" panose="02010609060101010101" pitchFamily="49" charset="-122"/>
                <a:ea typeface="黑体" panose="02010609060101010101" pitchFamily="49" charset="-122"/>
              </a:rPr>
              <a:t>LONG tmAscent;	 		//</a:t>
            </a:r>
            <a:r>
              <a:rPr lang="zh-CN" altLang="en-US" sz="2000" b="1" i="0">
                <a:solidFill>
                  <a:srgbClr val="FF9900"/>
                </a:solidFill>
                <a:latin typeface="黑体" panose="02010609060101010101" pitchFamily="49" charset="-122"/>
                <a:ea typeface="黑体" panose="02010609060101010101" pitchFamily="49" charset="-122"/>
              </a:rPr>
              <a:t>字符基线以上高度</a:t>
            </a:r>
            <a:endParaRPr lang="zh-CN" altLang="en-US" sz="2000" b="1" i="0">
              <a:solidFill>
                <a:srgbClr val="FF9900"/>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FF9900"/>
                </a:solidFill>
                <a:latin typeface="黑体" panose="02010609060101010101" pitchFamily="49" charset="-122"/>
                <a:ea typeface="黑体" panose="02010609060101010101" pitchFamily="49" charset="-122"/>
              </a:rPr>
              <a:t>LONG tmDescent;  		//</a:t>
            </a:r>
            <a:r>
              <a:rPr lang="zh-CN" altLang="en-US" sz="2000" b="1" i="0">
                <a:solidFill>
                  <a:srgbClr val="FF9900"/>
                </a:solidFill>
                <a:latin typeface="黑体" panose="02010609060101010101" pitchFamily="49" charset="-122"/>
                <a:ea typeface="黑体" panose="02010609060101010101" pitchFamily="49" charset="-122"/>
              </a:rPr>
              <a:t>字符基线以下高度</a:t>
            </a:r>
            <a:endParaRPr lang="zh-CN" altLang="en-US" sz="2000" b="1" i="0">
              <a:solidFill>
                <a:srgbClr val="FF9900"/>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FF0000"/>
                </a:solidFill>
                <a:latin typeface="黑体" panose="02010609060101010101" pitchFamily="49" charset="-122"/>
                <a:ea typeface="黑体" panose="02010609060101010101" pitchFamily="49" charset="-122"/>
              </a:rPr>
              <a:t>LONG tmInternalLeading;	//tmHeight</a:t>
            </a:r>
            <a:r>
              <a:rPr lang="zh-CN" altLang="en-US" sz="2000" b="1" i="0">
                <a:solidFill>
                  <a:srgbClr val="FF0000"/>
                </a:solidFill>
                <a:latin typeface="黑体" panose="02010609060101010101" pitchFamily="49" charset="-122"/>
                <a:ea typeface="黑体" panose="02010609060101010101" pitchFamily="49" charset="-122"/>
              </a:rPr>
              <a:t>制订的字符高度顶部的控件</a:t>
            </a:r>
            <a:endParaRPr lang="zh-CN" altLang="en-US" sz="2000" b="1" i="0">
              <a:solidFill>
                <a:srgbClr val="FF0000"/>
              </a:solidFill>
              <a:latin typeface="黑体" panose="02010609060101010101" pitchFamily="49" charset="-122"/>
              <a:ea typeface="黑体" panose="02010609060101010101" pitchFamily="49" charset="-122"/>
            </a:endParaRPr>
          </a:p>
          <a:p>
            <a:pPr>
              <a:lnSpc>
                <a:spcPct val="85000"/>
              </a:lnSpc>
            </a:pPr>
            <a:r>
              <a:rPr lang="en-US" altLang="zh-CN" sz="2000" b="1" i="0">
                <a:solidFill>
                  <a:schemeClr val="accent2"/>
                </a:solidFill>
                <a:latin typeface="黑体" panose="02010609060101010101" pitchFamily="49" charset="-122"/>
                <a:ea typeface="黑体" panose="02010609060101010101" pitchFamily="49" charset="-122"/>
              </a:rPr>
              <a:t>LONG tmExternalLeading;	//</a:t>
            </a:r>
            <a:r>
              <a:rPr lang="zh-CN" altLang="en-US" sz="2000" b="1" i="0">
                <a:solidFill>
                  <a:schemeClr val="accent2"/>
                </a:solidFill>
                <a:latin typeface="黑体" panose="02010609060101010101" pitchFamily="49" charset="-122"/>
                <a:ea typeface="黑体" panose="02010609060101010101" pitchFamily="49" charset="-122"/>
              </a:rPr>
              <a:t>行与行之间的间隔</a:t>
            </a:r>
            <a:endParaRPr lang="zh-CN" altLang="en-US" sz="2000" b="1" i="0">
              <a:solidFill>
                <a:schemeClr val="accent2"/>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800080"/>
                </a:solidFill>
                <a:latin typeface="黑体" panose="02010609060101010101" pitchFamily="49" charset="-122"/>
                <a:ea typeface="黑体" panose="02010609060101010101" pitchFamily="49" charset="-122"/>
              </a:rPr>
              <a:t>LONG tmAveCharWidth;		//</a:t>
            </a:r>
            <a:r>
              <a:rPr lang="zh-CN" altLang="en-US" sz="2000" b="1" i="0">
                <a:solidFill>
                  <a:srgbClr val="800080"/>
                </a:solidFill>
                <a:latin typeface="黑体" panose="02010609060101010101" pitchFamily="49" charset="-122"/>
                <a:ea typeface="黑体" panose="02010609060101010101" pitchFamily="49" charset="-122"/>
              </a:rPr>
              <a:t>平均字符宽度</a:t>
            </a:r>
            <a:endParaRPr lang="zh-CN" altLang="en-US" sz="2000" b="1" i="0">
              <a:solidFill>
                <a:srgbClr val="800080"/>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800080"/>
                </a:solidFill>
                <a:latin typeface="黑体" panose="02010609060101010101" pitchFamily="49" charset="-122"/>
                <a:ea typeface="黑体" panose="02010609060101010101" pitchFamily="49" charset="-122"/>
              </a:rPr>
              <a:t>LONG tmMaxCharWidth;		//</a:t>
            </a:r>
            <a:r>
              <a:rPr lang="zh-CN" altLang="en-US" sz="2000" b="1" i="0">
                <a:solidFill>
                  <a:srgbClr val="800080"/>
                </a:solidFill>
                <a:latin typeface="黑体" panose="02010609060101010101" pitchFamily="49" charset="-122"/>
                <a:ea typeface="黑体" panose="02010609060101010101" pitchFamily="49" charset="-122"/>
              </a:rPr>
              <a:t>最大字符宽度</a:t>
            </a:r>
            <a:endParaRPr lang="zh-CN" altLang="en-US" sz="2000" b="1" i="0">
              <a:solidFill>
                <a:srgbClr val="800080"/>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666633"/>
                </a:solidFill>
                <a:latin typeface="黑体" panose="02010609060101010101" pitchFamily="49" charset="-122"/>
                <a:ea typeface="黑体" panose="02010609060101010101" pitchFamily="49" charset="-122"/>
              </a:rPr>
              <a:t>LONG tmWeight; 		//</a:t>
            </a:r>
            <a:r>
              <a:rPr lang="zh-CN" altLang="en-US" sz="2000" b="1" i="0">
                <a:solidFill>
                  <a:srgbClr val="666633"/>
                </a:solidFill>
                <a:latin typeface="黑体" panose="02010609060101010101" pitchFamily="49" charset="-122"/>
                <a:ea typeface="黑体" panose="02010609060101010101" pitchFamily="49" charset="-122"/>
              </a:rPr>
              <a:t>字符的粗细度</a:t>
            </a:r>
            <a:endParaRPr lang="zh-CN" altLang="en-US" sz="2000" b="1" i="0">
              <a:solidFill>
                <a:srgbClr val="666633"/>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008080"/>
                </a:solidFill>
                <a:latin typeface="黑体" panose="02010609060101010101" pitchFamily="49" charset="-122"/>
                <a:ea typeface="黑体" panose="02010609060101010101" pitchFamily="49" charset="-122"/>
              </a:rPr>
              <a:t>LONG tmOverhang;		//</a:t>
            </a:r>
            <a:r>
              <a:rPr lang="zh-CN" altLang="en-US" sz="2000" b="1" i="0">
                <a:solidFill>
                  <a:srgbClr val="008080"/>
                </a:solidFill>
                <a:latin typeface="黑体" panose="02010609060101010101" pitchFamily="49" charset="-122"/>
                <a:ea typeface="黑体" panose="02010609060101010101" pitchFamily="49" charset="-122"/>
              </a:rPr>
              <a:t>合成字体间附加的宽度</a:t>
            </a:r>
            <a:endParaRPr lang="zh-CN" altLang="en-US" sz="2000" b="1" i="0">
              <a:solidFill>
                <a:srgbClr val="008080"/>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FF0000"/>
                </a:solidFill>
                <a:latin typeface="黑体" panose="02010609060101010101" pitchFamily="49" charset="-122"/>
                <a:ea typeface="黑体" panose="02010609060101010101" pitchFamily="49" charset="-122"/>
              </a:rPr>
              <a:t>LONG tmDigitizedAspectX; 	//</a:t>
            </a:r>
            <a:r>
              <a:rPr lang="zh-CN" altLang="en-US" sz="2000" b="1" i="0">
                <a:solidFill>
                  <a:srgbClr val="FF0000"/>
                </a:solidFill>
                <a:latin typeface="黑体" panose="02010609060101010101" pitchFamily="49" charset="-122"/>
                <a:ea typeface="黑体" panose="02010609060101010101" pitchFamily="49" charset="-122"/>
              </a:rPr>
              <a:t>为输出设备设计的</a:t>
            </a:r>
            <a:r>
              <a:rPr lang="en-US" altLang="zh-CN" sz="2000" b="1" i="0">
                <a:solidFill>
                  <a:srgbClr val="FF0000"/>
                </a:solidFill>
                <a:latin typeface="黑体" panose="02010609060101010101" pitchFamily="49" charset="-122"/>
                <a:ea typeface="黑体" panose="02010609060101010101" pitchFamily="49" charset="-122"/>
              </a:rPr>
              <a:t>X</a:t>
            </a:r>
            <a:r>
              <a:rPr lang="zh-CN" altLang="en-US" sz="2000" b="1" i="0">
                <a:solidFill>
                  <a:srgbClr val="FF0000"/>
                </a:solidFill>
                <a:latin typeface="黑体" panose="02010609060101010101" pitchFamily="49" charset="-122"/>
                <a:ea typeface="黑体" panose="02010609060101010101" pitchFamily="49" charset="-122"/>
              </a:rPr>
              <a:t>轴尺寸</a:t>
            </a:r>
            <a:endParaRPr lang="zh-CN" altLang="en-US" sz="2000" b="1" i="0">
              <a:solidFill>
                <a:srgbClr val="FF0000"/>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FF0000"/>
                </a:solidFill>
                <a:latin typeface="黑体" panose="02010609060101010101" pitchFamily="49" charset="-122"/>
                <a:ea typeface="黑体" panose="02010609060101010101" pitchFamily="49" charset="-122"/>
              </a:rPr>
              <a:t>LONG tmDigitizedAspectY; 	//</a:t>
            </a:r>
            <a:r>
              <a:rPr lang="zh-CN" altLang="en-US" sz="2000" b="1" i="0">
                <a:solidFill>
                  <a:srgbClr val="FF0000"/>
                </a:solidFill>
                <a:latin typeface="黑体" panose="02010609060101010101" pitchFamily="49" charset="-122"/>
                <a:ea typeface="黑体" panose="02010609060101010101" pitchFamily="49" charset="-122"/>
              </a:rPr>
              <a:t>为输出设备设计的</a:t>
            </a:r>
            <a:r>
              <a:rPr lang="en-US" altLang="zh-CN" sz="2000" b="1" i="0">
                <a:solidFill>
                  <a:srgbClr val="FF0000"/>
                </a:solidFill>
                <a:latin typeface="黑体" panose="02010609060101010101" pitchFamily="49" charset="-122"/>
                <a:ea typeface="黑体" panose="02010609060101010101" pitchFamily="49" charset="-122"/>
              </a:rPr>
              <a:t>Y</a:t>
            </a:r>
            <a:r>
              <a:rPr lang="zh-CN" altLang="en-US" sz="2000" b="1" i="0">
                <a:solidFill>
                  <a:srgbClr val="FF0000"/>
                </a:solidFill>
                <a:latin typeface="黑体" panose="02010609060101010101" pitchFamily="49" charset="-122"/>
                <a:ea typeface="黑体" panose="02010609060101010101" pitchFamily="49" charset="-122"/>
              </a:rPr>
              <a:t>轴尺寸</a:t>
            </a:r>
            <a:endParaRPr lang="zh-CN" altLang="en-US" sz="2000" b="1" i="0">
              <a:solidFill>
                <a:srgbClr val="FF0000"/>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FF9900"/>
                </a:solidFill>
                <a:latin typeface="黑体" panose="02010609060101010101" pitchFamily="49" charset="-122"/>
                <a:ea typeface="黑体" panose="02010609060101010101" pitchFamily="49" charset="-122"/>
              </a:rPr>
              <a:t>BCHAR tmFirstChar;		//</a:t>
            </a:r>
            <a:r>
              <a:rPr lang="zh-CN" altLang="en-US" sz="2000" b="1" i="0">
                <a:solidFill>
                  <a:srgbClr val="FF9900"/>
                </a:solidFill>
                <a:latin typeface="黑体" panose="02010609060101010101" pitchFamily="49" charset="-122"/>
                <a:ea typeface="黑体" panose="02010609060101010101" pitchFamily="49" charset="-122"/>
              </a:rPr>
              <a:t>字体中第一个字符值</a:t>
            </a:r>
            <a:endParaRPr lang="zh-CN" altLang="en-US" sz="2000" b="1" i="0">
              <a:solidFill>
                <a:srgbClr val="FF9900"/>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FF9900"/>
                </a:solidFill>
                <a:latin typeface="黑体" panose="02010609060101010101" pitchFamily="49" charset="-122"/>
                <a:ea typeface="黑体" panose="02010609060101010101" pitchFamily="49" charset="-122"/>
              </a:rPr>
              <a:t>BCHAR tmLastChar; 		//</a:t>
            </a:r>
            <a:r>
              <a:rPr lang="zh-CN" altLang="en-US" sz="2000" b="1" i="0">
                <a:solidFill>
                  <a:srgbClr val="FF9900"/>
                </a:solidFill>
                <a:latin typeface="黑体" panose="02010609060101010101" pitchFamily="49" charset="-122"/>
                <a:ea typeface="黑体" panose="02010609060101010101" pitchFamily="49" charset="-122"/>
              </a:rPr>
              <a:t>字体中最后一个字符值</a:t>
            </a:r>
            <a:endParaRPr lang="zh-CN" altLang="en-US" sz="2000" b="1" i="0">
              <a:solidFill>
                <a:srgbClr val="FF9900"/>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0033CC"/>
                </a:solidFill>
                <a:latin typeface="黑体" panose="02010609060101010101" pitchFamily="49" charset="-122"/>
                <a:ea typeface="黑体" panose="02010609060101010101" pitchFamily="49" charset="-122"/>
              </a:rPr>
              <a:t>BCHAR tmDefaultChar; 		//</a:t>
            </a:r>
            <a:r>
              <a:rPr lang="zh-CN" altLang="en-US" sz="2000" b="1" i="0">
                <a:solidFill>
                  <a:srgbClr val="0033CC"/>
                </a:solidFill>
                <a:latin typeface="黑体" panose="02010609060101010101" pitchFamily="49" charset="-122"/>
                <a:ea typeface="黑体" panose="02010609060101010101" pitchFamily="49" charset="-122"/>
              </a:rPr>
              <a:t>代替不在字体中字符的字符</a:t>
            </a:r>
            <a:endParaRPr lang="zh-CN" altLang="en-US" sz="2000" b="1" i="0">
              <a:solidFill>
                <a:srgbClr val="0033CC"/>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800080"/>
                </a:solidFill>
                <a:latin typeface="黑体" panose="02010609060101010101" pitchFamily="49" charset="-122"/>
                <a:ea typeface="黑体" panose="02010609060101010101" pitchFamily="49" charset="-122"/>
              </a:rPr>
              <a:t>BCHAR tmBreakChar;		//</a:t>
            </a:r>
            <a:r>
              <a:rPr lang="zh-CN" altLang="en-US" sz="2000" b="1" i="0">
                <a:solidFill>
                  <a:srgbClr val="800080"/>
                </a:solidFill>
                <a:latin typeface="黑体" panose="02010609060101010101" pitchFamily="49" charset="-122"/>
                <a:ea typeface="黑体" panose="02010609060101010101" pitchFamily="49" charset="-122"/>
              </a:rPr>
              <a:t>作为分割符的字符</a:t>
            </a:r>
            <a:endParaRPr lang="zh-CN" altLang="en-US" sz="2000" b="1" i="0">
              <a:solidFill>
                <a:srgbClr val="800080"/>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666633"/>
                </a:solidFill>
                <a:latin typeface="黑体" panose="02010609060101010101" pitchFamily="49" charset="-122"/>
                <a:ea typeface="黑体" panose="02010609060101010101" pitchFamily="49" charset="-122"/>
              </a:rPr>
              <a:t>BYTE tmItalic; 		//</a:t>
            </a:r>
            <a:r>
              <a:rPr lang="zh-CN" altLang="en-US" sz="2000" b="1" i="0">
                <a:solidFill>
                  <a:srgbClr val="666633"/>
                </a:solidFill>
                <a:latin typeface="黑体" panose="02010609060101010101" pitchFamily="49" charset="-122"/>
                <a:ea typeface="黑体" panose="02010609060101010101" pitchFamily="49" charset="-122"/>
              </a:rPr>
              <a:t>非</a:t>
            </a:r>
            <a:r>
              <a:rPr lang="en-US" altLang="zh-CN" sz="2000" b="1" i="0">
                <a:solidFill>
                  <a:srgbClr val="666633"/>
                </a:solidFill>
                <a:latin typeface="黑体" panose="02010609060101010101" pitchFamily="49" charset="-122"/>
                <a:ea typeface="黑体" panose="02010609060101010101" pitchFamily="49" charset="-122"/>
              </a:rPr>
              <a:t>0</a:t>
            </a:r>
            <a:r>
              <a:rPr lang="zh-CN" altLang="en-US" sz="2000" b="1" i="0">
                <a:solidFill>
                  <a:srgbClr val="666633"/>
                </a:solidFill>
                <a:latin typeface="黑体" panose="02010609060101010101" pitchFamily="49" charset="-122"/>
                <a:ea typeface="黑体" panose="02010609060101010101" pitchFamily="49" charset="-122"/>
              </a:rPr>
              <a:t>则表示字体为斜体</a:t>
            </a:r>
            <a:endParaRPr lang="zh-CN" altLang="en-US" sz="2000" b="1" i="0">
              <a:solidFill>
                <a:srgbClr val="666633"/>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008080"/>
                </a:solidFill>
                <a:latin typeface="黑体" panose="02010609060101010101" pitchFamily="49" charset="-122"/>
                <a:ea typeface="黑体" panose="02010609060101010101" pitchFamily="49" charset="-122"/>
              </a:rPr>
              <a:t>BYTE tmUnderlined; 		//</a:t>
            </a:r>
            <a:r>
              <a:rPr lang="zh-CN" altLang="en-US" sz="2000" b="1" i="0">
                <a:solidFill>
                  <a:srgbClr val="008080"/>
                </a:solidFill>
                <a:latin typeface="黑体" panose="02010609060101010101" pitchFamily="49" charset="-122"/>
                <a:ea typeface="黑体" panose="02010609060101010101" pitchFamily="49" charset="-122"/>
              </a:rPr>
              <a:t>非</a:t>
            </a:r>
            <a:r>
              <a:rPr lang="en-US" altLang="zh-CN" sz="2000" b="1" i="0">
                <a:solidFill>
                  <a:srgbClr val="008080"/>
                </a:solidFill>
                <a:latin typeface="黑体" panose="02010609060101010101" pitchFamily="49" charset="-122"/>
                <a:ea typeface="黑体" panose="02010609060101010101" pitchFamily="49" charset="-122"/>
              </a:rPr>
              <a:t>0</a:t>
            </a:r>
            <a:r>
              <a:rPr lang="zh-CN" altLang="en-US" sz="2000" b="1" i="0">
                <a:solidFill>
                  <a:srgbClr val="008080"/>
                </a:solidFill>
                <a:latin typeface="黑体" panose="02010609060101010101" pitchFamily="49" charset="-122"/>
                <a:ea typeface="黑体" panose="02010609060101010101" pitchFamily="49" charset="-122"/>
              </a:rPr>
              <a:t>则表示字体有下划线</a:t>
            </a:r>
            <a:endParaRPr lang="zh-CN" altLang="en-US" sz="2000" b="1" i="0">
              <a:solidFill>
                <a:srgbClr val="008080"/>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FF9900"/>
                </a:solidFill>
                <a:latin typeface="黑体" panose="02010609060101010101" pitchFamily="49" charset="-122"/>
                <a:ea typeface="黑体" panose="02010609060101010101" pitchFamily="49" charset="-122"/>
              </a:rPr>
              <a:t>BYTE tmStruckOut; 		//</a:t>
            </a:r>
            <a:r>
              <a:rPr lang="zh-CN" altLang="en-US" sz="2000" b="1" i="0">
                <a:solidFill>
                  <a:srgbClr val="FF9900"/>
                </a:solidFill>
                <a:latin typeface="黑体" panose="02010609060101010101" pitchFamily="49" charset="-122"/>
                <a:ea typeface="黑体" panose="02010609060101010101" pitchFamily="49" charset="-122"/>
              </a:rPr>
              <a:t>非</a:t>
            </a:r>
            <a:r>
              <a:rPr lang="en-US" altLang="zh-CN" sz="2000" b="1" i="0">
                <a:solidFill>
                  <a:srgbClr val="FF9900"/>
                </a:solidFill>
                <a:latin typeface="黑体" panose="02010609060101010101" pitchFamily="49" charset="-122"/>
                <a:ea typeface="黑体" panose="02010609060101010101" pitchFamily="49" charset="-122"/>
              </a:rPr>
              <a:t>0</a:t>
            </a:r>
            <a:r>
              <a:rPr lang="zh-CN" altLang="en-US" sz="2000" b="1" i="0">
                <a:solidFill>
                  <a:srgbClr val="FF9900"/>
                </a:solidFill>
                <a:latin typeface="黑体" panose="02010609060101010101" pitchFamily="49" charset="-122"/>
                <a:ea typeface="黑体" panose="02010609060101010101" pitchFamily="49" charset="-122"/>
              </a:rPr>
              <a:t>则表示字符为删除字体</a:t>
            </a:r>
            <a:endParaRPr lang="zh-CN" altLang="en-US" sz="2000" b="1" i="0">
              <a:solidFill>
                <a:srgbClr val="FF9900"/>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FF0000"/>
                </a:solidFill>
                <a:latin typeface="黑体" panose="02010609060101010101" pitchFamily="49" charset="-122"/>
                <a:ea typeface="黑体" panose="02010609060101010101" pitchFamily="49" charset="-122"/>
              </a:rPr>
              <a:t>BYTE tmPitchAndFamily; 	//</a:t>
            </a:r>
            <a:r>
              <a:rPr lang="zh-CN" altLang="en-US" sz="2000" b="1" i="0">
                <a:solidFill>
                  <a:srgbClr val="FF0000"/>
                </a:solidFill>
                <a:latin typeface="黑体" panose="02010609060101010101" pitchFamily="49" charset="-122"/>
                <a:ea typeface="黑体" panose="02010609060101010101" pitchFamily="49" charset="-122"/>
              </a:rPr>
              <a:t>字体间距和字体族</a:t>
            </a:r>
            <a:endParaRPr lang="zh-CN" altLang="en-US" sz="2000" b="1" i="0">
              <a:solidFill>
                <a:srgbClr val="FF0000"/>
              </a:solidFill>
              <a:latin typeface="黑体" panose="02010609060101010101" pitchFamily="49" charset="-122"/>
              <a:ea typeface="黑体" panose="02010609060101010101" pitchFamily="49" charset="-122"/>
            </a:endParaRPr>
          </a:p>
          <a:p>
            <a:pPr>
              <a:lnSpc>
                <a:spcPct val="85000"/>
              </a:lnSpc>
            </a:pPr>
            <a:r>
              <a:rPr lang="en-US" altLang="zh-CN" sz="2000" b="1" i="0">
                <a:solidFill>
                  <a:schemeClr val="accent2"/>
                </a:solidFill>
                <a:latin typeface="黑体" panose="02010609060101010101" pitchFamily="49" charset="-122"/>
                <a:ea typeface="黑体" panose="02010609060101010101" pitchFamily="49" charset="-122"/>
              </a:rPr>
              <a:t>BYTE tmCharSet; 		//</a:t>
            </a:r>
            <a:r>
              <a:rPr lang="zh-CN" altLang="en-US" sz="2000" b="1" i="0">
                <a:solidFill>
                  <a:schemeClr val="accent2"/>
                </a:solidFill>
                <a:latin typeface="黑体" panose="02010609060101010101" pitchFamily="49" charset="-122"/>
                <a:ea typeface="黑体" panose="02010609060101010101" pitchFamily="49" charset="-122"/>
              </a:rPr>
              <a:t>字符集</a:t>
            </a:r>
            <a:endParaRPr lang="zh-CN" altLang="en-US" sz="2000" b="1" i="0">
              <a:solidFill>
                <a:schemeClr val="accent2"/>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008080"/>
                </a:solidFill>
                <a:latin typeface="黑体" panose="02010609060101010101" pitchFamily="49" charset="-122"/>
                <a:ea typeface="黑体" panose="02010609060101010101" pitchFamily="49" charset="-122"/>
              </a:rPr>
              <a:t>}TEXTMETRIC</a:t>
            </a:r>
            <a:endParaRPr lang="en-US" altLang="zh-CN" sz="2000" b="1" i="0">
              <a:solidFill>
                <a:srgbClr val="008080"/>
              </a:solidFill>
              <a:latin typeface="黑体" panose="02010609060101010101" pitchFamily="49" charset="-122"/>
              <a:ea typeface="黑体" panose="02010609060101010101" pitchFamily="49" charset="-122"/>
            </a:endParaRPr>
          </a:p>
        </p:txBody>
      </p:sp>
      <p:sp>
        <p:nvSpPr>
          <p:cNvPr id="15363" name="WordArt 3">
            <a:hlinkClick r:id="rId1" action="ppaction://hlinksldjump"/>
          </p:cNvPr>
          <p:cNvSpPr>
            <a:spLocks noChangeArrowheads="1" noChangeShapeType="1" noTextEdit="1"/>
          </p:cNvSpPr>
          <p:nvPr/>
        </p:nvSpPr>
        <p:spPr bwMode="auto">
          <a:xfrm>
            <a:off x="7099300" y="5486400"/>
            <a:ext cx="2393950" cy="1081088"/>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44444"/>
              </a:avLst>
            </a:prstTxWarp>
            <a:scene3d>
              <a:camera prst="legacyPerspectiveFront">
                <a:rot lat="20519999" lon="1080000" rev="0"/>
              </a:camera>
              <a:lightRig rig="legacyHarsh2" dir="b"/>
            </a:scene3d>
            <a:sp3d extrusionH="430200" prstMaterial="legacyMatte">
              <a:extrusionClr>
                <a:srgbClr val="FF6600"/>
              </a:extrusionClr>
              <a:contourClr>
                <a:srgbClr val="FFE701"/>
              </a:contourClr>
            </a:sp3d>
          </a:bodyPr>
          <a:lstStyle/>
          <a:p>
            <a:pPr algn="ctr"/>
            <a:r>
              <a:rPr lang="en-US" altLang="zh-CN" sz="3600" kern="10">
                <a:ln w="9525">
                  <a:round/>
                </a:ln>
                <a:gradFill rotWithShape="0">
                  <a:gsLst>
                    <a:gs pos="0">
                      <a:srgbClr val="FFE701"/>
                    </a:gs>
                    <a:gs pos="100000">
                      <a:srgbClr val="FE3E02"/>
                    </a:gs>
                  </a:gsLst>
                  <a:lin ang="5400000" scaled="1"/>
                </a:gradFill>
                <a:latin typeface="宋体" panose="02010600030101010101" pitchFamily="2" charset="-122"/>
              </a:rPr>
              <a:t>Return</a:t>
            </a:r>
            <a:endParaRPr lang="zh-CN" altLang="en-US" sz="3600" kern="10">
              <a:ln w="9525">
                <a:round/>
              </a:ln>
              <a:gradFill rotWithShape="0">
                <a:gsLst>
                  <a:gs pos="0">
                    <a:srgbClr val="FFE701"/>
                  </a:gs>
                  <a:gs pos="100000">
                    <a:srgbClr val="FE3E02"/>
                  </a:gs>
                </a:gsLst>
                <a:lin ang="5400000" scaled="1"/>
              </a:gra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barn(inVertical)">
                                      <p:cBhvr>
                                        <p:cTn id="7"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2"/>
          </p:nvPr>
        </p:nvSpPr>
        <p:spPr/>
        <p:txBody>
          <a:bodyPr/>
          <a:lstStyle/>
          <a:p>
            <a:fld id="{EDBB82B6-C92F-45CE-9924-B276FAB452EC}" type="slidenum">
              <a:rPr lang="en-US" altLang="zh-CN"/>
            </a:fld>
            <a:endParaRPr lang="en-US" altLang="zh-CN"/>
          </a:p>
        </p:txBody>
      </p:sp>
      <p:sp>
        <p:nvSpPr>
          <p:cNvPr id="16387" name="Text Box 3"/>
          <p:cNvSpPr txBox="1">
            <a:spLocks noChangeArrowheads="1"/>
          </p:cNvSpPr>
          <p:nvPr/>
        </p:nvSpPr>
        <p:spPr bwMode="auto">
          <a:xfrm>
            <a:off x="76200" y="47625"/>
            <a:ext cx="2486025" cy="641350"/>
          </a:xfrm>
          <a:prstGeom prst="rect">
            <a:avLst/>
          </a:prstGeom>
          <a:gradFill rotWithShape="0">
            <a:gsLst>
              <a:gs pos="0">
                <a:srgbClr val="CCFF99"/>
              </a:gs>
              <a:gs pos="50000">
                <a:srgbClr val="FFEBFA"/>
              </a:gs>
              <a:gs pos="100000">
                <a:srgbClr val="CCFF99"/>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sz="3600" b="1" i="0">
                <a:solidFill>
                  <a:srgbClr val="FF0000"/>
                </a:solidFill>
                <a:ea typeface="隶书" panose="02010509060101010101" pitchFamily="49" charset="-122"/>
              </a:rPr>
              <a:t>格式化文本</a:t>
            </a:r>
            <a:endParaRPr lang="zh-CN" altLang="en-US" sz="3600" b="1" i="0">
              <a:solidFill>
                <a:srgbClr val="008000"/>
              </a:solidFill>
              <a:ea typeface="隶书" panose="02010509060101010101" pitchFamily="49" charset="-122"/>
            </a:endParaRPr>
          </a:p>
        </p:txBody>
      </p:sp>
      <p:sp>
        <p:nvSpPr>
          <p:cNvPr id="16389" name="Text Box 5"/>
          <p:cNvSpPr txBox="1">
            <a:spLocks noChangeArrowheads="1"/>
          </p:cNvSpPr>
          <p:nvPr/>
        </p:nvSpPr>
        <p:spPr bwMode="auto">
          <a:xfrm>
            <a:off x="165100" y="1625600"/>
            <a:ext cx="3559175" cy="519113"/>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sz="2800" b="1" i="0">
                <a:solidFill>
                  <a:srgbClr val="990099"/>
                </a:solidFill>
              </a:rPr>
              <a:t>(1) </a:t>
            </a:r>
            <a:r>
              <a:rPr lang="zh-CN" altLang="en-US" sz="2800" b="1" i="0">
                <a:solidFill>
                  <a:srgbClr val="990099"/>
                </a:solidFill>
              </a:rPr>
              <a:t>确定后续文本坐标</a:t>
            </a:r>
            <a:endParaRPr lang="zh-CN" altLang="en-US" sz="2800" b="1" i="0">
              <a:solidFill>
                <a:srgbClr val="990099"/>
              </a:solidFill>
            </a:endParaRPr>
          </a:p>
        </p:txBody>
      </p:sp>
      <p:grpSp>
        <p:nvGrpSpPr>
          <p:cNvPr id="16395" name="Group 11"/>
          <p:cNvGrpSpPr/>
          <p:nvPr/>
        </p:nvGrpSpPr>
        <p:grpSpPr bwMode="auto">
          <a:xfrm>
            <a:off x="2547938" y="609600"/>
            <a:ext cx="7281862" cy="1066800"/>
            <a:chOff x="576" y="528"/>
            <a:chExt cx="4234" cy="672"/>
          </a:xfrm>
        </p:grpSpPr>
        <p:sp>
          <p:nvSpPr>
            <p:cNvPr id="16388" name="Text Box 4"/>
            <p:cNvSpPr txBox="1">
              <a:spLocks noChangeArrowheads="1"/>
            </p:cNvSpPr>
            <p:nvPr/>
          </p:nvSpPr>
          <p:spPr bwMode="auto">
            <a:xfrm>
              <a:off x="1920" y="912"/>
              <a:ext cx="2640" cy="288"/>
            </a:xfrm>
            <a:prstGeom prst="rect">
              <a:avLst/>
            </a:prstGeom>
            <a:gradFill rotWithShape="0">
              <a:gsLst>
                <a:gs pos="0">
                  <a:schemeClr val="bg1"/>
                </a:gs>
                <a:gs pos="100000">
                  <a:srgbClr val="CCFF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b="1" i="0">
                  <a:solidFill>
                    <a:srgbClr val="0000CC"/>
                  </a:solidFill>
                </a:rPr>
                <a:t>换行时确定下一行文本的坐标</a:t>
              </a:r>
              <a:endParaRPr lang="zh-CN" altLang="en-US" b="1" i="0">
                <a:solidFill>
                  <a:srgbClr val="800080"/>
                </a:solidFill>
              </a:endParaRPr>
            </a:p>
          </p:txBody>
        </p:sp>
        <p:sp>
          <p:nvSpPr>
            <p:cNvPr id="16391" name="Text Box 7"/>
            <p:cNvSpPr txBox="1">
              <a:spLocks noChangeArrowheads="1"/>
            </p:cNvSpPr>
            <p:nvPr/>
          </p:nvSpPr>
          <p:spPr bwMode="auto">
            <a:xfrm>
              <a:off x="576" y="538"/>
              <a:ext cx="1166" cy="518"/>
            </a:xfrm>
            <a:prstGeom prst="rect">
              <a:avLst/>
            </a:prstGeom>
            <a:gradFill rotWithShape="0">
              <a:gsLst>
                <a:gs pos="0">
                  <a:srgbClr val="CCFFFF"/>
                </a:gs>
                <a:gs pos="100000">
                  <a:schemeClr val="bg1"/>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b="1" i="0"/>
                <a:t>需要格式化处理的情况</a:t>
              </a:r>
              <a:endParaRPr lang="zh-CN" altLang="en-US" b="1" i="0"/>
            </a:p>
          </p:txBody>
        </p:sp>
        <p:sp>
          <p:nvSpPr>
            <p:cNvPr id="16392" name="Text Box 8"/>
            <p:cNvSpPr txBox="1">
              <a:spLocks noChangeArrowheads="1"/>
            </p:cNvSpPr>
            <p:nvPr/>
          </p:nvSpPr>
          <p:spPr bwMode="auto">
            <a:xfrm>
              <a:off x="1920" y="528"/>
              <a:ext cx="2890" cy="288"/>
            </a:xfrm>
            <a:prstGeom prst="rect">
              <a:avLst/>
            </a:prstGeom>
            <a:gradFill rotWithShape="0">
              <a:gsLst>
                <a:gs pos="0">
                  <a:schemeClr val="bg1"/>
                </a:gs>
                <a:gs pos="100000">
                  <a:srgbClr val="CCFF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b="1" i="0">
                  <a:solidFill>
                    <a:srgbClr val="990099"/>
                  </a:solidFill>
                </a:rPr>
                <a:t>在文本行中确定后续文本的坐标</a:t>
              </a:r>
              <a:endParaRPr lang="zh-CN" altLang="en-US" b="1" i="0">
                <a:solidFill>
                  <a:srgbClr val="990099"/>
                </a:solidFill>
              </a:endParaRPr>
            </a:p>
          </p:txBody>
        </p:sp>
        <p:sp>
          <p:nvSpPr>
            <p:cNvPr id="16393" name="AutoShape 9"/>
            <p:cNvSpPr/>
            <p:nvPr/>
          </p:nvSpPr>
          <p:spPr bwMode="auto">
            <a:xfrm>
              <a:off x="1728" y="624"/>
              <a:ext cx="192" cy="432"/>
            </a:xfrm>
            <a:prstGeom prst="leftBrace">
              <a:avLst>
                <a:gd name="adj1" fmla="val 18750"/>
                <a:gd name="adj2" fmla="val 50000"/>
              </a:avLst>
            </a:prstGeom>
            <a:noFill/>
            <a:ln w="38100">
              <a:solidFill>
                <a:srgbClr val="CCFF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400" name="Group 16"/>
          <p:cNvGrpSpPr/>
          <p:nvPr/>
        </p:nvGrpSpPr>
        <p:grpSpPr bwMode="auto">
          <a:xfrm>
            <a:off x="82550" y="2209800"/>
            <a:ext cx="9658350" cy="3743325"/>
            <a:chOff x="48" y="1392"/>
            <a:chExt cx="5616" cy="2358"/>
          </a:xfrm>
        </p:grpSpPr>
        <p:sp>
          <p:nvSpPr>
            <p:cNvPr id="16390" name="Text Box 6"/>
            <p:cNvSpPr txBox="1">
              <a:spLocks noChangeArrowheads="1"/>
            </p:cNvSpPr>
            <p:nvPr/>
          </p:nvSpPr>
          <p:spPr bwMode="auto">
            <a:xfrm>
              <a:off x="48" y="1392"/>
              <a:ext cx="5616" cy="2358"/>
            </a:xfrm>
            <a:prstGeom prst="rect">
              <a:avLst/>
            </a:prstGeom>
            <a:gradFill rotWithShape="0">
              <a:gsLst>
                <a:gs pos="0">
                  <a:srgbClr val="CCFFFF"/>
                </a:gs>
                <a:gs pos="100000">
                  <a:schemeClr val="bg1"/>
                </a:gs>
              </a:gsLst>
              <a:path path="rect">
                <a:fillToRect t="100000" r="10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i="0"/>
                <a:t>确定后续文本的坐标</a:t>
              </a:r>
              <a:r>
                <a:rPr lang="en-US" altLang="zh-CN" b="1" i="0"/>
                <a:t>,</a:t>
              </a:r>
              <a:r>
                <a:rPr lang="zh-CN" altLang="en-US" b="1" i="0"/>
                <a:t>应先获取当前的字符串的宽度</a:t>
              </a:r>
              <a:r>
                <a:rPr lang="en-US" altLang="zh-CN" b="1" i="0"/>
                <a:t>,</a:t>
              </a:r>
              <a:r>
                <a:rPr lang="en-US" altLang="zh-CN" b="1" i="0">
                  <a:solidFill>
                    <a:srgbClr val="FF33CC"/>
                  </a:solidFill>
                </a:rPr>
                <a:t> </a:t>
              </a:r>
              <a:r>
                <a:rPr lang="zh-CN" altLang="en-US" b="1" i="0">
                  <a:solidFill>
                    <a:srgbClr val="800080"/>
                  </a:solidFill>
                </a:rPr>
                <a:t>该工作由</a:t>
              </a:r>
              <a:r>
                <a:rPr lang="en-US" altLang="zh-CN" b="1" i="0">
                  <a:solidFill>
                    <a:srgbClr val="FF0000"/>
                  </a:solidFill>
                </a:rPr>
                <a:t>GetTextExtentPoint32</a:t>
              </a:r>
              <a:r>
                <a:rPr lang="zh-CN" altLang="zh-CN" b="1" i="0">
                  <a:solidFill>
                    <a:srgbClr val="800080"/>
                  </a:solidFill>
                </a:rPr>
                <a:t>函数</a:t>
              </a:r>
              <a:r>
                <a:rPr lang="zh-CN" altLang="en-US" b="1" i="0"/>
                <a:t>完成，并把它存储于一个</a:t>
              </a:r>
              <a:r>
                <a:rPr lang="en-US" altLang="zh-CN" b="1" i="0">
                  <a:solidFill>
                    <a:srgbClr val="0033CC"/>
                  </a:solidFill>
                </a:rPr>
                <a:t>SIZE</a:t>
              </a:r>
              <a:r>
                <a:rPr lang="zh-CN" altLang="en-US" b="1" i="0">
                  <a:solidFill>
                    <a:srgbClr val="0033CC"/>
                  </a:solidFill>
                </a:rPr>
                <a:t>结构</a:t>
              </a:r>
              <a:r>
                <a:rPr lang="zh-CN" altLang="en-US" b="1" i="0"/>
                <a:t>中。</a:t>
              </a:r>
              <a:endParaRPr lang="zh-CN" altLang="en-US" b="1" i="0"/>
            </a:p>
            <a:p>
              <a:endParaRPr lang="zh-CN" altLang="en-US" b="1" i="0"/>
            </a:p>
            <a:p>
              <a:r>
                <a:rPr lang="en-US" altLang="zh-CN" b="1" i="0">
                  <a:solidFill>
                    <a:srgbClr val="FF0000"/>
                  </a:solidFill>
                  <a:latin typeface="黑体" panose="02010609060101010101" pitchFamily="49" charset="-122"/>
                  <a:ea typeface="黑体" panose="02010609060101010101" pitchFamily="49" charset="-122"/>
                </a:rPr>
                <a:t>BOOL GetTextExtentPoint32</a:t>
              </a:r>
              <a:endParaRPr lang="en-US" altLang="zh-CN" b="1" i="0">
                <a:solidFill>
                  <a:srgbClr val="800080"/>
                </a:solidFill>
                <a:latin typeface="黑体" panose="02010609060101010101" pitchFamily="49" charset="-122"/>
                <a:ea typeface="黑体" panose="02010609060101010101" pitchFamily="49" charset="-122"/>
              </a:endParaRPr>
            </a:p>
            <a:p>
              <a:r>
                <a:rPr lang="en-US" altLang="zh-CN" b="1" i="0">
                  <a:solidFill>
                    <a:srgbClr val="800080"/>
                  </a:solidFill>
                  <a:latin typeface="黑体" panose="02010609060101010101" pitchFamily="49" charset="-122"/>
                  <a:ea typeface="黑体" panose="02010609060101010101" pitchFamily="49" charset="-122"/>
                </a:rPr>
                <a:t>(</a:t>
              </a:r>
              <a:endParaRPr lang="en-US" altLang="zh-CN" b="1" i="0">
                <a:solidFill>
                  <a:srgbClr val="800080"/>
                </a:solidFill>
                <a:latin typeface="黑体" panose="02010609060101010101" pitchFamily="49" charset="-122"/>
                <a:ea typeface="黑体" panose="02010609060101010101" pitchFamily="49" charset="-122"/>
              </a:endParaRPr>
            </a:p>
            <a:p>
              <a:r>
                <a:rPr lang="en-US" altLang="zh-CN" b="1" i="0">
                  <a:solidFill>
                    <a:srgbClr val="800080"/>
                  </a:solidFill>
                  <a:latin typeface="黑体" panose="02010609060101010101" pitchFamily="49" charset="-122"/>
                  <a:ea typeface="黑体" panose="02010609060101010101" pitchFamily="49" charset="-122"/>
                </a:rPr>
                <a:t> </a:t>
              </a:r>
              <a:r>
                <a:rPr lang="en-US" altLang="zh-CN" b="1" i="0">
                  <a:solidFill>
                    <a:srgbClr val="FF00FF"/>
                  </a:solidFill>
                  <a:latin typeface="黑体" panose="02010609060101010101" pitchFamily="49" charset="-122"/>
                  <a:ea typeface="黑体" panose="02010609060101010101" pitchFamily="49" charset="-122"/>
                </a:rPr>
                <a:t>HDC hdc,</a:t>
              </a:r>
              <a:r>
                <a:rPr lang="en-US" altLang="zh-CN" b="1" i="0">
                  <a:latin typeface="黑体" panose="02010609060101010101" pitchFamily="49" charset="-122"/>
                  <a:ea typeface="黑体" panose="02010609060101010101" pitchFamily="49" charset="-122"/>
                </a:rPr>
                <a:t> </a:t>
              </a:r>
              <a:endParaRPr lang="en-US" altLang="zh-CN" b="1" i="0">
                <a:latin typeface="黑体" panose="02010609060101010101" pitchFamily="49" charset="-122"/>
                <a:ea typeface="黑体" panose="02010609060101010101" pitchFamily="49" charset="-122"/>
              </a:endParaRPr>
            </a:p>
            <a:p>
              <a:r>
                <a:rPr lang="en-US" altLang="zh-CN" b="1" i="0">
                  <a:latin typeface="黑体" panose="02010609060101010101" pitchFamily="49" charset="-122"/>
                  <a:ea typeface="黑体" panose="02010609060101010101" pitchFamily="49" charset="-122"/>
                </a:rPr>
                <a:t> </a:t>
              </a:r>
              <a:r>
                <a:rPr lang="en-US" altLang="zh-CN" b="1" i="0">
                  <a:solidFill>
                    <a:srgbClr val="FF9900"/>
                  </a:solidFill>
                  <a:latin typeface="黑体" panose="02010609060101010101" pitchFamily="49" charset="-122"/>
                  <a:ea typeface="黑体" panose="02010609060101010101" pitchFamily="49" charset="-122"/>
                </a:rPr>
                <a:t>LPCTSTR lpszString</a:t>
              </a:r>
              <a:r>
                <a:rPr lang="en-US" altLang="zh-CN" sz="2000" b="1" i="0">
                  <a:solidFill>
                    <a:srgbClr val="FF9900"/>
                  </a:solidFill>
                  <a:latin typeface="黑体" panose="02010609060101010101" pitchFamily="49" charset="-122"/>
                  <a:ea typeface="黑体" panose="02010609060101010101" pitchFamily="49" charset="-122"/>
                </a:rPr>
                <a:t>,//</a:t>
              </a:r>
              <a:r>
                <a:rPr lang="zh-CN" altLang="en-US" sz="2000" b="1" i="0">
                  <a:solidFill>
                    <a:srgbClr val="FF9900"/>
                  </a:solidFill>
                  <a:latin typeface="黑体" panose="02010609060101010101" pitchFamily="49" charset="-122"/>
                  <a:ea typeface="黑体" panose="02010609060101010101" pitchFamily="49" charset="-122"/>
                </a:rPr>
                <a:t>指定的字符串</a:t>
              </a:r>
              <a:endParaRPr lang="zh-CN" altLang="en-US" b="1" i="0">
                <a:solidFill>
                  <a:srgbClr val="FF9900"/>
                </a:solidFill>
                <a:latin typeface="黑体" panose="02010609060101010101" pitchFamily="49" charset="-122"/>
                <a:ea typeface="黑体" panose="02010609060101010101" pitchFamily="49" charset="-122"/>
              </a:endParaRPr>
            </a:p>
            <a:p>
              <a:r>
                <a:rPr lang="zh-CN" altLang="en-US" b="1" i="0">
                  <a:solidFill>
                    <a:srgbClr val="FF9900"/>
                  </a:solidFill>
                  <a:latin typeface="黑体" panose="02010609060101010101" pitchFamily="49" charset="-122"/>
                  <a:ea typeface="黑体" panose="02010609060101010101" pitchFamily="49" charset="-122"/>
                </a:rPr>
                <a:t> </a:t>
              </a:r>
              <a:r>
                <a:rPr lang="en-US" altLang="zh-CN" b="1" i="0">
                  <a:solidFill>
                    <a:srgbClr val="666633"/>
                  </a:solidFill>
                  <a:latin typeface="黑体" panose="02010609060101010101" pitchFamily="49" charset="-122"/>
                  <a:ea typeface="黑体" panose="02010609060101010101" pitchFamily="49" charset="-122"/>
                </a:rPr>
                <a:t>int nLength, 	</a:t>
              </a:r>
              <a:r>
                <a:rPr lang="en-US" altLang="zh-CN" sz="2000" b="1" i="0">
                  <a:solidFill>
                    <a:srgbClr val="666633"/>
                  </a:solidFill>
                  <a:latin typeface="黑体" panose="02010609060101010101" pitchFamily="49" charset="-122"/>
                  <a:ea typeface="黑体" panose="02010609060101010101" pitchFamily="49" charset="-122"/>
                </a:rPr>
                <a:t>//</a:t>
              </a:r>
              <a:r>
                <a:rPr lang="zh-CN" altLang="en-US" sz="2000" b="1" i="0">
                  <a:solidFill>
                    <a:srgbClr val="666633"/>
                  </a:solidFill>
                  <a:latin typeface="黑体" panose="02010609060101010101" pitchFamily="49" charset="-122"/>
                  <a:ea typeface="黑体" panose="02010609060101010101" pitchFamily="49" charset="-122"/>
                </a:rPr>
                <a:t>字符串中的字符数</a:t>
              </a:r>
              <a:endParaRPr lang="zh-CN" altLang="en-US" b="1" i="0">
                <a:solidFill>
                  <a:srgbClr val="666633"/>
                </a:solidFill>
                <a:latin typeface="黑体" panose="02010609060101010101" pitchFamily="49" charset="-122"/>
                <a:ea typeface="黑体" panose="02010609060101010101" pitchFamily="49" charset="-122"/>
              </a:endParaRPr>
            </a:p>
            <a:p>
              <a:r>
                <a:rPr lang="zh-CN" altLang="en-US" b="1" i="0">
                  <a:solidFill>
                    <a:srgbClr val="666633"/>
                  </a:solidFill>
                  <a:latin typeface="黑体" panose="02010609060101010101" pitchFamily="49" charset="-122"/>
                  <a:ea typeface="黑体" panose="02010609060101010101" pitchFamily="49" charset="-122"/>
                </a:rPr>
                <a:t> </a:t>
              </a:r>
              <a:r>
                <a:rPr lang="en-US" altLang="zh-CN" b="1" i="0">
                  <a:solidFill>
                    <a:schemeClr val="accent2"/>
                  </a:solidFill>
                  <a:latin typeface="黑体" panose="02010609060101010101" pitchFamily="49" charset="-122"/>
                  <a:ea typeface="黑体" panose="02010609060101010101" pitchFamily="49" charset="-122"/>
                </a:rPr>
                <a:t>LPSIZE lpSize</a:t>
              </a:r>
              <a:r>
                <a:rPr lang="en-US" altLang="zh-CN" b="1" i="0">
                  <a:solidFill>
                    <a:srgbClr val="FF0000"/>
                  </a:solidFill>
                  <a:latin typeface="黑体" panose="02010609060101010101" pitchFamily="49" charset="-122"/>
                  <a:ea typeface="黑体" panose="02010609060101010101" pitchFamily="49" charset="-122"/>
                </a:rPr>
                <a:t>	</a:t>
              </a:r>
              <a:r>
                <a:rPr lang="en-US" altLang="zh-CN" sz="2000" b="1" i="0">
                  <a:solidFill>
                    <a:srgbClr val="FF0000"/>
                  </a:solidFill>
                  <a:latin typeface="黑体" panose="02010609060101010101" pitchFamily="49" charset="-122"/>
                  <a:ea typeface="黑体" panose="02010609060101010101" pitchFamily="49" charset="-122"/>
                </a:rPr>
                <a:t>//</a:t>
              </a:r>
              <a:r>
                <a:rPr lang="zh-CN" altLang="en-US" sz="2000" b="1" i="0">
                  <a:solidFill>
                    <a:srgbClr val="FF0000"/>
                  </a:solidFill>
                  <a:latin typeface="黑体" panose="02010609060101010101" pitchFamily="49" charset="-122"/>
                  <a:ea typeface="黑体" panose="02010609060101010101" pitchFamily="49" charset="-122"/>
                </a:rPr>
                <a:t>返回字符串宽度及高度的</a:t>
              </a:r>
              <a:r>
                <a:rPr lang="en-US" altLang="zh-CN" sz="2000" b="1" i="0" u="sng">
                  <a:solidFill>
                    <a:srgbClr val="FF00FF"/>
                  </a:solidFill>
                  <a:latin typeface="黑体" panose="02010609060101010101" pitchFamily="49" charset="-122"/>
                  <a:ea typeface="黑体" panose="02010609060101010101" pitchFamily="49" charset="-122"/>
                </a:rPr>
                <a:t>SIZE</a:t>
              </a:r>
              <a:r>
                <a:rPr lang="zh-CN" altLang="en-US" sz="2000" b="1" i="0" u="sng">
                  <a:solidFill>
                    <a:srgbClr val="FF00FF"/>
                  </a:solidFill>
                  <a:latin typeface="黑体" panose="02010609060101010101" pitchFamily="49" charset="-122"/>
                  <a:ea typeface="黑体" panose="02010609060101010101" pitchFamily="49" charset="-122"/>
                </a:rPr>
                <a:t>数据结构</a:t>
              </a:r>
              <a:r>
                <a:rPr lang="zh-CN" altLang="en-US" sz="2000" b="1" i="0">
                  <a:solidFill>
                    <a:srgbClr val="FF0000"/>
                  </a:solidFill>
                  <a:latin typeface="黑体" panose="02010609060101010101" pitchFamily="49" charset="-122"/>
                  <a:ea typeface="黑体" panose="02010609060101010101" pitchFamily="49" charset="-122"/>
                </a:rPr>
                <a:t>的地址</a:t>
              </a:r>
              <a:endParaRPr lang="zh-CN" altLang="en-US" b="1" i="0">
                <a:solidFill>
                  <a:srgbClr val="FF0000"/>
                </a:solidFill>
                <a:latin typeface="黑体" panose="02010609060101010101" pitchFamily="49" charset="-122"/>
                <a:ea typeface="黑体" panose="02010609060101010101" pitchFamily="49" charset="-122"/>
              </a:endParaRPr>
            </a:p>
            <a:p>
              <a:r>
                <a:rPr lang="en-US" altLang="zh-CN" b="1" i="0">
                  <a:solidFill>
                    <a:srgbClr val="800080"/>
                  </a:solidFill>
                  <a:latin typeface="黑体" panose="02010609060101010101" pitchFamily="49" charset="-122"/>
                  <a:ea typeface="黑体" panose="02010609060101010101" pitchFamily="49" charset="-122"/>
                </a:rPr>
                <a:t>)</a:t>
              </a:r>
              <a:endParaRPr lang="en-US" altLang="zh-CN" b="1" i="0">
                <a:solidFill>
                  <a:srgbClr val="800080"/>
                </a:solidFill>
                <a:latin typeface="黑体" panose="02010609060101010101" pitchFamily="49" charset="-122"/>
                <a:ea typeface="黑体" panose="02010609060101010101" pitchFamily="49" charset="-122"/>
              </a:endParaRPr>
            </a:p>
          </p:txBody>
        </p:sp>
        <p:sp>
          <p:nvSpPr>
            <p:cNvPr id="16396" name="Text Box 12"/>
            <p:cNvSpPr txBox="1">
              <a:spLocks noChangeArrowheads="1"/>
            </p:cNvSpPr>
            <p:nvPr/>
          </p:nvSpPr>
          <p:spPr bwMode="auto">
            <a:xfrm>
              <a:off x="3888" y="1968"/>
              <a:ext cx="1555" cy="1024"/>
            </a:xfrm>
            <a:prstGeom prst="rect">
              <a:avLst/>
            </a:prstGeom>
            <a:gradFill rotWithShape="0">
              <a:gsLst>
                <a:gs pos="0">
                  <a:srgbClr val="CCFF99"/>
                </a:gs>
                <a:gs pos="100000">
                  <a:srgbClr val="CCFFFF"/>
                </a:gs>
              </a:gsLst>
              <a:lin ang="0" scaled="1"/>
            </a:gradFill>
            <a:ln w="9525">
              <a:solidFill>
                <a:schemeClr val="accent2"/>
              </a:solidFill>
              <a:miter lim="800000"/>
            </a:ln>
          </p:spPr>
          <p:txBody>
            <a:bodyPr wrap="none">
              <a:spAutoFit/>
            </a:bodyPr>
            <a:lstStyle/>
            <a:p>
              <a:r>
                <a:rPr lang="en-US" altLang="zh-CN" sz="2000" b="1" i="0">
                  <a:solidFill>
                    <a:srgbClr val="0033CC"/>
                  </a:solidFill>
                </a:rPr>
                <a:t>SIZE</a:t>
              </a:r>
              <a:r>
                <a:rPr lang="zh-CN" altLang="en-US" sz="2000" b="1" i="0">
                  <a:solidFill>
                    <a:srgbClr val="0033CC"/>
                  </a:solidFill>
                </a:rPr>
                <a:t>数据结构</a:t>
              </a:r>
              <a:r>
                <a:rPr lang="zh-CN" altLang="en-US" sz="2000" b="1" i="0"/>
                <a:t>的定义</a:t>
              </a:r>
              <a:endParaRPr lang="zh-CN" altLang="en-US" sz="2000" b="1" i="0"/>
            </a:p>
            <a:p>
              <a:r>
                <a:rPr lang="en-US" altLang="zh-CN" sz="2000" b="1" i="0">
                  <a:solidFill>
                    <a:srgbClr val="FF0000"/>
                  </a:solidFill>
                </a:rPr>
                <a:t>typedef struct tagSIZE</a:t>
              </a:r>
              <a:endParaRPr lang="en-US" altLang="zh-CN" sz="2000" b="1" i="0">
                <a:solidFill>
                  <a:srgbClr val="FF0000"/>
                </a:solidFill>
              </a:endParaRPr>
            </a:p>
            <a:p>
              <a:r>
                <a:rPr lang="en-US" altLang="zh-CN" sz="2000" b="1" i="0">
                  <a:solidFill>
                    <a:srgbClr val="FF0000"/>
                  </a:solidFill>
                </a:rPr>
                <a:t> { </a:t>
              </a:r>
              <a:r>
                <a:rPr lang="en-US" altLang="zh-CN" sz="2000" b="1" i="0">
                  <a:solidFill>
                    <a:srgbClr val="0000CC"/>
                  </a:solidFill>
                </a:rPr>
                <a:t>LONG cx;</a:t>
              </a:r>
              <a:endParaRPr lang="en-US" altLang="zh-CN" sz="2000" b="1" i="0">
                <a:solidFill>
                  <a:srgbClr val="FF9900"/>
                </a:solidFill>
              </a:endParaRPr>
            </a:p>
            <a:p>
              <a:r>
                <a:rPr lang="en-US" altLang="zh-CN" sz="2000" b="1" i="0"/>
                <a:t>   </a:t>
              </a:r>
              <a:r>
                <a:rPr lang="en-US" altLang="zh-CN" sz="2000" b="1" i="0">
                  <a:solidFill>
                    <a:srgbClr val="990099"/>
                  </a:solidFill>
                </a:rPr>
                <a:t>LONG cy;</a:t>
              </a:r>
              <a:endParaRPr lang="en-US" altLang="zh-CN" sz="2000" b="1" i="0">
                <a:solidFill>
                  <a:srgbClr val="008080"/>
                </a:solidFill>
              </a:endParaRPr>
            </a:p>
            <a:p>
              <a:r>
                <a:rPr lang="en-US" altLang="zh-CN" sz="2000" b="1" i="0"/>
                <a:t> </a:t>
              </a:r>
              <a:r>
                <a:rPr lang="en-US" altLang="zh-CN" sz="2000" b="1" i="0">
                  <a:solidFill>
                    <a:srgbClr val="FF0000"/>
                  </a:solidFill>
                </a:rPr>
                <a:t>} SIZE;</a:t>
              </a:r>
              <a:endParaRPr lang="en-US" altLang="zh-CN" sz="2000" b="1" i="0"/>
            </a:p>
          </p:txBody>
        </p:sp>
        <p:sp>
          <p:nvSpPr>
            <p:cNvPr id="16397" name="Line 13"/>
            <p:cNvSpPr>
              <a:spLocks noChangeShapeType="1"/>
            </p:cNvSpPr>
            <p:nvPr/>
          </p:nvSpPr>
          <p:spPr bwMode="auto">
            <a:xfrm flipH="1">
              <a:off x="4139" y="2987"/>
              <a:ext cx="192" cy="336"/>
            </a:xfrm>
            <a:prstGeom prst="line">
              <a:avLst/>
            </a:prstGeom>
            <a:noFill/>
            <a:ln w="76200">
              <a:solidFill>
                <a:srgbClr val="FF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398" name="Text Box 14"/>
          <p:cNvSpPr txBox="1">
            <a:spLocks noChangeArrowheads="1"/>
          </p:cNvSpPr>
          <p:nvPr/>
        </p:nvSpPr>
        <p:spPr bwMode="auto">
          <a:xfrm>
            <a:off x="65088" y="6019800"/>
            <a:ext cx="9593262" cy="822325"/>
          </a:xfrm>
          <a:prstGeom prst="rect">
            <a:avLst/>
          </a:prstGeom>
          <a:gradFill rotWithShape="0">
            <a:gsLst>
              <a:gs pos="0">
                <a:srgbClr val="CCFFFF"/>
              </a:gs>
              <a:gs pos="50000">
                <a:schemeClr val="bg1"/>
              </a:gs>
              <a:gs pos="100000">
                <a:srgbClr val="CCFFFF"/>
              </a:gs>
            </a:gsLst>
            <a:lin ang="189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i="0"/>
              <a:t>例如，</a:t>
            </a:r>
            <a:r>
              <a:rPr lang="en-US" altLang="zh-CN" b="1" i="0"/>
              <a:t>X</a:t>
            </a:r>
            <a:r>
              <a:rPr lang="zh-CN" altLang="en-US" b="1" i="0"/>
              <a:t>轴起始坐标为</a:t>
            </a:r>
            <a:r>
              <a:rPr lang="en-US" altLang="zh-CN" b="1" i="0"/>
              <a:t>cx0</a:t>
            </a:r>
            <a:r>
              <a:rPr lang="zh-CN" altLang="en-US" b="1" i="0"/>
              <a:t>，后续文本起始坐标</a:t>
            </a:r>
            <a:r>
              <a:rPr lang="en-US" altLang="zh-CN" b="1" i="0"/>
              <a:t>cx1</a:t>
            </a:r>
            <a:r>
              <a:rPr lang="zh-CN" altLang="en-US" b="1" i="0"/>
              <a:t>为：</a:t>
            </a:r>
            <a:endParaRPr lang="zh-CN" altLang="en-US" b="1" i="0"/>
          </a:p>
          <a:p>
            <a:r>
              <a:rPr lang="zh-CN" altLang="en-US" b="1" i="0"/>
              <a:t>                      </a:t>
            </a:r>
            <a:r>
              <a:rPr lang="en-US" altLang="zh-CN" b="1" i="0">
                <a:solidFill>
                  <a:srgbClr val="800080"/>
                </a:solidFill>
              </a:rPr>
              <a:t>cx1=cx0+size.cx;</a:t>
            </a:r>
            <a:endParaRPr lang="en-US" altLang="zh-CN" b="1" i="0">
              <a:solidFill>
                <a:srgbClr val="800080"/>
              </a:solidFill>
            </a:endParaRPr>
          </a:p>
        </p:txBody>
      </p:sp>
      <p:sp>
        <p:nvSpPr>
          <p:cNvPr id="16399" name="WordArt 15">
            <a:hlinkClick r:id="rId1" action="ppaction://hlinksldjump"/>
          </p:cNvPr>
          <p:cNvSpPr>
            <a:spLocks noChangeArrowheads="1" noChangeShapeType="1" noTextEdit="1"/>
          </p:cNvSpPr>
          <p:nvPr/>
        </p:nvSpPr>
        <p:spPr bwMode="auto">
          <a:xfrm>
            <a:off x="8420100" y="6019800"/>
            <a:ext cx="1155700" cy="685800"/>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44444"/>
              </a:avLst>
            </a:prstTxWarp>
            <a:scene3d>
              <a:camera prst="legacyPerspectiveFront">
                <a:rot lat="20519999" lon="1080000" rev="0"/>
              </a:camera>
              <a:lightRig rig="legacyHarsh2" dir="b"/>
            </a:scene3d>
            <a:sp3d extrusionH="430200" prstMaterial="legacyMatte">
              <a:extrusionClr>
                <a:srgbClr val="FF6600"/>
              </a:extrusionClr>
              <a:contourClr>
                <a:srgbClr val="FFE701"/>
              </a:contourClr>
            </a:sp3d>
          </a:bodyPr>
          <a:lstStyle/>
          <a:p>
            <a:pPr algn="ctr"/>
            <a:r>
              <a:rPr lang="en-US" altLang="zh-CN" sz="3600" kern="10">
                <a:ln w="9525">
                  <a:round/>
                </a:ln>
                <a:gradFill rotWithShape="0">
                  <a:gsLst>
                    <a:gs pos="0">
                      <a:srgbClr val="FFE701"/>
                    </a:gs>
                    <a:gs pos="100000">
                      <a:srgbClr val="FE3E02"/>
                    </a:gs>
                  </a:gsLst>
                  <a:lin ang="5400000" scaled="1"/>
                </a:gradFill>
                <a:latin typeface="宋体" panose="02010600030101010101" pitchFamily="2" charset="-122"/>
              </a:rPr>
              <a:t>Return</a:t>
            </a:r>
            <a:endParaRPr lang="zh-CN" altLang="en-US" sz="3600" kern="10">
              <a:ln w="9525">
                <a:round/>
              </a:ln>
              <a:gradFill rotWithShape="0">
                <a:gsLst>
                  <a:gs pos="0">
                    <a:srgbClr val="FFE701"/>
                  </a:gs>
                  <a:gs pos="100000">
                    <a:srgbClr val="FE3E02"/>
                  </a:gs>
                </a:gsLst>
                <a:lin ang="5400000" scaled="1"/>
              </a:gra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63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6389"/>
                                        </p:tgtEl>
                                        <p:attrNameLst>
                                          <p:attrName>style.visibility</p:attrName>
                                        </p:attrNameLst>
                                      </p:cBhvr>
                                      <p:to>
                                        <p:strVal val="visible"/>
                                      </p:to>
                                    </p:set>
                                    <p:anim calcmode="lin" valueType="num">
                                      <p:cBhvr additive="base">
                                        <p:cTn id="11" dur="500" fill="hold"/>
                                        <p:tgtEl>
                                          <p:spTgt spid="16389"/>
                                        </p:tgtEl>
                                        <p:attrNameLst>
                                          <p:attrName>ppt_x</p:attrName>
                                        </p:attrNameLst>
                                      </p:cBhvr>
                                      <p:tavLst>
                                        <p:tav tm="0">
                                          <p:val>
                                            <p:strVal val="0-#ppt_w/2"/>
                                          </p:val>
                                        </p:tav>
                                        <p:tav tm="100000">
                                          <p:val>
                                            <p:strVal val="#ppt_x"/>
                                          </p:val>
                                        </p:tav>
                                      </p:tavLst>
                                    </p:anim>
                                    <p:anim calcmode="lin" valueType="num">
                                      <p:cBhvr additive="base">
                                        <p:cTn id="12" dur="500" fill="hold"/>
                                        <p:tgtEl>
                                          <p:spTgt spid="1638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6400"/>
                                        </p:tgtEl>
                                        <p:attrNameLst>
                                          <p:attrName>style.visibility</p:attrName>
                                        </p:attrNameLst>
                                      </p:cBhvr>
                                      <p:to>
                                        <p:strVal val="visible"/>
                                      </p:to>
                                    </p:set>
                                    <p:anim calcmode="lin" valueType="num">
                                      <p:cBhvr additive="base">
                                        <p:cTn id="16" dur="500" fill="hold"/>
                                        <p:tgtEl>
                                          <p:spTgt spid="16400"/>
                                        </p:tgtEl>
                                        <p:attrNameLst>
                                          <p:attrName>ppt_x</p:attrName>
                                        </p:attrNameLst>
                                      </p:cBhvr>
                                      <p:tavLst>
                                        <p:tav tm="0">
                                          <p:val>
                                            <p:strVal val="#ppt_x"/>
                                          </p:val>
                                        </p:tav>
                                        <p:tav tm="100000">
                                          <p:val>
                                            <p:strVal val="#ppt_x"/>
                                          </p:val>
                                        </p:tav>
                                      </p:tavLst>
                                    </p:anim>
                                    <p:anim calcmode="lin" valueType="num">
                                      <p:cBhvr additive="base">
                                        <p:cTn id="17" dur="500" fill="hold"/>
                                        <p:tgtEl>
                                          <p:spTgt spid="1640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398"/>
                                        </p:tgtEl>
                                        <p:attrNameLst>
                                          <p:attrName>style.visibility</p:attrName>
                                        </p:attrNameLst>
                                      </p:cBhvr>
                                      <p:to>
                                        <p:strVal val="visible"/>
                                      </p:to>
                                    </p:set>
                                    <p:animEffect transition="in" filter="blinds(horizontal)">
                                      <p:cBhvr>
                                        <p:cTn id="22" dur="500"/>
                                        <p:tgtEl>
                                          <p:spTgt spid="16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animBg="1" autoUpdateAnimBg="0"/>
      <p:bldP spid="16398" grpId="0" animBg="1" autoUpdateAnimBg="0"/>
    </p:bldLst>
  </p:timing>
</p:sld>
</file>

<file path=ppt/tags/tag1.xml><?xml version="1.0" encoding="utf-8"?>
<p:tagLst xmlns:p="http://schemas.openxmlformats.org/presentationml/2006/main">
  <p:tag name="KSO_WPP_MARK_KEY" val="94da683a-445f-4c6d-8ade-887bf1713b0e"/>
  <p:tag name="COMMONDATA" val="eyJoZGlkIjoiZTAyNWY5OWRhZjlhOTJmMzRhM2M3ZDJiNWE3NjE1N2EifQ=="/>
</p:tagLst>
</file>

<file path=ppt/theme/theme1.xml><?xml version="1.0" encoding="utf-8"?>
<a:theme xmlns:a="http://schemas.openxmlformats.org/drawingml/2006/main" name="空演示文稿">
  <a:themeElements>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空演示文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1" lang="zh-CN" altLang="en-US"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1" lang="zh-CN" altLang="en-US"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C:\Office97\Templates\空演示文稿.pot</Template>
  <TotalTime>0</TotalTime>
  <Words>23197</Words>
  <Application>WPS 演示</Application>
  <PresentationFormat>A4 纸张(210x297 毫米)</PresentationFormat>
  <Paragraphs>1057</Paragraphs>
  <Slides>51</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51</vt:i4>
      </vt:variant>
    </vt:vector>
  </HeadingPairs>
  <TitlesOfParts>
    <vt:vector size="64" baseType="lpstr">
      <vt:lpstr>Arial</vt:lpstr>
      <vt:lpstr>宋体</vt:lpstr>
      <vt:lpstr>Wingdings</vt:lpstr>
      <vt:lpstr>Times New Roman</vt:lpstr>
      <vt:lpstr>楷体_GB2312</vt:lpstr>
      <vt:lpstr>新宋体</vt:lpstr>
      <vt:lpstr>黑体</vt:lpstr>
      <vt:lpstr>Ebrima</vt:lpstr>
      <vt:lpstr>隶书</vt:lpstr>
      <vt:lpstr>微软雅黑</vt:lpstr>
      <vt:lpstr>Arial Unicode MS</vt:lpstr>
      <vt:lpstr>Courier New</vt:lpstr>
      <vt:lpstr>空演示文稿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Huangwt</dc:creator>
  <cp:lastModifiedBy>追殇</cp:lastModifiedBy>
  <cp:revision>438</cp:revision>
  <cp:lastPrinted>2000-02-17T02:22:00Z</cp:lastPrinted>
  <dcterms:created xsi:type="dcterms:W3CDTF">2000-12-01T00:02:00Z</dcterms:created>
  <dcterms:modified xsi:type="dcterms:W3CDTF">2023-03-17T12:22:20Z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8F08EADDEEAD4E43A97E578F5DB4ADDE</vt:lpwstr>
  </property>
  <property fmtid="{D5CDD505-2E9C-101B-9397-08002B2CF9AE}" pid="3" name="KSOProductBuildVer">
    <vt:lpwstr>2052-11.1.0.13703</vt:lpwstr>
  </property>
</Properties>
</file>