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5"/>
  </p:notesMasterIdLst>
  <p:handoutMasterIdLst>
    <p:handoutMasterId r:id="rId96"/>
  </p:handoutMasterIdLst>
  <p:sldIdLst>
    <p:sldId id="516" r:id="rId2"/>
    <p:sldId id="1392" r:id="rId3"/>
    <p:sldId id="1390" r:id="rId4"/>
    <p:sldId id="1387" r:id="rId5"/>
    <p:sldId id="1388" r:id="rId6"/>
    <p:sldId id="1389" r:id="rId7"/>
    <p:sldId id="1391" r:id="rId8"/>
    <p:sldId id="574" r:id="rId9"/>
    <p:sldId id="1348" r:id="rId10"/>
    <p:sldId id="1349" r:id="rId11"/>
    <p:sldId id="1350" r:id="rId12"/>
    <p:sldId id="1351" r:id="rId13"/>
    <p:sldId id="1394" r:id="rId14"/>
    <p:sldId id="1352" r:id="rId15"/>
    <p:sldId id="1353" r:id="rId16"/>
    <p:sldId id="1354" r:id="rId17"/>
    <p:sldId id="1355" r:id="rId18"/>
    <p:sldId id="1393" r:id="rId19"/>
    <p:sldId id="1357" r:id="rId20"/>
    <p:sldId id="1443" r:id="rId21"/>
    <p:sldId id="1358" r:id="rId22"/>
    <p:sldId id="1359" r:id="rId23"/>
    <p:sldId id="1360" r:id="rId24"/>
    <p:sldId id="1361" r:id="rId25"/>
    <p:sldId id="1362" r:id="rId26"/>
    <p:sldId id="1374" r:id="rId27"/>
    <p:sldId id="1395" r:id="rId28"/>
    <p:sldId id="1376" r:id="rId29"/>
    <p:sldId id="1364" r:id="rId30"/>
    <p:sldId id="1365" r:id="rId31"/>
    <p:sldId id="1366" r:id="rId32"/>
    <p:sldId id="1367" r:id="rId33"/>
    <p:sldId id="1368" r:id="rId34"/>
    <p:sldId id="1369" r:id="rId35"/>
    <p:sldId id="1401" r:id="rId36"/>
    <p:sldId id="1377" r:id="rId37"/>
    <p:sldId id="1396" r:id="rId38"/>
    <p:sldId id="1397" r:id="rId39"/>
    <p:sldId id="1398" r:id="rId40"/>
    <p:sldId id="1400" r:id="rId41"/>
    <p:sldId id="1399" r:id="rId42"/>
    <p:sldId id="1370" r:id="rId43"/>
    <p:sldId id="1378" r:id="rId44"/>
    <p:sldId id="1373" r:id="rId45"/>
    <p:sldId id="1384" r:id="rId46"/>
    <p:sldId id="1385" r:id="rId47"/>
    <p:sldId id="1432" r:id="rId48"/>
    <p:sldId id="1402" r:id="rId49"/>
    <p:sldId id="1403" r:id="rId50"/>
    <p:sldId id="1404" r:id="rId51"/>
    <p:sldId id="1405" r:id="rId52"/>
    <p:sldId id="1406" r:id="rId53"/>
    <p:sldId id="1407" r:id="rId54"/>
    <p:sldId id="1408" r:id="rId55"/>
    <p:sldId id="1409" r:id="rId56"/>
    <p:sldId id="1410" r:id="rId57"/>
    <p:sldId id="1411" r:id="rId58"/>
    <p:sldId id="1412" r:id="rId59"/>
    <p:sldId id="1413" r:id="rId60"/>
    <p:sldId id="1444" r:id="rId61"/>
    <p:sldId id="1414" r:id="rId62"/>
    <p:sldId id="1415" r:id="rId63"/>
    <p:sldId id="1416" r:id="rId64"/>
    <p:sldId id="1417" r:id="rId65"/>
    <p:sldId id="1418" r:id="rId66"/>
    <p:sldId id="1419" r:id="rId67"/>
    <p:sldId id="1420" r:id="rId68"/>
    <p:sldId id="1421" r:id="rId69"/>
    <p:sldId id="1422" r:id="rId70"/>
    <p:sldId id="1445" r:id="rId71"/>
    <p:sldId id="1446" r:id="rId72"/>
    <p:sldId id="1423" r:id="rId73"/>
    <p:sldId id="1424" r:id="rId74"/>
    <p:sldId id="1425" r:id="rId75"/>
    <p:sldId id="1427" r:id="rId76"/>
    <p:sldId id="1426" r:id="rId77"/>
    <p:sldId id="1431" r:id="rId78"/>
    <p:sldId id="1430" r:id="rId79"/>
    <p:sldId id="1433" r:id="rId80"/>
    <p:sldId id="1434" r:id="rId81"/>
    <p:sldId id="1435" r:id="rId82"/>
    <p:sldId id="1436" r:id="rId83"/>
    <p:sldId id="1437" r:id="rId84"/>
    <p:sldId id="1438" r:id="rId85"/>
    <p:sldId id="1439" r:id="rId86"/>
    <p:sldId id="1455" r:id="rId87"/>
    <p:sldId id="1456" r:id="rId88"/>
    <p:sldId id="1457" r:id="rId89"/>
    <p:sldId id="1458" r:id="rId90"/>
    <p:sldId id="1440" r:id="rId91"/>
    <p:sldId id="1441" r:id="rId92"/>
    <p:sldId id="1442" r:id="rId93"/>
    <p:sldId id="1454" r:id="rId94"/>
  </p:sldIdLst>
  <p:sldSz cx="9144000" cy="6858000" type="screen4x3"/>
  <p:notesSz cx="7099300" cy="10234613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None/>
      <a:defRPr sz="2800" b="0" i="0" u="none" kern="1200" baseline="0">
        <a:solidFill>
          <a:schemeClr val="hlink"/>
        </a:solidFill>
        <a:latin typeface="Tahoma" panose="020B060403050404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FF"/>
    <a:srgbClr val="FFFFCC"/>
    <a:srgbClr val="CC0099"/>
    <a:srgbClr val="FF33CC"/>
    <a:srgbClr val="CC0000"/>
    <a:srgbClr val="FF3300"/>
    <a:srgbClr val="660033"/>
    <a:srgbClr val="CC6600"/>
    <a:srgbClr val="EAB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6"/>
    <p:restoredTop sz="86483" autoAdjust="0"/>
  </p:normalViewPr>
  <p:slideViewPr>
    <p:cSldViewPr showGuides="1">
      <p:cViewPr varScale="1">
        <p:scale>
          <a:sx n="59" d="100"/>
          <a:sy n="59" d="100"/>
        </p:scale>
        <p:origin x="852" y="60"/>
      </p:cViewPr>
      <p:guideLst>
        <p:guide orient="horz" pos="2160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10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defTabSz="990600" eaLnBrk="1" fontAlgn="base" hangingPunct="1"/>
            <a:endParaRPr lang="zh-CN" altLang="en-US" sz="1300" strike="noStrike" noProof="1">
              <a:effectLst/>
            </a:endParaRPr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algn="r" defTabSz="990600" eaLnBrk="1" fontAlgn="base" hangingPunct="1"/>
            <a:endParaRPr lang="zh-CN" altLang="en-US" sz="1300" strike="noStrike" noProof="1">
              <a:effectLst/>
            </a:endParaRPr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defTabSz="990600" eaLnBrk="1" fontAlgn="base" hangingPunct="1"/>
            <a:endParaRPr lang="zh-CN" altLang="en-US" sz="1300" strike="noStrike" noProof="1">
              <a:effectLst/>
            </a:endParaRPr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fontAlgn="base" hangingPunct="1"/>
            <a:fld id="{9A0DB2DC-4C9A-4742-B13C-FB6460FD3503}" type="slidenum">
              <a:rPr lang="zh-CN" altLang="en-US" sz="1300" strike="noStrike" noProof="1" dirty="0">
                <a:effectLst/>
                <a:latin typeface="Tahoma" panose="020B0604030504040204" pitchFamily="34" charset="0"/>
                <a:ea typeface="楷体_GB2312" pitchFamily="49" charset="-122"/>
                <a:cs typeface="+mn-cs"/>
              </a:rPr>
              <a:t>‹#›</a:t>
            </a:fld>
            <a:endParaRPr lang="zh-CN" altLang="en-US" sz="1300" strike="noStrike" noProof="1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573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defTabSz="990600" eaLnBrk="1" fontAlgn="base" hangingPunct="1"/>
            <a:endParaRPr lang="zh-CN" altLang="en-US" sz="1300" strike="noStrike" noProof="1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algn="r" defTabSz="990600" eaLnBrk="1" fontAlgn="base" hangingPunct="1"/>
            <a:endParaRPr lang="zh-CN" altLang="en-US" sz="1300" strike="noStrike" noProof="1"/>
          </a:p>
        </p:txBody>
      </p:sp>
      <p:sp>
        <p:nvSpPr>
          <p:cNvPr id="20484" name="幻灯片图像占位符 2051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485" name="文本占位符 2052"/>
          <p:cNvSpPr>
            <a:spLocks noGrp="1"/>
          </p:cNvSpPr>
          <p:nvPr>
            <p:ph type="body" sz="quarter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t"/>
          <a:lstStyle/>
          <a:p>
            <a:pPr lvl="0" indent="0"/>
            <a:r>
              <a:rPr lang="zh-CN" altLang="en-US" dirty="0"/>
              <a:t>单击以编辑母版文本样式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defTabSz="990600" eaLnBrk="1" fontAlgn="base" hangingPunct="1"/>
            <a:endParaRPr lang="zh-CN" altLang="en-US" sz="1300" strike="noStrike" noProof="1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fontAlgn="base" hangingPunct="1"/>
            <a:fld id="{9A0DB2DC-4C9A-4742-B13C-FB6460FD3503}" type="slidenum">
              <a:rPr lang="zh-CN" altLang="en-US" sz="1300" strike="noStrike" noProof="1" dirty="0">
                <a:latin typeface="Tahoma" panose="020B0604030504040204" pitchFamily="34" charset="0"/>
                <a:ea typeface="楷体_GB2312" pitchFamily="49" charset="-122"/>
                <a:cs typeface="+mn-cs"/>
              </a:rPr>
              <a:t>‹#›</a:t>
            </a:fld>
            <a:endParaRPr lang="zh-CN" altLang="en-US" sz="1300" strike="noStrike" noProof="1"/>
          </a:p>
        </p:txBody>
      </p:sp>
    </p:spTree>
    <p:extLst>
      <p:ext uri="{BB962C8B-B14F-4D97-AF65-F5344CB8AC3E}">
        <p14:creationId xmlns:p14="http://schemas.microsoft.com/office/powerpoint/2010/main" val="16582360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66048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2530" name="文本占位符 660482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22531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1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548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70144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7586" name="文本占位符 701442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6758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16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2429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70144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7586" name="文本占位符 701442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6758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17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037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70144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7586" name="文本占位符 701442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6758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18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249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70144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5538" name="文本占位符 701442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6553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19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034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70451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0658" name="文本占位符 704514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7065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22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10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70553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2706" name="文本占位符 705538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7270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23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24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70553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4754" name="文本占位符 705538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74755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24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5678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70553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4754" name="文本占位符 705538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74755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26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666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幻灯片图像占位符 70963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0898" name="文本占位符 709634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8089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27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8966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71168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2946" name="文本占位符 711682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8294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29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11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66662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794" name="文本占位符 666626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33795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/>
            <a:fld id="{9A0DB2DC-4C9A-4742-B13C-FB6460FD3503}" type="slidenum">
              <a:rPr lang="zh-CN" altLang="en-US" sz="1300" dirty="0"/>
              <a:t>2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5020268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71270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4994" name="文本占位符 712706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84995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30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725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* from movies WHERE title like '/%1___' ESCAPE '/‘</a:t>
            </a:r>
          </a:p>
          <a:p>
            <a:r>
              <a:rPr lang="en-US" dirty="0" smtClean="0"/>
              <a:t>select * from movies WHERE title like '\%1___‘</a:t>
            </a:r>
          </a:p>
          <a:p>
            <a:r>
              <a:rPr lang="zh-CN" altLang="en-US" dirty="0" smtClean="0"/>
              <a:t>可以定义不同的转义符号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EA783-BBA0-4F46-8787-483DB200057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12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71168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2946" name="文本占位符 711682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8294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34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10262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Null</a:t>
            </a:r>
            <a:r>
              <a:rPr lang="zh-CN" altLang="en-US" dirty="0" smtClean="0"/>
              <a:t>不是一个常量，不能直接对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进行运算，</a:t>
            </a:r>
            <a:r>
              <a:rPr lang="en-US" altLang="zh-CN" dirty="0" smtClean="0"/>
              <a:t>null+3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smtClean="0"/>
              <a:t>38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6513276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Unknown</a:t>
            </a:r>
            <a:r>
              <a:rPr lang="zh-CN" altLang="en-US" dirty="0" smtClean="0"/>
              <a:t>也是一个布尔值，但是与</a:t>
            </a:r>
            <a:r>
              <a:rPr lang="en-US" altLang="zh-CN" dirty="0" smtClean="0"/>
              <a:t>true/false</a:t>
            </a:r>
            <a:r>
              <a:rPr lang="zh-CN" altLang="en-US" dirty="0" smtClean="0"/>
              <a:t>不一样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smtClean="0"/>
              <a:t>39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317640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实例：</a:t>
            </a:r>
          </a:p>
          <a:p>
            <a:r>
              <a:rPr lang="zh-CN" altLang="en-US"/>
              <a:t>select distinct title【,length/60,'hr' as lenInHrs】【,sum(year)】</a:t>
            </a:r>
          </a:p>
          <a:p>
            <a:r>
              <a:rPr lang="zh-CN" altLang="en-US"/>
              <a:t>from movies</a:t>
            </a:r>
          </a:p>
          <a:p>
            <a:r>
              <a:rPr lang="zh-CN" altLang="en-US"/>
              <a:t>where studioname='FOX' OR studioname IS NULL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41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615432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70553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8850" name="文本占位符 705538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78851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42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23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71372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7042" name="文本占位符 713730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87043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 eaLnBrk="0" hangingPunct="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44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4433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可以有多个属性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144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实例：</a:t>
            </a:r>
          </a:p>
          <a:p>
            <a:r>
              <a:rPr lang="zh-CN" altLang="en-US" dirty="0"/>
              <a:t>select distinct title【,length/60,'hr' as lenInHrs】【,sum(year)】</a:t>
            </a:r>
          </a:p>
          <a:p>
            <a:r>
              <a:rPr lang="zh-CN" altLang="en-US" dirty="0"/>
              <a:t>from movies</a:t>
            </a:r>
          </a:p>
          <a:p>
            <a:r>
              <a:rPr lang="zh-CN" altLang="en-US" dirty="0"/>
              <a:t>where studioname='FOX' OR studioname IS NULL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47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32464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6EA783-BBA0-4F46-8787-483DB2000575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CCCC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4717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9800" y="750888"/>
            <a:ext cx="5008563" cy="3757612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6616" tIns="48308" rIns="96616" bIns="48308" anchor="t"/>
          <a:lstStyle/>
          <a:p>
            <a:pPr lvl="0"/>
            <a:endParaRPr lang="zh-CN" altLang="en-US" dirty="0"/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  <a:noFill/>
          <a:ln w="9525">
            <a:noFill/>
          </a:ln>
        </p:spPr>
        <p:txBody>
          <a:bodyPr lIns="96616" tIns="48308" rIns="96616" bIns="48308"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latin typeface="Arial" panose="020B0604020202020204" pitchFamily="34" charset="0"/>
              </a:rPr>
              <a:t>48</a:t>
            </a:fld>
            <a:endParaRPr lang="zh-CN" altLang="en-US" sz="13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935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66048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8194" name="文本占位符 660482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dirty="0"/>
          </a:p>
        </p:txBody>
      </p:sp>
      <p:sp>
        <p:nvSpPr>
          <p:cNvPr id="8195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>
              <a:spcBef>
                <a:spcPct val="0"/>
              </a:spcBef>
            </a:pPr>
            <a:fld id="{9A0DB2DC-4C9A-4742-B13C-FB6460FD3503}" type="slidenum">
              <a:rPr lang="zh-CN" altLang="en-US" sz="1300" dirty="0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rPr>
              <a:t>49</a:t>
            </a:fld>
            <a:endParaRPr lang="zh-CN" altLang="en-US" sz="1300" dirty="0">
              <a:solidFill>
                <a:schemeClr val="tx1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017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幻灯片图像占位符 66150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61507" name="文本占位符 66150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50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0470719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幻灯片图像占位符 71987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19875" name="文本占位符 71987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r>
              <a:rPr lang="en-US" altLang="zh-CN" dirty="0" err="1" smtClean="0"/>
              <a:t>Exp</a:t>
            </a:r>
            <a:r>
              <a:rPr lang="zh-CN" altLang="en-US" dirty="0" smtClean="0"/>
              <a:t>只能包含一个属性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51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6750115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幻灯片图像占位符 71987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19875" name="文本占位符 71987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54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6957726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幻灯片图像占位符 71782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17827" name="文本占位符 71782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62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9281147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幻灯片图像占位符 71782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17827" name="文本占位符 71782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r>
              <a:rPr lang="zh-CN" altLang="en-US" dirty="0" smtClean="0"/>
              <a:t>如果没有</a:t>
            </a:r>
            <a:r>
              <a:rPr lang="en-US" altLang="zh-CN" dirty="0" err="1" smtClean="0"/>
              <a:t>movietype</a:t>
            </a:r>
            <a:r>
              <a:rPr lang="en-US" altLang="zh-CN" dirty="0" smtClean="0"/>
              <a:t> is</a:t>
            </a:r>
            <a:r>
              <a:rPr lang="en-US" altLang="zh-CN" baseline="0" dirty="0" smtClean="0"/>
              <a:t> not null, null</a:t>
            </a:r>
            <a:r>
              <a:rPr lang="zh-CN" altLang="en-US" baseline="0" dirty="0" smtClean="0"/>
              <a:t>值也会被分为一组。</a:t>
            </a:r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63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2780093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幻灯片图像占位符 71782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17827" name="文本占位符 71782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64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715263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65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3718140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幻灯片图像占位符 71782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17827" name="文本占位符 71782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68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6395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6EA783-BBA0-4F46-8787-483DB2000575}" type="slidenum">
              <a:rPr kumimoji="0" lang="zh-CN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srgbClr val="CCCCFF"/>
                </a:solidFill>
                <a:effectLst/>
                <a:uLnTx/>
                <a:uFillTx/>
                <a:latin typeface="Tahoma" panose="020B0604030504040204" pitchFamily="34" charset="0"/>
                <a:ea typeface="楷体_GB2312" pitchFamily="49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ahoma" panose="020B0604030504040204" pitchFamily="34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1161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69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7771479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幻灯片图像占位符 72192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21923" name="文本占位符 72192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74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9727012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2601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同时完成选择和连接：</a:t>
            </a:r>
            <a:endParaRPr lang="en-US" altLang="zh-CN" dirty="0" smtClean="0"/>
          </a:p>
          <a:p>
            <a:r>
              <a:rPr lang="zh-CN" altLang="en-US" dirty="0" smtClean="0"/>
              <a:t>先通过选择形成中间关系，然后进行连接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0165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smtClean="0"/>
              <a:t>84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1725577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smtClean="0"/>
              <a:t>85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202006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7818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smtClean="0"/>
              <a:t>92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6721399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select *</a:t>
            </a:r>
          </a:p>
          <a:p>
            <a:r>
              <a:rPr lang="zh-CN" altLang="en-US" dirty="0"/>
              <a:t>from moviestar</a:t>
            </a:r>
          </a:p>
          <a:p>
            <a:r>
              <a:rPr lang="zh-CN" altLang="en-US" dirty="0"/>
              <a:t>left join starsin</a:t>
            </a:r>
          </a:p>
          <a:p>
            <a:r>
              <a:rPr lang="zh-CN" altLang="en-US" dirty="0"/>
              <a:t>on starname=name</a:t>
            </a:r>
          </a:p>
          <a:p>
            <a:r>
              <a:rPr lang="zh-CN" altLang="en-US" dirty="0"/>
              <a:t>WHERE STARNAME NOT LIKE'H%'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  <a:t>93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13643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66662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3794" name="文本占位符 666626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33795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/>
            <a:fld id="{9A0DB2DC-4C9A-4742-B13C-FB6460FD3503}" type="slidenum">
              <a:rPr lang="zh-CN" altLang="en-US" sz="1300" dirty="0"/>
              <a:t>8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136187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[]</a:t>
            </a:r>
            <a:r>
              <a:rPr lang="zh-CN" altLang="en-US" dirty="0" smtClean="0"/>
              <a:t>可选项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025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69017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1442" name="文本占位符 690178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61443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/>
            <a:fld id="{9A0DB2DC-4C9A-4742-B13C-FB6460FD3503}" type="slidenum">
              <a:rPr lang="zh-CN" altLang="en-US" sz="1300" dirty="0"/>
              <a:t>11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865614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69120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63490" name="文本占位符 691202"/>
          <p:cNvSpPr>
            <a:spLocks noGrp="1"/>
          </p:cNvSpPr>
          <p:nvPr>
            <p:ph type="body"/>
          </p:nvPr>
        </p:nvSpPr>
        <p:spPr/>
        <p:txBody>
          <a:bodyPr lIns="99048" tIns="49524" rIns="99048" bIns="49524" anchor="t"/>
          <a:lstStyle/>
          <a:p>
            <a:pPr lvl="0" indent="0"/>
            <a:endParaRPr lang="zh-CN" altLang="zh-CN" dirty="0"/>
          </a:p>
        </p:txBody>
      </p:sp>
      <p:sp>
        <p:nvSpPr>
          <p:cNvPr id="63491" name="灯片编号占位符 1"/>
          <p:cNvSpPr>
            <a:spLocks noGrp="1"/>
          </p:cNvSpPr>
          <p:nvPr>
            <p:ph type="sldNum" sz="quarter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indent="0" algn="r" defTabSz="990600"/>
            <a:fld id="{9A0DB2DC-4C9A-4742-B13C-FB6460FD3503}" type="slidenum">
              <a:rPr lang="zh-CN" altLang="en-US" sz="1300" dirty="0"/>
              <a:t>14</a:t>
            </a:fld>
            <a:endParaRPr lang="zh-CN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173640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顺序可以与关系中的属性顺序不一致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3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组合 226305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组合 226306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矩形 22630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245" name="矩形 226308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0246" name="组合 226309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矩形 226310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0248" name="矩形 226311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anchor="t"/>
              <a:lstStyle/>
              <a:p>
                <a:pPr lvl="0" indent="0" algn="just"/>
                <a:endParaRPr lang="zh-CN" altLang="en-US">
                  <a:latin typeface="Tahoma" panose="020B060403050404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0249" name="矩形 226312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0250" name="矩形 226313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  <p:sp>
          <p:nvSpPr>
            <p:cNvPr id="10251" name="矩形 226314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anchor="t"/>
            <a:lstStyle/>
            <a:p>
              <a:pPr lvl="0" indent="0" algn="just"/>
              <a:endParaRPr lang="zh-CN" altLang="en-US">
                <a:latin typeface="Tahoma" panose="020B0604030504040204" pitchFamily="34" charset="0"/>
                <a:ea typeface="楷体_GB2312" pitchFamily="49" charset="-122"/>
              </a:endParaRPr>
            </a:p>
          </p:txBody>
        </p:sp>
      </p:grpSp>
      <p:sp>
        <p:nvSpPr>
          <p:cNvPr id="226316" name="标题 226315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6317" name="副标题 226316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26318" name="日期占位符 226317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6319" name="页脚占位符 226318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226320" name="灯片编号占位符 226319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4416" y="166688"/>
            <a:ext cx="2200672" cy="65389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166688"/>
            <a:ext cx="6474441" cy="65389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charset="-122"/>
                <a:ea typeface="楷体" panose="02010609060101010101" charset="-122"/>
              </a:defRPr>
            </a:lvl1pPr>
            <a:lvl2pPr>
              <a:defRPr>
                <a:latin typeface="楷体" panose="02010609060101010101" charset="-122"/>
                <a:ea typeface="楷体" panose="02010609060101010101" charset="-122"/>
              </a:defRPr>
            </a:lvl2pPr>
            <a:lvl3pPr>
              <a:defRPr>
                <a:latin typeface="楷体" panose="02010609060101010101" charset="-122"/>
                <a:ea typeface="楷体" panose="02010609060101010101" charset="-122"/>
              </a:defRPr>
            </a:lvl3pPr>
            <a:lvl4pPr>
              <a:defRPr>
                <a:latin typeface="楷体" panose="02010609060101010101" charset="-122"/>
                <a:ea typeface="楷体" panose="02010609060101010101" charset="-122"/>
              </a:defRPr>
            </a:lvl4pPr>
            <a:lvl5pPr>
              <a:defRPr>
                <a:latin typeface="楷体" panose="02010609060101010101" charset="-122"/>
                <a:ea typeface="楷体" panose="0201060906010101010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13317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771" y="1295400"/>
            <a:ext cx="4313317" cy="5410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225281"/>
          <p:cNvSpPr/>
          <p:nvPr/>
        </p:nvSpPr>
        <p:spPr>
          <a:xfrm>
            <a:off x="417513" y="3508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225282"/>
          <p:cNvSpPr/>
          <p:nvPr/>
        </p:nvSpPr>
        <p:spPr>
          <a:xfrm>
            <a:off x="800100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225283"/>
          <p:cNvSpPr/>
          <p:nvPr/>
        </p:nvSpPr>
        <p:spPr>
          <a:xfrm>
            <a:off x="541338" y="7731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矩形 225284"/>
          <p:cNvSpPr/>
          <p:nvPr/>
        </p:nvSpPr>
        <p:spPr>
          <a:xfrm>
            <a:off x="911225" y="7731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矩形 225285"/>
          <p:cNvSpPr/>
          <p:nvPr/>
        </p:nvSpPr>
        <p:spPr>
          <a:xfrm>
            <a:off x="127000" y="7000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矩形 225286"/>
          <p:cNvSpPr/>
          <p:nvPr/>
        </p:nvSpPr>
        <p:spPr>
          <a:xfrm>
            <a:off x="762000" y="2428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矩形 225287"/>
          <p:cNvSpPr/>
          <p:nvPr/>
        </p:nvSpPr>
        <p:spPr>
          <a:xfrm>
            <a:off x="442913" y="1033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lstStyle/>
          <a:p>
            <a:pPr lvl="0" indent="0" algn="ctr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289" name="标题 225288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25290" name="文本占位符 225289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02688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225291" name="日期占位符 225290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292" name="页脚占位符 225291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225293" name="灯片编号占位符 225292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effectLst>
            <a:outerShdw blurRad="38100" dist="38100" dir="2700000">
              <a:srgbClr val="C0C0C0"/>
            </a:outerShdw>
          </a:effectLst>
          <a:latin typeface="+mn-lt"/>
          <a:ea typeface="+mn-ea"/>
          <a:cs typeface="+mn-cs"/>
        </a:defRPr>
      </a:lvl1pPr>
      <a:lvl2pPr marL="742950" lvl="1" indent="-28575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2pPr>
      <a:lvl3pPr marL="1143000" lvl="2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3pPr>
      <a:lvl4pPr marL="1600200" lvl="3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4pPr>
      <a:lvl5pPr marL="2057400" lvl="4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5pPr>
      <a:lvl6pPr marL="2514600" lvl="5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6pPr>
      <a:lvl7pPr marL="2971800" lvl="6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7pPr>
      <a:lvl8pPr marL="3429000" lvl="7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8pPr>
      <a:lvl9pPr marL="3886200" lvl="8" indent="-228600" algn="just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2pPr>
      <a:lvl3pPr marL="914400" lvl="2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3pPr>
      <a:lvl4pPr marL="1371600" lvl="3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4pPr>
      <a:lvl5pPr marL="1828800" lvl="4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5pPr>
      <a:lvl6pPr marL="2286000" lvl="5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6pPr>
      <a:lvl7pPr marL="2743200" lvl="6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7pPr>
      <a:lvl8pPr marL="3200400" lvl="7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8pPr>
      <a:lvl9pPr marL="3657600" lvl="8" indent="0" algn="just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800" b="0" i="0" u="none" kern="1200" baseline="0">
          <a:solidFill>
            <a:schemeClr val="hlink"/>
          </a:solidFill>
          <a:latin typeface="Tahoma" panose="020B0604030504040204" pitchFamily="34" charset="0"/>
          <a:ea typeface="楷体_GB2312" pitchFamily="49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w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标题 480257"/>
          <p:cNvSpPr>
            <a:spLocks noGrp="1"/>
          </p:cNvSpPr>
          <p:nvPr>
            <p:ph type="ctrTitle"/>
          </p:nvPr>
        </p:nvSpPr>
        <p:spPr>
          <a:xfrm>
            <a:off x="1187450" y="908050"/>
            <a:ext cx="6697663" cy="1871663"/>
          </a:xfrm>
        </p:spPr>
        <p:txBody>
          <a:bodyPr anchor="b"/>
          <a:lstStyle/>
          <a:p>
            <a:pPr defTabSz="914400" fontAlgn="base">
              <a:buSzPct val="100000"/>
            </a:pPr>
            <a:r>
              <a:rPr lang="en-US" altLang="zh-CN" sz="5400" strike="noStrike" kern="1200" baseline="0" noProof="1" smtClean="0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SQL-2</a:t>
            </a:r>
            <a:endParaRPr lang="en-US" altLang="zh-CN" sz="3200" strike="noStrike" kern="1200" baseline="0" noProof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1506" name="图片 4802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63" y="188913"/>
            <a:ext cx="1619250" cy="83661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1507" name="对象 480259">
            <a:hlinkClick r:id="" action="ppaction://ole?verb=0"/>
          </p:cNvPr>
          <p:cNvGraphicFramePr/>
          <p:nvPr/>
        </p:nvGraphicFramePr>
        <p:xfrm>
          <a:off x="7235825" y="2997200"/>
          <a:ext cx="1219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" r:id="rId5" imgW="2643505" imgH="4587875" progId="MS_ClipArt_Gallery.2">
                  <p:embed/>
                </p:oleObj>
              </mc:Choice>
              <mc:Fallback>
                <p:oleObj r:id="rId5" imgW="2643505" imgH="4587875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5825" y="2997200"/>
                        <a:ext cx="1219200" cy="243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167005"/>
            <a:ext cx="7105015" cy="84645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algn="ctr" defTabSz="914400" rtl="0" fontAlgn="base" latinLnBrk="0">
              <a:lnSpc>
                <a:spcPct val="100000"/>
              </a:lnSpc>
              <a:buNone/>
            </a:pPr>
            <a:r>
              <a:rPr kumimoji="0" lang="zh-CN" altLang="en-US" sz="4000" i="0" u="none" strike="noStrike" kern="1200" normalizeH="0" baseline="0" dirty="0">
                <a:cs typeface="+mj-cs"/>
              </a:rPr>
              <a:t>基本查询语句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4820285" y="2043430"/>
            <a:ext cx="4323715" cy="5746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2156"/>
              <a:gd name="adj6" fmla="val -20296"/>
            </a:avLst>
          </a:prstGeom>
          <a:solidFill>
            <a:schemeClr val="tx1"/>
          </a:solidFill>
          <a:ln w="3619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zh-CN" altLang="en-US" b="1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sym typeface="+mn-ea"/>
              </a:rPr>
              <a:t>查询哪些</a:t>
            </a:r>
            <a:r>
              <a:rPr lang="zh-CN" altLang="en-US" b="1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sym typeface="+mn-ea"/>
              </a:rPr>
              <a:t>表</a:t>
            </a:r>
            <a:r>
              <a:rPr lang="en-US" altLang="zh-CN" b="1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sym typeface="+mn-ea"/>
              </a:rPr>
              <a:t>/</a:t>
            </a:r>
            <a:r>
              <a:rPr lang="zh-CN" altLang="en-US" b="1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sym typeface="+mn-ea"/>
              </a:rPr>
              <a:t>视图</a:t>
            </a:r>
            <a:r>
              <a:rPr lang="en-US" altLang="zh-CN" b="1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sym typeface="+mn-ea"/>
              </a:rPr>
              <a:t>/</a:t>
            </a:r>
            <a:r>
              <a:rPr lang="zh-CN" altLang="en-US" b="1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sym typeface="+mn-ea"/>
              </a:rPr>
              <a:t>派生表</a:t>
            </a:r>
            <a:endParaRPr lang="zh-CN" altLang="en-US" b="1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新宋体" panose="02010609030101010101" charset="-122"/>
              <a:ea typeface="新宋体" panose="02010609030101010101" charset="-122"/>
              <a:sym typeface="+mn-ea"/>
            </a:endParaRPr>
          </a:p>
        </p:txBody>
      </p:sp>
      <p:sp>
        <p:nvSpPr>
          <p:cNvPr id="5" name="线形标注 2 4"/>
          <p:cNvSpPr/>
          <p:nvPr/>
        </p:nvSpPr>
        <p:spPr>
          <a:xfrm>
            <a:off x="5084445" y="2726690"/>
            <a:ext cx="2856865" cy="5765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713"/>
              <a:gd name="adj6" fmla="val -38630"/>
            </a:avLst>
          </a:prstGeom>
          <a:solidFill>
            <a:schemeClr val="tx1"/>
          </a:solidFill>
          <a:ln w="3619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zh-CN" altLang="en-US" b="1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sym typeface="+mn-ea"/>
              </a:rPr>
              <a:t>元祖过滤条件</a:t>
            </a:r>
          </a:p>
        </p:txBody>
      </p:sp>
      <p:sp>
        <p:nvSpPr>
          <p:cNvPr id="6" name="线形标注 2 5"/>
          <p:cNvSpPr/>
          <p:nvPr/>
        </p:nvSpPr>
        <p:spPr>
          <a:xfrm>
            <a:off x="4716016" y="1295400"/>
            <a:ext cx="4427984" cy="5765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2094"/>
              <a:gd name="adj6" fmla="val -21283"/>
            </a:avLst>
          </a:prstGeom>
          <a:solidFill>
            <a:schemeClr val="tx1"/>
          </a:solidFill>
          <a:ln w="3619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最终返回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属性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/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cs typeface="+mn-cs"/>
              </a:rPr>
              <a:t>属性表达式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新宋体" panose="02010609030101010101" charset="-122"/>
              <a:ea typeface="新宋体" panose="02010609030101010101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8790" y="4273550"/>
            <a:ext cx="8187055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语义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：从给出的表中查询满足检索条件的元祖，并按给定列名进行投影相当于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A1,A2,…AN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(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con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(  R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 R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 …R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4820285" y="3366770"/>
            <a:ext cx="2856865" cy="5765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4713"/>
              <a:gd name="adj6" fmla="val -38630"/>
            </a:avLst>
          </a:prstGeom>
          <a:solidFill>
            <a:schemeClr val="tx1"/>
          </a:solidFill>
          <a:ln w="3619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buClrTx/>
              <a:buSzTx/>
              <a:buFontTx/>
              <a:defRPr/>
            </a:pPr>
            <a:r>
              <a:rPr lang="zh-CN" altLang="en-US" b="1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新宋体" panose="02010609030101010101" charset="-122"/>
                <a:ea typeface="新宋体" panose="02010609030101010101" charset="-122"/>
                <a:sym typeface="+mn-ea"/>
              </a:rPr>
              <a:t>排序方式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1560" y="3366770"/>
            <a:ext cx="3310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[ORDER BY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列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1...]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10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9856" y="1400848"/>
            <a:ext cx="4093527" cy="243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en-US" altLang="zh-CN" spc="30" dirty="0">
                <a:solidFill>
                  <a:schemeClr val="tx1"/>
                </a:solidFill>
              </a:rPr>
              <a:t> </a:t>
            </a:r>
            <a:r>
              <a:rPr lang="en-US" altLang="zh-CN" b="1" spc="30" dirty="0">
                <a:solidFill>
                  <a:srgbClr val="0000FF"/>
                </a:solidFill>
              </a:rPr>
              <a:t>SELECT</a:t>
            </a:r>
            <a:r>
              <a:rPr lang="en-US" altLang="zh-CN" spc="30" dirty="0">
                <a:solidFill>
                  <a:schemeClr val="tx1"/>
                </a:solidFill>
              </a:rPr>
              <a:t> A</a:t>
            </a:r>
            <a:r>
              <a:rPr lang="en-US" altLang="zh-CN" spc="30" baseline="-25000" dirty="0">
                <a:solidFill>
                  <a:schemeClr val="tx1"/>
                </a:solidFill>
              </a:rPr>
              <a:t>1</a:t>
            </a:r>
            <a:r>
              <a:rPr lang="en-US" altLang="zh-CN" spc="30" dirty="0">
                <a:solidFill>
                  <a:schemeClr val="tx1"/>
                </a:solidFill>
              </a:rPr>
              <a:t>,A</a:t>
            </a:r>
            <a:r>
              <a:rPr lang="en-US" altLang="zh-CN" spc="30" baseline="-25000" dirty="0">
                <a:solidFill>
                  <a:schemeClr val="tx1"/>
                </a:solidFill>
              </a:rPr>
              <a:t>2</a:t>
            </a:r>
            <a:r>
              <a:rPr lang="en-US" altLang="zh-CN" spc="30" dirty="0">
                <a:solidFill>
                  <a:schemeClr val="tx1"/>
                </a:solidFill>
              </a:rPr>
              <a:t>,…,A</a:t>
            </a:r>
            <a:r>
              <a:rPr lang="en-US" altLang="zh-CN" spc="30" baseline="-25000" dirty="0">
                <a:solidFill>
                  <a:schemeClr val="tx1"/>
                </a:solidFill>
              </a:rPr>
              <a:t>n</a:t>
            </a:r>
          </a:p>
          <a:p>
            <a:pPr lvl="0" ea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en-US" altLang="zh-CN" spc="30" dirty="0">
                <a:solidFill>
                  <a:schemeClr val="tx1"/>
                </a:solidFill>
              </a:rPr>
              <a:t> </a:t>
            </a:r>
            <a:r>
              <a:rPr lang="en-US" altLang="zh-CN" spc="30" dirty="0">
                <a:solidFill>
                  <a:srgbClr val="0000FF"/>
                </a:solidFill>
              </a:rPr>
              <a:t>FROM</a:t>
            </a:r>
            <a:r>
              <a:rPr lang="en-US" altLang="zh-CN" spc="30" dirty="0">
                <a:solidFill>
                  <a:schemeClr val="tx1"/>
                </a:solidFill>
              </a:rPr>
              <a:t>   R</a:t>
            </a:r>
            <a:r>
              <a:rPr lang="en-US" altLang="zh-CN" spc="30" baseline="-25000" dirty="0">
                <a:solidFill>
                  <a:schemeClr val="tx1"/>
                </a:solidFill>
              </a:rPr>
              <a:t>1</a:t>
            </a:r>
            <a:r>
              <a:rPr lang="en-US" altLang="zh-CN" spc="30" dirty="0">
                <a:solidFill>
                  <a:schemeClr val="tx1"/>
                </a:solidFill>
              </a:rPr>
              <a:t>,R</a:t>
            </a:r>
            <a:r>
              <a:rPr lang="en-US" altLang="zh-CN" spc="30" baseline="-25000" dirty="0">
                <a:solidFill>
                  <a:schemeClr val="tx1"/>
                </a:solidFill>
              </a:rPr>
              <a:t>2</a:t>
            </a:r>
            <a:r>
              <a:rPr lang="en-US" altLang="zh-CN" spc="30" dirty="0">
                <a:solidFill>
                  <a:schemeClr val="tx1"/>
                </a:solidFill>
              </a:rPr>
              <a:t>, …,R</a:t>
            </a:r>
            <a:r>
              <a:rPr lang="en-US" altLang="zh-CN" spc="30" baseline="-25000" dirty="0">
                <a:solidFill>
                  <a:schemeClr val="tx1"/>
                </a:solidFill>
              </a:rPr>
              <a:t>m</a:t>
            </a:r>
          </a:p>
          <a:p>
            <a:pPr lvl="0" ea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defRPr/>
            </a:pPr>
            <a:r>
              <a:rPr lang="en-US" altLang="zh-CN" spc="30" dirty="0">
                <a:solidFill>
                  <a:schemeClr val="tx1"/>
                </a:solidFill>
              </a:rPr>
              <a:t> [</a:t>
            </a:r>
            <a:r>
              <a:rPr lang="en-US" altLang="zh-CN" b="1" spc="30" dirty="0">
                <a:solidFill>
                  <a:srgbClr val="0000FF"/>
                </a:solidFill>
              </a:rPr>
              <a:t>WHERE</a:t>
            </a:r>
            <a:r>
              <a:rPr lang="en-US" altLang="zh-CN" spc="30" dirty="0">
                <a:solidFill>
                  <a:schemeClr val="tx1"/>
                </a:solidFill>
              </a:rPr>
              <a:t>  condition]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03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  <p:bldP spid="5" grpId="0" bldLvl="0" animBg="1"/>
      <p:bldP spid="6" grpId="0" bldLvl="0" animBg="1"/>
      <p:bldP spid="7" grpId="0"/>
      <p:bldP spid="8" grpId="0" bldLvl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088980" y="5248600"/>
            <a:ext cx="3915068" cy="1204905"/>
          </a:xfrm>
          <a:prstGeom prst="rect">
            <a:avLst/>
          </a:prstGeom>
          <a:solidFill>
            <a:srgbClr val="FCF9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88981" y="2709870"/>
            <a:ext cx="3464763" cy="977895"/>
          </a:xfrm>
          <a:prstGeom prst="rect">
            <a:avLst/>
          </a:prstGeom>
          <a:solidFill>
            <a:srgbClr val="FCF9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417" name="标题 505857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r>
              <a:rPr lang="zh-CN" altLang="en-US" dirty="0"/>
              <a:t>单表查询</a:t>
            </a:r>
          </a:p>
        </p:txBody>
      </p:sp>
      <p:sp>
        <p:nvSpPr>
          <p:cNvPr id="505859" name="文本占位符 50585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示例</a:t>
            </a:r>
            <a:r>
              <a:rPr lang="en-US" altLang="zh-CN" strike="noStrike" noProof="1"/>
              <a:t>1</a:t>
            </a:r>
            <a:endParaRPr lang="zh-CN" altLang="en-US" strike="noStrike" noProof="1"/>
          </a:p>
          <a:p>
            <a:pPr lvl="1" fontAlgn="base"/>
            <a:r>
              <a:rPr lang="zh-CN" altLang="en-US" sz="2450" strike="noStrike" noProof="1"/>
              <a:t>给出电影的名称和发行年份</a:t>
            </a:r>
          </a:p>
          <a:p>
            <a:pPr lvl="1" fontAlgn="base"/>
            <a:r>
              <a:rPr lang="en-US" altLang="zh-CN" sz="2450" strike="noStrike" noProof="1"/>
              <a:t>SQL</a:t>
            </a:r>
            <a:r>
              <a:rPr lang="zh-CN" altLang="en-US" sz="2450" strike="noStrike" noProof="1"/>
              <a:t>语句</a:t>
            </a:r>
          </a:p>
          <a:p>
            <a:pPr marL="457200" lvl="1" indent="0" fontAlgn="base">
              <a:buNone/>
            </a:pPr>
            <a:r>
              <a:rPr lang="en-US" altLang="zh-CN" sz="24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	SELECT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	FROM</a:t>
            </a: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 </a:t>
            </a:r>
            <a:endParaRPr lang="en-US" altLang="zh-CN" sz="2400" strike="noStrike" spc="3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sym typeface="+mn-ea"/>
            </a:endParaRPr>
          </a:p>
          <a:p>
            <a:pPr lvl="0" fontAlgn="base"/>
            <a:r>
              <a:rPr lang="zh-CN" altLang="en-US" strike="noStrike" noProof="1"/>
              <a:t>示例</a:t>
            </a:r>
            <a:r>
              <a:rPr lang="en-US" altLang="zh-CN" strike="noStrike" noProof="1"/>
              <a:t>2</a:t>
            </a:r>
          </a:p>
          <a:p>
            <a:pPr lvl="1" fontAlgn="base"/>
            <a:r>
              <a:rPr lang="zh-CN" altLang="en-US" sz="2450" dirty="0">
                <a:sym typeface="+mn-ea"/>
              </a:rPr>
              <a:t>给出</a:t>
            </a:r>
            <a:r>
              <a:rPr lang="en-US" altLang="zh-CN" sz="2450" dirty="0">
                <a:sym typeface="+mn-ea"/>
              </a:rPr>
              <a:t>1990</a:t>
            </a:r>
            <a:r>
              <a:rPr lang="zh-CN" altLang="en-US" sz="2450" dirty="0">
                <a:sym typeface="+mn-ea"/>
              </a:rPr>
              <a:t>年发行的电影的名称和发行年份</a:t>
            </a:r>
          </a:p>
          <a:p>
            <a:pPr lvl="1" fontAlgn="base"/>
            <a:r>
              <a:rPr lang="en-US" altLang="zh-CN" sz="2450" dirty="0">
                <a:sym typeface="+mn-ea"/>
              </a:rPr>
              <a:t>SQL</a:t>
            </a:r>
            <a:r>
              <a:rPr lang="zh-CN" altLang="en-US" sz="2450" dirty="0">
                <a:sym typeface="+mn-ea"/>
              </a:rPr>
              <a:t>语句</a:t>
            </a:r>
          </a:p>
          <a:p>
            <a:pPr marL="457200" lvl="1" indent="0" fontAlgn="base">
              <a:buNone/>
            </a:pPr>
            <a:r>
              <a:rPr lang="en-US" altLang="zh-CN" sz="21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	SELECT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	FROM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	WHERE</a:t>
            </a:r>
            <a:endParaRPr lang="zh-CN" altLang="en-US" sz="2100" strike="noStrike" noProof="1"/>
          </a:p>
          <a:p>
            <a:pPr marL="457200" lvl="1" indent="0" fontAlgn="base">
              <a:buNone/>
            </a:pPr>
            <a:r>
              <a:rPr lang="en-US" altLang="zh-CN" sz="20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	</a:t>
            </a:r>
            <a:endParaRPr lang="en-US" altLang="zh-CN" strike="noStrike" spc="3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7455" y="3229610"/>
            <a:ext cx="11938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latin typeface="新宋体" panose="02010609030101010101" charset="-122"/>
                <a:ea typeface="新宋体" panose="02010609030101010101" charset="-122"/>
              </a:rPr>
              <a:t>Movies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0305" y="2811145"/>
            <a:ext cx="192405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latin typeface="新宋体" panose="02010609030101010101" charset="-122"/>
                <a:ea typeface="新宋体" panose="02010609030101010101" charset="-122"/>
              </a:rPr>
              <a:t>title,year</a:t>
            </a:r>
          </a:p>
        </p:txBody>
      </p:sp>
      <p:sp>
        <p:nvSpPr>
          <p:cNvPr id="2" name="TextBox 7"/>
          <p:cNvSpPr txBox="1"/>
          <p:nvPr/>
        </p:nvSpPr>
        <p:spPr>
          <a:xfrm>
            <a:off x="2138680" y="5186045"/>
            <a:ext cx="192405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latin typeface="新宋体" panose="02010609030101010101" charset="-122"/>
                <a:ea typeface="新宋体" panose="02010609030101010101" charset="-122"/>
              </a:rPr>
              <a:t>title,year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2138680" y="5584825"/>
            <a:ext cx="11938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latin typeface="新宋体" panose="02010609030101010101" charset="-122"/>
                <a:ea typeface="新宋体" panose="02010609030101010101" charset="-122"/>
              </a:rPr>
              <a:t>Movies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72030" y="6054725"/>
            <a:ext cx="16224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latin typeface="新宋体" panose="02010609030101010101" charset="-122"/>
                <a:ea typeface="新宋体" panose="02010609030101010101" charset="-122"/>
              </a:rPr>
              <a:t>year=1990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1579245" y="4318000"/>
            <a:ext cx="105029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solidFill>
                  <a:srgbClr val="CC0099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Disney</a:t>
            </a:r>
            <a:endParaRPr lang="en-US" altLang="zh-CN" sz="2000" b="1" dirty="0">
              <a:solidFill>
                <a:srgbClr val="CC0099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2272030" y="6054725"/>
            <a:ext cx="2801620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b="1" dirty="0">
                <a:latin typeface="新宋体" panose="02010609030101010101" charset="-122"/>
                <a:ea typeface="新宋体" panose="02010609030101010101" charset="-122"/>
                <a:sym typeface="+mn-ea"/>
              </a:rPr>
              <a:t>studioName='Disney'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75397" y="893988"/>
            <a:ext cx="3842983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zh-CN" altLang="en-US" spc="3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电影</a:t>
            </a:r>
            <a:endParaRPr lang="en-US" altLang="zh-CN" spc="3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lvl="0">
              <a:spcBef>
                <a:spcPct val="0"/>
              </a:spcBef>
              <a:defRPr/>
            </a:pPr>
            <a:r>
              <a:rPr lang="en-US" altLang="zh-CN" spc="3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movies(</a:t>
            </a:r>
            <a:r>
              <a:rPr lang="en-US" altLang="zh-CN" u="sng" spc="3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title ,year</a:t>
            </a:r>
            <a:r>
              <a:rPr lang="en-US" altLang="zh-CN" spc="3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,length ,</a:t>
            </a:r>
            <a:r>
              <a:rPr lang="en-US" altLang="zh-CN" spc="30" dirty="0" err="1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movieType,studioName,producerC</a:t>
            </a:r>
            <a:r>
              <a:rPr lang="en-US" altLang="zh-CN" spc="3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)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684" y="2856321"/>
            <a:ext cx="23050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1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ldLvl="0" animBg="1"/>
      <p:bldP spid="2" grpId="0" bldLvl="0" animBg="1"/>
      <p:bldP spid="3" grpId="0"/>
      <p:bldP spid="4" grpId="0"/>
      <p:bldP spid="6" grpId="0" bldLvl="0" animBg="1"/>
      <p:bldP spid="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的执行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180" y="1209675"/>
            <a:ext cx="8802688" cy="5410200"/>
          </a:xfrm>
        </p:spPr>
        <p:txBody>
          <a:bodyPr/>
          <a:lstStyle/>
          <a:p>
            <a:r>
              <a:rPr lang="zh-CN" altLang="en-US" sz="2800" dirty="0"/>
              <a:t>在关系表中逐条访问元祖（记录）</a:t>
            </a:r>
          </a:p>
          <a:p>
            <a:r>
              <a:rPr lang="zh-CN" altLang="en-US" sz="2800" dirty="0"/>
              <a:t>检查每条记录是否满足</a:t>
            </a:r>
            <a:r>
              <a:rPr lang="en-US" altLang="zh-CN" sz="2800" b="1" dirty="0">
                <a:solidFill>
                  <a:srgbClr val="0000FF"/>
                </a:solidFill>
              </a:rPr>
              <a:t>where</a:t>
            </a:r>
            <a:r>
              <a:rPr lang="zh-CN" altLang="en-US" sz="2800" dirty="0"/>
              <a:t>条件</a:t>
            </a:r>
          </a:p>
          <a:p>
            <a:r>
              <a:rPr lang="zh-CN" altLang="en-US" sz="2800" dirty="0"/>
              <a:t>如果满足，</a:t>
            </a:r>
            <a:r>
              <a:rPr lang="zh-CN" sz="2800" dirty="0"/>
              <a:t>计算</a:t>
            </a:r>
            <a:r>
              <a:rPr lang="en-US" altLang="zh-CN" sz="2800" b="1" dirty="0">
                <a:solidFill>
                  <a:srgbClr val="0000FF"/>
                </a:solidFill>
              </a:rPr>
              <a:t>select</a:t>
            </a:r>
            <a:r>
              <a:rPr lang="en-US" altLang="zh-CN" sz="2800" dirty="0"/>
              <a:t> </a:t>
            </a:r>
            <a:r>
              <a:rPr lang="zh-CN" altLang="en-US" sz="2800" dirty="0"/>
              <a:t>语句中的属性或表达式值</a:t>
            </a:r>
          </a:p>
          <a:p>
            <a:endParaRPr lang="zh-CN" altLang="en-US" sz="2800" dirty="0"/>
          </a:p>
        </p:txBody>
      </p:sp>
      <p:graphicFrame>
        <p:nvGraphicFramePr>
          <p:cNvPr id="80977" name="表格 80976"/>
          <p:cNvGraphicFramePr/>
          <p:nvPr/>
        </p:nvGraphicFramePr>
        <p:xfrm>
          <a:off x="6324600" y="3067050"/>
          <a:ext cx="2209800" cy="3291840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962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80987" name="组合 80986"/>
          <p:cNvGrpSpPr/>
          <p:nvPr/>
        </p:nvGrpSpPr>
        <p:grpSpPr>
          <a:xfrm>
            <a:off x="4572000" y="3829050"/>
            <a:ext cx="3962400" cy="1524000"/>
            <a:chOff x="2880" y="2304"/>
            <a:chExt cx="2496" cy="960"/>
          </a:xfrm>
        </p:grpSpPr>
        <p:sp>
          <p:nvSpPr>
            <p:cNvPr id="80970" name="右箭头 80969"/>
            <p:cNvSpPr/>
            <p:nvPr/>
          </p:nvSpPr>
          <p:spPr>
            <a:xfrm>
              <a:off x="3888" y="2304"/>
              <a:ext cx="1488" cy="96"/>
            </a:xfrm>
            <a:prstGeom prst="rightArrow">
              <a:avLst>
                <a:gd name="adj1" fmla="val 50000"/>
                <a:gd name="adj2" fmla="val 387500"/>
              </a:avLst>
            </a:prstGeom>
            <a:solidFill>
              <a:schemeClr val="accent1">
                <a:alpha val="5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1" name="右箭头 80970"/>
            <p:cNvSpPr/>
            <p:nvPr/>
          </p:nvSpPr>
          <p:spPr>
            <a:xfrm>
              <a:off x="3888" y="3168"/>
              <a:ext cx="1488" cy="96"/>
            </a:xfrm>
            <a:prstGeom prst="rightArrow">
              <a:avLst>
                <a:gd name="adj1" fmla="val 50000"/>
                <a:gd name="adj2" fmla="val 387500"/>
              </a:avLst>
            </a:prstGeom>
            <a:solidFill>
              <a:schemeClr val="accent1">
                <a:alpha val="5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5" name="右箭头 80974"/>
            <p:cNvSpPr/>
            <p:nvPr/>
          </p:nvSpPr>
          <p:spPr>
            <a:xfrm>
              <a:off x="3888" y="2976"/>
              <a:ext cx="1488" cy="96"/>
            </a:xfrm>
            <a:prstGeom prst="rightArrow">
              <a:avLst>
                <a:gd name="adj1" fmla="val 50000"/>
                <a:gd name="adj2" fmla="val 387500"/>
              </a:avLst>
            </a:prstGeom>
            <a:solidFill>
              <a:schemeClr val="accent1">
                <a:alpha val="5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8" name="任意多边形 80977"/>
            <p:cNvSpPr/>
            <p:nvPr/>
          </p:nvSpPr>
          <p:spPr>
            <a:xfrm>
              <a:off x="2880" y="2304"/>
              <a:ext cx="912" cy="240"/>
            </a:xfrm>
            <a:custGeom>
              <a:avLst/>
              <a:gdLst/>
              <a:ahLst/>
              <a:cxnLst/>
              <a:rect l="0" t="0" r="0" b="0"/>
              <a:pathLst>
                <a:path w="912" h="240">
                  <a:moveTo>
                    <a:pt x="0" y="240"/>
                  </a:moveTo>
                  <a:cubicBezTo>
                    <a:pt x="44" y="160"/>
                    <a:pt x="88" y="80"/>
                    <a:pt x="240" y="48"/>
                  </a:cubicBezTo>
                  <a:cubicBezTo>
                    <a:pt x="392" y="16"/>
                    <a:pt x="888" y="0"/>
                    <a:pt x="912" y="4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1" name="任意多边形 80980"/>
            <p:cNvSpPr/>
            <p:nvPr/>
          </p:nvSpPr>
          <p:spPr>
            <a:xfrm>
              <a:off x="2880" y="2528"/>
              <a:ext cx="960" cy="640"/>
            </a:xfrm>
            <a:custGeom>
              <a:avLst/>
              <a:gdLst/>
              <a:ahLst/>
              <a:cxnLst/>
              <a:rect l="0" t="0" r="0" b="0"/>
              <a:pathLst>
                <a:path w="960" h="640">
                  <a:moveTo>
                    <a:pt x="0" y="16"/>
                  </a:moveTo>
                  <a:cubicBezTo>
                    <a:pt x="228" y="8"/>
                    <a:pt x="456" y="0"/>
                    <a:pt x="576" y="64"/>
                  </a:cubicBezTo>
                  <a:cubicBezTo>
                    <a:pt x="696" y="128"/>
                    <a:pt x="656" y="304"/>
                    <a:pt x="720" y="400"/>
                  </a:cubicBezTo>
                  <a:cubicBezTo>
                    <a:pt x="784" y="496"/>
                    <a:pt x="872" y="568"/>
                    <a:pt x="960" y="64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4" name="任意多边形 80983"/>
            <p:cNvSpPr/>
            <p:nvPr/>
          </p:nvSpPr>
          <p:spPr>
            <a:xfrm>
              <a:off x="2880" y="2408"/>
              <a:ext cx="1008" cy="568"/>
            </a:xfrm>
            <a:custGeom>
              <a:avLst/>
              <a:gdLst/>
              <a:ahLst/>
              <a:cxnLst/>
              <a:rect l="0" t="0" r="0" b="0"/>
              <a:pathLst>
                <a:path w="1008" h="568">
                  <a:moveTo>
                    <a:pt x="0" y="136"/>
                  </a:moveTo>
                  <a:cubicBezTo>
                    <a:pt x="60" y="92"/>
                    <a:pt x="120" y="48"/>
                    <a:pt x="240" y="40"/>
                  </a:cubicBezTo>
                  <a:cubicBezTo>
                    <a:pt x="360" y="32"/>
                    <a:pt x="592" y="0"/>
                    <a:pt x="720" y="88"/>
                  </a:cubicBezTo>
                  <a:cubicBezTo>
                    <a:pt x="848" y="176"/>
                    <a:pt x="928" y="372"/>
                    <a:pt x="1008" y="5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988" name="组合 80987"/>
          <p:cNvGrpSpPr/>
          <p:nvPr/>
        </p:nvGrpSpPr>
        <p:grpSpPr>
          <a:xfrm>
            <a:off x="4572000" y="2851150"/>
            <a:ext cx="3429000" cy="4025900"/>
            <a:chOff x="2880" y="1680"/>
            <a:chExt cx="2160" cy="2536"/>
          </a:xfrm>
        </p:grpSpPr>
        <p:sp>
          <p:nvSpPr>
            <p:cNvPr id="80972" name="下箭头 80971"/>
            <p:cNvSpPr/>
            <p:nvPr/>
          </p:nvSpPr>
          <p:spPr>
            <a:xfrm>
              <a:off x="4080" y="1680"/>
              <a:ext cx="144" cy="2064"/>
            </a:xfrm>
            <a:prstGeom prst="downArrow">
              <a:avLst>
                <a:gd name="adj1" fmla="val 37500"/>
                <a:gd name="adj2" fmla="val 157334"/>
              </a:avLst>
            </a:prstGeom>
            <a:solidFill>
              <a:srgbClr val="CCFFFF">
                <a:alpha val="5000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3" name="下箭头 80972"/>
            <p:cNvSpPr/>
            <p:nvPr/>
          </p:nvSpPr>
          <p:spPr>
            <a:xfrm>
              <a:off x="4896" y="1680"/>
              <a:ext cx="144" cy="2064"/>
            </a:xfrm>
            <a:prstGeom prst="downArrow">
              <a:avLst>
                <a:gd name="adj1" fmla="val 37500"/>
                <a:gd name="adj2" fmla="val 157334"/>
              </a:avLst>
            </a:prstGeom>
            <a:solidFill>
              <a:srgbClr val="CCFFFF">
                <a:alpha val="5000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5" name="任意多边形 80984"/>
            <p:cNvSpPr/>
            <p:nvPr/>
          </p:nvSpPr>
          <p:spPr>
            <a:xfrm>
              <a:off x="2880" y="3424"/>
              <a:ext cx="1248" cy="608"/>
            </a:xfrm>
            <a:custGeom>
              <a:avLst/>
              <a:gdLst/>
              <a:ahLst/>
              <a:cxnLst/>
              <a:rect l="0" t="0" r="0" b="0"/>
              <a:pathLst>
                <a:path w="1248" h="608">
                  <a:moveTo>
                    <a:pt x="0" y="80"/>
                  </a:moveTo>
                  <a:cubicBezTo>
                    <a:pt x="324" y="40"/>
                    <a:pt x="648" y="0"/>
                    <a:pt x="816" y="80"/>
                  </a:cubicBezTo>
                  <a:cubicBezTo>
                    <a:pt x="984" y="160"/>
                    <a:pt x="936" y="512"/>
                    <a:pt x="1008" y="560"/>
                  </a:cubicBezTo>
                  <a:cubicBezTo>
                    <a:pt x="1080" y="608"/>
                    <a:pt x="1164" y="488"/>
                    <a:pt x="1248" y="368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86" name="任意多边形 80985"/>
            <p:cNvSpPr/>
            <p:nvPr/>
          </p:nvSpPr>
          <p:spPr>
            <a:xfrm>
              <a:off x="2880" y="3496"/>
              <a:ext cx="2112" cy="720"/>
            </a:xfrm>
            <a:custGeom>
              <a:avLst/>
              <a:gdLst/>
              <a:ahLst/>
              <a:cxnLst/>
              <a:rect l="0" t="0" r="0" b="0"/>
              <a:pathLst>
                <a:path w="2112" h="720">
                  <a:moveTo>
                    <a:pt x="0" y="8"/>
                  </a:moveTo>
                  <a:cubicBezTo>
                    <a:pt x="284" y="4"/>
                    <a:pt x="568" y="0"/>
                    <a:pt x="720" y="104"/>
                  </a:cubicBezTo>
                  <a:cubicBezTo>
                    <a:pt x="872" y="208"/>
                    <a:pt x="720" y="544"/>
                    <a:pt x="912" y="632"/>
                  </a:cubicBezTo>
                  <a:cubicBezTo>
                    <a:pt x="1104" y="720"/>
                    <a:pt x="1672" y="688"/>
                    <a:pt x="1872" y="632"/>
                  </a:cubicBezTo>
                  <a:cubicBezTo>
                    <a:pt x="2072" y="576"/>
                    <a:pt x="2092" y="436"/>
                    <a:pt x="2112" y="29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995" name="组合 80994"/>
          <p:cNvGrpSpPr/>
          <p:nvPr/>
        </p:nvGrpSpPr>
        <p:grpSpPr>
          <a:xfrm>
            <a:off x="6400800" y="3752850"/>
            <a:ext cx="1600200" cy="1676400"/>
            <a:chOff x="4032" y="2256"/>
            <a:chExt cx="1008" cy="1056"/>
          </a:xfrm>
        </p:grpSpPr>
        <p:sp>
          <p:nvSpPr>
            <p:cNvPr id="80989" name="椭圆 80988"/>
            <p:cNvSpPr/>
            <p:nvPr/>
          </p:nvSpPr>
          <p:spPr>
            <a:xfrm>
              <a:off x="4032" y="225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0" name="椭圆 80989"/>
            <p:cNvSpPr/>
            <p:nvPr/>
          </p:nvSpPr>
          <p:spPr>
            <a:xfrm>
              <a:off x="4032" y="288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1" name="椭圆 80990"/>
            <p:cNvSpPr/>
            <p:nvPr/>
          </p:nvSpPr>
          <p:spPr>
            <a:xfrm>
              <a:off x="4032" y="312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2" name="椭圆 80991"/>
            <p:cNvSpPr/>
            <p:nvPr/>
          </p:nvSpPr>
          <p:spPr>
            <a:xfrm>
              <a:off x="4848" y="312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3" name="椭圆 80992"/>
            <p:cNvSpPr/>
            <p:nvPr/>
          </p:nvSpPr>
          <p:spPr>
            <a:xfrm>
              <a:off x="4848" y="2880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4" name="椭圆 80993"/>
            <p:cNvSpPr/>
            <p:nvPr/>
          </p:nvSpPr>
          <p:spPr>
            <a:xfrm>
              <a:off x="4848" y="2256"/>
              <a:ext cx="192" cy="192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12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951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select </a:t>
            </a:r>
            <a:r>
              <a:rPr lang="zh-CN" altLang="en-US" dirty="0"/>
              <a:t>子句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CC0099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限定</a:t>
            </a:r>
            <a:r>
              <a:rPr lang="zh-CN" altLang="en-US" sz="2400" dirty="0" smtClean="0">
                <a:solidFill>
                  <a:srgbClr val="CC0099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出现在结果关系中的属性组</a:t>
            </a:r>
            <a:endParaRPr lang="zh-CN" altLang="en-US" sz="2400" dirty="0">
              <a:solidFill>
                <a:srgbClr val="CC0099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13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95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506881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r>
              <a:rPr lang="en-US" altLang="zh-CN" dirty="0"/>
              <a:t>select</a:t>
            </a:r>
            <a:r>
              <a:rPr lang="zh-CN" altLang="en-US" dirty="0" smtClean="0"/>
              <a:t>子句： </a:t>
            </a:r>
            <a:r>
              <a:rPr lang="en-US" altLang="zh-CN" dirty="0">
                <a:solidFill>
                  <a:srgbClr val="0000FF"/>
                </a:solidFill>
              </a:rPr>
              <a:t>*</a:t>
            </a:r>
          </a:p>
        </p:txBody>
      </p:sp>
      <p:sp>
        <p:nvSpPr>
          <p:cNvPr id="506883" name="文本占位符 506882"/>
          <p:cNvSpPr>
            <a:spLocks noGrp="1"/>
          </p:cNvSpPr>
          <p:nvPr>
            <p:ph idx="1"/>
          </p:nvPr>
        </p:nvSpPr>
        <p:spPr>
          <a:xfrm>
            <a:off x="152400" y="1295400"/>
            <a:ext cx="8746490" cy="2639060"/>
          </a:xfrm>
        </p:spPr>
        <p:txBody>
          <a:bodyPr/>
          <a:lstStyle/>
          <a:p>
            <a:pPr fontAlgn="base"/>
            <a:r>
              <a:rPr lang="en-US" strike="noStrike" noProof="1"/>
              <a:t>select</a:t>
            </a:r>
            <a:r>
              <a:rPr lang="zh-CN" altLang="en-US" strike="noStrike" noProof="1"/>
              <a:t>子句中</a:t>
            </a:r>
          </a:p>
          <a:p>
            <a:pPr lvl="1" fontAlgn="base">
              <a:lnSpc>
                <a:spcPct val="115000"/>
              </a:lnSpc>
            </a:pPr>
            <a:r>
              <a:rPr lang="zh-CN" altLang="en-US" strike="noStrike" noProof="1"/>
              <a:t>“</a:t>
            </a:r>
            <a:r>
              <a:rPr lang="en-US" altLang="zh-CN" b="1" strike="noStrike" noProof="1">
                <a:solidFill>
                  <a:srgbClr val="0000FF"/>
                </a:solidFill>
              </a:rPr>
              <a:t>*</a:t>
            </a:r>
            <a:r>
              <a:rPr lang="en-US" altLang="zh-CN" strike="noStrike" noProof="1"/>
              <a:t>”</a:t>
            </a:r>
            <a:r>
              <a:rPr lang="zh-CN" altLang="en-US" strike="noStrike" noProof="1"/>
              <a:t>：表示“</a:t>
            </a:r>
            <a:r>
              <a:rPr lang="zh-CN" altLang="en-US" b="1" strike="noStrike" noProof="1">
                <a:solidFill>
                  <a:srgbClr val="CC0099"/>
                </a:solidFill>
              </a:rPr>
              <a:t>所有的属性</a:t>
            </a:r>
            <a:r>
              <a:rPr lang="zh-CN" altLang="en-US" strike="noStrike" noProof="1"/>
              <a:t>”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</a:rPr>
              <a:t>示例：	</a:t>
            </a:r>
            <a:endParaRPr lang="en-US" altLang="zh-CN" sz="3200" noProof="1" smtClean="0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marL="0" lvl="1" indent="0">
              <a:buClr>
                <a:schemeClr val="folHlink"/>
              </a:buClr>
              <a:buSzPct val="60000"/>
              <a:buNone/>
            </a:pP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 </a:t>
            </a:r>
            <a:r>
              <a:rPr lang="zh-CN" altLang="en-US" noProof="1" smtClean="0">
                <a:effectLst>
                  <a:outerShdw blurRad="38100" dist="38100" dir="2700000">
                    <a:srgbClr val="C0C0C0"/>
                  </a:outerShdw>
                </a:effectLst>
              </a:rPr>
              <a:t>给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出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Disney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电影及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</a:rPr>
              <a:t>Fox</a:t>
            </a:r>
            <a:r>
              <a:rPr lang="zh-CN" altLang="en-US" noProof="1">
                <a:effectLst>
                  <a:outerShdw blurRad="38100" dist="38100" dir="2700000">
                    <a:srgbClr val="C0C0C0"/>
                  </a:outerShdw>
                </a:effectLst>
              </a:rPr>
              <a:t>电影公司发行的电影的整体信息</a:t>
            </a:r>
          </a:p>
          <a:p>
            <a:pPr lvl="2" fontAlgn="base">
              <a:lnSpc>
                <a:spcPct val="115000"/>
              </a:lnSpc>
              <a:buNone/>
            </a:pPr>
            <a:r>
              <a:rPr lang="zh-CN" altLang="en-US" sz="2800" strike="noStrike" noProof="1" smtClean="0"/>
              <a:t>	</a:t>
            </a:r>
            <a:endParaRPr lang="en-US" altLang="zh-CN" sz="2800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152401" y="4201160"/>
            <a:ext cx="7659960" cy="1734185"/>
          </a:xfrm>
          <a:prstGeom prst="rect">
            <a:avLst/>
          </a:prstGeom>
          <a:solidFill>
            <a:srgbClr val="FCF9B6"/>
          </a:solidFill>
        </p:spPr>
        <p:txBody>
          <a:bodyPr wrap="square" rtlCol="0">
            <a:spAutoFit/>
          </a:bodyPr>
          <a:lstStyle/>
          <a:p>
            <a:pPr marL="0" lvl="2" fontAlgn="base">
              <a:lnSpc>
                <a:spcPct val="115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select    </a:t>
            </a:r>
            <a:r>
              <a:rPr lang="en-US" altLang="zh-CN" sz="2400" i="1" dirty="0">
                <a:solidFill>
                  <a:schemeClr val="tx1"/>
                </a:solidFill>
                <a:sym typeface="+mn-ea"/>
              </a:rPr>
              <a:t>*</a:t>
            </a:r>
            <a:endParaRPr lang="en-US" altLang="zh-CN" sz="2400" dirty="0">
              <a:solidFill>
                <a:srgbClr val="0000FF"/>
              </a:solidFill>
              <a:sym typeface="+mn-ea"/>
            </a:endParaRPr>
          </a:p>
          <a:p>
            <a:pPr marL="0" lvl="2" fontAlgn="base">
              <a:lnSpc>
                <a:spcPct val="115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from	  </a:t>
            </a:r>
            <a:r>
              <a:rPr lang="en-US" altLang="zh-CN" sz="2400" i="1" dirty="0">
                <a:solidFill>
                  <a:schemeClr val="tx1"/>
                </a:solidFill>
                <a:sym typeface="+mn-ea"/>
              </a:rPr>
              <a:t>movies</a:t>
            </a:r>
          </a:p>
          <a:p>
            <a:pPr marL="0" lvl="2" fontAlgn="base">
              <a:lnSpc>
                <a:spcPct val="115000"/>
              </a:lnSpc>
              <a:buNone/>
            </a:pPr>
            <a:r>
              <a:rPr lang="en-US" altLang="zh-CN" sz="2400" noProof="1">
                <a:solidFill>
                  <a:srgbClr val="0000FF"/>
                </a:solidFill>
              </a:rPr>
              <a:t>where</a:t>
            </a:r>
            <a:r>
              <a:rPr lang="en-US" altLang="zh-CN" sz="2400" noProof="1"/>
              <a:t>  </a:t>
            </a:r>
            <a:r>
              <a:rPr lang="en-US" altLang="zh-CN" sz="2400" i="1" noProof="1">
                <a:solidFill>
                  <a:schemeClr val="tx1"/>
                </a:solidFill>
              </a:rPr>
              <a:t>studioName=‘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Disney</a:t>
            </a:r>
            <a:r>
              <a:rPr lang="en-US" altLang="zh-CN" sz="2400" i="1" dirty="0">
                <a:solidFill>
                  <a:schemeClr val="tx1"/>
                </a:solidFill>
                <a:sym typeface="+mn-ea"/>
              </a:rPr>
              <a:t>‘  </a:t>
            </a:r>
            <a:r>
              <a:rPr lang="en-US" altLang="zh-CN" sz="2400" i="1" noProof="1">
                <a:solidFill>
                  <a:schemeClr val="tx1"/>
                </a:solidFill>
              </a:rPr>
              <a:t>or </a:t>
            </a:r>
            <a:r>
              <a:rPr lang="en-US" altLang="zh-CN" sz="2400" i="1" dirty="0" err="1">
                <a:solidFill>
                  <a:schemeClr val="tx1"/>
                </a:solidFill>
                <a:sym typeface="+mn-ea"/>
              </a:rPr>
              <a:t>studioName</a:t>
            </a:r>
            <a:r>
              <a:rPr lang="en-US" altLang="zh-CN" sz="2400" i="1" noProof="1">
                <a:solidFill>
                  <a:schemeClr val="tx1"/>
                </a:solidFill>
              </a:rPr>
              <a:t>= </a:t>
            </a:r>
            <a:r>
              <a:rPr lang="en-US" altLang="zh-CN" sz="2400" i="1" dirty="0">
                <a:solidFill>
                  <a:schemeClr val="tx1"/>
                </a:solidFill>
                <a:sym typeface="+mn-ea"/>
              </a:rPr>
              <a:t> ‘ 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Fox</a:t>
            </a:r>
            <a:r>
              <a:rPr lang="en-US" altLang="zh-CN" sz="2400" i="1" dirty="0">
                <a:solidFill>
                  <a:schemeClr val="tx1"/>
                </a:solidFill>
                <a:sym typeface="+mn-ea"/>
              </a:rPr>
              <a:t>' 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855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Select</a:t>
            </a:r>
            <a:r>
              <a:rPr lang="zh-CN" altLang="en-US" dirty="0">
                <a:sym typeface="+mn-ea"/>
              </a:rPr>
              <a:t>子句</a:t>
            </a:r>
            <a:r>
              <a:rPr lang="zh-CN" altLang="en-US" dirty="0" smtClean="0">
                <a:sym typeface="+mn-ea"/>
              </a:rPr>
              <a:t>：</a:t>
            </a:r>
            <a:r>
              <a:rPr lang="zh-CN" dirty="0" smtClean="0">
                <a:solidFill>
                  <a:srgbClr val="0000FF"/>
                </a:solidFill>
                <a:sym typeface="+mn-ea"/>
              </a:rPr>
              <a:t>属性</a:t>
            </a:r>
            <a:r>
              <a:rPr lang="zh-CN" dirty="0">
                <a:solidFill>
                  <a:srgbClr val="0000FF"/>
                </a:solidFill>
                <a:sym typeface="+mn-ea"/>
              </a:rPr>
              <a:t>别名</a:t>
            </a:r>
            <a:endParaRPr lang="zh-CN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SELECT</a:t>
            </a:r>
            <a:r>
              <a:rPr lang="zh-CN" altLang="en-US" dirty="0">
                <a:sym typeface="+mn-ea"/>
              </a:rPr>
              <a:t>子句中，</a:t>
            </a:r>
          </a:p>
          <a:p>
            <a:pPr lvl="1"/>
            <a:r>
              <a:rPr lang="zh-CN" altLang="en-US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如果希望返回新的属性名字，在属性之后加</a:t>
            </a:r>
            <a:r>
              <a:rPr lang="en-US" altLang="zh-CN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</a:t>
            </a:r>
            <a:r>
              <a:rPr lang="en-US" altLang="zh-CN" spc="3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AS &lt;new name&gt;</a:t>
            </a:r>
            <a:r>
              <a:rPr lang="en-US" altLang="zh-CN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”</a:t>
            </a:r>
          </a:p>
          <a:p>
            <a:pPr lvl="1"/>
            <a:r>
              <a:rPr lang="zh-CN" altLang="en-US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新名字称为</a:t>
            </a:r>
            <a:r>
              <a:rPr lang="zh-CN" altLang="en-US" spc="3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别名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sz="3200" dirty="0"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举例：</a:t>
            </a:r>
          </a:p>
          <a:p>
            <a:pPr lvl="2"/>
            <a:r>
              <a:rPr lang="zh-CN" altLang="en-US" sz="2400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从电影表中产生一个包含电影名称和时长的新表，属性命名为</a:t>
            </a:r>
            <a:r>
              <a:rPr lang="en-US" altLang="zh-CN" sz="2400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”name”</a:t>
            </a:r>
            <a:r>
              <a:rPr lang="zh-CN" altLang="en-US" sz="2400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和</a:t>
            </a:r>
            <a:r>
              <a:rPr lang="en-US" altLang="zh-CN" sz="2400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”</a:t>
            </a:r>
            <a:r>
              <a:rPr lang="en-US" altLang="zh-CN" sz="2400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  <a:sym typeface="+mn-ea"/>
              </a:rPr>
              <a:t>duration”</a:t>
            </a:r>
          </a:p>
          <a:p>
            <a:pPr marL="1371600" lvl="3" indent="0">
              <a:buNone/>
            </a:pPr>
            <a:endParaRPr lang="en-US" altLang="zh-CN" sz="2000" spc="3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1640" y="4657567"/>
            <a:ext cx="6480720" cy="1015663"/>
          </a:xfrm>
          <a:prstGeom prst="rect">
            <a:avLst/>
          </a:prstGeom>
          <a:solidFill>
            <a:srgbClr val="FCF9B6"/>
          </a:solidFill>
        </p:spPr>
        <p:txBody>
          <a:bodyPr wrap="square" rtlCol="0">
            <a:spAutoFit/>
          </a:bodyPr>
          <a:lstStyle/>
          <a:p>
            <a:pPr marL="0" lvl="3"/>
            <a:r>
              <a:rPr lang="en-US" altLang="zh-CN" sz="2400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SELECT title </a:t>
            </a:r>
            <a:r>
              <a:rPr lang="en-US" altLang="zh-CN" sz="2400" spc="3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AS</a:t>
            </a:r>
            <a:r>
              <a:rPr lang="en-US" altLang="zh-CN" sz="2400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name, length </a:t>
            </a:r>
            <a:r>
              <a:rPr lang="en-US" altLang="zh-CN" sz="2400" spc="3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AS</a:t>
            </a:r>
            <a:r>
              <a:rPr lang="en-US" altLang="zh-CN" sz="2400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duration</a:t>
            </a:r>
          </a:p>
          <a:p>
            <a:pPr marL="0" lvl="3"/>
            <a:r>
              <a:rPr lang="en-US" altLang="zh-CN" sz="2400" spc="3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FROM Movies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15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825" y="3465185"/>
            <a:ext cx="55911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8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508929"/>
          <p:cNvSpPr>
            <a:spLocks noGrp="1"/>
          </p:cNvSpPr>
          <p:nvPr>
            <p:ph type="title"/>
          </p:nvPr>
        </p:nvSpPr>
        <p:spPr>
          <a:xfrm>
            <a:off x="352425" y="306388"/>
            <a:ext cx="8486775" cy="846138"/>
          </a:xfrm>
        </p:spPr>
        <p:txBody>
          <a:bodyPr anchor="b"/>
          <a:lstStyle/>
          <a:p>
            <a:r>
              <a:rPr lang="en-US" altLang="zh-CN" noProof="1">
                <a:sym typeface="+mn-ea"/>
              </a:rPr>
              <a:t>SELECT</a:t>
            </a:r>
            <a:r>
              <a:rPr lang="zh-CN" altLang="en-US" noProof="1" smtClean="0">
                <a:sym typeface="+mn-ea"/>
              </a:rPr>
              <a:t>子句：</a:t>
            </a:r>
            <a:r>
              <a:rPr lang="zh-CN" altLang="en-US" noProof="1" smtClean="0">
                <a:solidFill>
                  <a:srgbClr val="0000FF"/>
                </a:solidFill>
                <a:sym typeface="+mn-ea"/>
              </a:rPr>
              <a:t>表达式</a:t>
            </a:r>
            <a:endParaRPr lang="zh-CN" altLang="en-US" noProof="1">
              <a:solidFill>
                <a:srgbClr val="0000FF"/>
              </a:solidFill>
            </a:endParaRPr>
          </a:p>
        </p:txBody>
      </p:sp>
      <p:sp>
        <p:nvSpPr>
          <p:cNvPr id="508931" name="文本占位符 508930"/>
          <p:cNvSpPr>
            <a:spLocks noGrp="1"/>
          </p:cNvSpPr>
          <p:nvPr>
            <p:ph idx="1"/>
          </p:nvPr>
        </p:nvSpPr>
        <p:spPr>
          <a:xfrm>
            <a:off x="36513" y="1263650"/>
            <a:ext cx="8802688" cy="5410200"/>
          </a:xfrm>
        </p:spPr>
        <p:txBody>
          <a:bodyPr/>
          <a:lstStyle/>
          <a:p>
            <a:pPr fontAlgn="base">
              <a:lnSpc>
                <a:spcPct val="120000"/>
              </a:lnSpc>
            </a:pPr>
            <a:r>
              <a:rPr lang="zh-CN" altLang="en-US" strike="noStrike" noProof="1"/>
              <a:t>SELECT子句中可以出现计算表达式</a:t>
            </a:r>
          </a:p>
          <a:p>
            <a:pPr lvl="1" fontAlgn="base">
              <a:lnSpc>
                <a:spcPct val="120000"/>
              </a:lnSpc>
            </a:pPr>
            <a:r>
              <a:rPr lang="zh-CN" altLang="en-US" strike="noStrike" noProof="1" smtClean="0"/>
              <a:t>上例</a:t>
            </a:r>
            <a:r>
              <a:rPr lang="zh-CN" altLang="en-US" strike="noStrike" noProof="1"/>
              <a:t>中时长的值用小时来表示 </a:t>
            </a:r>
          </a:p>
          <a:p>
            <a:pPr lvl="1" fontAlgn="base">
              <a:lnSpc>
                <a:spcPct val="120000"/>
              </a:lnSpc>
            </a:pPr>
            <a:r>
              <a:rPr lang="zh-CN" altLang="en-US" strike="noStrike" noProof="1"/>
              <a:t>属性名用</a:t>
            </a:r>
            <a:r>
              <a:rPr lang="en-US" altLang="zh-CN" strike="noStrike" noProof="1"/>
              <a:t>“</a:t>
            </a:r>
            <a:r>
              <a:rPr lang="en-US" altLang="zh-CN" spc="3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sym typeface="+mn-ea"/>
              </a:rPr>
              <a:t>lenInHours</a:t>
            </a:r>
            <a:r>
              <a:rPr lang="en-US" altLang="zh-CN" strike="noStrike" noProof="1"/>
              <a:t>”</a:t>
            </a:r>
            <a:r>
              <a:rPr lang="zh-CN" altLang="en-US" strike="noStrike" noProof="1"/>
              <a:t>作为别名</a:t>
            </a:r>
          </a:p>
          <a:p>
            <a:pPr lvl="3" fontAlgn="base">
              <a:lnSpc>
                <a:spcPct val="120000"/>
              </a:lnSpc>
            </a:pPr>
            <a:endParaRPr lang="en-US" altLang="zh-CN" sz="2000" strike="noStrike" noProof="1"/>
          </a:p>
          <a:p>
            <a:pPr fontAlgn="base">
              <a:lnSpc>
                <a:spcPct val="120000"/>
              </a:lnSpc>
            </a:pPr>
            <a:endParaRPr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4662170" y="4298315"/>
            <a:ext cx="26073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sym typeface="+mn-ea"/>
              </a:rPr>
              <a:t>AS lenInHours</a:t>
            </a:r>
            <a:endParaRPr lang="en-US" altLang="en-US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544" y="4298315"/>
            <a:ext cx="5976664" cy="983615"/>
          </a:xfrm>
          <a:prstGeom prst="rect">
            <a:avLst/>
          </a:prstGeom>
          <a:solidFill>
            <a:srgbClr val="FCF9B6"/>
          </a:solidFill>
        </p:spPr>
        <p:txBody>
          <a:bodyPr wrap="square" rtlCol="0">
            <a:spAutoFit/>
          </a:bodyPr>
          <a:lstStyle/>
          <a:p>
            <a:pPr lvl="3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SELECT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title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sz="2000" dirty="0" smtClean="0">
                <a:solidFill>
                  <a:srgbClr val="0000FF"/>
                </a:solidFill>
                <a:sym typeface="+mn-ea"/>
              </a:rPr>
              <a:t>length/60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AS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lenInHours</a:t>
            </a:r>
            <a:r>
              <a:rPr lang="en-US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 </a:t>
            </a:r>
            <a:endParaRPr lang="zh-CN" altLang="en-US" sz="2000" strike="noStrike" noProof="1">
              <a:solidFill>
                <a:schemeClr val="tx1"/>
              </a:solidFill>
            </a:endParaRPr>
          </a:p>
          <a:p>
            <a:pPr marL="914400" lvl="2" indent="0" fontAlgn="base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     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FROM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Movies；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57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508929"/>
          <p:cNvSpPr>
            <a:spLocks noGrp="1"/>
          </p:cNvSpPr>
          <p:nvPr>
            <p:ph type="title"/>
          </p:nvPr>
        </p:nvSpPr>
        <p:spPr>
          <a:xfrm>
            <a:off x="685800" y="296863"/>
            <a:ext cx="8486775" cy="846138"/>
          </a:xfrm>
        </p:spPr>
        <p:txBody>
          <a:bodyPr anchor="b"/>
          <a:lstStyle/>
          <a:p>
            <a:r>
              <a:rPr lang="en-US" altLang="zh-CN" noProof="1">
                <a:sym typeface="+mn-ea"/>
              </a:rPr>
              <a:t>SELECT</a:t>
            </a:r>
            <a:r>
              <a:rPr lang="zh-CN" altLang="en-US" noProof="1" smtClean="0">
                <a:sym typeface="+mn-ea"/>
              </a:rPr>
              <a:t>子句：</a:t>
            </a:r>
            <a:r>
              <a:rPr lang="zh-CN" altLang="en-US" noProof="1" smtClean="0">
                <a:solidFill>
                  <a:srgbClr val="0000FF"/>
                </a:solidFill>
                <a:sym typeface="+mn-ea"/>
              </a:rPr>
              <a:t>字符串</a:t>
            </a:r>
            <a:r>
              <a:rPr lang="zh-CN" altLang="en-US" noProof="1">
                <a:solidFill>
                  <a:srgbClr val="0000FF"/>
                </a:solidFill>
                <a:sym typeface="+mn-ea"/>
              </a:rPr>
              <a:t>常量</a:t>
            </a:r>
            <a:endParaRPr lang="en-US" altLang="zh-CN" noProof="1">
              <a:solidFill>
                <a:srgbClr val="0000FF"/>
              </a:solidFill>
              <a:sym typeface="+mn-ea"/>
            </a:endParaRPr>
          </a:p>
        </p:txBody>
      </p:sp>
      <p:sp>
        <p:nvSpPr>
          <p:cNvPr id="508931" name="文本占位符 508930"/>
          <p:cNvSpPr>
            <a:spLocks noGrp="1"/>
          </p:cNvSpPr>
          <p:nvPr>
            <p:ph idx="1"/>
          </p:nvPr>
        </p:nvSpPr>
        <p:spPr>
          <a:xfrm>
            <a:off x="36513" y="1263650"/>
            <a:ext cx="8802688" cy="5410200"/>
          </a:xfrm>
        </p:spPr>
        <p:txBody>
          <a:bodyPr/>
          <a:lstStyle/>
          <a:p>
            <a:pPr fontAlgn="base">
              <a:lnSpc>
                <a:spcPct val="120000"/>
              </a:lnSpc>
            </a:pPr>
            <a:r>
              <a:rPr lang="zh-CN" altLang="en-US" strike="noStrike" noProof="1"/>
              <a:t>SELECT后面还可以是字符串</a:t>
            </a:r>
          </a:p>
          <a:p>
            <a:pPr lvl="1" fontAlgn="base">
              <a:lnSpc>
                <a:spcPct val="120000"/>
              </a:lnSpc>
            </a:pPr>
            <a:r>
              <a:rPr lang="zh-CN" altLang="en-US" strike="noStrike" noProof="1" smtClean="0"/>
              <a:t>上例</a:t>
            </a:r>
            <a:r>
              <a:rPr lang="zh-CN" altLang="en-US" strike="noStrike" noProof="1"/>
              <a:t>中时长后添加新属性，值为</a:t>
            </a:r>
            <a:r>
              <a:rPr lang="en-US" altLang="zh-CN" strike="noStrike" noProof="1"/>
              <a:t>“hrs”,</a:t>
            </a:r>
            <a:r>
              <a:rPr lang="zh-CN" altLang="en-US" strike="noStrike" noProof="1"/>
              <a:t>属性名为</a:t>
            </a:r>
            <a:r>
              <a:rPr lang="en-US" altLang="zh-CN" strike="noStrike" noProof="1"/>
              <a:t>“inHours”</a:t>
            </a:r>
            <a:endParaRPr lang="zh-CN" altLang="en-US" strike="noStrike" noProof="1"/>
          </a:p>
          <a:p>
            <a:pPr fontAlgn="base">
              <a:lnSpc>
                <a:spcPct val="120000"/>
              </a:lnSpc>
            </a:pPr>
            <a:endParaRPr lang="zh-CN" altLang="en-US" strike="noStrike" noProof="1"/>
          </a:p>
        </p:txBody>
      </p:sp>
      <p:sp>
        <p:nvSpPr>
          <p:cNvPr id="4" name="文本框 3"/>
          <p:cNvSpPr txBox="1"/>
          <p:nvPr/>
        </p:nvSpPr>
        <p:spPr>
          <a:xfrm>
            <a:off x="676875" y="3076288"/>
            <a:ext cx="6847453" cy="984885"/>
          </a:xfrm>
          <a:prstGeom prst="rect">
            <a:avLst/>
          </a:prstGeom>
          <a:solidFill>
            <a:srgbClr val="FCF9B6"/>
          </a:solidFill>
        </p:spPr>
        <p:txBody>
          <a:bodyPr wrap="square" rtlCol="0">
            <a:spAutoFit/>
          </a:bodyPr>
          <a:lstStyle/>
          <a:p>
            <a:pPr marL="0" lvl="3" fontAlgn="base">
              <a:lnSpc>
                <a:spcPct val="120000"/>
              </a:lnSpc>
            </a:pPr>
            <a:r>
              <a:rPr sz="2000" dirty="0">
                <a:solidFill>
                  <a:schemeClr val="tx1"/>
                </a:solidFill>
                <a:sym typeface="+mn-ea"/>
              </a:rPr>
              <a:t>SELECT title,length/60 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AS lenInHours</a:t>
            </a:r>
            <a:r>
              <a:rPr sz="2000" dirty="0">
                <a:solidFill>
                  <a:schemeClr val="tx1"/>
                </a:solidFill>
                <a:sym typeface="+mn-ea"/>
              </a:rPr>
              <a:t>, </a:t>
            </a:r>
            <a:r>
              <a:rPr sz="2000" dirty="0">
                <a:solidFill>
                  <a:srgbClr val="0000FF"/>
                </a:solidFill>
                <a:sym typeface="+mn-ea"/>
              </a:rPr>
              <a:t>'hrs' AS inHours</a:t>
            </a:r>
          </a:p>
          <a:p>
            <a:pPr marL="0" lvl="3" fontAlgn="base">
              <a:lnSpc>
                <a:spcPct val="120000"/>
              </a:lnSpc>
            </a:pPr>
            <a:r>
              <a:rPr sz="2000" dirty="0">
                <a:solidFill>
                  <a:schemeClr val="tx1"/>
                </a:solidFill>
                <a:sym typeface="+mn-ea"/>
              </a:rPr>
              <a:t>FROM movies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125" y="3498851"/>
            <a:ext cx="4908770" cy="3174999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17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367209"/>
            <a:ext cx="66579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508929"/>
          <p:cNvSpPr>
            <a:spLocks noGrp="1"/>
          </p:cNvSpPr>
          <p:nvPr>
            <p:ph type="title"/>
          </p:nvPr>
        </p:nvSpPr>
        <p:spPr>
          <a:xfrm>
            <a:off x="685800" y="296863"/>
            <a:ext cx="8486775" cy="846138"/>
          </a:xfrm>
        </p:spPr>
        <p:txBody>
          <a:bodyPr anchor="b"/>
          <a:lstStyle/>
          <a:p>
            <a:r>
              <a:rPr lang="en-US" altLang="zh-CN" noProof="1">
                <a:sym typeface="+mn-ea"/>
              </a:rPr>
              <a:t>SELECT</a:t>
            </a:r>
            <a:r>
              <a:rPr lang="zh-CN" altLang="en-US" noProof="1" smtClean="0">
                <a:sym typeface="+mn-ea"/>
              </a:rPr>
              <a:t>子句：</a:t>
            </a:r>
            <a:r>
              <a:rPr lang="zh-CN" altLang="en-US" noProof="1" smtClean="0">
                <a:solidFill>
                  <a:srgbClr val="0000FF"/>
                </a:solidFill>
                <a:sym typeface="+mn-ea"/>
              </a:rPr>
              <a:t>系统函数</a:t>
            </a:r>
            <a:endParaRPr lang="en-US" altLang="zh-CN" noProof="1">
              <a:solidFill>
                <a:srgbClr val="0000FF"/>
              </a:solidFill>
              <a:sym typeface="+mn-ea"/>
            </a:endParaRPr>
          </a:p>
        </p:txBody>
      </p:sp>
      <p:sp>
        <p:nvSpPr>
          <p:cNvPr id="508931" name="文本占位符 508930"/>
          <p:cNvSpPr>
            <a:spLocks noGrp="1"/>
          </p:cNvSpPr>
          <p:nvPr>
            <p:ph idx="1"/>
          </p:nvPr>
        </p:nvSpPr>
        <p:spPr>
          <a:xfrm>
            <a:off x="36513" y="1263650"/>
            <a:ext cx="8802688" cy="5410200"/>
          </a:xfrm>
        </p:spPr>
        <p:txBody>
          <a:bodyPr/>
          <a:lstStyle/>
          <a:p>
            <a:pPr fontAlgn="base">
              <a:lnSpc>
                <a:spcPct val="120000"/>
              </a:lnSpc>
            </a:pPr>
            <a:r>
              <a:rPr lang="zh-CN" altLang="en-US" strike="noStrike" noProof="1"/>
              <a:t>SELECT后面还</a:t>
            </a:r>
            <a:r>
              <a:rPr lang="zh-CN" altLang="en-US" strike="noStrike" noProof="1" smtClean="0"/>
              <a:t>可以使用系统函数</a:t>
            </a:r>
            <a:endParaRPr lang="zh-CN" altLang="en-US" strike="noStrike" noProof="1"/>
          </a:p>
          <a:p>
            <a:pPr lvl="1">
              <a:lnSpc>
                <a:spcPct val="120000"/>
              </a:lnSpc>
            </a:pPr>
            <a:r>
              <a:rPr lang="en-US" altLang="zh-CN" i="1" noProof="1" smtClean="0"/>
              <a:t>year(datevalue</a:t>
            </a:r>
            <a:r>
              <a:rPr lang="en-US" altLang="zh-CN" noProof="1"/>
              <a:t>)</a:t>
            </a:r>
            <a:r>
              <a:rPr lang="zh-CN" altLang="en-US" noProof="1"/>
              <a:t>返回日期型数据的</a:t>
            </a:r>
            <a:r>
              <a:rPr lang="zh-CN" altLang="en-US" noProof="1" smtClean="0"/>
              <a:t>年份</a:t>
            </a:r>
            <a:endParaRPr lang="en-US" altLang="zh-CN" noProof="1" smtClean="0"/>
          </a:p>
          <a:p>
            <a:pPr lvl="1">
              <a:lnSpc>
                <a:spcPct val="120000"/>
              </a:lnSpc>
            </a:pPr>
            <a:r>
              <a:rPr lang="en-US" altLang="zh-CN" i="1" noProof="1"/>
              <a:t>curdate</a:t>
            </a:r>
            <a:r>
              <a:rPr lang="en-US" altLang="zh-CN" noProof="1"/>
              <a:t>()</a:t>
            </a:r>
            <a:r>
              <a:rPr lang="zh-CN" altLang="en-US" noProof="1"/>
              <a:t>返回当前</a:t>
            </a:r>
            <a:r>
              <a:rPr lang="zh-CN" altLang="en-US" noProof="1" smtClean="0"/>
              <a:t>日期</a:t>
            </a:r>
            <a:endParaRPr lang="en-US" altLang="zh-CN" noProof="1"/>
          </a:p>
          <a:p>
            <a:pPr marL="342900" lvl="1" indent="-342900">
              <a:lnSpc>
                <a:spcPct val="120000"/>
              </a:lnSpc>
              <a:buClr>
                <a:schemeClr val="folHlink"/>
              </a:buClr>
              <a:buSzPct val="60000"/>
            </a:pPr>
            <a:r>
              <a:rPr lang="zh-CN" altLang="en-US" sz="3200" noProof="1">
                <a:effectLst>
                  <a:outerShdw blurRad="38100" dist="38100" dir="2700000">
                    <a:srgbClr val="C0C0C0"/>
                  </a:outerShdw>
                </a:effectLst>
              </a:rPr>
              <a:t>举例：演员的年龄？</a:t>
            </a:r>
          </a:p>
          <a:p>
            <a:pPr lvl="1">
              <a:lnSpc>
                <a:spcPct val="120000"/>
              </a:lnSpc>
            </a:pPr>
            <a:endParaRPr lang="en-US" altLang="zh-CN" noProof="1" smtClean="0"/>
          </a:p>
          <a:p>
            <a:pPr lvl="1">
              <a:lnSpc>
                <a:spcPct val="120000"/>
              </a:lnSpc>
            </a:pPr>
            <a:endParaRPr lang="zh-CN" altLang="en-US" strike="noStrike" noProof="1"/>
          </a:p>
          <a:p>
            <a:pPr fontAlgn="base">
              <a:lnSpc>
                <a:spcPct val="120000"/>
              </a:lnSpc>
            </a:pP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18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862" y="3068960"/>
            <a:ext cx="5229225" cy="29432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8053" y="3789040"/>
            <a:ext cx="3471923" cy="1723549"/>
          </a:xfrm>
          <a:prstGeom prst="rect">
            <a:avLst/>
          </a:prstGeom>
          <a:solidFill>
            <a:srgbClr val="FCF9B6"/>
          </a:solidFill>
        </p:spPr>
        <p:txBody>
          <a:bodyPr wrap="square" rtlCol="0">
            <a:spAutoFit/>
          </a:bodyPr>
          <a:lstStyle/>
          <a:p>
            <a:pPr marL="0" lvl="3" fontAlgn="base">
              <a:lnSpc>
                <a:spcPct val="120000"/>
              </a:lnSpc>
            </a:pPr>
            <a:r>
              <a:rPr sz="2000" dirty="0">
                <a:solidFill>
                  <a:schemeClr val="tx1"/>
                </a:solidFill>
                <a:sym typeface="+mn-ea"/>
              </a:rPr>
              <a:t>SELECT 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name, </a:t>
            </a:r>
            <a:r>
              <a:rPr lang="en-US" sz="2000" dirty="0" smtClean="0">
                <a:solidFill>
                  <a:srgbClr val="0000FF"/>
                </a:solidFill>
                <a:sym typeface="+mn-ea"/>
              </a:rPr>
              <a:t>year(</a:t>
            </a:r>
            <a:r>
              <a:rPr lang="en-US" sz="2000" dirty="0" err="1" smtClean="0">
                <a:solidFill>
                  <a:srgbClr val="0000FF"/>
                </a:solidFill>
                <a:sym typeface="+mn-ea"/>
              </a:rPr>
              <a:t>curdate</a:t>
            </a:r>
            <a:r>
              <a:rPr lang="en-US" sz="2000" dirty="0" smtClean="0">
                <a:solidFill>
                  <a:srgbClr val="0000FF"/>
                </a:solidFill>
                <a:sym typeface="+mn-ea"/>
              </a:rPr>
              <a:t>()) – year(birthday)</a:t>
            </a:r>
            <a:r>
              <a:rPr sz="2000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sz="2000" dirty="0">
                <a:solidFill>
                  <a:srgbClr val="0000FF"/>
                </a:solidFill>
                <a:sym typeface="+mn-ea"/>
              </a:rPr>
              <a:t>AS </a:t>
            </a:r>
            <a:r>
              <a:rPr lang="en-US" altLang="zh-CN" sz="2000" dirty="0" smtClean="0">
                <a:solidFill>
                  <a:srgbClr val="0000FF"/>
                </a:solidFill>
                <a:sym typeface="+mn-ea"/>
              </a:rPr>
              <a:t>A</a:t>
            </a:r>
            <a:r>
              <a:rPr lang="en-US" sz="2000" dirty="0" smtClean="0">
                <a:solidFill>
                  <a:srgbClr val="0000FF"/>
                </a:solidFill>
                <a:sym typeface="+mn-ea"/>
              </a:rPr>
              <a:t>ge</a:t>
            </a:r>
            <a:endParaRPr sz="2000" dirty="0">
              <a:solidFill>
                <a:srgbClr val="0000FF"/>
              </a:solidFill>
              <a:sym typeface="+mn-ea"/>
            </a:endParaRPr>
          </a:p>
          <a:p>
            <a:pPr marL="0" lvl="3" fontAlgn="base">
              <a:lnSpc>
                <a:spcPct val="120000"/>
              </a:lnSpc>
            </a:pPr>
            <a:r>
              <a:rPr sz="2000" dirty="0">
                <a:solidFill>
                  <a:schemeClr val="tx1"/>
                </a:solidFill>
                <a:sym typeface="+mn-ea"/>
              </a:rPr>
              <a:t>FROM </a:t>
            </a:r>
            <a:r>
              <a:rPr sz="2000" dirty="0" err="1" smtClean="0">
                <a:solidFill>
                  <a:schemeClr val="tx1"/>
                </a:solidFill>
                <a:sym typeface="+mn-ea"/>
              </a:rPr>
              <a:t>movies</a:t>
            </a:r>
            <a:r>
              <a:rPr lang="en-US" sz="2000" dirty="0" err="1" smtClean="0">
                <a:solidFill>
                  <a:schemeClr val="tx1"/>
                </a:solidFill>
                <a:sym typeface="+mn-ea"/>
              </a:rPr>
              <a:t>tar</a:t>
            </a:r>
            <a:endParaRPr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4150514"/>
            <a:ext cx="19812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2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50892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noProof="1">
                <a:sym typeface="+mn-ea"/>
              </a:rPr>
              <a:t>SELECT</a:t>
            </a:r>
            <a:r>
              <a:rPr lang="zh-CN" altLang="en-US" noProof="1">
                <a:sym typeface="+mn-ea"/>
              </a:rPr>
              <a:t>子句</a:t>
            </a:r>
            <a:r>
              <a:rPr lang="zh-CN" altLang="en-US" noProof="1" smtClean="0">
                <a:sym typeface="+mn-ea"/>
              </a:rPr>
              <a:t>：</a:t>
            </a:r>
            <a:r>
              <a:rPr lang="en-US" altLang="zh-CN" noProof="1" smtClean="0">
                <a:solidFill>
                  <a:srgbClr val="0000FF"/>
                </a:solidFill>
                <a:sym typeface="+mn-ea"/>
              </a:rPr>
              <a:t>all/distinct</a:t>
            </a:r>
            <a:endParaRPr lang="zh-CN" altLang="en-US" noProof="1"/>
          </a:p>
        </p:txBody>
      </p:sp>
      <p:sp>
        <p:nvSpPr>
          <p:cNvPr id="508931" name="文本占位符 508930"/>
          <p:cNvSpPr>
            <a:spLocks noGrp="1"/>
          </p:cNvSpPr>
          <p:nvPr>
            <p:ph idx="1"/>
          </p:nvPr>
        </p:nvSpPr>
        <p:spPr>
          <a:xfrm>
            <a:off x="36830" y="1300073"/>
            <a:ext cx="9069705" cy="4001135"/>
          </a:xfrm>
        </p:spPr>
        <p:txBody>
          <a:bodyPr/>
          <a:lstStyle/>
          <a:p>
            <a:pPr fontAlgn="base">
              <a:lnSpc>
                <a:spcPct val="120000"/>
              </a:lnSpc>
            </a:pPr>
            <a:r>
              <a:rPr lang="zh-CN" altLang="en-US" noProof="1" smtClean="0"/>
              <a:t>作用：是否保留重复元组</a:t>
            </a:r>
            <a:endParaRPr lang="en-US" altLang="zh-CN" strike="noStrike" noProof="1" smtClean="0"/>
          </a:p>
          <a:p>
            <a:pPr lvl="1" fontAlgn="base">
              <a:lnSpc>
                <a:spcPct val="120000"/>
              </a:lnSpc>
            </a:pPr>
            <a:r>
              <a:rPr lang="zh-CN" altLang="en-US" strike="noStrike" noProof="1" smtClean="0"/>
              <a:t>缺省</a:t>
            </a:r>
            <a:r>
              <a:rPr lang="zh-CN" altLang="en-US" strike="noStrike" noProof="1"/>
              <a:t>为保留重复元组，也可用关键字</a:t>
            </a:r>
            <a:r>
              <a:rPr lang="en-US" altLang="zh-CN" b="1" strike="noStrike" noProof="1">
                <a:solidFill>
                  <a:srgbClr val="FF3300"/>
                </a:solidFill>
              </a:rPr>
              <a:t>all</a:t>
            </a:r>
            <a:r>
              <a:rPr lang="zh-CN" altLang="en-US" strike="noStrike" noProof="1"/>
              <a:t>显式指明</a:t>
            </a:r>
            <a:r>
              <a:rPr lang="zh-CN" altLang="en-US" strike="noStrike" noProof="1" smtClean="0"/>
              <a:t>。</a:t>
            </a:r>
            <a:endParaRPr lang="en-US" altLang="zh-CN" strike="noStrike" noProof="1" smtClean="0"/>
          </a:p>
          <a:p>
            <a:pPr lvl="1" fontAlgn="base">
              <a:lnSpc>
                <a:spcPct val="120000"/>
              </a:lnSpc>
            </a:pPr>
            <a:r>
              <a:rPr lang="zh-CN" altLang="en-US" strike="noStrike" noProof="1" smtClean="0"/>
              <a:t>若要</a:t>
            </a:r>
            <a:r>
              <a:rPr lang="zh-CN" altLang="en-US" strike="noStrike" noProof="1"/>
              <a:t>去掉重复元组，可在</a:t>
            </a:r>
            <a:r>
              <a:rPr lang="en-US" altLang="zh-CN" strike="noStrike" noProof="1"/>
              <a:t>select</a:t>
            </a:r>
            <a:r>
              <a:rPr lang="zh-CN" altLang="en-US" strike="noStrike" noProof="1"/>
              <a:t>子句中用关键字</a:t>
            </a:r>
            <a:r>
              <a:rPr lang="en-US" altLang="zh-CN" b="1" strike="noStrike" noProof="1">
                <a:solidFill>
                  <a:srgbClr val="FF3300"/>
                </a:solidFill>
              </a:rPr>
              <a:t>distinct</a:t>
            </a:r>
            <a:r>
              <a:rPr lang="zh-CN" altLang="en-US" strike="noStrike" noProof="1"/>
              <a:t>指明</a:t>
            </a:r>
          </a:p>
          <a:p>
            <a:pPr fontAlgn="base">
              <a:lnSpc>
                <a:spcPct val="120000"/>
              </a:lnSpc>
            </a:pPr>
            <a:r>
              <a:rPr lang="zh-CN" altLang="en-US" strike="noStrike" noProof="1"/>
              <a:t>示例   </a:t>
            </a:r>
          </a:p>
          <a:p>
            <a:pPr lvl="1" fontAlgn="base">
              <a:lnSpc>
                <a:spcPct val="120000"/>
              </a:lnSpc>
              <a:buNone/>
            </a:pPr>
            <a:r>
              <a:rPr lang="zh-CN" altLang="en-US" strike="noStrike" noProof="1"/>
              <a:t>   找出所</a:t>
            </a:r>
            <a:r>
              <a:rPr lang="zh-CN" altLang="en-US" strike="noStrike" noProof="1" smtClean="0"/>
              <a:t>有影星演的电影名称（去掉重复）</a:t>
            </a:r>
            <a:endParaRPr lang="zh-CN" altLang="en-US" strike="noStrike" noProof="1"/>
          </a:p>
          <a:p>
            <a:pPr lvl="1" fontAlgn="base">
              <a:lnSpc>
                <a:spcPct val="120000"/>
              </a:lnSpc>
              <a:buNone/>
            </a:pPr>
            <a:r>
              <a:rPr lang="zh-CN" altLang="en-US" i="1" strike="noStrike" noProof="1"/>
              <a:t>   </a:t>
            </a:r>
            <a:endParaRPr lang="en-US" altLang="zh-CN" i="1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1238401" y="5085184"/>
            <a:ext cx="6666562" cy="954107"/>
          </a:xfrm>
          <a:prstGeom prst="rect">
            <a:avLst/>
          </a:prstGeom>
          <a:solidFill>
            <a:srgbClr val="FCF9B6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SELECT </a:t>
            </a:r>
            <a:r>
              <a:rPr lang="en-US" altLang="zh-CN" dirty="0" smtClean="0">
                <a:solidFill>
                  <a:srgbClr val="0000FF"/>
                </a:solidFill>
              </a:rPr>
              <a:t>DISTINCT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zh-CN" altLang="en-US" i="1" dirty="0" smtClean="0">
                <a:solidFill>
                  <a:schemeClr val="tx1"/>
                </a:solidFill>
              </a:rPr>
              <a:t>movietitle</a:t>
            </a:r>
            <a:r>
              <a:rPr lang="zh-CN" altLang="en-US" i="1" dirty="0" smtClean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FROM starsin s;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19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5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539649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r>
              <a:rPr lang="en-US" altLang="zh-CN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SQL</a:t>
            </a:r>
            <a:r>
              <a:rPr lang="zh-CN" altLang="en-US" dirty="0">
                <a:solidFill>
                  <a:schemeClr val="folHlink"/>
                </a:solidFill>
                <a:effectLst/>
                <a:latin typeface="楷体_GB2312" pitchFamily="49" charset="-122"/>
                <a:ea typeface="楷体_GB2312" pitchFamily="49" charset="-122"/>
              </a:rPr>
              <a:t>功能和组成</a:t>
            </a:r>
            <a:endParaRPr lang="zh-CN" altLang="en-US">
              <a:solidFill>
                <a:schemeClr val="folHlink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39651" name="表格 539650"/>
          <p:cNvGraphicFramePr/>
          <p:nvPr/>
        </p:nvGraphicFramePr>
        <p:xfrm>
          <a:off x="276225" y="1844675"/>
          <a:ext cx="8722360" cy="3664585"/>
        </p:xfrm>
        <a:graphic>
          <a:graphicData uri="http://schemas.openxmlformats.org/drawingml/2006/table">
            <a:tbl>
              <a:tblPr/>
              <a:tblGrid>
                <a:gridCol w="208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7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400" b="1" dirty="0">
                          <a:solidFill>
                            <a:schemeClr val="hlink"/>
                          </a:solidFill>
                        </a:rPr>
                        <a:t>SQL</a:t>
                      </a:r>
                      <a:r>
                        <a:rPr lang="zh-CN" altLang="en-US" sz="2400" b="1" dirty="0">
                          <a:solidFill>
                            <a:schemeClr val="hlink"/>
                          </a:solidFill>
                        </a:rPr>
                        <a:t>功能</a:t>
                      </a:r>
                      <a:endParaRPr lang="zh-CN" altLang="en-US" sz="2400" b="1">
                        <a:solidFill>
                          <a:schemeClr val="hlink"/>
                        </a:solidFill>
                      </a:endParaRPr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b="1" dirty="0">
                          <a:solidFill>
                            <a:schemeClr val="hlink"/>
                          </a:solidFill>
                        </a:rPr>
                        <a:t>操作符</a:t>
                      </a:r>
                      <a:endParaRPr lang="zh-CN" altLang="en-US" sz="2400" b="1">
                        <a:solidFill>
                          <a:schemeClr val="hlink"/>
                        </a:solidFill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662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b="1" dirty="0"/>
                        <a:t>数据定义</a:t>
                      </a:r>
                      <a:endParaRPr lang="zh-CN" altLang="en-US" sz="2400" b="1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</a:t>
                      </a:r>
                      <a:r>
                        <a:rPr lang="zh-CN" alt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，</a:t>
                      </a:r>
                      <a:r>
                        <a:rPr lang="en-US" altLang="zh-CN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ALTER</a:t>
                      </a:r>
                      <a:r>
                        <a:rPr lang="zh-CN" alt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，</a:t>
                      </a:r>
                      <a:r>
                        <a:rPr lang="en-US" altLang="zh-CN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DROP</a:t>
                      </a:r>
                      <a:endParaRPr lang="zh-CN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b="1" dirty="0"/>
                        <a:t>数据操纵</a:t>
                      </a:r>
                      <a:endParaRPr lang="zh-CN" altLang="en-US" sz="2400" b="1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INSERT</a:t>
                      </a:r>
                      <a:r>
                        <a:rPr lang="zh-CN" altLang="en-US" sz="2400" b="1" dirty="0"/>
                        <a:t>，</a:t>
                      </a:r>
                      <a:r>
                        <a:rPr lang="en-US" altLang="zh-CN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UPDATE</a:t>
                      </a:r>
                      <a:r>
                        <a:rPr lang="zh-CN" altLang="en-US" sz="2400" b="1" dirty="0"/>
                        <a:t>，</a:t>
                      </a:r>
                      <a:r>
                        <a:rPr lang="en-US" altLang="zh-CN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DELETE</a:t>
                      </a:r>
                      <a:r>
                        <a:rPr lang="zh-CN" altLang="en-US" sz="2400" b="1" dirty="0">
                          <a:sym typeface="+mn-ea"/>
                        </a:rPr>
                        <a:t>，</a:t>
                      </a:r>
                      <a:r>
                        <a:rPr lang="en-US" altLang="zh-CN" sz="4400" b="1" dirty="0">
                          <a:solidFill>
                            <a:srgbClr val="CC0000"/>
                          </a:solidFill>
                          <a:sym typeface="+mn-ea"/>
                        </a:rPr>
                        <a:t>SELECT</a:t>
                      </a:r>
                      <a:endParaRPr lang="zh-CN" altLang="en-US" sz="2400" b="1" dirty="0">
                        <a:solidFill>
                          <a:srgbClr val="CC0000"/>
                        </a:solidFill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663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b="1" dirty="0"/>
                        <a:t>数据控制</a:t>
                      </a:r>
                      <a:endParaRPr lang="zh-CN" altLang="en-US" sz="2400" b="1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400" b="1" dirty="0"/>
                        <a:t>GRANT</a:t>
                      </a:r>
                      <a:r>
                        <a:rPr lang="zh-CN" altLang="en-US" sz="2400" b="1" dirty="0"/>
                        <a:t>，</a:t>
                      </a:r>
                      <a:r>
                        <a:rPr lang="en-US" altLang="zh-CN" sz="2400" b="1" dirty="0"/>
                        <a:t>REVOKE</a:t>
                      </a:r>
                      <a:r>
                        <a:rPr lang="zh-CN" altLang="en-US" sz="2400" b="1" dirty="0"/>
                        <a:t>、COMMIT、ROLLBACK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21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196752"/>
            <a:ext cx="4267200" cy="2105025"/>
          </a:xfrm>
          <a:prstGeom prst="rect">
            <a:avLst/>
          </a:prstGeom>
        </p:spPr>
      </p:pic>
      <p:sp>
        <p:nvSpPr>
          <p:cNvPr id="5" name="标题 508929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8"/>
          </a:xfrm>
        </p:spPr>
        <p:txBody>
          <a:bodyPr anchor="b"/>
          <a:lstStyle/>
          <a:p>
            <a:r>
              <a:rPr lang="zh-CN" altLang="en-US" noProof="1" smtClean="0">
                <a:sym typeface="+mn-ea"/>
              </a:rPr>
              <a:t>讨论</a:t>
            </a:r>
            <a:endParaRPr lang="zh-CN" altLang="en-US" noProof="1"/>
          </a:p>
        </p:txBody>
      </p:sp>
      <p:sp>
        <p:nvSpPr>
          <p:cNvPr id="7" name="文本框 6"/>
          <p:cNvSpPr txBox="1"/>
          <p:nvPr/>
        </p:nvSpPr>
        <p:spPr>
          <a:xfrm>
            <a:off x="251520" y="1340768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查询电影制片人的信息，编号信息用</a:t>
            </a:r>
            <a:r>
              <a:rPr lang="en-US" altLang="zh-CN" dirty="0" smtClean="0">
                <a:solidFill>
                  <a:schemeClr val="tx1"/>
                </a:solidFill>
              </a:rPr>
              <a:t>ID</a:t>
            </a:r>
            <a:r>
              <a:rPr lang="zh-CN" altLang="en-US" dirty="0" smtClean="0">
                <a:solidFill>
                  <a:schemeClr val="tx1"/>
                </a:solidFill>
              </a:rPr>
              <a:t>来表示，市值以万元为单位表示。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where </a:t>
            </a:r>
            <a:r>
              <a:rPr lang="zh-CN" altLang="en-US"/>
              <a:t>子句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CC0099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约束被选择的元组：元组上的条件</a:t>
            </a:r>
            <a:endParaRPr lang="zh-CN" altLang="en-US" sz="2400" dirty="0">
              <a:solidFill>
                <a:srgbClr val="CC0099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21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67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512001"/>
          <p:cNvSpPr>
            <a:spLocks noGrp="1"/>
          </p:cNvSpPr>
          <p:nvPr>
            <p:ph type="title"/>
          </p:nvPr>
        </p:nvSpPr>
        <p:spPr>
          <a:xfrm>
            <a:off x="932815" y="167005"/>
            <a:ext cx="7906385" cy="845820"/>
          </a:xfrm>
        </p:spPr>
        <p:txBody>
          <a:bodyPr anchor="b"/>
          <a:lstStyle/>
          <a:p>
            <a:r>
              <a:rPr lang="en-US" altLang="zh-CN" dirty="0"/>
              <a:t>where</a:t>
            </a:r>
            <a:r>
              <a:rPr lang="zh-CN" altLang="en-US" dirty="0"/>
              <a:t>子句</a:t>
            </a:r>
            <a:r>
              <a:rPr lang="zh-CN" altLang="en-US" dirty="0">
                <a:sym typeface="+mn-ea"/>
              </a:rPr>
              <a:t>给</a:t>
            </a:r>
            <a:r>
              <a:rPr lang="zh-CN" altLang="en-US" dirty="0" smtClean="0">
                <a:sym typeface="+mn-ea"/>
              </a:rPr>
              <a:t>出元组选择的</a:t>
            </a:r>
            <a:r>
              <a:rPr lang="zh-CN" altLang="en-US" dirty="0">
                <a:sym typeface="+mn-ea"/>
              </a:rPr>
              <a:t>条件</a:t>
            </a:r>
            <a:endParaRPr lang="zh-CN" altLang="en-US" dirty="0"/>
          </a:p>
        </p:txBody>
      </p:sp>
      <p:sp>
        <p:nvSpPr>
          <p:cNvPr id="512003" name="文本占位符 512002"/>
          <p:cNvSpPr>
            <a:spLocks noGrp="1"/>
          </p:cNvSpPr>
          <p:nvPr>
            <p:ph idx="1"/>
          </p:nvPr>
        </p:nvSpPr>
        <p:spPr>
          <a:xfrm>
            <a:off x="561023" y="1295400"/>
            <a:ext cx="8403465" cy="5486400"/>
          </a:xfrm>
        </p:spPr>
        <p:txBody>
          <a:bodyPr/>
          <a:lstStyle/>
          <a:p>
            <a:pPr fontAlgn="base">
              <a:lnSpc>
                <a:spcPct val="115000"/>
              </a:lnSpc>
            </a:pPr>
            <a:r>
              <a:rPr lang="zh-CN" altLang="en-US" noProof="1"/>
              <a:t>运算符</a:t>
            </a:r>
            <a:endParaRPr lang="zh-CN" altLang="en-US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5043488" y="1176338"/>
            <a:ext cx="3659187" cy="9540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just"/>
            <a:r>
              <a:rPr lang="zh-CN" altLang="en-US" b="1" dirty="0">
                <a:latin typeface="Tahoma" panose="020B0604030504040204" pitchFamily="34" charset="0"/>
                <a:ea typeface="楷体_GB2312" pitchFamily="49" charset="-122"/>
              </a:rPr>
              <a:t>注意运算符号的优先次序及括号的运用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22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846842"/>
              </p:ext>
            </p:extLst>
          </p:nvPr>
        </p:nvGraphicFramePr>
        <p:xfrm>
          <a:off x="577250" y="2321524"/>
          <a:ext cx="7581900" cy="3521076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0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查询条件</a:t>
                      </a:r>
                    </a:p>
                  </a:txBody>
                  <a:tcPr marL="19050"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谓词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比较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=,&gt;,&lt;,&gt;=,&lt;=,!=,&lt;&gt;,!&gt;,!&lt;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确定范围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BETWEEN AND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NOT BETWEEN AND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确定集合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IN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NOT IN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字符匹配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LIKE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NOT LIKE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空值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IS NULL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IS NOT NULL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多重条件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AND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OR</a:t>
                      </a:r>
                      <a:r>
                        <a:rPr kumimoji="1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NOT 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513025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r>
              <a:rPr lang="en-US" altLang="zh-CN" dirty="0"/>
              <a:t>where</a:t>
            </a:r>
            <a:r>
              <a:rPr lang="zh-CN" altLang="en-US" dirty="0" smtClean="0"/>
              <a:t>子句</a:t>
            </a:r>
            <a:r>
              <a:rPr lang="zh-CN" altLang="en-US" dirty="0"/>
              <a:t>：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513027" name="文本占位符 513026"/>
          <p:cNvSpPr>
            <a:spLocks noGrp="1"/>
          </p:cNvSpPr>
          <p:nvPr>
            <p:ph idx="1"/>
          </p:nvPr>
        </p:nvSpPr>
        <p:spPr>
          <a:xfrm>
            <a:off x="179512" y="1124744"/>
            <a:ext cx="8802688" cy="541020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noProof="1"/>
              <a:t>比较运算符</a:t>
            </a:r>
          </a:p>
          <a:p>
            <a:pPr lvl="1">
              <a:lnSpc>
                <a:spcPct val="115000"/>
              </a:lnSpc>
            </a:pPr>
            <a:r>
              <a:rPr lang="en-US" altLang="zh-CN" sz="2000" b="1" noProof="1">
                <a:solidFill>
                  <a:srgbClr val="FF3300"/>
                </a:solidFill>
                <a:sym typeface="Symbol" panose="05050102010706020507" pitchFamily="18" charset="2"/>
              </a:rPr>
              <a:t></a:t>
            </a:r>
            <a:r>
              <a:rPr lang="zh-CN" altLang="en-US" sz="2000" noProof="1"/>
              <a:t>、</a:t>
            </a:r>
            <a:r>
              <a:rPr lang="en-US" altLang="zh-CN" sz="2000" b="1" noProof="1">
                <a:solidFill>
                  <a:srgbClr val="FF3300"/>
                </a:solidFill>
                <a:sym typeface="Symbol" panose="05050102010706020507" pitchFamily="18" charset="2"/>
              </a:rPr>
              <a:t> </a:t>
            </a:r>
            <a:r>
              <a:rPr lang="zh-CN" altLang="en-US" sz="2000" noProof="1"/>
              <a:t>、</a:t>
            </a:r>
            <a:r>
              <a:rPr lang="en-US" altLang="zh-CN" sz="2000" b="1" noProof="1">
                <a:solidFill>
                  <a:srgbClr val="FF3300"/>
                </a:solidFill>
                <a:sym typeface="Symbol" panose="05050102010706020507" pitchFamily="18" charset="2"/>
              </a:rPr>
              <a:t></a:t>
            </a:r>
            <a:r>
              <a:rPr lang="zh-CN" altLang="en-US" sz="2000" noProof="1"/>
              <a:t>、</a:t>
            </a:r>
            <a:r>
              <a:rPr lang="en-US" altLang="zh-CN" sz="2000" b="1" noProof="1">
                <a:solidFill>
                  <a:srgbClr val="FF3300"/>
                </a:solidFill>
                <a:sym typeface="Symbol" panose="05050102010706020507" pitchFamily="18" charset="2"/>
              </a:rPr>
              <a:t></a:t>
            </a:r>
            <a:r>
              <a:rPr lang="zh-CN" altLang="en-US" sz="2000" noProof="1"/>
              <a:t>、</a:t>
            </a:r>
            <a:r>
              <a:rPr lang="en-US" altLang="zh-CN" sz="2000" noProof="1">
                <a:solidFill>
                  <a:srgbClr val="FF3300"/>
                </a:solidFill>
                <a:sym typeface="Symbol" panose="05050102010706020507" pitchFamily="18" charset="2"/>
              </a:rPr>
              <a:t>=</a:t>
            </a:r>
            <a:r>
              <a:rPr lang="zh-CN" altLang="en-US" sz="2000" noProof="1"/>
              <a:t>、</a:t>
            </a:r>
            <a:r>
              <a:rPr lang="zh-CN" altLang="en-US" sz="2000" b="1" noProof="1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 noProof="1">
                <a:solidFill>
                  <a:srgbClr val="FF3300"/>
                </a:solidFill>
                <a:sym typeface="Symbol" panose="05050102010706020507" pitchFamily="18" charset="2"/>
              </a:rPr>
              <a:t> </a:t>
            </a:r>
          </a:p>
          <a:p>
            <a:pPr lvl="1" algn="l">
              <a:lnSpc>
                <a:spcPct val="115000"/>
              </a:lnSpc>
            </a:pPr>
            <a:r>
              <a:rPr lang="zh-CN" altLang="en-US" sz="2000" noProof="1"/>
              <a:t>字符串按字典顺序</a:t>
            </a:r>
            <a:r>
              <a:rPr lang="en-US" altLang="zh-CN" sz="2000" noProof="1"/>
              <a:t>'fodder'&lt;'foo','bar'&lt;'bargain'</a:t>
            </a:r>
          </a:p>
          <a:p>
            <a:pPr>
              <a:lnSpc>
                <a:spcPct val="115000"/>
              </a:lnSpc>
            </a:pPr>
            <a:r>
              <a:rPr lang="zh-CN" altLang="en-US" noProof="1"/>
              <a:t>逻辑运算符</a:t>
            </a:r>
          </a:p>
          <a:p>
            <a:pPr lvl="1">
              <a:lnSpc>
                <a:spcPct val="115000"/>
              </a:lnSpc>
            </a:pPr>
            <a:r>
              <a:rPr lang="en-US" altLang="zh-CN" sz="2000" b="1" noProof="1">
                <a:solidFill>
                  <a:srgbClr val="FF3300"/>
                </a:solidFill>
              </a:rPr>
              <a:t>and</a:t>
            </a:r>
            <a:r>
              <a:rPr lang="zh-CN" altLang="en-US" sz="2000" noProof="1"/>
              <a:t>，</a:t>
            </a:r>
            <a:r>
              <a:rPr lang="en-US" altLang="zh-CN" sz="2000" b="1" noProof="1">
                <a:solidFill>
                  <a:srgbClr val="FF3300"/>
                </a:solidFill>
              </a:rPr>
              <a:t>or</a:t>
            </a:r>
            <a:r>
              <a:rPr lang="zh-CN" altLang="en-US" sz="2000" noProof="1"/>
              <a:t>，</a:t>
            </a:r>
            <a:r>
              <a:rPr lang="en-US" altLang="zh-CN" sz="2000" b="1" noProof="1">
                <a:solidFill>
                  <a:srgbClr val="FF3300"/>
                </a:solidFill>
              </a:rPr>
              <a:t>not</a:t>
            </a:r>
            <a:endParaRPr lang="en-US" altLang="zh-CN" sz="2000" noProof="1"/>
          </a:p>
          <a:p>
            <a:pPr fontAlgn="base">
              <a:lnSpc>
                <a:spcPct val="115000"/>
              </a:lnSpc>
            </a:pPr>
            <a:r>
              <a:rPr lang="zh-CN" altLang="en-US" strike="noStrike" noProof="1" smtClean="0"/>
              <a:t>示例</a:t>
            </a:r>
            <a:endParaRPr lang="zh-CN" altLang="en-US" strike="noStrike" noProof="1"/>
          </a:p>
          <a:p>
            <a:pPr lvl="1" fontAlgn="base">
              <a:lnSpc>
                <a:spcPct val="115000"/>
              </a:lnSpc>
            </a:pPr>
            <a:r>
              <a:rPr lang="en-US" altLang="zh-CN" sz="2000" strike="noStrike" noProof="1"/>
              <a:t>1977-01-01</a:t>
            </a:r>
            <a:r>
              <a:rPr lang="zh-CN" altLang="en-US" sz="2000" strike="noStrike" noProof="1"/>
              <a:t>后出生的男演员</a:t>
            </a:r>
          </a:p>
          <a:p>
            <a:pPr lvl="1" fontAlgn="base">
              <a:lnSpc>
                <a:spcPct val="115000"/>
              </a:lnSpc>
              <a:buNone/>
            </a:pPr>
            <a:r>
              <a:rPr lang="zh-CN" altLang="en-US" i="1" strike="noStrike" noProof="1"/>
              <a:t>   </a:t>
            </a:r>
            <a:endParaRPr lang="en-US" altLang="zh-CN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910774" y="4869160"/>
            <a:ext cx="6829577" cy="1323439"/>
          </a:xfrm>
          <a:prstGeom prst="rect">
            <a:avLst/>
          </a:prstGeom>
          <a:solidFill>
            <a:srgbClr val="FCF9B6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SELECT *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FROM moviestar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WHERE birthdate</a:t>
            </a:r>
            <a:r>
              <a:rPr lang="en-US" altLang="zh-CN" sz="2000" dirty="0">
                <a:solidFill>
                  <a:schemeClr val="tx1"/>
                </a:solidFill>
              </a:rPr>
              <a:t>&gt;</a:t>
            </a:r>
            <a:r>
              <a:rPr lang="zh-CN" altLang="en-US" sz="2000" dirty="0">
                <a:solidFill>
                  <a:schemeClr val="tx1"/>
                </a:solidFill>
              </a:rPr>
              <a:t>'1977-01-01' </a:t>
            </a:r>
            <a:r>
              <a:rPr lang="en-US" altLang="zh-CN" sz="2000" dirty="0">
                <a:solidFill>
                  <a:srgbClr val="0000FF"/>
                </a:solidFill>
              </a:rPr>
              <a:t>and</a:t>
            </a:r>
            <a:r>
              <a:rPr lang="en-US" altLang="zh-CN" sz="2000" dirty="0">
                <a:solidFill>
                  <a:schemeClr val="tx1"/>
                </a:solidFill>
              </a:rPr>
              <a:t> gender='M'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23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385" y="2636912"/>
            <a:ext cx="5533815" cy="166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4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513025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r>
              <a:rPr lang="en-US" altLang="zh-CN" dirty="0"/>
              <a:t>where</a:t>
            </a:r>
            <a:r>
              <a:rPr lang="zh-CN" altLang="en-US" dirty="0" smtClean="0"/>
              <a:t>子句</a:t>
            </a:r>
            <a:r>
              <a:rPr lang="zh-CN" altLang="en-US" dirty="0"/>
              <a:t>：</a:t>
            </a:r>
            <a:r>
              <a:rPr lang="en-US" altLang="zh-CN" dirty="0" smtClean="0"/>
              <a:t>between</a:t>
            </a:r>
            <a:endParaRPr lang="zh-CN" altLang="en-US" dirty="0"/>
          </a:p>
        </p:txBody>
      </p:sp>
      <p:sp>
        <p:nvSpPr>
          <p:cNvPr id="513027" name="文本占位符 513026"/>
          <p:cNvSpPr>
            <a:spLocks noGrp="1"/>
          </p:cNvSpPr>
          <p:nvPr>
            <p:ph idx="1"/>
          </p:nvPr>
        </p:nvSpPr>
        <p:spPr>
          <a:xfrm>
            <a:off x="179512" y="1124744"/>
            <a:ext cx="8840470" cy="2753995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2800" noProof="1" smtClean="0">
                <a:solidFill>
                  <a:srgbClr val="0000FF"/>
                </a:solidFill>
              </a:rPr>
              <a:t>BETWEEN</a:t>
            </a:r>
            <a:r>
              <a:rPr lang="zh-CN" altLang="en-US" sz="2800" noProof="1" smtClean="0"/>
              <a:t> </a:t>
            </a:r>
            <a:r>
              <a:rPr lang="en-US" altLang="zh-CN" sz="2800" noProof="1" smtClean="0"/>
              <a:t>V1 </a:t>
            </a:r>
            <a:r>
              <a:rPr lang="en-US" altLang="zh-CN" sz="2800" noProof="1" smtClean="0">
                <a:solidFill>
                  <a:srgbClr val="0000FF"/>
                </a:solidFill>
              </a:rPr>
              <a:t>AND</a:t>
            </a:r>
            <a:r>
              <a:rPr lang="en-US" altLang="zh-CN" sz="2800" noProof="1" smtClean="0"/>
              <a:t> V2</a:t>
            </a:r>
            <a:endParaRPr lang="zh-CN" altLang="en-US" sz="2800" noProof="1"/>
          </a:p>
          <a:p>
            <a:pPr lvl="1">
              <a:lnSpc>
                <a:spcPct val="115000"/>
              </a:lnSpc>
            </a:pPr>
            <a:r>
              <a:rPr lang="en-US" altLang="zh-CN" sz="2400" noProof="1">
                <a:solidFill>
                  <a:srgbClr val="0000FF"/>
                </a:solidFill>
              </a:rPr>
              <a:t>between</a:t>
            </a:r>
            <a:r>
              <a:rPr lang="en-US" altLang="zh-CN" sz="2400" noProof="1">
                <a:solidFill>
                  <a:srgbClr val="CC0099"/>
                </a:solidFill>
              </a:rPr>
              <a:t> v1 </a:t>
            </a:r>
            <a:r>
              <a:rPr lang="en-US" altLang="zh-CN" sz="2400" noProof="1">
                <a:solidFill>
                  <a:srgbClr val="0000FF"/>
                </a:solidFill>
              </a:rPr>
              <a:t>and</a:t>
            </a:r>
            <a:r>
              <a:rPr lang="en-US" altLang="zh-CN" sz="2400" noProof="1">
                <a:solidFill>
                  <a:srgbClr val="CC0099"/>
                </a:solidFill>
              </a:rPr>
              <a:t> v2  </a:t>
            </a:r>
            <a:r>
              <a:rPr lang="zh-CN" altLang="en-US" sz="2400" noProof="1">
                <a:solidFill>
                  <a:srgbClr val="CC0099"/>
                </a:solidFill>
              </a:rPr>
              <a:t>判断表达式的值是否在某闭合范围</a:t>
            </a:r>
            <a:r>
              <a:rPr lang="zh-CN" altLang="en-US" sz="2400" noProof="1" smtClean="0">
                <a:solidFill>
                  <a:srgbClr val="CC0099"/>
                </a:solidFill>
              </a:rPr>
              <a:t>内</a:t>
            </a:r>
            <a:r>
              <a:rPr lang="zh-CN" altLang="en-US" sz="24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（ </a:t>
            </a:r>
            <a:r>
              <a:rPr lang="en-US" altLang="zh-CN" sz="24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v1 </a:t>
            </a:r>
            <a:r>
              <a:rPr lang="en-US" altLang="zh-CN" sz="2400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=&lt; </a:t>
            </a:r>
            <a:r>
              <a:rPr lang="zh-CN" altLang="en-US" sz="2400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属性列 </a:t>
            </a:r>
            <a:r>
              <a:rPr lang="en-US" altLang="zh-CN" sz="2400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&lt;= </a:t>
            </a:r>
            <a:r>
              <a:rPr lang="en-US" altLang="zh-CN" sz="24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v2) </a:t>
            </a:r>
            <a:endParaRPr lang="zh-CN" altLang="en-US" sz="2400" noProof="1">
              <a:solidFill>
                <a:srgbClr val="CC0099"/>
              </a:solidFill>
            </a:endParaRPr>
          </a:p>
          <a:p>
            <a:pPr fontAlgn="base">
              <a:lnSpc>
                <a:spcPct val="115000"/>
              </a:lnSpc>
            </a:pPr>
            <a:r>
              <a:rPr lang="zh-CN" altLang="en-US" sz="2800" strike="noStrike" noProof="1" smtClean="0"/>
              <a:t>示例</a:t>
            </a:r>
            <a:endParaRPr lang="zh-CN" altLang="en-US" sz="2800" strike="noStrike" noProof="1"/>
          </a:p>
          <a:p>
            <a:pPr lvl="1" fontAlgn="base">
              <a:lnSpc>
                <a:spcPct val="115000"/>
              </a:lnSpc>
            </a:pPr>
            <a:r>
              <a:rPr lang="zh-CN" altLang="en-US" sz="2400" strike="noStrike" noProof="1"/>
              <a:t>电影时长在</a:t>
            </a:r>
            <a:r>
              <a:rPr lang="en-US" altLang="zh-CN" sz="2400" strike="noStrike" noProof="1"/>
              <a:t>90</a:t>
            </a:r>
            <a:r>
              <a:rPr lang="zh-CN" altLang="en-US" sz="2400" strike="noStrike" noProof="1"/>
              <a:t>到</a:t>
            </a:r>
            <a:r>
              <a:rPr lang="en-US" altLang="zh-CN" sz="2400" strike="noStrike" noProof="1"/>
              <a:t>120</a:t>
            </a:r>
            <a:r>
              <a:rPr lang="zh-CN" altLang="en-US" sz="2400" strike="noStrike" noProof="1"/>
              <a:t>之间的电影名称</a:t>
            </a:r>
            <a:r>
              <a:rPr lang="en-US" altLang="zh-CN" sz="2400" strike="noStrike" noProof="1"/>
              <a:t>,</a:t>
            </a:r>
            <a:r>
              <a:rPr lang="zh-CN" altLang="en-US" sz="2400" strike="noStrike" noProof="1"/>
              <a:t>年份,</a:t>
            </a:r>
            <a:r>
              <a:rPr lang="zh-CN" altLang="en-US" sz="2400" strike="noStrike" noProof="1" smtClean="0"/>
              <a:t>时长</a:t>
            </a:r>
            <a:endParaRPr lang="en-US" altLang="zh-CN" sz="2400" strike="noStrike" noProof="1" smtClean="0"/>
          </a:p>
          <a:p>
            <a:pPr lvl="1" fontAlgn="base">
              <a:lnSpc>
                <a:spcPct val="115000"/>
              </a:lnSpc>
            </a:pPr>
            <a:endParaRPr lang="en-US" altLang="zh-CN" noProof="1"/>
          </a:p>
          <a:p>
            <a:pPr lvl="1" fontAlgn="base">
              <a:lnSpc>
                <a:spcPct val="115000"/>
              </a:lnSpc>
            </a:pPr>
            <a:endParaRPr lang="en-US" altLang="zh-CN" strike="noStrike" noProof="1" smtClean="0"/>
          </a:p>
          <a:p>
            <a:pPr lvl="1">
              <a:lnSpc>
                <a:spcPct val="115000"/>
              </a:lnSpc>
            </a:pPr>
            <a:r>
              <a:rPr lang="zh-CN" altLang="en-US" sz="2400" b="1" dirty="0"/>
              <a:t>求学分不在</a:t>
            </a:r>
            <a:r>
              <a:rPr lang="en-US" altLang="zh-CN" sz="2400" b="1" dirty="0"/>
              <a:t>40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49</a:t>
            </a:r>
            <a:r>
              <a:rPr lang="zh-CN" altLang="en-US" sz="2400" b="1" dirty="0"/>
              <a:t>之间的学生学号和学分</a:t>
            </a:r>
            <a:endParaRPr lang="zh-CN" altLang="en-US" sz="2400" strike="noStrike" noProof="1"/>
          </a:p>
          <a:p>
            <a:pPr lvl="1" fontAlgn="base">
              <a:lnSpc>
                <a:spcPct val="115000"/>
              </a:lnSpc>
              <a:buNone/>
            </a:pPr>
            <a:r>
              <a:rPr lang="en-US" altLang="zh-CN" i="1" strike="noStrike" noProof="1"/>
              <a:t>	</a:t>
            </a:r>
            <a:endParaRPr lang="en-US" altLang="zh-CN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945515" y="3573016"/>
            <a:ext cx="6788785" cy="1323439"/>
          </a:xfrm>
          <a:prstGeom prst="rect">
            <a:avLst/>
          </a:prstGeom>
          <a:solidFill>
            <a:srgbClr val="FCF9B6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SELECT title,year,length 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FROM movies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WHERE</a:t>
            </a:r>
            <a:r>
              <a:rPr lang="zh-CN" altLang="en-US" sz="2000" dirty="0">
                <a:solidFill>
                  <a:schemeClr val="tx1"/>
                </a:solidFill>
              </a:rPr>
              <a:t> length</a:t>
            </a:r>
            <a:r>
              <a:rPr lang="zh-CN" altLang="en-US" sz="2000" dirty="0">
                <a:solidFill>
                  <a:srgbClr val="0000FF"/>
                </a:solidFill>
              </a:rPr>
              <a:t> between</a:t>
            </a:r>
            <a:r>
              <a:rPr lang="zh-CN" altLang="en-US" sz="2000" dirty="0">
                <a:solidFill>
                  <a:schemeClr val="tx1"/>
                </a:solidFill>
              </a:rPr>
              <a:t> 90 </a:t>
            </a:r>
            <a:r>
              <a:rPr lang="zh-CN" altLang="en-US" sz="2000" dirty="0">
                <a:solidFill>
                  <a:srgbClr val="0000FF"/>
                </a:solidFill>
              </a:rPr>
              <a:t>and</a:t>
            </a:r>
            <a:r>
              <a:rPr lang="zh-CN" altLang="en-US" sz="2000" dirty="0">
                <a:solidFill>
                  <a:schemeClr val="tx1"/>
                </a:solidFill>
              </a:rPr>
              <a:t> 120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24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78327" y="5457403"/>
            <a:ext cx="6840760" cy="8925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/>
              <a:t>SELECT SNO,TOTALCREDIT FROM XS</a:t>
            </a:r>
          </a:p>
          <a:p>
            <a:pPr>
              <a:lnSpc>
                <a:spcPct val="105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/>
              <a:t>WHERE TOTALCREDIT </a:t>
            </a:r>
            <a:r>
              <a:rPr lang="en-US" altLang="zh-CN" sz="2000" b="1" dirty="0">
                <a:solidFill>
                  <a:srgbClr val="0000FF"/>
                </a:solidFill>
              </a:rPr>
              <a:t>NOT BETWEEN </a:t>
            </a:r>
            <a:r>
              <a:rPr lang="en-US" altLang="zh-CN" sz="2000" b="1" dirty="0"/>
              <a:t>40 </a:t>
            </a:r>
            <a:r>
              <a:rPr lang="en-US" altLang="zh-CN" sz="2000" b="1" dirty="0">
                <a:solidFill>
                  <a:srgbClr val="0000FF"/>
                </a:solidFill>
              </a:rPr>
              <a:t>AND</a:t>
            </a:r>
            <a:r>
              <a:rPr lang="en-US" altLang="zh-CN" sz="2000" b="1" dirty="0"/>
              <a:t> 49;</a:t>
            </a:r>
          </a:p>
        </p:txBody>
      </p:sp>
    </p:spTree>
    <p:extLst>
      <p:ext uri="{BB962C8B-B14F-4D97-AF65-F5344CB8AC3E}">
        <p14:creationId xmlns:p14="http://schemas.microsoft.com/office/powerpoint/2010/main" val="90715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295400"/>
            <a:ext cx="8383905" cy="1591310"/>
          </a:xfrm>
        </p:spPr>
        <p:txBody>
          <a:bodyPr/>
          <a:lstStyle/>
          <a:p>
            <a:r>
              <a:rPr lang="zh-CN" altLang="en-US" dirty="0"/>
              <a:t>在电影关系表中查询</a:t>
            </a:r>
            <a:r>
              <a:rPr lang="en-US" altLang="zh-CN" dirty="0"/>
              <a:t>70</a:t>
            </a:r>
            <a:r>
              <a:rPr lang="zh-CN" altLang="en-US" dirty="0"/>
              <a:t>年代的科幻电影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9592" y="2095914"/>
            <a:ext cx="6612255" cy="1938992"/>
          </a:xfrm>
          <a:prstGeom prst="rect">
            <a:avLst/>
          </a:prstGeom>
          <a:solidFill>
            <a:srgbClr val="FCF9B6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SELECT * 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FROM movies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WHERE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zh-CN" altLang="en-US" sz="2400" i="1" dirty="0">
                <a:solidFill>
                  <a:srgbClr val="0000FF"/>
                </a:solidFill>
              </a:rPr>
              <a:t>year between 1970 and 1979 and movieType='sciFic'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25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4" y="5085184"/>
            <a:ext cx="76104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1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标题 513025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r>
              <a:rPr lang="en-US" altLang="zh-CN" dirty="0"/>
              <a:t>where</a:t>
            </a:r>
            <a:r>
              <a:rPr lang="zh-CN" altLang="en-US" dirty="0"/>
              <a:t>子句</a:t>
            </a:r>
            <a:r>
              <a:rPr lang="en-US" altLang="zh-CN" dirty="0"/>
              <a:t>-</a:t>
            </a:r>
            <a:r>
              <a:rPr lang="en-US" altLang="zh-CN" dirty="0" smtClean="0"/>
              <a:t>IN</a:t>
            </a:r>
            <a:endParaRPr lang="zh-CN" altLang="en-US" dirty="0"/>
          </a:p>
        </p:txBody>
      </p:sp>
      <p:sp>
        <p:nvSpPr>
          <p:cNvPr id="513027" name="文本占位符 513026"/>
          <p:cNvSpPr>
            <a:spLocks noGrp="1"/>
          </p:cNvSpPr>
          <p:nvPr>
            <p:ph idx="1"/>
          </p:nvPr>
        </p:nvSpPr>
        <p:spPr>
          <a:xfrm>
            <a:off x="179512" y="1124744"/>
            <a:ext cx="8840470" cy="2753995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2800" noProof="1">
                <a:solidFill>
                  <a:srgbClr val="0000FF"/>
                </a:solidFill>
              </a:rPr>
              <a:t>&lt;</a:t>
            </a:r>
            <a:r>
              <a:rPr lang="zh-CN" altLang="en-US" sz="2800" noProof="1">
                <a:solidFill>
                  <a:srgbClr val="0000FF"/>
                </a:solidFill>
              </a:rPr>
              <a:t>属性列</a:t>
            </a:r>
            <a:r>
              <a:rPr lang="en-US" altLang="zh-CN" sz="2800" noProof="1">
                <a:solidFill>
                  <a:srgbClr val="0000FF"/>
                </a:solidFill>
              </a:rPr>
              <a:t>&gt; [NOT] IN &lt;</a:t>
            </a:r>
            <a:r>
              <a:rPr lang="zh-CN" altLang="en-US" sz="2800" noProof="1">
                <a:solidFill>
                  <a:srgbClr val="0000FF"/>
                </a:solidFill>
              </a:rPr>
              <a:t>值表</a:t>
            </a:r>
            <a:r>
              <a:rPr lang="en-US" altLang="zh-CN" sz="2800" noProof="1">
                <a:solidFill>
                  <a:srgbClr val="0000FF"/>
                </a:solidFill>
              </a:rPr>
              <a:t>&gt; </a:t>
            </a:r>
            <a:endParaRPr lang="en-US" altLang="zh-CN" sz="2800" noProof="1" smtClean="0">
              <a:solidFill>
                <a:srgbClr val="0000FF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sz="2400" noProof="1"/>
              <a:t>检查列值</a:t>
            </a:r>
            <a:r>
              <a:rPr lang="zh-CN" altLang="en-US" sz="2400" noProof="1">
                <a:solidFill>
                  <a:srgbClr val="CC0099"/>
                </a:solidFill>
              </a:rPr>
              <a:t>是否等于它后面括弧内的一组值中某一个</a:t>
            </a:r>
            <a:r>
              <a:rPr lang="zh-CN" altLang="en-US" sz="2400" noProof="1"/>
              <a:t>。如果等于其中某一个值，则其结果为‘真’，否则其结果为‘假’。</a:t>
            </a:r>
          </a:p>
          <a:p>
            <a:pPr fontAlgn="base">
              <a:lnSpc>
                <a:spcPct val="115000"/>
              </a:lnSpc>
            </a:pPr>
            <a:r>
              <a:rPr lang="zh-CN" altLang="en-US" sz="2800" strike="noStrike" noProof="1" smtClean="0"/>
              <a:t>示例</a:t>
            </a:r>
            <a:endParaRPr lang="zh-CN" altLang="en-US" sz="2800" strike="noStrike" noProof="1"/>
          </a:p>
          <a:p>
            <a:pPr lvl="1">
              <a:lnSpc>
                <a:spcPct val="115000"/>
              </a:lnSpc>
            </a:pPr>
            <a:r>
              <a:rPr lang="zh-CN" altLang="en-US" sz="2400" noProof="1" smtClean="0"/>
              <a:t>在</a:t>
            </a:r>
            <a:r>
              <a:rPr lang="zh-CN" altLang="en-US" sz="2400" noProof="1"/>
              <a:t>下列各系的学生：通信工程系、计算机系、网络工程系。</a:t>
            </a:r>
          </a:p>
          <a:p>
            <a:pPr lvl="1" fontAlgn="base">
              <a:lnSpc>
                <a:spcPct val="115000"/>
              </a:lnSpc>
            </a:pPr>
            <a:endParaRPr lang="en-US" altLang="zh-CN" noProof="1"/>
          </a:p>
          <a:p>
            <a:pPr lvl="1" fontAlgn="base">
              <a:lnSpc>
                <a:spcPct val="115000"/>
              </a:lnSpc>
            </a:pPr>
            <a:endParaRPr lang="en-US" altLang="zh-CN" strike="noStrike" noProof="1" smtClean="0"/>
          </a:p>
          <a:p>
            <a:pPr lvl="1">
              <a:lnSpc>
                <a:spcPct val="115000"/>
              </a:lnSpc>
            </a:pPr>
            <a:r>
              <a:rPr lang="zh-CN" altLang="en-US" sz="2400" b="1" dirty="0"/>
              <a:t>求不是通信工程系、计算机系、网络工程系的学生的信息</a:t>
            </a:r>
            <a:r>
              <a:rPr lang="en-US" altLang="zh-CN" i="1" strike="noStrike" noProof="1"/>
              <a:t>	</a:t>
            </a:r>
            <a:endParaRPr lang="en-US" altLang="zh-CN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26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71600" y="3762841"/>
            <a:ext cx="6120680" cy="8925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/>
              <a:t>SELECT * FROM XS</a:t>
            </a:r>
          </a:p>
          <a:p>
            <a:pPr>
              <a:lnSpc>
                <a:spcPct val="105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/>
              <a:t>WHERE DEPT </a:t>
            </a:r>
            <a:r>
              <a:rPr lang="en-US" altLang="zh-CN" sz="2000" b="1" dirty="0">
                <a:solidFill>
                  <a:srgbClr val="0000FF"/>
                </a:solidFill>
              </a:rPr>
              <a:t>IN</a:t>
            </a:r>
            <a:r>
              <a:rPr lang="en-US" altLang="zh-CN" sz="2000" b="1" dirty="0"/>
              <a:t> ('</a:t>
            </a:r>
            <a:r>
              <a:rPr lang="zh-CN" altLang="en-US" sz="2000" b="1" dirty="0"/>
              <a:t>计算机</a:t>
            </a:r>
            <a:r>
              <a:rPr lang="en-US" altLang="zh-CN" sz="2000" b="1" dirty="0"/>
              <a:t>','</a:t>
            </a:r>
            <a:r>
              <a:rPr lang="zh-CN" altLang="en-US" sz="2000" b="1" dirty="0"/>
              <a:t>通信工程</a:t>
            </a:r>
            <a:r>
              <a:rPr lang="en-US" altLang="zh-CN" sz="2000" b="1" dirty="0"/>
              <a:t>','</a:t>
            </a:r>
            <a:r>
              <a:rPr lang="zh-CN" altLang="en-US" sz="2000" b="1" dirty="0"/>
              <a:t>网络工程</a:t>
            </a:r>
            <a:r>
              <a:rPr lang="en-US" altLang="zh-CN" sz="2000" b="1" dirty="0"/>
              <a:t>');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65921" y="5229200"/>
            <a:ext cx="6630415" cy="8925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/>
              <a:t>SELECT * FROM XS</a:t>
            </a:r>
          </a:p>
          <a:p>
            <a:pPr>
              <a:lnSpc>
                <a:spcPct val="105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/>
              <a:t>WHERE DEPT  </a:t>
            </a:r>
            <a:r>
              <a:rPr lang="en-US" altLang="zh-CN" sz="2000" b="1" dirty="0">
                <a:solidFill>
                  <a:srgbClr val="0000FF"/>
                </a:solidFill>
              </a:rPr>
              <a:t>NOT IN </a:t>
            </a:r>
            <a:r>
              <a:rPr lang="en-US" altLang="zh-CN" sz="2000" b="1" dirty="0"/>
              <a:t>('</a:t>
            </a:r>
            <a:r>
              <a:rPr lang="zh-CN" altLang="en-US" sz="2000" b="1" dirty="0"/>
              <a:t>计算机</a:t>
            </a:r>
            <a:r>
              <a:rPr lang="en-US" altLang="zh-CN" sz="2000" b="1" dirty="0"/>
              <a:t>','</a:t>
            </a:r>
            <a:r>
              <a:rPr lang="zh-CN" altLang="en-US" sz="2000" b="1" dirty="0"/>
              <a:t>通信工程</a:t>
            </a:r>
            <a:r>
              <a:rPr lang="en-US" altLang="zh-CN" sz="2000" b="1" dirty="0"/>
              <a:t>','</a:t>
            </a:r>
            <a:r>
              <a:rPr lang="zh-CN" altLang="en-US" sz="2000" b="1" dirty="0"/>
              <a:t>网络工程</a:t>
            </a:r>
            <a:r>
              <a:rPr lang="en-US" altLang="zh-CN" sz="2000" b="1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95826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517121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r>
              <a:rPr lang="en-US" altLang="zh-CN" dirty="0"/>
              <a:t>where</a:t>
            </a:r>
            <a:r>
              <a:rPr lang="zh-CN" altLang="en-US" dirty="0"/>
              <a:t>子句</a:t>
            </a:r>
            <a:r>
              <a:rPr lang="en-US" altLang="zh-CN" dirty="0" smtClean="0"/>
              <a:t>-</a:t>
            </a:r>
            <a:r>
              <a:rPr lang="zh-CN" altLang="en-US" dirty="0" smtClean="0"/>
              <a:t>字符匹配</a:t>
            </a:r>
            <a:endParaRPr lang="zh-CN" altLang="en-US" dirty="0">
              <a:solidFill>
                <a:schemeClr val="folHlink"/>
              </a:solidFill>
              <a:effectLst/>
              <a:ea typeface="楷体_GB2312" pitchFamily="49" charset="-122"/>
            </a:endParaRPr>
          </a:p>
        </p:txBody>
      </p:sp>
      <p:sp>
        <p:nvSpPr>
          <p:cNvPr id="517123" name="文本占位符 517122"/>
          <p:cNvSpPr>
            <a:spLocks noGrp="1"/>
          </p:cNvSpPr>
          <p:nvPr>
            <p:ph idx="1"/>
          </p:nvPr>
        </p:nvSpPr>
        <p:spPr>
          <a:xfrm>
            <a:off x="352425" y="1281113"/>
            <a:ext cx="8802688" cy="5410200"/>
          </a:xfrm>
        </p:spPr>
        <p:txBody>
          <a:bodyPr/>
          <a:lstStyle/>
          <a:p>
            <a:pPr fontAlgn="base"/>
            <a:r>
              <a:rPr lang="zh-CN" altLang="en-US" sz="2400" strike="noStrike" noProof="1" smtClean="0"/>
              <a:t>字符匹配（模糊查询）</a:t>
            </a:r>
            <a:endParaRPr lang="zh-CN" altLang="en-US" sz="2400" strike="noStrike" noProof="1"/>
          </a:p>
          <a:p>
            <a:pPr lvl="1" fontAlgn="base"/>
            <a:r>
              <a:rPr lang="zh-CN" altLang="en-US" sz="2400" strike="noStrike" noProof="1"/>
              <a:t>格式</a:t>
            </a:r>
            <a:r>
              <a:rPr lang="en-US" altLang="zh-CN" sz="2400" strike="noStrike" noProof="1"/>
              <a:t>:</a:t>
            </a:r>
            <a:r>
              <a:rPr lang="zh-CN" altLang="en-US" sz="2400" strike="noStrike" noProof="1">
                <a:solidFill>
                  <a:srgbClr val="CC0099"/>
                </a:solidFill>
              </a:rPr>
              <a:t>列名</a:t>
            </a:r>
            <a:r>
              <a:rPr lang="zh-CN" altLang="en-US" sz="2400" strike="noStrike" noProof="1"/>
              <a:t>  </a:t>
            </a:r>
            <a:r>
              <a:rPr lang="en-US" altLang="zh-CN" sz="2400" strike="noStrike" noProof="1"/>
              <a:t>[</a:t>
            </a:r>
            <a:r>
              <a:rPr lang="en-US" altLang="zh-CN" sz="2400" b="1" strike="noStrike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not</a:t>
            </a:r>
            <a:r>
              <a:rPr lang="en-US" altLang="zh-CN" sz="2400" strike="noStrike" noProof="1"/>
              <a:t>] </a:t>
            </a:r>
            <a:r>
              <a:rPr lang="en-US" altLang="zh-CN" sz="2400" b="1" strike="noStrike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like</a:t>
            </a:r>
            <a:r>
              <a:rPr lang="en-US" altLang="zh-CN" sz="2400" strike="noStrike" noProof="1"/>
              <a:t> </a:t>
            </a:r>
            <a:r>
              <a:rPr lang="en-US" altLang="zh-CN" sz="2400" strike="noStrike" noProof="1">
                <a:solidFill>
                  <a:srgbClr val="CC0099"/>
                </a:solidFill>
              </a:rPr>
              <a:t>'</a:t>
            </a:r>
            <a:r>
              <a:rPr lang="zh-CN" altLang="en-US" sz="2400" strike="noStrike" noProof="1">
                <a:solidFill>
                  <a:srgbClr val="CC0099"/>
                </a:solidFill>
              </a:rPr>
              <a:t>字符串</a:t>
            </a:r>
            <a:r>
              <a:rPr lang="en-US" altLang="zh-CN" sz="2400" strike="noStrike" noProof="1">
                <a:solidFill>
                  <a:srgbClr val="CC0099"/>
                </a:solidFill>
              </a:rPr>
              <a:t>'</a:t>
            </a:r>
            <a:endParaRPr lang="zh-CN" altLang="en-US" sz="2400" strike="noStrike" noProof="1">
              <a:solidFill>
                <a:srgbClr val="CC0099"/>
              </a:solidFill>
            </a:endParaRPr>
          </a:p>
          <a:p>
            <a:pPr lvl="1" fontAlgn="base">
              <a:buNone/>
            </a:pPr>
            <a:r>
              <a:rPr lang="zh-CN" altLang="en-US" sz="2400" b="1" strike="noStrike" noProof="1">
                <a:solidFill>
                  <a:srgbClr val="0000FF"/>
                </a:solidFill>
              </a:rPr>
              <a:t>	找出满足给定匹配条件的字符串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sym typeface="+mn-ea"/>
              </a:rPr>
              <a:t>通配符</a:t>
            </a:r>
            <a:endParaRPr lang="zh-CN" altLang="en-US" sz="2400" noProof="1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lvl="2" fontAlgn="base"/>
            <a:r>
              <a:rPr lang="zh-CN" altLang="en-US" strike="noStrike" noProof="1">
                <a:sym typeface="+mn-ea"/>
              </a:rPr>
              <a:t> “</a:t>
            </a:r>
            <a:r>
              <a:rPr lang="en-US" altLang="zh-CN" strike="noStrike" noProof="1">
                <a:solidFill>
                  <a:srgbClr val="FF3300"/>
                </a:solidFill>
                <a:sym typeface="+mn-ea"/>
              </a:rPr>
              <a:t>%</a:t>
            </a:r>
            <a:r>
              <a:rPr lang="en-US" altLang="zh-CN" strike="noStrike" noProof="1">
                <a:sym typeface="+mn-ea"/>
              </a:rPr>
              <a:t>”</a:t>
            </a:r>
            <a:r>
              <a:rPr lang="zh-CN" altLang="en-US" strike="noStrike" noProof="1">
                <a:sym typeface="+mn-ea"/>
              </a:rPr>
              <a:t>：匹配</a:t>
            </a:r>
            <a:r>
              <a:rPr lang="zh-CN" altLang="en-US" strike="noStrike" noProof="1">
                <a:solidFill>
                  <a:srgbClr val="FF0000"/>
                </a:solidFill>
                <a:sym typeface="+mn-ea"/>
              </a:rPr>
              <a:t>零个或多个</a:t>
            </a:r>
            <a:r>
              <a:rPr lang="zh-CN" altLang="en-US" strike="noStrike" noProof="1" smtClean="0">
                <a:sym typeface="+mn-ea"/>
              </a:rPr>
              <a:t>字符</a:t>
            </a:r>
            <a:endParaRPr lang="en-US" altLang="zh-CN" strike="noStrike" noProof="1" smtClean="0">
              <a:sym typeface="+mn-ea"/>
            </a:endParaRPr>
          </a:p>
          <a:p>
            <a:pPr marL="914400" lvl="2" indent="0" fontAlgn="base">
              <a:buNone/>
            </a:pPr>
            <a:r>
              <a:rPr lang="zh-CN" altLang="en-US" noProof="1" smtClean="0">
                <a:sym typeface="+mn-ea"/>
              </a:rPr>
              <a:t>例如：</a:t>
            </a:r>
            <a:r>
              <a:rPr lang="en-US" altLang="zh-CN" noProof="1" smtClean="0">
                <a:sym typeface="+mn-ea"/>
              </a:rPr>
              <a:t>a%b</a:t>
            </a:r>
            <a:r>
              <a:rPr lang="zh-CN" altLang="en-US" noProof="1" smtClean="0">
                <a:sym typeface="+mn-ea"/>
              </a:rPr>
              <a:t>表示以</a:t>
            </a:r>
            <a:r>
              <a:rPr lang="en-US" altLang="zh-CN" noProof="1" smtClean="0">
                <a:sym typeface="+mn-ea"/>
              </a:rPr>
              <a:t>a</a:t>
            </a:r>
            <a:r>
              <a:rPr lang="zh-CN" altLang="en-US" noProof="1" smtClean="0">
                <a:sym typeface="+mn-ea"/>
              </a:rPr>
              <a:t>开头</a:t>
            </a:r>
            <a:r>
              <a:rPr lang="en-US" altLang="zh-CN" noProof="1" smtClean="0">
                <a:sym typeface="+mn-ea"/>
              </a:rPr>
              <a:t>b</a:t>
            </a:r>
            <a:r>
              <a:rPr lang="zh-CN" altLang="en-US" noProof="1" smtClean="0">
                <a:sym typeface="+mn-ea"/>
              </a:rPr>
              <a:t>结尾的任意字符串，如</a:t>
            </a:r>
            <a:r>
              <a:rPr lang="en-US" altLang="zh-CN" noProof="1" smtClean="0">
                <a:sym typeface="+mn-ea"/>
              </a:rPr>
              <a:t>acb,addaaab, ab.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>
                <a:sym typeface="+mn-ea"/>
              </a:rPr>
              <a:t> </a:t>
            </a:r>
            <a:r>
              <a:rPr lang="zh-CN" altLang="en-US" strike="noStrike" noProof="1" smtClean="0">
                <a:sym typeface="+mn-ea"/>
              </a:rPr>
              <a:t>“</a:t>
            </a:r>
            <a:r>
              <a:rPr lang="zh-CN" altLang="en-US" strike="noStrike" noProof="1" smtClean="0">
                <a:solidFill>
                  <a:srgbClr val="FF3300"/>
                </a:solidFill>
                <a:sym typeface="+mn-ea"/>
              </a:rPr>
              <a:t>＿</a:t>
            </a:r>
            <a:r>
              <a:rPr lang="zh-CN" altLang="en-US" strike="noStrike" noProof="1" smtClean="0">
                <a:sym typeface="+mn-ea"/>
              </a:rPr>
              <a:t>”</a:t>
            </a:r>
            <a:r>
              <a:rPr lang="zh-CN" altLang="en-US" strike="noStrike" noProof="1">
                <a:sym typeface="+mn-ea"/>
              </a:rPr>
              <a:t>：匹配</a:t>
            </a:r>
            <a:r>
              <a:rPr lang="zh-CN" altLang="en-US" strike="noStrike" noProof="1">
                <a:solidFill>
                  <a:srgbClr val="FF0000"/>
                </a:solidFill>
                <a:sym typeface="+mn-ea"/>
              </a:rPr>
              <a:t>任意单个</a:t>
            </a:r>
            <a:r>
              <a:rPr lang="zh-CN" altLang="en-US" strike="noStrike" noProof="1" smtClean="0">
                <a:sym typeface="+mn-ea"/>
              </a:rPr>
              <a:t>字符</a:t>
            </a:r>
            <a:endParaRPr lang="en-US" altLang="zh-CN" noProof="1">
              <a:sym typeface="+mn-ea"/>
            </a:endParaRPr>
          </a:p>
          <a:p>
            <a:pPr marL="914400" lvl="2" indent="0" fontAlgn="base">
              <a:buNone/>
            </a:pPr>
            <a:r>
              <a:rPr lang="zh-CN" altLang="en-US" strike="noStrike" noProof="1" smtClean="0">
                <a:sym typeface="+mn-ea"/>
              </a:rPr>
              <a:t>例如：</a:t>
            </a:r>
            <a:r>
              <a:rPr lang="en-US" altLang="zh-CN" strike="noStrike" noProof="1" smtClean="0">
                <a:sym typeface="+mn-ea"/>
              </a:rPr>
              <a:t>a_b</a:t>
            </a:r>
            <a:r>
              <a:rPr lang="zh-CN" altLang="en-US" strike="noStrike" noProof="1" smtClean="0">
                <a:sym typeface="+mn-ea"/>
              </a:rPr>
              <a:t>表示以</a:t>
            </a:r>
            <a:r>
              <a:rPr lang="en-US" altLang="zh-CN" strike="noStrike" noProof="1" smtClean="0">
                <a:sym typeface="+mn-ea"/>
              </a:rPr>
              <a:t>a</a:t>
            </a:r>
            <a:r>
              <a:rPr lang="zh-CN" altLang="en-US" strike="noStrike" noProof="1" smtClean="0">
                <a:sym typeface="+mn-ea"/>
              </a:rPr>
              <a:t>开头</a:t>
            </a:r>
            <a:r>
              <a:rPr lang="en-US" altLang="zh-CN" strike="noStrike" noProof="1" smtClean="0">
                <a:sym typeface="+mn-ea"/>
              </a:rPr>
              <a:t>b</a:t>
            </a:r>
            <a:r>
              <a:rPr lang="zh-CN" altLang="en-US" strike="noStrike" noProof="1" smtClean="0">
                <a:sym typeface="+mn-ea"/>
              </a:rPr>
              <a:t>结尾的长度为</a:t>
            </a:r>
            <a:r>
              <a:rPr lang="en-US" altLang="zh-CN" strike="noStrike" noProof="1" smtClean="0">
                <a:sym typeface="+mn-ea"/>
              </a:rPr>
              <a:t>3</a:t>
            </a:r>
            <a:r>
              <a:rPr lang="zh-CN" altLang="en-US" strike="noStrike" noProof="1" smtClean="0">
                <a:sym typeface="+mn-ea"/>
              </a:rPr>
              <a:t>的字符串，如</a:t>
            </a:r>
            <a:r>
              <a:rPr lang="en-US" altLang="zh-CN" strike="noStrike" noProof="1" smtClean="0">
                <a:sym typeface="+mn-ea"/>
              </a:rPr>
              <a:t>aab,acb,adb,…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27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579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28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3324" y="1368425"/>
            <a:ext cx="8784976" cy="433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求姓 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‘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马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’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的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学生信息。</a:t>
            </a:r>
            <a:endParaRPr lang="en-US" altLang="zh-CN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05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05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：求姓名中含有字母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‘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马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’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的学生信息。</a:t>
            </a:r>
            <a:endParaRPr lang="en-US" altLang="zh-CN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05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endParaRPr lang="zh-CN" alt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05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：求姓名长度至少是三个字符且倒数第三个字符必须是字母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‘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马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’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的学生信息。</a:t>
            </a:r>
          </a:p>
          <a:p>
            <a:pPr>
              <a:lnSpc>
                <a:spcPct val="105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4" name="标题 517121"/>
          <p:cNvSpPr txBox="1">
            <a:spLocks/>
          </p:cNvSpPr>
          <p:nvPr/>
        </p:nvSpPr>
        <p:spPr>
          <a:xfrm>
            <a:off x="352425" y="166688"/>
            <a:ext cx="8486775" cy="846137"/>
          </a:xfrm>
          <a:prstGeom prst="rect">
            <a:avLst/>
          </a:prstGeom>
        </p:spPr>
        <p:txBody>
          <a:bodyPr anchor="b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333399"/>
                </a:solidFill>
                <a:latin typeface="楷体" panose="02010609060101010101" charset="-122"/>
                <a:ea typeface="楷体" panose="02010609060101010101" charset="-122"/>
              </a:rPr>
              <a:t>where</a:t>
            </a:r>
            <a:r>
              <a:rPr lang="zh-CN" altLang="en-US" sz="4000" dirty="0">
                <a:solidFill>
                  <a:srgbClr val="333399"/>
                </a:solidFill>
                <a:latin typeface="楷体" panose="02010609060101010101" charset="-122"/>
                <a:ea typeface="楷体" panose="02010609060101010101" charset="-122"/>
              </a:rPr>
              <a:t>子句</a:t>
            </a:r>
            <a:r>
              <a:rPr lang="en-US" altLang="zh-CN" sz="4000" dirty="0">
                <a:solidFill>
                  <a:srgbClr val="333399"/>
                </a:solidFill>
                <a:latin typeface="楷体" panose="02010609060101010101" charset="-122"/>
                <a:ea typeface="楷体" panose="02010609060101010101" charset="-122"/>
              </a:rPr>
              <a:t>-</a:t>
            </a:r>
            <a:r>
              <a:rPr lang="zh-CN" altLang="en-US" sz="4000" dirty="0">
                <a:solidFill>
                  <a:srgbClr val="333399"/>
                </a:solidFill>
                <a:latin typeface="楷体" panose="02010609060101010101" charset="-122"/>
                <a:ea typeface="楷体" panose="02010609060101010101" charset="-122"/>
              </a:rPr>
              <a:t>字符匹配</a:t>
            </a:r>
            <a:endParaRPr lang="zh-CN" altLang="en-US" dirty="0">
              <a:solidFill>
                <a:schemeClr val="folHlink"/>
              </a:solidFill>
              <a:effectLst/>
              <a:ea typeface="楷体_GB2312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4" y="2204864"/>
            <a:ext cx="6695653" cy="390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/>
              <a:t>SELECT * FROM XS WHERE SNAME </a:t>
            </a:r>
            <a:r>
              <a:rPr lang="en-US" altLang="zh-CN" sz="2000" b="1" dirty="0">
                <a:solidFill>
                  <a:srgbClr val="0000FF"/>
                </a:solidFill>
              </a:rPr>
              <a:t>LIKE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FF3300"/>
                </a:solidFill>
              </a:rPr>
              <a:t>'</a:t>
            </a:r>
            <a:r>
              <a:rPr lang="zh-CN" altLang="en-US" sz="2000" b="1" dirty="0">
                <a:solidFill>
                  <a:srgbClr val="FF3300"/>
                </a:solidFill>
              </a:rPr>
              <a:t>马</a:t>
            </a:r>
            <a:r>
              <a:rPr lang="en-US" altLang="zh-CN" sz="2000" b="1" dirty="0">
                <a:solidFill>
                  <a:srgbClr val="FF3300"/>
                </a:solidFill>
              </a:rPr>
              <a:t>%';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7545" y="3343768"/>
            <a:ext cx="6480720" cy="390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/>
              <a:t>SELECT * FROM XS WHERE SNAME </a:t>
            </a:r>
            <a:r>
              <a:rPr lang="en-US" altLang="zh-CN" sz="2000" b="1" dirty="0">
                <a:solidFill>
                  <a:srgbClr val="0000FF"/>
                </a:solidFill>
              </a:rPr>
              <a:t>LIKE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FF3300"/>
                </a:solidFill>
              </a:rPr>
              <a:t>'%</a:t>
            </a:r>
            <a:r>
              <a:rPr lang="zh-CN" altLang="en-US" sz="2000" b="1" dirty="0">
                <a:solidFill>
                  <a:srgbClr val="FF3300"/>
                </a:solidFill>
              </a:rPr>
              <a:t>马</a:t>
            </a:r>
            <a:r>
              <a:rPr lang="en-US" altLang="zh-CN" sz="2000" b="1" dirty="0">
                <a:solidFill>
                  <a:srgbClr val="FF3300"/>
                </a:solidFill>
              </a:rPr>
              <a:t>%';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4685" y="5160963"/>
            <a:ext cx="6585588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000" b="1" dirty="0"/>
              <a:t>SELECT * FROM XS WHERE SNAME </a:t>
            </a:r>
            <a:r>
              <a:rPr lang="en-US" altLang="zh-CN" sz="2000" b="1" dirty="0">
                <a:solidFill>
                  <a:srgbClr val="0000FF"/>
                </a:solidFill>
              </a:rPr>
              <a:t>LIKE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FF3300"/>
                </a:solidFill>
              </a:rPr>
              <a:t>'%</a:t>
            </a:r>
            <a:r>
              <a:rPr lang="zh-CN" altLang="en-US" sz="2000" b="1" dirty="0">
                <a:solidFill>
                  <a:srgbClr val="FF3300"/>
                </a:solidFill>
              </a:rPr>
              <a:t>马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_ _';</a:t>
            </a:r>
            <a:endParaRPr lang="en-US" altLang="zh-CN" sz="20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39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文本占位符 519170"/>
          <p:cNvSpPr>
            <a:spLocks noGrp="1"/>
          </p:cNvSpPr>
          <p:nvPr>
            <p:ph idx="1"/>
          </p:nvPr>
        </p:nvSpPr>
        <p:spPr>
          <a:xfrm>
            <a:off x="152400" y="1370013"/>
            <a:ext cx="8802688" cy="5335588"/>
          </a:xfrm>
        </p:spPr>
        <p:txBody>
          <a:bodyPr/>
          <a:lstStyle/>
          <a:p>
            <a:pPr fontAlgn="base"/>
            <a:r>
              <a:rPr lang="zh-CN" altLang="en-US" strike="noStrike" noProof="1"/>
              <a:t>示例</a:t>
            </a:r>
          </a:p>
          <a:p>
            <a:pPr lvl="1" fontAlgn="base">
              <a:lnSpc>
                <a:spcPct val="110000"/>
              </a:lnSpc>
            </a:pPr>
            <a:r>
              <a:rPr lang="zh-CN" altLang="en-US" strike="noStrike" noProof="1"/>
              <a:t>列出电影名以“</a:t>
            </a:r>
            <a:r>
              <a:rPr lang="en-US" altLang="zh-CN" strike="noStrike" noProof="1"/>
              <a:t>star</a:t>
            </a:r>
            <a:r>
              <a:rPr lang="zh-CN" altLang="en-US" strike="noStrike" noProof="1" smtClean="0"/>
              <a:t>”</a:t>
            </a:r>
            <a:r>
              <a:rPr lang="zh-CN" altLang="en-US" noProof="1"/>
              <a:t>开头</a:t>
            </a:r>
            <a:r>
              <a:rPr lang="zh-CN" altLang="en-US" strike="noStrike" noProof="1" smtClean="0"/>
              <a:t>的</a:t>
            </a:r>
            <a:r>
              <a:rPr lang="zh-CN" altLang="en-US" dirty="0">
                <a:sym typeface="+mn-ea"/>
              </a:rPr>
              <a:t>所有</a:t>
            </a:r>
            <a:r>
              <a:rPr lang="zh-CN" altLang="en-US" strike="noStrike" noProof="1"/>
              <a:t>电影</a:t>
            </a:r>
          </a:p>
          <a:p>
            <a:pPr lvl="1" fontAlgn="base">
              <a:lnSpc>
                <a:spcPct val="110000"/>
              </a:lnSpc>
              <a:buNone/>
            </a:pPr>
            <a:endParaRPr lang="en-US" altLang="zh-CN" i="1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1024255" y="2821940"/>
            <a:ext cx="5332730" cy="1501950"/>
          </a:xfrm>
          <a:prstGeom prst="rect">
            <a:avLst/>
          </a:prstGeom>
          <a:solidFill>
            <a:srgbClr val="FCF9B6"/>
          </a:solidFill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SELECT title,year</a:t>
            </a: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From Movies</a:t>
            </a: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WHERE </a:t>
            </a:r>
            <a:r>
              <a:rPr lang="en-US" altLang="zh-CN" sz="24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title LIKE  ‘star%'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29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标题 517121"/>
          <p:cNvSpPr txBox="1">
            <a:spLocks/>
          </p:cNvSpPr>
          <p:nvPr/>
        </p:nvSpPr>
        <p:spPr>
          <a:xfrm>
            <a:off x="352425" y="166688"/>
            <a:ext cx="8486775" cy="846137"/>
          </a:xfrm>
          <a:prstGeom prst="rect">
            <a:avLst/>
          </a:prstGeom>
        </p:spPr>
        <p:txBody>
          <a:bodyPr anchor="b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solidFill>
                  <a:srgbClr val="333399"/>
                </a:solidFill>
                <a:latin typeface="楷体" panose="02010609060101010101" charset="-122"/>
                <a:ea typeface="楷体" panose="02010609060101010101" charset="-122"/>
              </a:rPr>
              <a:t>where</a:t>
            </a:r>
            <a:r>
              <a:rPr lang="zh-CN" altLang="en-US" sz="4000" dirty="0">
                <a:solidFill>
                  <a:srgbClr val="333399"/>
                </a:solidFill>
                <a:latin typeface="楷体" panose="02010609060101010101" charset="-122"/>
                <a:ea typeface="楷体" panose="02010609060101010101" charset="-122"/>
              </a:rPr>
              <a:t>子句</a:t>
            </a:r>
            <a:r>
              <a:rPr lang="en-US" altLang="zh-CN" sz="4000" dirty="0">
                <a:solidFill>
                  <a:srgbClr val="333399"/>
                </a:solidFill>
                <a:latin typeface="楷体" panose="02010609060101010101" charset="-122"/>
                <a:ea typeface="楷体" panose="02010609060101010101" charset="-122"/>
              </a:rPr>
              <a:t>-</a:t>
            </a:r>
            <a:r>
              <a:rPr lang="zh-CN" altLang="en-US" sz="4000" dirty="0">
                <a:solidFill>
                  <a:srgbClr val="333399"/>
                </a:solidFill>
                <a:latin typeface="楷体" panose="02010609060101010101" charset="-122"/>
                <a:ea typeface="楷体" panose="02010609060101010101" charset="-122"/>
              </a:rPr>
              <a:t>字符匹配</a:t>
            </a:r>
            <a:endParaRPr lang="zh-CN" altLang="en-US" dirty="0">
              <a:solidFill>
                <a:schemeClr val="folHlink"/>
              </a:solidFill>
              <a:effectLst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54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02"/>
            <a:ext cx="5753100" cy="2381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30" y="4652459"/>
            <a:ext cx="5705559" cy="22322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844824"/>
            <a:ext cx="8077200" cy="2809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直接连接符 8"/>
          <p:cNvCxnSpPr/>
          <p:nvPr/>
        </p:nvCxnSpPr>
        <p:spPr>
          <a:xfrm>
            <a:off x="-11630" y="332656"/>
            <a:ext cx="10784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7504" y="4941168"/>
            <a:ext cx="10784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131840" y="4941168"/>
            <a:ext cx="1078430" cy="0"/>
          </a:xfrm>
          <a:prstGeom prst="line">
            <a:avLst/>
          </a:prstGeom>
          <a:ln w="5715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26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520193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r>
              <a:rPr lang="zh-CN" altLang="en-US" dirty="0">
                <a:solidFill>
                  <a:srgbClr val="333399"/>
                </a:solidFill>
              </a:rPr>
              <a:t>讨论</a:t>
            </a:r>
          </a:p>
        </p:txBody>
      </p:sp>
      <p:sp>
        <p:nvSpPr>
          <p:cNvPr id="520195" name="内容占位符 520194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1" defTabSz="914400">
              <a:lnSpc>
                <a:spcPct val="110000"/>
              </a:lnSpc>
              <a:buSzPct val="55000"/>
            </a:pPr>
            <a:r>
              <a:rPr lang="zh-CN" altLang="en-US" kern="1200" baseline="0" dirty="0">
                <a:latin typeface="楷体" panose="02010609060101010101" charset="-122"/>
                <a:ea typeface="楷体" panose="02010609060101010101" charset="-122"/>
                <a:cs typeface="+mn-cs"/>
              </a:rPr>
              <a:t>列出名称中含有</a:t>
            </a:r>
            <a:r>
              <a:rPr lang="en-US" altLang="zh-CN" kern="1200" baseline="0" dirty="0">
                <a:latin typeface="楷体" panose="02010609060101010101" charset="-122"/>
                <a:ea typeface="华文新魏" panose="02010800040101010101" pitchFamily="2" charset="-122"/>
                <a:cs typeface="+mn-cs"/>
              </a:rPr>
              <a:t>4</a:t>
            </a:r>
            <a:r>
              <a:rPr lang="zh-CN" altLang="en-US" kern="1200" baseline="0" dirty="0">
                <a:latin typeface="楷体" panose="02010609060101010101" charset="-122"/>
                <a:ea typeface="楷体" panose="02010609060101010101" charset="-122"/>
                <a:cs typeface="+mn-cs"/>
              </a:rPr>
              <a:t>个字符以上，且倒数第</a:t>
            </a:r>
            <a:r>
              <a:rPr lang="en-US" altLang="zh-CN" kern="1200" baseline="0" dirty="0">
                <a:latin typeface="楷体" panose="02010609060101010101" charset="-122"/>
                <a:ea typeface="华文新魏" panose="02010800040101010101" pitchFamily="2" charset="-122"/>
                <a:cs typeface="+mn-cs"/>
              </a:rPr>
              <a:t>3</a:t>
            </a:r>
            <a:r>
              <a:rPr lang="zh-CN" altLang="en-US" kern="1200" baseline="0" dirty="0">
                <a:latin typeface="楷体" panose="02010609060101010101" charset="-122"/>
                <a:ea typeface="楷体" panose="02010609060101010101" charset="-122"/>
                <a:cs typeface="+mn-cs"/>
              </a:rPr>
              <a:t>个字符是</a:t>
            </a:r>
            <a:r>
              <a:rPr lang="en-US" altLang="zh-CN" kern="1200" baseline="0" dirty="0">
                <a:latin typeface="楷体" panose="02010609060101010101" charset="-122"/>
                <a:ea typeface="华文新魏" panose="02010800040101010101" pitchFamily="2" charset="-122"/>
                <a:cs typeface="+mn-cs"/>
              </a:rPr>
              <a:t>n</a:t>
            </a:r>
            <a:r>
              <a:rPr lang="zh-CN" altLang="en-US" kern="1200" baseline="0" dirty="0">
                <a:latin typeface="楷体" panose="02010609060101010101" charset="-122"/>
                <a:ea typeface="楷体" panose="02010609060101010101" charset="-122"/>
                <a:cs typeface="+mn-cs"/>
              </a:rPr>
              <a:t>，倒数第</a:t>
            </a:r>
            <a:r>
              <a:rPr lang="en-US" altLang="zh-CN" kern="1200" baseline="0" dirty="0">
                <a:latin typeface="楷体" panose="02010609060101010101" charset="-122"/>
                <a:ea typeface="华文新魏" panose="02010800040101010101" pitchFamily="2" charset="-122"/>
                <a:cs typeface="+mn-cs"/>
              </a:rPr>
              <a:t>2</a:t>
            </a:r>
            <a:r>
              <a:rPr lang="zh-CN" altLang="en-US" kern="1200" baseline="0" dirty="0">
                <a:latin typeface="楷体" panose="02010609060101010101" charset="-122"/>
                <a:ea typeface="楷体" panose="02010609060101010101" charset="-122"/>
                <a:cs typeface="+mn-cs"/>
              </a:rPr>
              <a:t>个字符是</a:t>
            </a:r>
            <a:r>
              <a:rPr lang="en-US" altLang="zh-CN" i="1" kern="1200" baseline="0" dirty="0">
                <a:latin typeface="楷体" panose="02010609060101010101" charset="-122"/>
                <a:ea typeface="华文新魏" panose="02010800040101010101" pitchFamily="2" charset="-122"/>
                <a:cs typeface="+mn-cs"/>
              </a:rPr>
              <a:t>d</a:t>
            </a:r>
            <a:r>
              <a:rPr lang="zh-CN" altLang="en-US" kern="1200" baseline="0" dirty="0">
                <a:latin typeface="楷体" panose="02010609060101010101" charset="-122"/>
                <a:ea typeface="楷体" panose="02010609060101010101" charset="-122"/>
                <a:cs typeface="+mn-cs"/>
              </a:rPr>
              <a:t>的电影</a:t>
            </a:r>
            <a:r>
              <a:rPr lang="zh-CN" altLang="en-US" kern="1200" baseline="0" dirty="0" smtClean="0">
                <a:latin typeface="楷体" panose="02010609060101010101" charset="-122"/>
                <a:ea typeface="楷体" panose="02010609060101010101" charset="-122"/>
                <a:cs typeface="+mn-cs"/>
              </a:rPr>
              <a:t>经理</a:t>
            </a:r>
            <a:endParaRPr lang="zh-CN" altLang="en-US" kern="1200" baseline="0" dirty="0"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05280" y="3416300"/>
            <a:ext cx="4961255" cy="1168400"/>
          </a:xfrm>
          <a:prstGeom prst="rect">
            <a:avLst/>
          </a:prstGeom>
          <a:solidFill>
            <a:srgbClr val="FCF9B6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SELECT * FROM movieexec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WHERE</a:t>
            </a:r>
            <a:r>
              <a:rPr lang="zh-CN" altLang="en-US" dirty="0">
                <a:solidFill>
                  <a:srgbClr val="0000FF"/>
                </a:solidFill>
              </a:rPr>
              <a:t> name like '%_nd_'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30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363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>
                                            <p:txEl>
                                              <p:char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120" y="0"/>
            <a:ext cx="8653780" cy="1066800"/>
          </a:xfrm>
        </p:spPr>
        <p:txBody>
          <a:bodyPr/>
          <a:lstStyle/>
          <a:p>
            <a:r>
              <a:rPr lang="zh-CN" altLang="en-US" sz="4000" dirty="0" smtClean="0"/>
              <a:t>查找</a:t>
            </a:r>
            <a:r>
              <a:rPr lang="zh-CN" altLang="en-US" sz="4000" dirty="0"/>
              <a:t>记录中特殊符号的元素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620" y="1630299"/>
            <a:ext cx="8229600" cy="4325112"/>
          </a:xfrm>
        </p:spPr>
        <p:txBody>
          <a:bodyPr/>
          <a:lstStyle/>
          <a:p>
            <a:r>
              <a:rPr lang="zh-CN" altLang="en-US">
                <a:sym typeface="+mn-ea"/>
              </a:rPr>
              <a:t>如何查找名字中含有</a:t>
            </a:r>
            <a:r>
              <a:rPr lang="en-US" altLang="zh-CN">
                <a:sym typeface="+mn-ea"/>
              </a:rPr>
              <a:t>“</a:t>
            </a:r>
            <a:r>
              <a:rPr lang="en-US" altLang="zh-CN" b="1">
                <a:solidFill>
                  <a:srgbClr val="0000FF"/>
                </a:solidFill>
                <a:sym typeface="+mn-ea"/>
              </a:rPr>
              <a:t>%</a:t>
            </a:r>
            <a:r>
              <a:rPr lang="en-US" altLang="zh-CN">
                <a:sym typeface="+mn-ea"/>
              </a:rPr>
              <a:t>”,“ </a:t>
            </a:r>
            <a:r>
              <a:rPr lang="en-US" altLang="zh-CN" b="1">
                <a:solidFill>
                  <a:srgbClr val="0000FF"/>
                </a:solidFill>
                <a:sym typeface="+mn-ea"/>
              </a:rPr>
              <a:t>_</a:t>
            </a:r>
            <a:r>
              <a:rPr lang="en-US" altLang="zh-CN">
                <a:sym typeface="+mn-ea"/>
              </a:rPr>
              <a:t> ”</a:t>
            </a:r>
            <a:r>
              <a:rPr lang="en-US" altLang="zh-CN" b="1">
                <a:solidFill>
                  <a:srgbClr val="0000FF"/>
                </a:solidFill>
                <a:sym typeface="+mn-ea"/>
              </a:rPr>
              <a:t> </a:t>
            </a:r>
            <a:r>
              <a:rPr lang="en-US" altLang="zh-CN">
                <a:sym typeface="+mn-ea"/>
              </a:rPr>
              <a:t>, “</a:t>
            </a:r>
            <a:r>
              <a:rPr lang="en-US" altLang="zh-CN" b="1">
                <a:solidFill>
                  <a:srgbClr val="0000FF"/>
                </a:solidFill>
                <a:sym typeface="+mn-ea"/>
              </a:rPr>
              <a:t>'</a:t>
            </a:r>
            <a:r>
              <a:rPr lang="en-US" altLang="zh-CN">
                <a:sym typeface="+mn-ea"/>
              </a:rPr>
              <a:t>”  </a:t>
            </a:r>
            <a:r>
              <a:rPr lang="zh-CN" altLang="en-US">
                <a:sym typeface="+mn-ea"/>
              </a:rPr>
              <a:t>的记录？</a:t>
            </a:r>
            <a:endParaRPr lang="zh-CN" altLang="en-US"/>
          </a:p>
          <a:p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660" y="2492896"/>
            <a:ext cx="4295140" cy="1764665"/>
          </a:xfrm>
          <a:prstGeom prst="rect">
            <a:avLst/>
          </a:prstGeom>
        </p:spPr>
      </p:pic>
      <p:pic>
        <p:nvPicPr>
          <p:cNvPr id="6" name="图片 31" descr="&lt;strong&gt;Question&lt;/strong&gt; Mark Help - Free image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" y="2979673"/>
            <a:ext cx="2555776" cy="2555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08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单引号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2425" y="1502366"/>
            <a:ext cx="8791575" cy="4324985"/>
          </a:xfrm>
        </p:spPr>
        <p:txBody>
          <a:bodyPr/>
          <a:lstStyle/>
          <a:p>
            <a:r>
              <a:rPr lang="zh-CN" altLang="en-US" sz="2800" dirty="0"/>
              <a:t>为避免歧义，</a:t>
            </a:r>
            <a:r>
              <a:rPr lang="zh-CN" altLang="en-US" sz="2800" b="1" u="sng" dirty="0"/>
              <a:t>字符串中的两个连续单引号代表字符</a:t>
            </a:r>
            <a:r>
              <a:rPr lang="en-US" altLang="zh-CN" sz="2800" b="1" u="sng" dirty="0">
                <a:solidFill>
                  <a:srgbClr val="0000FF"/>
                </a:solidFill>
              </a:rPr>
              <a:t>'</a:t>
            </a:r>
          </a:p>
          <a:p>
            <a:r>
              <a:rPr lang="zh-CN" altLang="en-US" sz="2800" dirty="0">
                <a:solidFill>
                  <a:schemeClr val="tx1"/>
                </a:solidFill>
              </a:rPr>
              <a:t>例如</a:t>
            </a:r>
            <a:r>
              <a:rPr lang="zh-CN" altLang="en-US" sz="2800" dirty="0" smtClean="0">
                <a:solidFill>
                  <a:schemeClr val="tx1"/>
                </a:solidFill>
              </a:rPr>
              <a:t>：</a:t>
            </a:r>
            <a:r>
              <a:rPr lang="zh-CN" altLang="en-US" sz="2800" dirty="0"/>
              <a:t>名称</a:t>
            </a:r>
            <a:r>
              <a:rPr lang="zh-CN" altLang="en-US" sz="2800" dirty="0" smtClean="0">
                <a:solidFill>
                  <a:schemeClr val="tx1"/>
                </a:solidFill>
              </a:rPr>
              <a:t>以</a:t>
            </a:r>
            <a:r>
              <a:rPr lang="en-US" altLang="zh-CN" sz="2800" dirty="0" smtClean="0">
                <a:solidFill>
                  <a:srgbClr val="FF0000"/>
                </a:solidFill>
              </a:rPr>
              <a:t>‘s</a:t>
            </a:r>
            <a:r>
              <a:rPr lang="zh-CN" altLang="en-US" sz="2800" dirty="0">
                <a:solidFill>
                  <a:schemeClr val="tx1"/>
                </a:solidFill>
              </a:rPr>
              <a:t>结尾</a:t>
            </a:r>
            <a:r>
              <a:rPr lang="zh-CN" altLang="en-US" sz="2800" dirty="0" smtClean="0">
                <a:solidFill>
                  <a:schemeClr val="tx1"/>
                </a:solidFill>
              </a:rPr>
              <a:t>的</a:t>
            </a:r>
            <a:r>
              <a:rPr lang="zh-CN" altLang="en-US" sz="2800" dirty="0" smtClean="0"/>
              <a:t>电影信息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lvl="1"/>
            <a:endParaRPr lang="en-US" altLang="zh-CN" sz="2400" dirty="0">
              <a:solidFill>
                <a:srgbClr val="0000FF"/>
              </a:solidFill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SELECT </a:t>
            </a:r>
            <a:r>
              <a:rPr lang="en-US" altLang="zh-CN" sz="2400" dirty="0" err="1" smtClean="0">
                <a:solidFill>
                  <a:schemeClr val="tx1"/>
                </a:solidFill>
              </a:rPr>
              <a:t>title,year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FROM </a:t>
            </a:r>
            <a:r>
              <a:rPr lang="en-US" altLang="zh-CN" sz="2400" dirty="0" smtClean="0">
                <a:solidFill>
                  <a:schemeClr val="tx1"/>
                </a:solidFill>
              </a:rPr>
              <a:t>movies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WHERE </a:t>
            </a:r>
            <a:r>
              <a:rPr lang="en-US" altLang="zh-CN" sz="2400" dirty="0" smtClean="0">
                <a:solidFill>
                  <a:schemeClr val="tx1"/>
                </a:solidFill>
              </a:rPr>
              <a:t>title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LIKE '</a:t>
            </a:r>
            <a:r>
              <a:rPr lang="en-US" altLang="zh-CN" sz="2400" dirty="0">
                <a:solidFill>
                  <a:schemeClr val="tx1"/>
                </a:solidFill>
              </a:rPr>
              <a:t>%''s</a:t>
            </a:r>
            <a:r>
              <a:rPr lang="en-US" altLang="zh-CN" sz="2400" dirty="0">
                <a:solidFill>
                  <a:srgbClr val="0000FF"/>
                </a:solidFill>
              </a:rPr>
              <a:t>'</a:t>
            </a:r>
          </a:p>
          <a:p>
            <a:pPr marL="457200" lvl="1" indent="0">
              <a:buNone/>
            </a:pPr>
            <a:r>
              <a:rPr lang="zh-CN" altLang="en-US" sz="2400" dirty="0">
                <a:sym typeface="+mn-ea"/>
              </a:rPr>
              <a:t>        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" y="4572000"/>
            <a:ext cx="7181850" cy="2286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852936"/>
            <a:ext cx="2386608" cy="1434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509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3" y="354002"/>
            <a:ext cx="8604448" cy="690880"/>
          </a:xfrm>
        </p:spPr>
        <p:txBody>
          <a:bodyPr/>
          <a:lstStyle/>
          <a:p>
            <a:r>
              <a:rPr lang="en-US" sz="3600" dirty="0"/>
              <a:t>LIKE </a:t>
            </a:r>
            <a:r>
              <a:rPr lang="en-US" sz="3600" dirty="0" err="1"/>
              <a:t>PATTERN</a:t>
            </a:r>
            <a:r>
              <a:rPr sz="3600" dirty="0" err="1"/>
              <a:t>字符串中</a:t>
            </a:r>
            <a:r>
              <a:rPr lang="en-US" altLang="zh-CN" sz="3600" dirty="0" err="1"/>
              <a:t>%</a:t>
            </a:r>
            <a:r>
              <a:rPr sz="3600" dirty="0" err="1"/>
              <a:t>和</a:t>
            </a:r>
            <a:r>
              <a:rPr lang="en-US" altLang="zh-CN" sz="3600" dirty="0"/>
              <a:t>_</a:t>
            </a:r>
            <a:r>
              <a:rPr lang="zh-CN" altLang="en-US" sz="3600" dirty="0">
                <a:sym typeface="+mn-ea"/>
              </a:rPr>
              <a:t>的转义</a:t>
            </a:r>
            <a:endParaRPr lang="en-US" altLang="zh-CN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3" y="1316213"/>
            <a:ext cx="8229600" cy="200571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ym typeface="+mn-ea"/>
              </a:rPr>
              <a:t>%</a:t>
            </a:r>
            <a:r>
              <a:rPr lang="zh-CN" altLang="en-US" sz="2400" dirty="0">
                <a:sym typeface="+mn-ea"/>
              </a:rPr>
              <a:t>和</a:t>
            </a:r>
            <a:r>
              <a:rPr lang="en-US" altLang="zh-CN" sz="2400" dirty="0">
                <a:sym typeface="+mn-ea"/>
              </a:rPr>
              <a:t>_</a:t>
            </a:r>
            <a:r>
              <a:rPr lang="zh-CN" altLang="en-US" sz="2400" dirty="0">
                <a:sym typeface="+mn-ea"/>
              </a:rPr>
              <a:t>：如何让符号</a:t>
            </a:r>
            <a:r>
              <a:rPr lang="zh-CN" altLang="en-US" sz="2400" dirty="0"/>
              <a:t>直接代表自身字符</a:t>
            </a:r>
            <a:endParaRPr lang="en-US" altLang="zh-CN" sz="2400" dirty="0"/>
          </a:p>
          <a:p>
            <a:pPr marL="868680" lvl="1" indent="-457200">
              <a:buAutoNum type="arabicPeriod"/>
            </a:pPr>
            <a:r>
              <a:rPr lang="en-US" altLang="zh-CN" sz="2400" dirty="0"/>
              <a:t>ESCAPE </a:t>
            </a:r>
            <a:r>
              <a:rPr lang="zh-CN" altLang="en-US" sz="2400" dirty="0"/>
              <a:t>后单引号内的字符构成转义字符</a:t>
            </a:r>
          </a:p>
          <a:p>
            <a:pPr marL="868680" lvl="1" indent="-457200">
              <a:buAutoNum type="arabicPeriod"/>
            </a:pPr>
            <a:r>
              <a:rPr lang="zh-CN" altLang="en-US" sz="2400" dirty="0">
                <a:solidFill>
                  <a:srgbClr val="FF0000"/>
                </a:solidFill>
              </a:rPr>
              <a:t>跟在转义字符后的</a:t>
            </a:r>
            <a:r>
              <a:rPr lang="en-US" altLang="zh-CN" sz="2400" dirty="0">
                <a:solidFill>
                  <a:srgbClr val="FF0000"/>
                </a:solidFill>
              </a:rPr>
              <a:t>%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_</a:t>
            </a:r>
            <a:r>
              <a:rPr lang="zh-CN" altLang="en-US" sz="2400" dirty="0">
                <a:solidFill>
                  <a:srgbClr val="FF0000"/>
                </a:solidFill>
              </a:rPr>
              <a:t>代表字符本身</a:t>
            </a:r>
            <a:endParaRPr lang="zh-CN" altLang="en-US" sz="2400" dirty="0"/>
          </a:p>
          <a:p>
            <a:pPr lvl="2"/>
            <a:r>
              <a:rPr lang="zh-CN" altLang="en-US" dirty="0"/>
              <a:t>例如：姓名以</a:t>
            </a:r>
            <a:r>
              <a:rPr lang="en-US" altLang="zh-CN" dirty="0"/>
              <a:t>“A_”</a:t>
            </a:r>
            <a:r>
              <a:rPr lang="zh-CN" altLang="en-US" dirty="0"/>
              <a:t>或</a:t>
            </a:r>
            <a:r>
              <a:rPr lang="en-US" altLang="zh-CN" dirty="0"/>
              <a:t>“D%”</a:t>
            </a:r>
            <a:r>
              <a:rPr lang="zh-CN" altLang="en-US" dirty="0"/>
              <a:t>开头的影星</a:t>
            </a:r>
          </a:p>
          <a:p>
            <a:pPr marL="1371600" lvl="3" indent="0">
              <a:buNone/>
            </a:pP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512" y="3140968"/>
            <a:ext cx="5711805" cy="1785104"/>
          </a:xfrm>
          <a:prstGeom prst="rect">
            <a:avLst/>
          </a:prstGeom>
          <a:solidFill>
            <a:srgbClr val="FCF9B6"/>
          </a:solidFill>
        </p:spPr>
        <p:txBody>
          <a:bodyPr wrap="square" rtlCol="0">
            <a:spAutoFit/>
          </a:bodyPr>
          <a:lstStyle/>
          <a:p>
            <a:pPr marL="0" lvl="3" indent="0">
              <a:buNone/>
            </a:pPr>
            <a:r>
              <a:rPr lang="zh-CN" altLang="en-US" sz="2000" dirty="0">
                <a:solidFill>
                  <a:srgbClr val="0000FF"/>
                </a:solidFill>
                <a:sym typeface="+mn-ea"/>
              </a:rPr>
              <a:t>SELECT</a:t>
            </a:r>
            <a:r>
              <a:rPr lang="zh-CN" altLang="en-US" sz="2000" dirty="0">
                <a:sym typeface="+mn-ea"/>
              </a:rPr>
              <a:t> name,address  </a:t>
            </a:r>
            <a:endParaRPr lang="zh-CN" altLang="en-US" sz="2000" dirty="0"/>
          </a:p>
          <a:p>
            <a:pPr marL="0" lvl="3" indent="0">
              <a:buNone/>
            </a:pPr>
            <a:r>
              <a:rPr lang="zh-CN" altLang="en-US" sz="2000" dirty="0">
                <a:solidFill>
                  <a:srgbClr val="0000FF"/>
                </a:solidFill>
                <a:sym typeface="+mn-ea"/>
              </a:rPr>
              <a:t>FROM</a:t>
            </a:r>
            <a:r>
              <a:rPr lang="zh-CN" altLang="en-US" sz="2000" dirty="0">
                <a:sym typeface="+mn-ea"/>
              </a:rPr>
              <a:t> MovieStar</a:t>
            </a:r>
            <a:endParaRPr lang="zh-CN" altLang="en-US" sz="2000" dirty="0"/>
          </a:p>
          <a:p>
            <a:pPr marL="0" lvl="3" indent="0">
              <a:buNone/>
            </a:pPr>
            <a:r>
              <a:rPr lang="zh-CN" altLang="en-US" sz="2000" dirty="0">
                <a:solidFill>
                  <a:srgbClr val="0000FF"/>
                </a:solidFill>
                <a:sym typeface="+mn-ea"/>
              </a:rPr>
              <a:t>WHERE</a:t>
            </a:r>
            <a:r>
              <a:rPr lang="zh-CN" altLang="en-US" sz="2000" dirty="0">
                <a:sym typeface="+mn-ea"/>
              </a:rPr>
              <a:t> name 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LIKE</a:t>
            </a:r>
            <a:r>
              <a:rPr lang="zh-CN" altLang="en-US" sz="2000" dirty="0">
                <a:sym typeface="+mn-ea"/>
              </a:rPr>
              <a:t> '</a:t>
            </a:r>
            <a:r>
              <a:rPr lang="en-US" altLang="zh-CN" sz="2000" dirty="0">
                <a:sym typeface="+mn-ea"/>
              </a:rPr>
              <a:t>A/</a:t>
            </a:r>
            <a:r>
              <a:rPr lang="zh-CN" altLang="en-US" sz="2000" dirty="0">
                <a:sym typeface="+mn-ea"/>
              </a:rPr>
              <a:t>_%' 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ESCAPE</a:t>
            </a:r>
            <a:r>
              <a:rPr lang="zh-CN" altLang="en-US" sz="2000" dirty="0">
                <a:sym typeface="+mn-ea"/>
              </a:rPr>
              <a:t> '</a:t>
            </a:r>
            <a:r>
              <a:rPr lang="en-US" altLang="zh-CN" sz="2000" dirty="0">
                <a:sym typeface="+mn-ea"/>
              </a:rPr>
              <a:t>/</a:t>
            </a:r>
            <a:r>
              <a:rPr lang="zh-CN" altLang="en-US" sz="2000" dirty="0">
                <a:sym typeface="+mn-ea"/>
              </a:rPr>
              <a:t>' 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OR</a:t>
            </a:r>
            <a:r>
              <a:rPr lang="zh-CN" altLang="en-US" sz="2000" dirty="0">
                <a:sym typeface="+mn-ea"/>
              </a:rPr>
              <a:t> </a:t>
            </a:r>
            <a:endParaRPr lang="zh-CN" altLang="en-US" sz="2000" dirty="0"/>
          </a:p>
          <a:p>
            <a:pPr marL="0" lvl="3" indent="0">
              <a:buNone/>
            </a:pPr>
            <a:r>
              <a:rPr lang="zh-CN" altLang="en-US" sz="2000" dirty="0">
                <a:sym typeface="+mn-ea"/>
              </a:rPr>
              <a:t>           name 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LIKE</a:t>
            </a:r>
            <a:r>
              <a:rPr lang="zh-CN" altLang="en-US" sz="2000" dirty="0">
                <a:sym typeface="+mn-ea"/>
              </a:rPr>
              <a:t> '</a:t>
            </a:r>
            <a:r>
              <a:rPr lang="en-US" altLang="zh-CN" sz="2000" dirty="0">
                <a:sym typeface="+mn-ea"/>
              </a:rPr>
              <a:t>D/</a:t>
            </a:r>
            <a:r>
              <a:rPr lang="zh-CN" altLang="en-US" sz="2000" dirty="0">
                <a:sym typeface="+mn-ea"/>
              </a:rPr>
              <a:t>%%' </a:t>
            </a:r>
            <a:r>
              <a:rPr lang="en-US" altLang="zh-CN" sz="2000" dirty="0">
                <a:solidFill>
                  <a:srgbClr val="0000FF"/>
                </a:solidFill>
                <a:sym typeface="+mn-ea"/>
              </a:rPr>
              <a:t>ESCAPE</a:t>
            </a:r>
            <a:r>
              <a:rPr lang="zh-CN" altLang="en-US" sz="2000" dirty="0">
                <a:solidFill>
                  <a:srgbClr val="0000FF"/>
                </a:solidFill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'</a:t>
            </a:r>
            <a:r>
              <a:rPr lang="en-US" altLang="zh-CN" sz="2000" dirty="0">
                <a:sym typeface="+mn-ea"/>
              </a:rPr>
              <a:t>/</a:t>
            </a:r>
            <a:r>
              <a:rPr lang="zh-CN" altLang="en-US" sz="2000" dirty="0" smtClean="0">
                <a:sym typeface="+mn-ea"/>
              </a:rPr>
              <a:t>'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6" y="4770005"/>
            <a:ext cx="4752975" cy="2095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1743" y="4751986"/>
            <a:ext cx="47720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0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519169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r>
              <a:rPr lang="zh-CN" altLang="en-US" sz="3600" dirty="0"/>
              <a:t>字符串操作示例</a:t>
            </a:r>
          </a:p>
        </p:txBody>
      </p:sp>
      <p:sp>
        <p:nvSpPr>
          <p:cNvPr id="519171" name="文本占位符 519170"/>
          <p:cNvSpPr>
            <a:spLocks noGrp="1"/>
          </p:cNvSpPr>
          <p:nvPr>
            <p:ph idx="1"/>
          </p:nvPr>
        </p:nvSpPr>
        <p:spPr>
          <a:xfrm>
            <a:off x="152400" y="1370013"/>
            <a:ext cx="8802688" cy="5335588"/>
          </a:xfrm>
        </p:spPr>
        <p:txBody>
          <a:bodyPr/>
          <a:lstStyle/>
          <a:p>
            <a:pPr fontAlgn="base"/>
            <a:r>
              <a:rPr lang="zh-CN" altLang="en-US" strike="noStrike" noProof="1"/>
              <a:t>示例</a:t>
            </a:r>
          </a:p>
          <a:p>
            <a:pPr lvl="1" fontAlgn="base">
              <a:lnSpc>
                <a:spcPct val="110000"/>
              </a:lnSpc>
            </a:pPr>
            <a:r>
              <a:rPr lang="zh-CN" altLang="en-US" strike="noStrike" noProof="1"/>
              <a:t>列出名字中含有字符</a:t>
            </a:r>
            <a:r>
              <a:rPr lang="en-US" altLang="zh-CN" strike="noStrike" noProof="1"/>
              <a:t>’_’</a:t>
            </a:r>
            <a:r>
              <a:rPr lang="zh-CN" altLang="en-US" strike="noStrike" noProof="1"/>
              <a:t>电影</a:t>
            </a:r>
            <a:endParaRPr lang="zh-CN" altLang="en-US" i="1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1024254" y="2821940"/>
            <a:ext cx="6644089" cy="1501950"/>
          </a:xfrm>
          <a:prstGeom prst="rect">
            <a:avLst/>
          </a:prstGeom>
          <a:solidFill>
            <a:srgbClr val="FCF9B6"/>
          </a:solidFill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SELECT title</a:t>
            </a: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From Movies</a:t>
            </a: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lvl="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2400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WHERE </a:t>
            </a:r>
            <a:r>
              <a:rPr lang="en-US" altLang="zh-CN" sz="24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title LIKE  ‘%</a:t>
            </a:r>
            <a:r>
              <a:rPr lang="en-US" altLang="zh-CN" sz="2400" spc="30" dirty="0">
                <a:solidFill>
                  <a:srgbClr val="0000FF"/>
                </a:solidFill>
                <a:latin typeface="+mn-lt"/>
                <a:ea typeface="+mn-ea"/>
                <a:sym typeface="+mn-ea"/>
              </a:rPr>
              <a:t>/</a:t>
            </a:r>
            <a:r>
              <a:rPr lang="en-US" altLang="zh-CN" sz="24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sym typeface="+mn-ea"/>
              </a:rPr>
              <a:t>_%‘ </a:t>
            </a:r>
            <a:r>
              <a:rPr lang="en-US" altLang="zh-CN" sz="2400" dirty="0" smtClean="0">
                <a:solidFill>
                  <a:srgbClr val="0000FF"/>
                </a:solidFill>
                <a:sym typeface="+mn-ea"/>
              </a:rPr>
              <a:t>ESCAPE</a:t>
            </a:r>
            <a:r>
              <a:rPr lang="zh-CN" altLang="en-US" sz="2400" dirty="0" smtClean="0">
                <a:solidFill>
                  <a:srgbClr val="0000FF"/>
                </a:solidFill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'</a:t>
            </a:r>
            <a:r>
              <a:rPr lang="en-US" altLang="zh-CN" sz="2400" dirty="0">
                <a:sym typeface="+mn-ea"/>
              </a:rPr>
              <a:t>/</a:t>
            </a:r>
            <a:r>
              <a:rPr lang="zh-CN" altLang="en-US" sz="2400" dirty="0">
                <a:sym typeface="+mn-ea"/>
              </a:rPr>
              <a:t>'</a:t>
            </a:r>
            <a:endParaRPr lang="en-US" altLang="zh-CN" sz="2400" spc="3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34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963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35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9672" y="260648"/>
            <a:ext cx="6912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33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  <a:cs typeface="+mj-cs"/>
              </a:rPr>
              <a:t>where</a:t>
            </a:r>
            <a:r>
              <a:rPr lang="zh-CN" altLang="en-US" sz="4000" b="1" dirty="0">
                <a:solidFill>
                  <a:srgbClr val="33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  <a:cs typeface="+mj-cs"/>
              </a:rPr>
              <a:t>子句</a:t>
            </a:r>
            <a:r>
              <a:rPr lang="en-US" altLang="zh-CN" sz="4000" b="1" dirty="0">
                <a:solidFill>
                  <a:srgbClr val="33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  <a:cs typeface="+mj-cs"/>
              </a:rPr>
              <a:t>-</a:t>
            </a:r>
            <a:r>
              <a:rPr lang="zh-CN" altLang="en-US" sz="4000" b="1" dirty="0">
                <a:solidFill>
                  <a:srgbClr val="33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  <a:cs typeface="+mj-cs"/>
              </a:rPr>
              <a:t>字符</a:t>
            </a:r>
            <a:r>
              <a:rPr lang="zh-CN" altLang="en-US" sz="4000" b="1" dirty="0" smtClean="0">
                <a:solidFill>
                  <a:srgbClr val="33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  <a:cs typeface="+mj-cs"/>
              </a:rPr>
              <a:t>匹配：小结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87624" y="1340768"/>
            <a:ext cx="734481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精确</a:t>
            </a: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匹配</a:t>
            </a:r>
            <a:endParaRPr lang="en-US" altLang="zh-CN" sz="3200" dirty="0" smtClean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  <a:p>
            <a:pPr marL="742950" lvl="1" indent="-285750"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=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&lt;&gt;</a:t>
            </a:r>
          </a:p>
          <a:p>
            <a:pPr marL="742950" lvl="1" indent="-285750"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like, not like 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匹配串中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不含通配符</a:t>
            </a:r>
            <a:endParaRPr lang="en-US" altLang="zh-CN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3200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模糊</a:t>
            </a:r>
            <a:r>
              <a:rPr lang="zh-CN" altLang="en-US" sz="3200" dirty="0" smtClean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匹配</a:t>
            </a:r>
            <a:endParaRPr lang="en-US" altLang="zh-CN" sz="3200" dirty="0" smtClean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  <a:p>
            <a:pPr marL="742950" lvl="1" indent="-285750"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like, not like 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匹配串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中</a:t>
            </a:r>
            <a:r>
              <a:rPr lang="zh-CN" altLang="en-US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含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通配符</a:t>
            </a:r>
            <a:endParaRPr lang="en-US" altLang="zh-CN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zh-CN" altLang="en-US" sz="3200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0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 dirty="0" smtClean="0">
                <a:solidFill>
                  <a:srgbClr val="333399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NULL</a:t>
            </a:r>
            <a:r>
              <a:rPr lang="zh-CN" altLang="en-US" sz="4000" b="0" dirty="0">
                <a:solidFill>
                  <a:srgbClr val="333399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空值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36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2456" y="1268760"/>
            <a:ext cx="798671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把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空值常量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NULL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赋值</a:t>
            </a:r>
            <a:r>
              <a:rPr lang="zh-CN" alt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给某些属性。</a:t>
            </a:r>
            <a:endParaRPr lang="en-US" altLang="zh-CN" sz="24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05000"/>
              </a:lnSpc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altLang="zh-CN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05000"/>
              </a:lnSpc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空值不能参加任何</a:t>
            </a:r>
            <a:r>
              <a:rPr lang="zh-CN" altLang="en-US" sz="2400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计算</a:t>
            </a:r>
            <a:endParaRPr lang="zh-CN" altLang="en-US" sz="24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93668" y="1194894"/>
            <a:ext cx="2376264" cy="212365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NULL</a:t>
            </a:r>
            <a:r>
              <a:rPr lang="zh-CN" altLang="en-US" sz="2400" dirty="0" smtClean="0"/>
              <a:t>值：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未知值；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不适用的值；</a:t>
            </a:r>
            <a:endParaRPr lang="en-US" altLang="zh-CN" sz="2400" dirty="0" smtClean="0"/>
          </a:p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48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 dirty="0">
                <a:solidFill>
                  <a:srgbClr val="333399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NULL</a:t>
            </a:r>
            <a:r>
              <a:rPr lang="zh-CN" altLang="en-US" sz="4000" b="0" dirty="0">
                <a:solidFill>
                  <a:srgbClr val="333399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空值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37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2456" y="1268760"/>
            <a:ext cx="7986712" cy="4468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05000"/>
              </a:lnSpc>
              <a:spcBef>
                <a:spcPct val="3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数据库表的行中，未被赋值的字段自动被认为是空值。</a:t>
            </a:r>
            <a:endParaRPr lang="en-US" altLang="zh-CN" sz="24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marL="342900" indent="-342900">
              <a:lnSpc>
                <a:spcPct val="105000"/>
              </a:lnSpc>
              <a:spcBef>
                <a:spcPct val="3000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endParaRPr lang="zh-CN" altLang="en-US" sz="24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05000"/>
              </a:lnSpc>
              <a:spcBef>
                <a:spcPct val="3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endParaRPr lang="en-US" altLang="zh-CN" sz="24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05000"/>
              </a:lnSpc>
              <a:spcBef>
                <a:spcPct val="3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endParaRPr lang="en-US" altLang="zh-CN" sz="24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05000"/>
              </a:lnSpc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把空值常量</a:t>
            </a:r>
            <a:r>
              <a:rPr lang="en-US" altLang="zh-CN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NULL</a:t>
            </a:r>
            <a:r>
              <a:rPr lang="zh-CN" altLang="en-US" sz="2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赋值给它。</a:t>
            </a:r>
            <a:endParaRPr lang="en-US" altLang="zh-CN" sz="20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05000"/>
              </a:lnSpc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altLang="zh-CN" sz="20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05000"/>
              </a:lnSpc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altLang="zh-CN" sz="20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05000"/>
              </a:lnSpc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altLang="zh-CN" sz="20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05000"/>
              </a:lnSpc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altLang="zh-CN" sz="20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05000"/>
              </a:lnSpc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endParaRPr lang="en-US" altLang="zh-CN" sz="20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3250" y="1798482"/>
            <a:ext cx="2407207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insert into test(id)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</a:rPr>
              <a:t>values</a:t>
            </a:r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2);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251" y="1893879"/>
            <a:ext cx="2543175" cy="10477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1600" y="3697477"/>
            <a:ext cx="216024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 insert into test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  </a:t>
            </a:r>
            <a:r>
              <a:rPr lang="zh-CN" altLang="en-US" sz="2000" dirty="0" smtClean="0">
                <a:solidFill>
                  <a:schemeClr val="tx1"/>
                </a:solidFill>
              </a:rPr>
              <a:t>values</a:t>
            </a:r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  </a:t>
            </a:r>
            <a:r>
              <a:rPr lang="zh-CN" altLang="en-US" sz="2000" dirty="0" smtClean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3,'A',null);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457" y="3641569"/>
            <a:ext cx="2524125" cy="12954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45840" y="5201905"/>
            <a:ext cx="2430016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 insert into test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    -&gt; values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    -&gt; (null,'B',null);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250" y="5115911"/>
            <a:ext cx="25431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 dirty="0">
                <a:solidFill>
                  <a:srgbClr val="333399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NULL</a:t>
            </a:r>
            <a:r>
              <a:rPr lang="zh-CN" altLang="en-US" sz="4000" b="0" dirty="0">
                <a:solidFill>
                  <a:srgbClr val="333399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参与算术运算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38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1268760"/>
            <a:ext cx="2543175" cy="1495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2425" y="1616362"/>
            <a:ext cx="254653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select id+2 from test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40" y="2276872"/>
            <a:ext cx="1009650" cy="14954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79512" y="4797152"/>
            <a:ext cx="7675960" cy="1117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l" ea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例如：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如果</a:t>
            </a:r>
            <a:r>
              <a:rPr lang="en-US" altLang="zh-CN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NULL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，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则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x+3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结果</a:t>
            </a:r>
            <a:r>
              <a:rPr lang="en-US" altLang="zh-CN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NULL</a:t>
            </a:r>
            <a:endParaRPr lang="zh-CN" altLang="en-US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914400" lvl="1" indent="-457200" algn="l" ea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注意：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null+3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不合法</a:t>
            </a:r>
          </a:p>
        </p:txBody>
      </p:sp>
    </p:spTree>
    <p:extLst>
      <p:ext uri="{BB962C8B-B14F-4D97-AF65-F5344CB8AC3E}">
        <p14:creationId xmlns:p14="http://schemas.microsoft.com/office/powerpoint/2010/main" val="226091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 dirty="0">
                <a:solidFill>
                  <a:srgbClr val="333399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NULL</a:t>
            </a:r>
            <a:r>
              <a:rPr lang="zh-CN" altLang="en-US" sz="4000" b="0" dirty="0">
                <a:solidFill>
                  <a:srgbClr val="333399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参与比较运算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39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1268760"/>
            <a:ext cx="2543175" cy="14954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3568" y="1630696"/>
            <a:ext cx="370101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</a:rPr>
              <a:t>select * from test where id &gt; </a:t>
            </a:r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070" y="5265732"/>
            <a:ext cx="7675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 algn="l" ea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例如：如果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为空，则</a:t>
            </a:r>
            <a:r>
              <a:rPr lang="en-US" altLang="zh-CN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x &gt; 3</a:t>
            </a:r>
            <a:r>
              <a:rPr lang="zh-CN" altLang="en-US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结果</a:t>
            </a:r>
            <a:r>
              <a:rPr lang="en-US" altLang="zh-CN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unknown</a:t>
            </a:r>
            <a:endParaRPr lang="zh-CN" altLang="en-US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906" y="3579116"/>
            <a:ext cx="397833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</a:rPr>
              <a:t>select * from test where id </a:t>
            </a:r>
            <a:r>
              <a:rPr lang="en-US" altLang="zh-CN" sz="2000" dirty="0" smtClean="0">
                <a:solidFill>
                  <a:schemeClr val="tx1"/>
                </a:solidFill>
              </a:rPr>
              <a:t>&lt;= 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220719"/>
            <a:ext cx="2552700" cy="10572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109" y="4044647"/>
            <a:ext cx="2533650" cy="11049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28178" y="3049741"/>
            <a:ext cx="4572000" cy="2215991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空值和任何值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比较</a:t>
            </a:r>
            <a:r>
              <a:rPr lang="zh-CN" altLang="en-US" sz="2000" dirty="0">
                <a:solidFill>
                  <a:schemeClr val="tx1"/>
                </a:solidFill>
              </a:rPr>
              <a:t>运算，结果为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UNKNOWN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342900" lvl="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空值和任何值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算数</a:t>
            </a:r>
            <a:r>
              <a:rPr lang="zh-CN" altLang="en-US" sz="2000" dirty="0">
                <a:solidFill>
                  <a:schemeClr val="tx1"/>
                </a:solidFill>
              </a:rPr>
              <a:t>运算，结果为</a:t>
            </a:r>
            <a:r>
              <a:rPr lang="en-US" altLang="zh-CN" sz="2000" dirty="0" smtClean="0">
                <a:solidFill>
                  <a:schemeClr val="tx1"/>
                </a:solidFill>
                <a:sym typeface="+mn-ea"/>
              </a:rPr>
              <a:t>UNKNOWN</a:t>
            </a:r>
          </a:p>
          <a:p>
            <a:pPr marL="342900" lvl="0" indent="-342900" eaLnBrk="0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</a:rPr>
              <a:t>空值</a:t>
            </a:r>
            <a:r>
              <a:rPr lang="zh-CN" altLang="en-US" sz="2000" dirty="0">
                <a:solidFill>
                  <a:schemeClr val="tx1"/>
                </a:solidFill>
              </a:rPr>
              <a:t>和任何值逻辑运算，结果三种</a:t>
            </a:r>
            <a:r>
              <a:rPr lang="zh-CN" altLang="en-US" sz="2000" dirty="0" smtClean="0">
                <a:solidFill>
                  <a:schemeClr val="tx1"/>
                </a:solidFill>
              </a:rPr>
              <a:t>可能</a:t>
            </a:r>
            <a:r>
              <a:rPr lang="en-US" altLang="zh-CN" sz="2000" dirty="0" smtClean="0">
                <a:solidFill>
                  <a:schemeClr val="tx1"/>
                </a:solidFill>
              </a:rPr>
              <a:t>true/false/unknown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59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1412776"/>
            <a:ext cx="7200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关于实验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/>
              <a:t>i</a:t>
            </a:r>
            <a:r>
              <a:rPr lang="en-US" altLang="zh-CN" dirty="0" smtClean="0"/>
              <a:t>nsert/deletion/update</a:t>
            </a:r>
            <a:r>
              <a:rPr lang="zh-CN" altLang="en-US" dirty="0" smtClean="0"/>
              <a:t>导致</a:t>
            </a:r>
            <a:r>
              <a:rPr lang="en-US" altLang="zh-CN" dirty="0" smtClean="0"/>
              <a:t>error!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53263"/>
            <a:ext cx="7296150" cy="106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39" y="4465106"/>
            <a:ext cx="72961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4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0" dirty="0">
                <a:solidFill>
                  <a:srgbClr val="333399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where</a:t>
            </a:r>
            <a:r>
              <a:rPr lang="zh-CN" altLang="en-US" sz="4000" b="0" dirty="0" smtClean="0">
                <a:solidFill>
                  <a:srgbClr val="333399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子句</a:t>
            </a:r>
            <a:r>
              <a:rPr lang="en-US" altLang="zh-CN" sz="4000" b="0" dirty="0" smtClean="0">
                <a:solidFill>
                  <a:srgbClr val="333399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:NULL</a:t>
            </a:r>
            <a:r>
              <a:rPr lang="zh-CN" altLang="en-US" sz="4000" b="0" dirty="0">
                <a:solidFill>
                  <a:srgbClr val="333399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空值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40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2456" y="1268760"/>
            <a:ext cx="7986712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30000"/>
              </a:spcBef>
              <a:buClr>
                <a:srgbClr val="FF0000"/>
              </a:buClr>
              <a:buSzPct val="110000"/>
              <a:buFont typeface="Wingdings" pitchFamily="2" charset="2"/>
              <a:buChar char="F"/>
              <a:defRPr/>
            </a:pPr>
            <a:r>
              <a:rPr lang="en-US" altLang="zh-CN" sz="2400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kumimoji="1" lang="en-US" altLang="zh-CN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NULL </a:t>
            </a:r>
            <a:r>
              <a:rPr kumimoji="1" lang="zh-CN" altLang="en-US" sz="24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涉及空值查询 </a:t>
            </a:r>
          </a:p>
          <a:p>
            <a:pPr>
              <a:lnSpc>
                <a:spcPct val="105000"/>
              </a:lnSpc>
              <a:spcBef>
                <a:spcPct val="30000"/>
              </a:spcBef>
              <a:buFont typeface="Arial" charset="0"/>
              <a:buNone/>
              <a:defRPr/>
            </a:pP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NULL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表示空值。空值是一种不存在的或者不知道、不可用的数据。</a:t>
            </a:r>
            <a:endParaRPr lang="zh-CN" altLang="en-US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仿宋_GB2312" pitchFamily="49" charset="-122"/>
              <a:ea typeface="仿宋_GB2312" pitchFamily="49" charset="-122"/>
            </a:endParaRPr>
          </a:p>
          <a:p>
            <a:pPr>
              <a:lnSpc>
                <a:spcPct val="105000"/>
              </a:lnSpc>
              <a:spcBef>
                <a:spcPct val="3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格式：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列名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IS [NOT] NULL  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这里的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IS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不能用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=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替代</a:t>
            </a:r>
            <a:r>
              <a:rPr lang="zh-CN" alt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。</a:t>
            </a:r>
            <a:endParaRPr lang="zh-CN" altLang="en-US" sz="24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94468" y="3501008"/>
            <a:ext cx="8802688" cy="170155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dk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 algn="l" eaLnBrk="0" hangingPunct="0">
              <a:spcAft>
                <a:spcPts val="6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空值理解为</a:t>
            </a:r>
            <a:r>
              <a:rPr lang="en-US" altLang="zh-CN" sz="2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unknown</a:t>
            </a:r>
            <a:endParaRPr lang="zh-CN" altLang="en-US" sz="24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914400" lvl="1" indent="-457200" algn="l" eaLnBrk="0" hangingPunct="0">
              <a:spcAft>
                <a:spcPts val="6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在数据库中逻辑值有</a:t>
            </a:r>
            <a:r>
              <a:rPr lang="en-US" altLang="zh-CN" sz="2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TRUE,FALSE,UNKNOWN</a:t>
            </a:r>
            <a:r>
              <a:rPr lang="zh-CN" altLang="en-US" sz="2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三种</a:t>
            </a:r>
          </a:p>
          <a:p>
            <a:pPr marL="914400" lvl="1" indent="-457200" algn="l" eaLnBrk="0" hangingPunct="0">
              <a:spcAft>
                <a:spcPts val="60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WHERE condition</a:t>
            </a:r>
            <a:r>
              <a:rPr lang="zh-CN" altLang="en-US" sz="2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只有当</a:t>
            </a:r>
            <a:r>
              <a:rPr lang="en-US" altLang="zh-CN" sz="2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condition</a:t>
            </a:r>
            <a:r>
              <a:rPr lang="zh-CN" altLang="en-US" sz="2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为</a:t>
            </a:r>
            <a:r>
              <a:rPr lang="en-US" altLang="zh-CN" sz="2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true</a:t>
            </a:r>
            <a:r>
              <a:rPr lang="zh-CN" altLang="en-US" sz="24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返回结果</a:t>
            </a:r>
            <a:endParaRPr lang="zh-CN" altLang="en-US" sz="24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algn="l" eaLnBrk="0" hangingPunct="0"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endParaRPr lang="zh-CN" altLang="en-US" sz="1600" spc="30" dirty="0" smtClean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280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uiExpand="1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6787" y="341822"/>
            <a:ext cx="7865110" cy="84582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R="0" lvl="0">
              <a:buClrTx/>
              <a:buSzTx/>
              <a:defRPr/>
            </a:pPr>
            <a:r>
              <a:rPr lang="en-US" b="0" dirty="0">
                <a:solidFill>
                  <a:srgbClr val="333399"/>
                </a:solidFill>
                <a:effectLst/>
                <a:cs typeface="+mn-cs"/>
              </a:rPr>
              <a:t>NULL</a:t>
            </a:r>
            <a:r>
              <a:rPr b="0" dirty="0">
                <a:solidFill>
                  <a:srgbClr val="333399"/>
                </a:solidFill>
                <a:effectLst/>
                <a:cs typeface="+mn-cs"/>
                <a:sym typeface="+mn-ea"/>
              </a:rPr>
              <a:t>逻辑运算的处理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lang="en-US" altLang="zh-CN" sz="24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UNKNOWN</a:t>
            </a:r>
            <a:r>
              <a:rPr kumimoji="0" lang="zh-CN" altLang="en-US" sz="24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进行三种逻辑运算的法则</a:t>
            </a:r>
            <a:endParaRPr kumimoji="0" lang="en-US" altLang="zh-CN" sz="2400" i="0" u="none" strike="noStrike" kern="1200" cap="none" normalizeH="0" baseline="0" dirty="0">
              <a:solidFill>
                <a:schemeClr val="tx1"/>
              </a:solidFill>
              <a:effectLst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sz="2400" i="0" u="none" strike="noStrike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OR: (unknown OR true)   </a:t>
            </a:r>
            <a:br>
              <a:rPr kumimoji="0" sz="2400" i="0" u="none" strike="noStrike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</a:br>
            <a:r>
              <a:rPr kumimoji="0" sz="2400" i="0" u="none" strike="noStrike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	(unknown OR  false) </a:t>
            </a:r>
            <a:br>
              <a:rPr kumimoji="0" sz="2400" i="0" u="none" strike="noStrike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</a:br>
            <a:r>
              <a:rPr kumimoji="0" sz="2400" i="0" u="none" strike="noStrike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    (unknown OR unknown)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sz="2400" i="0" u="none" strike="noStrike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AND: (true AND unknown)  </a:t>
            </a:r>
            <a:br>
              <a:rPr kumimoji="0" sz="2400" i="0" u="none" strike="noStrike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</a:br>
            <a:r>
              <a:rPr kumimoji="0" sz="2400" i="0" u="none" strike="noStrike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	 (false AND unknown) </a:t>
            </a:r>
            <a:br>
              <a:rPr kumimoji="0" sz="2400" i="0" u="none" strike="noStrike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</a:br>
            <a:r>
              <a:rPr kumimoji="0" sz="2400" i="0" u="none" strike="noStrike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     (unknown AND unknown)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defRPr/>
            </a:pPr>
            <a:r>
              <a:rPr kumimoji="0" sz="2400" i="0" u="none" strike="noStrike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NOT:  (NOT unknown)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77030" y="1700808"/>
            <a:ext cx="144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=true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177030" y="2132856"/>
            <a:ext cx="2604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= unknown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323715" y="2492896"/>
            <a:ext cx="2120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= unknown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264660" y="2996952"/>
            <a:ext cx="2611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= unknown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323715" y="3429000"/>
            <a:ext cx="1444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= false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665345" y="3717032"/>
            <a:ext cx="2858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= unknown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629660" y="4149080"/>
            <a:ext cx="2814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= unknown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0544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 animBg="1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513025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pPr>
              <a:defRPr/>
            </a:pPr>
            <a:r>
              <a:rPr lang="en-US" altLang="zh-CN" b="0" dirty="0">
                <a:solidFill>
                  <a:srgbClr val="333399"/>
                </a:solidFill>
                <a:effectLst/>
                <a:cs typeface="+mn-cs"/>
              </a:rPr>
              <a:t>where</a:t>
            </a:r>
            <a:r>
              <a:rPr lang="zh-CN" altLang="en-US" b="0" dirty="0">
                <a:solidFill>
                  <a:srgbClr val="333399"/>
                </a:solidFill>
                <a:effectLst/>
                <a:cs typeface="+mn-cs"/>
              </a:rPr>
              <a:t>子句</a:t>
            </a:r>
            <a:r>
              <a:rPr lang="en-US" altLang="zh-CN" b="0" dirty="0">
                <a:solidFill>
                  <a:srgbClr val="333399"/>
                </a:solidFill>
                <a:effectLst/>
                <a:cs typeface="+mn-cs"/>
              </a:rPr>
              <a:t>-NULL</a:t>
            </a:r>
            <a:r>
              <a:rPr lang="zh-CN" altLang="en-US" b="0" dirty="0">
                <a:solidFill>
                  <a:srgbClr val="333399"/>
                </a:solidFill>
                <a:effectLst/>
                <a:cs typeface="+mn-cs"/>
              </a:rPr>
              <a:t>示例</a:t>
            </a:r>
            <a:endParaRPr lang="en-US" altLang="zh-CN" b="0" dirty="0">
              <a:solidFill>
                <a:srgbClr val="333399"/>
              </a:solidFill>
              <a:effectLst/>
              <a:cs typeface="+mn-cs"/>
            </a:endParaRPr>
          </a:p>
        </p:txBody>
      </p:sp>
      <p:sp>
        <p:nvSpPr>
          <p:cNvPr id="513027" name="文本占位符 5130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lnSpc>
                <a:spcPct val="115000"/>
              </a:lnSpc>
            </a:pPr>
            <a:r>
              <a:rPr lang="zh-CN" altLang="en-US" strike="noStrike" noProof="1"/>
              <a:t>示例</a:t>
            </a:r>
            <a:endParaRPr lang="en-US" altLang="zh-CN" strike="noStrike" noProof="1"/>
          </a:p>
          <a:p>
            <a:pPr lvl="1" fontAlgn="base">
              <a:lnSpc>
                <a:spcPct val="115000"/>
              </a:lnSpc>
            </a:pPr>
            <a:r>
              <a:rPr lang="zh-CN" altLang="en-US" strike="noStrike" noProof="1"/>
              <a:t>列出电影公司是空的电影的名称</a:t>
            </a:r>
          </a:p>
          <a:p>
            <a:pPr lvl="1" fontAlgn="base">
              <a:lnSpc>
                <a:spcPct val="115000"/>
              </a:lnSpc>
              <a:buNone/>
            </a:pPr>
            <a:r>
              <a:rPr lang="zh-CN" altLang="en-US" i="1" strike="noStrike" noProof="1"/>
              <a:t>   </a:t>
            </a:r>
            <a:endParaRPr lang="en-US" altLang="zh-CN" strike="noStrike" noProof="1"/>
          </a:p>
        </p:txBody>
      </p:sp>
      <p:sp>
        <p:nvSpPr>
          <p:cNvPr id="2" name="文本框 1"/>
          <p:cNvSpPr txBox="1"/>
          <p:nvPr/>
        </p:nvSpPr>
        <p:spPr>
          <a:xfrm>
            <a:off x="126220" y="4553859"/>
            <a:ext cx="5440045" cy="1814830"/>
          </a:xfrm>
          <a:prstGeom prst="rect">
            <a:avLst/>
          </a:prstGeom>
          <a:solidFill>
            <a:srgbClr val="FCF9B6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SELECT title,year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FROM movies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WHERE </a:t>
            </a:r>
            <a:r>
              <a:rPr lang="zh-CN" altLang="en-US" dirty="0">
                <a:solidFill>
                  <a:srgbClr val="0000FF"/>
                </a:solidFill>
              </a:rPr>
              <a:t>studioName IS NULL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42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452370"/>
            <a:ext cx="7600950" cy="2076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540" y="4780915"/>
            <a:ext cx="23622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5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43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4889" y="1303745"/>
            <a:ext cx="8137511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：求计算机系或通信工程系，学分大于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50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的学生姓名、系和学分。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12971" y="4032113"/>
            <a:ext cx="8410450" cy="121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例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：求选修课程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(‘101’)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或课程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(‘102’)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，成绩在 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85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和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95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之间的学生的学号、课程与成绩。</a:t>
            </a:r>
          </a:p>
          <a:p>
            <a:pPr>
              <a:lnSpc>
                <a:spcPct val="105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2971" y="2708163"/>
            <a:ext cx="8591853" cy="9221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SELECT </a:t>
            </a:r>
            <a:r>
              <a:rPr kumimoji="1" lang="en-US" altLang="zh-CN" sz="2000" b="1" dirty="0" smtClean="0">
                <a:latin typeface="Times New Roman" panose="02020603050405020304" pitchFamily="18" charset="0"/>
              </a:rPr>
              <a:t>SNAME,DEPT,CREDIT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FROM XS</a:t>
            </a:r>
          </a:p>
          <a:p>
            <a:pPr lvl="2" eaLnBrk="1" hangingPunct="1">
              <a:spcBef>
                <a:spcPct val="20000"/>
              </a:spcBef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WHERE 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DEPT IN ('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计算机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','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通信工程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') AND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CREDIT&gt;50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;</a:t>
            </a:r>
            <a:endParaRPr kumimoji="1"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23528" y="5696250"/>
            <a:ext cx="8591853" cy="862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SELECT SNO,CNO,GRADE FROM CJ</a:t>
            </a:r>
          </a:p>
          <a:p>
            <a:pPr lvl="2" eaLnBrk="1" hangingPunct="1">
              <a:spcBef>
                <a:spcPct val="20000"/>
              </a:spcBef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WHERE 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CNO IN ('101','102') AND GRADE BETWEEN 85 AND 95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;</a:t>
            </a:r>
            <a:endParaRPr kumimoji="1"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21690" y="219324"/>
            <a:ext cx="7865110" cy="84582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4000" b="0" dirty="0">
                <a:solidFill>
                  <a:srgbClr val="333399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多重条件组合查询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91680" y="1916832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XS(</a:t>
            </a:r>
            <a:r>
              <a:rPr lang="en-US" altLang="zh-CN" dirty="0" err="1" smtClean="0"/>
              <a:t>sno,sname,age,dept,credit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43441" y="483591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CJ(</a:t>
            </a:r>
            <a:r>
              <a:rPr lang="en-US" altLang="zh-CN" dirty="0" err="1" smtClean="0"/>
              <a:t>sno,cno,grade,year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11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521217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pPr>
              <a:defRPr/>
            </a:pPr>
            <a:r>
              <a:rPr lang="zh-CN" altLang="en-US" b="0" dirty="0">
                <a:solidFill>
                  <a:srgbClr val="333399"/>
                </a:solidFill>
                <a:effectLst/>
                <a:cs typeface="+mn-cs"/>
              </a:rPr>
              <a:t>元组显示顺序</a:t>
            </a:r>
          </a:p>
        </p:txBody>
      </p:sp>
      <p:sp>
        <p:nvSpPr>
          <p:cNvPr id="521219" name="文本占位符 521218"/>
          <p:cNvSpPr>
            <a:spLocks noGrp="1"/>
          </p:cNvSpPr>
          <p:nvPr>
            <p:ph idx="1"/>
          </p:nvPr>
        </p:nvSpPr>
        <p:spPr>
          <a:xfrm>
            <a:off x="193675" y="1204913"/>
            <a:ext cx="8802688" cy="5410200"/>
          </a:xfrm>
        </p:spPr>
        <p:txBody>
          <a:bodyPr/>
          <a:lstStyle/>
          <a:p>
            <a:pPr fontAlgn="base">
              <a:lnSpc>
                <a:spcPct val="110000"/>
              </a:lnSpc>
            </a:pPr>
            <a:r>
              <a:rPr lang="zh-CN" altLang="en-US" strike="noStrike" noProof="1"/>
              <a:t>命令</a:t>
            </a:r>
          </a:p>
          <a:p>
            <a:pPr algn="ctr" fontAlgn="base">
              <a:lnSpc>
                <a:spcPct val="110000"/>
              </a:lnSpc>
              <a:buNone/>
            </a:pPr>
            <a:r>
              <a:rPr lang="en-US" altLang="zh-CN" b="1" strike="noStrike" noProof="1">
                <a:solidFill>
                  <a:srgbClr val="0000FF"/>
                </a:solidFill>
              </a:rPr>
              <a:t>ORDER BY </a:t>
            </a:r>
            <a:r>
              <a:rPr lang="en-US" altLang="zh-CN" strike="noStrike" noProof="1"/>
              <a:t> </a:t>
            </a:r>
            <a:r>
              <a:rPr lang="zh-CN" altLang="en-US" strike="noStrike" noProof="1"/>
              <a:t>列名 </a:t>
            </a:r>
            <a:r>
              <a:rPr lang="en-US" altLang="zh-CN" strike="noStrike" noProof="1"/>
              <a:t>[</a:t>
            </a:r>
            <a:r>
              <a:rPr lang="en-US" altLang="zh-CN" b="1" strike="noStrike" noProof="1">
                <a:solidFill>
                  <a:srgbClr val="0000FF"/>
                </a:solidFill>
              </a:rPr>
              <a:t>ASC</a:t>
            </a:r>
            <a:r>
              <a:rPr lang="en-US" altLang="zh-CN" strike="noStrike" noProof="1">
                <a:solidFill>
                  <a:srgbClr val="0000FF"/>
                </a:solidFill>
              </a:rPr>
              <a:t> </a:t>
            </a:r>
            <a:r>
              <a:rPr lang="en-US" altLang="zh-CN" strike="noStrike" noProof="1"/>
              <a:t>| </a:t>
            </a:r>
            <a:r>
              <a:rPr lang="en-US" altLang="zh-CN" b="1" strike="noStrike" noProof="1">
                <a:solidFill>
                  <a:srgbClr val="0000FF"/>
                </a:solidFill>
              </a:rPr>
              <a:t>DESC</a:t>
            </a:r>
            <a:r>
              <a:rPr lang="en-US" altLang="zh-CN" sz="2800" strike="noStrike" noProof="1">
                <a:effectLst/>
                <a:ea typeface="华文新魏" panose="02010800040101010101" pitchFamily="2" charset="-122"/>
              </a:rPr>
              <a:t>]</a:t>
            </a:r>
          </a:p>
          <a:p>
            <a:pPr algn="ctr" fontAlgn="base">
              <a:lnSpc>
                <a:spcPct val="110000"/>
              </a:lnSpc>
              <a:buNone/>
            </a:pPr>
            <a:r>
              <a:rPr lang="zh-CN" altLang="en-US" sz="2800" dirty="0">
                <a:solidFill>
                  <a:srgbClr val="660033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说明</a:t>
            </a:r>
            <a:r>
              <a:rPr lang="en-US" altLang="zh-CN" sz="2800" dirty="0">
                <a:solidFill>
                  <a:srgbClr val="660033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:</a:t>
            </a:r>
            <a:r>
              <a:rPr lang="en-US" altLang="zh-CN" sz="2800" dirty="0">
                <a:sym typeface="+mn-ea"/>
              </a:rPr>
              <a:t> ASC</a:t>
            </a:r>
            <a:r>
              <a:rPr lang="zh-CN" altLang="en-US" sz="2800" dirty="0">
                <a:sym typeface="+mn-ea"/>
              </a:rPr>
              <a:t>表示升序，</a:t>
            </a:r>
            <a:r>
              <a:rPr lang="en-US" altLang="zh-CN" sz="2800" dirty="0">
                <a:sym typeface="+mn-ea"/>
              </a:rPr>
              <a:t>DESC</a:t>
            </a:r>
            <a:r>
              <a:rPr lang="zh-CN" altLang="en-US" sz="2800" dirty="0">
                <a:sym typeface="+mn-ea"/>
              </a:rPr>
              <a:t>表示</a:t>
            </a:r>
            <a:r>
              <a:rPr lang="zh-CN" altLang="en-US" sz="2800" dirty="0" smtClean="0">
                <a:sym typeface="+mn-ea"/>
              </a:rPr>
              <a:t>降序</a:t>
            </a:r>
            <a:endParaRPr lang="en-US" altLang="zh-CN" sz="2800" noProof="1">
              <a:effectLst/>
              <a:ea typeface="华文新魏" panose="02010800040101010101" pitchFamily="2" charset="-122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noProof="1">
                <a:solidFill>
                  <a:srgbClr val="FF3300"/>
                </a:solidFill>
                <a:sym typeface="+mn-ea"/>
              </a:rPr>
              <a:t>默认：</a:t>
            </a:r>
            <a:r>
              <a:rPr lang="en-US" altLang="zh-CN" noProof="1" smtClean="0">
                <a:solidFill>
                  <a:srgbClr val="FF3300"/>
                </a:solidFill>
                <a:sym typeface="+mn-ea"/>
              </a:rPr>
              <a:t>ASC</a:t>
            </a: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ym typeface="+mn-ea"/>
              </a:rPr>
              <a:t>功能</a:t>
            </a:r>
            <a:r>
              <a:rPr lang="zh-CN" altLang="en-US" dirty="0" smtClean="0">
                <a:sym typeface="+mn-ea"/>
              </a:rPr>
              <a:t>：对查询结果按照一个或者多个属性列进行排列，默认为升序。</a:t>
            </a:r>
            <a:endParaRPr lang="en-US" altLang="zh-CN" dirty="0"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44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60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45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1320731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noProof="1" smtClean="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noProof="1" smtClean="0">
                <a:solidFill>
                  <a:schemeClr val="tx1"/>
                </a:solidFill>
                <a:sym typeface="+mn-ea"/>
              </a:rPr>
              <a:t>、将</a:t>
            </a:r>
            <a:r>
              <a:rPr lang="zh-CN" altLang="en-US" noProof="1">
                <a:solidFill>
                  <a:schemeClr val="tx1"/>
                </a:solidFill>
                <a:sym typeface="+mn-ea"/>
              </a:rPr>
              <a:t>电影表按发行公司</a:t>
            </a:r>
            <a:r>
              <a:rPr lang="zh-CN" altLang="en-US" noProof="1" smtClean="0">
                <a:solidFill>
                  <a:schemeClr val="tx1"/>
                </a:solidFill>
                <a:sym typeface="+mn-ea"/>
              </a:rPr>
              <a:t>排序</a:t>
            </a:r>
            <a:r>
              <a:rPr lang="en-US" altLang="zh-CN" noProof="1" smtClean="0">
                <a:solidFill>
                  <a:schemeClr val="tx1"/>
                </a:solidFill>
                <a:sym typeface="+mn-ea"/>
              </a:rPr>
              <a:t>.</a:t>
            </a:r>
            <a:endParaRPr lang="en-US" altLang="zh-CN" sz="3200" noProof="1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552" y="3870355"/>
            <a:ext cx="5700395" cy="1569660"/>
          </a:xfrm>
          <a:prstGeom prst="rect">
            <a:avLst/>
          </a:prstGeom>
          <a:solidFill>
            <a:srgbClr val="FCF9B6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SELECT title,year,studioName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FROM movies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</a:rPr>
              <a:t>ORDER </a:t>
            </a:r>
            <a:r>
              <a:rPr lang="en-US" altLang="zh-CN" sz="2400" dirty="0">
                <a:solidFill>
                  <a:srgbClr val="0000FF"/>
                </a:solidFill>
              </a:rPr>
              <a:t>BY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</a:rPr>
              <a:t>studioName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5805980"/>
            <a:ext cx="8928992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5000"/>
              </a:lnSpc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en-US" altLang="zh-CN" sz="2400" dirty="0" err="1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Mysql</a:t>
            </a:r>
            <a:r>
              <a:rPr lang="en-US" altLang="zh-CN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 </a:t>
            </a:r>
            <a:r>
              <a:rPr lang="zh-CN" altLang="en-US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如果</a:t>
            </a:r>
            <a:r>
              <a:rPr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排序列含有空值时</a:t>
            </a:r>
            <a:r>
              <a:rPr lang="zh-CN" altLang="en-US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ASC</a:t>
            </a:r>
            <a:r>
              <a:rPr lang="zh-CN" altLang="en-US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排序</a:t>
            </a:r>
            <a:r>
              <a:rPr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时，含有空值的行位于最前面</a:t>
            </a:r>
            <a:r>
              <a:rPr lang="zh-CN" altLang="en-US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；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DESC</a:t>
            </a:r>
            <a:r>
              <a:rPr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排序时，含有空值的行位于最后面。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779912" y="494431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DESC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818107"/>
            <a:ext cx="7581900" cy="19621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942" y="3801773"/>
            <a:ext cx="3829050" cy="1981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063" y="3816288"/>
            <a:ext cx="38004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46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43608" y="1320731"/>
            <a:ext cx="77768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noProof="1" smtClean="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noProof="1" smtClean="0">
                <a:solidFill>
                  <a:schemeClr val="tx1"/>
                </a:solidFill>
                <a:sym typeface="+mn-ea"/>
              </a:rPr>
              <a:t>、将</a:t>
            </a:r>
            <a:r>
              <a:rPr lang="zh-CN" altLang="en-US" noProof="1">
                <a:solidFill>
                  <a:schemeClr val="tx1"/>
                </a:solidFill>
                <a:sym typeface="+mn-ea"/>
              </a:rPr>
              <a:t>电影表按</a:t>
            </a:r>
            <a:r>
              <a:rPr lang="zh-CN" altLang="en-US" noProof="1" smtClean="0">
                <a:solidFill>
                  <a:schemeClr val="tx1"/>
                </a:solidFill>
                <a:sym typeface="+mn-ea"/>
              </a:rPr>
              <a:t>发行公司</a:t>
            </a:r>
            <a:r>
              <a:rPr lang="zh-CN" altLang="en-US" noProof="1">
                <a:solidFill>
                  <a:schemeClr val="tx1"/>
                </a:solidFill>
                <a:sym typeface="+mn-ea"/>
              </a:rPr>
              <a:t>升序</a:t>
            </a:r>
            <a:r>
              <a:rPr lang="zh-CN" altLang="en-US" noProof="1" smtClean="0">
                <a:solidFill>
                  <a:schemeClr val="tx1"/>
                </a:solidFill>
                <a:sym typeface="+mn-ea"/>
              </a:rPr>
              <a:t>排序</a:t>
            </a:r>
            <a:r>
              <a:rPr lang="en-US" altLang="zh-CN" noProof="1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noProof="1">
                <a:solidFill>
                  <a:schemeClr val="tx1"/>
                </a:solidFill>
                <a:sym typeface="+mn-ea"/>
              </a:rPr>
              <a:t>相同电影公司按发行年份降序</a:t>
            </a:r>
            <a:r>
              <a:rPr lang="zh-CN" altLang="en-US" noProof="1" smtClean="0">
                <a:solidFill>
                  <a:schemeClr val="tx1"/>
                </a:solidFill>
                <a:sym typeface="+mn-ea"/>
              </a:rPr>
              <a:t>排列</a:t>
            </a:r>
            <a:endParaRPr lang="en-US" altLang="zh-CN" sz="3200" noProof="1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60" y="2420888"/>
            <a:ext cx="5700395" cy="1569660"/>
          </a:xfrm>
          <a:prstGeom prst="rect">
            <a:avLst/>
          </a:prstGeom>
          <a:solidFill>
            <a:srgbClr val="FCF9B6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SELECT title,year,studioName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FROM movies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</a:rPr>
              <a:t>ORDER </a:t>
            </a:r>
            <a:r>
              <a:rPr lang="en-US" altLang="zh-CN" sz="2400" dirty="0">
                <a:solidFill>
                  <a:srgbClr val="0000FF"/>
                </a:solidFill>
              </a:rPr>
              <a:t>BY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</a:rPr>
              <a:t>studioName</a:t>
            </a:r>
            <a:r>
              <a:rPr lang="en-US" altLang="zh-CN" sz="2400" dirty="0" smtClean="0">
                <a:solidFill>
                  <a:srgbClr val="0000FF"/>
                </a:solidFill>
              </a:rPr>
              <a:t>, year DESC.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22" y="4136598"/>
            <a:ext cx="38290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2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889" y="196850"/>
            <a:ext cx="7550785" cy="84582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R="0" lvl="0">
              <a:buClrTx/>
              <a:buSzTx/>
              <a:defRPr/>
            </a:pPr>
            <a:r>
              <a:rPr b="0" dirty="0" err="1">
                <a:solidFill>
                  <a:srgbClr val="333399"/>
                </a:solidFill>
                <a:effectLst/>
                <a:cs typeface="+mn-cs"/>
                <a:sym typeface="+mn-ea"/>
              </a:rPr>
              <a:t>基本查询语句</a:t>
            </a:r>
            <a:r>
              <a:rPr lang="en-US" altLang="zh-CN" b="0" dirty="0">
                <a:solidFill>
                  <a:srgbClr val="333399"/>
                </a:solidFill>
                <a:effectLst/>
                <a:cs typeface="+mn-cs"/>
                <a:sym typeface="+mn-ea"/>
              </a:rPr>
              <a:t>——</a:t>
            </a:r>
            <a:r>
              <a:rPr lang="zh-CN" altLang="en-US" b="0" dirty="0">
                <a:solidFill>
                  <a:srgbClr val="333399"/>
                </a:solidFill>
                <a:effectLst/>
                <a:cs typeface="+mn-cs"/>
                <a:sym typeface="+mn-ea"/>
              </a:rPr>
              <a:t>小结</a:t>
            </a:r>
            <a:endParaRPr lang="en-US" altLang="zh-CN" b="0" dirty="0">
              <a:solidFill>
                <a:srgbClr val="333399"/>
              </a:solidFill>
              <a:effectLst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244475" y="2141855"/>
            <a:ext cx="8843010" cy="257429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SELECT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         Exp</a:t>
            </a:r>
            <a:r>
              <a:rPr kumimoji="0" lang="en-US" altLang="zh-CN" sz="2800" b="0" i="0" u="none" strike="noStrike" kern="1200" cap="none" normalizeH="0" baseline="-250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    …</a:t>
            </a:r>
            <a:r>
              <a:rPr lang="en-US" altLang="zh-CN" sz="2800" dirty="0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…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,Exp</a:t>
            </a:r>
            <a:r>
              <a:rPr kumimoji="0" lang="en-US" altLang="zh-CN" sz="2800" b="0" i="0" u="none" strike="noStrike" kern="1200" cap="none" normalizeH="0" baseline="-250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FROM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 R</a:t>
            </a:r>
            <a:endParaRPr kumimoji="0" lang="en-US" altLang="zh-CN" sz="2800" b="0" i="0" u="none" strike="noStrike" kern="1200" cap="none" normalizeH="0" dirty="0">
              <a:solidFill>
                <a:schemeClr val="tx1"/>
              </a:solidFill>
              <a:effectLst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[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WHERE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condition]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normalizeH="0" baseline="0" dirty="0" smtClean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ORDER BY</a:t>
            </a:r>
            <a:r>
              <a:rPr kumimoji="0" lang="en-US" altLang="zh-CN" sz="2800" b="0" i="0" u="none" strike="noStrike" kern="1200" cap="none" normalizeH="0" dirty="0" smtClean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normalizeH="0" dirty="0" smtClean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Ai,…</a:t>
            </a:r>
            <a:endParaRPr kumimoji="0" lang="en-US" altLang="zh-CN" sz="32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36575" y="4465320"/>
            <a:ext cx="6043930" cy="138499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WHERE</a:t>
            </a:r>
            <a:r>
              <a:rPr lang="zh-CN" altLang="en-US" sz="2000" dirty="0">
                <a:solidFill>
                  <a:schemeClr val="tx1"/>
                </a:solidFill>
              </a:rPr>
              <a:t>子句可包含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solidFill>
                  <a:srgbClr val="0000FF"/>
                </a:solidFill>
              </a:rPr>
              <a:t>&lt;</a:t>
            </a:r>
            <a:r>
              <a:rPr lang="zh-CN" altLang="en-US" sz="1600" dirty="0">
                <a:solidFill>
                  <a:srgbClr val="0000FF"/>
                </a:solidFill>
              </a:rPr>
              <a:t>、</a:t>
            </a:r>
            <a:r>
              <a:rPr lang="en-US" altLang="zh-CN" sz="1600" dirty="0">
                <a:solidFill>
                  <a:srgbClr val="0000FF"/>
                </a:solidFill>
              </a:rPr>
              <a:t>&lt;=</a:t>
            </a:r>
            <a:r>
              <a:rPr lang="zh-CN" altLang="en-US" sz="1600" dirty="0">
                <a:solidFill>
                  <a:srgbClr val="0000FF"/>
                </a:solidFill>
              </a:rPr>
              <a:t>、</a:t>
            </a:r>
            <a:r>
              <a:rPr lang="en-US" altLang="zh-CN" sz="1600" dirty="0">
                <a:solidFill>
                  <a:srgbClr val="0000FF"/>
                </a:solidFill>
              </a:rPr>
              <a:t>&gt;</a:t>
            </a:r>
            <a:r>
              <a:rPr lang="zh-CN" altLang="en-US" sz="1600" dirty="0">
                <a:solidFill>
                  <a:srgbClr val="0000FF"/>
                </a:solidFill>
              </a:rPr>
              <a:t>、</a:t>
            </a:r>
            <a:r>
              <a:rPr lang="en-US" altLang="zh-CN" sz="1600" dirty="0">
                <a:solidFill>
                  <a:srgbClr val="0000FF"/>
                </a:solidFill>
              </a:rPr>
              <a:t>&gt;=</a:t>
            </a:r>
            <a:r>
              <a:rPr lang="zh-CN" altLang="en-US" sz="1600" dirty="0">
                <a:solidFill>
                  <a:srgbClr val="0000FF"/>
                </a:solidFill>
              </a:rPr>
              <a:t>、</a:t>
            </a:r>
            <a:r>
              <a:rPr lang="en-US" altLang="zh-CN" sz="1600" dirty="0">
                <a:solidFill>
                  <a:srgbClr val="0000FF"/>
                </a:solidFill>
              </a:rPr>
              <a:t>&lt;&gt;</a:t>
            </a:r>
            <a:r>
              <a:rPr lang="zh-CN" altLang="en-US" sz="1600" dirty="0">
                <a:solidFill>
                  <a:srgbClr val="0000FF"/>
                </a:solidFill>
              </a:rPr>
              <a:t>、</a:t>
            </a:r>
            <a:r>
              <a:rPr lang="en-US" altLang="zh-CN" sz="1600" dirty="0">
                <a:solidFill>
                  <a:srgbClr val="0000FF"/>
                </a:solidFill>
              </a:rPr>
              <a:t>=</a:t>
            </a:r>
            <a:r>
              <a:rPr lang="zh-CN" altLang="en-US" sz="1600" dirty="0">
                <a:solidFill>
                  <a:srgbClr val="0000FF"/>
                </a:solidFill>
              </a:rPr>
              <a:t>、</a:t>
            </a:r>
            <a:r>
              <a:rPr lang="en-US" altLang="zh-CN" sz="1600" dirty="0">
                <a:solidFill>
                  <a:srgbClr val="0000FF"/>
                </a:solidFill>
              </a:rPr>
              <a:t>BETWEEN...AND</a:t>
            </a:r>
            <a:r>
              <a:rPr lang="en-US" altLang="zh-CN" sz="1600" dirty="0" smtClean="0">
                <a:solidFill>
                  <a:srgbClr val="0000FF"/>
                </a:solidFill>
              </a:rPr>
              <a:t>... IN</a:t>
            </a:r>
            <a:endParaRPr lang="en-US" altLang="zh-CN" sz="1600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solidFill>
                  <a:srgbClr val="0000FF"/>
                </a:solidFill>
                <a:sym typeface="+mn-ea"/>
              </a:rPr>
              <a:t>LIKE </a:t>
            </a:r>
            <a:r>
              <a:rPr lang="en-US" altLang="zh-CN" sz="1600" i="1" dirty="0">
                <a:solidFill>
                  <a:schemeClr val="tx1"/>
                </a:solidFill>
                <a:sym typeface="+mn-ea"/>
              </a:rPr>
              <a:t>pattern</a:t>
            </a:r>
            <a:r>
              <a:rPr lang="zh-CN" altLang="en-US" sz="1600" dirty="0">
                <a:solidFill>
                  <a:srgbClr val="0000FF"/>
                </a:solidFill>
                <a:sym typeface="+mn-ea"/>
              </a:rPr>
              <a:t>、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solidFill>
                  <a:srgbClr val="0000FF"/>
                </a:solidFill>
                <a:sym typeface="+mn-ea"/>
              </a:rPr>
              <a:t>IS [NOT] NULL</a:t>
            </a:r>
          </a:p>
          <a:p>
            <a:pPr lvl="1">
              <a:spcBef>
                <a:spcPts val="0"/>
              </a:spcBef>
            </a:pPr>
            <a:r>
              <a:rPr lang="en-US" altLang="zh-CN" sz="1600" dirty="0">
                <a:solidFill>
                  <a:srgbClr val="0000FF"/>
                </a:solidFill>
              </a:rPr>
              <a:t>AND</a:t>
            </a:r>
            <a:r>
              <a:rPr lang="zh-CN" altLang="en-US" sz="1600" dirty="0">
                <a:solidFill>
                  <a:srgbClr val="0000FF"/>
                </a:solidFill>
              </a:rPr>
              <a:t>、</a:t>
            </a:r>
            <a:r>
              <a:rPr lang="en-US" altLang="zh-CN" sz="1600" dirty="0">
                <a:solidFill>
                  <a:srgbClr val="0000FF"/>
                </a:solidFill>
              </a:rPr>
              <a:t>OR</a:t>
            </a:r>
            <a:r>
              <a:rPr lang="zh-CN" altLang="en-US" sz="1600" dirty="0">
                <a:solidFill>
                  <a:srgbClr val="0000FF"/>
                </a:solidFill>
              </a:rPr>
              <a:t>、</a:t>
            </a:r>
            <a:r>
              <a:rPr lang="en-US" altLang="zh-CN" sz="1600" dirty="0" smtClean="0">
                <a:solidFill>
                  <a:srgbClr val="0000FF"/>
                </a:solidFill>
              </a:rPr>
              <a:t>NOT</a:t>
            </a:r>
            <a:endParaRPr lang="en-US" altLang="zh-CN" sz="1600" dirty="0">
              <a:solidFill>
                <a:srgbClr val="0000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7975" y="2141855"/>
            <a:ext cx="187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en-US" altLang="zh-CN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DISTINCT</a:t>
            </a:r>
            <a:r>
              <a:rPr lang="en-US" altLang="zh-CN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09390" y="2141855"/>
            <a:ext cx="1313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en-US" altLang="zh-CN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AS</a:t>
            </a:r>
            <a:r>
              <a:rPr lang="en-US" altLang="zh-CN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 A</a:t>
            </a:r>
            <a:r>
              <a:rPr lang="en-US" altLang="zh-CN" baseline="-250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1</a:t>
            </a:r>
            <a:r>
              <a:rPr lang="en-US" altLang="zh-CN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047865" y="2141855"/>
            <a:ext cx="1313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[</a:t>
            </a:r>
            <a:r>
              <a:rPr lang="en-US" altLang="zh-CN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AS</a:t>
            </a:r>
            <a:r>
              <a:rPr lang="en-US" altLang="zh-CN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 A</a:t>
            </a:r>
            <a:r>
              <a:rPr lang="en-US" altLang="zh-CN" baseline="-250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n</a:t>
            </a:r>
            <a:r>
              <a:rPr lang="en-US" altLang="zh-CN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47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61840" y="1517015"/>
            <a:ext cx="4439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π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L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) )</a:t>
            </a:r>
          </a:p>
        </p:txBody>
      </p:sp>
    </p:spTree>
    <p:extLst>
      <p:ext uri="{BB962C8B-B14F-4D97-AF65-F5344CB8AC3E}">
        <p14:creationId xmlns:p14="http://schemas.microsoft.com/office/powerpoint/2010/main" val="12958393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 animBg="1"/>
      <p:bldP spid="7" grpId="0" animBg="1"/>
      <p:bldP spid="8" grpId="0"/>
      <p:bldP spid="9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4585" y="116205"/>
            <a:ext cx="6808470" cy="85407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>
              <a:defRPr/>
            </a:pPr>
            <a:r>
              <a:rPr lang="en-US" altLang="zh-CN" b="0" dirty="0">
                <a:solidFill>
                  <a:srgbClr val="333399"/>
                </a:solidFill>
                <a:effectLst/>
                <a:cs typeface="+mn-cs"/>
              </a:rPr>
              <a:t>我</a:t>
            </a:r>
            <a:r>
              <a:rPr b="0" dirty="0">
                <a:solidFill>
                  <a:srgbClr val="333399"/>
                </a:solidFill>
                <a:effectLst/>
                <a:cs typeface="+mn-cs"/>
              </a:rPr>
              <a:t>们工作数据库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135890" y="1371600"/>
            <a:ext cx="8783955" cy="41148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simple movies database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Movies(</a:t>
            </a:r>
            <a:r>
              <a:rPr kumimoji="0" lang="en-US" altLang="zh-CN" sz="20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title,year,length,movieType,studioname,producerC</a:t>
            </a: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movieStar</a:t>
            </a: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name,address,gender,birthdate</a:t>
            </a: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StarIn</a:t>
            </a: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movietitle,movieyear,starname</a:t>
            </a: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MovieExec</a:t>
            </a: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name,address,cert,netWorth</a:t>
            </a: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Studio(</a:t>
            </a:r>
            <a:r>
              <a:rPr kumimoji="0" lang="en-US" altLang="zh-CN" sz="20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name,address,presC</a:t>
            </a:r>
            <a:r>
              <a:rPr kumimoji="0" lang="en-US" altLang="zh-CN" sz="20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1520" y="4539496"/>
            <a:ext cx="488251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问题：</a:t>
            </a:r>
          </a:p>
          <a:p>
            <a:r>
              <a:rPr lang="zh-CN" altLang="en-US" sz="2000" dirty="0">
                <a:solidFill>
                  <a:srgbClr val="0000FF"/>
                </a:solidFill>
                <a:sym typeface="+mn-ea"/>
              </a:rPr>
              <a:t>科幻片的电影平均时长是多少</a:t>
            </a:r>
            <a:endParaRPr lang="zh-CN" altLang="en-US" sz="2000" dirty="0">
              <a:solidFill>
                <a:srgbClr val="0000FF"/>
              </a:solidFill>
            </a:endParaRPr>
          </a:p>
          <a:p>
            <a:r>
              <a:rPr lang="en-US" altLang="zh-CN" sz="2000" dirty="0" smtClean="0">
                <a:solidFill>
                  <a:srgbClr val="0000FF"/>
                </a:solidFill>
              </a:rPr>
              <a:t>X</a:t>
            </a:r>
            <a:r>
              <a:rPr lang="zh-CN" altLang="en-US" sz="2000" dirty="0" smtClean="0">
                <a:solidFill>
                  <a:srgbClr val="0000FF"/>
                </a:solidFill>
              </a:rPr>
              <a:t>公司</a:t>
            </a:r>
            <a:r>
              <a:rPr lang="zh-CN" altLang="en-US" sz="2000" dirty="0">
                <a:solidFill>
                  <a:srgbClr val="0000FF"/>
                </a:solidFill>
              </a:rPr>
              <a:t>的经理是谁，出品了几部电影</a:t>
            </a:r>
          </a:p>
          <a:p>
            <a:r>
              <a:rPr lang="en-US" altLang="zh-CN" sz="2000" dirty="0" smtClean="0">
                <a:solidFill>
                  <a:srgbClr val="0000FF"/>
                </a:solidFill>
              </a:rPr>
              <a:t>Y</a:t>
            </a:r>
            <a:r>
              <a:rPr lang="zh-CN" altLang="en-US" sz="2000" dirty="0" smtClean="0">
                <a:solidFill>
                  <a:srgbClr val="0000FF"/>
                </a:solidFill>
              </a:rPr>
              <a:t>电影中有</a:t>
            </a:r>
            <a:r>
              <a:rPr lang="zh-CN" altLang="en-US" sz="2000" dirty="0">
                <a:solidFill>
                  <a:srgbClr val="0000FF"/>
                </a:solidFill>
              </a:rPr>
              <a:t>几个男演员，平均年龄是多少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48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31" descr="&lt;strong&gt;Question&lt;/strong&gt; Mark Help - Free image on Pixaba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302224"/>
            <a:ext cx="2555776" cy="2555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3077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标题 480257"/>
          <p:cNvSpPr>
            <a:spLocks noGrp="1"/>
          </p:cNvSpPr>
          <p:nvPr>
            <p:ph type="ctrTitle"/>
          </p:nvPr>
        </p:nvSpPr>
        <p:spPr>
          <a:xfrm>
            <a:off x="1187450" y="908050"/>
            <a:ext cx="6697663" cy="1871663"/>
          </a:xfrm>
        </p:spPr>
        <p:txBody>
          <a:bodyPr anchor="b"/>
          <a:lstStyle/>
          <a:p>
            <a:pPr defTabSz="914400" fontAlgn="base">
              <a:buSzPct val="100000"/>
            </a:pPr>
            <a:r>
              <a:rPr lang="en-US" altLang="zh-CN" sz="5400" strike="noStrike" kern="1200" baseline="0" noProof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SQL-</a:t>
            </a:r>
            <a:r>
              <a:rPr lang="zh-CN" altLang="en-US" sz="5400" strike="noStrike" kern="1200" baseline="0" noProof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数据查询进阶</a:t>
            </a:r>
          </a:p>
        </p:txBody>
      </p:sp>
      <p:pic>
        <p:nvPicPr>
          <p:cNvPr id="7170" name="图片 4802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63" y="188913"/>
            <a:ext cx="1619250" cy="83661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171" name="对象 480259">
            <a:hlinkClick r:id="" action="ppaction://ole?verb=0"/>
          </p:cNvPr>
          <p:cNvGraphicFramePr/>
          <p:nvPr/>
        </p:nvGraphicFramePr>
        <p:xfrm>
          <a:off x="7235825" y="2997200"/>
          <a:ext cx="1219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9" r:id="rId5" imgW="2643505" imgH="4587875" progId="MS_ClipArt_Gallery.2">
                  <p:embed/>
                </p:oleObj>
              </mc:Choice>
              <mc:Fallback>
                <p:oleObj r:id="rId5" imgW="2643505" imgH="4587875" progId="MS_ClipArt_Gallery.2">
                  <p:embed/>
                  <p:pic>
                    <p:nvPicPr>
                      <p:cNvPr id="7171" name="对象 48025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5825" y="2997200"/>
                        <a:ext cx="1219200" cy="243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49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7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5950" y="890718"/>
            <a:ext cx="6172200" cy="800100"/>
          </a:xfrm>
        </p:spPr>
        <p:txBody>
          <a:bodyPr/>
          <a:lstStyle/>
          <a:p>
            <a:r>
              <a:rPr lang="en-US" altLang="zh-CN" sz="3000" dirty="0"/>
              <a:t>PRIMARY——</a:t>
            </a:r>
            <a:r>
              <a:rPr lang="zh-CN" altLang="en-US" sz="3000" dirty="0"/>
              <a:t>主键约束（单属性）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85647" y="1862826"/>
            <a:ext cx="6419374" cy="1055370"/>
          </a:xfrm>
        </p:spPr>
        <p:txBody>
          <a:bodyPr/>
          <a:lstStyle/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主键：不允许重复，不允许空值。对应于实体完整性约束</a:t>
            </a:r>
          </a:p>
          <a:p>
            <a:r>
              <a:rPr lang="zh-CN" altLang="en-US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单属性定义为主键时，可在定义表时直接在该属性的类型之后添加关键字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PRIMARY KEY </a:t>
            </a:r>
            <a:endParaRPr lang="zh-CN" altLang="en-US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C0804603-4BD2-4F19-8625-891A126137D1}" type="slidenum">
              <a:rPr lang="zh-CN" altLang="en-US">
                <a:solidFill>
                  <a:srgbClr val="FF0000"/>
                </a:solidFill>
                <a:ea typeface="楷体_GB2312" pitchFamily="49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5</a:t>
            </a:fld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5023" y="2918197"/>
            <a:ext cx="4637007" cy="3785652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CREATE TABLE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moviestar(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name VARCHAR(30) </a:t>
            </a:r>
            <a:r>
              <a:rPr lang="en-US" altLang="zh-CN" sz="2000" b="1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PRIMARY KEY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  address  VARCHAR(255) 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  gender CHAR(1) DEFAULT '?',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  birthdate DATE DEFAULT '0000-00-00',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  phone CHAR(16) DEFAULT '' NOT NULL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 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89545" y="2564905"/>
            <a:ext cx="4393737" cy="4247317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CREATE TABLE</a:t>
            </a: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moviestar(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name VARCHAR(30),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  address  VARCHAR(255) 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  gender CHAR(1) DEFAULT '?',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  birthdate DATE DEFAULT '0000-00-00',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Helvetica" pitchFamily="34" charset="0"/>
                <a:ea typeface="宋体" panose="02010600030101010101" pitchFamily="2" charset="-122"/>
              </a:rPr>
              <a:t>   phone CHAR(16) DEFAULT '' NOT NULL,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   PRIMARY KEY(name)</a:t>
            </a:r>
            <a:endParaRPr lang="en-US" altLang="zh-CN" sz="2000" b="1" dirty="0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Helvetica" pitchFamily="34" charset="0"/>
                <a:ea typeface="宋体" panose="02010600030101010101" pitchFamily="2" charset="-122"/>
              </a:rPr>
              <a:t>  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48" y="4567246"/>
            <a:ext cx="5322094" cy="147875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381079" y="4995629"/>
            <a:ext cx="1566174" cy="27176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2100">
              <a:solidFill>
                <a:srgbClr val="FFFFFF"/>
              </a:solidFill>
              <a:latin typeface="Tahoma"/>
              <a:ea typeface="华文行楷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23" y="1009439"/>
            <a:ext cx="4990658" cy="871127"/>
          </a:xfrm>
          <a:prstGeom prst="rect">
            <a:avLst/>
          </a:prstGeom>
          <a:ln w="38100" cap="sq" cmpd="thickThin">
            <a:solidFill>
              <a:srgbClr val="FF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0487" y="2024334"/>
            <a:ext cx="5243513" cy="750094"/>
          </a:xfrm>
          <a:prstGeom prst="rect">
            <a:avLst/>
          </a:prstGeom>
          <a:ln w="38100" cap="sq" cmpd="thickThin">
            <a:solidFill>
              <a:srgbClr val="FF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0860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0" grpId="0" bldLvl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标题 48128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defRPr/>
            </a:pPr>
            <a:r>
              <a:rPr lang="zh-CN" altLang="en-US" b="0" dirty="0">
                <a:solidFill>
                  <a:srgbClr val="333399"/>
                </a:solidFill>
                <a:effectLst/>
                <a:cs typeface="+mn-cs"/>
              </a:rPr>
              <a:t>接下来</a:t>
            </a:r>
            <a:r>
              <a:rPr lang="en-US" altLang="zh-CN" b="0" dirty="0">
                <a:solidFill>
                  <a:srgbClr val="333399"/>
                </a:solidFill>
                <a:effectLst/>
                <a:cs typeface="+mn-cs"/>
              </a:rPr>
              <a:t>…</a:t>
            </a:r>
            <a:endParaRPr lang="zh-CN" altLang="en-US" b="0" dirty="0">
              <a:solidFill>
                <a:srgbClr val="333399"/>
              </a:solidFill>
              <a:effectLst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2425" y="1379855"/>
            <a:ext cx="8096250" cy="446276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342900" marR="0" indent="-342900" algn="just" defTabSz="914400">
              <a:buFont typeface="Arial" panose="020B0604020202020204" pitchFamily="34" charset="0"/>
              <a:buChar char="•"/>
            </a:pPr>
            <a:r>
              <a:rPr lang="en-US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SQL-SELECT</a:t>
            </a:r>
            <a:r>
              <a:rPr 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3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marR="0" indent="-457200" algn="just" defTabSz="91440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聚集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AVG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SUM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MIN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MAX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COUNT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</a:p>
          <a:p>
            <a:pPr marL="914400" marR="0" lvl="1" indent="-457200" algn="just" defTabSz="9144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分组查询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GROUP BY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HAVING</a:t>
            </a:r>
            <a:r>
              <a:rPr lang="en-US" altLang="zh-CN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多表查询</a:t>
            </a:r>
            <a:endParaRPr lang="en-US" altLang="zh-CN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1" indent="-457200">
              <a:buFont typeface="Wingdings" panose="05000000000000000000" pitchFamily="2" charset="2"/>
              <a:buChar char="Ø"/>
            </a:pPr>
            <a:r>
              <a:rPr lang="zh-CN" altLang="en-US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嵌套子查询：</a:t>
            </a:r>
          </a:p>
          <a:p>
            <a:pPr marL="1371600" marR="0" lvl="2" indent="-457200" algn="just" defTabSz="914400">
              <a:buFont typeface="Arial" panose="020B0604020202020204" pitchFamily="34" charset="0"/>
              <a:buChar char="•"/>
            </a:pPr>
            <a:r>
              <a:rPr kumimoji="0" lang="en-US" altLang="zh-CN" kern="1200" cap="none" spc="0" normalizeH="0" baseline="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[NOT] IN,[NOT]EXISTS|ALL,ANY</a:t>
            </a:r>
          </a:p>
          <a:p>
            <a:pPr marL="457200" marR="0" indent="-457200" algn="just" defTabSz="914400">
              <a:buFont typeface="Arial" panose="020B0604020202020204" pitchFamily="34" charset="0"/>
              <a:buChar char="•"/>
            </a:pPr>
            <a:endParaRPr kumimoji="0" lang="en-US" altLang="zh-CN" kern="1200" cap="none" spc="0" normalizeH="0" baseline="0" noProof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50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93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标题 52736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>
              <a:defRPr/>
            </a:pPr>
            <a:r>
              <a:rPr lang="zh-CN" altLang="en-US" b="0" dirty="0">
                <a:solidFill>
                  <a:srgbClr val="333399"/>
                </a:solidFill>
                <a:effectLst/>
                <a:cs typeface="+mn-cs"/>
              </a:rPr>
              <a:t>聚集函数</a:t>
            </a:r>
          </a:p>
        </p:txBody>
      </p:sp>
      <p:sp>
        <p:nvSpPr>
          <p:cNvPr id="527363" name="文本占位符 527362"/>
          <p:cNvSpPr>
            <a:spLocks noGrp="1"/>
          </p:cNvSpPr>
          <p:nvPr>
            <p:ph type="body" idx="1"/>
          </p:nvPr>
        </p:nvSpPr>
        <p:spPr>
          <a:xfrm>
            <a:off x="525780" y="1372870"/>
            <a:ext cx="8313420" cy="5229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提供了</a:t>
            </a:r>
            <a:r>
              <a:rPr lang="en-US" altLang="zh-CN" dirty="0"/>
              <a:t>5</a:t>
            </a:r>
            <a:r>
              <a:rPr lang="zh-CN" altLang="en-US" dirty="0"/>
              <a:t>个聚集函数，对表或组的数据集进行计算，分别是：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平均值：</a:t>
            </a:r>
            <a:r>
              <a:rPr lang="zh-CN" altLang="en-US" dirty="0">
                <a:solidFill>
                  <a:srgbClr val="0000FF"/>
                </a:solidFill>
              </a:rPr>
              <a:t>AVG</a:t>
            </a:r>
            <a:r>
              <a:rPr lang="zh-CN" altLang="en-US" dirty="0"/>
              <a:t>(</a:t>
            </a:r>
            <a:r>
              <a:rPr lang="en-US" altLang="zh-CN" dirty="0" err="1"/>
              <a:t>EXP</a:t>
            </a:r>
            <a:r>
              <a:rPr lang="en-US" altLang="zh-CN" baseline="-25000" dirty="0" err="1"/>
              <a:t>i</a:t>
            </a:r>
            <a:r>
              <a:rPr lang="zh-CN" altLang="en-US" dirty="0" smtClean="0"/>
              <a:t>)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/>
              <a:t>总和：</a:t>
            </a:r>
            <a:r>
              <a:rPr lang="zh-CN" altLang="en-US" dirty="0">
                <a:solidFill>
                  <a:srgbClr val="0000FF"/>
                </a:solidFill>
              </a:rPr>
              <a:t>SUM</a:t>
            </a:r>
            <a:r>
              <a:rPr lang="zh-CN" altLang="en-US" dirty="0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EXP</a:t>
            </a:r>
            <a:r>
              <a:rPr lang="en-US" altLang="zh-CN" baseline="-25000" dirty="0" err="1">
                <a:sym typeface="+mn-ea"/>
              </a:rPr>
              <a:t>i</a:t>
            </a:r>
            <a:r>
              <a:rPr lang="zh-CN" altLang="en-US" dirty="0" smtClean="0">
                <a:sym typeface="+mn-ea"/>
              </a:rPr>
              <a:t>)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最小值：</a:t>
            </a:r>
            <a:r>
              <a:rPr lang="zh-CN" altLang="en-US" dirty="0">
                <a:solidFill>
                  <a:srgbClr val="0000FF"/>
                </a:solidFill>
              </a:rPr>
              <a:t>MIN</a:t>
            </a:r>
            <a:r>
              <a:rPr lang="zh-CN" altLang="en-US" dirty="0">
                <a:sym typeface="+mn-ea"/>
              </a:rPr>
              <a:t>(</a:t>
            </a:r>
            <a:r>
              <a:rPr lang="en-US" altLang="zh-CN" dirty="0">
                <a:sym typeface="+mn-ea"/>
              </a:rPr>
              <a:t>EXP</a:t>
            </a:r>
            <a:r>
              <a:rPr lang="en-US" altLang="zh-CN" baseline="-25000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)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最大值：</a:t>
            </a:r>
            <a:r>
              <a:rPr lang="zh-CN" altLang="en-US" dirty="0">
                <a:solidFill>
                  <a:srgbClr val="0000FF"/>
                </a:solidFill>
              </a:rPr>
              <a:t>MAX</a:t>
            </a:r>
            <a:r>
              <a:rPr lang="zh-CN" altLang="en-US" dirty="0">
                <a:sym typeface="+mn-ea"/>
              </a:rPr>
              <a:t>(</a:t>
            </a:r>
            <a:r>
              <a:rPr lang="en-US" altLang="zh-CN" dirty="0">
                <a:sym typeface="+mn-ea"/>
              </a:rPr>
              <a:t>EXP</a:t>
            </a:r>
            <a:r>
              <a:rPr lang="en-US" altLang="zh-CN" baseline="-25000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)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记</a:t>
            </a:r>
            <a:r>
              <a:rPr lang="zh-CN" altLang="en-US" dirty="0"/>
              <a:t>数：</a:t>
            </a:r>
            <a:r>
              <a:rPr lang="zh-CN" altLang="en-US" dirty="0">
                <a:solidFill>
                  <a:srgbClr val="0000FF"/>
                </a:solidFill>
              </a:rPr>
              <a:t>COUNT</a:t>
            </a:r>
            <a:r>
              <a:rPr lang="zh-CN" altLang="en-US" dirty="0">
                <a:sym typeface="+mn-ea"/>
              </a:rPr>
              <a:t>(</a:t>
            </a:r>
            <a:r>
              <a:rPr lang="en-US" altLang="zh-CN" dirty="0">
                <a:sym typeface="+mn-ea"/>
              </a:rPr>
              <a:t>EXP</a:t>
            </a:r>
            <a:r>
              <a:rPr lang="en-US" altLang="zh-CN" baseline="-25000" dirty="0">
                <a:sym typeface="+mn-ea"/>
              </a:rPr>
              <a:t>i</a:t>
            </a:r>
            <a:r>
              <a:rPr lang="zh-CN" altLang="en-US" dirty="0">
                <a:sym typeface="+mn-ea"/>
              </a:rPr>
              <a:t>)或</a:t>
            </a:r>
            <a:r>
              <a:rPr lang="zh-CN" altLang="en-US" dirty="0">
                <a:solidFill>
                  <a:srgbClr val="0000FF"/>
                </a:solidFill>
                <a:sym typeface="+mn-ea"/>
              </a:rPr>
              <a:t>COUNT</a:t>
            </a:r>
            <a:r>
              <a:rPr lang="zh-CN" altLang="en-US" dirty="0">
                <a:sym typeface="+mn-ea"/>
              </a:rPr>
              <a:t>(</a:t>
            </a:r>
            <a:r>
              <a:rPr lang="en-US" altLang="zh-CN" dirty="0">
                <a:sym typeface="+mn-ea"/>
              </a:rPr>
              <a:t>*</a:t>
            </a:r>
            <a:r>
              <a:rPr lang="zh-CN" altLang="en-US" dirty="0" smtClean="0">
                <a:sym typeface="+mn-ea"/>
              </a:rPr>
              <a:t>)</a:t>
            </a:r>
            <a:r>
              <a:rPr lang="en-US" altLang="zh-CN" dirty="0" smtClean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计算所选数据（记录）的个数</a:t>
            </a:r>
          </a:p>
          <a:p>
            <a:pPr lvl="0">
              <a:lnSpc>
                <a:spcPct val="90000"/>
              </a:lnSpc>
            </a:pPr>
            <a:endParaRPr lang="en-US" altLang="zh-CN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50800" y="5069205"/>
            <a:ext cx="8856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solidFill>
                  <a:schemeClr val="tx1"/>
                </a:solidFill>
              </a:rPr>
              <a:t>注意：</a:t>
            </a:r>
            <a:r>
              <a:rPr lang="en-US" altLang="zh-CN">
                <a:solidFill>
                  <a:schemeClr val="tx1"/>
                </a:solidFill>
              </a:rPr>
              <a:t>Mysql</a:t>
            </a:r>
            <a:r>
              <a:rPr lang="zh-CN" altLang="en-US">
                <a:solidFill>
                  <a:schemeClr val="tx1"/>
                </a:solidFill>
              </a:rPr>
              <a:t>中，</a:t>
            </a:r>
            <a:r>
              <a:rPr lang="en-US" altLang="zh-CN">
                <a:solidFill>
                  <a:schemeClr val="tx1"/>
                </a:solidFill>
              </a:rPr>
              <a:t>SUM,AVG,MAX,MIN</a:t>
            </a:r>
            <a:r>
              <a:rPr lang="zh-CN" altLang="en-US">
                <a:solidFill>
                  <a:srgbClr val="FF0000"/>
                </a:solidFill>
              </a:rPr>
              <a:t>忽略对</a:t>
            </a:r>
            <a:r>
              <a:rPr lang="en-US" altLang="zh-CN">
                <a:solidFill>
                  <a:srgbClr val="FF0000"/>
                </a:solidFill>
              </a:rPr>
              <a:t>NULL</a:t>
            </a:r>
            <a:r>
              <a:rPr lang="zh-CN" altLang="en-US">
                <a:solidFill>
                  <a:srgbClr val="FF0000"/>
                </a:solidFill>
              </a:rPr>
              <a:t>值计算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51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线形标注 1(带边框和强调线) 2"/>
          <p:cNvSpPr/>
          <p:nvPr/>
        </p:nvSpPr>
        <p:spPr>
          <a:xfrm>
            <a:off x="4283968" y="2636912"/>
            <a:ext cx="3691136" cy="504056"/>
          </a:xfrm>
          <a:prstGeom prst="accentBorderCallout1">
            <a:avLst>
              <a:gd name="adj1" fmla="val 18750"/>
              <a:gd name="adj2" fmla="val -8333"/>
              <a:gd name="adj3" fmla="val 63467"/>
              <a:gd name="adj4" fmla="val -15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只能用于数值列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36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标题 318465"/>
          <p:cNvSpPr>
            <a:spLocks noGrp="1"/>
          </p:cNvSpPr>
          <p:nvPr>
            <p:ph type="title"/>
          </p:nvPr>
        </p:nvSpPr>
        <p:spPr>
          <a:xfrm>
            <a:off x="870585" y="167005"/>
            <a:ext cx="7968615" cy="845820"/>
          </a:xfrm>
        </p:spPr>
        <p:txBody>
          <a:bodyPr anchor="ctr"/>
          <a:lstStyle/>
          <a:p>
            <a:pPr>
              <a:defRPr/>
            </a:pPr>
            <a:r>
              <a:rPr lang="zh-CN" altLang="en-US" b="0" dirty="0">
                <a:solidFill>
                  <a:srgbClr val="333399"/>
                </a:solidFill>
                <a:effectLst/>
                <a:cs typeface="+mn-cs"/>
              </a:rPr>
              <a:t>聚集函数</a:t>
            </a:r>
            <a:r>
              <a:rPr lang="en-US" altLang="zh-CN" b="0" dirty="0">
                <a:solidFill>
                  <a:srgbClr val="333399"/>
                </a:solidFill>
                <a:effectLst/>
                <a:cs typeface="+mn-cs"/>
              </a:rPr>
              <a:t>-</a:t>
            </a:r>
            <a:r>
              <a:rPr b="0" dirty="0">
                <a:solidFill>
                  <a:srgbClr val="333399"/>
                </a:solidFill>
                <a:effectLst/>
                <a:cs typeface="+mn-cs"/>
              </a:rPr>
              <a:t>举例</a:t>
            </a:r>
            <a:endParaRPr lang="en-US" altLang="zh-CN" b="0" dirty="0">
              <a:solidFill>
                <a:srgbClr val="333399"/>
              </a:solidFill>
              <a:effectLst/>
              <a:cs typeface="+mn-cs"/>
            </a:endParaRPr>
          </a:p>
        </p:txBody>
      </p:sp>
      <p:sp>
        <p:nvSpPr>
          <p:cNvPr id="318467" name="矩形 318466"/>
          <p:cNvSpPr/>
          <p:nvPr/>
        </p:nvSpPr>
        <p:spPr>
          <a:xfrm>
            <a:off x="381000" y="1134745"/>
            <a:ext cx="8458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示例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给出所有电影的总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平均、最大、最小</a:t>
            </a:r>
            <a:r>
              <a:rPr lang="en-US" altLang="zh-CN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时长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8468" name="矩形 318467"/>
          <p:cNvSpPr/>
          <p:nvPr/>
        </p:nvSpPr>
        <p:spPr>
          <a:xfrm>
            <a:off x="228600" y="1668145"/>
            <a:ext cx="8458200" cy="914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SUM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(length 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movies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52</a:t>
            </a:fld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20620" y="1668145"/>
            <a:ext cx="711200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</a:rPr>
              <a:t>AVG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20620" y="1668145"/>
            <a:ext cx="808990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MAX</a:t>
            </a:r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11730" y="1668145"/>
            <a:ext cx="817880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MIN</a:t>
            </a:r>
            <a:endParaRPr lang="en-US" altLang="zh-CN" sz="2000">
              <a:solidFill>
                <a:srgbClr val="0000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67744" y="1668145"/>
            <a:ext cx="919480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count</a:t>
            </a:r>
            <a:endParaRPr lang="en-US" altLang="zh-CN" sz="2000">
              <a:solidFill>
                <a:srgbClr val="0000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714875"/>
            <a:ext cx="7581900" cy="2066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212" y="2022379"/>
            <a:ext cx="1809750" cy="1076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679" y="2012853"/>
            <a:ext cx="1762125" cy="10953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779" y="2032504"/>
            <a:ext cx="1724025" cy="1028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1363" y="2046191"/>
            <a:ext cx="1743075" cy="10572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9900" y="2017615"/>
            <a:ext cx="1981200" cy="11144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87761" y="3414564"/>
            <a:ext cx="705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/>
              <a:t>Count(</a:t>
            </a:r>
            <a:r>
              <a:rPr lang="zh-CN" altLang="en-US" sz="2400" i="1" dirty="0" smtClean="0"/>
              <a:t>属性</a:t>
            </a:r>
            <a:r>
              <a:rPr lang="en-US" altLang="zh-CN" sz="2400" i="1" dirty="0" smtClean="0"/>
              <a:t>)</a:t>
            </a:r>
            <a:r>
              <a:rPr lang="zh-CN" altLang="en-US" sz="2400" i="1" dirty="0" smtClean="0"/>
              <a:t>不统计</a:t>
            </a:r>
            <a:r>
              <a:rPr lang="en-US" altLang="zh-CN" sz="2400" i="1" dirty="0" smtClean="0"/>
              <a:t>null</a:t>
            </a:r>
            <a:r>
              <a:rPr lang="zh-CN" altLang="en-US" sz="2400" i="1" dirty="0" smtClean="0"/>
              <a:t>值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3632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8" grpId="0"/>
      <p:bldP spid="7" grpId="0" animBg="1"/>
      <p:bldP spid="8" grpId="0" bldLvl="0" animBg="1"/>
      <p:bldP spid="9" grpId="0" bldLvl="0" animBg="1"/>
      <p:bldP spid="4" grpId="0" bldLvl="0" animBg="1"/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53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标题 318465"/>
          <p:cNvSpPr txBox="1">
            <a:spLocks/>
          </p:cNvSpPr>
          <p:nvPr/>
        </p:nvSpPr>
        <p:spPr>
          <a:xfrm>
            <a:off x="870585" y="167005"/>
            <a:ext cx="7968615" cy="845820"/>
          </a:xfrm>
          <a:prstGeom prst="rect">
            <a:avLst/>
          </a:prstGeom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聚集函数</a:t>
            </a:r>
            <a:r>
              <a:rPr lang="en-US" altLang="zh-CN" sz="4000" dirty="0">
                <a:latin typeface="楷体" panose="02010609060101010101" charset="-122"/>
                <a:ea typeface="楷体" panose="02010609060101010101" charset="-122"/>
              </a:rPr>
              <a:t>-</a:t>
            </a:r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举例</a:t>
            </a:r>
          </a:p>
        </p:txBody>
      </p:sp>
      <p:sp>
        <p:nvSpPr>
          <p:cNvPr id="4" name="矩形 3"/>
          <p:cNvSpPr/>
          <p:nvPr/>
        </p:nvSpPr>
        <p:spPr>
          <a:xfrm>
            <a:off x="381000" y="1134745"/>
            <a:ext cx="8458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示例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给出所有电影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的个数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726843"/>
            <a:ext cx="7581900" cy="20669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1000" y="2930794"/>
            <a:ext cx="84582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示例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出时长不为</a:t>
            </a:r>
            <a:r>
              <a:rPr lang="en-US" altLang="zh-CN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的电影的个数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850" y="1449851"/>
            <a:ext cx="1485900" cy="11144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8600" y="1668145"/>
            <a:ext cx="8458200" cy="914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</a:t>
            </a:r>
            <a:r>
              <a:rPr lang="en-US" altLang="zh-CN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(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movies</a:t>
            </a:r>
          </a:p>
        </p:txBody>
      </p:sp>
      <p:sp>
        <p:nvSpPr>
          <p:cNvPr id="9" name="矩形 8"/>
          <p:cNvSpPr/>
          <p:nvPr/>
        </p:nvSpPr>
        <p:spPr>
          <a:xfrm>
            <a:off x="216632" y="3478676"/>
            <a:ext cx="8458200" cy="914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</a:t>
            </a:r>
            <a:r>
              <a:rPr lang="en-US" altLang="zh-CN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(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movies</a:t>
            </a:r>
          </a:p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85000"/>
            </a:pPr>
            <a:r>
              <a:rPr lang="en-US" altLang="zh-CN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 length is not NULL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265" y="3478676"/>
            <a:ext cx="1428750" cy="10858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67544" y="2443027"/>
            <a:ext cx="7057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 smtClean="0"/>
              <a:t>元组的部分</a:t>
            </a:r>
            <a:r>
              <a:rPr lang="en-US" altLang="zh-CN" sz="2400" i="1" dirty="0" smtClean="0"/>
              <a:t>Null</a:t>
            </a:r>
            <a:r>
              <a:rPr lang="zh-CN" altLang="en-US" sz="2400" i="1" dirty="0" smtClean="0"/>
              <a:t>值不影响</a:t>
            </a:r>
            <a:r>
              <a:rPr lang="en-US" altLang="zh-CN" sz="2400" i="1" dirty="0" smtClean="0"/>
              <a:t>count</a:t>
            </a:r>
            <a:r>
              <a:rPr lang="zh-CN" altLang="en-US" sz="2400" i="1" dirty="0" smtClean="0"/>
              <a:t>的统计结果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1985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标题 52736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/>
              <a:t>聚集函数中排除重复数据</a:t>
            </a:r>
            <a:endParaRPr lang="en-US" altLang="zh-CN" dirty="0"/>
          </a:p>
        </p:txBody>
      </p:sp>
      <p:sp>
        <p:nvSpPr>
          <p:cNvPr id="527363" name="文本占位符 527362"/>
          <p:cNvSpPr>
            <a:spLocks noGrp="1"/>
          </p:cNvSpPr>
          <p:nvPr>
            <p:ph type="body" idx="1"/>
          </p:nvPr>
        </p:nvSpPr>
        <p:spPr>
          <a:xfrm>
            <a:off x="-10795" y="1247140"/>
            <a:ext cx="8983980" cy="5229225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zh-CN" altLang="en-US" dirty="0">
              <a:sym typeface="+mn-ea"/>
            </a:endParaRPr>
          </a:p>
          <a:p>
            <a:pPr lvl="0">
              <a:lnSpc>
                <a:spcPct val="90000"/>
              </a:lnSpc>
            </a:pPr>
            <a:r>
              <a:rPr lang="zh-CN" altLang="en-US" sz="2800" dirty="0">
                <a:sym typeface="+mn-ea"/>
              </a:rPr>
              <a:t>计算聚集时如</a:t>
            </a:r>
            <a:r>
              <a:rPr lang="zh-CN" altLang="en-US" sz="2800" dirty="0" smtClean="0">
                <a:sym typeface="+mn-ea"/>
              </a:rPr>
              <a:t>需</a:t>
            </a:r>
            <a:r>
              <a:rPr lang="zh-CN" altLang="en-US" dirty="0">
                <a:sym typeface="+mn-ea"/>
              </a:rPr>
              <a:t>去掉</a:t>
            </a:r>
            <a:r>
              <a:rPr lang="zh-CN" altLang="en-US" sz="2800" dirty="0" smtClean="0">
                <a:sym typeface="+mn-ea"/>
              </a:rPr>
              <a:t>重</a:t>
            </a:r>
            <a:r>
              <a:rPr lang="zh-CN" altLang="en-US" sz="2800" dirty="0">
                <a:sym typeface="+mn-ea"/>
              </a:rPr>
              <a:t>复数据的元组，可在表达式中使用关键词</a:t>
            </a:r>
            <a:r>
              <a:rPr lang="en-US" altLang="zh-CN" sz="2800" dirty="0">
                <a:solidFill>
                  <a:srgbClr val="0000FF"/>
                </a:solidFill>
                <a:sym typeface="+mn-ea"/>
              </a:rPr>
              <a:t>DISTINCT</a:t>
            </a:r>
            <a:endParaRPr lang="zh-CN" altLang="en-US" sz="2800" dirty="0">
              <a:sym typeface="+mn-ea"/>
            </a:endParaRPr>
          </a:p>
          <a:p>
            <a:pPr lvl="1">
              <a:lnSpc>
                <a:spcPct val="90000"/>
              </a:lnSpc>
            </a:pPr>
            <a:r>
              <a:rPr lang="zh-CN" altLang="en-US" sz="2395" dirty="0">
                <a:solidFill>
                  <a:schemeClr val="tx1"/>
                </a:solidFill>
                <a:sym typeface="+mn-ea"/>
              </a:rPr>
              <a:t>如</a:t>
            </a:r>
            <a:r>
              <a:rPr lang="zh-CN" altLang="en-US" sz="2395" dirty="0">
                <a:solidFill>
                  <a:srgbClr val="0000FF"/>
                </a:solidFill>
                <a:sym typeface="+mn-ea"/>
              </a:rPr>
              <a:t>：</a:t>
            </a:r>
            <a:r>
              <a:rPr lang="en-US" altLang="zh-CN" sz="2395" dirty="0">
                <a:solidFill>
                  <a:srgbClr val="0000FF"/>
                </a:solidFill>
                <a:sym typeface="+mn-ea"/>
              </a:rPr>
              <a:t>COUNT</a:t>
            </a:r>
            <a:r>
              <a:rPr lang="zh-CN" altLang="en-US" sz="2395" dirty="0">
                <a:sym typeface="+mn-ea"/>
              </a:rPr>
              <a:t>(</a:t>
            </a:r>
            <a:r>
              <a:rPr lang="zh-CN" altLang="en-US" sz="2395" dirty="0">
                <a:solidFill>
                  <a:srgbClr val="0000FF"/>
                </a:solidFill>
                <a:sym typeface="+mn-ea"/>
              </a:rPr>
              <a:t>DISTINCT</a:t>
            </a:r>
            <a:r>
              <a:rPr lang="zh-CN" altLang="en-US" sz="2395" dirty="0">
                <a:sym typeface="+mn-ea"/>
              </a:rPr>
              <a:t> </a:t>
            </a:r>
            <a:r>
              <a:rPr lang="en-US" altLang="zh-CN" sz="2395" dirty="0">
                <a:sym typeface="+mn-ea"/>
              </a:rPr>
              <a:t>title</a:t>
            </a:r>
            <a:r>
              <a:rPr lang="zh-CN" altLang="en-US" sz="2395" dirty="0" smtClean="0">
                <a:sym typeface="+mn-ea"/>
              </a:rPr>
              <a:t>)</a:t>
            </a:r>
            <a:endParaRPr lang="en-US" altLang="zh-CN" sz="2395" dirty="0" smtClean="0">
              <a:sym typeface="+mn-ea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sz="2395" dirty="0" smtClean="0">
                <a:sym typeface="+mn-ea"/>
              </a:rPr>
              <a:t>      </a:t>
            </a:r>
            <a:r>
              <a:rPr lang="en-US" altLang="zh-CN" sz="2395" dirty="0" smtClean="0">
                <a:solidFill>
                  <a:srgbClr val="0000FF"/>
                </a:solidFill>
                <a:sym typeface="+mn-ea"/>
              </a:rPr>
              <a:t>sum(distinct</a:t>
            </a:r>
            <a:r>
              <a:rPr lang="en-US" altLang="zh-CN" sz="2395" dirty="0" smtClean="0">
                <a:sym typeface="+mn-ea"/>
              </a:rPr>
              <a:t> length)</a:t>
            </a:r>
            <a:endParaRPr lang="zh-CN" altLang="en-US" sz="2395" dirty="0">
              <a:sym typeface="+mn-ea"/>
            </a:endParaRPr>
          </a:p>
          <a:p>
            <a:pPr lvl="1">
              <a:lnSpc>
                <a:spcPct val="90000"/>
              </a:lnSpc>
            </a:pPr>
            <a:endParaRPr lang="zh-CN" altLang="en-US" sz="2395" b="1" dirty="0">
              <a:solidFill>
                <a:srgbClr val="FF3300"/>
              </a:solidFill>
              <a:sym typeface="+mn-ea"/>
            </a:endParaRPr>
          </a:p>
          <a:p>
            <a:pPr marL="0" lvl="1">
              <a:lnSpc>
                <a:spcPct val="90000"/>
              </a:lnSpc>
            </a:pPr>
            <a:endParaRPr lang="en-US" altLang="zh-CN" sz="2395" b="1" dirty="0"/>
          </a:p>
          <a:p>
            <a:pPr lvl="0">
              <a:lnSpc>
                <a:spcPct val="90000"/>
              </a:lnSpc>
            </a:pPr>
            <a:endParaRPr lang="zh-CN" altLang="en-US" sz="2395" b="1" dirty="0">
              <a:solidFill>
                <a:srgbClr val="FF3300"/>
              </a:solidFill>
              <a:sym typeface="+mn-ea"/>
            </a:endParaRPr>
          </a:p>
          <a:p>
            <a:pPr lvl="2">
              <a:lnSpc>
                <a:spcPct val="90000"/>
              </a:lnSpc>
            </a:pPr>
            <a:endParaRPr lang="zh-CN" altLang="en-US" dirty="0">
              <a:sym typeface="+mn-ea"/>
            </a:endParaRPr>
          </a:p>
          <a:p>
            <a:pPr lvl="1">
              <a:lnSpc>
                <a:spcPct val="90000"/>
              </a:lnSpc>
            </a:pPr>
            <a:endParaRPr lang="en-US" altLang="zh-CN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54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360" y="3933056"/>
            <a:ext cx="8736903" cy="4247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COUNT(</a:t>
            </a:r>
            <a:r>
              <a:rPr lang="en-US" altLang="zh-CN" sz="2400" dirty="0">
                <a:solidFill>
                  <a:srgbClr val="0000FF"/>
                </a:solidFill>
                <a:sym typeface="+mn-ea"/>
              </a:rPr>
              <a:t>*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对表记录统计个数，函数内不允许使用</a:t>
            </a:r>
            <a:r>
              <a:rPr lang="zh-CN" altLang="en-US" sz="2400" dirty="0">
                <a:solidFill>
                  <a:srgbClr val="0000FF"/>
                </a:solidFill>
                <a:sym typeface="+mn-ea"/>
              </a:rPr>
              <a:t>DISTINCT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7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9" name="矩形 318468"/>
          <p:cNvSpPr/>
          <p:nvPr/>
        </p:nvSpPr>
        <p:spPr>
          <a:xfrm>
            <a:off x="615315" y="1173480"/>
            <a:ext cx="8458200" cy="67119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sz="2400" dirty="0" smtClean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示例</a:t>
            </a:r>
            <a:r>
              <a:rPr lang="en-US" altLang="zh-CN" sz="2400" dirty="0" smtClean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科幻电影的个数</a:t>
            </a:r>
            <a:r>
              <a:rPr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18470" name="矩形 318469"/>
          <p:cNvSpPr/>
          <p:nvPr/>
        </p:nvSpPr>
        <p:spPr>
          <a:xfrm>
            <a:off x="251520" y="1611835"/>
            <a:ext cx="7810128" cy="1198021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 * )</a:t>
            </a:r>
          </a:p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movies</a:t>
            </a:r>
          </a:p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movieType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‘</a:t>
            </a:r>
            <a:r>
              <a:rPr lang="en-US" altLang="zh-CN" sz="2000" b="1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sciFic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fld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标题 318465"/>
          <p:cNvSpPr>
            <a:spLocks noGrp="1"/>
          </p:cNvSpPr>
          <p:nvPr/>
        </p:nvSpPr>
        <p:spPr>
          <a:xfrm>
            <a:off x="958215" y="167005"/>
            <a:ext cx="7968615" cy="84582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4400" b="0" i="0" u="none" strike="noStrike" kern="1200" cap="none" spc="0" normalizeH="0" baseline="0" noProof="1" dirty="0">
                <a:solidFill>
                  <a:schemeClr val="folHlink"/>
                </a:solidFill>
                <a:effectLst/>
                <a:latin typeface="楷体" panose="02010609060101010101" charset="-122"/>
                <a:ea typeface="楷体_GB2312" pitchFamily="49" charset="-122"/>
                <a:cs typeface="+mj-cs"/>
                <a:sym typeface="+mn-ea"/>
              </a:defRPr>
            </a:lvl1pPr>
          </a:lstStyle>
          <a:p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楷体" panose="02010609060101010101" charset="-122"/>
              </a:rPr>
              <a:t>聚集函数</a:t>
            </a:r>
            <a:r>
              <a:rPr lang="en-US" altLang="zh-CN" sz="40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楷体" panose="02010609060101010101" charset="-122"/>
              </a:rPr>
              <a:t>-</a:t>
            </a:r>
            <a:r>
              <a:rPr lang="zh-CN" altLang="en-US" sz="40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楷体" panose="02010609060101010101" charset="-122"/>
              </a:rPr>
              <a:t>实例</a:t>
            </a:r>
            <a:endParaRPr lang="en-US" altLang="zh-CN" sz="40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ea typeface="楷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9390" y="2853966"/>
            <a:ext cx="8213090" cy="142621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sz="2400" dirty="0" smtClean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示例</a:t>
            </a:r>
            <a:r>
              <a:rPr lang="en-US" altLang="zh-CN" sz="2400" dirty="0" smtClean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 smtClean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：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科幻电影中</a:t>
            </a:r>
            <a:r>
              <a:rPr lang="zh-CN" sz="24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不同名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电影的个数</a:t>
            </a:r>
            <a:endParaRPr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3193992"/>
            <a:ext cx="7810128" cy="1447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COUNT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 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DISTINCT</a:t>
            </a:r>
            <a:r>
              <a:rPr lang="en-US" altLang="zh-CN" sz="20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title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movies</a:t>
            </a:r>
          </a:p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movieType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= ‘</a:t>
            </a:r>
            <a:r>
              <a:rPr lang="en-US" altLang="zh-CN" sz="2000" b="1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sciFic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’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9" y="4648464"/>
            <a:ext cx="7203901" cy="20929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522" y="1614148"/>
            <a:ext cx="1319278" cy="1047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346174"/>
            <a:ext cx="28956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70" grpId="0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标题 318465"/>
          <p:cNvSpPr>
            <a:spLocks noGrp="1"/>
          </p:cNvSpPr>
          <p:nvPr>
            <p:ph type="title"/>
          </p:nvPr>
        </p:nvSpPr>
        <p:spPr>
          <a:xfrm>
            <a:off x="870585" y="167005"/>
            <a:ext cx="7968615" cy="845820"/>
          </a:xfrm>
        </p:spPr>
        <p:txBody>
          <a:bodyPr anchor="ctr"/>
          <a:lstStyle/>
          <a:p>
            <a:r>
              <a:rPr lang="zh-CN" altLang="en-US" dirty="0">
                <a:latin typeface="Arial" panose="020B0604020202020204" pitchFamily="34" charset="0"/>
              </a:rPr>
              <a:t>聚集函数可用于表达式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56</a:t>
            </a:fld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60" y="1484784"/>
            <a:ext cx="84582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dirty="0" smtClean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示例</a:t>
            </a:r>
            <a:r>
              <a:rPr lang="en-US" altLang="zh-CN" dirty="0" smtClean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dirty="0" smtClean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戏剧电影的总时长（小时）</a:t>
            </a:r>
            <a:endParaRPr lang="zh-CN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2100" y="2276629"/>
            <a:ext cx="648652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>
            <a:noAutofit/>
          </a:bodyPr>
          <a:lstStyle/>
          <a:p>
            <a:pPr lvl="0" algn="l" eaLnBrk="0" hangingPunct="0"/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SELECT</a:t>
            </a:r>
            <a:r>
              <a:rPr sz="2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sym typeface="+mn-ea"/>
              </a:rPr>
              <a:t>movieType,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SUM</a:t>
            </a:r>
            <a:r>
              <a:rPr sz="2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(length)/60 as </a:t>
            </a:r>
            <a:r>
              <a:rPr sz="2400" dirty="0" err="1">
                <a:solidFill>
                  <a:schemeClr val="tx1"/>
                </a:solidFill>
                <a:latin typeface="+mn-lt"/>
                <a:ea typeface="+mn-ea"/>
                <a:sym typeface="+mn-ea"/>
              </a:rPr>
              <a:t>avg</a:t>
            </a:r>
            <a:r>
              <a:rPr lang="en-US" sz="2400" dirty="0" err="1">
                <a:solidFill>
                  <a:schemeClr val="tx1"/>
                </a:solidFill>
                <a:latin typeface="+mn-lt"/>
                <a:ea typeface="+mn-ea"/>
                <a:sym typeface="+mn-ea"/>
              </a:rPr>
              <a:t>Len</a:t>
            </a:r>
            <a:r>
              <a:rPr sz="2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 </a:t>
            </a:r>
          </a:p>
          <a:p>
            <a:pPr lvl="0" algn="l" eaLnBrk="0" hangingPunct="0"/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FROM</a:t>
            </a:r>
            <a:r>
              <a:rPr sz="2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 movies</a:t>
            </a:r>
          </a:p>
          <a:p>
            <a:pPr lvl="0" algn="l" eaLnBrk="0" hangingPunct="0"/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WHERE</a:t>
            </a:r>
            <a:r>
              <a:rPr sz="2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 </a:t>
            </a:r>
            <a:r>
              <a:rPr sz="2400" dirty="0" err="1">
                <a:solidFill>
                  <a:schemeClr val="tx1"/>
                </a:solidFill>
                <a:latin typeface="+mn-lt"/>
                <a:ea typeface="+mn-ea"/>
                <a:sym typeface="+mn-ea"/>
              </a:rPr>
              <a:t>movietype</a:t>
            </a:r>
            <a:r>
              <a:rPr sz="240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='drama'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5096"/>
            <a:ext cx="7203901" cy="20929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55" y="2942377"/>
            <a:ext cx="25527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6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标题 318465"/>
          <p:cNvSpPr>
            <a:spLocks noGrp="1"/>
          </p:cNvSpPr>
          <p:nvPr>
            <p:ph type="title"/>
          </p:nvPr>
        </p:nvSpPr>
        <p:spPr>
          <a:xfrm>
            <a:off x="870585" y="167005"/>
            <a:ext cx="7968615" cy="845820"/>
          </a:xfrm>
        </p:spPr>
        <p:txBody>
          <a:bodyPr anchor="ctr"/>
          <a:lstStyle/>
          <a:p>
            <a:r>
              <a:rPr lang="zh-CN" altLang="en-US" dirty="0">
                <a:latin typeface="Arial" panose="020B0604020202020204" pitchFamily="34" charset="0"/>
              </a:rPr>
              <a:t>聚集函数可用于表达式</a:t>
            </a:r>
          </a:p>
        </p:txBody>
      </p:sp>
      <p:sp>
        <p:nvSpPr>
          <p:cNvPr id="318471" name="矩形 318470"/>
          <p:cNvSpPr/>
          <p:nvPr/>
        </p:nvSpPr>
        <p:spPr>
          <a:xfrm>
            <a:off x="534035" y="1412240"/>
            <a:ext cx="84582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l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dirty="0" smtClean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示例</a:t>
            </a:r>
            <a:r>
              <a:rPr lang="en-US" altLang="zh-CN" dirty="0" smtClean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dirty="0" smtClean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女</a:t>
            </a:r>
            <a:r>
              <a:rPr lang="zh-CN" altLang="en-US" dirty="0" smtClean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演员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的平均年龄</a:t>
            </a:r>
            <a:endParaRPr lang="zh-CN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8472" name="矩形 318471"/>
          <p:cNvSpPr/>
          <p:nvPr/>
        </p:nvSpPr>
        <p:spPr>
          <a:xfrm>
            <a:off x="342900" y="2038350"/>
            <a:ext cx="8458200" cy="1447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gender</a:t>
            </a:r>
            <a:r>
              <a:rPr lang="en-US" altLang="zh-CN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AVG</a:t>
            </a:r>
            <a:r>
              <a:rPr lang="en-US" altLang="zh-CN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(year(</a:t>
            </a:r>
            <a:r>
              <a:rPr lang="en-US" altLang="zh-CN" sz="2000" b="1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curdate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())-year(birthdate) </a:t>
            </a:r>
            <a:r>
              <a:rPr lang="en-US" altLang="zh-CN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as </a:t>
            </a:r>
            <a:r>
              <a:rPr lang="en-US" altLang="zh-CN" sz="2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avgAge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moviestar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143000" lvl="2" indent="-228600" algn="l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gender = </a:t>
            </a:r>
            <a:r>
              <a:rPr lang="en-US" altLang="zh-CN" sz="2000" b="1" dirty="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‘F’</a:t>
            </a:r>
            <a:endParaRPr lang="en-US" altLang="zh-CN" sz="20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57</a:t>
            </a:fld>
            <a:endParaRPr lang="zh-CN" altLang="en-US" dirty="0"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7250"/>
            <a:ext cx="6115050" cy="2190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368" y="2812222"/>
            <a:ext cx="23431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95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7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z="2000" smtClean="0">
                <a:solidFill>
                  <a:schemeClr val="tx1"/>
                </a:solidFill>
                <a:ea typeface="宋体" panose="02010600030101010101" pitchFamily="2" charset="-122"/>
              </a:rPr>
              <a:t>58</a:t>
            </a:fld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2487" y="1173469"/>
            <a:ext cx="8136904" cy="44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：求学生总人数。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154" y="2542867"/>
            <a:ext cx="772452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：求选修了课程的学生人数。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56402" y="3639081"/>
            <a:ext cx="7508502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：求计算机系学生的平均学分。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8613" y="4653837"/>
            <a:ext cx="8999537" cy="44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：求选修了课程‘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101’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的最高、最低与平均成绩。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38138" y="1890713"/>
            <a:ext cx="5962054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SELECT COUNT(*) AS 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总人数 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FROM XS;</a:t>
            </a:r>
            <a:endParaRPr kumimoji="1"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8613" y="3071814"/>
            <a:ext cx="8358187" cy="44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SELECT COUNT(DISTINCT SNO) FROM CJ;</a:t>
            </a:r>
            <a:endParaRPr kumimoji="1"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68154" y="4171063"/>
            <a:ext cx="8686800" cy="430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SELECT  </a:t>
            </a:r>
            <a:r>
              <a:rPr kumimoji="1" lang="en-US" altLang="zh-CN" sz="20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AVG(CREDIT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 FROM XS WHERE DEPT='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计算机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';</a:t>
            </a:r>
            <a:endParaRPr kumimoji="1"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22114" y="5263864"/>
            <a:ext cx="8860283" cy="50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spcBef>
                <a:spcPct val="20000"/>
              </a:spcBef>
            </a:pP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SELECT MAX(GRADE),MIN(GRADE),AVG(GRADE) FROM CJ WHERE CNO='101';</a:t>
            </a:r>
            <a:endParaRPr kumimoji="1"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59398" y="230850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XS(</a:t>
            </a:r>
            <a:r>
              <a:rPr lang="en-US" altLang="zh-CN" dirty="0" err="1" smtClean="0"/>
              <a:t>sno,sname,age,dept,credit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576843" y="581688"/>
            <a:ext cx="5779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CJ(</a:t>
            </a:r>
            <a:r>
              <a:rPr lang="en-US" altLang="zh-CN" dirty="0" err="1" smtClean="0"/>
              <a:t>sno,cno,grade,year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04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59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占位符 527362"/>
          <p:cNvSpPr txBox="1">
            <a:spLocks/>
          </p:cNvSpPr>
          <p:nvPr/>
        </p:nvSpPr>
        <p:spPr>
          <a:xfrm>
            <a:off x="525780" y="1372871"/>
            <a:ext cx="8313420" cy="3640306"/>
          </a:xfrm>
          <a:prstGeom prst="rect">
            <a:avLst/>
          </a:prstGeom>
        </p:spPr>
        <p:txBody>
          <a:bodyPr/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5pPr>
            <a:lvl6pPr marL="2514600" lvl="5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6pPr>
            <a:lvl7pPr marL="2971800" lvl="6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7pPr>
            <a:lvl8pPr marL="3429000" lvl="7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8pPr>
            <a:lvl9pPr marL="3886200" lvl="8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dirty="0" smtClean="0"/>
              <a:t>5</a:t>
            </a:r>
            <a:r>
              <a:rPr lang="zh-CN" altLang="en-US" dirty="0" smtClean="0"/>
              <a:t>个聚集函数，对表或组的数据集进行计算，分别是：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平均值：</a:t>
            </a:r>
            <a:r>
              <a:rPr lang="zh-CN" altLang="en-US" dirty="0" smtClean="0">
                <a:solidFill>
                  <a:srgbClr val="0000FF"/>
                </a:solidFill>
              </a:rPr>
              <a:t>AVG</a:t>
            </a:r>
            <a:r>
              <a:rPr lang="zh-CN" altLang="en-US" dirty="0" smtClean="0"/>
              <a:t>(</a:t>
            </a:r>
            <a:r>
              <a:rPr lang="en-US" altLang="zh-CN" dirty="0" smtClean="0"/>
              <a:t>[distinct] </a:t>
            </a:r>
            <a:r>
              <a:rPr lang="en-US" altLang="zh-CN" dirty="0" err="1" smtClean="0"/>
              <a:t>EXP</a:t>
            </a:r>
            <a:r>
              <a:rPr lang="en-US" altLang="zh-CN" baseline="-25000" dirty="0" err="1" smtClean="0"/>
              <a:t>i</a:t>
            </a:r>
            <a:r>
              <a:rPr lang="zh-CN" altLang="en-US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最小值：</a:t>
            </a:r>
            <a:r>
              <a:rPr lang="zh-CN" altLang="en-US" dirty="0" smtClean="0">
                <a:solidFill>
                  <a:srgbClr val="0000FF"/>
                </a:solidFill>
              </a:rPr>
              <a:t>MIN</a:t>
            </a:r>
            <a:r>
              <a:rPr lang="zh-CN" altLang="en-US" dirty="0" smtClean="0">
                <a:sym typeface="+mn-ea"/>
              </a:rPr>
              <a:t>(</a:t>
            </a:r>
            <a:r>
              <a:rPr lang="en-US" altLang="zh-CN" dirty="0"/>
              <a:t>[distinct] </a:t>
            </a:r>
            <a:r>
              <a:rPr lang="en-US" altLang="zh-CN" dirty="0" err="1" smtClean="0">
                <a:sym typeface="+mn-ea"/>
              </a:rPr>
              <a:t>EXP</a:t>
            </a:r>
            <a:r>
              <a:rPr lang="en-US" altLang="zh-CN" baseline="-25000" dirty="0" err="1" smtClean="0">
                <a:sym typeface="+mn-ea"/>
              </a:rPr>
              <a:t>i</a:t>
            </a:r>
            <a:r>
              <a:rPr lang="zh-CN" altLang="en-US" dirty="0" smtClean="0">
                <a:sym typeface="+mn-ea"/>
              </a:rPr>
              <a:t>)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最大值：</a:t>
            </a:r>
            <a:r>
              <a:rPr lang="zh-CN" altLang="en-US" dirty="0" smtClean="0">
                <a:solidFill>
                  <a:srgbClr val="0000FF"/>
                </a:solidFill>
              </a:rPr>
              <a:t>MAX</a:t>
            </a:r>
            <a:r>
              <a:rPr lang="zh-CN" altLang="en-US" dirty="0" smtClean="0">
                <a:sym typeface="+mn-ea"/>
              </a:rPr>
              <a:t>(</a:t>
            </a:r>
            <a:r>
              <a:rPr lang="en-US" altLang="zh-CN" dirty="0"/>
              <a:t>[distinct] </a:t>
            </a:r>
            <a:r>
              <a:rPr lang="en-US" altLang="zh-CN" dirty="0" err="1" smtClean="0">
                <a:sym typeface="+mn-ea"/>
              </a:rPr>
              <a:t>EXP</a:t>
            </a:r>
            <a:r>
              <a:rPr lang="en-US" altLang="zh-CN" baseline="-25000" dirty="0" err="1" smtClean="0">
                <a:sym typeface="+mn-ea"/>
              </a:rPr>
              <a:t>i</a:t>
            </a:r>
            <a:r>
              <a:rPr lang="zh-CN" altLang="en-US" dirty="0" smtClean="0">
                <a:sym typeface="+mn-ea"/>
              </a:rPr>
              <a:t>)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总和：</a:t>
            </a:r>
            <a:r>
              <a:rPr lang="zh-CN" altLang="en-US" dirty="0" smtClean="0">
                <a:solidFill>
                  <a:srgbClr val="0000FF"/>
                </a:solidFill>
              </a:rPr>
              <a:t>SUM</a:t>
            </a:r>
            <a:r>
              <a:rPr lang="zh-CN" altLang="en-US" dirty="0" smtClean="0">
                <a:sym typeface="+mn-ea"/>
              </a:rPr>
              <a:t>(</a:t>
            </a:r>
            <a:r>
              <a:rPr lang="en-US" altLang="zh-CN" dirty="0"/>
              <a:t>[distinct] </a:t>
            </a:r>
            <a:r>
              <a:rPr lang="en-US" altLang="zh-CN" dirty="0" err="1" smtClean="0">
                <a:sym typeface="+mn-ea"/>
              </a:rPr>
              <a:t>EXP</a:t>
            </a:r>
            <a:r>
              <a:rPr lang="en-US" altLang="zh-CN" baseline="-25000" dirty="0" err="1" smtClean="0">
                <a:sym typeface="+mn-ea"/>
              </a:rPr>
              <a:t>i</a:t>
            </a:r>
            <a:r>
              <a:rPr lang="zh-CN" altLang="en-US" dirty="0" smtClean="0">
                <a:sym typeface="+mn-ea"/>
              </a:rPr>
              <a:t>)</a:t>
            </a:r>
            <a:endParaRPr lang="zh-CN" altLang="en-US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记数：</a:t>
            </a:r>
            <a:r>
              <a:rPr lang="zh-CN" altLang="en-US" dirty="0" smtClean="0">
                <a:solidFill>
                  <a:srgbClr val="0000FF"/>
                </a:solidFill>
              </a:rPr>
              <a:t>COUNT</a:t>
            </a:r>
            <a:r>
              <a:rPr lang="zh-CN" altLang="en-US" dirty="0" smtClean="0">
                <a:sym typeface="+mn-ea"/>
              </a:rPr>
              <a:t>(</a:t>
            </a:r>
            <a:r>
              <a:rPr lang="en-US" altLang="zh-CN" dirty="0"/>
              <a:t>[distinct] </a:t>
            </a:r>
            <a:r>
              <a:rPr lang="en-US" altLang="zh-CN" dirty="0" err="1" smtClean="0">
                <a:sym typeface="+mn-ea"/>
              </a:rPr>
              <a:t>EXP</a:t>
            </a:r>
            <a:r>
              <a:rPr lang="en-US" altLang="zh-CN" baseline="-25000" dirty="0" err="1" smtClean="0">
                <a:sym typeface="+mn-ea"/>
              </a:rPr>
              <a:t>i</a:t>
            </a:r>
            <a:r>
              <a:rPr lang="zh-CN" altLang="en-US" dirty="0" smtClean="0">
                <a:sym typeface="+mn-ea"/>
              </a:rPr>
              <a:t>)或</a:t>
            </a:r>
            <a:r>
              <a:rPr lang="zh-CN" altLang="en-US" dirty="0" smtClean="0">
                <a:solidFill>
                  <a:srgbClr val="0000FF"/>
                </a:solidFill>
                <a:sym typeface="+mn-ea"/>
              </a:rPr>
              <a:t>COUNT</a:t>
            </a:r>
            <a:r>
              <a:rPr lang="zh-CN" altLang="en-US" dirty="0" smtClean="0">
                <a:sym typeface="+mn-ea"/>
              </a:rPr>
              <a:t>(</a:t>
            </a:r>
            <a:r>
              <a:rPr lang="en-US" altLang="zh-CN" dirty="0" smtClean="0">
                <a:sym typeface="+mn-ea"/>
              </a:rPr>
              <a:t>*</a:t>
            </a:r>
            <a:r>
              <a:rPr lang="zh-CN" altLang="en-US" dirty="0" smtClean="0">
                <a:sym typeface="+mn-ea"/>
              </a:rPr>
              <a:t>)</a:t>
            </a:r>
            <a:r>
              <a:rPr lang="en-US" altLang="zh-CN" dirty="0" smtClean="0">
                <a:sym typeface="+mn-ea"/>
              </a:rPr>
              <a:t>:</a:t>
            </a:r>
            <a:r>
              <a:rPr lang="zh-CN" altLang="en-US" dirty="0" smtClean="0">
                <a:sym typeface="+mn-ea"/>
              </a:rPr>
              <a:t>计算所选数据（记录）的个数</a:t>
            </a:r>
          </a:p>
          <a:p>
            <a:pPr>
              <a:lnSpc>
                <a:spcPct val="90000"/>
              </a:lnSpc>
            </a:pPr>
            <a:endParaRPr lang="en-US" altLang="zh-CN" b="1" dirty="0"/>
          </a:p>
        </p:txBody>
      </p:sp>
      <p:sp>
        <p:nvSpPr>
          <p:cNvPr id="4" name="标题 318465"/>
          <p:cNvSpPr txBox="1">
            <a:spLocks/>
          </p:cNvSpPr>
          <p:nvPr/>
        </p:nvSpPr>
        <p:spPr>
          <a:xfrm>
            <a:off x="870585" y="167005"/>
            <a:ext cx="7968615" cy="845820"/>
          </a:xfrm>
          <a:prstGeom prst="rect">
            <a:avLst/>
          </a:prstGeom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latin typeface="Arial" panose="020B0604020202020204" pitchFamily="34" charset="0"/>
                <a:ea typeface="楷体" panose="02010609060101010101" charset="-122"/>
              </a:rPr>
              <a:t>聚集函数</a:t>
            </a:r>
            <a:r>
              <a:rPr lang="en-US" altLang="zh-CN" sz="4000" dirty="0">
                <a:latin typeface="Arial" panose="020B0604020202020204" pitchFamily="34" charset="0"/>
                <a:ea typeface="楷体" panose="02010609060101010101" charset="-122"/>
              </a:rPr>
              <a:t>——</a:t>
            </a:r>
            <a:r>
              <a:rPr lang="zh-CN" altLang="en-US" sz="4000" dirty="0">
                <a:latin typeface="Arial" panose="020B0604020202020204" pitchFamily="34" charset="0"/>
                <a:ea typeface="楷体" panose="02010609060101010101" charset="-122"/>
              </a:rPr>
              <a:t>总结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5536" y="5157192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FF"/>
                </a:solidFill>
              </a:rPr>
              <a:t>用在</a:t>
            </a:r>
            <a:r>
              <a:rPr lang="en-US" altLang="zh-CN" sz="2400" dirty="0" smtClean="0">
                <a:solidFill>
                  <a:srgbClr val="0000FF"/>
                </a:solidFill>
              </a:rPr>
              <a:t>Select </a:t>
            </a:r>
            <a:r>
              <a:rPr lang="zh-CN" altLang="en-US" sz="2400" dirty="0">
                <a:solidFill>
                  <a:srgbClr val="0000FF"/>
                </a:solidFill>
              </a:rPr>
              <a:t>子句</a:t>
            </a:r>
            <a:r>
              <a:rPr lang="en-US" altLang="zh-CN" sz="2400" dirty="0" smtClean="0">
                <a:solidFill>
                  <a:srgbClr val="0000FF"/>
                </a:solidFill>
              </a:rPr>
              <a:t>:</a:t>
            </a:r>
            <a:r>
              <a:rPr lang="zh-CN" altLang="en-US" sz="2400" dirty="0" smtClean="0">
                <a:solidFill>
                  <a:srgbClr val="0000FF"/>
                </a:solidFill>
              </a:rPr>
              <a:t>作用于表中所有数据；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FF"/>
                </a:solidFill>
              </a:rPr>
              <a:t>或者作用于表中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某类数据（满足某个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where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条件）</a:t>
            </a:r>
            <a:r>
              <a:rPr lang="zh-CN" altLang="en-US" sz="2400" dirty="0" smtClean="0">
                <a:solidFill>
                  <a:srgbClr val="0000FF"/>
                </a:solidFill>
              </a:rPr>
              <a:t>；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聚集函数不能</a:t>
            </a:r>
            <a:r>
              <a:rPr lang="zh-CN" altLang="en-US" sz="2400" dirty="0"/>
              <a:t>用于</a:t>
            </a:r>
            <a:r>
              <a:rPr lang="en-US" altLang="zh-CN" sz="2400" dirty="0" smtClean="0"/>
              <a:t>where</a:t>
            </a:r>
            <a:r>
              <a:rPr lang="zh-CN" altLang="en-US" sz="2400" dirty="0" smtClean="0"/>
              <a:t>的条件表达式中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073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14450" y="921782"/>
            <a:ext cx="6686550" cy="800100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sym typeface="+mn-ea"/>
              </a:rPr>
              <a:t>Foreign</a:t>
            </a:r>
            <a:r>
              <a:rPr lang="en-US" altLang="zh-CN" dirty="0">
                <a:sym typeface="+mn-ea"/>
              </a:rPr>
              <a:t> Key——</a:t>
            </a:r>
            <a:r>
              <a:rPr lang="zh-CN" altLang="en-US" dirty="0">
                <a:sym typeface="+mn-ea"/>
              </a:rPr>
              <a:t>外键约束</a:t>
            </a:r>
            <a:endParaRPr lang="zh-CN" noProof="1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258843" y="1721883"/>
            <a:ext cx="5612606" cy="3112532"/>
          </a:xfrm>
          <a:solidFill>
            <a:srgbClr val="F9F8CD"/>
          </a:solidFill>
        </p:spPr>
        <p:txBody>
          <a:bodyPr>
            <a:noAutofit/>
          </a:bodyPr>
          <a:lstStyle/>
          <a:p>
            <a:pPr marL="82391" indent="0">
              <a:buNone/>
            </a:pPr>
            <a:r>
              <a:rPr lang="en-US" altLang="zh-CN" sz="1500" dirty="0">
                <a:solidFill>
                  <a:srgbClr val="0000FF"/>
                </a:solidFill>
              </a:rPr>
              <a:t>create table </a:t>
            </a:r>
            <a:r>
              <a:rPr lang="en-US" altLang="zh-CN" sz="1500" dirty="0"/>
              <a:t>movies(</a:t>
            </a:r>
          </a:p>
          <a:p>
            <a:pPr marL="82391" indent="0">
              <a:buNone/>
            </a:pPr>
            <a:r>
              <a:rPr lang="en-US" altLang="zh-CN" sz="1500" dirty="0"/>
              <a:t>	title varchar(50),</a:t>
            </a:r>
          </a:p>
          <a:p>
            <a:pPr marL="82391" indent="0">
              <a:buNone/>
            </a:pPr>
            <a:r>
              <a:rPr lang="en-US" altLang="zh-CN" sz="1500" dirty="0"/>
              <a:t>	year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,</a:t>
            </a:r>
          </a:p>
          <a:p>
            <a:pPr marL="82391" indent="0">
              <a:buNone/>
            </a:pPr>
            <a:r>
              <a:rPr lang="en-US" altLang="zh-CN" sz="1500" dirty="0"/>
              <a:t>	length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,</a:t>
            </a:r>
          </a:p>
          <a:p>
            <a:pPr marL="82391" indent="0">
              <a:buNone/>
            </a:pPr>
            <a:r>
              <a:rPr lang="en-US" altLang="zh-CN" sz="1500" dirty="0"/>
              <a:t>	genre varchar(30),</a:t>
            </a:r>
          </a:p>
          <a:p>
            <a:pPr marL="82391" indent="0">
              <a:buNone/>
            </a:pPr>
            <a:r>
              <a:rPr lang="en-US" altLang="zh-CN" sz="1500" dirty="0"/>
              <a:t>	</a:t>
            </a:r>
            <a:r>
              <a:rPr lang="en-US" altLang="zh-CN" sz="1500" dirty="0" err="1"/>
              <a:t>studioname</a:t>
            </a:r>
            <a:r>
              <a:rPr lang="en-US" altLang="zh-CN" sz="1500" dirty="0"/>
              <a:t> varchar(30),</a:t>
            </a:r>
          </a:p>
          <a:p>
            <a:pPr marL="82391" indent="0">
              <a:buNone/>
            </a:pPr>
            <a:r>
              <a:rPr lang="en-US" altLang="zh-CN" sz="1500" dirty="0"/>
              <a:t>	</a:t>
            </a:r>
            <a:r>
              <a:rPr lang="en-US" altLang="zh-CN" sz="1500" dirty="0" err="1"/>
              <a:t>producerC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,</a:t>
            </a:r>
          </a:p>
          <a:p>
            <a:pPr marL="82391" indent="0">
              <a:buNone/>
            </a:pPr>
            <a:r>
              <a:rPr lang="en-US" altLang="zh-CN" sz="1500" dirty="0"/>
              <a:t>	primary key(</a:t>
            </a:r>
            <a:r>
              <a:rPr lang="en-US" altLang="zh-CN" sz="1500" dirty="0" err="1"/>
              <a:t>title,year</a:t>
            </a:r>
            <a:r>
              <a:rPr lang="en-US" altLang="zh-CN" sz="1500" dirty="0"/>
              <a:t>),</a:t>
            </a:r>
          </a:p>
          <a:p>
            <a:pPr marL="82391" indent="0">
              <a:buNone/>
            </a:pPr>
            <a:r>
              <a:rPr lang="en-US" altLang="zh-CN" sz="1500" dirty="0"/>
              <a:t>	</a:t>
            </a:r>
            <a:r>
              <a:rPr lang="en-US" altLang="zh-CN" sz="1500" dirty="0">
                <a:solidFill>
                  <a:srgbClr val="0000FF"/>
                </a:solidFill>
              </a:rPr>
              <a:t>foreign key(studioname) references studio(name)</a:t>
            </a:r>
          </a:p>
          <a:p>
            <a:pPr marL="82391" indent="0">
              <a:buNone/>
            </a:pPr>
            <a:r>
              <a:rPr lang="en-US" altLang="zh-CN" sz="1500" dirty="0"/>
              <a:t>      )</a:t>
            </a:r>
            <a:endParaRPr lang="zh-CN" altLang="en-US" sz="15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C0804603-4BD2-4F19-8625-891A126137D1}" type="slidenum">
              <a:rPr lang="zh-CN" altLang="en-US">
                <a:solidFill>
                  <a:srgbClr val="FF0000"/>
                </a:solidFill>
                <a:ea typeface="楷体_GB2312" pitchFamily="49" charset="-122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6</a:t>
            </a:fld>
            <a:endParaRPr lang="zh-CN" altLang="en-US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8842" y="4909209"/>
            <a:ext cx="4572000" cy="8402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1800" dirty="0">
                <a:sym typeface="+mn-ea"/>
              </a:rPr>
              <a:t>movies</a:t>
            </a:r>
            <a:r>
              <a:rPr lang="zh-CN" altLang="en-US" sz="1800" dirty="0">
                <a:sym typeface="+mn-ea"/>
              </a:rPr>
              <a:t>的</a:t>
            </a:r>
            <a:r>
              <a:rPr lang="en-US" altLang="zh-CN" sz="1800" dirty="0" err="1">
                <a:sym typeface="+mn-ea"/>
              </a:rPr>
              <a:t>studioname</a:t>
            </a:r>
            <a:r>
              <a:rPr lang="zh-CN" altLang="en-US" sz="1800" dirty="0">
                <a:sym typeface="+mn-ea"/>
              </a:rPr>
              <a:t>值若不是</a:t>
            </a:r>
            <a:r>
              <a:rPr lang="en-US" altLang="zh-CN" sz="1800" dirty="0">
                <a:sym typeface="+mn-ea"/>
              </a:rPr>
              <a:t>NULL</a:t>
            </a:r>
            <a:r>
              <a:rPr lang="zh-CN" altLang="en-US" sz="1800" dirty="0">
                <a:sym typeface="+mn-ea"/>
              </a:rPr>
              <a:t>值，则必须为</a:t>
            </a:r>
            <a:r>
              <a:rPr lang="en-US" altLang="zh-CN" sz="1800" dirty="0">
                <a:sym typeface="+mn-ea"/>
              </a:rPr>
              <a:t>studio</a:t>
            </a:r>
            <a:r>
              <a:rPr lang="zh-CN" altLang="en-US" sz="1800" dirty="0">
                <a:sym typeface="+mn-ea"/>
              </a:rPr>
              <a:t>的</a:t>
            </a:r>
            <a:r>
              <a:rPr lang="en-US" altLang="zh-CN" sz="1800" dirty="0">
                <a:sym typeface="+mn-ea"/>
              </a:rPr>
              <a:t>name</a:t>
            </a:r>
            <a:r>
              <a:rPr lang="zh-CN" altLang="en-US" sz="1800" dirty="0">
                <a:sym typeface="+mn-ea"/>
              </a:rPr>
              <a:t>列的值</a:t>
            </a:r>
            <a:endParaRPr lang="en-US" altLang="zh-CN" sz="1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1" y="3381197"/>
            <a:ext cx="2250281" cy="13501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130" y="862609"/>
            <a:ext cx="4035871" cy="9184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1772727"/>
            <a:ext cx="5715000" cy="32861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300" y="2435284"/>
            <a:ext cx="4754404" cy="84286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1807" y="5005386"/>
            <a:ext cx="6122194" cy="964406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3744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60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60" y="5229200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聚集函数</a:t>
            </a:r>
            <a:endParaRPr lang="en-US" altLang="zh-CN" sz="2400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187624" y="260648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回顾</a:t>
            </a:r>
            <a:r>
              <a:rPr lang="en-US" altLang="zh-CN" dirty="0" smtClean="0"/>
              <a:t>25/10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63" y="1412776"/>
            <a:ext cx="69437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8520" y="2191545"/>
            <a:ext cx="6120680" cy="1463040"/>
          </a:xfrm>
        </p:spPr>
        <p:txBody>
          <a:bodyPr/>
          <a:lstStyle/>
          <a:p>
            <a:r>
              <a:rPr lang="zh-CN" altLang="en-US" dirty="0"/>
              <a:t>如何计算</a:t>
            </a:r>
            <a:r>
              <a:rPr lang="zh-CN" altLang="en-US" dirty="0">
                <a:solidFill>
                  <a:srgbClr val="FF0000"/>
                </a:solidFill>
              </a:rPr>
              <a:t>每种类型</a:t>
            </a:r>
            <a:r>
              <a:rPr lang="zh-CN" altLang="en-US" dirty="0"/>
              <a:t>的电影的总时长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62489" y="4893482"/>
            <a:ext cx="766826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可按属性或属性组上值相同的元祖进行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分组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聚集函数可在组内计算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61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31" descr="&lt;strong&gt;Question&lt;/strong&gt; Mark Help - Free image on Pixab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7" y="1775253"/>
            <a:ext cx="2555776" cy="2555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23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标题 525313"/>
          <p:cNvSpPr>
            <a:spLocks noGrp="1"/>
          </p:cNvSpPr>
          <p:nvPr>
            <p:ph type="title"/>
          </p:nvPr>
        </p:nvSpPr>
        <p:spPr>
          <a:xfrm>
            <a:off x="352425" y="152400"/>
            <a:ext cx="8486775" cy="830263"/>
          </a:xfrm>
        </p:spPr>
        <p:txBody>
          <a:bodyPr anchor="b"/>
          <a:lstStyle/>
          <a:p>
            <a:r>
              <a:rPr lang="zh-CN" altLang="en-US" dirty="0">
                <a:latin typeface="Arial" panose="020B0604020202020204" pitchFamily="34" charset="0"/>
              </a:rPr>
              <a:t>分组命令</a:t>
            </a:r>
            <a:r>
              <a:rPr lang="en-US" altLang="zh-CN" dirty="0">
                <a:latin typeface="Arial" panose="020B0604020202020204" pitchFamily="34" charset="0"/>
              </a:rPr>
              <a:t>-</a:t>
            </a:r>
            <a:r>
              <a:rPr lang="en-US" altLang="zh-CN" dirty="0">
                <a:latin typeface="Arial" panose="020B0604020202020204" pitchFamily="34" charset="0"/>
                <a:sym typeface="+mn-ea"/>
              </a:rPr>
              <a:t>GROUP </a:t>
            </a:r>
            <a:r>
              <a:rPr lang="en-US" altLang="zh-CN" dirty="0" err="1">
                <a:latin typeface="Arial" panose="020B0604020202020204" pitchFamily="34" charset="0"/>
                <a:sym typeface="+mn-ea"/>
              </a:rPr>
              <a:t>BY</a:t>
            </a:r>
            <a:r>
              <a:rPr dirty="0" err="1">
                <a:latin typeface="Arial" panose="020B0604020202020204" pitchFamily="34" charset="0"/>
                <a:sym typeface="+mn-ea"/>
              </a:rPr>
              <a:t>子句</a:t>
            </a:r>
            <a:endParaRPr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525315" name="文本占位符 525314"/>
          <p:cNvSpPr>
            <a:spLocks noGrp="1"/>
          </p:cNvSpPr>
          <p:nvPr>
            <p:ph type="body" idx="1"/>
          </p:nvPr>
        </p:nvSpPr>
        <p:spPr>
          <a:xfrm>
            <a:off x="352425" y="1184275"/>
            <a:ext cx="8685530" cy="5410200"/>
          </a:xfrm>
        </p:spPr>
        <p:txBody>
          <a:bodyPr/>
          <a:lstStyle/>
          <a:p>
            <a:r>
              <a:rPr lang="zh-CN" altLang="en-US" dirty="0"/>
              <a:t>分组命令</a:t>
            </a:r>
            <a:r>
              <a:rPr lang="en-US" altLang="zh-CN" dirty="0"/>
              <a:t>:</a:t>
            </a:r>
            <a:r>
              <a:rPr lang="en-US" altLang="zh-CN" b="1" dirty="0">
                <a:solidFill>
                  <a:srgbClr val="0000FF"/>
                </a:solidFill>
                <a:sym typeface="+mn-ea"/>
              </a:rPr>
              <a:t>GROUP BY</a:t>
            </a:r>
            <a:r>
              <a:rPr lang="en-US" altLang="zh-CN" dirty="0">
                <a:sym typeface="+mn-ea"/>
              </a:rPr>
              <a:t>  </a:t>
            </a:r>
            <a:r>
              <a:rPr lang="zh-CN" altLang="en-US" dirty="0">
                <a:sym typeface="+mn-ea"/>
              </a:rPr>
              <a:t>列名列表</a:t>
            </a:r>
          </a:p>
          <a:p>
            <a:r>
              <a:rPr lang="zh-CN" altLang="en-US" dirty="0">
                <a:sym typeface="+mn-ea"/>
              </a:rPr>
              <a:t>格式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功能：将表中的元组按</a:t>
            </a:r>
            <a:r>
              <a:rPr lang="zh-CN" altLang="en-US" dirty="0">
                <a:solidFill>
                  <a:srgbClr val="FF0000"/>
                </a:solidFill>
              </a:rPr>
              <a:t>指定列上值相等</a:t>
            </a:r>
            <a:r>
              <a:rPr lang="zh-CN" altLang="en-US" dirty="0"/>
              <a:t>的原则分组</a:t>
            </a:r>
          </a:p>
          <a:p>
            <a:pPr lvl="0"/>
            <a:r>
              <a:rPr lang="zh-CN" altLang="en-US" dirty="0"/>
              <a:t>注意：有</a:t>
            </a:r>
            <a:r>
              <a:rPr lang="en-US" altLang="zh-CN" dirty="0"/>
              <a:t>GROUP BY </a:t>
            </a:r>
            <a:r>
              <a:rPr lang="zh-CN" altLang="en-US" dirty="0"/>
              <a:t>子句，</a:t>
            </a:r>
            <a:r>
              <a:rPr lang="zh-CN" altLang="en-US" dirty="0">
                <a:sym typeface="+mn-ea"/>
              </a:rPr>
              <a:t>聚集函数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将</a:t>
            </a:r>
            <a:r>
              <a:rPr lang="zh-CN" altLang="en-US" dirty="0">
                <a:solidFill>
                  <a:srgbClr val="FF0000"/>
                </a:solidFill>
              </a:rPr>
              <a:t>作用到每一组而不是整张关系表</a:t>
            </a:r>
            <a:endParaRPr lang="zh-CN" altLang="en-US" dirty="0"/>
          </a:p>
          <a:p>
            <a:pPr lvl="0"/>
            <a:endParaRPr lang="zh-CN" altLang="en-US" dirty="0"/>
          </a:p>
          <a:p>
            <a:pPr lvl="1">
              <a:spcBef>
                <a:spcPct val="50000"/>
              </a:spcBef>
              <a:buNone/>
            </a:pPr>
            <a:r>
              <a:rPr lang="zh-CN" altLang="en-US" dirty="0"/>
              <a:t>	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795655" y="2162810"/>
            <a:ext cx="6803390" cy="198183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>
            <a:normAutofit fontScale="97500"/>
          </a:bodyPr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5pPr>
            <a:lvl6pPr marL="2514600" lvl="5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6pPr>
            <a:lvl7pPr marL="2971800" lvl="6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7pPr>
            <a:lvl8pPr marL="3429000" lvl="7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8pPr>
            <a:lvl9pPr marL="3886200" lvl="8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SELECT</a:t>
            </a: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[</a:t>
            </a:r>
            <a:r>
              <a:rPr kumimoji="0" lang="en-US" altLang="zh-CN" sz="24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ALL</a:t>
            </a: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|</a:t>
            </a:r>
            <a:r>
              <a:rPr kumimoji="0" lang="en-US" altLang="zh-CN" sz="24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DISTINCT</a:t>
            </a: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] A</a:t>
            </a:r>
            <a:r>
              <a:rPr kumimoji="0" lang="en-US" altLang="zh-CN" sz="24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,A</a:t>
            </a:r>
            <a:r>
              <a:rPr kumimoji="0" lang="en-US" altLang="zh-CN" sz="24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,…,A</a:t>
            </a:r>
            <a:r>
              <a:rPr kumimoji="0" lang="en-US" altLang="zh-CN" sz="24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4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FROM</a:t>
            </a: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 R</a:t>
            </a:r>
            <a:r>
              <a:rPr kumimoji="0" lang="en-US" altLang="zh-CN" sz="24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,R</a:t>
            </a:r>
            <a:r>
              <a:rPr kumimoji="0" lang="en-US" altLang="zh-CN" sz="24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 …,R</a:t>
            </a:r>
            <a:r>
              <a:rPr kumimoji="0" lang="en-US" altLang="zh-CN" sz="24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4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WHERE</a:t>
            </a: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condition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GROUP BY</a:t>
            </a: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normalizeH="0" baseline="0" dirty="0">
                <a:solidFill>
                  <a:srgbClr val="FF0000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normalizeH="0" dirty="0">
                <a:solidFill>
                  <a:srgbClr val="FF0000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k...</a:t>
            </a:r>
            <a:r>
              <a:rPr kumimoji="0" lang="en-US" altLang="zh-CN" sz="24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62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38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标题 525313"/>
          <p:cNvSpPr>
            <a:spLocks noGrp="1"/>
          </p:cNvSpPr>
          <p:nvPr>
            <p:ph type="title"/>
          </p:nvPr>
        </p:nvSpPr>
        <p:spPr>
          <a:xfrm>
            <a:off x="352425" y="152400"/>
            <a:ext cx="8486775" cy="830263"/>
          </a:xfrm>
        </p:spPr>
        <p:txBody>
          <a:bodyPr anchor="b"/>
          <a:lstStyle/>
          <a:p>
            <a:r>
              <a:rPr lang="zh-CN" altLang="en-US" dirty="0">
                <a:latin typeface="Arial" panose="020B0604020202020204" pitchFamily="34" charset="0"/>
              </a:rPr>
              <a:t>按属性分组</a:t>
            </a:r>
            <a:endParaRPr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526427" name="矩形 526426"/>
          <p:cNvSpPr/>
          <p:nvPr/>
        </p:nvSpPr>
        <p:spPr>
          <a:xfrm>
            <a:off x="578961" y="4462164"/>
            <a:ext cx="3899657" cy="1323439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华文行楷" panose="02010800040101010101" charset="-122"/>
              </a:rPr>
              <a:t>SELECT </a:t>
            </a:r>
            <a:r>
              <a:rPr lang="en-US" altLang="zh-CN" sz="2000" dirty="0" err="1" smtClean="0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movietype,count</a:t>
            </a:r>
            <a:r>
              <a:rPr lang="en-US" altLang="zh-CN" sz="2000" dirty="0" smtClean="0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(*)</a:t>
            </a:r>
            <a:endParaRPr lang="en-US" altLang="zh-CN" sz="2000" dirty="0">
              <a:solidFill>
                <a:srgbClr val="0000FF"/>
              </a:solidFill>
              <a:latin typeface="Tahoma" panose="020B0604030504040204" pitchFamily="34" charset="0"/>
              <a:ea typeface="华文行楷" panose="02010800040101010101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华文行楷" panose="02010800040101010101" charset="-122"/>
              </a:rPr>
              <a:t>FROM 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movies</a:t>
            </a:r>
            <a:endParaRPr lang="en-US" altLang="zh-CN" sz="2000" dirty="0">
              <a:solidFill>
                <a:srgbClr val="0000FF"/>
              </a:solidFill>
              <a:latin typeface="Tahoma" panose="020B0604030504040204" pitchFamily="34" charset="0"/>
              <a:ea typeface="华文行楷" panose="02010800040101010101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华文行楷" panose="02010800040101010101" charset="-122"/>
              </a:rPr>
              <a:t>WHERE </a:t>
            </a:r>
            <a:r>
              <a:rPr lang="en-US" altLang="zh-CN" sz="2000" dirty="0" err="1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movietype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华文行楷" panose="02010800040101010101" charset="-122"/>
              </a:rPr>
              <a:t> IS NOT NULL</a:t>
            </a:r>
          </a:p>
          <a:p>
            <a:pPr algn="l"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  <a:ea typeface="华文行楷" panose="02010800040101010101" charset="-122"/>
                <a:sym typeface="+mn-ea"/>
              </a:rPr>
              <a:t>GROUP BY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华文行楷" panose="02010800040101010101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movietype</a:t>
            </a:r>
            <a:endParaRPr lang="en-US" altLang="zh-CN" sz="2000" dirty="0">
              <a:solidFill>
                <a:schemeClr val="tx1"/>
              </a:solidFill>
              <a:latin typeface="Tahoma" panose="020B0604030504040204" pitchFamily="34" charset="0"/>
              <a:ea typeface="华文行楷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4095" y="1152524"/>
            <a:ext cx="728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</a:rPr>
              <a:t>统计每类电影的数目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63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" y="1721167"/>
            <a:ext cx="7581900" cy="2257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4433121"/>
            <a:ext cx="2790825" cy="1562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68144" y="293573"/>
            <a:ext cx="3275856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分组的情况下，一般返回结果包括分组的聚集函数以及分组属性</a:t>
            </a:r>
          </a:p>
        </p:txBody>
      </p:sp>
    </p:spTree>
    <p:extLst>
      <p:ext uri="{BB962C8B-B14F-4D97-AF65-F5344CB8AC3E}">
        <p14:creationId xmlns:p14="http://schemas.microsoft.com/office/powerpoint/2010/main" val="118826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6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6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26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标题 525313"/>
          <p:cNvSpPr>
            <a:spLocks noGrp="1"/>
          </p:cNvSpPr>
          <p:nvPr>
            <p:ph type="title"/>
          </p:nvPr>
        </p:nvSpPr>
        <p:spPr>
          <a:xfrm>
            <a:off x="352425" y="152400"/>
            <a:ext cx="8486775" cy="830263"/>
          </a:xfrm>
        </p:spPr>
        <p:txBody>
          <a:bodyPr anchor="b"/>
          <a:lstStyle/>
          <a:p>
            <a:r>
              <a:rPr lang="zh-CN" altLang="en-US" dirty="0">
                <a:latin typeface="Arial" panose="020B0604020202020204" pitchFamily="34" charset="0"/>
              </a:rPr>
              <a:t>按属性分组</a:t>
            </a:r>
            <a:endParaRPr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526427" name="矩形 526426"/>
          <p:cNvSpPr/>
          <p:nvPr/>
        </p:nvSpPr>
        <p:spPr>
          <a:xfrm>
            <a:off x="578961" y="4462164"/>
            <a:ext cx="3810000" cy="13220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华文行楷" panose="02010800040101010101" charset="-122"/>
              </a:rPr>
              <a:t>SELECT </a:t>
            </a:r>
            <a:r>
              <a:rPr lang="en-US" altLang="zh-CN" sz="2000" dirty="0" err="1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movietype,sum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(length)</a:t>
            </a:r>
            <a:endParaRPr lang="en-US" altLang="zh-CN" sz="2000" dirty="0">
              <a:solidFill>
                <a:srgbClr val="0000FF"/>
              </a:solidFill>
              <a:latin typeface="Tahoma" panose="020B0604030504040204" pitchFamily="34" charset="0"/>
              <a:ea typeface="华文行楷" panose="02010800040101010101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华文行楷" panose="02010800040101010101" charset="-122"/>
              </a:rPr>
              <a:t>FROM 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movies</a:t>
            </a:r>
            <a:endParaRPr lang="en-US" altLang="zh-CN" sz="2000" dirty="0">
              <a:solidFill>
                <a:srgbClr val="0000FF"/>
              </a:solidFill>
              <a:latin typeface="Tahoma" panose="020B0604030504040204" pitchFamily="34" charset="0"/>
              <a:ea typeface="华文行楷" panose="02010800040101010101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华文行楷" panose="02010800040101010101" charset="-122"/>
              </a:rPr>
              <a:t>WHERE </a:t>
            </a:r>
            <a:r>
              <a:rPr lang="en-US" altLang="zh-CN" sz="2000" dirty="0" err="1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movietype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华文行楷" panose="02010800040101010101" charset="-122"/>
              </a:rPr>
              <a:t> IS NOT NULL</a:t>
            </a:r>
          </a:p>
          <a:p>
            <a:pPr algn="l">
              <a:spcBef>
                <a:spcPct val="0"/>
              </a:spcBef>
            </a:pPr>
            <a:r>
              <a:rPr lang="en-US" altLang="zh-CN" sz="2000" dirty="0">
                <a:solidFill>
                  <a:srgbClr val="0000FF"/>
                </a:solidFill>
                <a:ea typeface="华文行楷" panose="02010800040101010101" charset="-122"/>
                <a:sym typeface="+mn-ea"/>
              </a:rPr>
              <a:t>GROUP BY</a:t>
            </a:r>
            <a:r>
              <a:rPr lang="en-US" altLang="zh-CN" sz="2000" dirty="0">
                <a:solidFill>
                  <a:srgbClr val="0000FF"/>
                </a:solidFill>
                <a:latin typeface="Tahoma" panose="020B0604030504040204" pitchFamily="34" charset="0"/>
                <a:ea typeface="华文行楷" panose="02010800040101010101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movietype</a:t>
            </a:r>
            <a:endParaRPr lang="en-US" altLang="zh-CN" sz="2000" dirty="0">
              <a:solidFill>
                <a:schemeClr val="tx1"/>
              </a:solidFill>
              <a:latin typeface="Tahoma" panose="020B0604030504040204" pitchFamily="34" charset="0"/>
              <a:ea typeface="华文行楷" panose="020108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64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61" y="1721167"/>
            <a:ext cx="7581900" cy="2257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475" y="4128373"/>
            <a:ext cx="3133725" cy="15716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14095" y="1152524"/>
            <a:ext cx="728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400" dirty="0" smtClean="0">
                <a:solidFill>
                  <a:schemeClr val="tx1"/>
                </a:solidFill>
              </a:rPr>
              <a:t>统计每类电影的总时长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81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6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26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26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GROUP BY</a:t>
            </a:r>
            <a:r>
              <a:rPr lang="zh-CN" altLang="en-US" dirty="0">
                <a:latin typeface="Arial" panose="020B0604020202020204" pitchFamily="34" charset="0"/>
              </a:rPr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1337945"/>
            <a:ext cx="8419465" cy="4899025"/>
          </a:xfrm>
        </p:spPr>
        <p:txBody>
          <a:bodyPr/>
          <a:lstStyle/>
          <a:p>
            <a:r>
              <a:rPr lang="zh-CN" altLang="en-US" dirty="0"/>
              <a:t>统计各种类型电影的最早发行年份，平均时长，电影数量</a:t>
            </a:r>
            <a:r>
              <a:rPr lang="en-US" altLang="zh-CN" dirty="0"/>
              <a:t>,</a:t>
            </a:r>
            <a:r>
              <a:rPr lang="zh-CN" altLang="en-US" dirty="0"/>
              <a:t>返回结果也包含电影类型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2227579"/>
            <a:ext cx="656463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zh-CN" altLang="en-US" sz="2000" dirty="0">
                <a:solidFill>
                  <a:srgbClr val="0000FF"/>
                </a:solidFill>
              </a:rPr>
              <a:t> movietype,min(year),avg(length),count(*)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FROM</a:t>
            </a:r>
            <a:r>
              <a:rPr lang="zh-CN" altLang="en-US" sz="2000" dirty="0">
                <a:solidFill>
                  <a:srgbClr val="0000FF"/>
                </a:solidFill>
              </a:rPr>
              <a:t> movies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WHERE</a:t>
            </a:r>
            <a:r>
              <a:rPr lang="zh-CN" altLang="en-US" sz="2000" dirty="0">
                <a:solidFill>
                  <a:srgbClr val="0000FF"/>
                </a:solidFill>
              </a:rPr>
              <a:t> movietype is not null</a:t>
            </a:r>
          </a:p>
          <a:p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526427" name="矩形 526426"/>
          <p:cNvSpPr/>
          <p:nvPr/>
        </p:nvSpPr>
        <p:spPr>
          <a:xfrm>
            <a:off x="0" y="3455669"/>
            <a:ext cx="28549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ea typeface="华文行楷" panose="02010800040101010101" charset="-122"/>
              </a:rPr>
              <a:t>group by </a:t>
            </a: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movietype</a:t>
            </a:r>
            <a:endParaRPr lang="en-US" altLang="zh-CN" sz="2400" dirty="0">
              <a:solidFill>
                <a:schemeClr val="tx1"/>
              </a:solidFill>
              <a:latin typeface="Tahoma" panose="020B0604030504040204" pitchFamily="34" charset="0"/>
              <a:ea typeface="华文行楷" panose="020108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65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076" y="2566669"/>
            <a:ext cx="4533900" cy="2181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122" y="4806950"/>
            <a:ext cx="5715000" cy="1562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18222" y="5549314"/>
            <a:ext cx="3409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分组的情况下，一般返回结果包括分组的聚集函数以及分组属性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85" y="4152582"/>
            <a:ext cx="6918390" cy="12646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0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8099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26427" grpId="0"/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1268853"/>
            <a:ext cx="8419465" cy="4899025"/>
          </a:xfrm>
        </p:spPr>
        <p:txBody>
          <a:bodyPr/>
          <a:lstStyle/>
          <a:p>
            <a:r>
              <a:rPr lang="zh-CN" altLang="en-US"/>
              <a:t>统计每部影片演员个数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46785" y="1915160"/>
            <a:ext cx="66103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dirty="0">
                <a:solidFill>
                  <a:srgbClr val="0000FF"/>
                </a:solidFill>
              </a:rPr>
              <a:t>SELECT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movietitle,movieyear,</a:t>
            </a:r>
            <a:r>
              <a:rPr lang="en-US" sz="2000" dirty="0" err="1">
                <a:solidFill>
                  <a:srgbClr val="0000FF"/>
                </a:solidFill>
              </a:rPr>
              <a:t>COUNT</a:t>
            </a:r>
            <a:r>
              <a:rPr sz="2000" dirty="0">
                <a:solidFill>
                  <a:srgbClr val="0000FF"/>
                </a:solidFill>
              </a:rPr>
              <a:t>(</a:t>
            </a:r>
            <a:r>
              <a:rPr sz="2000" dirty="0">
                <a:solidFill>
                  <a:schemeClr val="tx1"/>
                </a:solidFill>
              </a:rPr>
              <a:t>*</a:t>
            </a:r>
            <a:r>
              <a:rPr sz="2000" dirty="0">
                <a:solidFill>
                  <a:srgbClr val="0000FF"/>
                </a:solidFill>
              </a:rPr>
              <a:t>) </a:t>
            </a:r>
            <a:r>
              <a:rPr lang="en-US" sz="2000" dirty="0">
                <a:solidFill>
                  <a:srgbClr val="0000FF"/>
                </a:solidFill>
              </a:rPr>
              <a:t>AS </a:t>
            </a:r>
            <a:r>
              <a:rPr lang="en-US" sz="2000" dirty="0" err="1">
                <a:solidFill>
                  <a:schemeClr val="tx1"/>
                </a:solidFill>
              </a:rPr>
              <a:t>starnum</a:t>
            </a:r>
            <a:endParaRPr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FROM</a:t>
            </a:r>
            <a:r>
              <a:rPr sz="2000" dirty="0">
                <a:solidFill>
                  <a:srgbClr val="0000FF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starsin</a:t>
            </a:r>
            <a:endParaRPr sz="2000" dirty="0">
              <a:solidFill>
                <a:schemeClr val="tx1"/>
              </a:solidFill>
            </a:endParaRPr>
          </a:p>
          <a:p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526427" name="矩形 526426"/>
          <p:cNvSpPr/>
          <p:nvPr/>
        </p:nvSpPr>
        <p:spPr>
          <a:xfrm>
            <a:off x="946943" y="2776855"/>
            <a:ext cx="44862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ea typeface="华文行楷" panose="02010800040101010101" charset="-122"/>
              </a:rPr>
              <a:t>GROUP BY </a:t>
            </a: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movietitle,movieyear</a:t>
            </a:r>
            <a:endParaRPr lang="en-US" altLang="zh-CN" sz="2400" dirty="0">
              <a:solidFill>
                <a:schemeClr val="tx1"/>
              </a:solidFill>
              <a:latin typeface="Tahoma" panose="020B0604030504040204" pitchFamily="34" charset="0"/>
              <a:ea typeface="华文行楷" panose="020108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4282440"/>
            <a:ext cx="79946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starsIn</a:t>
            </a:r>
            <a:endParaRPr lang="en-US" altLang="zh-CN" sz="1600" dirty="0">
              <a:solidFill>
                <a:schemeClr val="tx1"/>
              </a:solidFill>
              <a:latin typeface="Tahoma" panose="020B0604030504040204" pitchFamily="34" charset="0"/>
              <a:ea typeface="华文行楷" panose="0201080004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66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9625"/>
            <a:ext cx="4305300" cy="22383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129" y="3237230"/>
            <a:ext cx="4143375" cy="1543050"/>
          </a:xfrm>
          <a:prstGeom prst="rect">
            <a:avLst/>
          </a:prstGeom>
          <a:ln w="698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067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2642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1312" y="1371600"/>
            <a:ext cx="8802688" cy="5410200"/>
          </a:xfrm>
        </p:spPr>
        <p:txBody>
          <a:bodyPr/>
          <a:lstStyle/>
          <a:p>
            <a:r>
              <a:rPr lang="zh-CN" altLang="en-US" dirty="0"/>
              <a:t>如果只求上例中</a:t>
            </a:r>
            <a:r>
              <a:rPr lang="zh-CN" altLang="en-US" dirty="0">
                <a:solidFill>
                  <a:srgbClr val="FF0000"/>
                </a:solidFill>
              </a:rPr>
              <a:t>演员个数超过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人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电影</a:t>
            </a:r>
            <a:r>
              <a:rPr lang="zh-CN" altLang="en-US" dirty="0" smtClean="0"/>
              <a:t>，</a:t>
            </a:r>
            <a:r>
              <a:rPr lang="zh-CN" altLang="en-US" dirty="0"/>
              <a:t>如何限制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67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24" y="3848100"/>
            <a:ext cx="4143375" cy="15430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475656" y="2526030"/>
            <a:ext cx="66103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dirty="0">
                <a:solidFill>
                  <a:srgbClr val="0000FF"/>
                </a:solidFill>
              </a:rPr>
              <a:t>SELECT</a:t>
            </a:r>
            <a:r>
              <a:rPr sz="2000" dirty="0">
                <a:solidFill>
                  <a:schemeClr val="tx1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movietitle,movieyear,</a:t>
            </a:r>
            <a:r>
              <a:rPr lang="en-US" sz="2000" dirty="0" err="1">
                <a:solidFill>
                  <a:srgbClr val="0000FF"/>
                </a:solidFill>
              </a:rPr>
              <a:t>COUNT</a:t>
            </a:r>
            <a:r>
              <a:rPr sz="2000" dirty="0">
                <a:solidFill>
                  <a:srgbClr val="0000FF"/>
                </a:solidFill>
              </a:rPr>
              <a:t>(</a:t>
            </a:r>
            <a:r>
              <a:rPr sz="2000" dirty="0">
                <a:solidFill>
                  <a:schemeClr val="tx1"/>
                </a:solidFill>
              </a:rPr>
              <a:t>*</a:t>
            </a:r>
            <a:r>
              <a:rPr sz="2000" dirty="0">
                <a:solidFill>
                  <a:srgbClr val="0000FF"/>
                </a:solidFill>
              </a:rPr>
              <a:t>) </a:t>
            </a:r>
            <a:r>
              <a:rPr lang="en-US" sz="2000" dirty="0">
                <a:solidFill>
                  <a:srgbClr val="0000FF"/>
                </a:solidFill>
              </a:rPr>
              <a:t>AS </a:t>
            </a:r>
            <a:r>
              <a:rPr lang="en-US" sz="2000" dirty="0" err="1">
                <a:solidFill>
                  <a:schemeClr val="tx1"/>
                </a:solidFill>
              </a:rPr>
              <a:t>starnum</a:t>
            </a:r>
            <a:endParaRPr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rgbClr val="0000FF"/>
                </a:solidFill>
              </a:rPr>
              <a:t>FROM</a:t>
            </a:r>
            <a:r>
              <a:rPr sz="2000" dirty="0">
                <a:solidFill>
                  <a:srgbClr val="0000FF"/>
                </a:solidFill>
              </a:rPr>
              <a:t> </a:t>
            </a:r>
            <a:r>
              <a:rPr sz="2000" dirty="0" err="1">
                <a:solidFill>
                  <a:schemeClr val="tx1"/>
                </a:solidFill>
              </a:rPr>
              <a:t>starsin</a:t>
            </a:r>
            <a:endParaRPr sz="2000" dirty="0">
              <a:solidFill>
                <a:schemeClr val="tx1"/>
              </a:solidFill>
            </a:endParaRPr>
          </a:p>
          <a:p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475814" y="3387725"/>
            <a:ext cx="44862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Tahoma" panose="020B0604030504040204" pitchFamily="34" charset="0"/>
                <a:ea typeface="华文行楷" panose="02010800040101010101" charset="-122"/>
              </a:rPr>
              <a:t>GROUP BY </a:t>
            </a:r>
            <a:r>
              <a:rPr lang="en-US" altLang="zh-CN" sz="2400" dirty="0" err="1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movietitle,movieyear</a:t>
            </a:r>
            <a:endParaRPr lang="en-US" altLang="zh-CN" sz="2400" dirty="0">
              <a:solidFill>
                <a:schemeClr val="tx1"/>
              </a:solidFill>
              <a:latin typeface="Tahoma" panose="020B0604030504040204" pitchFamily="34" charset="0"/>
              <a:ea typeface="华文行楷" panose="020108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5616" y="5661248"/>
            <a:ext cx="7056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Where</a:t>
            </a:r>
            <a:r>
              <a:rPr lang="zh-CN" altLang="en-US" dirty="0" smtClean="0"/>
              <a:t>中不能使用聚集函数！！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4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标题 525313"/>
          <p:cNvSpPr>
            <a:spLocks noGrp="1"/>
          </p:cNvSpPr>
          <p:nvPr>
            <p:ph type="title"/>
          </p:nvPr>
        </p:nvSpPr>
        <p:spPr>
          <a:xfrm>
            <a:off x="352425" y="152400"/>
            <a:ext cx="8486775" cy="830263"/>
          </a:xfrm>
        </p:spPr>
        <p:txBody>
          <a:bodyPr anchor="b"/>
          <a:lstStyle/>
          <a:p>
            <a:r>
              <a:rPr lang="zh-CN" altLang="en-US" dirty="0"/>
              <a:t>组的选择</a:t>
            </a:r>
            <a:r>
              <a:rPr lang="en-US" altLang="zh-CN" dirty="0"/>
              <a:t>-</a:t>
            </a:r>
            <a:r>
              <a:rPr lang="en-US" altLang="zh-CN" dirty="0" err="1">
                <a:sym typeface="+mn-ea"/>
              </a:rPr>
              <a:t>HAVING</a:t>
            </a:r>
            <a:r>
              <a:rPr dirty="0" err="1">
                <a:sym typeface="+mn-ea"/>
              </a:rPr>
              <a:t>子句</a:t>
            </a:r>
            <a:endParaRPr dirty="0">
              <a:sym typeface="+mn-ea"/>
            </a:endParaRPr>
          </a:p>
        </p:txBody>
      </p:sp>
      <p:sp>
        <p:nvSpPr>
          <p:cNvPr id="525315" name="文本占位符 525314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839200" cy="5410200"/>
          </a:xfrm>
        </p:spPr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  <a:sym typeface="+mn-ea"/>
              </a:rPr>
              <a:t>HAVING</a:t>
            </a:r>
            <a:r>
              <a:rPr lang="en-US" altLang="zh-CN" dirty="0">
                <a:sym typeface="+mn-ea"/>
              </a:rPr>
              <a:t>   </a:t>
            </a:r>
            <a:r>
              <a:rPr lang="zh-CN" altLang="en-US" dirty="0">
                <a:sym typeface="+mn-ea"/>
              </a:rPr>
              <a:t>条件表达式（可含有聚集函数）</a:t>
            </a:r>
          </a:p>
          <a:p>
            <a:r>
              <a:rPr lang="zh-CN" altLang="en-US" dirty="0">
                <a:sym typeface="+mn-ea"/>
              </a:rPr>
              <a:t>格式</a:t>
            </a:r>
          </a:p>
          <a:p>
            <a:pPr lvl="1"/>
            <a:r>
              <a:rPr lang="en-US" altLang="zh-CN" b="1" i="1" dirty="0">
                <a:solidFill>
                  <a:srgbClr val="FF3300"/>
                </a:solidFill>
              </a:rPr>
              <a:t> 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功能：</a:t>
            </a:r>
            <a:r>
              <a:rPr lang="zh-CN" altLang="en-US" dirty="0">
                <a:solidFill>
                  <a:srgbClr val="FF3300"/>
                </a:solidFill>
              </a:rPr>
              <a:t>按组对聚集函数求解，并过滤所有不满足条件的组</a:t>
            </a:r>
          </a:p>
          <a:p>
            <a:pPr lvl="1">
              <a:spcBef>
                <a:spcPct val="50000"/>
              </a:spcBef>
              <a:buNone/>
            </a:pP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908050" y="2308860"/>
            <a:ext cx="6250940" cy="223964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5pPr>
            <a:lvl6pPr marL="2514600" lvl="5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6pPr>
            <a:lvl7pPr marL="2971800" lvl="6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7pPr>
            <a:lvl8pPr marL="3429000" lvl="7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8pPr>
            <a:lvl9pPr marL="3886200" lvl="8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0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SELECT</a:t>
            </a: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[</a:t>
            </a:r>
            <a:r>
              <a:rPr kumimoji="0" lang="en-US" altLang="zh-CN" sz="20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ALL</a:t>
            </a: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|</a:t>
            </a:r>
            <a:r>
              <a:rPr kumimoji="0" lang="en-US" altLang="zh-CN" sz="20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DISTINCT</a:t>
            </a: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] A</a:t>
            </a:r>
            <a:r>
              <a:rPr kumimoji="0" lang="en-US" altLang="zh-CN" sz="20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,A</a:t>
            </a:r>
            <a:r>
              <a:rPr kumimoji="0" lang="en-US" altLang="zh-CN" sz="20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,…,A</a:t>
            </a:r>
            <a:r>
              <a:rPr kumimoji="0" lang="en-US" altLang="zh-CN" sz="20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0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FROM</a:t>
            </a: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 R</a:t>
            </a:r>
            <a:r>
              <a:rPr kumimoji="0" lang="en-US" altLang="zh-CN" sz="20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1</a:t>
            </a: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,R</a:t>
            </a:r>
            <a:r>
              <a:rPr kumimoji="0" lang="en-US" altLang="zh-CN" sz="20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2</a:t>
            </a: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 …,R</a:t>
            </a:r>
            <a:r>
              <a:rPr kumimoji="0" lang="en-US" altLang="zh-CN" sz="20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0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WHERE</a:t>
            </a: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condition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GROUP BY</a:t>
            </a: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A</a:t>
            </a:r>
            <a:r>
              <a:rPr kumimoji="0" lang="en-US" altLang="zh-CN" sz="20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k</a:t>
            </a: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HAVING</a:t>
            </a:r>
            <a:r>
              <a:rPr kumimoji="0" lang="en-US" altLang="zh-CN" sz="20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condition </a:t>
            </a:r>
            <a:endParaRPr kumimoji="0" lang="en-US" altLang="zh-CN" sz="20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68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4005064"/>
            <a:ext cx="3456384" cy="648072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96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HAVING</a:t>
            </a:r>
            <a:r>
              <a:rPr lang="zh-CN" altLang="en-US" dirty="0"/>
              <a:t>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1337945"/>
            <a:ext cx="8419465" cy="4899025"/>
          </a:xfrm>
        </p:spPr>
        <p:txBody>
          <a:bodyPr/>
          <a:lstStyle/>
          <a:p>
            <a:r>
              <a:rPr lang="zh-CN" altLang="en-US" dirty="0"/>
              <a:t>统计演员数量超过</a:t>
            </a:r>
            <a:r>
              <a:rPr lang="en-US" altLang="zh-CN" dirty="0"/>
              <a:t>1</a:t>
            </a:r>
            <a:r>
              <a:rPr lang="zh-CN" altLang="en-US" dirty="0"/>
              <a:t>人的所有电影，并列出人数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63525" y="2363470"/>
            <a:ext cx="65646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>
                <a:solidFill>
                  <a:srgbClr val="0000FF"/>
                </a:solidFill>
              </a:rPr>
              <a:t>SELECT </a:t>
            </a:r>
            <a:r>
              <a:rPr lang="en-US" sz="2000">
                <a:solidFill>
                  <a:schemeClr val="tx1"/>
                </a:solidFill>
              </a:rPr>
              <a:t>movietitle,movieyear,count(starname)</a:t>
            </a:r>
          </a:p>
          <a:p>
            <a:r>
              <a:rPr sz="2000">
                <a:solidFill>
                  <a:srgbClr val="0000FF"/>
                </a:solidFill>
              </a:rPr>
              <a:t>FROM </a:t>
            </a:r>
            <a:r>
              <a:rPr lang="en-US" sz="2000">
                <a:solidFill>
                  <a:schemeClr val="tx1"/>
                </a:solidFill>
              </a:rPr>
              <a:t>starsin</a:t>
            </a:r>
          </a:p>
          <a:p>
            <a:r>
              <a:rPr sz="2000">
                <a:solidFill>
                  <a:srgbClr val="0000FF"/>
                </a:solidFill>
              </a:rPr>
              <a:t>GROUP BY </a:t>
            </a:r>
            <a:r>
              <a:rPr lang="en-US" sz="2000">
                <a:solidFill>
                  <a:schemeClr val="tx1"/>
                </a:solidFill>
                <a:sym typeface="+mn-ea"/>
              </a:rPr>
              <a:t>movietitle,movieyear</a:t>
            </a:r>
            <a:endParaRPr sz="2000">
              <a:solidFill>
                <a:srgbClr val="0000FF"/>
              </a:solidFill>
            </a:endParaRPr>
          </a:p>
          <a:p>
            <a:r>
              <a:rPr sz="2000">
                <a:solidFill>
                  <a:srgbClr val="0000FF"/>
                </a:solidFill>
              </a:rPr>
              <a:t>having count(</a:t>
            </a:r>
            <a:r>
              <a:rPr sz="2000">
                <a:solidFill>
                  <a:schemeClr val="tx1"/>
                </a:solidFill>
              </a:rPr>
              <a:t>starname</a:t>
            </a:r>
            <a:r>
              <a:rPr sz="2000">
                <a:solidFill>
                  <a:srgbClr val="0000FF"/>
                </a:solidFill>
              </a:rPr>
              <a:t>)</a:t>
            </a:r>
            <a:r>
              <a:rPr sz="2000">
                <a:solidFill>
                  <a:schemeClr val="tx1"/>
                </a:solidFill>
              </a:rPr>
              <a:t>&gt;1</a:t>
            </a:r>
            <a:endParaRPr sz="2000">
              <a:solidFill>
                <a:srgbClr val="0000FF"/>
              </a:solidFill>
            </a:endParaRPr>
          </a:p>
          <a:p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69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9625"/>
            <a:ext cx="4305300" cy="2238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8170" y="3347720"/>
            <a:ext cx="41719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2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7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02"/>
            <a:ext cx="5753100" cy="2381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30" y="4652459"/>
            <a:ext cx="5705559" cy="223224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7" y="2514600"/>
            <a:ext cx="8048625" cy="182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73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525" y="1337945"/>
            <a:ext cx="8419465" cy="722903"/>
          </a:xfrm>
        </p:spPr>
        <p:txBody>
          <a:bodyPr/>
          <a:lstStyle/>
          <a:p>
            <a:r>
              <a:rPr lang="zh-CN" altLang="en-US" dirty="0"/>
              <a:t>统计每个演员参与演出的电影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r>
              <a:rPr lang="zh-CN" altLang="en-US" dirty="0"/>
              <a:t>求演出超过</a:t>
            </a:r>
            <a:r>
              <a:rPr lang="en-US" altLang="zh-CN" dirty="0"/>
              <a:t>1</a:t>
            </a:r>
            <a:r>
              <a:rPr lang="zh-CN" altLang="en-US" dirty="0"/>
              <a:t>部电影的电影演员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70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9625"/>
            <a:ext cx="4305300" cy="2238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3804285"/>
            <a:ext cx="2752725" cy="18288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7544" y="2470123"/>
            <a:ext cx="51845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select</a:t>
            </a:r>
            <a:r>
              <a:rPr lang="zh-CN" altLang="en-US" dirty="0">
                <a:solidFill>
                  <a:schemeClr val="tx1"/>
                </a:solidFill>
              </a:rPr>
              <a:t> starname, count(*)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from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starsin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group </a:t>
            </a:r>
            <a:r>
              <a:rPr lang="zh-CN" altLang="en-US" dirty="0">
                <a:solidFill>
                  <a:srgbClr val="0000FF"/>
                </a:solidFill>
              </a:rPr>
              <a:t>by </a:t>
            </a:r>
            <a:r>
              <a:rPr lang="zh-CN" altLang="en-US" dirty="0">
                <a:solidFill>
                  <a:schemeClr val="tx1"/>
                </a:solidFill>
              </a:rPr>
              <a:t>starname;</a:t>
            </a:r>
          </a:p>
        </p:txBody>
      </p:sp>
    </p:spTree>
    <p:extLst>
      <p:ext uri="{BB962C8B-B14F-4D97-AF65-F5344CB8AC3E}">
        <p14:creationId xmlns:p14="http://schemas.microsoft.com/office/powerpoint/2010/main" val="55482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标题 244737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096000" cy="762000"/>
          </a:xfrm>
        </p:spPr>
        <p:txBody>
          <a:bodyPr anchor="b"/>
          <a:lstStyle/>
          <a:p>
            <a:r>
              <a:rPr lang="zh-CN" altLang="en-US" dirty="0"/>
              <a:t>示例</a:t>
            </a:r>
            <a:endParaRPr lang="zh-CN" altLang="en-US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44740" name="矩形 244739"/>
          <p:cNvSpPr/>
          <p:nvPr/>
        </p:nvSpPr>
        <p:spPr>
          <a:xfrm>
            <a:off x="480060" y="1558290"/>
            <a:ext cx="7836356" cy="20744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求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演出超过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部电影的电影演员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SELECT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starname,count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(*)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FROM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starsIn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GROUP BY </a:t>
            </a:r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starname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HAVING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COUNT(*)&gt;1</a:t>
            </a:r>
          </a:p>
        </p:txBody>
      </p:sp>
      <p:sp>
        <p:nvSpPr>
          <p:cNvPr id="13" name="矩形 12"/>
          <p:cNvSpPr/>
          <p:nvPr/>
        </p:nvSpPr>
        <p:spPr>
          <a:xfrm>
            <a:off x="80327" y="4130247"/>
            <a:ext cx="79946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starsIn</a:t>
            </a:r>
            <a:endParaRPr lang="en-US" altLang="zh-CN" sz="1600" dirty="0">
              <a:solidFill>
                <a:schemeClr val="tx1"/>
              </a:solidFill>
              <a:latin typeface="Tahoma" panose="020B0604030504040204" pitchFamily="34" charset="0"/>
              <a:ea typeface="华文行楷" panose="0201080004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71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9625"/>
            <a:ext cx="4305300" cy="2238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3924507"/>
            <a:ext cx="27051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3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课堂讨论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</p:nvPr>
        </p:nvSpPr>
        <p:spPr>
          <a:xfrm>
            <a:off x="194310" y="1226185"/>
            <a:ext cx="8802688" cy="5410200"/>
          </a:xfrm>
        </p:spPr>
        <p:txBody>
          <a:bodyPr/>
          <a:lstStyle/>
          <a:p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</a:rPr>
              <a:t>至少在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</a:rPr>
              <a:t>2000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</a:rPr>
              <a:t>年之前制作过</a:t>
            </a:r>
            <a:r>
              <a:rPr lang="en-US" altLang="zh-CN" sz="2800" dirty="0" smtClean="0">
                <a:latin typeface="楷体" panose="02010609060101010101" charset="-122"/>
                <a:ea typeface="楷体" panose="02010609060101010101" charset="-122"/>
              </a:rPr>
              <a:t>1</a:t>
            </a:r>
            <a:r>
              <a:rPr lang="zh-CN" altLang="en-US" sz="2800" dirty="0" smtClean="0">
                <a:latin typeface="楷体" panose="02010609060101010101" charset="-122"/>
                <a:ea typeface="楷体" panose="02010609060101010101" charset="-122"/>
              </a:rPr>
              <a:t>部电影的电影制作人所制作电影的总时长。</a:t>
            </a:r>
            <a:endParaRPr lang="en-US" sz="2800" dirty="0" smtClean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568" y="2204864"/>
            <a:ext cx="72915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000FF"/>
                </a:solidFill>
              </a:rPr>
              <a:t>select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producerC, MIN</a:t>
            </a:r>
            <a:r>
              <a:rPr lang="zh-CN" altLang="en-US" sz="2000" dirty="0">
                <a:solidFill>
                  <a:schemeClr val="tx1"/>
                </a:solidFill>
              </a:rPr>
              <a:t>(YEAR</a:t>
            </a:r>
            <a:r>
              <a:rPr lang="zh-CN" altLang="en-US" sz="2000" dirty="0" smtClean="0">
                <a:solidFill>
                  <a:schemeClr val="tx1"/>
                </a:solidFill>
              </a:rPr>
              <a:t>)</a:t>
            </a:r>
            <a:r>
              <a:rPr lang="en-US" altLang="zh-CN" sz="2000" dirty="0" smtClean="0">
                <a:solidFill>
                  <a:schemeClr val="tx1"/>
                </a:solidFill>
              </a:rPr>
              <a:t>,</a:t>
            </a:r>
            <a:r>
              <a:rPr lang="zh-CN" altLang="en-US" sz="2000" dirty="0">
                <a:solidFill>
                  <a:schemeClr val="tx1"/>
                </a:solidFill>
              </a:rPr>
              <a:t> sum(length</a:t>
            </a:r>
            <a:r>
              <a:rPr lang="zh-CN" altLang="en-US" sz="2000" dirty="0" smtClean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l"/>
            <a:r>
              <a:rPr lang="zh-CN" altLang="en-US" sz="2000" dirty="0">
                <a:solidFill>
                  <a:srgbClr val="0000FF"/>
                </a:solidFill>
              </a:rPr>
              <a:t>from</a:t>
            </a:r>
            <a:r>
              <a:rPr lang="zh-CN" altLang="en-US" sz="2000" dirty="0">
                <a:solidFill>
                  <a:schemeClr val="tx1"/>
                </a:solidFill>
              </a:rPr>
              <a:t> movies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</a:rPr>
              <a:t>where</a:t>
            </a:r>
            <a:r>
              <a:rPr lang="zh-CN" altLang="en-US" sz="2000" dirty="0">
                <a:solidFill>
                  <a:schemeClr val="tx1"/>
                </a:solidFill>
              </a:rPr>
              <a:t> producerC is not null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</a:rPr>
              <a:t>group by </a:t>
            </a:r>
            <a:r>
              <a:rPr lang="zh-CN" altLang="en-US" sz="2000" dirty="0">
                <a:solidFill>
                  <a:schemeClr val="tx1"/>
                </a:solidFill>
              </a:rPr>
              <a:t>producerC</a:t>
            </a:r>
          </a:p>
          <a:p>
            <a:pPr algn="l"/>
            <a:r>
              <a:rPr lang="zh-CN" altLang="en-US" sz="2000" dirty="0">
                <a:solidFill>
                  <a:srgbClr val="0000FF"/>
                </a:solidFill>
              </a:rPr>
              <a:t>HAVING</a:t>
            </a:r>
            <a:r>
              <a:rPr lang="zh-CN" altLang="en-US" sz="2000" dirty="0">
                <a:solidFill>
                  <a:schemeClr val="tx1"/>
                </a:solidFill>
              </a:rPr>
              <a:t> MIN(YEAR</a:t>
            </a:r>
            <a:r>
              <a:rPr lang="zh-CN" altLang="en-US" sz="2000" dirty="0" smtClean="0">
                <a:solidFill>
                  <a:schemeClr val="tx1"/>
                </a:solidFill>
              </a:rPr>
              <a:t>)&lt;</a:t>
            </a:r>
            <a:r>
              <a:rPr lang="en-US" altLang="zh-CN" sz="2000" dirty="0" smtClean="0">
                <a:solidFill>
                  <a:schemeClr val="tx1"/>
                </a:solidFill>
              </a:rPr>
              <a:t>2000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72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03" y="4591050"/>
            <a:ext cx="7639050" cy="2266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198" y="3064510"/>
            <a:ext cx="4495800" cy="1304925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35971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73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51520" y="1772816"/>
            <a:ext cx="8604448" cy="42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30000"/>
              </a:spcBef>
              <a:buClr>
                <a:srgbClr val="0000FF"/>
              </a:buClr>
              <a:buFont typeface="Arial" charset="0"/>
              <a:buNone/>
              <a:defRPr/>
            </a:pP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kumimoji="1" lang="en-US" altLang="zh-CN" sz="32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HAVING </a:t>
            </a:r>
            <a:r>
              <a:rPr kumimoji="1" lang="zh-CN" altLang="en-US" sz="3200" b="1" dirty="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子句</a:t>
            </a:r>
          </a:p>
          <a:p>
            <a:pPr>
              <a:lnSpc>
                <a:spcPct val="105000"/>
              </a:lnSpc>
              <a:spcBef>
                <a:spcPct val="3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 如果分组后还要按一定的条件对这些分组进行筛选，只输出满足条件的组，则应该使用</a:t>
            </a:r>
            <a:r>
              <a:rPr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HAVING</a:t>
            </a:r>
            <a:r>
              <a:rPr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短语指定筛选条件。</a:t>
            </a:r>
          </a:p>
          <a:p>
            <a:pPr>
              <a:lnSpc>
                <a:spcPct val="11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WHERE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与</a:t>
            </a:r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HAVING</a:t>
            </a: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的区别：</a:t>
            </a:r>
          </a:p>
          <a:p>
            <a:pPr lvl="1">
              <a:lnSpc>
                <a:spcPct val="110000"/>
              </a:lnSpc>
              <a:spcBef>
                <a:spcPct val="40000"/>
              </a:spcBef>
              <a:buFont typeface="Wingdings 2" pitchFamily="18" charset="2"/>
              <a:buNone/>
              <a:defRPr/>
            </a:pPr>
            <a:r>
              <a:rPr lang="zh-CN" altLang="en-US" dirty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作用对象不同</a:t>
            </a:r>
          </a:p>
          <a:p>
            <a:pPr lvl="1">
              <a:lnSpc>
                <a:spcPct val="105000"/>
              </a:lnSpc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WHERE </a:t>
            </a:r>
            <a:r>
              <a:rPr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作用于基本表或视图，从中选择满足条件的元组；</a:t>
            </a:r>
          </a:p>
          <a:p>
            <a:pPr lvl="1">
              <a:lnSpc>
                <a:spcPct val="105000"/>
              </a:lnSpc>
              <a:spcBef>
                <a:spcPct val="3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en-US" altLang="zh-CN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HAVING</a:t>
            </a:r>
            <a:r>
              <a:rPr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短语作用于组，从中选择满足条件的组。</a:t>
            </a:r>
            <a:r>
              <a:rPr lang="zh-CN" altLang="en-US" sz="2400" dirty="0">
                <a:solidFill>
                  <a:srgbClr val="008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  <a:p>
            <a:pPr>
              <a:lnSpc>
                <a:spcPct val="105000"/>
              </a:lnSpc>
              <a:spcBef>
                <a:spcPct val="30000"/>
              </a:spcBef>
              <a:buClr>
                <a:srgbClr val="0000FF"/>
              </a:buClr>
              <a:buFont typeface="Wingdings" pitchFamily="2" charset="2"/>
              <a:buNone/>
              <a:defRPr/>
            </a:pPr>
            <a:endParaRPr lang="zh-CN" altLang="en-US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91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标题 53145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/>
              <a:t>课堂讨论</a:t>
            </a:r>
          </a:p>
        </p:txBody>
      </p:sp>
      <p:sp>
        <p:nvSpPr>
          <p:cNvPr id="531459" name="文本占位符 531458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795385" cy="934720"/>
          </a:xfrm>
        </p:spPr>
        <p:txBody>
          <a:bodyPr/>
          <a:lstStyle/>
          <a:p>
            <a:pPr lvl="0">
              <a:lnSpc>
                <a:spcPct val="110000"/>
              </a:lnSpc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发行一部以上电影的电影公司：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664845" y="1838960"/>
            <a:ext cx="5602605" cy="258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lnSpc>
                <a:spcPct val="110000"/>
              </a:lnSpc>
              <a:buNone/>
            </a:pPr>
            <a:r>
              <a:rPr sz="1800" dirty="0">
                <a:solidFill>
                  <a:srgbClr val="0000FF"/>
                </a:solidFill>
                <a:sym typeface="+mn-ea"/>
              </a:rPr>
              <a:t>SELECT </a:t>
            </a:r>
            <a:r>
              <a:rPr sz="1800" dirty="0" err="1">
                <a:solidFill>
                  <a:schemeClr val="tx1"/>
                </a:solidFill>
                <a:sym typeface="+mn-ea"/>
              </a:rPr>
              <a:t>studioname,</a:t>
            </a:r>
            <a:r>
              <a:rPr lang="en-US" sz="1800" dirty="0" err="1">
                <a:solidFill>
                  <a:schemeClr val="tx1"/>
                </a:solidFill>
                <a:sym typeface="+mn-ea"/>
              </a:rPr>
              <a:t>COUNT</a:t>
            </a:r>
            <a:r>
              <a:rPr sz="1800" dirty="0">
                <a:solidFill>
                  <a:schemeClr val="tx1"/>
                </a:solidFill>
                <a:sym typeface="+mn-ea"/>
              </a:rPr>
              <a:t>(*)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sz="1800" dirty="0">
                <a:solidFill>
                  <a:srgbClr val="0000FF"/>
                </a:solidFill>
                <a:sym typeface="+mn-ea"/>
              </a:rPr>
              <a:t>FROM </a:t>
            </a:r>
            <a:r>
              <a:rPr sz="1800" dirty="0">
                <a:solidFill>
                  <a:schemeClr val="tx1"/>
                </a:solidFill>
                <a:sym typeface="+mn-ea"/>
              </a:rPr>
              <a:t>movies</a:t>
            </a:r>
            <a:endParaRPr sz="1800" dirty="0">
              <a:solidFill>
                <a:srgbClr val="0000FF"/>
              </a:solidFill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solidFill>
                  <a:srgbClr val="0000FF"/>
                </a:solidFill>
                <a:sym typeface="+mn-ea"/>
              </a:rPr>
              <a:t>WHERE</a:t>
            </a:r>
            <a:r>
              <a:rPr sz="1800" dirty="0">
                <a:solidFill>
                  <a:srgbClr val="0000FF"/>
                </a:solidFill>
                <a:sym typeface="+mn-ea"/>
              </a:rPr>
              <a:t> </a:t>
            </a:r>
            <a:r>
              <a:rPr sz="1800" dirty="0" err="1">
                <a:solidFill>
                  <a:schemeClr val="tx1"/>
                </a:solidFill>
                <a:sym typeface="+mn-ea"/>
              </a:rPr>
              <a:t>studioname</a:t>
            </a:r>
            <a:r>
              <a:rPr sz="1800" dirty="0">
                <a:solidFill>
                  <a:schemeClr val="tx1"/>
                </a:solidFill>
                <a:sym typeface="+mn-ea"/>
              </a:rPr>
              <a:t> is not null</a:t>
            </a:r>
            <a:endParaRPr sz="1800" dirty="0">
              <a:solidFill>
                <a:srgbClr val="0000FF"/>
              </a:solidFill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solidFill>
                  <a:srgbClr val="0000FF"/>
                </a:solidFill>
                <a:sym typeface="+mn-ea"/>
              </a:rPr>
              <a:t>GROUP BY</a:t>
            </a:r>
            <a:r>
              <a:rPr sz="1800" dirty="0">
                <a:solidFill>
                  <a:srgbClr val="0000FF"/>
                </a:solidFill>
                <a:sym typeface="+mn-ea"/>
              </a:rPr>
              <a:t> </a:t>
            </a:r>
            <a:r>
              <a:rPr sz="1800" dirty="0" err="1">
                <a:solidFill>
                  <a:schemeClr val="tx1"/>
                </a:solidFill>
                <a:sym typeface="+mn-ea"/>
              </a:rPr>
              <a:t>studioname</a:t>
            </a:r>
            <a:endParaRPr sz="1800" dirty="0">
              <a:solidFill>
                <a:schemeClr val="tx1"/>
              </a:solidFill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solidFill>
                  <a:srgbClr val="0000FF"/>
                </a:solidFill>
                <a:sym typeface="+mn-ea"/>
              </a:rPr>
              <a:t>HAVING</a:t>
            </a:r>
            <a:r>
              <a:rPr sz="1800" dirty="0">
                <a:solidFill>
                  <a:srgbClr val="0000FF"/>
                </a:solidFill>
                <a:sym typeface="+mn-ea"/>
              </a:rPr>
              <a:t> </a:t>
            </a:r>
            <a:r>
              <a:rPr lang="en-US" sz="1800" dirty="0">
                <a:solidFill>
                  <a:srgbClr val="0000FF"/>
                </a:solidFill>
                <a:sym typeface="+mn-ea"/>
              </a:rPr>
              <a:t>COUNT</a:t>
            </a:r>
            <a:r>
              <a:rPr sz="1800" dirty="0" smtClean="0">
                <a:solidFill>
                  <a:schemeClr val="tx1"/>
                </a:solidFill>
                <a:sym typeface="+mn-ea"/>
              </a:rPr>
              <a:t>(</a:t>
            </a:r>
            <a:r>
              <a:rPr lang="en-US" sz="1800" dirty="0" smtClean="0">
                <a:solidFill>
                  <a:schemeClr val="tx1"/>
                </a:solidFill>
                <a:sym typeface="+mn-ea"/>
              </a:rPr>
              <a:t>*</a:t>
            </a:r>
            <a:r>
              <a:rPr sz="1800" dirty="0" smtClean="0">
                <a:solidFill>
                  <a:schemeClr val="tx1"/>
                </a:solidFill>
                <a:sym typeface="+mn-ea"/>
              </a:rPr>
              <a:t>)&gt;</a:t>
            </a:r>
            <a:r>
              <a:rPr lang="en-US" sz="1800" dirty="0">
                <a:solidFill>
                  <a:schemeClr val="tx1"/>
                </a:solidFill>
                <a:sym typeface="+mn-ea"/>
              </a:rPr>
              <a:t>1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74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29150"/>
            <a:ext cx="7600950" cy="2228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097405"/>
            <a:ext cx="29051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5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标题 24576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096000" cy="762000"/>
          </a:xfrm>
        </p:spPr>
        <p:txBody>
          <a:bodyPr anchor="b"/>
          <a:lstStyle/>
          <a:p>
            <a:r>
              <a:rPr lang="zh-CN" altLang="en-US" sz="4000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数据排序 </a:t>
            </a:r>
          </a:p>
        </p:txBody>
      </p:sp>
      <p:pic>
        <p:nvPicPr>
          <p:cNvPr id="245765" name="图片 245764" descr="SY01265_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6096000"/>
            <a:ext cx="457200" cy="76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438150" y="1694815"/>
            <a:ext cx="826770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ORDER BY</a:t>
            </a:r>
            <a:r>
              <a:rPr lang="zh-CN" altLang="en-US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子句在</a:t>
            </a:r>
            <a:r>
              <a:rPr lang="en-US" altLang="zh-CN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HAVING</a:t>
            </a:r>
            <a:r>
              <a:rPr lang="zh-CN" altLang="en-US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子句之后</a:t>
            </a:r>
            <a:endParaRPr lang="en-US" altLang="zh-CN" sz="2800" dirty="0">
              <a:solidFill>
                <a:srgbClr val="0000FF"/>
              </a:solidFill>
              <a:effectLst/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280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ORDER BY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 Ai[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ASC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|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DESC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],Aj [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ASC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|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DESC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], …</a:t>
            </a:r>
          </a:p>
          <a:p>
            <a:r>
              <a:rPr lang="zh-CN" altLang="en-US" sz="28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先按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Ai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排序，相同</a:t>
            </a:r>
            <a:r>
              <a:rPr lang="zh-CN" altLang="en-US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Ai则按Aj排序</a:t>
            </a:r>
            <a:r>
              <a:rPr lang="en-US" altLang="zh-CN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...</a:t>
            </a:r>
          </a:p>
          <a:p>
            <a:r>
              <a:rPr kumimoji="0" lang="zh-CN" altLang="en-US" sz="28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默认为</a:t>
            </a:r>
            <a:r>
              <a:rPr kumimoji="0" lang="en-US" altLang="zh-CN" sz="28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ASC</a:t>
            </a:r>
            <a:r>
              <a:rPr kumimoji="0" lang="zh-CN" altLang="en-US" sz="28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即升序，</a:t>
            </a:r>
            <a:r>
              <a:rPr kumimoji="0" lang="en-US" altLang="zh-CN" sz="28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DESC</a:t>
            </a:r>
            <a:r>
              <a:rPr kumimoji="0" lang="zh-CN" altLang="en-US" sz="28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  <a:sym typeface="+mn-ea"/>
              </a:rPr>
              <a:t>表示降序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75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28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标题 24576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6096000" cy="762000"/>
          </a:xfrm>
        </p:spPr>
        <p:txBody>
          <a:bodyPr anchor="b"/>
          <a:lstStyle/>
          <a:p>
            <a:r>
              <a:rPr lang="zh-CN" altLang="en-US" dirty="0"/>
              <a:t>数据排序 </a:t>
            </a:r>
          </a:p>
        </p:txBody>
      </p:sp>
      <p:sp>
        <p:nvSpPr>
          <p:cNvPr id="245764" name="矩形 245763"/>
          <p:cNvSpPr/>
          <p:nvPr/>
        </p:nvSpPr>
        <p:spPr>
          <a:xfrm>
            <a:off x="420370" y="1357630"/>
            <a:ext cx="8454390" cy="478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例：上例按电影公司名称降序排序</a:t>
            </a:r>
            <a:endParaRPr lang="en-US" altLang="zh-CN" sz="200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45765" name="图片 245764" descr="SY01265_">
            <a:hlinkClick r:id="" action="ppaction://noactio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6096000"/>
            <a:ext cx="457200" cy="76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20370" y="2137410"/>
            <a:ext cx="5602605" cy="3026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lnSpc>
                <a:spcPct val="110000"/>
              </a:lnSpc>
              <a:buNone/>
            </a:pPr>
            <a:r>
              <a:rPr sz="1800">
                <a:solidFill>
                  <a:srgbClr val="0000FF"/>
                </a:solidFill>
                <a:sym typeface="+mn-ea"/>
              </a:rPr>
              <a:t>SELECT </a:t>
            </a:r>
            <a:r>
              <a:rPr sz="1800">
                <a:solidFill>
                  <a:schemeClr val="tx1"/>
                </a:solidFill>
                <a:sym typeface="+mn-ea"/>
              </a:rPr>
              <a:t>studioname,</a:t>
            </a:r>
            <a:r>
              <a:rPr lang="en-US" sz="1800">
                <a:solidFill>
                  <a:schemeClr val="tx1"/>
                </a:solidFill>
                <a:sym typeface="+mn-ea"/>
              </a:rPr>
              <a:t>COUNT</a:t>
            </a:r>
            <a:r>
              <a:rPr sz="1800">
                <a:solidFill>
                  <a:schemeClr val="tx1"/>
                </a:solidFill>
                <a:sym typeface="+mn-ea"/>
              </a:rPr>
              <a:t>(*)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sz="1800">
                <a:solidFill>
                  <a:srgbClr val="0000FF"/>
                </a:solidFill>
                <a:sym typeface="+mn-ea"/>
              </a:rPr>
              <a:t>FROM </a:t>
            </a:r>
            <a:r>
              <a:rPr sz="1800">
                <a:solidFill>
                  <a:schemeClr val="tx1"/>
                </a:solidFill>
                <a:sym typeface="+mn-ea"/>
              </a:rPr>
              <a:t>movies</a:t>
            </a:r>
            <a:endParaRPr sz="1800">
              <a:solidFill>
                <a:srgbClr val="0000FF"/>
              </a:solidFill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>
                <a:solidFill>
                  <a:srgbClr val="0000FF"/>
                </a:solidFill>
                <a:sym typeface="+mn-ea"/>
              </a:rPr>
              <a:t>WHERE</a:t>
            </a:r>
            <a:r>
              <a:rPr sz="1800">
                <a:solidFill>
                  <a:srgbClr val="0000FF"/>
                </a:solidFill>
                <a:sym typeface="+mn-ea"/>
              </a:rPr>
              <a:t> </a:t>
            </a:r>
            <a:r>
              <a:rPr sz="1800">
                <a:solidFill>
                  <a:schemeClr val="tx1"/>
                </a:solidFill>
                <a:sym typeface="+mn-ea"/>
              </a:rPr>
              <a:t>studioname is not null</a:t>
            </a:r>
            <a:endParaRPr sz="1800">
              <a:solidFill>
                <a:srgbClr val="0000FF"/>
              </a:solidFill>
              <a:sym typeface="+mn-ea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>
                <a:solidFill>
                  <a:srgbClr val="0000FF"/>
                </a:solidFill>
                <a:sym typeface="+mn-ea"/>
              </a:rPr>
              <a:t>GROUP BY</a:t>
            </a:r>
            <a:r>
              <a:rPr sz="1800">
                <a:solidFill>
                  <a:srgbClr val="0000FF"/>
                </a:solidFill>
                <a:sym typeface="+mn-ea"/>
              </a:rPr>
              <a:t> </a:t>
            </a:r>
            <a:r>
              <a:rPr sz="1800">
                <a:solidFill>
                  <a:schemeClr val="tx1"/>
                </a:solidFill>
                <a:sym typeface="+mn-ea"/>
              </a:rPr>
              <a:t>studioname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>
                <a:solidFill>
                  <a:srgbClr val="0000FF"/>
                </a:solidFill>
                <a:sym typeface="+mn-ea"/>
              </a:rPr>
              <a:t>HAVING</a:t>
            </a:r>
            <a:r>
              <a:rPr sz="1800">
                <a:solidFill>
                  <a:srgbClr val="0000FF"/>
                </a:solidFill>
                <a:sym typeface="+mn-ea"/>
              </a:rPr>
              <a:t> </a:t>
            </a:r>
            <a:r>
              <a:rPr lang="en-US" sz="1800">
                <a:solidFill>
                  <a:srgbClr val="0000FF"/>
                </a:solidFill>
                <a:sym typeface="+mn-ea"/>
              </a:rPr>
              <a:t>COUNT</a:t>
            </a:r>
            <a:r>
              <a:rPr sz="1800">
                <a:solidFill>
                  <a:schemeClr val="tx1"/>
                </a:solidFill>
                <a:sym typeface="+mn-ea"/>
              </a:rPr>
              <a:t>(studioname)&gt;</a:t>
            </a:r>
            <a:r>
              <a:rPr lang="en-US" sz="1800">
                <a:solidFill>
                  <a:schemeClr val="tx1"/>
                </a:solidFill>
                <a:sym typeface="+mn-ea"/>
              </a:rPr>
              <a:t>1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1800">
              <a:solidFill>
                <a:schemeClr val="tx1"/>
              </a:solidFill>
            </a:endParaRPr>
          </a:p>
          <a:p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6300" y="4342765"/>
            <a:ext cx="8267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ORDER BY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studioName </a:t>
            </a:r>
            <a:r>
              <a:rPr lang="en-US" altLang="zh-CN" sz="280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DESC</a:t>
            </a:r>
            <a:endParaRPr kumimoji="0" lang="en-US" altLang="zh-CN" sz="28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76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726690"/>
            <a:ext cx="28860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3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3065" y="167005"/>
            <a:ext cx="7550785" cy="84582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4000" b="0" i="0" u="none" strike="noStrike" kern="1200" cap="all" spc="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查询语句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170180" y="1517015"/>
            <a:ext cx="8802688" cy="3784193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SELECT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[</a:t>
            </a:r>
            <a:r>
              <a:rPr kumimoji="0" lang="en-US" altLang="zh-CN" sz="28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ALL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|</a:t>
            </a:r>
            <a:r>
              <a:rPr kumimoji="0" lang="en-US" altLang="zh-CN" sz="28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DISTINCT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] A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,A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,…,A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FROM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 </a:t>
            </a:r>
            <a:r>
              <a:rPr kumimoji="0" lang="en-US" altLang="zh-CN" sz="2800" b="0" i="0" u="none" strike="noStrike" kern="1200" cap="none" normalizeH="0" baseline="0" dirty="0">
                <a:solidFill>
                  <a:srgbClr val="FF0000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R</a:t>
            </a:r>
            <a:r>
              <a:rPr kumimoji="0" lang="en-US" altLang="zh-CN" sz="2800" b="0" i="0" u="none" strike="noStrike" kern="1200" cap="none" normalizeH="0" dirty="0">
                <a:solidFill>
                  <a:srgbClr val="FF0000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normalizeH="0" baseline="0" dirty="0">
                <a:solidFill>
                  <a:srgbClr val="FF0000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,R</a:t>
            </a:r>
            <a:r>
              <a:rPr kumimoji="0" lang="en-US" altLang="zh-CN" sz="2800" b="0" i="0" u="none" strike="noStrike" kern="1200" cap="none" normalizeH="0" dirty="0">
                <a:solidFill>
                  <a:srgbClr val="FF0000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2</a:t>
            </a:r>
            <a:r>
              <a:rPr kumimoji="0" lang="en-US" altLang="zh-CN" sz="2800" b="0" i="0" u="none" strike="noStrike" kern="1200" cap="none" normalizeH="0" baseline="0" dirty="0">
                <a:solidFill>
                  <a:srgbClr val="FF0000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, …,R</a:t>
            </a:r>
            <a:r>
              <a:rPr kumimoji="0" lang="en-US" altLang="zh-CN" sz="2800" b="0" i="0" u="none" strike="noStrike" kern="1200" cap="none" normalizeH="0" dirty="0">
                <a:solidFill>
                  <a:srgbClr val="FF0000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[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WHERE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condition]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[</a:t>
            </a:r>
            <a:r>
              <a:rPr kumimoji="0" lang="en-US" altLang="zh-CN" sz="28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GROUP BY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A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k]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[</a:t>
            </a:r>
            <a:r>
              <a:rPr kumimoji="0" lang="en-US" altLang="zh-CN" sz="2800" b="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HAVING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condition]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[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ORDER BY</a:t>
            </a:r>
            <a:r>
              <a:rPr kumimoji="0" lang="en-US" altLang="zh-CN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A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 [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ASC</a:t>
            </a:r>
            <a:r>
              <a:rPr kumimoji="0" lang="en-US" altLang="zh-CN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|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DESC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],  A</a:t>
            </a:r>
            <a:r>
              <a:rPr kumimoji="0" lang="en-US" altLang="zh-CN" sz="2800" b="0" i="0" u="none" strike="noStrike" kern="1200" cap="none" normalizeH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j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 [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ASC</a:t>
            </a:r>
            <a:r>
              <a:rPr kumimoji="0" lang="en-US" altLang="zh-CN" sz="280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|</a:t>
            </a:r>
            <a:r>
              <a:rPr kumimoji="0" lang="en-US" altLang="zh-CN" sz="2800" i="0" u="none" strike="noStrike" kern="1200" cap="none" normalizeH="0" baseline="0" dirty="0">
                <a:solidFill>
                  <a:srgbClr val="0000FF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DESC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], </a:t>
            </a:r>
            <a:r>
              <a:rPr kumimoji="0" lang="en-US" altLang="zh-CN" sz="32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32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77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06944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04931" y="859317"/>
            <a:ext cx="5964537" cy="4899025"/>
          </a:xfrm>
        </p:spPr>
        <p:txBody>
          <a:bodyPr/>
          <a:lstStyle/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统计每个演员参与演出的不同系列的电影数量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78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图片 31" descr="&lt;strong&gt;Question&lt;/strong&gt; Mark Help - Free image on Pixabay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99" y="1216743"/>
            <a:ext cx="2555776" cy="2555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203834" y="4071257"/>
            <a:ext cx="8783955" cy="2705472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b="0" i="0" u="none" kern="1200" baseline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2pPr>
            <a:lvl3pPr marL="114300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3pPr>
            <a:lvl4pPr marL="160020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4pPr>
            <a:lvl5pPr marL="205740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5pPr>
            <a:lvl6pPr marL="2514600" lvl="5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6pPr>
            <a:lvl7pPr marL="2971800" lvl="6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7pPr>
            <a:lvl8pPr marL="3429000" lvl="7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8pPr>
            <a:lvl9pPr marL="3886200" lvl="8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华文新魏" panose="02010800040101010101" pitchFamily="2" charset="-122"/>
                <a:cs typeface="+mn-cs"/>
              </a:defRPr>
            </a:lvl9pPr>
          </a:lstStyle>
          <a:p>
            <a:pPr algn="l" eaLnBrk="0" hangingPunct="0"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pc="3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simple movies database</a:t>
            </a:r>
          </a:p>
          <a:p>
            <a:pPr lvl="1" algn="l" eaLnBrk="0" hangingPunct="0"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000" spc="30" dirty="0" smtClean="0">
                <a:latin typeface="宋体" panose="02010600030101010101" pitchFamily="2" charset="-122"/>
                <a:ea typeface="宋体" panose="02010600030101010101" pitchFamily="2" charset="-122"/>
              </a:rPr>
              <a:t>Movies(</a:t>
            </a:r>
            <a:r>
              <a:rPr lang="en-US" altLang="zh-CN" sz="2000" spc="3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title,year,length,movieType,studioname,producerC</a:t>
            </a:r>
            <a:r>
              <a:rPr lang="en-US" altLang="zh-CN" sz="2000" spc="30" dirty="0" smtClean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</a:p>
          <a:p>
            <a:pPr lvl="1" algn="l" eaLnBrk="0" hangingPunct="0"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000" spc="3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movieStar</a:t>
            </a:r>
            <a:r>
              <a:rPr lang="en-US" altLang="zh-CN" sz="2000" spc="3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spc="3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name,address,gender,birthdate</a:t>
            </a:r>
            <a:r>
              <a:rPr lang="en-US" altLang="zh-CN" sz="2000" spc="3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 algn="l" eaLnBrk="0" hangingPunct="0"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000" spc="3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StarIn</a:t>
            </a:r>
            <a:r>
              <a:rPr lang="en-US" altLang="zh-CN" sz="2000" spc="3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spc="3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movietitle,movieyear,starname</a:t>
            </a:r>
            <a:r>
              <a:rPr lang="en-US" altLang="zh-CN" sz="2000" spc="3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 algn="l" eaLnBrk="0" hangingPunct="0"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000" spc="3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MovieExec</a:t>
            </a:r>
            <a:r>
              <a:rPr lang="en-US" altLang="zh-CN" sz="2000" spc="30" dirty="0" smtClean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spc="3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name,address,cert,netWorth</a:t>
            </a:r>
            <a:r>
              <a:rPr lang="en-US" altLang="zh-CN" sz="2000" spc="3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 algn="l" eaLnBrk="0" hangingPunct="0"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000" spc="30" dirty="0" smtClean="0">
                <a:latin typeface="宋体" panose="02010600030101010101" pitchFamily="2" charset="-122"/>
                <a:ea typeface="宋体" panose="02010600030101010101" pitchFamily="2" charset="-122"/>
              </a:rPr>
              <a:t>Studio(</a:t>
            </a:r>
            <a:r>
              <a:rPr lang="en-US" altLang="zh-CN" sz="2000" spc="3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name,address,presC</a:t>
            </a:r>
            <a:r>
              <a:rPr lang="en-US" altLang="zh-CN" sz="2000" spc="30" dirty="0" smtClean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 algn="l" eaLnBrk="0" hangingPunct="0"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lang="en-US" altLang="zh-CN" sz="2400" spc="3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l" eaLnBrk="0" hangingPunct="0"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lang="en-US" altLang="zh-CN" sz="2400" spc="3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0" hangingPunct="0"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lang="zh-CN" altLang="en-US" spc="3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032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多关系查询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79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16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539649"/>
          <p:cNvSpPr>
            <a:spLocks noGrp="1"/>
          </p:cNvSpPr>
          <p:nvPr>
            <p:ph type="title"/>
          </p:nvPr>
        </p:nvSpPr>
        <p:spPr>
          <a:xfrm>
            <a:off x="352425" y="166688"/>
            <a:ext cx="8486775" cy="846137"/>
          </a:xfrm>
        </p:spPr>
        <p:txBody>
          <a:bodyPr anchor="b"/>
          <a:lstStyle/>
          <a:p>
            <a:r>
              <a:rPr lang="en-US" altLang="zh-CN" sz="4000" dirty="0">
                <a:latin typeface="楷体" panose="02010609060101010101" charset="-122"/>
                <a:ea typeface="楷体" panose="02010609060101010101" charset="-122"/>
              </a:rPr>
              <a:t>SQL</a:t>
            </a:r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</a:rPr>
              <a:t>功能和组成</a:t>
            </a:r>
          </a:p>
        </p:txBody>
      </p:sp>
      <p:graphicFrame>
        <p:nvGraphicFramePr>
          <p:cNvPr id="539651" name="表格 539650"/>
          <p:cNvGraphicFramePr/>
          <p:nvPr>
            <p:extLst>
              <p:ext uri="{D42A27DB-BD31-4B8C-83A1-F6EECF244321}">
                <p14:modId xmlns:p14="http://schemas.microsoft.com/office/powerpoint/2010/main" val="1672417077"/>
              </p:ext>
            </p:extLst>
          </p:nvPr>
        </p:nvGraphicFramePr>
        <p:xfrm>
          <a:off x="276225" y="1844675"/>
          <a:ext cx="8722360" cy="3664585"/>
        </p:xfrm>
        <a:graphic>
          <a:graphicData uri="http://schemas.openxmlformats.org/drawingml/2006/table">
            <a:tbl>
              <a:tblPr/>
              <a:tblGrid>
                <a:gridCol w="208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7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400" b="1" dirty="0">
                          <a:solidFill>
                            <a:schemeClr val="hlink"/>
                          </a:solidFill>
                        </a:rPr>
                        <a:t>SQL</a:t>
                      </a:r>
                      <a:r>
                        <a:rPr lang="zh-CN" altLang="en-US" sz="2400" b="1" dirty="0">
                          <a:solidFill>
                            <a:schemeClr val="hlink"/>
                          </a:solidFill>
                        </a:rPr>
                        <a:t>功能</a:t>
                      </a:r>
                      <a:endParaRPr lang="zh-CN" altLang="en-US" sz="2400" b="1">
                        <a:solidFill>
                          <a:schemeClr val="hlink"/>
                        </a:solidFill>
                      </a:endParaRPr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b="1" dirty="0">
                          <a:solidFill>
                            <a:schemeClr val="hlink"/>
                          </a:solidFill>
                        </a:rPr>
                        <a:t>操作符</a:t>
                      </a:r>
                      <a:endParaRPr lang="zh-CN" altLang="en-US" sz="2400" b="1">
                        <a:solidFill>
                          <a:schemeClr val="hlink"/>
                        </a:solidFill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662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b="1" dirty="0"/>
                        <a:t>数据定义</a:t>
                      </a:r>
                      <a:endParaRPr lang="zh-CN" altLang="en-US" sz="2400" b="1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CREATE</a:t>
                      </a:r>
                      <a:r>
                        <a:rPr lang="zh-CN" alt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，</a:t>
                      </a:r>
                      <a:r>
                        <a:rPr lang="en-US" altLang="zh-CN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ALTER</a:t>
                      </a:r>
                      <a:r>
                        <a:rPr lang="zh-CN" altLang="en-US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，</a:t>
                      </a:r>
                      <a:r>
                        <a:rPr lang="en-US" altLang="zh-CN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DROP</a:t>
                      </a:r>
                      <a:endParaRPr lang="zh-CN" altLang="en-US" sz="24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250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b="1" dirty="0"/>
                        <a:t>数据操纵</a:t>
                      </a:r>
                      <a:endParaRPr lang="zh-CN" altLang="en-US" sz="2400" b="1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INSERT</a:t>
                      </a:r>
                      <a:r>
                        <a:rPr lang="zh-CN" altLang="en-US" sz="2400" b="1" dirty="0"/>
                        <a:t>，</a:t>
                      </a:r>
                      <a:r>
                        <a:rPr lang="en-US" altLang="zh-CN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UPDATE</a:t>
                      </a:r>
                      <a:r>
                        <a:rPr lang="zh-CN" altLang="en-US" sz="2400" b="1" dirty="0"/>
                        <a:t>，</a:t>
                      </a:r>
                      <a:r>
                        <a:rPr lang="en-US" altLang="zh-CN" sz="2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DELETE</a:t>
                      </a:r>
                      <a:r>
                        <a:rPr lang="zh-CN" altLang="en-US" sz="2400" b="1" dirty="0">
                          <a:sym typeface="+mn-ea"/>
                        </a:rPr>
                        <a:t>，</a:t>
                      </a:r>
                      <a:r>
                        <a:rPr lang="en-US" altLang="zh-CN" sz="4400" b="1" dirty="0">
                          <a:solidFill>
                            <a:srgbClr val="CC0000"/>
                          </a:solidFill>
                          <a:sym typeface="+mn-ea"/>
                        </a:rPr>
                        <a:t>SELECT</a:t>
                      </a:r>
                      <a:endParaRPr lang="zh-CN" altLang="en-US" sz="2400" b="1" dirty="0">
                        <a:solidFill>
                          <a:srgbClr val="CC0000"/>
                        </a:solidFill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663"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zh-CN" altLang="en-US" sz="2400" b="1" dirty="0"/>
                        <a:t>数据控制</a:t>
                      </a:r>
                      <a:endParaRPr lang="zh-CN" altLang="en-US" sz="2400" b="1"/>
                    </a:p>
                  </a:txBody>
                  <a:tcPr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Tahoma" panose="020B0604030504040204" pitchFamily="34" charset="0"/>
                          <a:ea typeface="华文行楷" panose="02010800040101010101" charset="-122"/>
                        </a:defRPr>
                      </a:lvl1pPr>
                      <a:lvl2pPr marL="742950" lvl="1" indent="-28575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2pPr>
                      <a:lvl3pPr marL="1143000" lvl="2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3pPr>
                      <a:lvl4pPr marL="1600200" lvl="3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4pPr>
                      <a:lvl5pPr marL="2057400" lvl="4" indent="-2286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华文新魏" panose="02010800040101010101" pitchFamily="2" charset="-122"/>
                        </a:defRPr>
                      </a:lvl5pPr>
                    </a:lstStyle>
                    <a:p>
                      <a:pPr marL="0" lvl="0" indent="0" algn="ctr" fontAlgn="ctr">
                        <a:buNone/>
                      </a:pPr>
                      <a:r>
                        <a:rPr lang="en-US" altLang="zh-CN" sz="2400" b="1" dirty="0"/>
                        <a:t>GRANT</a:t>
                      </a:r>
                      <a:r>
                        <a:rPr lang="zh-CN" altLang="en-US" sz="2400" b="1" dirty="0"/>
                        <a:t>，</a:t>
                      </a:r>
                      <a:r>
                        <a:rPr lang="en-US" altLang="zh-CN" sz="2400" b="1" dirty="0"/>
                        <a:t>REVOKE</a:t>
                      </a:r>
                      <a:r>
                        <a:rPr lang="zh-CN" altLang="en-US" sz="2400" b="1" dirty="0"/>
                        <a:t>、COMMIT、ROLLBACK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8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120" y="1457325"/>
            <a:ext cx="8239760" cy="1787525"/>
          </a:xfrm>
        </p:spPr>
        <p:txBody>
          <a:bodyPr/>
          <a:lstStyle/>
          <a:p>
            <a:r>
              <a:rPr lang="zh-CN" altLang="en-US" dirty="0"/>
              <a:t>现实应用中往往希望查询多张表联合的</a:t>
            </a:r>
            <a:r>
              <a:rPr lang="zh-CN" altLang="en-US" dirty="0" smtClean="0"/>
              <a:t>数据</a:t>
            </a:r>
            <a:endParaRPr lang="zh-CN" altLang="en-US" dirty="0"/>
          </a:p>
          <a:p>
            <a:pPr lvl="1"/>
            <a:r>
              <a:rPr lang="zh-CN" altLang="en-US" sz="2000" dirty="0" smtClean="0"/>
              <a:t>例如某部电影</a:t>
            </a:r>
            <a:r>
              <a:rPr lang="zh-CN" altLang="en-US" sz="2000" dirty="0"/>
              <a:t>中的男</a:t>
            </a:r>
            <a:r>
              <a:rPr lang="zh-CN" altLang="en-US" sz="2000" dirty="0" smtClean="0"/>
              <a:t>演员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zh-CN" altLang="en-US" sz="3200" dirty="0">
                <a:effectLst>
                  <a:outerShdw blurRad="38100" dist="38100" dir="2700000">
                    <a:srgbClr val="C0C0C0"/>
                  </a:outerShdw>
                </a:effectLst>
              </a:rPr>
              <a:t>连接查询： </a:t>
            </a:r>
            <a:r>
              <a:rPr lang="zh-CN" altLang="en-US" sz="3200" dirty="0" smtClean="0">
                <a:effectLst>
                  <a:outerShdw blurRad="38100" dist="38100" dir="2700000">
                    <a:srgbClr val="C0C0C0"/>
                  </a:outerShdw>
                </a:effectLst>
              </a:rPr>
              <a:t>同时涉及到</a:t>
            </a:r>
            <a:r>
              <a:rPr lang="en-US" altLang="zh-CN" sz="3200" dirty="0" smtClean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2</a:t>
            </a:r>
            <a:r>
              <a:rPr lang="zh-CN" altLang="en-US" sz="3200" dirty="0" smtClean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个以上</a:t>
            </a:r>
            <a:r>
              <a:rPr lang="zh-CN" altLang="en-US" sz="3200" dirty="0" smtClean="0">
                <a:effectLst>
                  <a:outerShdw blurRad="38100" dist="38100" dir="2700000">
                    <a:srgbClr val="C0C0C0"/>
                  </a:outerShdw>
                </a:effectLst>
              </a:rPr>
              <a:t>关系表的查询</a:t>
            </a:r>
            <a:endParaRPr lang="en-US" altLang="zh-CN" sz="3200" dirty="0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33825" name="Rectangle 108"/>
          <p:cNvSpPr/>
          <p:nvPr/>
        </p:nvSpPr>
        <p:spPr>
          <a:xfrm>
            <a:off x="2339752" y="2922905"/>
            <a:ext cx="3508375" cy="4972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rgbClr val="0066FF"/>
              </a:buClr>
              <a:buSzPct val="95000"/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</a:rPr>
              <a:t>π</a:t>
            </a:r>
            <a:r>
              <a:rPr lang="en-US" altLang="zh-CN" sz="2400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×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...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80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87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多表查询举例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</p:nvPr>
        </p:nvSpPr>
        <p:spPr>
          <a:xfrm>
            <a:off x="250825" y="1127126"/>
            <a:ext cx="7851775" cy="1485900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600" dirty="0" smtClean="0">
                <a:sym typeface="+mn-ea"/>
              </a:rPr>
              <a:t>电影及其演员信息</a:t>
            </a:r>
            <a:endParaRPr kumimoji="0" lang="en-US" altLang="zh-CN" sz="26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506" y="1733819"/>
            <a:ext cx="3951744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starsin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</a:rPr>
              <a:t>.*, moviestar.*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StarsIn,MovieStar</a:t>
            </a: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name=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starName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0825" y="4320540"/>
            <a:ext cx="79946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starsIn</a:t>
            </a:r>
            <a:endParaRPr lang="en-US" altLang="zh-CN" sz="1600" dirty="0">
              <a:solidFill>
                <a:schemeClr val="tx1"/>
              </a:solidFill>
              <a:latin typeface="Tahoma" panose="020B0604030504040204" pitchFamily="34" charset="0"/>
              <a:ea typeface="华文行楷" panose="020108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36096" y="4333384"/>
            <a:ext cx="105537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600" dirty="0" err="1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moviestar</a:t>
            </a:r>
            <a:endParaRPr lang="en-US" altLang="zh-CN" sz="1600" dirty="0">
              <a:solidFill>
                <a:schemeClr val="tx1"/>
              </a:solidFill>
              <a:latin typeface="Tahoma" panose="020B0604030504040204" pitchFamily="34" charset="0"/>
              <a:ea typeface="华文行楷" panose="020108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81800" y="5873745"/>
            <a:ext cx="1905000" cy="45720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81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7725"/>
            <a:ext cx="4286250" cy="22002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4657725"/>
            <a:ext cx="3724275" cy="2228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32108"/>
            <a:ext cx="7896225" cy="2238375"/>
          </a:xfrm>
          <a:prstGeom prst="rect">
            <a:avLst/>
          </a:prstGeom>
        </p:spPr>
      </p:pic>
      <p:sp>
        <p:nvSpPr>
          <p:cNvPr id="6" name="线形标注 1 5"/>
          <p:cNvSpPr/>
          <p:nvPr/>
        </p:nvSpPr>
        <p:spPr>
          <a:xfrm>
            <a:off x="5076056" y="1340768"/>
            <a:ext cx="3960440" cy="1152128"/>
          </a:xfrm>
          <a:prstGeom prst="borderCallout1">
            <a:avLst>
              <a:gd name="adj1" fmla="val 18750"/>
              <a:gd name="adj2" fmla="val -8333"/>
              <a:gd name="adj3" fmla="val 102880"/>
              <a:gd name="adj4" fmla="val -4079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连接条件</a:t>
            </a:r>
            <a:r>
              <a:rPr lang="en-US" altLang="zh-CN" sz="2000" b="1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zh-CN" altLang="en-US" sz="2000" b="1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连接谓词：</a:t>
            </a:r>
            <a:endParaRPr lang="en-US" altLang="zh-CN" sz="2000" b="1" dirty="0" smtClean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连接字段</a:t>
            </a:r>
            <a:r>
              <a:rPr lang="en-US" altLang="zh-CN" sz="2000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运算符 连接字段</a:t>
            </a:r>
            <a:r>
              <a:rPr lang="en-US" altLang="zh-CN" sz="2000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2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等值连接，非等值连接</a:t>
            </a:r>
            <a:endParaRPr lang="en-US" altLang="zh-CN" sz="2000" dirty="0" smtClean="0">
              <a:solidFill>
                <a:schemeClr val="tx1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88459"/>
            <a:ext cx="3505200" cy="361950"/>
          </a:xfrm>
          <a:prstGeom prst="rect">
            <a:avLst/>
          </a:prstGeom>
          <a:ln w="317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9211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16632"/>
            <a:ext cx="8486775" cy="846137"/>
          </a:xfrm>
        </p:spPr>
        <p:txBody>
          <a:bodyPr/>
          <a:lstStyle/>
          <a:p>
            <a:r>
              <a:rPr dirty="0" err="1" smtClean="0"/>
              <a:t>多表查询</a:t>
            </a:r>
            <a:endParaRPr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endParaRPr lang="en-US" altLang="zh-CN" sz="2800" dirty="0" smtClean="0"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2800" dirty="0"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2800" dirty="0" smtClean="0"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2800" dirty="0">
              <a:effectLst/>
              <a:latin typeface="楷体" panose="02010609060101010101" charset="-122"/>
              <a:ea typeface="楷体" panose="02010609060101010101" charset="-122"/>
            </a:endParaRPr>
          </a:p>
          <a:p>
            <a:pPr lvl="2"/>
            <a:endParaRPr lang="en-US" altLang="zh-CN" sz="3200" dirty="0" smtClean="0"/>
          </a:p>
          <a:p>
            <a:pPr lvl="2"/>
            <a:endParaRPr lang="en-US" altLang="zh-CN" sz="3200" dirty="0"/>
          </a:p>
          <a:p>
            <a:pPr lvl="2"/>
            <a:endParaRPr lang="en-US" altLang="zh-CN" sz="3200" dirty="0" smtClean="0"/>
          </a:p>
          <a:p>
            <a:pPr lvl="2"/>
            <a:endParaRPr lang="en-US" altLang="zh-CN" sz="3200" dirty="0"/>
          </a:p>
          <a:p>
            <a:pPr lvl="2"/>
            <a:endParaRPr lang="en-US" altLang="zh-CN" sz="3200" dirty="0" smtClean="0"/>
          </a:p>
          <a:p>
            <a:pPr lvl="2"/>
            <a:endParaRPr lang="en-US" altLang="zh-CN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82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Box 11"/>
          <p:cNvSpPr txBox="1"/>
          <p:nvPr/>
        </p:nvSpPr>
        <p:spPr>
          <a:xfrm>
            <a:off x="318660" y="1105995"/>
            <a:ext cx="87764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</a:rPr>
              <a:t>starsin.*,moviestar.*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StarsIn,MovieStar</a:t>
            </a: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name=</a:t>
            </a:r>
            <a:r>
              <a:rPr lang="en-US" altLang="zh-CN" sz="2000" dirty="0" err="1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starName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8660" y="2283112"/>
            <a:ext cx="8622648" cy="33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[</a:t>
            </a:r>
            <a:r>
              <a:rPr lang="zh-CN" altLang="en-US" sz="2400" dirty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注意</a:t>
            </a:r>
            <a:r>
              <a:rPr lang="en-US" altLang="zh-CN" sz="2400" dirty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]</a:t>
            </a:r>
            <a:r>
              <a:rPr lang="zh-CN" altLang="en-US" sz="2400" dirty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：</a:t>
            </a:r>
            <a:r>
              <a:rPr lang="zh-CN" altLang="en-US" sz="2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连接条件中的各连接字段类型必须是可比较的。</a:t>
            </a:r>
            <a:endParaRPr lang="zh-CN" altLang="en-US" sz="2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>
              <a:lnSpc>
                <a:spcPct val="105000"/>
              </a:lnSpc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2400" dirty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[</a:t>
            </a:r>
            <a:r>
              <a:rPr lang="zh-CN" altLang="en-US" sz="2400" dirty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执行过程</a:t>
            </a:r>
            <a:r>
              <a:rPr lang="en-US" altLang="zh-CN" sz="2400" dirty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]</a:t>
            </a:r>
            <a:r>
              <a:rPr lang="zh-CN" altLang="en-US" sz="2400" dirty="0">
                <a:solidFill>
                  <a:srgbClr val="CC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首先在表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中找到第一个元组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，然后从头开始扫描表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，逐一查找满足连接条件的元组，找到后就将表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中的第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个元组与该元组拼接形成结果表中的一个元组。表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全部找完后，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再找表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中的第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个元组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，然后再从头扫描表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，逐一查找满足连接条件的元组，找到后就将表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中的第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个元组与该元组拼接形成结果表中的一个元组。重复执行，直到表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仿宋_GB2312" pitchFamily="49" charset="-122"/>
                <a:ea typeface="仿宋_GB2312" pitchFamily="49" charset="-122"/>
              </a:rPr>
              <a:t>中的全部元组都处理完毕为止。</a:t>
            </a:r>
          </a:p>
        </p:txBody>
      </p:sp>
      <p:sp>
        <p:nvSpPr>
          <p:cNvPr id="7" name="矩形 6"/>
          <p:cNvSpPr/>
          <p:nvPr/>
        </p:nvSpPr>
        <p:spPr>
          <a:xfrm>
            <a:off x="509720" y="5776280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zh-CN" altLang="en-US" sz="2400" dirty="0">
                <a:solidFill>
                  <a:srgbClr val="0000FF"/>
                </a:solidFill>
              </a:rPr>
              <a:t>各表的同名属性处理：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属性前加关系名.</a:t>
            </a:r>
          </a:p>
          <a:p>
            <a:pPr lvl="3"/>
            <a:r>
              <a:rPr lang="zh-CN" altLang="en-US" sz="24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例如：</a:t>
            </a:r>
            <a:r>
              <a:rPr lang="en-US" altLang="zh-CN" sz="24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moviestar.name</a:t>
            </a:r>
          </a:p>
        </p:txBody>
      </p:sp>
    </p:spTree>
    <p:extLst>
      <p:ext uri="{BB962C8B-B14F-4D97-AF65-F5344CB8AC3E}">
        <p14:creationId xmlns:p14="http://schemas.microsoft.com/office/powerpoint/2010/main" val="314076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多表查询举例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</p:nvPr>
        </p:nvSpPr>
        <p:spPr>
          <a:xfrm>
            <a:off x="250825" y="1127126"/>
            <a:ext cx="7851775" cy="1485900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600" dirty="0" smtClean="0">
                <a:sym typeface="+mn-ea"/>
              </a:rPr>
              <a:t>《</a:t>
            </a:r>
            <a:r>
              <a:rPr lang="en-US" altLang="zh-CN" sz="2600" spc="3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B</a:t>
            </a:r>
            <a:r>
              <a:rPr lang="zh-CN" altLang="en-US" sz="2600" dirty="0" smtClean="0">
                <a:sym typeface="+mn-ea"/>
              </a:rPr>
              <a:t>》</a:t>
            </a:r>
            <a:r>
              <a:rPr lang="zh-CN" altLang="en-US" sz="2600" dirty="0">
                <a:sym typeface="+mn-ea"/>
              </a:rPr>
              <a:t>电影中的男</a:t>
            </a:r>
            <a:r>
              <a:rPr lang="zh-CN" altLang="en-US" sz="2600" dirty="0" smtClean="0">
                <a:sym typeface="+mn-ea"/>
              </a:rPr>
              <a:t>演员姓名</a:t>
            </a:r>
            <a:endParaRPr kumimoji="0" lang="en-US" altLang="zh-CN" sz="26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9897" y="2309194"/>
            <a:ext cx="8776400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name</a:t>
            </a: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StarsIn,MovieStar</a:t>
            </a: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movieTitle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</a:rPr>
              <a:t>=‘B'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name=starName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gender='M'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3543" y="3789040"/>
            <a:ext cx="79946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600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starsIn</a:t>
            </a:r>
          </a:p>
        </p:txBody>
      </p:sp>
      <p:sp>
        <p:nvSpPr>
          <p:cNvPr id="9" name="矩形 8"/>
          <p:cNvSpPr/>
          <p:nvPr/>
        </p:nvSpPr>
        <p:spPr>
          <a:xfrm>
            <a:off x="4739481" y="4036690"/>
            <a:ext cx="105537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1600">
                <a:solidFill>
                  <a:schemeClr val="tx1"/>
                </a:solidFill>
                <a:latin typeface="Tahoma" panose="020B0604030504040204" pitchFamily="34" charset="0"/>
                <a:ea typeface="华文行楷" panose="02010800040101010101" charset="-122"/>
              </a:rPr>
              <a:t>moviestar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81800" y="5873745"/>
            <a:ext cx="1905000" cy="457200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83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1860"/>
            <a:ext cx="4286250" cy="22002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304" y="4373875"/>
            <a:ext cx="3724275" cy="22288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412" y="1077566"/>
            <a:ext cx="1247775" cy="13239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213008" y="2996952"/>
            <a:ext cx="1774816" cy="327905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134369" y="2941634"/>
            <a:ext cx="1310210" cy="383223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51720" y="3429000"/>
            <a:ext cx="1296144" cy="400110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选择条件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7944" y="3388930"/>
            <a:ext cx="1224136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连接条件</a:t>
            </a:r>
          </a:p>
        </p:txBody>
      </p:sp>
    </p:spTree>
    <p:extLst>
      <p:ext uri="{BB962C8B-B14F-4D97-AF65-F5344CB8AC3E}">
        <p14:creationId xmlns:p14="http://schemas.microsoft.com/office/powerpoint/2010/main" val="239309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3" grpId="0" animBg="1"/>
      <p:bldP spid="16" grpId="0" animBg="1"/>
      <p:bldP spid="6" grpId="0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20955"/>
            <a:ext cx="6356350" cy="96075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R="0" lvl="0">
              <a:buClrTx/>
              <a:buSzTx/>
              <a:defRPr/>
            </a:pPr>
            <a:r>
              <a:rPr lang="en-US" altLang="zh-CN" dirty="0"/>
              <a:t>讨</a:t>
            </a:r>
            <a:r>
              <a:rPr dirty="0"/>
              <a:t>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464185" y="1308101"/>
            <a:ext cx="8209915" cy="1498600"/>
          </a:xfrm>
        </p:spPr>
        <p:txBody>
          <a:bodyPr vert="horz" lIns="91440" tIns="45720" rIns="91440" bIns="45720" rtlCol="0">
            <a:normAutofit fontScale="95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5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Query: </a:t>
            </a:r>
            <a:r>
              <a:rPr lang="en-US" altLang="zh-CN" sz="2500" spc="30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S1</a:t>
            </a:r>
            <a:r>
              <a:rPr kumimoji="0" lang="zh-CN" altLang="en-US" sz="25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公司的经理姓名</a:t>
            </a:r>
            <a:r>
              <a:rPr kumimoji="0" lang="en-US" altLang="zh-CN" sz="25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1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Studio(name , address , </a:t>
            </a:r>
            <a:r>
              <a:rPr kumimoji="0" lang="en-US" altLang="zh-CN" sz="21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presC</a:t>
            </a:r>
            <a:r>
              <a:rPr kumimoji="0" lang="en-US" altLang="zh-CN" sz="21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1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MovieExec</a:t>
            </a:r>
            <a:r>
              <a:rPr kumimoji="0" lang="en-US" altLang="zh-CN" sz="21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(name , address, </a:t>
            </a:r>
            <a:r>
              <a:rPr kumimoji="0" lang="en-US" altLang="zh-CN" sz="21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cert,netWorth</a:t>
            </a:r>
            <a:r>
              <a:rPr kumimoji="0" lang="en-US" altLang="zh-CN" sz="21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1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425" y="2708920"/>
            <a:ext cx="72136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Studio,MovieExec</a:t>
            </a: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Studio.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name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=‘S1' </a:t>
            </a: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presC= </a:t>
            </a:r>
            <a:r>
              <a:rPr lang="en-US" altLang="zh-CN" sz="1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cert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66265" y="2708920"/>
            <a:ext cx="292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MovieExec.name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84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0280"/>
            <a:ext cx="3009900" cy="1781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975" y="4979935"/>
            <a:ext cx="4210050" cy="1762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312" y="1431299"/>
            <a:ext cx="971550" cy="1114425"/>
          </a:xfrm>
          <a:prstGeom prst="rect">
            <a:avLst/>
          </a:prstGeom>
          <a:ln w="44450">
            <a:solidFill>
              <a:schemeClr val="accent1"/>
            </a:solidFill>
          </a:ln>
        </p:spPr>
      </p:pic>
      <p:sp>
        <p:nvSpPr>
          <p:cNvPr id="11" name="TextBox 9"/>
          <p:cNvSpPr txBox="1"/>
          <p:nvPr/>
        </p:nvSpPr>
        <p:spPr>
          <a:xfrm>
            <a:off x="652487" y="3838230"/>
            <a:ext cx="72136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</a:t>
            </a:r>
            <a:r>
              <a:rPr lang="en-US" altLang="zh-CN" sz="18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MovieExec.name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Studio </a:t>
            </a:r>
            <a:r>
              <a:rPr lang="en-US" altLang="zh-CN" sz="180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join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MovieExec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presC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 = Cert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Studio.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name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=‘S1’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04734" y="4505083"/>
            <a:ext cx="5382344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JOIN</a:t>
            </a:r>
            <a:r>
              <a:rPr lang="en-US" altLang="zh-CN" sz="2000" dirty="0"/>
              <a:t>&lt;</a:t>
            </a:r>
            <a:r>
              <a:rPr lang="zh-CN" altLang="en-US" sz="2000" dirty="0"/>
              <a:t>表</a:t>
            </a:r>
            <a:r>
              <a:rPr lang="en-US" altLang="zh-CN" sz="2000" dirty="0"/>
              <a:t>&gt;[</a:t>
            </a:r>
            <a:r>
              <a:rPr lang="en-US" altLang="zh-CN" sz="2000" dirty="0">
                <a:solidFill>
                  <a:srgbClr val="0000FF"/>
                </a:solidFill>
              </a:rPr>
              <a:t>ON</a:t>
            </a:r>
            <a:r>
              <a:rPr lang="en-US" altLang="zh-CN" sz="2000" dirty="0"/>
              <a:t> condition]——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连接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dirty="0"/>
              <a:t>on</a:t>
            </a:r>
            <a:r>
              <a:rPr lang="zh-CN" altLang="en-US" sz="2000" dirty="0"/>
              <a:t>与</a:t>
            </a:r>
            <a:r>
              <a:rPr lang="en-US" altLang="zh-CN" sz="2000" dirty="0"/>
              <a:t>where</a:t>
            </a:r>
            <a:r>
              <a:rPr lang="zh-CN" altLang="en-US" sz="2000" dirty="0"/>
              <a:t>可同时存在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en-US" altLang="zh-CN" sz="2000" dirty="0"/>
              <a:t>on</a:t>
            </a:r>
            <a:r>
              <a:rPr lang="zh-CN" altLang="en-US" sz="2000" dirty="0"/>
              <a:t> 后面一般为多表数据关系</a:t>
            </a:r>
          </a:p>
          <a:p>
            <a:pPr>
              <a:spcBef>
                <a:spcPts val="0"/>
              </a:spcBef>
            </a:pPr>
            <a:r>
              <a:rPr lang="en-US" altLang="zh-CN" sz="2000" dirty="0"/>
              <a:t>where </a:t>
            </a:r>
            <a:r>
              <a:rPr lang="zh-CN" altLang="en-US" sz="2000" dirty="0"/>
              <a:t>后面一般为各单表的查询</a:t>
            </a:r>
            <a:r>
              <a:rPr lang="zh-CN" altLang="en-US" sz="2000" dirty="0" smtClean="0"/>
              <a:t>条件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808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6" grpId="0"/>
      <p:bldP spid="11" grpId="0" animBg="1"/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20955"/>
            <a:ext cx="6356350" cy="960755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all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讨</a:t>
            </a:r>
            <a:r>
              <a:rPr kumimoji="0" sz="4000" b="0" i="0" u="none" strike="noStrike" kern="1200" cap="all" spc="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464185" y="1308101"/>
            <a:ext cx="2451631" cy="1498600"/>
          </a:xfrm>
        </p:spPr>
        <p:txBody>
          <a:bodyPr vert="horz" lIns="91440" tIns="45720" rIns="91440" bIns="45720" rtlCol="0">
            <a:normAutofit fontScale="95000"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5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Query: </a:t>
            </a:r>
            <a:r>
              <a:rPr kumimoji="0" lang="zh-CN" altLang="en-US" sz="25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既</a:t>
            </a:r>
            <a:r>
              <a:rPr lang="zh-CN" altLang="en-US" sz="2500" spc="30" dirty="0" smtClean="0">
                <a:effectLst/>
              </a:rPr>
              <a:t>是制片人又是演员的人员信息</a:t>
            </a:r>
            <a:r>
              <a:rPr kumimoji="0" lang="en-US" altLang="zh-CN" sz="25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85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5" y="25085"/>
            <a:ext cx="6124575" cy="24574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894" y="2503429"/>
            <a:ext cx="3761712" cy="165755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156" y="5761305"/>
            <a:ext cx="7410450" cy="1085850"/>
          </a:xfrm>
          <a:prstGeom prst="rect">
            <a:avLst/>
          </a:prstGeom>
          <a:ln w="47625">
            <a:solidFill>
              <a:schemeClr val="accent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0" y="2969657"/>
            <a:ext cx="8460432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s.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name,s.address,gender,birthdate,phone,cert,worth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FROM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movieexec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sym typeface="+mn-ea"/>
              </a:rPr>
              <a:t>e,moviestar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s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WHERE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e.name=s.name </a:t>
            </a:r>
            <a:r>
              <a:rPr lang="en-US" altLang="zh-CN" sz="2000" dirty="0" smtClean="0">
                <a:solidFill>
                  <a:srgbClr val="0000FF"/>
                </a:solidFill>
              </a:rPr>
              <a:t>AND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e.address</a:t>
            </a:r>
            <a:r>
              <a:rPr lang="en-US" altLang="zh-CN" sz="2000" dirty="0" smtClean="0">
                <a:solidFill>
                  <a:schemeClr val="tx1"/>
                </a:solidFill>
              </a:rPr>
              <a:t>=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s.address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7504" y="4542563"/>
            <a:ext cx="45720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select * from moviestar </a:t>
            </a:r>
            <a:r>
              <a:rPr lang="zh-CN" altLang="en-US" sz="2000" dirty="0">
                <a:solidFill>
                  <a:srgbClr val="FF3300"/>
                </a:solidFill>
              </a:rPr>
              <a:t>natural join </a:t>
            </a:r>
            <a:r>
              <a:rPr lang="zh-CN" altLang="en-US" sz="2000" dirty="0">
                <a:solidFill>
                  <a:schemeClr val="tx1"/>
                </a:solidFill>
              </a:rPr>
              <a:t>movieexec;</a:t>
            </a:r>
          </a:p>
        </p:txBody>
      </p:sp>
      <p:sp>
        <p:nvSpPr>
          <p:cNvPr id="8" name="矩形 7"/>
          <p:cNvSpPr/>
          <p:nvPr/>
        </p:nvSpPr>
        <p:spPr>
          <a:xfrm>
            <a:off x="2914827" y="5015228"/>
            <a:ext cx="620479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solidFill>
                  <a:srgbClr val="0000FF"/>
                </a:solidFill>
                <a:sym typeface="+mn-ea"/>
              </a:rPr>
              <a:t>NATURAL JOIN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表</a:t>
            </a:r>
            <a:r>
              <a:rPr lang="en-US" altLang="zh-CN" dirty="0">
                <a:sym typeface="+mn-ea"/>
              </a:rPr>
              <a:t>&gt;——</a:t>
            </a:r>
            <a:r>
              <a:rPr lang="en-US" altLang="zh-CN" dirty="0" err="1">
                <a:sym typeface="+mn-ea"/>
              </a:rPr>
              <a:t>自然连接</a:t>
            </a:r>
            <a:endParaRPr lang="en-US" altLang="zh-CN" dirty="0"/>
          </a:p>
        </p:txBody>
      </p:sp>
      <p:sp>
        <p:nvSpPr>
          <p:cNvPr id="11" name="矩形 10"/>
          <p:cNvSpPr/>
          <p:nvPr/>
        </p:nvSpPr>
        <p:spPr>
          <a:xfrm>
            <a:off x="93804" y="294487"/>
            <a:ext cx="2677996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spc="3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e, s</a:t>
            </a:r>
            <a:r>
              <a:rPr lang="zh-CN" altLang="en-US" sz="2000" spc="30" dirty="0" smtClean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为别名（</a:t>
            </a:r>
            <a:r>
              <a:rPr lang="zh-CN" altLang="en-US" sz="2000" spc="3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元祖变量</a:t>
            </a:r>
            <a:r>
              <a:rPr lang="en-US" altLang="zh-CN" sz="2000" spc="3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 spc="3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）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02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8" grpId="0" animBg="1"/>
      <p:bldP spid="11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spc="30" noProof="0" dirty="0" smtClean="0">
                <a:ln>
                  <a:noFill/>
                </a:ln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某些情况下需要对关系</a:t>
            </a:r>
            <a:r>
              <a:rPr lang="zh-CN" altLang="en-US" sz="2800" spc="30" dirty="0">
                <a:latin typeface="+mn-lt"/>
                <a:ea typeface="宋体" panose="02010600030101010101" pitchFamily="2" charset="-122"/>
                <a:sym typeface="+mn-ea"/>
              </a:rPr>
              <a:t>表</a:t>
            </a:r>
            <a:r>
              <a:rPr lang="zh-CN" altLang="en-US" sz="2800" spc="30" noProof="0" dirty="0" smtClean="0">
                <a:ln>
                  <a:noFill/>
                </a:ln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进行自连接</a:t>
            </a:r>
          </a:p>
          <a:p>
            <a:pPr lvl="0" algn="l" eaLnBrk="0" hangingPunct="0"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spc="30" noProof="0" dirty="0" smtClean="0">
                <a:ln>
                  <a:noFill/>
                </a:ln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用</a:t>
            </a:r>
            <a:r>
              <a:rPr lang="zh-CN" altLang="en-US" spc="30" noProof="0" dirty="0">
                <a:latin typeface="+mn-lt"/>
                <a:ea typeface="宋体" panose="02010600030101010101" pitchFamily="2" charset="-122"/>
                <a:sym typeface="+mn-ea"/>
              </a:rPr>
              <a:t>别名</a:t>
            </a:r>
            <a:r>
              <a:rPr lang="en-US" altLang="zh-CN" sz="2800" spc="30" noProof="0" dirty="0" smtClean="0">
                <a:ln>
                  <a:noFill/>
                </a:ln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r1 </a:t>
            </a:r>
            <a:r>
              <a:rPr lang="zh-CN" altLang="en-US" sz="2800" spc="30" noProof="0" dirty="0" smtClean="0">
                <a:ln>
                  <a:noFill/>
                </a:ln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800" spc="30" noProof="0" dirty="0" smtClean="0">
                <a:ln>
                  <a:noFill/>
                </a:ln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r2 </a:t>
            </a:r>
            <a:r>
              <a:rPr lang="zh-CN" altLang="en-US" sz="2800" spc="30" noProof="0" dirty="0" smtClean="0">
                <a:ln>
                  <a:noFill/>
                </a:ln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（</a:t>
            </a:r>
            <a:r>
              <a:rPr lang="zh-CN" altLang="en-US" spc="30" dirty="0">
                <a:ea typeface="宋体" panose="02010600030101010101" pitchFamily="2" charset="-122"/>
                <a:sym typeface="+mn-ea"/>
              </a:rPr>
              <a:t>元祖变量</a:t>
            </a:r>
            <a:r>
              <a:rPr lang="en-US" altLang="zh-CN" spc="30" dirty="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 spc="30" noProof="0" dirty="0" smtClean="0">
                <a:ln>
                  <a:noFill/>
                </a:ln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800" spc="30" noProof="0" dirty="0" smtClean="0">
                <a:ln>
                  <a:noFill/>
                </a:ln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:</a:t>
            </a:r>
            <a:endParaRPr kumimoji="0" lang="en-US" altLang="zh-CN" sz="28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SELECT</a:t>
            </a:r>
            <a:r>
              <a:rPr lang="zh-CN" altLang="en-US" sz="2800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*</a:t>
            </a:r>
            <a:endParaRPr kumimoji="0" lang="zh-CN" altLang="en-US" sz="28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FROM</a:t>
            </a:r>
            <a:r>
              <a:rPr lang="zh-CN" altLang="en-US" sz="2800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R </a:t>
            </a:r>
            <a:r>
              <a:rPr lang="en-US" altLang="zh-CN" sz="2800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As </a:t>
            </a:r>
            <a:r>
              <a:rPr lang="zh-CN" altLang="en-US" sz="2800" spc="3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r1</a:t>
            </a:r>
            <a:r>
              <a:rPr lang="zh-CN" altLang="en-US" sz="2800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, R </a:t>
            </a:r>
            <a:r>
              <a:rPr lang="en-US" altLang="zh-CN" sz="2800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As </a:t>
            </a:r>
            <a:r>
              <a:rPr lang="zh-CN" altLang="en-US" sz="2800" spc="3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r2</a:t>
            </a:r>
            <a:endParaRPr kumimoji="0" lang="zh-CN" altLang="en-US" sz="2800" u="none" strike="noStrike" kern="1200" cap="none" spc="30" normalizeH="0" baseline="0" noProof="0" dirty="0" smtClean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spc="3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WHERE</a:t>
            </a:r>
            <a:r>
              <a:rPr lang="zh-CN" altLang="en-US" sz="2800" spc="3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sym typeface="+mn-ea"/>
              </a:rPr>
              <a:t> &lt;condition using r1 and r2&gt;</a:t>
            </a:r>
            <a:endParaRPr kumimoji="0" lang="zh-CN" altLang="en-US" sz="28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endParaRPr kumimoji="0" lang="en-US" altLang="zh-CN" sz="28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86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79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查找有相同地址的影星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None/>
              <a:defRPr/>
            </a:pPr>
            <a:r>
              <a:rPr lang="en-US" altLang="zh-CN" spc="3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sym typeface="+mn-ea"/>
              </a:rPr>
              <a:t>SELECT</a:t>
            </a:r>
            <a:r>
              <a:rPr lang="en-US" altLang="zh-CN" spc="30" noProof="0" dirty="0" smtClean="0">
                <a:ln>
                  <a:noFill/>
                </a:ln>
                <a:uLnTx/>
                <a:uFillTx/>
                <a:latin typeface="+mn-lt"/>
                <a:ea typeface="+mn-ea"/>
                <a:sym typeface="+mn-ea"/>
              </a:rPr>
              <a:t> </a:t>
            </a:r>
            <a:endParaRPr kumimoji="0" lang="en-US" altLang="zh-CN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None/>
              <a:defRPr/>
            </a:pPr>
            <a:r>
              <a:rPr lang="en-US" altLang="zh-CN" spc="3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sym typeface="+mn-ea"/>
              </a:rPr>
              <a:t>FROM</a:t>
            </a:r>
            <a:r>
              <a:rPr lang="en-US" altLang="zh-CN" spc="30" noProof="0" dirty="0" smtClean="0">
                <a:ln>
                  <a:noFill/>
                </a:ln>
                <a:uLnTx/>
                <a:uFillTx/>
                <a:latin typeface="+mn-lt"/>
                <a:ea typeface="+mn-ea"/>
                <a:sym typeface="+mn-ea"/>
              </a:rPr>
              <a:t> </a:t>
            </a:r>
            <a:r>
              <a:rPr lang="en-US" altLang="zh-CN" spc="30" noProof="0" dirty="0" err="1" smtClean="0">
                <a:ln>
                  <a:noFill/>
                </a:ln>
                <a:uLnTx/>
                <a:uFillTx/>
                <a:latin typeface="+mn-lt"/>
                <a:ea typeface="+mn-ea"/>
                <a:sym typeface="+mn-ea"/>
              </a:rPr>
              <a:t>MovieStar</a:t>
            </a:r>
            <a:r>
              <a:rPr lang="en-US" altLang="zh-CN" spc="30" noProof="0" dirty="0" smtClean="0">
                <a:ln>
                  <a:noFill/>
                </a:ln>
                <a:uLnTx/>
                <a:uFillTx/>
                <a:latin typeface="+mn-lt"/>
                <a:ea typeface="+mn-ea"/>
                <a:sym typeface="+mn-ea"/>
              </a:rPr>
              <a:t> As </a:t>
            </a:r>
            <a:r>
              <a:rPr lang="en-US" altLang="zh-CN" i="1" spc="30" noProof="0" dirty="0" smtClean="0">
                <a:ln>
                  <a:noFill/>
                </a:ln>
                <a:uLnTx/>
                <a:uFillTx/>
                <a:latin typeface="+mn-lt"/>
                <a:ea typeface="+mn-ea"/>
                <a:sym typeface="+mn-ea"/>
              </a:rPr>
              <a:t>m1</a:t>
            </a:r>
            <a:r>
              <a:rPr lang="en-US" altLang="zh-CN" spc="30" noProof="0" dirty="0" smtClean="0">
                <a:ln>
                  <a:noFill/>
                </a:ln>
                <a:uLnTx/>
                <a:uFillTx/>
                <a:latin typeface="+mn-lt"/>
                <a:ea typeface="+mn-ea"/>
                <a:sym typeface="+mn-ea"/>
              </a:rPr>
              <a:t>,MovieStar As </a:t>
            </a:r>
            <a:r>
              <a:rPr lang="en-US" altLang="zh-CN" i="1" spc="30" noProof="0" dirty="0" smtClean="0">
                <a:ln>
                  <a:noFill/>
                </a:ln>
                <a:uLnTx/>
                <a:uFillTx/>
                <a:latin typeface="+mn-lt"/>
                <a:ea typeface="+mn-ea"/>
                <a:sym typeface="+mn-ea"/>
              </a:rPr>
              <a:t>m2</a:t>
            </a:r>
            <a:endParaRPr kumimoji="0" lang="en-US" altLang="zh-CN" b="0" i="1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None/>
              <a:defRPr/>
            </a:pPr>
            <a:r>
              <a:rPr lang="en-US" altLang="zh-CN" spc="30" noProof="0" dirty="0" smtClean="0">
                <a:ln>
                  <a:noFill/>
                </a:ln>
                <a:solidFill>
                  <a:srgbClr val="0000FF"/>
                </a:solidFill>
                <a:uLnTx/>
                <a:uFillTx/>
                <a:latin typeface="+mn-lt"/>
                <a:ea typeface="+mn-ea"/>
                <a:sym typeface="+mn-ea"/>
              </a:rPr>
              <a:t>WHERE</a:t>
            </a:r>
            <a:endParaRPr kumimoji="0" lang="en-US" altLang="zh-CN" b="0" i="0" u="none" strike="noStrike" kern="1200" cap="none" spc="3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en-US" altLang="zh-CN" spc="30" noProof="0" dirty="0" smtClean="0">
              <a:ln>
                <a:noFill/>
              </a:ln>
              <a:solidFill>
                <a:srgbClr val="0000FF"/>
              </a:solidFill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35696" y="3062764"/>
            <a:ext cx="65532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m1.address=m2.address</a:t>
            </a: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m1.name&lt;m2.name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76438" y="1830388"/>
            <a:ext cx="6553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m1.name as star1,m2.name as star2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87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968" y="328613"/>
            <a:ext cx="2152650" cy="1333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529" y="4648200"/>
            <a:ext cx="60483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1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286510"/>
            <a:ext cx="8802688" cy="5410200"/>
          </a:xfrm>
        </p:spPr>
        <p:txBody>
          <a:bodyPr/>
          <a:lstStyle/>
          <a:p>
            <a:pPr marL="0" lvl="1"/>
            <a:r>
              <a:rPr lang="zh-CN" altLang="en-US" dirty="0"/>
              <a:t>查找比</a:t>
            </a:r>
            <a:r>
              <a:rPr lang="en-US" altLang="zh-CN" spc="30" noProof="0" dirty="0" smtClean="0">
                <a:ln>
                  <a:noFill/>
                </a:ln>
                <a:uLnTx/>
                <a:uFillTx/>
                <a:latin typeface="+mn-lt"/>
                <a:ea typeface="+mn-ea"/>
                <a:sym typeface="+mn-ea"/>
              </a:rPr>
              <a:t> ‘</a:t>
            </a:r>
            <a:r>
              <a:rPr lang="en-US" altLang="zh-CN" spc="30" noProof="0" dirty="0" err="1" smtClean="0">
                <a:ln>
                  <a:noFill/>
                </a:ln>
                <a:uLnTx/>
                <a:uFillTx/>
                <a:latin typeface="+mn-lt"/>
                <a:ea typeface="+mn-ea"/>
                <a:sym typeface="+mn-ea"/>
              </a:rPr>
              <a:t>jame</a:t>
            </a:r>
            <a:r>
              <a:rPr lang="en-US" altLang="zh-CN" spc="30" noProof="0" dirty="0" smtClean="0">
                <a:ln>
                  <a:noFill/>
                </a:ln>
                <a:uLnTx/>
                <a:uFillTx/>
                <a:latin typeface="+mn-lt"/>
                <a:ea typeface="+mn-ea"/>
                <a:sym typeface="+mn-ea"/>
              </a:rPr>
              <a:t>'</a:t>
            </a:r>
            <a:r>
              <a:rPr lang="zh-CN" altLang="en-US" dirty="0">
                <a:sym typeface="+mn-ea"/>
              </a:rPr>
              <a:t>年长</a:t>
            </a:r>
            <a:r>
              <a:rPr lang="zh-CN" altLang="en-US" dirty="0"/>
              <a:t>的演员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4294967295"/>
          </p:nvPr>
        </p:nvSpPr>
        <p:spPr>
          <a:xfrm>
            <a:off x="152400" y="2068195"/>
            <a:ext cx="8424863" cy="1323975"/>
          </a:xfrm>
        </p:spPr>
        <p:txBody>
          <a:bodyPr vert="horz" lIns="91440" tIns="45720" rIns="91440" bIns="45720" rtlCol="0">
            <a:noAutofit/>
          </a:bodyPr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movieStar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name,address,gender,birthdate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52401" y="2564904"/>
            <a:ext cx="8802687" cy="15696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Answer:</a:t>
            </a:r>
            <a:endParaRPr lang="en-US" altLang="zh-CN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SELECT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s2.name,s2.birthdate</a:t>
            </a:r>
          </a:p>
          <a:p>
            <a:pPr marL="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moviestar 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s1 ,moviestar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AS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s2</a:t>
            </a:r>
          </a:p>
          <a:p>
            <a:pPr marL="0" lvl="1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WHERE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s2.birthdate&lt; s1.birthdate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AND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s1.name = 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‘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jame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88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319" y="4777431"/>
            <a:ext cx="6048375" cy="2209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5" y="377507"/>
            <a:ext cx="2724150" cy="1647825"/>
          </a:xfrm>
          <a:prstGeom prst="rect">
            <a:avLst/>
          </a:prstGeom>
          <a:noFill/>
          <a:ln w="539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9422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uiExpand="1" build="allAtOnce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089631"/>
            <a:ext cx="5400600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starName,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count(distinct movieType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starsin, movies</a:t>
            </a:r>
          </a:p>
          <a:p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movieTitle = title and movieYear = year</a:t>
            </a:r>
          </a:p>
          <a:p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starname;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41801"/>
            <a:ext cx="3384376" cy="1226959"/>
          </a:xfrm>
        </p:spPr>
        <p:txBody>
          <a:bodyPr/>
          <a:lstStyle/>
          <a:p>
            <a:endParaRPr lang="zh-CN" altLang="en-US" sz="2800" dirty="0"/>
          </a:p>
          <a:p>
            <a:r>
              <a:rPr lang="zh-CN" altLang="en-US" sz="2800" dirty="0">
                <a:sym typeface="+mn-ea"/>
              </a:rPr>
              <a:t>统计每个演员参与演出的不同系列的电影数量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89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98" y="4410075"/>
            <a:ext cx="7581900" cy="2447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25" y="2200275"/>
            <a:ext cx="4295775" cy="2209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46767"/>
            <a:ext cx="4629150" cy="1790700"/>
          </a:xfrm>
          <a:prstGeom prst="rect">
            <a:avLst/>
          </a:prstGeom>
          <a:ln w="508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073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简单查询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smtClean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9</a:t>
            </a:fld>
            <a:endParaRPr lang="zh-CN" altLang="en-US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771800" y="5013176"/>
            <a:ext cx="3888432" cy="47741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800" b="0" i="0" u="none" kern="1200" baseline="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34290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 sz="15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华文新魏" panose="02010800040101010101" pitchFamily="2" charset="-122"/>
                <a:cs typeface="+mn-cs"/>
              </a:defRPr>
            </a:lvl2pPr>
            <a:lvl3pPr marL="685800" lvl="2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 sz="135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华文新魏" panose="02010800040101010101" pitchFamily="2" charset="-122"/>
                <a:cs typeface="+mn-cs"/>
              </a:defRPr>
            </a:lvl3pPr>
            <a:lvl4pPr marL="1028700" lvl="3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华文新魏" panose="02010800040101010101" pitchFamily="2" charset="-122"/>
                <a:cs typeface="+mn-cs"/>
              </a:defRPr>
            </a:lvl4pPr>
            <a:lvl5pPr marL="1371600" lvl="4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华文新魏" panose="02010800040101010101" pitchFamily="2" charset="-122"/>
                <a:cs typeface="+mn-cs"/>
              </a:defRPr>
            </a:lvl5pPr>
            <a:lvl6pPr marL="1714500" lvl="5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华文新魏" panose="02010800040101010101" pitchFamily="2" charset="-122"/>
                <a:cs typeface="+mn-cs"/>
              </a:defRPr>
            </a:lvl6pPr>
            <a:lvl7pPr marL="2057400" lvl="6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华文新魏" panose="02010800040101010101" pitchFamily="2" charset="-122"/>
                <a:cs typeface="+mn-cs"/>
              </a:defRPr>
            </a:lvl7pPr>
            <a:lvl8pPr marL="2400300" lvl="7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华文新魏" panose="02010800040101010101" pitchFamily="2" charset="-122"/>
                <a:cs typeface="+mn-cs"/>
              </a:defRPr>
            </a:lvl8pPr>
            <a:lvl9pPr marL="2743200" lvl="8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 sz="1200" b="0" i="0" u="none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华文新魏" panose="02010800040101010101" pitchFamily="2" charset="-122"/>
                <a:cs typeface="+mn-cs"/>
              </a:defRPr>
            </a:lvl9pPr>
          </a:lstStyle>
          <a:p>
            <a:r>
              <a:rPr lang="zh-CN" altLang="en-US" sz="2400" b="1" noProof="1" smtClean="0">
                <a:solidFill>
                  <a:srgbClr val="FF3300"/>
                </a:solidFill>
                <a:ea typeface="楷体_GB2312" pitchFamily="49" charset="-122"/>
                <a:sym typeface="+mn-ea"/>
              </a:rPr>
              <a:t>查询（返回指定数据集）</a:t>
            </a:r>
            <a:endParaRPr lang="zh-CN" altLang="en-US" sz="2400" b="1" noProof="1">
              <a:solidFill>
                <a:srgbClr val="FF3300"/>
              </a:solidFill>
              <a:ea typeface="楷体_GB2312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12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9995" y="200978"/>
            <a:ext cx="8486775" cy="846137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4400" b="0" i="0" u="none" strike="noStrike" kern="1200" normalizeH="0" baseline="0">
                <a:effectLst/>
                <a:cs typeface="+mj-cs"/>
              </a:rPr>
              <a:t>课堂讨论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42545" y="1312545"/>
            <a:ext cx="9058275" cy="54102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查询: </a:t>
            </a:r>
            <a:r>
              <a:rPr kumimoji="0" lang="zh-CN" altLang="en-US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电影公司的经理，其中电影公司为那些</a:t>
            </a:r>
            <a:r>
              <a:rPr kumimoji="0" lang="en-US" altLang="zh-CN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发行</a:t>
            </a:r>
            <a:r>
              <a:rPr kumimoji="0" lang="zh-CN" altLang="en-US" sz="2800" b="0" i="0" u="none" strike="noStrike" kern="1200" cap="none" normalizeH="0" baseline="0" dirty="0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了</a:t>
            </a:r>
            <a:r>
              <a:rPr kumimoji="0" lang="en-US" altLang="zh-CN" sz="2800" b="0" i="0" u="none" strike="noStrike" kern="1200" cap="none" normalizeH="0" baseline="0" dirty="0" err="1">
                <a:solidFill>
                  <a:schemeClr val="tx1"/>
                </a:solidFill>
                <a:effectLst/>
                <a:latin typeface="楷体" panose="02010609060101010101" charset="-122"/>
                <a:ea typeface="楷体" panose="02010609060101010101" charset="-122"/>
                <a:cs typeface="+mn-cs"/>
              </a:rPr>
              <a:t>演员</a:t>
            </a:r>
            <a:r>
              <a:rPr lang="en-US" altLang="zh-CN" sz="2800" dirty="0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 sz="2800" dirty="0" smtClean="0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‘</a:t>
            </a:r>
            <a:r>
              <a:rPr lang="en-US" altLang="zh-CN" sz="2800" dirty="0" err="1" smtClean="0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jane’</a:t>
            </a:r>
            <a:r>
              <a:rPr lang="en-US" altLang="zh-CN" sz="2800" dirty="0" err="1">
                <a:effectLst/>
                <a:latin typeface="楷体" panose="02010609060101010101" charset="-122"/>
                <a:ea typeface="楷体" panose="02010609060101010101" charset="-122"/>
                <a:sym typeface="+mn-ea"/>
              </a:rPr>
              <a:t>出演的电影的电影公司</a:t>
            </a:r>
            <a:endParaRPr lang="en-US" altLang="zh-CN" sz="2800" dirty="0">
              <a:effectLst/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MovieExec(name,address,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cert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,netWorth)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Movies(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title,year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,length,movieType,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studioname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,producerC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StarIn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movietitle,movieyear</a:t>
            </a:r>
            <a:r>
              <a:rPr kumimoji="0" lang="en-US" altLang="zh-CN" sz="2400" b="0" i="0" u="none" strike="noStrike" kern="1200" cap="none" spc="3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,starname</a:t>
            </a:r>
            <a:r>
              <a:rPr kumimoji="0" lang="en-US" altLang="zh-CN" sz="2400" b="0" i="0" u="none" strike="noStrike" kern="1200" cap="none" spc="3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ea typeface="+mn-ea"/>
                <a:sym typeface="+mn-ea"/>
              </a:rPr>
              <a:t>Studio(</a:t>
            </a:r>
            <a:r>
              <a:rPr lang="en-US" altLang="zh-CN" sz="2400" spc="3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sym typeface="+mn-ea"/>
              </a:rPr>
              <a:t>name</a:t>
            </a:r>
            <a:r>
              <a:rPr lang="en-US" altLang="zh-CN" sz="2400" spc="30" noProof="0" dirty="0" err="1" smtClean="0">
                <a:ln>
                  <a:noFill/>
                </a:ln>
                <a:effectLst/>
                <a:uLnTx/>
                <a:uFillTx/>
                <a:ea typeface="+mn-ea"/>
                <a:sym typeface="+mn-ea"/>
              </a:rPr>
              <a:t>,address,</a:t>
            </a:r>
            <a:r>
              <a:rPr lang="en-US" altLang="zh-CN" sz="2400" spc="30" noProof="0" dirty="0" err="1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ea typeface="+mn-ea"/>
                <a:sym typeface="+mn-ea"/>
              </a:rPr>
              <a:t>presC</a:t>
            </a:r>
            <a:r>
              <a:rPr lang="en-US" altLang="zh-CN" sz="2400" spc="30" noProof="0" dirty="0" smtClean="0">
                <a:ln>
                  <a:noFill/>
                </a:ln>
                <a:effectLst/>
                <a:uLnTx/>
                <a:uFillTx/>
                <a:ea typeface="+mn-ea"/>
                <a:sym typeface="+mn-ea"/>
              </a:rPr>
              <a:t>)</a:t>
            </a: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3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4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90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4459749"/>
            <a:ext cx="8568952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rgbClr val="0000FF"/>
                </a:solidFill>
              </a:rPr>
              <a:t>select</a:t>
            </a:r>
            <a:r>
              <a:rPr lang="zh-CN" altLang="en-US" sz="2000" dirty="0">
                <a:solidFill>
                  <a:schemeClr val="tx1"/>
                </a:solidFill>
              </a:rPr>
              <a:t> movies.title</a:t>
            </a:r>
            <a:r>
              <a:rPr lang="zh-CN" altLang="en-US" sz="2000" dirty="0" smtClean="0">
                <a:solidFill>
                  <a:schemeClr val="tx1"/>
                </a:solidFill>
              </a:rPr>
              <a:t>, movies</a:t>
            </a:r>
            <a:r>
              <a:rPr lang="zh-CN" altLang="en-US" sz="2000" dirty="0">
                <a:solidFill>
                  <a:schemeClr val="tx1"/>
                </a:solidFill>
              </a:rPr>
              <a:t>.year</a:t>
            </a:r>
            <a:r>
              <a:rPr lang="zh-CN" altLang="en-US" sz="2000" dirty="0" smtClean="0">
                <a:solidFill>
                  <a:schemeClr val="tx1"/>
                </a:solidFill>
              </a:rPr>
              <a:t>, starsin</a:t>
            </a:r>
            <a:r>
              <a:rPr lang="zh-CN" altLang="en-US" sz="2000" dirty="0">
                <a:solidFill>
                  <a:schemeClr val="tx1"/>
                </a:solidFill>
              </a:rPr>
              <a:t>.starName</a:t>
            </a:r>
            <a:r>
              <a:rPr lang="zh-CN" altLang="en-US" sz="2000" dirty="0" smtClean="0">
                <a:solidFill>
                  <a:schemeClr val="tx1"/>
                </a:solidFill>
              </a:rPr>
              <a:t>, movies</a:t>
            </a:r>
            <a:r>
              <a:rPr lang="zh-CN" altLang="en-US" sz="2000" dirty="0">
                <a:solidFill>
                  <a:schemeClr val="tx1"/>
                </a:solidFill>
              </a:rPr>
              <a:t>.studioName</a:t>
            </a:r>
            <a:r>
              <a:rPr lang="zh-CN" altLang="en-US" sz="2000" dirty="0" smtClean="0">
                <a:solidFill>
                  <a:schemeClr val="tx1"/>
                </a:solidFill>
              </a:rPr>
              <a:t>, movieexec</a:t>
            </a:r>
            <a:r>
              <a:rPr lang="zh-CN" altLang="en-US" sz="2000" dirty="0">
                <a:solidFill>
                  <a:schemeClr val="tx1"/>
                </a:solidFill>
              </a:rPr>
              <a:t>.name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  </a:t>
            </a:r>
            <a:r>
              <a:rPr lang="zh-CN" altLang="en-US" sz="2000" dirty="0" smtClean="0">
                <a:solidFill>
                  <a:srgbClr val="0000FF"/>
                </a:solidFill>
              </a:rPr>
              <a:t>from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movies,starsin,movieexec,studio</a:t>
            </a:r>
          </a:p>
          <a:p>
            <a:r>
              <a:rPr lang="zh-CN" altLang="en-US" sz="2000" dirty="0">
                <a:solidFill>
                  <a:schemeClr val="tx1"/>
                </a:solidFill>
              </a:rPr>
              <a:t>  </a:t>
            </a:r>
            <a:r>
              <a:rPr lang="zh-CN" altLang="en-US" sz="2000" dirty="0" smtClean="0">
                <a:solidFill>
                  <a:srgbClr val="0000FF"/>
                </a:solidFill>
              </a:rPr>
              <a:t>where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starsin.starName = 'jane' and </a:t>
            </a:r>
            <a:r>
              <a:rPr lang="zh-CN" altLang="en-US" sz="2000" dirty="0">
                <a:solidFill>
                  <a:srgbClr val="0000FF"/>
                </a:solidFill>
              </a:rPr>
              <a:t>movies.title = starsin.movieTitle and movies.year = starsin.movieYear </a:t>
            </a:r>
            <a:r>
              <a:rPr lang="zh-CN" altLang="en-US" sz="2000" dirty="0">
                <a:solidFill>
                  <a:srgbClr val="FF3300"/>
                </a:solidFill>
              </a:rPr>
              <a:t>and </a:t>
            </a:r>
            <a:r>
              <a:rPr lang="zh-CN" altLang="en-US" sz="2000" dirty="0">
                <a:solidFill>
                  <a:srgbClr val="FF0000"/>
                </a:solidFill>
              </a:rPr>
              <a:t>movies.studioName = studio.name</a:t>
            </a:r>
            <a:r>
              <a:rPr lang="zh-CN" altLang="en-US" sz="2000" dirty="0">
                <a:solidFill>
                  <a:srgbClr val="FF3300"/>
                </a:solidFill>
              </a:rPr>
              <a:t> and </a:t>
            </a:r>
            <a:r>
              <a:rPr lang="zh-CN" altLang="en-US" sz="2000" dirty="0">
                <a:solidFill>
                  <a:srgbClr val="FF6600"/>
                </a:solidFill>
              </a:rPr>
              <a:t>studio.presC = movieexec.cert</a:t>
            </a:r>
            <a:r>
              <a:rPr lang="zh-CN" altLang="en-US" sz="20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32346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91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688"/>
            <a:ext cx="7581900" cy="2238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2244"/>
            <a:ext cx="4267200" cy="2219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444212"/>
            <a:ext cx="3000375" cy="1762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2" y="4812154"/>
            <a:ext cx="4105275" cy="1743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101" y="4812154"/>
            <a:ext cx="5314950" cy="1581150"/>
          </a:xfrm>
          <a:prstGeom prst="rect">
            <a:avLst/>
          </a:prstGeom>
          <a:ln w="88900" cap="sq" cmpd="thickThin">
            <a:solidFill>
              <a:schemeClr val="accent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7415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  <a:t>92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52425" y="166688"/>
            <a:ext cx="8486775" cy="846137"/>
          </a:xfrm>
          <a:prstGeom prst="rect">
            <a:avLst/>
          </a:prstGeom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1" i="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多</a:t>
            </a:r>
            <a:r>
              <a:rPr lang="zh-CN" altLang="en-US" dirty="0" smtClean="0"/>
              <a:t>表查询</a:t>
            </a:r>
            <a:r>
              <a:rPr lang="en-US" altLang="zh-CN" dirty="0" smtClean="0"/>
              <a:t>-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79512" y="1412776"/>
            <a:ext cx="6048672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 eaLnBrk="0" hangingPunc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SELECT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 [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ALL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|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DISTINCT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] A1,A2,…,An</a:t>
            </a:r>
          </a:p>
          <a:p>
            <a:pPr algn="l" eaLnBrk="0" hangingPunc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FROM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R1,R2, …,Rm</a:t>
            </a:r>
          </a:p>
          <a:p>
            <a:pPr algn="l" eaLnBrk="0" hangingPunc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 [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WHERE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  condition]</a:t>
            </a:r>
          </a:p>
          <a:p>
            <a:pPr algn="l" eaLnBrk="0" hangingPunc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 [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GROUP BY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000" dirty="0" err="1">
                <a:latin typeface="楷体" panose="02010609060101010101" charset="-122"/>
                <a:ea typeface="楷体" panose="02010609060101010101" charset="-122"/>
              </a:rPr>
              <a:t>Ak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] </a:t>
            </a:r>
          </a:p>
          <a:p>
            <a:pPr algn="l" eaLnBrk="0" hangingPunc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 [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HAVING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 condition] </a:t>
            </a:r>
          </a:p>
          <a:p>
            <a:pPr algn="l" eaLnBrk="0" hangingPunc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 [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ORDER BY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 Ai  [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ASC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|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DESC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],  </a:t>
            </a:r>
            <a:r>
              <a:rPr lang="en-US" altLang="zh-CN" sz="2000" dirty="0" err="1">
                <a:latin typeface="楷体" panose="02010609060101010101" charset="-122"/>
                <a:ea typeface="楷体" panose="02010609060101010101" charset="-122"/>
              </a:rPr>
              <a:t>Aj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 [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ASC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|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DESC</a:t>
            </a:r>
            <a:r>
              <a:rPr lang="en-US" altLang="zh-CN" sz="2000" dirty="0">
                <a:latin typeface="楷体" panose="02010609060101010101" charset="-122"/>
                <a:ea typeface="楷体" panose="02010609060101010101" charset="-122"/>
              </a:rPr>
              <a:t>], </a:t>
            </a:r>
            <a:r>
              <a:rPr lang="en-US" altLang="zh-CN" sz="2000" spc="30" dirty="0" smtClean="0"/>
              <a:t>…]</a:t>
            </a:r>
            <a:endParaRPr lang="en-US" altLang="zh-CN" sz="2000" spc="30" dirty="0"/>
          </a:p>
        </p:txBody>
      </p:sp>
      <p:sp>
        <p:nvSpPr>
          <p:cNvPr id="6" name="矩形 5"/>
          <p:cNvSpPr/>
          <p:nvPr/>
        </p:nvSpPr>
        <p:spPr>
          <a:xfrm>
            <a:off x="2825552" y="3770055"/>
            <a:ext cx="6318448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l" eaLnBrk="0" hangingPunc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SELECT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[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ALL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|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DISTINCT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] A1,A2,…,An</a:t>
            </a:r>
          </a:p>
          <a:p>
            <a:pPr lvl="0" algn="l" eaLnBrk="0" hangingPunc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FROM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&lt;</a:t>
            </a:r>
            <a:r>
              <a:rPr lang="en-US" altLang="zh-CN" sz="2000" dirty="0" err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left_table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&gt;</a:t>
            </a:r>
          </a:p>
          <a:p>
            <a:pPr lvl="0" algn="l" eaLnBrk="0" hangingPunc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&lt;</a:t>
            </a:r>
            <a:r>
              <a:rPr lang="en-US" altLang="zh-CN" sz="2000" dirty="0" err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join_type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&gt; 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JOIN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&lt;</a:t>
            </a:r>
            <a:r>
              <a:rPr lang="en-US" altLang="zh-CN" sz="2000" dirty="0" err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right_table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&gt;</a:t>
            </a:r>
          </a:p>
          <a:p>
            <a:pPr lvl="0" algn="l" eaLnBrk="0" hangingPunc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         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 ON 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&lt;</a:t>
            </a:r>
            <a:r>
              <a:rPr lang="en-US" altLang="zh-CN" sz="2000" dirty="0">
                <a:solidFill>
                  <a:srgbClr val="FF3300"/>
                </a:solidFill>
                <a:latin typeface="楷体" panose="02010609060101010101" charset="-122"/>
                <a:ea typeface="楷体" panose="02010609060101010101" charset="-122"/>
              </a:rPr>
              <a:t>join_condition1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&gt;</a:t>
            </a:r>
          </a:p>
          <a:p>
            <a:pPr lvl="0" algn="l" eaLnBrk="0" hangingPunc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WHERE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 </a:t>
            </a:r>
            <a:r>
              <a:rPr lang="en-US" altLang="zh-CN" sz="2000" dirty="0">
                <a:solidFill>
                  <a:srgbClr val="FF3300"/>
                </a:solidFill>
                <a:latin typeface="楷体" panose="02010609060101010101" charset="-122"/>
                <a:ea typeface="楷体" panose="02010609060101010101" charset="-122"/>
              </a:rPr>
              <a:t>condition2</a:t>
            </a:r>
            <a:endParaRPr lang="en-US" altLang="zh-CN" sz="20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lvl="0" algn="l" eaLnBrk="0" hangingPunc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GROUP BY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Ak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</a:p>
          <a:p>
            <a:pPr lvl="0" algn="l" eaLnBrk="0" hangingPunc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HAVING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000" dirty="0">
                <a:solidFill>
                  <a:srgbClr val="FF3300"/>
                </a:solidFill>
                <a:latin typeface="楷体" panose="02010609060101010101" charset="-122"/>
                <a:ea typeface="楷体" panose="02010609060101010101" charset="-122"/>
              </a:rPr>
              <a:t>condition3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</a:p>
          <a:p>
            <a:pPr lvl="0" algn="l" eaLnBrk="0" hangingPunc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defRPr/>
            </a:pP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ORDER BY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Ai  [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ASC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|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DESC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],  </a:t>
            </a:r>
            <a:r>
              <a:rPr lang="en-US" altLang="zh-CN" sz="2000" dirty="0" err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Aj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 [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ASC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|</a:t>
            </a:r>
            <a:r>
              <a:rPr lang="en-US" altLang="zh-CN" sz="2000" dirty="0">
                <a:solidFill>
                  <a:srgbClr val="0000FF"/>
                </a:solidFill>
                <a:latin typeface="楷体" panose="02010609060101010101" charset="-122"/>
                <a:ea typeface="楷体" panose="02010609060101010101" charset="-122"/>
              </a:rPr>
              <a:t>DESC</a:t>
            </a:r>
            <a:r>
              <a:rPr lang="en-US" altLang="zh-CN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], </a:t>
            </a:r>
            <a:r>
              <a:rPr lang="en-US" altLang="zh-CN" sz="2000" spc="30" dirty="0">
                <a:solidFill>
                  <a:schemeClr val="tx1"/>
                </a:solidFill>
              </a:rPr>
              <a:t>…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07504" y="3770055"/>
            <a:ext cx="27180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</a:rPr>
              <a:t>等值连接查询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</a:rPr>
              <a:t>非等值连接查询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</a:rPr>
              <a:t>复合条件查询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</a:rPr>
              <a:t>自然连接查询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</a:rPr>
              <a:t>多</a:t>
            </a:r>
            <a:r>
              <a:rPr lang="zh-CN" altLang="en-US" sz="2400" dirty="0" smtClean="0">
                <a:solidFill>
                  <a:schemeClr val="tx1"/>
                </a:solidFill>
              </a:rPr>
              <a:t>表连接查询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chemeClr val="tx1"/>
                </a:solidFill>
              </a:rPr>
              <a:t>自连接查询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5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" y="-99392"/>
            <a:ext cx="8229600" cy="1066800"/>
          </a:xfrm>
        </p:spPr>
        <p:txBody>
          <a:bodyPr/>
          <a:lstStyle/>
          <a:p>
            <a:r>
              <a:rPr lang="en-US" altLang="zh-CN" dirty="0"/>
              <a:t>OUTER JOIN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270" y="1556385"/>
            <a:ext cx="8802688" cy="5410200"/>
          </a:xfrm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FROM</a:t>
            </a:r>
            <a:r>
              <a:rPr lang="en-US" altLang="zh-CN" dirty="0">
                <a:solidFill>
                  <a:schemeClr val="tx1"/>
                </a:solidFill>
              </a:rPr>
              <a:t> &lt;</a:t>
            </a:r>
            <a:r>
              <a:rPr lang="zh-CN" altLang="en-US" dirty="0">
                <a:solidFill>
                  <a:schemeClr val="tx1"/>
                </a:solidFill>
              </a:rPr>
              <a:t>左表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  <a:r>
              <a:rPr lang="zh-CN" altLang="en-US" dirty="0">
                <a:solidFill>
                  <a:schemeClr val="tx1"/>
                </a:solidFill>
              </a:rPr>
              <a:t>之后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sym typeface="+mn-ea"/>
              </a:rPr>
              <a:t>LEFT [OUTER] JOIN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右表</a:t>
            </a:r>
            <a:r>
              <a:rPr lang="en-US" altLang="zh-CN" dirty="0">
                <a:sym typeface="+mn-ea"/>
              </a:rPr>
              <a:t>&gt;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ON</a:t>
            </a:r>
            <a:r>
              <a:rPr lang="en-US" altLang="zh-CN" dirty="0">
                <a:sym typeface="+mn-ea"/>
              </a:rPr>
              <a:t> condition</a:t>
            </a:r>
          </a:p>
          <a:p>
            <a:pPr lvl="2"/>
            <a:r>
              <a:rPr lang="zh-CN" altLang="en-US" sz="2400" dirty="0">
                <a:sym typeface="+mn-ea"/>
              </a:rPr>
              <a:t>左右表连接，按</a:t>
            </a:r>
            <a:r>
              <a:rPr lang="en-US" altLang="zh-CN" sz="2400" dirty="0">
                <a:sym typeface="+mn-ea"/>
              </a:rPr>
              <a:t>ON</a:t>
            </a:r>
            <a:r>
              <a:rPr lang="zh-CN" altLang="en-US" sz="2400" dirty="0">
                <a:sym typeface="+mn-ea"/>
              </a:rPr>
              <a:t>条件过滤，形成新临时表</a:t>
            </a:r>
          </a:p>
          <a:p>
            <a:pPr lvl="2"/>
            <a:r>
              <a:rPr lang="zh-CN" altLang="en-US" sz="2400" dirty="0">
                <a:sym typeface="+mn-ea"/>
              </a:rPr>
              <a:t>新临时表添加左表被</a:t>
            </a:r>
            <a:r>
              <a:rPr lang="en-US" altLang="zh-CN" sz="2400" dirty="0">
                <a:sym typeface="+mn-ea"/>
              </a:rPr>
              <a:t>ON</a:t>
            </a:r>
            <a:r>
              <a:rPr lang="zh-CN" altLang="en-US" sz="2400" dirty="0">
                <a:sym typeface="+mn-ea"/>
              </a:rPr>
              <a:t>过滤了的记录，右表补空</a:t>
            </a:r>
            <a:endParaRPr lang="en-US" altLang="zh-CN" dirty="0">
              <a:sym typeface="+mn-ea"/>
            </a:endParaRPr>
          </a:p>
          <a:p>
            <a:pPr lvl="1"/>
            <a:r>
              <a:rPr lang="en-US" altLang="zh-CN" dirty="0">
                <a:solidFill>
                  <a:srgbClr val="0000FF"/>
                </a:solidFill>
                <a:sym typeface="+mn-ea"/>
              </a:rPr>
              <a:t>RIGHT [OUTER] JOIN</a:t>
            </a:r>
            <a:r>
              <a:rPr lang="en-US" altLang="zh-CN" dirty="0">
                <a:sym typeface="+mn-ea"/>
              </a:rPr>
              <a:t>&lt;</a:t>
            </a:r>
            <a:r>
              <a:rPr lang="zh-CN" altLang="en-US" dirty="0">
                <a:sym typeface="+mn-ea"/>
              </a:rPr>
              <a:t>右表</a:t>
            </a:r>
            <a:r>
              <a:rPr lang="en-US" altLang="zh-CN" dirty="0">
                <a:sym typeface="+mn-ea"/>
              </a:rPr>
              <a:t>&gt;</a:t>
            </a:r>
            <a:r>
              <a:rPr lang="en-US" altLang="zh-CN" dirty="0">
                <a:solidFill>
                  <a:srgbClr val="0000FF"/>
                </a:solidFill>
                <a:sym typeface="+mn-ea"/>
              </a:rPr>
              <a:t>ON</a:t>
            </a:r>
            <a:r>
              <a:rPr lang="en-US" altLang="zh-CN" dirty="0">
                <a:sym typeface="+mn-ea"/>
              </a:rPr>
              <a:t> condition</a:t>
            </a:r>
          </a:p>
          <a:p>
            <a:pPr lvl="1"/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3302" y="4007386"/>
            <a:ext cx="84211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SELECT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* </a:t>
            </a:r>
            <a:r>
              <a:rPr lang="en-US" altLang="zh-CN" sz="2000" dirty="0" smtClean="0">
                <a:solidFill>
                  <a:srgbClr val="0000FF"/>
                </a:solidFill>
              </a:rPr>
              <a:t>FROM</a:t>
            </a:r>
            <a:r>
              <a:rPr lang="zh-CN" altLang="en-US" sz="2000" dirty="0" smtClean="0">
                <a:solidFill>
                  <a:schemeClr val="tx1"/>
                </a:solidFill>
              </a:rPr>
              <a:t> moviestar </a:t>
            </a:r>
            <a:r>
              <a:rPr lang="en-US" altLang="zh-CN" sz="2000" dirty="0" smtClean="0">
                <a:solidFill>
                  <a:srgbClr val="0000FF"/>
                </a:solidFill>
              </a:rPr>
              <a:t>LEFT </a:t>
            </a:r>
            <a:r>
              <a:rPr lang="en-US" altLang="zh-CN" sz="2000" dirty="0">
                <a:solidFill>
                  <a:srgbClr val="0000FF"/>
                </a:solidFill>
              </a:rPr>
              <a:t>JOIN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</a:rPr>
              <a:t>starsin </a:t>
            </a:r>
            <a:r>
              <a:rPr lang="en-US" altLang="zh-CN" sz="2000" dirty="0" smtClean="0">
                <a:solidFill>
                  <a:srgbClr val="0000FF"/>
                </a:solidFill>
              </a:rPr>
              <a:t>ON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starname=name</a:t>
            </a:r>
          </a:p>
          <a:p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4603-4BD2-4F19-8625-891A126137D1}" type="slidenum">
              <a:rPr lang="zh-CN" altLang="en-US" smtClean="0"/>
              <a:t>93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02" y="4548499"/>
            <a:ext cx="7962900" cy="1819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96" y="3958127"/>
            <a:ext cx="79152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5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隶书"/>
        <a:cs typeface=""/>
      </a:majorFont>
      <a:minorFont>
        <a:latin typeface="Tahoma"/>
        <a:ea typeface="华文行楷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2036</TotalTime>
  <Words>4554</Words>
  <Application>Microsoft Office PowerPoint</Application>
  <PresentationFormat>全屏显示(4:3)</PresentationFormat>
  <Paragraphs>944</Paragraphs>
  <Slides>93</Slides>
  <Notes>48</Notes>
  <HiddenSlides>1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13" baseType="lpstr">
      <vt:lpstr>仿宋_GB2312</vt:lpstr>
      <vt:lpstr>黑体</vt:lpstr>
      <vt:lpstr>华文楷体</vt:lpstr>
      <vt:lpstr>华文新魏</vt:lpstr>
      <vt:lpstr>华文行楷</vt:lpstr>
      <vt:lpstr>楷体</vt:lpstr>
      <vt:lpstr>楷体_GB2312</vt:lpstr>
      <vt:lpstr>隶书</vt:lpstr>
      <vt:lpstr>宋体</vt:lpstr>
      <vt:lpstr>微软雅黑</vt:lpstr>
      <vt:lpstr>新宋体</vt:lpstr>
      <vt:lpstr>Arial</vt:lpstr>
      <vt:lpstr>Helvetica</vt:lpstr>
      <vt:lpstr>Symbol</vt:lpstr>
      <vt:lpstr>Tahoma</vt:lpstr>
      <vt:lpstr>Times New Roman</vt:lpstr>
      <vt:lpstr>Wingdings</vt:lpstr>
      <vt:lpstr>Wingdings 2</vt:lpstr>
      <vt:lpstr>Blends</vt:lpstr>
      <vt:lpstr>MS_ClipArt_Gallery.2</vt:lpstr>
      <vt:lpstr>SQL-2</vt:lpstr>
      <vt:lpstr>SQL功能和组成</vt:lpstr>
      <vt:lpstr>PowerPoint 演示文稿</vt:lpstr>
      <vt:lpstr>PowerPoint 演示文稿</vt:lpstr>
      <vt:lpstr>PRIMARY——主键约束（单属性）</vt:lpstr>
      <vt:lpstr>Foreign Key——外键约束</vt:lpstr>
      <vt:lpstr>PowerPoint 演示文稿</vt:lpstr>
      <vt:lpstr>SQL功能和组成</vt:lpstr>
      <vt:lpstr>简单查询</vt:lpstr>
      <vt:lpstr>基本查询语句</vt:lpstr>
      <vt:lpstr>单表查询</vt:lpstr>
      <vt:lpstr>SQL的执行</vt:lpstr>
      <vt:lpstr>select 子句</vt:lpstr>
      <vt:lpstr>select子句： *</vt:lpstr>
      <vt:lpstr>Select子句：属性别名</vt:lpstr>
      <vt:lpstr>SELECT子句：表达式</vt:lpstr>
      <vt:lpstr>SELECT子句：字符串常量</vt:lpstr>
      <vt:lpstr>SELECT子句：系统函数</vt:lpstr>
      <vt:lpstr>SELECT子句：all/distinct</vt:lpstr>
      <vt:lpstr>讨论</vt:lpstr>
      <vt:lpstr>where 子句</vt:lpstr>
      <vt:lpstr>where子句给出元组选择的条件</vt:lpstr>
      <vt:lpstr>where子句：比较</vt:lpstr>
      <vt:lpstr>where子句：between</vt:lpstr>
      <vt:lpstr>应用讨论</vt:lpstr>
      <vt:lpstr>where子句-IN</vt:lpstr>
      <vt:lpstr>where子句-字符匹配</vt:lpstr>
      <vt:lpstr>PowerPoint 演示文稿</vt:lpstr>
      <vt:lpstr>PowerPoint 演示文稿</vt:lpstr>
      <vt:lpstr>讨论</vt:lpstr>
      <vt:lpstr>查找记录中特殊符号的元素</vt:lpstr>
      <vt:lpstr>单引号</vt:lpstr>
      <vt:lpstr>LIKE PATTERN字符串中%和_的转义</vt:lpstr>
      <vt:lpstr>字符串操作示例</vt:lpstr>
      <vt:lpstr>PowerPoint 演示文稿</vt:lpstr>
      <vt:lpstr>NULL空值</vt:lpstr>
      <vt:lpstr>NULL空值</vt:lpstr>
      <vt:lpstr>NULL参与算术运算</vt:lpstr>
      <vt:lpstr>NULL参与比较运算</vt:lpstr>
      <vt:lpstr>where子句:NULL空值</vt:lpstr>
      <vt:lpstr>NULL逻辑运算的处理</vt:lpstr>
      <vt:lpstr>where子句-NULL示例</vt:lpstr>
      <vt:lpstr>PowerPoint 演示文稿</vt:lpstr>
      <vt:lpstr>元组显示顺序</vt:lpstr>
      <vt:lpstr>PowerPoint 演示文稿</vt:lpstr>
      <vt:lpstr>PowerPoint 演示文稿</vt:lpstr>
      <vt:lpstr>基本查询语句——小结</vt:lpstr>
      <vt:lpstr>我们工作数据库</vt:lpstr>
      <vt:lpstr>SQL-数据查询进阶</vt:lpstr>
      <vt:lpstr>接下来…</vt:lpstr>
      <vt:lpstr>聚集函数</vt:lpstr>
      <vt:lpstr>聚集函数-举例</vt:lpstr>
      <vt:lpstr>PowerPoint 演示文稿</vt:lpstr>
      <vt:lpstr>聚集函数中排除重复数据</vt:lpstr>
      <vt:lpstr>PowerPoint 演示文稿</vt:lpstr>
      <vt:lpstr>聚集函数可用于表达式</vt:lpstr>
      <vt:lpstr>聚集函数可用于表达式</vt:lpstr>
      <vt:lpstr>PowerPoint 演示文稿</vt:lpstr>
      <vt:lpstr>PowerPoint 演示文稿</vt:lpstr>
      <vt:lpstr>PowerPoint 演示文稿</vt:lpstr>
      <vt:lpstr>问题</vt:lpstr>
      <vt:lpstr>分组命令-GROUP BY子句</vt:lpstr>
      <vt:lpstr>按属性分组</vt:lpstr>
      <vt:lpstr>按属性分组</vt:lpstr>
      <vt:lpstr>GROUP BY举例</vt:lpstr>
      <vt:lpstr>讨论</vt:lpstr>
      <vt:lpstr>问题</vt:lpstr>
      <vt:lpstr>组的选择-HAVING子句</vt:lpstr>
      <vt:lpstr>HAVING举例</vt:lpstr>
      <vt:lpstr>课堂讨论</vt:lpstr>
      <vt:lpstr>示例</vt:lpstr>
      <vt:lpstr>课堂讨论</vt:lpstr>
      <vt:lpstr>PowerPoint 演示文稿</vt:lpstr>
      <vt:lpstr>课堂讨论</vt:lpstr>
      <vt:lpstr>数据排序 </vt:lpstr>
      <vt:lpstr>数据排序 </vt:lpstr>
      <vt:lpstr>查询语句</vt:lpstr>
      <vt:lpstr>PowerPoint 演示文稿</vt:lpstr>
      <vt:lpstr>多关系查询</vt:lpstr>
      <vt:lpstr>连接查询</vt:lpstr>
      <vt:lpstr>多表查询举例</vt:lpstr>
      <vt:lpstr>多表查询</vt:lpstr>
      <vt:lpstr>多表查询举例</vt:lpstr>
      <vt:lpstr>讨论</vt:lpstr>
      <vt:lpstr>讨论</vt:lpstr>
      <vt:lpstr>自连接</vt:lpstr>
      <vt:lpstr>实例</vt:lpstr>
      <vt:lpstr>讨论</vt:lpstr>
      <vt:lpstr>PowerPoint 演示文稿</vt:lpstr>
      <vt:lpstr>课堂讨论</vt:lpstr>
      <vt:lpstr>PowerPoint 演示文稿</vt:lpstr>
      <vt:lpstr>PowerPoint 演示文稿</vt:lpstr>
      <vt:lpstr>OUTER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实体-联系模型</dc:title>
  <dc:creator>li</dc:creator>
  <cp:lastModifiedBy>jiang_my@126.com</cp:lastModifiedBy>
  <cp:revision>1431</cp:revision>
  <cp:lastPrinted>2000-10-10T23:56:00Z</cp:lastPrinted>
  <dcterms:created xsi:type="dcterms:W3CDTF">1996-07-15T15:40:00Z</dcterms:created>
  <dcterms:modified xsi:type="dcterms:W3CDTF">2021-10-25T00:25:24Z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