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300" r:id="rId4"/>
    <p:sldId id="312" r:id="rId5"/>
    <p:sldId id="272" r:id="rId7"/>
    <p:sldId id="279" r:id="rId8"/>
    <p:sldId id="273" r:id="rId9"/>
    <p:sldId id="274" r:id="rId10"/>
    <p:sldId id="275" r:id="rId11"/>
    <p:sldId id="276" r:id="rId12"/>
    <p:sldId id="277" r:id="rId13"/>
    <p:sldId id="280" r:id="rId14"/>
    <p:sldId id="281" r:id="rId15"/>
    <p:sldId id="278" r:id="rId16"/>
    <p:sldId id="299" r:id="rId17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100" autoAdjust="0"/>
  </p:normalViewPr>
  <p:slideViewPr>
    <p:cSldViewPr snapToGrid="0">
      <p:cViewPr varScale="1">
        <p:scale>
          <a:sx n="69" d="100"/>
          <a:sy n="69" d="100"/>
        </p:scale>
        <p:origin x="11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101A4-DCDB-422E-A1ED-050B4D9561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6FD47-CF0C-4C3A-9C8A-C16F0CC866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ArrayAdapter是Android的列表适配器,用于ListView这类型的控件与数据之间适配用的。 </a:t>
            </a:r>
            <a:endParaRPr lang="zh-CN" altLang="en-US"/>
          </a:p>
          <a:p>
            <a:r>
              <a:rPr lang="zh-CN" altLang="en-US"/>
              <a:t>1.   适配器的作用是数据和视图之间的桥梁</a:t>
            </a:r>
            <a:endParaRPr lang="zh-CN" altLang="en-US"/>
          </a:p>
          <a:p>
            <a:r>
              <a:rPr lang="zh-CN" altLang="en-US"/>
              <a:t>2.   要显示一个数组，我们就用ArrayAdapter，数组适配器，数据类型&lt;&gt;</a:t>
            </a:r>
            <a:r>
              <a:rPr lang="zh-CN" altLang="en-US"/>
              <a:t>可以是String类型，还可以是其他的包括对象类。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fruit_item.xml</a:t>
            </a:r>
            <a:r>
              <a:rPr lang="zh-CN" altLang="en-US" dirty="0"/>
              <a:t>中，做了几处小的调整，首先将</a:t>
            </a:r>
            <a:r>
              <a:rPr lang="en-US" altLang="zh-CN" dirty="0" err="1"/>
              <a:t>LinearLayout</a:t>
            </a:r>
            <a:r>
              <a:rPr lang="zh-CN" altLang="en-US" dirty="0"/>
              <a:t>的宽度由</a:t>
            </a:r>
            <a:r>
              <a:rPr lang="en-US" altLang="zh-CN" dirty="0"/>
              <a:t>80 </a:t>
            </a:r>
            <a:r>
              <a:rPr lang="en-US" altLang="zh-CN" dirty="0" err="1"/>
              <a:t>dp</a:t>
            </a:r>
            <a:r>
              <a:rPr lang="zh-CN" altLang="en-US" dirty="0"/>
              <a:t>改成了</a:t>
            </a:r>
            <a:r>
              <a:rPr lang="en-US" altLang="zh-CN" dirty="0" err="1"/>
              <a:t>match_parent</a:t>
            </a:r>
            <a:r>
              <a:rPr lang="zh-CN" altLang="en-US" dirty="0"/>
              <a:t>，因为瀑布流布局的宽度应该是根据布局的列数来自动适配的，而不是一个固定值。</a:t>
            </a:r>
            <a:endParaRPr lang="en-US" altLang="zh-CN" dirty="0"/>
          </a:p>
          <a:p>
            <a:r>
              <a:rPr lang="zh-CN" altLang="en-US" dirty="0"/>
              <a:t>其次我们使用了</a:t>
            </a:r>
            <a:r>
              <a:rPr lang="en-US" altLang="zh-CN" dirty="0" err="1"/>
              <a:t>layout_margin</a:t>
            </a:r>
            <a:r>
              <a:rPr lang="zh-CN" altLang="en-US" dirty="0"/>
              <a:t>属性来让子项之间互留一点间距，这样就不至于所有子项都紧贴在一些。</a:t>
            </a:r>
            <a:endParaRPr lang="en-US" altLang="zh-CN" dirty="0"/>
          </a:p>
          <a:p>
            <a:r>
              <a:rPr lang="zh-CN" altLang="en-US" dirty="0"/>
              <a:t>最后还将</a:t>
            </a:r>
            <a:r>
              <a:rPr lang="en-US" altLang="zh-CN" dirty="0" err="1"/>
              <a:t>TextView</a:t>
            </a:r>
            <a:r>
              <a:rPr lang="zh-CN" altLang="en-US" dirty="0"/>
              <a:t>的对齐属性改成了居左对齐，因为待会我们会将文字的长度变长，左对齐比较整齐。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6FD47-CF0C-4C3A-9C8A-C16F0CC86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497313"/>
            <a:ext cx="9918348" cy="11389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4399" y="1716946"/>
            <a:ext cx="10427677" cy="41035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高级控件</a:t>
            </a:r>
            <a:r>
              <a:rPr lang="zh-CN" altLang="en-US" sz="3600">
                <a:sym typeface="+mn-ea"/>
              </a:rPr>
              <a:t>ListView与</a:t>
            </a:r>
            <a:r>
              <a:rPr lang="en-US" altLang="zh-CN" sz="3600" dirty="0" err="1">
                <a:sym typeface="+mn-ea"/>
              </a:rPr>
              <a:t>RecyclerView</a:t>
            </a:r>
            <a:br>
              <a:rPr lang="zh-CN" altLang="en-US" sz="3600" dirty="0"/>
            </a:br>
            <a:r>
              <a:rPr lang="zh-CN" altLang="en-US" sz="3600" dirty="0"/>
              <a:t>的</a:t>
            </a:r>
            <a:r>
              <a:rPr lang="zh-CN" altLang="en-US" sz="3600" dirty="0"/>
              <a:t>使用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1733" y="192390"/>
            <a:ext cx="9695041" cy="650990"/>
          </a:xfrm>
        </p:spPr>
        <p:txBody>
          <a:bodyPr/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6</a:t>
            </a:r>
            <a:r>
              <a:rPr lang="zh-CN" altLang="en-US" sz="3600" dirty="0"/>
              <a:t>步：</a:t>
            </a:r>
            <a:r>
              <a:rPr lang="zh-CN" altLang="en-US" sz="3600" cap="none" dirty="0"/>
              <a:t>使用</a:t>
            </a:r>
            <a:r>
              <a:rPr lang="en-US" altLang="zh-CN" sz="3600" cap="none" dirty="0" err="1"/>
              <a:t>RecyclerView</a:t>
            </a:r>
            <a:r>
              <a:rPr lang="zh-CN" altLang="en-US" sz="3600" dirty="0"/>
              <a:t>适配器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81740" y="798993"/>
            <a:ext cx="9889723" cy="323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dirty="0"/>
              <a:t>适配器准备好了之后，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修改 </a:t>
            </a:r>
            <a:r>
              <a:rPr lang="en-US" altLang="zh-CN" b="0" i="0" cap="none" dirty="0" err="1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MainActivity</a:t>
            </a:r>
            <a:r>
              <a:rPr lang="en-US" altLang="zh-CN" b="0" i="0" cap="none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中的代码，开始使用 </a:t>
            </a:r>
            <a:r>
              <a:rPr lang="en-US" altLang="zh-CN" b="0" i="0" cap="none" dirty="0" err="1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RecyclerView</a:t>
            </a:r>
            <a:r>
              <a:rPr lang="zh-CN" altLang="en-US" b="0" i="0" cap="none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5451" y="1265195"/>
            <a:ext cx="5491578" cy="559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class </a:t>
            </a:r>
            <a:r>
              <a:rPr lang="en-US" altLang="zh-CN" sz="1200" dirty="0" err="1"/>
              <a:t>MainActivity</a:t>
            </a:r>
            <a:r>
              <a:rPr lang="en-US" altLang="zh-CN" sz="1200" dirty="0"/>
              <a:t> : </a:t>
            </a:r>
            <a:r>
              <a:rPr lang="en-US" altLang="zh-CN" sz="1200" dirty="0" err="1"/>
              <a:t>AppCompatActivity</a:t>
            </a:r>
            <a:r>
              <a:rPr lang="en-US" altLang="zh-CN" sz="1200" dirty="0"/>
              <a:t>() {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  private </a:t>
            </a:r>
            <a:r>
              <a:rPr lang="en-US" altLang="zh-CN" sz="1200" dirty="0" err="1"/>
              <a:t>val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fruitList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ArrayList</a:t>
            </a:r>
            <a:r>
              <a:rPr lang="en-US" altLang="zh-CN" sz="1200" dirty="0"/>
              <a:t>&lt;Fruit&gt;()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  override fun </a:t>
            </a:r>
            <a:r>
              <a:rPr lang="en-US" altLang="zh-CN" sz="1200" dirty="0" err="1"/>
              <a:t>onCreate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savedInstanceState</a:t>
            </a:r>
            <a:r>
              <a:rPr lang="en-US" altLang="zh-CN" sz="1200" dirty="0"/>
              <a:t>: Bundle?) {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super.onCreate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savedInstanceState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setContentView</a:t>
            </a:r>
            <a:r>
              <a:rPr lang="en-US" altLang="zh-CN" sz="1200" dirty="0"/>
              <a:t>(</a:t>
            </a:r>
            <a:r>
              <a:rPr lang="en-US" altLang="zh-CN" sz="1200" dirty="0" err="1"/>
              <a:t>R.layout.activity_main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initFruits</a:t>
            </a:r>
            <a:r>
              <a:rPr lang="en-US" altLang="zh-CN" sz="1200" dirty="0"/>
              <a:t>() // </a:t>
            </a:r>
            <a:r>
              <a:rPr lang="zh-CN" altLang="en-US" sz="1200" dirty="0"/>
              <a:t>初始化水果数据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 err="1"/>
              <a:t>val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layoutManager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LinearLayoutManager</a:t>
            </a:r>
            <a:r>
              <a:rPr lang="en-US" altLang="zh-CN" sz="1200" dirty="0"/>
              <a:t>(this)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recyclerView.layoutManager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layoutManager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val</a:t>
            </a:r>
            <a:r>
              <a:rPr lang="en-US" altLang="zh-CN" sz="1200" dirty="0"/>
              <a:t> adapter = </a:t>
            </a:r>
            <a:r>
              <a:rPr lang="en-US" altLang="zh-CN" sz="1200" dirty="0" err="1"/>
              <a:t>FruitAdapter</a:t>
            </a:r>
            <a:r>
              <a:rPr lang="en-US" altLang="zh-CN" sz="1200" dirty="0"/>
              <a:t>(</a:t>
            </a:r>
            <a:r>
              <a:rPr lang="en-US" altLang="zh-CN" sz="1200" dirty="0" err="1"/>
              <a:t>fruitList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recyclerView.adapter</a:t>
            </a:r>
            <a:r>
              <a:rPr lang="en-US" altLang="zh-CN" sz="1200" dirty="0"/>
              <a:t> = adapter</a:t>
            </a:r>
            <a:endParaRPr lang="en-US" altLang="zh-CN" sz="1200" dirty="0"/>
          </a:p>
          <a:p>
            <a:r>
              <a:rPr lang="en-US" altLang="zh-CN" sz="1200" dirty="0"/>
              <a:t>    }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    private fun </a:t>
            </a:r>
            <a:r>
              <a:rPr lang="en-US" altLang="zh-CN" sz="1200" dirty="0" err="1"/>
              <a:t>initFruits</a:t>
            </a:r>
            <a:r>
              <a:rPr lang="en-US" altLang="zh-CN" sz="1200" dirty="0"/>
              <a:t>() {</a:t>
            </a:r>
            <a:endParaRPr lang="en-US" altLang="zh-CN" sz="1200" dirty="0"/>
          </a:p>
          <a:p>
            <a:r>
              <a:rPr lang="en-US" altLang="zh-CN" sz="1200" dirty="0"/>
              <a:t>        repeat(2) {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(Fruit("Apple", </a:t>
            </a:r>
            <a:r>
              <a:rPr lang="en-US" altLang="zh-CN" sz="1200" dirty="0" err="1"/>
              <a:t>R.drawable.apple_pic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(Fruit("Banana", </a:t>
            </a:r>
            <a:r>
              <a:rPr lang="en-US" altLang="zh-CN" sz="1200" dirty="0" err="1"/>
              <a:t>R.drawable.banana_pic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(Fruit("Orange", </a:t>
            </a:r>
            <a:r>
              <a:rPr lang="en-US" altLang="zh-CN" sz="1200" dirty="0" err="1"/>
              <a:t>R.drawable.orange_pic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(Fruit("Watermelon", </a:t>
            </a:r>
            <a:r>
              <a:rPr lang="en-US" altLang="zh-CN" sz="1200" dirty="0" err="1"/>
              <a:t>R.drawable.watermelon_pic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(Fruit("Pear", </a:t>
            </a:r>
            <a:r>
              <a:rPr lang="en-US" altLang="zh-CN" sz="1200" dirty="0" err="1"/>
              <a:t>R.drawable.pear_pic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(Fruit("Grape", </a:t>
            </a:r>
            <a:r>
              <a:rPr lang="en-US" altLang="zh-CN" sz="1200" dirty="0" err="1"/>
              <a:t>R.drawable.grape_pic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(Fruit("Pineapple", </a:t>
            </a:r>
            <a:r>
              <a:rPr lang="en-US" altLang="zh-CN" sz="1200" dirty="0" err="1"/>
              <a:t>R.drawable.pineapple_pic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(Fruit("Strawberry", </a:t>
            </a:r>
            <a:r>
              <a:rPr lang="en-US" altLang="zh-CN" sz="1200" dirty="0" err="1"/>
              <a:t>R.drawable.strawberry_pic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(Fruit("Cherry", </a:t>
            </a:r>
            <a:r>
              <a:rPr lang="en-US" altLang="zh-CN" sz="1200" dirty="0" err="1"/>
              <a:t>R.drawable.cherry_pic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    </a:t>
            </a:r>
            <a:r>
              <a:rPr lang="en-US" altLang="zh-CN" sz="1200" dirty="0" err="1"/>
              <a:t>fruitList.add</a:t>
            </a:r>
            <a:r>
              <a:rPr lang="en-US" altLang="zh-CN" sz="1200" dirty="0"/>
              <a:t>(Fruit("Mango", </a:t>
            </a:r>
            <a:r>
              <a:rPr lang="en-US" altLang="zh-CN" sz="1200" dirty="0" err="1"/>
              <a:t>R.drawable.mango_pic</a:t>
            </a:r>
            <a:r>
              <a:rPr lang="en-US" altLang="zh-CN" sz="1200" dirty="0"/>
              <a:t>))</a:t>
            </a:r>
            <a:endParaRPr lang="en-US" altLang="zh-CN" sz="1200" dirty="0"/>
          </a:p>
          <a:p>
            <a:r>
              <a:rPr lang="en-US" altLang="zh-CN" sz="1200" dirty="0"/>
              <a:t>        }</a:t>
            </a:r>
            <a:endParaRPr lang="en-US" altLang="zh-CN" sz="1200" dirty="0"/>
          </a:p>
          <a:p>
            <a:r>
              <a:rPr lang="en-US" altLang="zh-CN" sz="1200" dirty="0"/>
              <a:t>    }</a:t>
            </a:r>
            <a:endParaRPr lang="en-US" altLang="zh-CN" sz="1200" dirty="0"/>
          </a:p>
          <a:p>
            <a:r>
              <a:rPr lang="en-US" altLang="zh-CN" sz="1200" dirty="0"/>
              <a:t>    </a:t>
            </a:r>
            <a:endParaRPr lang="en-US" altLang="zh-CN" sz="1200" dirty="0"/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pic>
        <p:nvPicPr>
          <p:cNvPr id="6" name="图片 5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25" y="1642432"/>
            <a:ext cx="2463076" cy="43904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044" y="144534"/>
            <a:ext cx="10364451" cy="1596177"/>
          </a:xfrm>
        </p:spPr>
        <p:txBody>
          <a:bodyPr/>
          <a:lstStyle/>
          <a:p>
            <a:r>
              <a:rPr lang="zh-CN" altLang="en-US" dirty="0"/>
              <a:t>实现横向滚动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1769" y="1740711"/>
            <a:ext cx="8591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ListView</a:t>
            </a:r>
            <a:r>
              <a:rPr lang="zh-CN" altLang="en-US" dirty="0"/>
              <a:t>的扩展性并不好，它只能实现纵向滚动的效果，如果想进行横向滚动的话，</a:t>
            </a:r>
            <a:r>
              <a:rPr lang="en-US" altLang="zh-CN" dirty="0" err="1"/>
              <a:t>ListView</a:t>
            </a:r>
            <a:r>
              <a:rPr lang="zh-CN" altLang="en-US" dirty="0"/>
              <a:t>就做不到了。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 err="1"/>
              <a:t>RecyclerView</a:t>
            </a:r>
            <a:r>
              <a:rPr lang="zh-CN" altLang="en-US" dirty="0"/>
              <a:t>上可以轻松就实现水平滚动。</a:t>
            </a:r>
            <a:endParaRPr lang="en-US" altLang="zh-CN" dirty="0"/>
          </a:p>
          <a:p>
            <a:r>
              <a:rPr lang="zh-CN" altLang="en-US" dirty="0"/>
              <a:t>这主要得益于RecyclerView出色的设计。ListView的布局排列是由自身去管理的，而RecyclerView则将这个工作交给了LayoutManager。LayoutManager制定了一套可扩展的布局排列接口，子类只要按照接口的规范来实现，就能定制出各种不同排列方式的布局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MainActivity</a:t>
            </a:r>
            <a:r>
              <a:rPr lang="zh-CN" altLang="en-US" dirty="0"/>
              <a:t>中只加入了一行代码，调用</a:t>
            </a:r>
            <a:r>
              <a:rPr lang="en-US" altLang="zh-CN" dirty="0" err="1"/>
              <a:t>LinearLayoutManager</a:t>
            </a:r>
            <a:r>
              <a:rPr lang="zh-CN" altLang="en-US" dirty="0"/>
              <a:t>的</a:t>
            </a:r>
            <a:r>
              <a:rPr lang="en-US" altLang="zh-CN" dirty="0" err="1"/>
              <a:t>setOrientation</a:t>
            </a:r>
            <a:r>
              <a:rPr lang="en-US" altLang="zh-CN" dirty="0"/>
              <a:t>()</a:t>
            </a:r>
            <a:r>
              <a:rPr lang="zh-CN" altLang="en-US" dirty="0"/>
              <a:t>方法设置布局的排列方向。默认是纵向排列的，传入</a:t>
            </a:r>
            <a:r>
              <a:rPr lang="en-US" altLang="zh-CN" dirty="0" err="1"/>
              <a:t>LinearLayoutManager.HORIZONTAL</a:t>
            </a:r>
            <a:r>
              <a:rPr lang="zh-CN" altLang="en-US" dirty="0"/>
              <a:t>表示让布局横行排列，这样</a:t>
            </a:r>
            <a:r>
              <a:rPr lang="en-US" altLang="zh-CN" dirty="0" err="1"/>
              <a:t>RecyclerView</a:t>
            </a:r>
            <a:r>
              <a:rPr lang="zh-CN" altLang="en-US" dirty="0"/>
              <a:t>就可以横向滚动了。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layoutManager.orientation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LinearLayoutManager.HORIZONTAL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9103" y="1586352"/>
            <a:ext cx="2593272" cy="46102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7241" y="205382"/>
            <a:ext cx="10364451" cy="1596177"/>
          </a:xfrm>
        </p:spPr>
        <p:txBody>
          <a:bodyPr/>
          <a:lstStyle/>
          <a:p>
            <a:r>
              <a:rPr lang="zh-CN" altLang="en-US" dirty="0"/>
              <a:t>实现瀑布流布局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6190" y="1799676"/>
            <a:ext cx="8334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除了LinearLayoutManager之外，RecyclerView提供了GridLayoutManager和StaggeredGridLayoutManager这两种内置的布局排列方式。</a:t>
            </a:r>
            <a:endParaRPr lang="en-US" altLang="zh-CN" dirty="0"/>
          </a:p>
          <a:p>
            <a:r>
              <a:rPr lang="zh-CN" altLang="en-US" dirty="0"/>
              <a:t>GridLayoutManager可以用于实现网格布局，StaggeredGridLayoutManager可以用于实现瀑布流布局。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StaggeredGridLayoutManager的使用非常容易：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24925" y="3838135"/>
            <a:ext cx="7865615" cy="13542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layoutManager = StaggeredGridLayoutManager(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StaggeredGridLayoutManager.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VERTICAL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两个参数：第一个参数用于指定布局的列数；第二个参数用于指定布局的排列方向，传入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StaggeredGridLayoutManager.VERTICAL</a:t>
            </a: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表示会让布局纵向排列。</a:t>
            </a:r>
            <a:br>
              <a:rPr kumimoji="0" lang="zh-CN" altLang="zh-CN" sz="13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20212" y="1176910"/>
            <a:ext cx="2713722" cy="482439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177553"/>
            <a:ext cx="10050147" cy="798991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7</a:t>
            </a:r>
            <a:r>
              <a:rPr lang="zh-CN" altLang="en-US" sz="3600" dirty="0"/>
              <a:t>步： 添加</a:t>
            </a:r>
            <a:r>
              <a:rPr lang="en-US" altLang="zh-CN" sz="3200" b="1" i="0" dirty="0" err="1">
                <a:solidFill>
                  <a:srgbClr val="555555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RecyclerView</a:t>
            </a:r>
            <a:r>
              <a:rPr lang="en-US" altLang="zh-CN" b="1" i="0" dirty="0">
                <a:solidFill>
                  <a:srgbClr val="555555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i="0" dirty="0">
                <a:solidFill>
                  <a:srgbClr val="555555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点击事件</a:t>
            </a:r>
            <a:br>
              <a:rPr lang="zh-CN" altLang="en-US" b="1" i="0" dirty="0">
                <a:solidFill>
                  <a:srgbClr val="555555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</a:b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67305" y="2002109"/>
            <a:ext cx="10857389" cy="44473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override fun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onCreateViewHolder(parent: ViewGroup, viewType: Int): ViewHolder {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 = LayoutInflater.from(parent.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).inflate(R.layout.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fruit_item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parent,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viewHolder = ViewHolder(view)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viewHolder.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itemView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.setOnClickListener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position = viewHolder.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adapterPosition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fruit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fruitList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[position]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Toast.makeText(parent.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"you clicked view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fruit.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Toast.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).show()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viewHolder.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fruitImage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.setOnClickListener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position = viewHolder.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adapterPosition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val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fruit =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fruitList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[position]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Toast.makeText(parent.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"you clicked image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${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fruit.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Toast.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).show()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viewHolder</a:t>
            </a:r>
            <a:b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90539" y="976544"/>
            <a:ext cx="106109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RecyclerView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并没有提供类似于 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setOnItemClickListener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()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这样的注册监听器方法，而是需要我们自己给子项具体的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View </a:t>
            </a:r>
            <a:r>
              <a:rPr lang="zh-CN" altLang="en-US" b="0" i="0" dirty="0">
                <a:solidFill>
                  <a:srgbClr val="444444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注册点击事件：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常用控件ListView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50549" y="1493921"/>
            <a:ext cx="10427677" cy="4103562"/>
          </a:xfrm>
        </p:spPr>
        <p:txBody>
          <a:bodyPr/>
          <a:lstStyle/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当程序中有大量的数据需要展示的时候，就可以借助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来实现。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ListView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允许用户通过手指上下滑动的方式将屏幕外的数据滚动到屏幕内。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比如，查看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QQ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聊天记录，翻阅微博最新消息，等等。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9382" y="2096994"/>
            <a:ext cx="2626526" cy="449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113" y="2147175"/>
            <a:ext cx="2444750" cy="43478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43560" y="3646170"/>
            <a:ext cx="54749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具体案例详见文档：“</a:t>
            </a:r>
            <a:r>
              <a:rPr>
                <a:solidFill>
                  <a:srgbClr val="FF0000"/>
                </a:solidFill>
              </a:rPr>
              <a:t>ListView的使用案例</a:t>
            </a:r>
            <a:r>
              <a:rPr lang="en-US" altLang="zh-CN" dirty="0">
                <a:solidFill>
                  <a:srgbClr val="FF0000"/>
                </a:solidFill>
              </a:rPr>
              <a:t>.docx</a:t>
            </a:r>
            <a:r>
              <a:rPr lang="zh-CN" altLang="en-US" dirty="0">
                <a:solidFill>
                  <a:srgbClr val="FF0000"/>
                </a:solidFill>
              </a:rPr>
              <a:t>”，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案例代码：</a:t>
            </a:r>
            <a:r>
              <a:rPr lang="en-US" altLang="zh-CN" dirty="0" err="1">
                <a:solidFill>
                  <a:srgbClr val="FF0000"/>
                </a:solidFill>
              </a:rPr>
              <a:t>ListView</a:t>
            </a:r>
            <a:r>
              <a:rPr lang="en-US" altLang="zh-CN" dirty="0" err="1">
                <a:solidFill>
                  <a:srgbClr val="FF0000"/>
                </a:solidFill>
              </a:rPr>
              <a:t>APP</a:t>
            </a:r>
            <a:endParaRPr lang="en-US" altLang="zh-CN" dirty="0" err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简单</a:t>
            </a:r>
            <a:r>
              <a:rPr lang="zh-CN" altLang="en-US"/>
              <a:t>使用ListView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第一步：在布局中加入ListView 控件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ListView</a:t>
            </a:r>
            <a:r>
              <a:rPr lang="zh-CN" altLang="en-US"/>
              <a:t>；</a:t>
            </a:r>
            <a:endParaRPr lang="zh-CN" altLang="en-US"/>
          </a:p>
          <a:p>
            <a:r>
              <a:rPr lang="zh-CN" altLang="en-US"/>
              <a:t>第二</a:t>
            </a:r>
            <a:r>
              <a:rPr lang="zh-CN" altLang="en-US"/>
              <a:t>步：修改MainActivity</a:t>
            </a:r>
            <a:r>
              <a:rPr lang="zh-CN" altLang="en-US"/>
              <a:t>代码：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olidFill>
                  <a:srgbClr val="0070C0"/>
                </a:solidFill>
              </a:rPr>
              <a:t>        ArrayAdapter&lt;String&gt; adapter = new ArrayAdapter&lt;String&gt;(</a:t>
            </a:r>
            <a:endParaRPr lang="zh-CN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70C0"/>
                </a:solidFill>
              </a:rPr>
              <a:t>                MainActivity.this, android.R.layout.simple_list_item_1, data);</a:t>
            </a:r>
            <a:endParaRPr lang="zh-CN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70C0"/>
                </a:solidFill>
              </a:rPr>
              <a:t>        ListView listView = (ListView) findViewById(R.id.listView);</a:t>
            </a:r>
            <a:endParaRPr lang="zh-CN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0070C0"/>
                </a:solidFill>
              </a:rPr>
              <a:t>        listView.setAdapter(adapter);</a:t>
            </a:r>
            <a:endParaRPr lang="zh-CN" altLang="en-US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/>
              <a:t>   1.</a:t>
            </a:r>
            <a:r>
              <a:rPr lang="zh-CN" altLang="en-US"/>
              <a:t>构建</a:t>
            </a:r>
            <a:r>
              <a:rPr lang="zh-CN" altLang="en-US">
                <a:sym typeface="+mn-ea"/>
              </a:rPr>
              <a:t>适配器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ArrayAdapter；</a:t>
            </a:r>
            <a:r>
              <a:rPr lang="zh-CN" altLang="en-US">
                <a:sym typeface="+mn-ea"/>
              </a:rPr>
              <a:t>2.</a:t>
            </a:r>
            <a:r>
              <a:rPr lang="zh-CN" altLang="en-US"/>
              <a:t>调用ListView的</a:t>
            </a:r>
            <a:r>
              <a:rPr lang="zh-CN" altLang="en-US">
                <a:solidFill>
                  <a:srgbClr val="FF0000"/>
                </a:solidFill>
              </a:rPr>
              <a:t>setAdapter</a:t>
            </a:r>
            <a:r>
              <a:rPr lang="zh-CN" altLang="en-US"/>
              <a:t>方法，传入构建好的适配器对象。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强大的滚动控件</a:t>
            </a:r>
            <a:r>
              <a:rPr lang="en-US" altLang="zh-CN" sz="3600" dirty="0"/>
              <a:t>——</a:t>
            </a:r>
            <a:r>
              <a:rPr lang="en-US" altLang="zh-CN" sz="3600" dirty="0" err="1"/>
              <a:t>RecyclerView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RecyclerView</a:t>
            </a:r>
            <a:r>
              <a:rPr lang="zh-CN" altLang="en-US" dirty="0"/>
              <a:t>属于新增控件，那么怎样才能让新增的控件在所有</a:t>
            </a:r>
            <a:r>
              <a:rPr lang="en-US" altLang="zh-CN" dirty="0"/>
              <a:t>Android</a:t>
            </a:r>
            <a:r>
              <a:rPr lang="zh-CN" altLang="en-US" dirty="0"/>
              <a:t>系统版本上都能使用呢？</a:t>
            </a:r>
            <a:endParaRPr lang="en-US" altLang="zh-CN" dirty="0"/>
          </a:p>
          <a:p>
            <a:r>
              <a:rPr lang="zh-CN" altLang="en-US" dirty="0"/>
              <a:t>为此，</a:t>
            </a:r>
            <a:r>
              <a:rPr lang="en-US" altLang="zh-CN" dirty="0"/>
              <a:t>Google</a:t>
            </a:r>
            <a:r>
              <a:rPr lang="zh-CN" altLang="en-US" dirty="0"/>
              <a:t>将</a:t>
            </a:r>
            <a:r>
              <a:rPr lang="en-US" altLang="zh-CN" dirty="0" err="1"/>
              <a:t>RecyclerView</a:t>
            </a:r>
            <a:r>
              <a:rPr lang="zh-CN" altLang="en-US" dirty="0"/>
              <a:t>控件定义在了</a:t>
            </a:r>
            <a:r>
              <a:rPr lang="en-US" altLang="zh-CN" dirty="0" err="1"/>
              <a:t>AndroidX</a:t>
            </a:r>
            <a:r>
              <a:rPr lang="zh-CN" altLang="en-US" dirty="0"/>
              <a:t>当中，我们只需要在项目的</a:t>
            </a:r>
            <a:r>
              <a:rPr lang="en-US" altLang="zh-CN" dirty="0" err="1"/>
              <a:t>build.gradle</a:t>
            </a:r>
            <a:r>
              <a:rPr lang="zh-CN" altLang="en-US" dirty="0"/>
              <a:t>中添加</a:t>
            </a:r>
            <a:r>
              <a:rPr lang="en-US" altLang="zh-CN" dirty="0" err="1"/>
              <a:t>RecyclerView</a:t>
            </a:r>
            <a:r>
              <a:rPr lang="zh-CN" altLang="en-US" dirty="0"/>
              <a:t>库的依赖，就能保证在所有</a:t>
            </a:r>
            <a:r>
              <a:rPr lang="en-US" altLang="zh-CN" dirty="0"/>
              <a:t>Android</a:t>
            </a:r>
            <a:r>
              <a:rPr lang="zh-CN" altLang="en-US" dirty="0"/>
              <a:t>系统版本上都可以使用</a:t>
            </a:r>
            <a:r>
              <a:rPr lang="en-US" altLang="zh-CN" dirty="0" err="1"/>
              <a:t>RecyclerView</a:t>
            </a:r>
            <a:r>
              <a:rPr lang="zh-CN" altLang="en-US" dirty="0"/>
              <a:t>控件了。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840" y="75565"/>
            <a:ext cx="8327390" cy="79819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ym typeface="+mn-ea"/>
              </a:rPr>
              <a:t>RecyclerView</a:t>
            </a:r>
            <a:r>
              <a:rPr lang="zh-CN" altLang="en-US" dirty="0" err="1">
                <a:sym typeface="+mn-ea"/>
              </a:rPr>
              <a:t>使用案例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56462" y="2168245"/>
            <a:ext cx="903689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dependencies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fileTree(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dir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'libs'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include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[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'*.jar'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implementation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"org.jetbrains.kotlin:kotlin-stdlib-jdk7: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$kotlin_version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'androidx.appcompat:appcompat:1.0.2'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'androidx.core:core-ktx:1.0.2'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'androidx.recyclerview:recyclerview:1.0.0'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'androidx.constraintlayout:constraintlayout:1.1.3'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testImplementation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'junit:junit:4.12'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androidTestImplementation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'androidx.test:runner:1.1.1'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androidTestImplementation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'androidx.test.espresso:espresso-core:3.1.1'</a:t>
            </a:r>
            <a:b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9385" y="963201"/>
            <a:ext cx="895819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 err="1">
                <a:sym typeface="+mn-ea"/>
              </a:rPr>
              <a:t>详见文档：</a:t>
            </a:r>
            <a:r>
              <a:rPr lang="en-US" altLang="zh-CN" sz="2400" dirty="0" err="1"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400" dirty="0" err="1">
                <a:highlight>
                  <a:srgbClr val="FFFF00"/>
                </a:highlight>
                <a:sym typeface="+mn-ea"/>
              </a:rPr>
              <a:t>练习题2：RecyclerView的基本用法</a:t>
            </a:r>
            <a:r>
              <a:rPr lang="en-US" altLang="zh-CN" sz="2400" dirty="0" err="1">
                <a:highlight>
                  <a:srgbClr val="FFFF00"/>
                </a:highlight>
                <a:sym typeface="+mn-ea"/>
              </a:rPr>
              <a:t>”</a:t>
            </a:r>
            <a:br>
              <a:rPr lang="zh-CN" altLang="en-US" sz="2400" dirty="0">
                <a:sym typeface="+mn-ea"/>
              </a:rPr>
            </a:b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步：添加依赖。打开</a:t>
            </a:r>
            <a:r>
              <a:rPr lang="en-US" altLang="zh-CN" sz="2400" dirty="0"/>
              <a:t>app/</a:t>
            </a:r>
            <a:r>
              <a:rPr lang="en-US" altLang="zh-CN" sz="2400" dirty="0" err="1"/>
              <a:t>build.gradle</a:t>
            </a:r>
            <a:r>
              <a:rPr lang="zh-CN" altLang="en-US" sz="2400" dirty="0"/>
              <a:t>文件，在</a:t>
            </a:r>
            <a:r>
              <a:rPr lang="en-US" altLang="zh-CN" sz="2400" dirty="0"/>
              <a:t>dependencies</a:t>
            </a:r>
            <a:r>
              <a:rPr lang="zh-CN" altLang="en-US" sz="2400" dirty="0"/>
              <a:t>闭包中添加如下内容：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981625" y="5646224"/>
            <a:ext cx="76062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当你不能确定最新的版本号是多少的时候，可以就像上述代码一样填入1.0.0，当有更新的库版本时，Android Studio会主动提醒你，并告诉你最新的版本号是多少。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691" y="130246"/>
            <a:ext cx="9126870" cy="686500"/>
          </a:xfrm>
        </p:spPr>
        <p:txBody>
          <a:bodyPr/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步：添加</a:t>
            </a:r>
            <a:r>
              <a:rPr lang="en-US" altLang="zh-CN" sz="3600" cap="none" dirty="0" err="1"/>
              <a:t>RecyclerView</a:t>
            </a:r>
            <a:r>
              <a:rPr lang="zh-CN" altLang="en-US" sz="3600" dirty="0"/>
              <a:t>控件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31668" y="1077848"/>
            <a:ext cx="10515600" cy="6143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在布局中加入</a:t>
            </a:r>
            <a:r>
              <a:rPr lang="en-US" altLang="zh-CN" sz="2400" cap="none" dirty="0" err="1"/>
              <a:t>Recyclerview</a:t>
            </a:r>
            <a:r>
              <a:rPr lang="zh-CN" altLang="en-US" sz="2400" dirty="0"/>
              <a:t>控件，先为</a:t>
            </a:r>
            <a:r>
              <a:rPr lang="en-US" altLang="zh-CN" sz="2400" cap="none" dirty="0" err="1"/>
              <a:t>Recyclerview</a:t>
            </a:r>
            <a:r>
              <a:rPr lang="zh-CN" altLang="en-US" sz="2400" dirty="0"/>
              <a:t>指定一个</a:t>
            </a:r>
            <a:r>
              <a:rPr lang="en-US" altLang="zh-CN" sz="2400" dirty="0"/>
              <a:t>id</a:t>
            </a:r>
            <a:r>
              <a:rPr lang="zh-CN" altLang="en-US" sz="2400" dirty="0"/>
              <a:t>，然后将宽度和高度都设置为</a:t>
            </a:r>
            <a:r>
              <a:rPr lang="en-US" altLang="zh-CN" sz="2400" cap="none" dirty="0" err="1"/>
              <a:t>match_parent</a:t>
            </a:r>
            <a:r>
              <a:rPr lang="zh-CN" altLang="en-US" sz="2400" dirty="0"/>
              <a:t>，这样</a:t>
            </a:r>
            <a:r>
              <a:rPr lang="en-US" altLang="zh-CN" sz="2400" cap="none" dirty="0" err="1"/>
              <a:t>Recyclerview</a:t>
            </a:r>
            <a:r>
              <a:rPr lang="zh-CN" altLang="en-US" sz="2400" dirty="0"/>
              <a:t>就占满了整个布局的空间。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38200" y="2204085"/>
            <a:ext cx="9327515" cy="4038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/>
              <a:t>&lt;</a:t>
            </a:r>
            <a:r>
              <a:rPr lang="en-US" altLang="zh-CN" sz="2400" dirty="0" err="1"/>
              <a:t>LinearLayout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xmlns:android</a:t>
            </a:r>
            <a:r>
              <a:rPr lang="en-US" altLang="zh-CN" sz="2400" dirty="0"/>
              <a:t>="http://schemas.android.com/</a:t>
            </a:r>
            <a:r>
              <a:rPr lang="en-US" altLang="zh-CN" sz="2400" dirty="0" err="1"/>
              <a:t>apk</a:t>
            </a:r>
            <a:r>
              <a:rPr lang="en-US" altLang="zh-CN" sz="2400" dirty="0"/>
              <a:t>/res/android"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android:layout_height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"&gt;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    &lt;</a:t>
            </a:r>
            <a:r>
              <a:rPr lang="en-US" altLang="zh-CN" sz="2400" dirty="0" err="1"/>
              <a:t>androidx.recyclerview.widget.RecyclerView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android:id</a:t>
            </a:r>
            <a:r>
              <a:rPr lang="en-US" altLang="zh-CN" sz="2400" dirty="0"/>
              <a:t>="@+id/</a:t>
            </a:r>
            <a:r>
              <a:rPr lang="en-US" altLang="zh-CN" sz="2400" dirty="0" err="1"/>
              <a:t>recyclerView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android:layout_width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</a:t>
            </a:r>
            <a:endParaRPr lang="en-US" altLang="zh-CN" sz="2400" dirty="0"/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android:layout_height</a:t>
            </a:r>
            <a:r>
              <a:rPr lang="en-US" altLang="zh-CN" sz="2400" dirty="0"/>
              <a:t>="</a:t>
            </a:r>
            <a:r>
              <a:rPr lang="en-US" altLang="zh-CN" sz="2400" dirty="0" err="1"/>
              <a:t>match_parent</a:t>
            </a:r>
            <a:r>
              <a:rPr lang="en-US" altLang="zh-CN" sz="2400" dirty="0"/>
              <a:t>" /&gt;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&lt;/</a:t>
            </a:r>
            <a:r>
              <a:rPr lang="en-US" altLang="zh-CN" sz="2400" dirty="0" err="1"/>
              <a:t>LinearLayout</a:t>
            </a:r>
            <a:r>
              <a:rPr lang="en-US" altLang="zh-CN" sz="2400" dirty="0"/>
              <a:t>&gt;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9624019" cy="5355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3</a:t>
            </a:r>
            <a:r>
              <a:rPr lang="zh-CN" altLang="en-US" sz="3600" dirty="0"/>
              <a:t>步：定义实体类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227911" y="1574808"/>
            <a:ext cx="10515600" cy="1312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接着定义一个实体类，作为</a:t>
            </a:r>
            <a:r>
              <a:rPr lang="en-US" altLang="zh-CN" sz="1800" cap="none" dirty="0" err="1"/>
              <a:t>RecyclerView</a:t>
            </a:r>
            <a:r>
              <a:rPr lang="zh-CN" altLang="en-US" sz="1800" dirty="0"/>
              <a:t>适配器的适配类型。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新建</a:t>
            </a:r>
            <a:r>
              <a:rPr lang="en-US" altLang="zh-CN" sz="1800" cap="none" dirty="0"/>
              <a:t>Fruit</a:t>
            </a:r>
            <a:r>
              <a:rPr lang="zh-CN" altLang="en-US" sz="1800" dirty="0"/>
              <a:t>类，代码如下所示：</a:t>
            </a:r>
            <a:endParaRPr lang="zh-CN" altLang="en-US" sz="1800" dirty="0"/>
          </a:p>
        </p:txBody>
      </p:sp>
      <p:sp>
        <p:nvSpPr>
          <p:cNvPr id="5" name="矩形 4"/>
          <p:cNvSpPr/>
          <p:nvPr/>
        </p:nvSpPr>
        <p:spPr>
          <a:xfrm>
            <a:off x="913775" y="2967335"/>
            <a:ext cx="5448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class Fruit(val name:String, val imageId: Int)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7024" y="263411"/>
            <a:ext cx="10227701" cy="53558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4</a:t>
            </a:r>
            <a:r>
              <a:rPr lang="zh-CN" altLang="en-US" sz="3600" dirty="0"/>
              <a:t>步：定义子项布局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73408" y="799095"/>
            <a:ext cx="97414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然后需要为</a:t>
            </a:r>
            <a:r>
              <a:rPr lang="en-US" altLang="zh-CN" dirty="0" err="1"/>
              <a:t>RecyclerView</a:t>
            </a:r>
            <a:r>
              <a:rPr lang="zh-CN" altLang="en-US" dirty="0"/>
              <a:t>的子项指定一个我们自定义的布局，在layout目录下新建fruit_item.xml，代码如下所示：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42723" y="1650775"/>
            <a:ext cx="703603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&lt;LinearLayout xmlns:android="http://schemas.android.com/apk/res/android"</a:t>
            </a:r>
            <a:endParaRPr lang="zh-CN" altLang="en-US" sz="1600" dirty="0"/>
          </a:p>
          <a:p>
            <a:r>
              <a:rPr lang="zh-CN" altLang="en-US" sz="1600" dirty="0"/>
              <a:t>    android:layout_width="match_parent"</a:t>
            </a:r>
            <a:endParaRPr lang="zh-CN" altLang="en-US" sz="1600" dirty="0"/>
          </a:p>
          <a:p>
            <a:r>
              <a:rPr lang="zh-CN" altLang="en-US" sz="1600" dirty="0"/>
              <a:t>    android:layout_height="60dp"&gt;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&lt;ImageView</a:t>
            </a:r>
            <a:endParaRPr lang="zh-CN" altLang="en-US" sz="1600" dirty="0"/>
          </a:p>
          <a:p>
            <a:r>
              <a:rPr lang="zh-CN" altLang="en-US" sz="1600" dirty="0"/>
              <a:t>        android:id="@+id/fruitImage"</a:t>
            </a:r>
            <a:endParaRPr lang="zh-CN" altLang="en-US" sz="1600" dirty="0"/>
          </a:p>
          <a:p>
            <a:r>
              <a:rPr lang="zh-CN" altLang="en-US" sz="1600" dirty="0"/>
              <a:t>        android:layout_width="40dp"</a:t>
            </a:r>
            <a:endParaRPr lang="zh-CN" altLang="en-US" sz="1600" dirty="0"/>
          </a:p>
          <a:p>
            <a:r>
              <a:rPr lang="zh-CN" altLang="en-US" sz="1600" dirty="0"/>
              <a:t>        android:layout_height="40dp"</a:t>
            </a:r>
            <a:endParaRPr lang="zh-CN" altLang="en-US" sz="1600" dirty="0"/>
          </a:p>
          <a:p>
            <a:r>
              <a:rPr lang="zh-CN" altLang="en-US" sz="1600" dirty="0"/>
              <a:t>        android:layout_gravity="center_vertical"</a:t>
            </a:r>
            <a:endParaRPr lang="zh-CN" altLang="en-US" sz="1600" dirty="0"/>
          </a:p>
          <a:p>
            <a:r>
              <a:rPr lang="zh-CN" altLang="en-US" sz="1600" dirty="0"/>
              <a:t>        android:layout_marginLeft="10dp"/&gt;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&lt;TextView</a:t>
            </a:r>
            <a:endParaRPr lang="zh-CN" altLang="en-US" sz="1600" dirty="0"/>
          </a:p>
          <a:p>
            <a:r>
              <a:rPr lang="zh-CN" altLang="en-US" sz="1600" dirty="0"/>
              <a:t>        android:id="@+id/fruitName"</a:t>
            </a:r>
            <a:endParaRPr lang="zh-CN" altLang="en-US" sz="1600" dirty="0"/>
          </a:p>
          <a:p>
            <a:r>
              <a:rPr lang="zh-CN" altLang="en-US" sz="1600" dirty="0"/>
              <a:t>        android:layout_width="wrap_content"</a:t>
            </a:r>
            <a:endParaRPr lang="zh-CN" altLang="en-US" sz="1600" dirty="0"/>
          </a:p>
          <a:p>
            <a:r>
              <a:rPr lang="zh-CN" altLang="en-US" sz="1600" dirty="0"/>
              <a:t>        android:layout_height="wrap_content"</a:t>
            </a:r>
            <a:endParaRPr lang="zh-CN" altLang="en-US" sz="1600" dirty="0"/>
          </a:p>
          <a:p>
            <a:r>
              <a:rPr lang="zh-CN" altLang="en-US" sz="1600" dirty="0"/>
              <a:t>        android:layout_gravity="center_vertical"</a:t>
            </a:r>
            <a:endParaRPr lang="zh-CN" altLang="en-US" sz="1600" dirty="0"/>
          </a:p>
          <a:p>
            <a:r>
              <a:rPr lang="zh-CN" altLang="en-US" sz="1600" dirty="0"/>
              <a:t>        android:layout_marginLeft="10dp" /&gt;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&lt;/LinearLayout&gt;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8668" y="245655"/>
            <a:ext cx="8780641" cy="52670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/>
              <a:t>第</a:t>
            </a:r>
            <a:r>
              <a:rPr lang="en-US" altLang="zh-CN" sz="3600" dirty="0"/>
              <a:t>5</a:t>
            </a:r>
            <a:r>
              <a:rPr lang="zh-CN" altLang="en-US" sz="3600" dirty="0"/>
              <a:t>步：定义</a:t>
            </a:r>
            <a:r>
              <a:rPr lang="en-US" altLang="zh-CN" sz="3600" cap="none" dirty="0" err="1"/>
              <a:t>RecyclerView</a:t>
            </a:r>
            <a:r>
              <a:rPr lang="zh-CN" altLang="en-US" sz="3600" cap="none" dirty="0"/>
              <a:t>适</a:t>
            </a:r>
            <a:r>
              <a:rPr lang="zh-CN" altLang="en-US" sz="3600" dirty="0"/>
              <a:t>配器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772357"/>
            <a:ext cx="10515600" cy="6143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1800" dirty="0"/>
              <a:t>接下来需要为</a:t>
            </a:r>
            <a:r>
              <a:rPr lang="en-US" altLang="zh-CN" sz="1800" cap="none" dirty="0" err="1"/>
              <a:t>RecyclerView</a:t>
            </a:r>
            <a:r>
              <a:rPr lang="zh-CN" altLang="en-US" sz="1800" dirty="0"/>
              <a:t>准备一个适配器，新建</a:t>
            </a:r>
            <a:r>
              <a:rPr lang="zh-CN" altLang="en-US" sz="1800" cap="none" dirty="0"/>
              <a:t>Fruit</a:t>
            </a:r>
            <a:r>
              <a:rPr lang="en-US" altLang="zh-CN" sz="1800" cap="none" dirty="0"/>
              <a:t>A</a:t>
            </a:r>
            <a:r>
              <a:rPr lang="zh-CN" altLang="en-US" sz="1800" cap="none" dirty="0"/>
              <a:t>dapter</a:t>
            </a:r>
            <a:r>
              <a:rPr lang="zh-CN" altLang="en-US" sz="1800" dirty="0"/>
              <a:t>类，让这个适配器继承自</a:t>
            </a:r>
            <a:r>
              <a:rPr lang="en-US" altLang="zh-CN" sz="1800" cap="none" dirty="0" err="1"/>
              <a:t>RecyclerView.Adapter</a:t>
            </a:r>
            <a:r>
              <a:rPr lang="zh-CN" altLang="en-US" sz="1800" dirty="0"/>
              <a:t>，并将泛型指定为</a:t>
            </a:r>
            <a:r>
              <a:rPr lang="en-US" altLang="zh-CN" sz="1800" cap="none" dirty="0" err="1"/>
              <a:t>FruitAdapter.Viewholder</a:t>
            </a:r>
            <a:r>
              <a:rPr lang="zh-CN" altLang="en-US" sz="1800" dirty="0"/>
              <a:t>。</a:t>
            </a:r>
            <a:r>
              <a:rPr lang="en-US" altLang="zh-CN" sz="1800" cap="none" dirty="0" err="1"/>
              <a:t>Viewholder</a:t>
            </a:r>
            <a:r>
              <a:rPr lang="zh-CN" altLang="en-US" sz="1800" dirty="0"/>
              <a:t>是在</a:t>
            </a:r>
            <a:r>
              <a:rPr lang="en-US" altLang="zh-CN" sz="1800" cap="none" dirty="0" err="1"/>
              <a:t>FruitAdapter</a:t>
            </a:r>
            <a:r>
              <a:rPr lang="zh-CN" altLang="en-US" sz="1800" dirty="0"/>
              <a:t>中定义的一个内部类。</a:t>
            </a:r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207146" y="1526219"/>
            <a:ext cx="80490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class FruitAdapter(val fruitList: List&lt;Fruit&gt;) : RecyclerView.Adapter&lt;FruitAdapter.ViewHolder&gt;() {</a:t>
            </a:r>
            <a:endParaRPr lang="zh-CN" altLang="en-US" sz="1600" dirty="0"/>
          </a:p>
          <a:p>
            <a:r>
              <a:rPr lang="zh-CN" altLang="en-US" sz="1600" dirty="0"/>
              <a:t>	</a:t>
            </a:r>
            <a:endParaRPr lang="zh-CN" altLang="en-US" sz="1600" dirty="0"/>
          </a:p>
          <a:p>
            <a:r>
              <a:rPr lang="zh-CN" altLang="en-US" sz="1600" dirty="0"/>
              <a:t>    inner class ViewHolder(view: View) : RecyclerView.ViewHolder(view) {</a:t>
            </a:r>
            <a:endParaRPr lang="zh-CN" altLang="en-US" sz="1600" dirty="0"/>
          </a:p>
          <a:p>
            <a:r>
              <a:rPr lang="zh-CN" altLang="en-US" sz="1600" dirty="0"/>
              <a:t>        val fruitImage: ImageView = view.findViewById(R.id.fruitImage)</a:t>
            </a:r>
            <a:endParaRPr lang="zh-CN" altLang="en-US" sz="1600" dirty="0"/>
          </a:p>
          <a:p>
            <a:r>
              <a:rPr lang="zh-CN" altLang="en-US" sz="1600" dirty="0"/>
              <a:t>        val fruitName: TextView = view.findViewById(R.id.fruitName)</a:t>
            </a:r>
            <a:endParaRPr lang="zh-CN" altLang="en-US" sz="1600" dirty="0"/>
          </a:p>
          <a:p>
            <a:r>
              <a:rPr lang="zh-CN" altLang="en-US" sz="1600" dirty="0"/>
              <a:t>    }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override fun onCreateViewHolder(parent: ViewGroup, viewType: Int): ViewHolder {</a:t>
            </a:r>
            <a:endParaRPr lang="zh-CN" altLang="en-US" sz="1600" dirty="0"/>
          </a:p>
          <a:p>
            <a:r>
              <a:rPr lang="zh-CN" altLang="en-US" sz="1600" dirty="0"/>
              <a:t>        val view = LayoutInflater.from(parent.context).inflate(R.layout.fruit_item, parent, false)</a:t>
            </a:r>
            <a:endParaRPr lang="zh-CN" altLang="en-US" sz="1600" dirty="0"/>
          </a:p>
          <a:p>
            <a:r>
              <a:rPr lang="zh-CN" altLang="en-US" sz="1600" dirty="0"/>
              <a:t>        return ViewHolder(view)</a:t>
            </a:r>
            <a:endParaRPr lang="zh-CN" altLang="en-US" sz="1600" dirty="0"/>
          </a:p>
          <a:p>
            <a:r>
              <a:rPr lang="zh-CN" altLang="en-US" sz="1600" dirty="0"/>
              <a:t>    }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override fun onBindViewHolder(holder: ViewHolder, position: Int) {</a:t>
            </a:r>
            <a:endParaRPr lang="zh-CN" altLang="en-US" sz="1600" dirty="0"/>
          </a:p>
          <a:p>
            <a:r>
              <a:rPr lang="zh-CN" altLang="en-US" sz="1600" dirty="0"/>
              <a:t>        val fruit = fruitList[position]</a:t>
            </a:r>
            <a:endParaRPr lang="zh-CN" altLang="en-US" sz="1600" dirty="0"/>
          </a:p>
          <a:p>
            <a:r>
              <a:rPr lang="zh-CN" altLang="en-US" sz="1600" dirty="0"/>
              <a:t>        holder.fruitImage.setImageResource(fruit.imageId)</a:t>
            </a:r>
            <a:endParaRPr lang="zh-CN" altLang="en-US" sz="1600" dirty="0"/>
          </a:p>
          <a:p>
            <a:r>
              <a:rPr lang="zh-CN" altLang="en-US" sz="1600" dirty="0"/>
              <a:t>        holder.fruitName.text = fruit.name</a:t>
            </a:r>
            <a:endParaRPr lang="zh-CN" altLang="en-US" sz="1600" dirty="0"/>
          </a:p>
          <a:p>
            <a:r>
              <a:rPr lang="zh-CN" altLang="en-US" sz="1600" dirty="0"/>
              <a:t>    }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    override fun getItemCount() = fruitList.size</a:t>
            </a:r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}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8336132" y="1957105"/>
            <a:ext cx="37227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这是</a:t>
            </a:r>
            <a:r>
              <a:rPr lang="en-US" altLang="zh-CN" sz="1400" dirty="0" err="1"/>
              <a:t>RecyclerView</a:t>
            </a:r>
            <a:r>
              <a:rPr lang="zh-CN" altLang="en-US" sz="1400" dirty="0"/>
              <a:t>适配器标准的写法：</a:t>
            </a:r>
            <a:endParaRPr lang="en-US" altLang="zh-CN" sz="1400" dirty="0"/>
          </a:p>
          <a:p>
            <a:r>
              <a:rPr lang="zh-CN" altLang="en-US" sz="1400" dirty="0"/>
              <a:t>首先定义了一个内部类</a:t>
            </a:r>
            <a:r>
              <a:rPr lang="en-US" altLang="zh-CN" sz="1400" dirty="0" err="1"/>
              <a:t>ViewHolder</a:t>
            </a:r>
            <a:r>
              <a:rPr lang="zh-CN" altLang="en-US" sz="1400" dirty="0"/>
              <a:t>，继承自</a:t>
            </a:r>
            <a:r>
              <a:rPr lang="en-US" altLang="zh-CN" sz="1400" dirty="0" err="1"/>
              <a:t>RecyclerView.ViewHolder</a:t>
            </a:r>
            <a:r>
              <a:rPr lang="zh-CN" altLang="en-US" sz="1400" dirty="0"/>
              <a:t>。然后</a:t>
            </a:r>
            <a:r>
              <a:rPr lang="en-US" altLang="zh-CN" sz="1400" dirty="0" err="1"/>
              <a:t>ViewHolder</a:t>
            </a:r>
            <a:r>
              <a:rPr lang="zh-CN" altLang="en-US" sz="1400" dirty="0"/>
              <a:t>的主构造函数中要传入一个</a:t>
            </a:r>
            <a:r>
              <a:rPr lang="en-US" altLang="zh-CN" sz="1400" dirty="0"/>
              <a:t>View</a:t>
            </a:r>
            <a:r>
              <a:rPr lang="zh-CN" altLang="en-US" sz="1400" dirty="0"/>
              <a:t>参数，这个参数通常就是</a:t>
            </a:r>
            <a:r>
              <a:rPr lang="en-US" altLang="zh-CN" sz="1400" dirty="0" err="1"/>
              <a:t>RecyclerView</a:t>
            </a:r>
            <a:r>
              <a:rPr lang="zh-CN" altLang="en-US" sz="1400" dirty="0"/>
              <a:t>子项的最外层布局，那么我们就可以通过</a:t>
            </a:r>
            <a:r>
              <a:rPr lang="en-US" altLang="zh-CN" sz="1400" dirty="0" err="1"/>
              <a:t>findViewById</a:t>
            </a:r>
            <a:r>
              <a:rPr lang="en-US" altLang="zh-CN" sz="1400" dirty="0"/>
              <a:t>()</a:t>
            </a:r>
            <a:r>
              <a:rPr lang="zh-CN" altLang="en-US" sz="1400" dirty="0"/>
              <a:t>方法来获取布局中</a:t>
            </a:r>
            <a:r>
              <a:rPr lang="en-US" altLang="zh-CN" sz="1400" dirty="0" err="1"/>
              <a:t>ImageView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TextView</a:t>
            </a:r>
            <a:r>
              <a:rPr lang="zh-CN" altLang="en-US" sz="1400" dirty="0"/>
              <a:t>的实例了。</a:t>
            </a:r>
            <a:r>
              <a:rPr lang="en-US" altLang="zh-CN" sz="1400" dirty="0" err="1"/>
              <a:t>FruitAdapter</a:t>
            </a:r>
            <a:r>
              <a:rPr lang="zh-CN" altLang="en-US" sz="1400" dirty="0"/>
              <a:t>中也有一个主构造函数，它用于把要展示的数据源传进来，我们后续的操作都将在这个数据源的基础上进行。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由于</a:t>
            </a:r>
            <a:r>
              <a:rPr lang="en-US" altLang="zh-CN" sz="1400" dirty="0" err="1"/>
              <a:t>FruitAdapter</a:t>
            </a:r>
            <a:r>
              <a:rPr lang="zh-CN" altLang="en-US" sz="1400" dirty="0"/>
              <a:t>是继承自</a:t>
            </a:r>
            <a:r>
              <a:rPr lang="en-US" altLang="zh-CN" sz="1400" dirty="0" err="1"/>
              <a:t>RecyclerView.Adapter</a:t>
            </a:r>
            <a:r>
              <a:rPr lang="zh-CN" altLang="en-US" sz="1400" dirty="0"/>
              <a:t>的，那么就必须重写</a:t>
            </a:r>
            <a:r>
              <a:rPr lang="en-US" altLang="zh-CN" sz="1400" dirty="0" err="1"/>
              <a:t>onCreateViewHolder</a:t>
            </a:r>
            <a:r>
              <a:rPr lang="en-US" altLang="zh-CN" sz="1400" dirty="0"/>
              <a:t>()</a:t>
            </a:r>
            <a:r>
              <a:rPr lang="zh-CN" altLang="en-US" sz="1400" dirty="0"/>
              <a:t>、</a:t>
            </a:r>
            <a:r>
              <a:rPr lang="en-US" altLang="zh-CN" sz="1400" dirty="0" err="1"/>
              <a:t>onBindViewHolder</a:t>
            </a:r>
            <a:r>
              <a:rPr lang="en-US" altLang="zh-CN" sz="1400" dirty="0"/>
              <a:t>()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getItemCount</a:t>
            </a:r>
            <a:r>
              <a:rPr lang="en-US" altLang="zh-CN" sz="1400" dirty="0"/>
              <a:t>()</a:t>
            </a:r>
            <a:r>
              <a:rPr lang="zh-CN" altLang="en-US" sz="1400" dirty="0"/>
              <a:t>这</a:t>
            </a:r>
            <a:r>
              <a:rPr lang="en-US" altLang="zh-CN" sz="1400" dirty="0"/>
              <a:t>3</a:t>
            </a:r>
            <a:r>
              <a:rPr lang="zh-CN" altLang="en-US" sz="1400" dirty="0"/>
              <a:t>个方法。</a:t>
            </a:r>
            <a:r>
              <a:rPr lang="en-US" altLang="zh-CN" sz="1400" dirty="0" err="1"/>
              <a:t>onCreateViewHolder</a:t>
            </a:r>
            <a:r>
              <a:rPr lang="en-US" altLang="zh-CN" sz="1400" dirty="0"/>
              <a:t>()</a:t>
            </a:r>
            <a:r>
              <a:rPr lang="zh-CN" altLang="en-US" sz="1400" dirty="0"/>
              <a:t>方法是用于创建</a:t>
            </a:r>
            <a:r>
              <a:rPr lang="en-US" altLang="zh-CN" sz="1400" dirty="0" err="1"/>
              <a:t>ViewHolder</a:t>
            </a:r>
            <a:r>
              <a:rPr lang="zh-CN" altLang="en-US" sz="1400" dirty="0"/>
              <a:t>实例，我们在这个方法中将</a:t>
            </a:r>
            <a:r>
              <a:rPr lang="en-US" altLang="zh-CN" sz="1400" dirty="0" err="1"/>
              <a:t>fruit_item</a:t>
            </a:r>
            <a:r>
              <a:rPr lang="zh-CN" altLang="en-US" sz="1400" dirty="0"/>
              <a:t>布局加载进来，然后创建一个</a:t>
            </a:r>
            <a:r>
              <a:rPr lang="en-US" altLang="zh-CN" sz="1400" dirty="0" err="1"/>
              <a:t>ViewHolder</a:t>
            </a:r>
            <a:r>
              <a:rPr lang="zh-CN" altLang="en-US" sz="1400" dirty="0"/>
              <a:t>实例，并把加载出来的布局传入构造函数当中，最后将</a:t>
            </a:r>
            <a:r>
              <a:rPr lang="en-US" altLang="zh-CN" sz="1400" dirty="0" err="1"/>
              <a:t>ViewHolder</a:t>
            </a:r>
            <a:r>
              <a:rPr lang="zh-CN" altLang="en-US" sz="1400" dirty="0"/>
              <a:t>的实例返回。</a:t>
            </a:r>
            <a:r>
              <a:rPr lang="en-US" altLang="zh-CN" sz="1400" dirty="0" err="1"/>
              <a:t>onBindViewHolder</a:t>
            </a:r>
            <a:r>
              <a:rPr lang="en-US" altLang="zh-CN" sz="1400" dirty="0"/>
              <a:t>()</a:t>
            </a:r>
            <a:r>
              <a:rPr lang="zh-CN" altLang="en-US" sz="1400" dirty="0"/>
              <a:t>方法用于对</a:t>
            </a:r>
            <a:r>
              <a:rPr lang="en-US" altLang="zh-CN" sz="1400" dirty="0" err="1"/>
              <a:t>RecyclerView</a:t>
            </a:r>
            <a:r>
              <a:rPr lang="zh-CN" altLang="en-US" sz="1400" dirty="0"/>
              <a:t>子项的数据赋值。</a:t>
            </a:r>
            <a:endParaRPr lang="en-US" altLang="zh-CN" sz="1400" dirty="0"/>
          </a:p>
          <a:p>
            <a:endParaRPr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WQwNzViN2NmZGM0ZWQzNzZlYTM5MDRlMjA1NTNhNmQifQ=="/>
  <p:tag name="KSO_WPP_MARK_KEY" val="5b1683dc-f47b-42d8-97d6-521498d513a5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水滴</Template>
  <TotalTime>0</TotalTime>
  <Words>7095</Words>
  <Application>WPS 演示</Application>
  <PresentationFormat>宽屏</PresentationFormat>
  <Paragraphs>180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Arial Unicode MS</vt:lpstr>
      <vt:lpstr>JetBrains Mono</vt:lpstr>
      <vt:lpstr>微软雅黑</vt:lpstr>
      <vt:lpstr>Courier New</vt:lpstr>
      <vt:lpstr>Tw Cen MT</vt:lpstr>
      <vt:lpstr>Arial Unicode MS</vt:lpstr>
      <vt:lpstr>等线</vt:lpstr>
      <vt:lpstr>ksdb</vt:lpstr>
      <vt:lpstr>水滴</vt:lpstr>
      <vt:lpstr>常用控件ListView与RecyclerView 的使用</vt:lpstr>
      <vt:lpstr>常用控件ListView</vt:lpstr>
      <vt:lpstr>PowerPoint 演示文稿</vt:lpstr>
      <vt:lpstr>强大的滚动控件——RecyclerView</vt:lpstr>
      <vt:lpstr>RecyclerView使用案例</vt:lpstr>
      <vt:lpstr>第2步：添加RecyclerView控件</vt:lpstr>
      <vt:lpstr>第3步：定义实体类</vt:lpstr>
      <vt:lpstr>第4步：定义子项布局</vt:lpstr>
      <vt:lpstr>第5步：定义RecyclerView适配器</vt:lpstr>
      <vt:lpstr>第6步：使用RecyclerView适配器</vt:lpstr>
      <vt:lpstr>实现横向滚动</vt:lpstr>
      <vt:lpstr>实现瀑布流布局</vt:lpstr>
      <vt:lpstr>第7步： 添加RecyclerView 点击事件 </vt:lpstr>
      <vt:lpstr>练习3：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常用控件和布局</dc:title>
  <dc:creator>lenovo</dc:creator>
  <cp:lastModifiedBy>许立成</cp:lastModifiedBy>
  <cp:revision>85</cp:revision>
  <dcterms:created xsi:type="dcterms:W3CDTF">2022-10-08T07:59:00Z</dcterms:created>
  <dcterms:modified xsi:type="dcterms:W3CDTF">2023-10-11T16:23:26Z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5E0B086FB70047878A3C68442B1CFE7C</vt:lpwstr>
  </property>
  <property fmtid="{D5CDD505-2E9C-101B-9397-08002B2CF9AE}" pid="3" name="KSOProductBuildVer">
    <vt:lpwstr>2052-12.1.0.15712</vt:lpwstr>
  </property>
</Properties>
</file>