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8" r:id="rId2"/>
    <p:sldId id="260" r:id="rId3"/>
    <p:sldId id="310" r:id="rId4"/>
    <p:sldId id="311" r:id="rId5"/>
    <p:sldId id="261" r:id="rId6"/>
    <p:sldId id="266" r:id="rId7"/>
    <p:sldId id="267" r:id="rId8"/>
    <p:sldId id="306" r:id="rId9"/>
    <p:sldId id="268" r:id="rId10"/>
    <p:sldId id="269" r:id="rId11"/>
    <p:sldId id="270" r:id="rId12"/>
    <p:sldId id="271" r:id="rId13"/>
    <p:sldId id="272" r:id="rId14"/>
    <p:sldId id="307" r:id="rId15"/>
    <p:sldId id="308" r:id="rId16"/>
    <p:sldId id="273" r:id="rId17"/>
    <p:sldId id="274" r:id="rId18"/>
    <p:sldId id="275" r:id="rId19"/>
    <p:sldId id="281" r:id="rId20"/>
    <p:sldId id="283" r:id="rId21"/>
    <p:sldId id="314" r:id="rId22"/>
    <p:sldId id="312" r:id="rId23"/>
    <p:sldId id="315" r:id="rId24"/>
    <p:sldId id="316" r:id="rId25"/>
    <p:sldId id="317" r:id="rId26"/>
    <p:sldId id="318" r:id="rId27"/>
    <p:sldId id="293" r:id="rId28"/>
    <p:sldId id="294" r:id="rId29"/>
    <p:sldId id="319" r:id="rId30"/>
    <p:sldId id="295" r:id="rId31"/>
    <p:sldId id="321" r:id="rId32"/>
    <p:sldId id="320" r:id="rId33"/>
    <p:sldId id="323" r:id="rId34"/>
    <p:sldId id="322" r:id="rId35"/>
    <p:sldId id="324" r:id="rId36"/>
    <p:sldId id="325" r:id="rId37"/>
    <p:sldId id="326" r:id="rId38"/>
    <p:sldId id="327" r:id="rId39"/>
    <p:sldId id="328" r:id="rId40"/>
    <p:sldId id="359"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60" r:id="rId60"/>
    <p:sldId id="361" r:id="rId61"/>
    <p:sldId id="362" r:id="rId62"/>
    <p:sldId id="347" r:id="rId63"/>
    <p:sldId id="363" r:id="rId64"/>
    <p:sldId id="364" r:id="rId65"/>
    <p:sldId id="365" r:id="rId66"/>
    <p:sldId id="366" r:id="rId67"/>
    <p:sldId id="367" r:id="rId68"/>
    <p:sldId id="374" r:id="rId69"/>
    <p:sldId id="368" r:id="rId70"/>
    <p:sldId id="375" r:id="rId71"/>
    <p:sldId id="370" r:id="rId72"/>
    <p:sldId id="369" r:id="rId73"/>
    <p:sldId id="371" r:id="rId74"/>
    <p:sldId id="372" r:id="rId75"/>
    <p:sldId id="373" r:id="rId76"/>
    <p:sldId id="298" r:id="rId77"/>
    <p:sldId id="301" r:id="rId78"/>
    <p:sldId id="302" r:id="rId79"/>
    <p:sldId id="303" r:id="rId80"/>
    <p:sldId id="376" r:id="rId81"/>
    <p:sldId id="304" r:id="rId82"/>
    <p:sldId id="379" r:id="rId83"/>
    <p:sldId id="377" r:id="rId84"/>
    <p:sldId id="380" r:id="rId85"/>
    <p:sldId id="305" r:id="rId86"/>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99FF33"/>
    <a:srgbClr val="FF0000"/>
    <a:srgbClr val="C2FABA"/>
    <a:srgbClr val="CFE5D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715" autoAdjust="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宋体" charset="-122"/>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43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宋体" charset="-122"/>
              </a:defRPr>
            </a:lvl1pPr>
          </a:lstStyle>
          <a:p>
            <a:pPr>
              <a:defRPr/>
            </a:pPr>
            <a:endParaRPr lang="en-US" altLang="zh-CN"/>
          </a:p>
        </p:txBody>
      </p:sp>
      <p:sp>
        <p:nvSpPr>
          <p:cNvPr id="143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AE8BCEA-46BE-448A-9746-FE7AF58E278F}"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DA0F067-7A0D-433C-A2B1-4321A658BA06}" type="slidenum">
              <a:rPr lang="en-US" altLang="zh-CN" smtClean="0"/>
              <a:pPr>
                <a:spcBef>
                  <a:spcPct val="0"/>
                </a:spcBef>
              </a:pPr>
              <a:t>7</a:t>
            </a:fld>
            <a:endParaRPr lang="en-US" altLang="zh-CN"/>
          </a:p>
        </p:txBody>
      </p:sp>
      <p:sp>
        <p:nvSpPr>
          <p:cNvPr id="10243" name="Rectangle 2"/>
          <p:cNvSpPr>
            <a:spLocks noGrp="1" noRot="1" noChangeAspect="1" noChangeArrowheads="1" noTextEdit="1"/>
          </p:cNvSpPr>
          <p:nvPr>
            <p:ph type="sldImg"/>
          </p:nvPr>
        </p:nvSpPr>
        <p:spPr>
          <a:ln/>
        </p:spPr>
      </p:sp>
      <p:sp>
        <p:nvSpPr>
          <p:cNvPr id="10244" name="Rectangle 3"/>
          <p:cNvSpPr>
            <a:spLocks noGrp="1" noChangeArrowheads="1"/>
          </p:cNvSpPr>
          <p:nvPr>
            <p:ph type="body" idx="1"/>
          </p:nvPr>
        </p:nvSpPr>
        <p:spPr>
          <a:xfrm>
            <a:off x="914400" y="4343400"/>
            <a:ext cx="5029200" cy="4114800"/>
          </a:xfrm>
          <a:noFill/>
        </p:spPr>
        <p:txBody>
          <a:bodyPr/>
          <a:lstStyle/>
          <a:p>
            <a:pPr eaLnBrk="1" hangingPunct="1">
              <a:buFontTx/>
              <a:buChar char="•"/>
            </a:pPr>
            <a:r>
              <a:rPr lang="zh-CN" altLang="en-US" sz="2000">
                <a:latin typeface="Arial" panose="020B0604020202020204" pitchFamily="34" charset="0"/>
                <a:ea typeface="宋体" panose="02010600030101010101" pitchFamily="2" charset="-122"/>
              </a:rPr>
              <a:t>机制：将解决问题的重点放在如何实现细节过程方面，将数据与操作这些数据的函数分开，围绕功能实现或操作流程来设计程序。</a:t>
            </a:r>
          </a:p>
          <a:p>
            <a:pPr eaLnBrk="1" hangingPunct="1">
              <a:buFontTx/>
              <a:buChar char="•"/>
            </a:pPr>
            <a:r>
              <a:rPr lang="zh-CN" altLang="en-US" sz="2000">
                <a:latin typeface="Arial" panose="020B0604020202020204" pitchFamily="34" charset="0"/>
                <a:ea typeface="宋体" panose="02010600030101010101" pitchFamily="2" charset="-122"/>
              </a:rPr>
              <a:t>形式：主模块</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若干个子模块（</a:t>
            </a:r>
            <a:r>
              <a:rPr lang="en-US" altLang="zh-CN" sz="2000">
                <a:latin typeface="Arial" panose="020B0604020202020204" pitchFamily="34" charset="0"/>
                <a:ea typeface="宋体" panose="02010600030101010101" pitchFamily="2" charset="-122"/>
              </a:rPr>
              <a:t>main()+</a:t>
            </a:r>
            <a:r>
              <a:rPr lang="zh-CN" altLang="en-US" sz="2000">
                <a:latin typeface="Arial" panose="020B0604020202020204" pitchFamily="34" charset="0"/>
                <a:ea typeface="宋体" panose="02010600030101010101" pitchFamily="2" charset="-122"/>
              </a:rPr>
              <a:t>子函数）</a:t>
            </a:r>
            <a:br>
              <a:rPr lang="zh-CN" altLang="en-US" sz="2000">
                <a:latin typeface="Arial" panose="020B0604020202020204" pitchFamily="34" charset="0"/>
                <a:ea typeface="宋体" panose="02010600030101010101" pitchFamily="2" charset="-122"/>
              </a:rPr>
            </a:br>
            <a:r>
              <a:rPr lang="zh-CN" altLang="en-US" sz="2000">
                <a:latin typeface="Arial" panose="020B0604020202020204" pitchFamily="34" charset="0"/>
                <a:ea typeface="宋体" panose="02010600030101010101" pitchFamily="2" charset="-122"/>
              </a:rPr>
              <a:t>            它们之间以数据作为连接</a:t>
            </a:r>
          </a:p>
          <a:p>
            <a:pPr eaLnBrk="1" hangingPunct="1">
              <a:buFontTx/>
              <a:buChar char="•"/>
            </a:pPr>
            <a:r>
              <a:rPr lang="zh-CN" altLang="en-US" sz="2000">
                <a:latin typeface="Arial" panose="020B0604020202020204" pitchFamily="34" charset="0"/>
                <a:ea typeface="宋体" panose="02010600030101010101" pitchFamily="2" charset="-122"/>
              </a:rPr>
              <a:t>特点：自顶向下，逐步求精</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功能分解</a:t>
            </a:r>
            <a:br>
              <a:rPr lang="zh-CN" altLang="en-US" sz="2000">
                <a:latin typeface="Arial" panose="020B0604020202020204" pitchFamily="34" charset="0"/>
                <a:ea typeface="宋体" panose="02010600030101010101" pitchFamily="2" charset="-122"/>
              </a:rPr>
            </a:br>
            <a:r>
              <a:rPr lang="zh-CN" altLang="en-US" sz="2000">
                <a:latin typeface="Arial" panose="020B0604020202020204" pitchFamily="34" charset="0"/>
                <a:ea typeface="宋体" panose="02010600030101010101" pitchFamily="2" charset="-122"/>
              </a:rPr>
              <a:t>             程序</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算法</a:t>
            </a:r>
            <a:r>
              <a:rPr lang="en-US" altLang="zh-CN" sz="2000">
                <a:latin typeface="Arial" panose="020B0604020202020204" pitchFamily="34" charset="0"/>
                <a:ea typeface="宋体" panose="02010600030101010101" pitchFamily="2" charset="-122"/>
              </a:rPr>
              <a:t>+</a:t>
            </a:r>
            <a:r>
              <a:rPr lang="zh-CN" altLang="en-US" sz="2000">
                <a:latin typeface="Arial" panose="020B0604020202020204" pitchFamily="34" charset="0"/>
                <a:ea typeface="宋体" panose="02010600030101010101" pitchFamily="2" charset="-122"/>
              </a:rPr>
              <a:t>数据结构</a:t>
            </a:r>
          </a:p>
          <a:p>
            <a:pPr eaLnBrk="1" hangingPunct="1">
              <a:buFontTx/>
              <a:buChar char="•"/>
            </a:pPr>
            <a:r>
              <a:rPr lang="zh-CN" altLang="en-US" sz="2000">
                <a:latin typeface="Arial" panose="020B0604020202020204" pitchFamily="34" charset="0"/>
                <a:ea typeface="宋体" panose="02010600030101010101" pitchFamily="2" charset="-122"/>
              </a:rPr>
              <a:t>缺点：由于数据与操作这些数据的代码（函数）相分离，一旦数据改变，则需要重新编写函数。程序功能扩充时，需大量修改函数，效率低，是手工作坊式的编程。</a:t>
            </a:r>
          </a:p>
          <a:p>
            <a:pPr eaLnBrk="1" hangingPunct="1">
              <a:buFontTx/>
              <a:buChar char="•"/>
            </a:pPr>
            <a:endParaRPr lang="en-US" altLang="zh-CN" sz="2000">
              <a:latin typeface="Arial" panose="020B0604020202020204" pitchFamily="34" charset="0"/>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DD3C408-5FAE-441B-91C5-D53C32D53312}" type="slidenum">
              <a:rPr lang="en-US" altLang="zh-CN" smtClean="0"/>
              <a:pPr>
                <a:spcBef>
                  <a:spcPct val="0"/>
                </a:spcBef>
              </a:pPr>
              <a:t>12</a:t>
            </a:fld>
            <a:endParaRPr lang="en-US" altLang="zh-CN"/>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xfrm>
            <a:off x="914400" y="4343400"/>
            <a:ext cx="5029200" cy="4114800"/>
          </a:xfrm>
          <a:noFill/>
        </p:spPr>
        <p:txBody>
          <a:bodyPr/>
          <a:lstStyle/>
          <a:p>
            <a:pPr eaLnBrk="1" hangingPunct="1">
              <a:buFontTx/>
              <a:buChar char="•"/>
            </a:pPr>
            <a:r>
              <a:rPr lang="zh-CN" altLang="en-US" sz="2000">
                <a:latin typeface="Arial" panose="020B0604020202020204" pitchFamily="34" charset="0"/>
                <a:ea typeface="宋体" panose="02010600030101010101" pitchFamily="2" charset="-122"/>
              </a:rPr>
              <a:t>面向对象的观点：认为自然界是由一组彼此相关并能相互通信的实体（对象）所组成。</a:t>
            </a:r>
          </a:p>
          <a:p>
            <a:pPr eaLnBrk="1" hangingPunct="1">
              <a:buFontTx/>
              <a:buChar char="•"/>
            </a:pPr>
            <a:r>
              <a:rPr lang="zh-CN" altLang="en-US" sz="2000">
                <a:latin typeface="Arial" panose="020B0604020202020204" pitchFamily="34" charset="0"/>
                <a:ea typeface="宋体" panose="02010600030101010101" pitchFamily="2" charset="-122"/>
              </a:rPr>
              <a:t>面向对象的程序设计方法：使用面向对象的观点来描述现实问题，然后用计算机语言来模仿并处理该问题。</a:t>
            </a:r>
          </a:p>
          <a:p>
            <a:pPr eaLnBrk="1" hangingPunct="1">
              <a:buFontTx/>
              <a:buChar char="•"/>
            </a:pPr>
            <a:r>
              <a:rPr lang="zh-CN" altLang="en-US" sz="2000">
                <a:latin typeface="Arial" panose="020B0604020202020204" pitchFamily="34" charset="0"/>
                <a:ea typeface="宋体" panose="02010600030101010101" pitchFamily="2" charset="-122"/>
              </a:rPr>
              <a:t>要求：描述或处理问题时应高度概括、分类、和抽象。</a:t>
            </a:r>
          </a:p>
          <a:p>
            <a:pPr eaLnBrk="1" hangingPunct="1">
              <a:buFontTx/>
              <a:buChar char="•"/>
            </a:pPr>
            <a:r>
              <a:rPr lang="zh-CN" altLang="en-US" sz="2000">
                <a:latin typeface="Arial" panose="020B0604020202020204" pitchFamily="34" charset="0"/>
                <a:ea typeface="宋体" panose="02010600030101010101" pitchFamily="2" charset="-122"/>
              </a:rPr>
              <a:t>目的：实现软件设计的产业化。</a:t>
            </a:r>
          </a:p>
          <a:p>
            <a:pPr eaLnBrk="1" hangingPunct="1">
              <a:buFontTx/>
              <a:buChar char="•"/>
            </a:pPr>
            <a:endParaRPr lang="en-US" altLang="zh-CN" sz="2000">
              <a:latin typeface="Arial" panose="020B0604020202020204" pitchFamily="34" charset="0"/>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51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C249DE8-4BAB-4595-ACB7-9118018B4508}" type="slidenum">
              <a:rPr lang="zh-CN" altLang="en-US" smtClean="0"/>
              <a:pPr/>
              <a:t>31</a:t>
            </a:fld>
            <a:endParaRPr lang="zh-CN" altLang="en-US"/>
          </a:p>
        </p:txBody>
      </p:sp>
    </p:spTree>
    <p:extLst>
      <p:ext uri="{BB962C8B-B14F-4D97-AF65-F5344CB8AC3E}">
        <p14:creationId xmlns:p14="http://schemas.microsoft.com/office/powerpoint/2010/main" val="591089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DA76B98-863F-4B68-8BDC-2A6AF35EDD1C}" type="slidenum">
              <a:rPr lang="en-US" altLang="zh-CN"/>
              <a:pPr>
                <a:defRPr/>
              </a:pPr>
              <a:t>‹#›</a:t>
            </a:fld>
            <a:endParaRPr lang="en-US" altLang="zh-CN"/>
          </a:p>
        </p:txBody>
      </p:sp>
    </p:spTree>
    <p:extLst>
      <p:ext uri="{BB962C8B-B14F-4D97-AF65-F5344CB8AC3E}">
        <p14:creationId xmlns:p14="http://schemas.microsoft.com/office/powerpoint/2010/main" val="411283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D583826F-F70C-4749-9B4F-F4613F725995}" type="slidenum">
              <a:rPr lang="en-US" altLang="zh-CN"/>
              <a:pPr>
                <a:defRPr/>
              </a:pPr>
              <a:t>‹#›</a:t>
            </a:fld>
            <a:endParaRPr lang="en-US" altLang="zh-CN"/>
          </a:p>
        </p:txBody>
      </p:sp>
    </p:spTree>
    <p:extLst>
      <p:ext uri="{BB962C8B-B14F-4D97-AF65-F5344CB8AC3E}">
        <p14:creationId xmlns:p14="http://schemas.microsoft.com/office/powerpoint/2010/main" val="599477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225F18D-FB35-4695-88D8-DA9D088BB8BB}" type="slidenum">
              <a:rPr lang="en-US" altLang="zh-CN"/>
              <a:pPr>
                <a:defRPr/>
              </a:pPr>
              <a:t>‹#›</a:t>
            </a:fld>
            <a:endParaRPr lang="en-US" altLang="zh-CN"/>
          </a:p>
        </p:txBody>
      </p:sp>
    </p:spTree>
    <p:extLst>
      <p:ext uri="{BB962C8B-B14F-4D97-AF65-F5344CB8AC3E}">
        <p14:creationId xmlns:p14="http://schemas.microsoft.com/office/powerpoint/2010/main" val="289608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3672"/>
            <a:ext cx="8229600" cy="811195"/>
          </a:xfrm>
        </p:spPr>
        <p:txBody>
          <a:bodyPr/>
          <a:lstStyle/>
          <a:p>
            <a:r>
              <a:rPr lang="zh-CN" altLang="en-US" dirty="0"/>
              <a:t>单击此处编辑母版标题样式</a:t>
            </a:r>
          </a:p>
        </p:txBody>
      </p:sp>
      <p:sp>
        <p:nvSpPr>
          <p:cNvPr id="3" name="内容占位符 2"/>
          <p:cNvSpPr>
            <a:spLocks noGrp="1"/>
          </p:cNvSpPr>
          <p:nvPr>
            <p:ph idx="1"/>
          </p:nvPr>
        </p:nvSpPr>
        <p:spPr>
          <a:xfrm>
            <a:off x="251520" y="1076590"/>
            <a:ext cx="8623212" cy="5168635"/>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BE1D3FF1-025B-425A-B8A5-791CF3826CEB}" type="slidenum">
              <a:rPr lang="en-US" altLang="zh-CN"/>
              <a:pPr>
                <a:defRPr/>
              </a:pPr>
              <a:t>‹#›</a:t>
            </a:fld>
            <a:endParaRPr lang="en-US" altLang="zh-CN"/>
          </a:p>
        </p:txBody>
      </p:sp>
      <p:cxnSp>
        <p:nvCxnSpPr>
          <p:cNvPr id="8" name="直接连接符 7"/>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836819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642AEB6D-0470-4FBC-99DD-6E0E6F426F47}" type="slidenum">
              <a:rPr lang="en-US" altLang="zh-CN"/>
              <a:pPr>
                <a:defRPr/>
              </a:pPr>
              <a:t>‹#›</a:t>
            </a:fld>
            <a:endParaRPr lang="en-US" altLang="zh-CN"/>
          </a:p>
        </p:txBody>
      </p:sp>
    </p:spTree>
    <p:extLst>
      <p:ext uri="{BB962C8B-B14F-4D97-AF65-F5344CB8AC3E}">
        <p14:creationId xmlns:p14="http://schemas.microsoft.com/office/powerpoint/2010/main" val="1686353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58464D78-F55F-4E30-920B-E1B4B28D93D7}" type="slidenum">
              <a:rPr lang="en-US" altLang="zh-CN"/>
              <a:pPr>
                <a:defRPr/>
              </a:pPr>
              <a:t>‹#›</a:t>
            </a:fld>
            <a:endParaRPr lang="en-US" altLang="zh-CN"/>
          </a:p>
        </p:txBody>
      </p:sp>
    </p:spTree>
    <p:extLst>
      <p:ext uri="{BB962C8B-B14F-4D97-AF65-F5344CB8AC3E}">
        <p14:creationId xmlns:p14="http://schemas.microsoft.com/office/powerpoint/2010/main" val="17285388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B1A459F1-88B1-452F-BF5B-90F86D7D6C52}" type="slidenum">
              <a:rPr lang="en-US" altLang="zh-CN"/>
              <a:pPr>
                <a:defRPr/>
              </a:pPr>
              <a:t>‹#›</a:t>
            </a:fld>
            <a:endParaRPr lang="en-US" altLang="zh-CN"/>
          </a:p>
        </p:txBody>
      </p:sp>
    </p:spTree>
    <p:extLst>
      <p:ext uri="{BB962C8B-B14F-4D97-AF65-F5344CB8AC3E}">
        <p14:creationId xmlns:p14="http://schemas.microsoft.com/office/powerpoint/2010/main" val="526405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6632"/>
            <a:ext cx="8229600" cy="706090"/>
          </a:xfrm>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37839A73-1004-4ADE-A0D7-5D34AA71456F}" type="slidenum">
              <a:rPr lang="en-US" altLang="zh-CN"/>
              <a:pPr>
                <a:defRPr/>
              </a:pPr>
              <a:t>‹#›</a:t>
            </a:fld>
            <a:endParaRPr lang="en-US" altLang="zh-CN"/>
          </a:p>
        </p:txBody>
      </p:sp>
      <p:cxnSp>
        <p:nvCxnSpPr>
          <p:cNvPr id="6" name="直接连接符 5"/>
          <p:cNvCxnSpPr/>
          <p:nvPr userDrawn="1"/>
        </p:nvCxnSpPr>
        <p:spPr>
          <a:xfrm>
            <a:off x="0" y="980728"/>
            <a:ext cx="8874732" cy="0"/>
          </a:xfrm>
          <a:prstGeom prst="line">
            <a:avLst/>
          </a:prstGeom>
          <a:ln w="15875">
            <a:gradFill flip="none" rotWithShape="1">
              <a:gsLst>
                <a:gs pos="44206">
                  <a:srgbClr val="00B0F0"/>
                </a:gs>
                <a:gs pos="0">
                  <a:schemeClr val="accent4">
                    <a:lumMod val="89000"/>
                  </a:schemeClr>
                </a:gs>
                <a:gs pos="23000">
                  <a:srgbClr val="00B050">
                    <a:alpha val="95000"/>
                  </a:srgbClr>
                </a:gs>
                <a:gs pos="69000">
                  <a:srgbClr val="FF0000"/>
                </a:gs>
                <a:gs pos="97000">
                  <a:schemeClr val="accent4">
                    <a:lumMod val="70000"/>
                  </a:schemeClr>
                </a:gs>
              </a:gsLst>
              <a:path path="circle">
                <a:fillToRect l="50000" t="50000" r="50000" b="50000"/>
              </a:path>
              <a:tileRect/>
            </a:gradFill>
          </a:ln>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38596959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A997EE69-5578-4511-B1C7-685AFDFB4126}" type="slidenum">
              <a:rPr lang="en-US" altLang="zh-CN"/>
              <a:pPr>
                <a:defRPr/>
              </a:pPr>
              <a:t>‹#›</a:t>
            </a:fld>
            <a:endParaRPr lang="en-US" altLang="zh-CN"/>
          </a:p>
        </p:txBody>
      </p:sp>
      <p:cxnSp>
        <p:nvCxnSpPr>
          <p:cNvPr id="6" name="直接连接符 5"/>
          <p:cNvCxnSpPr/>
          <p:nvPr userDrawn="1"/>
        </p:nvCxnSpPr>
        <p:spPr>
          <a:xfrm>
            <a:off x="251520" y="764704"/>
            <a:ext cx="8640960" cy="0"/>
          </a:xfrm>
          <a:prstGeom prst="line">
            <a:avLst/>
          </a:prstGeom>
        </p:spPr>
        <p:style>
          <a:lnRef idx="3">
            <a:schemeClr val="accent3"/>
          </a:lnRef>
          <a:fillRef idx="0">
            <a:schemeClr val="accent3"/>
          </a:fillRef>
          <a:effectRef idx="2">
            <a:schemeClr val="accent3"/>
          </a:effectRef>
          <a:fontRef idx="minor">
            <a:schemeClr val="tx1"/>
          </a:fontRef>
        </p:style>
      </p:cxnSp>
    </p:spTree>
    <p:extLst>
      <p:ext uri="{BB962C8B-B14F-4D97-AF65-F5344CB8AC3E}">
        <p14:creationId xmlns:p14="http://schemas.microsoft.com/office/powerpoint/2010/main" val="24372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563D4C6-D9D2-4988-B00B-37E7811B9F26}" type="slidenum">
              <a:rPr lang="en-US" altLang="zh-CN"/>
              <a:pPr>
                <a:defRPr/>
              </a:pPr>
              <a:t>‹#›</a:t>
            </a:fld>
            <a:endParaRPr lang="en-US" altLang="zh-CN"/>
          </a:p>
        </p:txBody>
      </p:sp>
    </p:spTree>
    <p:extLst>
      <p:ext uri="{BB962C8B-B14F-4D97-AF65-F5344CB8AC3E}">
        <p14:creationId xmlns:p14="http://schemas.microsoft.com/office/powerpoint/2010/main" val="37204910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2280F71A-2627-4F73-91A7-585441724EF1}" type="slidenum">
              <a:rPr lang="en-US" altLang="zh-CN"/>
              <a:pPr>
                <a:defRPr/>
              </a:pPr>
              <a:t>‹#›</a:t>
            </a:fld>
            <a:endParaRPr lang="en-US" altLang="zh-CN"/>
          </a:p>
        </p:txBody>
      </p:sp>
    </p:spTree>
    <p:extLst>
      <p:ext uri="{BB962C8B-B14F-4D97-AF65-F5344CB8AC3E}">
        <p14:creationId xmlns:p14="http://schemas.microsoft.com/office/powerpoint/2010/main" val="2211848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ea typeface="宋体"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039EABF6-9DF0-425C-8AB4-6D6A6A5E9F02}"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image" Target="../media/image10.jpeg"/><Relationship Id="rId4" Type="http://schemas.openxmlformats.org/officeDocument/2006/relationships/image" Target="../media/image9.jpeg"/></Relationships>
</file>

<file path=ppt/slides/_rels/slide2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16.jpeg"/><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25945;&#26448;&#20363;&#31243;/chart1/Eg1-1/Eg1-1.sln" TargetMode="External"/><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 Id="rId4" Type="http://schemas.openxmlformats.org/officeDocument/2006/relationships/image" Target="../media/image24.jpe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5945;&#26448;&#20363;&#31243;/ch2-3/ch2-3.sln"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5945;&#26448;&#20363;&#31243;/ch2-5/ch2-5.sln" TargetMode="Externa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hyperlink" Target="../&#25945;&#26448;&#20363;&#31243;/ch2-3/ch2-3.sln" TargetMode="Externa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71400"/>
            <a:ext cx="8229600" cy="1143000"/>
          </a:xfrm>
        </p:spPr>
        <p:txBody>
          <a:bodyPr/>
          <a:lstStyle/>
          <a:p>
            <a:pPr eaLnBrk="1" hangingPunct="1"/>
            <a:r>
              <a:rPr lang="en-US" altLang="zh-CN" b="1" dirty="0">
                <a:solidFill>
                  <a:srgbClr val="0000CC"/>
                </a:solidFill>
              </a:rPr>
              <a:t>C++</a:t>
            </a:r>
            <a:r>
              <a:rPr lang="zh-CN" altLang="en-US" b="1" dirty="0">
                <a:solidFill>
                  <a:srgbClr val="0000CC"/>
                </a:solidFill>
              </a:rPr>
              <a:t>面向对象程序设计</a:t>
            </a:r>
            <a:r>
              <a:rPr lang="en-US" altLang="zh-CN" b="1" dirty="0"/>
              <a:t>-</a:t>
            </a:r>
            <a:r>
              <a:rPr lang="zh-CN" altLang="en-US" b="1" dirty="0">
                <a:solidFill>
                  <a:srgbClr val="FF0000"/>
                </a:solidFill>
              </a:rPr>
              <a:t>教学要求</a:t>
            </a:r>
          </a:p>
        </p:txBody>
      </p:sp>
      <p:sp>
        <p:nvSpPr>
          <p:cNvPr id="3075" name="Rectangle 4"/>
          <p:cNvSpPr>
            <a:spLocks noGrp="1" noChangeArrowheads="1"/>
          </p:cNvSpPr>
          <p:nvPr>
            <p:ph type="subTitle" idx="4294967295"/>
          </p:nvPr>
        </p:nvSpPr>
        <p:spPr>
          <a:xfrm>
            <a:off x="457200" y="1449388"/>
            <a:ext cx="8229600" cy="4211637"/>
          </a:xfrm>
        </p:spPr>
        <p:txBody>
          <a:bodyPr/>
          <a:lstStyle/>
          <a:p>
            <a:pPr marL="0" indent="0" eaLnBrk="1" hangingPunct="1">
              <a:buFontTx/>
              <a:buNone/>
            </a:pPr>
            <a:r>
              <a:rPr lang="zh-CN" altLang="en-US" b="1" dirty="0"/>
              <a:t>学分</a:t>
            </a:r>
            <a:r>
              <a:rPr lang="en-US" altLang="zh-CN" b="1" dirty="0"/>
              <a:t>:4</a:t>
            </a:r>
            <a:r>
              <a:rPr lang="zh-CN" altLang="en-US" b="1" dirty="0"/>
              <a:t>（</a:t>
            </a:r>
            <a:r>
              <a:rPr lang="en-US" altLang="zh-CN" b="1" dirty="0"/>
              <a:t>3+1）</a:t>
            </a:r>
          </a:p>
          <a:p>
            <a:pPr marL="0" indent="0" eaLnBrk="1" hangingPunct="1">
              <a:buFontTx/>
              <a:buNone/>
            </a:pPr>
            <a:r>
              <a:rPr lang="zh-CN" altLang="en-US" b="1" dirty="0"/>
              <a:t>学时</a:t>
            </a:r>
            <a:r>
              <a:rPr lang="en-US" altLang="zh-CN" b="1" dirty="0"/>
              <a:t>:（48+16）</a:t>
            </a:r>
          </a:p>
          <a:p>
            <a:pPr marL="0" indent="0" eaLnBrk="1" hangingPunct="1">
              <a:buFontTx/>
              <a:buNone/>
            </a:pPr>
            <a:r>
              <a:rPr lang="zh-CN" altLang="en-US" b="1" dirty="0"/>
              <a:t>任课教师</a:t>
            </a:r>
            <a:r>
              <a:rPr lang="en-US" altLang="zh-CN" b="1" dirty="0"/>
              <a:t>:</a:t>
            </a:r>
          </a:p>
          <a:p>
            <a:pPr marL="0" indent="0" eaLnBrk="1" hangingPunct="1">
              <a:buFontTx/>
              <a:buNone/>
            </a:pPr>
            <a:r>
              <a:rPr lang="zh-CN" altLang="en-US" b="1" dirty="0"/>
              <a:t>助教</a:t>
            </a:r>
            <a:r>
              <a:rPr lang="en-US" altLang="zh-CN" b="1" dirty="0"/>
              <a:t>:</a:t>
            </a:r>
          </a:p>
          <a:p>
            <a:pPr marL="0" indent="0" eaLnBrk="1" hangingPunct="1">
              <a:buFontTx/>
              <a:buNone/>
            </a:pPr>
            <a:r>
              <a:rPr lang="zh-CN" altLang="en-US" b="1" dirty="0"/>
              <a:t>成绩计算方法：</a:t>
            </a:r>
            <a:r>
              <a:rPr lang="en-US" altLang="zh-CN" sz="2400" b="1" dirty="0"/>
              <a:t>30%</a:t>
            </a:r>
            <a:r>
              <a:rPr lang="zh-CN" altLang="en-US" sz="2400" b="1" dirty="0"/>
              <a:t>平时</a:t>
            </a:r>
            <a:r>
              <a:rPr lang="en-US" altLang="zh-CN" sz="2400" b="1" dirty="0"/>
              <a:t>+20%</a:t>
            </a:r>
            <a:r>
              <a:rPr lang="zh-CN" altLang="en-US" sz="2400" b="1" dirty="0"/>
              <a:t>过程</a:t>
            </a:r>
            <a:r>
              <a:rPr lang="en-US" altLang="zh-CN" sz="2400" b="1" dirty="0"/>
              <a:t>+50%</a:t>
            </a:r>
            <a:r>
              <a:rPr lang="zh-CN" altLang="en-US" sz="2400" b="1" dirty="0"/>
              <a:t>期末</a:t>
            </a:r>
            <a:endParaRPr lang="en-US" altLang="zh-CN" sz="2400" b="1" dirty="0"/>
          </a:p>
          <a:p>
            <a:pPr marL="0" indent="0" algn="r" eaLnBrk="1" hangingPunct="1">
              <a:buFontTx/>
              <a:buNone/>
            </a:pPr>
            <a:r>
              <a:rPr lang="zh-CN" altLang="en-US" sz="2400" b="1" dirty="0"/>
              <a:t>平时成绩计算方法：</a:t>
            </a:r>
            <a:r>
              <a:rPr lang="zh-CN" altLang="en-US" sz="2400" b="1" dirty="0">
                <a:solidFill>
                  <a:srgbClr val="FF0000"/>
                </a:solidFill>
              </a:rPr>
              <a:t>作业</a:t>
            </a:r>
            <a:r>
              <a:rPr lang="en-US" altLang="zh-CN" sz="2400" b="1" dirty="0">
                <a:solidFill>
                  <a:srgbClr val="FF0000"/>
                </a:solidFill>
              </a:rPr>
              <a:t>20%+10%</a:t>
            </a:r>
            <a:r>
              <a:rPr lang="zh-CN" altLang="en-US" sz="2400" b="1" dirty="0">
                <a:solidFill>
                  <a:srgbClr val="FF0000"/>
                </a:solidFill>
              </a:rPr>
              <a:t>课堂及考勤</a:t>
            </a:r>
            <a:endParaRPr lang="en-US" altLang="zh-CN" sz="2400" b="1" dirty="0">
              <a:solidFill>
                <a:srgbClr val="FF0000"/>
              </a:solidFill>
            </a:endParaRPr>
          </a:p>
          <a:p>
            <a:pPr marL="0" indent="0" algn="r" eaLnBrk="1" hangingPunct="1">
              <a:buFontTx/>
              <a:buNone/>
            </a:pPr>
            <a:r>
              <a:rPr lang="zh-CN" altLang="en-US" sz="2400" b="1" dirty="0"/>
              <a:t>过程考核</a:t>
            </a:r>
            <a:r>
              <a:rPr lang="en-US" altLang="zh-CN" sz="2400" b="1" dirty="0"/>
              <a:t>:</a:t>
            </a:r>
            <a:r>
              <a:rPr lang="zh-CN" altLang="en-US" sz="2400" b="1" dirty="0">
                <a:solidFill>
                  <a:srgbClr val="FF0000"/>
                </a:solidFill>
              </a:rPr>
              <a:t>综合性程序设计报告</a:t>
            </a:r>
            <a:endParaRPr lang="en-US" altLang="zh-CN" sz="2400" b="1" dirty="0">
              <a:solidFill>
                <a:srgbClr val="FF0000"/>
              </a:solidFill>
            </a:endParaRPr>
          </a:p>
          <a:p>
            <a:pPr marL="0" indent="0" algn="r" eaLnBrk="1" hangingPunct="1">
              <a:buFontTx/>
              <a:buNone/>
            </a:pPr>
            <a:r>
              <a:rPr lang="zh-CN" altLang="en-US" sz="2400" b="1" dirty="0"/>
              <a:t>期末：</a:t>
            </a:r>
            <a:r>
              <a:rPr lang="zh-CN" altLang="en-US" sz="2400" b="1" dirty="0">
                <a:solidFill>
                  <a:srgbClr val="FF0000"/>
                </a:solidFill>
              </a:rPr>
              <a:t>闭卷考试</a:t>
            </a:r>
            <a:endParaRPr lang="en-US" altLang="zh-CN" sz="2400" b="1" dirty="0">
              <a:solidFill>
                <a:srgbClr val="FF0000"/>
              </a:solidFill>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323528" y="0"/>
            <a:ext cx="8712967" cy="927100"/>
          </a:xfrm>
        </p:spPr>
        <p:txBody>
          <a:bodyPr/>
          <a:lstStyle/>
          <a:p>
            <a:pPr eaLnBrk="1" hangingPunct="1"/>
            <a:r>
              <a:rPr lang="en-US" altLang="zh-CN" b="1" dirty="0"/>
              <a:t>1.1  </a:t>
            </a:r>
            <a:r>
              <a:rPr lang="zh-CN" altLang="zh-CN" b="1" dirty="0">
                <a:solidFill>
                  <a:srgbClr val="0000CC"/>
                </a:solidFill>
              </a:rPr>
              <a:t>面向过程</a:t>
            </a:r>
            <a:r>
              <a:rPr lang="zh-CN" altLang="zh-CN" b="1" dirty="0"/>
              <a:t>与</a:t>
            </a:r>
            <a:r>
              <a:rPr lang="zh-CN" altLang="zh-CN" b="1" dirty="0">
                <a:solidFill>
                  <a:srgbClr val="FF0000"/>
                </a:solidFill>
              </a:rPr>
              <a:t>面向对象程序</a:t>
            </a:r>
            <a:r>
              <a:rPr lang="zh-CN" altLang="zh-CN" b="1" dirty="0"/>
              <a:t>设计</a:t>
            </a:r>
            <a:endParaRPr lang="zh-CN" altLang="en-US" b="1" dirty="0"/>
          </a:p>
        </p:txBody>
      </p:sp>
      <p:sp>
        <p:nvSpPr>
          <p:cNvPr id="17411" name="Rectangle 3"/>
          <p:cNvSpPr>
            <a:spLocks noGrp="1" noChangeArrowheads="1"/>
          </p:cNvSpPr>
          <p:nvPr>
            <p:ph type="body" idx="1"/>
          </p:nvPr>
        </p:nvSpPr>
        <p:spPr>
          <a:xfrm>
            <a:off x="1476375" y="1916113"/>
            <a:ext cx="7073900" cy="4022725"/>
          </a:xfrm>
        </p:spPr>
        <p:txBody>
          <a:bodyPr/>
          <a:lstStyle/>
          <a:p>
            <a:pPr eaLnBrk="1" hangingPunct="1">
              <a:lnSpc>
                <a:spcPct val="80000"/>
              </a:lnSpc>
              <a:buFontTx/>
              <a:buNone/>
            </a:pPr>
            <a:r>
              <a:rPr lang="en-US" altLang="zh-CN" sz="2000" b="1" dirty="0" err="1">
                <a:solidFill>
                  <a:srgbClr val="FF3300"/>
                </a:solidFill>
              </a:rPr>
              <a:t>struct</a:t>
            </a:r>
            <a:r>
              <a:rPr lang="en-US" altLang="zh-CN" sz="2000" b="1" dirty="0">
                <a:solidFill>
                  <a:srgbClr val="FF3300"/>
                </a:solidFill>
              </a:rPr>
              <a:t> Person{			</a:t>
            </a:r>
          </a:p>
          <a:p>
            <a:pPr eaLnBrk="1" hangingPunct="1">
              <a:lnSpc>
                <a:spcPct val="80000"/>
              </a:lnSpc>
              <a:buFontTx/>
              <a:buNone/>
            </a:pPr>
            <a:r>
              <a:rPr lang="en-US" altLang="zh-CN" sz="2000" b="1" dirty="0">
                <a:solidFill>
                  <a:srgbClr val="FF3300"/>
                </a:solidFill>
              </a:rPr>
              <a:t>         char name[10];</a:t>
            </a:r>
          </a:p>
          <a:p>
            <a:pPr eaLnBrk="1" hangingPunct="1">
              <a:lnSpc>
                <a:spcPct val="80000"/>
              </a:lnSpc>
              <a:buFontTx/>
              <a:buNone/>
            </a:pPr>
            <a:r>
              <a:rPr lang="en-US" altLang="zh-CN" sz="2000" b="1" dirty="0">
                <a:solidFill>
                  <a:srgbClr val="FF3300"/>
                </a:solidFill>
              </a:rPr>
              <a:t>	    char </a:t>
            </a:r>
            <a:r>
              <a:rPr lang="en-US" altLang="zh-CN" sz="2000" b="1" dirty="0" err="1">
                <a:solidFill>
                  <a:srgbClr val="FF3300"/>
                </a:solidFill>
              </a:rPr>
              <a:t>addr</a:t>
            </a:r>
            <a:r>
              <a:rPr lang="en-US" altLang="zh-CN" sz="2000" b="1" dirty="0">
                <a:solidFill>
                  <a:srgbClr val="FF3300"/>
                </a:solidFill>
              </a:rPr>
              <a:t>[20];</a:t>
            </a:r>
          </a:p>
          <a:p>
            <a:pPr eaLnBrk="1" hangingPunct="1">
              <a:lnSpc>
                <a:spcPct val="80000"/>
              </a:lnSpc>
              <a:buFontTx/>
              <a:buNone/>
            </a:pPr>
            <a:r>
              <a:rPr lang="en-US" altLang="zh-CN" sz="2000" b="1" dirty="0">
                <a:solidFill>
                  <a:srgbClr val="FF3300"/>
                </a:solidFill>
              </a:rPr>
              <a:t>	    char phone[11];</a:t>
            </a:r>
          </a:p>
          <a:p>
            <a:pPr eaLnBrk="1" hangingPunct="1">
              <a:lnSpc>
                <a:spcPct val="80000"/>
              </a:lnSpc>
              <a:buFontTx/>
              <a:buNone/>
            </a:pPr>
            <a:r>
              <a:rPr lang="en-US" altLang="zh-CN" sz="2000" b="1" dirty="0">
                <a:solidFill>
                  <a:srgbClr val="FF3300"/>
                </a:solidFill>
              </a:rPr>
              <a:t>}</a:t>
            </a:r>
          </a:p>
          <a:p>
            <a:pPr eaLnBrk="1" hangingPunct="1">
              <a:lnSpc>
                <a:spcPct val="80000"/>
              </a:lnSpc>
              <a:buFontTx/>
              <a:buNone/>
            </a:pPr>
            <a:r>
              <a:rPr lang="en-US" altLang="zh-CN" sz="2000" b="1" dirty="0">
                <a:solidFill>
                  <a:srgbClr val="00CC00"/>
                </a:solidFill>
              </a:rPr>
              <a:t>Person p[100];		</a:t>
            </a:r>
          </a:p>
          <a:p>
            <a:pPr eaLnBrk="1" hangingPunct="1">
              <a:lnSpc>
                <a:spcPct val="80000"/>
              </a:lnSpc>
              <a:buFontTx/>
              <a:buNone/>
            </a:pPr>
            <a:r>
              <a:rPr lang="en-US" altLang="zh-CN" sz="2000" b="1" dirty="0" err="1">
                <a:solidFill>
                  <a:srgbClr val="00CC00"/>
                </a:solidFill>
              </a:rPr>
              <a:t>int</a:t>
            </a:r>
            <a:r>
              <a:rPr lang="en-US" altLang="zh-CN" sz="2000" b="1" dirty="0">
                <a:solidFill>
                  <a:srgbClr val="00CC00"/>
                </a:solidFill>
              </a:rPr>
              <a:t> n=0;	</a:t>
            </a:r>
            <a:r>
              <a:rPr lang="en-US" altLang="zh-CN" sz="2000" b="1" dirty="0"/>
              <a:t>		</a:t>
            </a:r>
          </a:p>
          <a:p>
            <a:pPr eaLnBrk="1" hangingPunct="1">
              <a:lnSpc>
                <a:spcPct val="80000"/>
              </a:lnSpc>
              <a:buFontTx/>
              <a:buNone/>
            </a:pPr>
            <a:r>
              <a:rPr lang="en-US" altLang="zh-CN" sz="2000" b="1" dirty="0"/>
              <a:t>void </a:t>
            </a:r>
            <a:r>
              <a:rPr lang="en-US" altLang="zh-CN" sz="2000" b="1" dirty="0" err="1"/>
              <a:t>InputData</a:t>
            </a:r>
            <a:r>
              <a:rPr lang="en-US" altLang="zh-CN" sz="2000" b="1" dirty="0"/>
              <a:t>(){ ......}	</a:t>
            </a:r>
          </a:p>
          <a:p>
            <a:pPr eaLnBrk="1" hangingPunct="1">
              <a:lnSpc>
                <a:spcPct val="80000"/>
              </a:lnSpc>
              <a:buFontTx/>
              <a:buNone/>
            </a:pPr>
            <a:r>
              <a:rPr lang="en-US" altLang="zh-CN" sz="2000" b="1" dirty="0"/>
              <a:t>void </a:t>
            </a:r>
            <a:r>
              <a:rPr lang="en-US" altLang="zh-CN" sz="2000" b="1" dirty="0" err="1"/>
              <a:t>SearchAddr</a:t>
            </a:r>
            <a:r>
              <a:rPr lang="en-US" altLang="zh-CN" sz="2000" b="1" dirty="0"/>
              <a:t>(char *name){……}	</a:t>
            </a:r>
          </a:p>
          <a:p>
            <a:pPr eaLnBrk="1" hangingPunct="1">
              <a:lnSpc>
                <a:spcPct val="80000"/>
              </a:lnSpc>
              <a:buFontTx/>
              <a:buNone/>
            </a:pPr>
            <a:r>
              <a:rPr lang="en-US" altLang="zh-CN" sz="2000" b="1" dirty="0"/>
              <a:t>void </a:t>
            </a:r>
            <a:r>
              <a:rPr lang="en-US" altLang="zh-CN" sz="2000" b="1" dirty="0" err="1"/>
              <a:t>SearchPhone</a:t>
            </a:r>
            <a:r>
              <a:rPr lang="en-US" altLang="zh-CN" sz="2000" b="1" dirty="0"/>
              <a:t>(char *name){……}	</a:t>
            </a:r>
          </a:p>
          <a:p>
            <a:pPr eaLnBrk="1" hangingPunct="1">
              <a:lnSpc>
                <a:spcPct val="80000"/>
              </a:lnSpc>
              <a:buFontTx/>
              <a:buNone/>
            </a:pPr>
            <a:r>
              <a:rPr lang="en-US" altLang="zh-CN" sz="2000" b="1" dirty="0"/>
              <a:t>void </a:t>
            </a:r>
            <a:r>
              <a:rPr lang="en-US" altLang="zh-CN" sz="2000" b="1" dirty="0" err="1"/>
              <a:t>PrintData</a:t>
            </a:r>
            <a:r>
              <a:rPr lang="en-US" altLang="zh-CN" sz="2000" b="1" dirty="0"/>
              <a:t>(){……}</a:t>
            </a:r>
          </a:p>
          <a:p>
            <a:pPr eaLnBrk="1" hangingPunct="1">
              <a:lnSpc>
                <a:spcPct val="80000"/>
              </a:lnSpc>
              <a:buFontTx/>
              <a:buNone/>
            </a:pPr>
            <a:r>
              <a:rPr lang="en-US" altLang="zh-CN" sz="2000" b="1" dirty="0">
                <a:solidFill>
                  <a:srgbClr val="FF3300"/>
                </a:solidFill>
              </a:rPr>
              <a:t>Void main(){</a:t>
            </a:r>
          </a:p>
          <a:p>
            <a:pPr eaLnBrk="1" hangingPunct="1">
              <a:lnSpc>
                <a:spcPct val="80000"/>
              </a:lnSpc>
              <a:buFontTx/>
              <a:buNone/>
            </a:pPr>
            <a:r>
              <a:rPr lang="en-US" altLang="zh-CN" sz="2000" b="1" dirty="0">
                <a:solidFill>
                  <a:srgbClr val="FF3300"/>
                </a:solidFill>
              </a:rPr>
              <a:t>	……</a:t>
            </a:r>
          </a:p>
          <a:p>
            <a:pPr eaLnBrk="1" hangingPunct="1">
              <a:lnSpc>
                <a:spcPct val="80000"/>
              </a:lnSpc>
              <a:buFontTx/>
              <a:buNone/>
            </a:pPr>
            <a:r>
              <a:rPr lang="en-US" altLang="zh-CN" sz="2000" b="1" dirty="0">
                <a:solidFill>
                  <a:srgbClr val="FF3300"/>
                </a:solidFill>
              </a:rPr>
              <a:t>	//</a:t>
            </a:r>
            <a:r>
              <a:rPr lang="zh-CN" altLang="en-US" sz="2000" b="1" dirty="0">
                <a:solidFill>
                  <a:srgbClr val="FF3300"/>
                </a:solidFill>
              </a:rPr>
              <a:t>调用前面编写的函数，完成通信录数据处理</a:t>
            </a:r>
          </a:p>
          <a:p>
            <a:pPr eaLnBrk="1" hangingPunct="1">
              <a:lnSpc>
                <a:spcPct val="80000"/>
              </a:lnSpc>
              <a:buFontTx/>
              <a:buNone/>
            </a:pPr>
            <a:r>
              <a:rPr lang="zh-CN" altLang="en-US" sz="2000" b="1" dirty="0">
                <a:solidFill>
                  <a:srgbClr val="FF3300"/>
                </a:solidFill>
              </a:rPr>
              <a:t>	</a:t>
            </a:r>
            <a:r>
              <a:rPr lang="en-US" altLang="zh-CN" sz="2000" b="1" dirty="0">
                <a:solidFill>
                  <a:srgbClr val="FF3300"/>
                </a:solidFill>
              </a:rPr>
              <a:t>……</a:t>
            </a:r>
          </a:p>
          <a:p>
            <a:pPr eaLnBrk="1" hangingPunct="1">
              <a:lnSpc>
                <a:spcPct val="80000"/>
              </a:lnSpc>
              <a:buFontTx/>
              <a:buNone/>
            </a:pPr>
            <a:r>
              <a:rPr lang="en-US" altLang="zh-CN" sz="2000" b="1" dirty="0">
                <a:solidFill>
                  <a:srgbClr val="FF3300"/>
                </a:solidFill>
              </a:rPr>
              <a:t>}	</a:t>
            </a:r>
          </a:p>
        </p:txBody>
      </p:sp>
      <p:sp>
        <p:nvSpPr>
          <p:cNvPr id="13316" name="Text Box 4"/>
          <p:cNvSpPr txBox="1">
            <a:spLocks noChangeArrowheads="1"/>
          </p:cNvSpPr>
          <p:nvPr/>
        </p:nvSpPr>
        <p:spPr bwMode="auto">
          <a:xfrm>
            <a:off x="166414" y="1002170"/>
            <a:ext cx="792036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00B050"/>
                </a:solidFill>
              </a:rPr>
              <a:t>（</a:t>
            </a:r>
            <a:r>
              <a:rPr lang="en-US" altLang="zh-CN" b="1" dirty="0">
                <a:solidFill>
                  <a:srgbClr val="00B050"/>
                </a:solidFill>
              </a:rPr>
              <a:t>4）</a:t>
            </a:r>
            <a:r>
              <a:rPr lang="zh-CN" altLang="en-US" b="1" dirty="0">
                <a:solidFill>
                  <a:srgbClr val="00B050"/>
                </a:solidFill>
              </a:rPr>
              <a:t>结构化程序设计</a:t>
            </a:r>
            <a:r>
              <a:rPr lang="zh-CN" altLang="en-US" sz="2400" b="1" dirty="0">
                <a:latin typeface="Times New Roman" panose="02020603050405020304" pitchFamily="18" charset="0"/>
              </a:rPr>
              <a:t>的案例</a:t>
            </a:r>
            <a:r>
              <a:rPr lang="en-US" altLang="zh-CN" sz="2400" b="1" dirty="0"/>
              <a:t>——</a:t>
            </a:r>
            <a:r>
              <a:rPr lang="zh-CN" altLang="en-US" sz="2400" b="1" dirty="0">
                <a:latin typeface="Times New Roman" panose="02020603050405020304" pitchFamily="18" charset="0"/>
              </a:rPr>
              <a:t>个人通信录程序</a:t>
            </a:r>
          </a:p>
        </p:txBody>
      </p:sp>
      <p:sp>
        <p:nvSpPr>
          <p:cNvPr id="17413" name="AutoShape 5"/>
          <p:cNvSpPr>
            <a:spLocks noChangeArrowheads="1"/>
          </p:cNvSpPr>
          <p:nvPr/>
        </p:nvSpPr>
        <p:spPr bwMode="auto">
          <a:xfrm>
            <a:off x="7209060" y="1449999"/>
            <a:ext cx="1755428" cy="1008062"/>
          </a:xfrm>
          <a:prstGeom prst="wedgeEllipseCallout">
            <a:avLst>
              <a:gd name="adj1" fmla="val -229782"/>
              <a:gd name="adj2" fmla="val 24940"/>
            </a:avLst>
          </a:prstGeom>
          <a:solidFill>
            <a:srgbClr val="FFFF00"/>
          </a:solidFill>
          <a:ln w="9525">
            <a:solidFill>
              <a:schemeClr val="tx1"/>
            </a:solidFill>
            <a:miter lim="800000"/>
            <a:headEnd/>
            <a:tailEnd/>
          </a:ln>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a:latin typeface="Times New Roman" panose="02020603050405020304" pitchFamily="18" charset="0"/>
              </a:rPr>
              <a:t>1.</a:t>
            </a:r>
            <a:r>
              <a:rPr lang="zh-CN" altLang="en-US" sz="2000" b="1" dirty="0">
                <a:latin typeface="Times New Roman" panose="02020603050405020304" pitchFamily="18" charset="0"/>
              </a:rPr>
              <a:t>定义数据结构</a:t>
            </a:r>
          </a:p>
        </p:txBody>
      </p:sp>
      <p:sp>
        <p:nvSpPr>
          <p:cNvPr id="17414" name="AutoShape 6"/>
          <p:cNvSpPr>
            <a:spLocks noChangeArrowheads="1"/>
          </p:cNvSpPr>
          <p:nvPr/>
        </p:nvSpPr>
        <p:spPr bwMode="auto">
          <a:xfrm>
            <a:off x="6732588" y="2420938"/>
            <a:ext cx="1727844" cy="1008062"/>
          </a:xfrm>
          <a:prstGeom prst="wedgeEllipseCallout">
            <a:avLst>
              <a:gd name="adj1" fmla="val -250079"/>
              <a:gd name="adj2" fmla="val 66274"/>
            </a:avLst>
          </a:prstGeom>
          <a:solidFill>
            <a:srgbClr val="FFFF00"/>
          </a:solidFill>
          <a:ln w="9525">
            <a:solidFill>
              <a:schemeClr val="tx1"/>
            </a:solidFill>
            <a:miter lim="800000"/>
            <a:headEnd/>
            <a:tailEnd/>
          </a:ln>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a:latin typeface="Times New Roman" panose="02020603050405020304" pitchFamily="18" charset="0"/>
              </a:rPr>
              <a:t>2.</a:t>
            </a:r>
            <a:r>
              <a:rPr lang="zh-CN" altLang="en-US" sz="2000" b="1" dirty="0">
                <a:latin typeface="Times New Roman" panose="02020603050405020304" pitchFamily="18" charset="0"/>
              </a:rPr>
              <a:t>定义全局数据</a:t>
            </a:r>
          </a:p>
        </p:txBody>
      </p:sp>
      <p:sp>
        <p:nvSpPr>
          <p:cNvPr id="17415" name="AutoShape 7"/>
          <p:cNvSpPr>
            <a:spLocks noChangeArrowheads="1"/>
          </p:cNvSpPr>
          <p:nvPr/>
        </p:nvSpPr>
        <p:spPr bwMode="auto">
          <a:xfrm>
            <a:off x="6443663" y="3500438"/>
            <a:ext cx="2592832" cy="936674"/>
          </a:xfrm>
          <a:prstGeom prst="wedgeEllipseCallout">
            <a:avLst>
              <a:gd name="adj1" fmla="val -71847"/>
              <a:gd name="adj2" fmla="val 38336"/>
            </a:avLst>
          </a:prstGeom>
          <a:solidFill>
            <a:srgbClr val="FFFF00"/>
          </a:solidFill>
          <a:ln w="9525">
            <a:solidFill>
              <a:schemeClr val="tx1"/>
            </a:solidFill>
            <a:miter lim="800000"/>
            <a:headEnd/>
            <a:tailEnd/>
          </a:ln>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b="1" dirty="0">
                <a:latin typeface="Times New Roman" panose="02020603050405020304" pitchFamily="18" charset="0"/>
              </a:rPr>
              <a:t>3.</a:t>
            </a:r>
            <a:r>
              <a:rPr lang="zh-CN" altLang="en-US" sz="2000" b="1" dirty="0">
                <a:latin typeface="Times New Roman" panose="02020603050405020304" pitchFamily="18" charset="0"/>
              </a:rPr>
              <a:t>定义操作数据的函数</a:t>
            </a:r>
          </a:p>
        </p:txBody>
      </p:sp>
      <p:sp>
        <p:nvSpPr>
          <p:cNvPr id="17416" name="AutoShape 8"/>
          <p:cNvSpPr>
            <a:spLocks noChangeArrowheads="1"/>
          </p:cNvSpPr>
          <p:nvPr/>
        </p:nvSpPr>
        <p:spPr bwMode="auto">
          <a:xfrm>
            <a:off x="6516688" y="4754880"/>
            <a:ext cx="2519807" cy="1193483"/>
          </a:xfrm>
          <a:prstGeom prst="wedgeEllipseCallout">
            <a:avLst>
              <a:gd name="adj1" fmla="val -166261"/>
              <a:gd name="adj2" fmla="val 12143"/>
            </a:avLst>
          </a:prstGeom>
          <a:solidFill>
            <a:srgbClr val="FFFF00"/>
          </a:solidFill>
          <a:ln w="9525">
            <a:solidFill>
              <a:schemeClr val="tx1"/>
            </a:solidFill>
            <a:miter lim="800000"/>
            <a:headEnd/>
            <a:tailEnd/>
          </a:ln>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400" b="1" dirty="0">
                <a:latin typeface="Times New Roman" panose="02020603050405020304" pitchFamily="18" charset="0"/>
              </a:rPr>
              <a:t>4.</a:t>
            </a:r>
            <a:r>
              <a:rPr lang="zh-CN" altLang="en-US" sz="2400" b="1" dirty="0">
                <a:latin typeface="Times New Roman" panose="02020603050405020304" pitchFamily="18" charset="0"/>
              </a:rPr>
              <a:t>主函数控制程序流程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413"/>
                                        </p:tgtEl>
                                        <p:attrNameLst>
                                          <p:attrName>style.visibility</p:attrName>
                                        </p:attrNameLst>
                                      </p:cBhvr>
                                      <p:to>
                                        <p:strVal val="visible"/>
                                      </p:to>
                                    </p:set>
                                    <p:anim calcmode="lin" valueType="num">
                                      <p:cBhvr additive="base">
                                        <p:cTn id="7" dur="500" fill="hold"/>
                                        <p:tgtEl>
                                          <p:spTgt spid="17413"/>
                                        </p:tgtEl>
                                        <p:attrNameLst>
                                          <p:attrName>ppt_x</p:attrName>
                                        </p:attrNameLst>
                                      </p:cBhvr>
                                      <p:tavLst>
                                        <p:tav tm="0">
                                          <p:val>
                                            <p:strVal val="#ppt_x"/>
                                          </p:val>
                                        </p:tav>
                                        <p:tav tm="100000">
                                          <p:val>
                                            <p:strVal val="#ppt_x"/>
                                          </p:val>
                                        </p:tav>
                                      </p:tavLst>
                                    </p:anim>
                                    <p:anim calcmode="lin" valueType="num">
                                      <p:cBhvr additive="base">
                                        <p:cTn id="8" dur="500" fill="hold"/>
                                        <p:tgtEl>
                                          <p:spTgt spid="17413"/>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4" presetClass="entr" presetSubtype="16" fill="hold" nodeType="clickEffect">
                                  <p:stCondLst>
                                    <p:cond delay="0"/>
                                  </p:stCondLst>
                                  <p:childTnLst>
                                    <p:set>
                                      <p:cBhvr>
                                        <p:cTn id="12" dur="1" fill="hold">
                                          <p:stCondLst>
                                            <p:cond delay="0"/>
                                          </p:stCondLst>
                                        </p:cTn>
                                        <p:tgtEl>
                                          <p:spTgt spid="17411">
                                            <p:txEl>
                                              <p:pRg st="0" end="0"/>
                                            </p:txEl>
                                          </p:spTgt>
                                        </p:tgtEl>
                                        <p:attrNameLst>
                                          <p:attrName>style.visibility</p:attrName>
                                        </p:attrNameLst>
                                      </p:cBhvr>
                                      <p:to>
                                        <p:strVal val="visible"/>
                                      </p:to>
                                    </p:set>
                                    <p:animEffect transition="in" filter="box(in)">
                                      <p:cBhvr>
                                        <p:cTn id="13" dur="500"/>
                                        <p:tgtEl>
                                          <p:spTgt spid="17411">
                                            <p:txEl>
                                              <p:pRg st="0" end="0"/>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17411">
                                            <p:txEl>
                                              <p:pRg st="1" end="1"/>
                                            </p:txEl>
                                          </p:spTgt>
                                        </p:tgtEl>
                                        <p:attrNameLst>
                                          <p:attrName>style.visibility</p:attrName>
                                        </p:attrNameLst>
                                      </p:cBhvr>
                                      <p:to>
                                        <p:strVal val="visible"/>
                                      </p:to>
                                    </p:set>
                                    <p:animEffect transition="in" filter="box(in)">
                                      <p:cBhvr>
                                        <p:cTn id="16" dur="500"/>
                                        <p:tgtEl>
                                          <p:spTgt spid="17411">
                                            <p:txEl>
                                              <p:pRg st="1" end="1"/>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17411">
                                            <p:txEl>
                                              <p:pRg st="2" end="2"/>
                                            </p:txEl>
                                          </p:spTgt>
                                        </p:tgtEl>
                                        <p:attrNameLst>
                                          <p:attrName>style.visibility</p:attrName>
                                        </p:attrNameLst>
                                      </p:cBhvr>
                                      <p:to>
                                        <p:strVal val="visible"/>
                                      </p:to>
                                    </p:set>
                                    <p:animEffect transition="in" filter="box(in)">
                                      <p:cBhvr>
                                        <p:cTn id="19" dur="500"/>
                                        <p:tgtEl>
                                          <p:spTgt spid="17411">
                                            <p:txEl>
                                              <p:pRg st="2" end="2"/>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17411">
                                            <p:txEl>
                                              <p:pRg st="3" end="3"/>
                                            </p:txEl>
                                          </p:spTgt>
                                        </p:tgtEl>
                                        <p:attrNameLst>
                                          <p:attrName>style.visibility</p:attrName>
                                        </p:attrNameLst>
                                      </p:cBhvr>
                                      <p:to>
                                        <p:strVal val="visible"/>
                                      </p:to>
                                    </p:set>
                                    <p:animEffect transition="in" filter="box(in)">
                                      <p:cBhvr>
                                        <p:cTn id="22" dur="500"/>
                                        <p:tgtEl>
                                          <p:spTgt spid="17411">
                                            <p:txEl>
                                              <p:pRg st="3" end="3"/>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17411">
                                            <p:txEl>
                                              <p:pRg st="4" end="4"/>
                                            </p:txEl>
                                          </p:spTgt>
                                        </p:tgtEl>
                                        <p:attrNameLst>
                                          <p:attrName>style.visibility</p:attrName>
                                        </p:attrNameLst>
                                      </p:cBhvr>
                                      <p:to>
                                        <p:strVal val="visible"/>
                                      </p:to>
                                    </p:set>
                                    <p:animEffect transition="in" filter="box(in)">
                                      <p:cBhvr>
                                        <p:cTn id="25" dur="500"/>
                                        <p:tgtEl>
                                          <p:spTgt spid="17411">
                                            <p:txEl>
                                              <p:pRg st="4" end="4"/>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17414"/>
                                        </p:tgtEl>
                                        <p:attrNameLst>
                                          <p:attrName>style.visibility</p:attrName>
                                        </p:attrNameLst>
                                      </p:cBhvr>
                                      <p:to>
                                        <p:strVal val="visible"/>
                                      </p:to>
                                    </p:set>
                                    <p:anim calcmode="lin" valueType="num">
                                      <p:cBhvr additive="base">
                                        <p:cTn id="30" dur="500" fill="hold"/>
                                        <p:tgtEl>
                                          <p:spTgt spid="17414"/>
                                        </p:tgtEl>
                                        <p:attrNameLst>
                                          <p:attrName>ppt_x</p:attrName>
                                        </p:attrNameLst>
                                      </p:cBhvr>
                                      <p:tavLst>
                                        <p:tav tm="0">
                                          <p:val>
                                            <p:strVal val="#ppt_x"/>
                                          </p:val>
                                        </p:tav>
                                        <p:tav tm="100000">
                                          <p:val>
                                            <p:strVal val="#ppt_x"/>
                                          </p:val>
                                        </p:tav>
                                      </p:tavLst>
                                    </p:anim>
                                    <p:anim calcmode="lin" valueType="num">
                                      <p:cBhvr additive="base">
                                        <p:cTn id="31" dur="500" fill="hold"/>
                                        <p:tgtEl>
                                          <p:spTgt spid="17414"/>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5" presetClass="entr" presetSubtype="10" fill="hold" nodeType="clickEffect">
                                  <p:stCondLst>
                                    <p:cond delay="0"/>
                                  </p:stCondLst>
                                  <p:childTnLst>
                                    <p:set>
                                      <p:cBhvr>
                                        <p:cTn id="35" dur="1" fill="hold">
                                          <p:stCondLst>
                                            <p:cond delay="0"/>
                                          </p:stCondLst>
                                        </p:cTn>
                                        <p:tgtEl>
                                          <p:spTgt spid="17411">
                                            <p:txEl>
                                              <p:pRg st="5" end="5"/>
                                            </p:txEl>
                                          </p:spTgt>
                                        </p:tgtEl>
                                        <p:attrNameLst>
                                          <p:attrName>style.visibility</p:attrName>
                                        </p:attrNameLst>
                                      </p:cBhvr>
                                      <p:to>
                                        <p:strVal val="visible"/>
                                      </p:to>
                                    </p:set>
                                    <p:animEffect transition="in" filter="checkerboard(across)">
                                      <p:cBhvr>
                                        <p:cTn id="36" dur="500"/>
                                        <p:tgtEl>
                                          <p:spTgt spid="17411">
                                            <p:txEl>
                                              <p:pRg st="5" end="5"/>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17411">
                                            <p:txEl>
                                              <p:pRg st="6" end="6"/>
                                            </p:txEl>
                                          </p:spTgt>
                                        </p:tgtEl>
                                        <p:attrNameLst>
                                          <p:attrName>style.visibility</p:attrName>
                                        </p:attrNameLst>
                                      </p:cBhvr>
                                      <p:to>
                                        <p:strVal val="visible"/>
                                      </p:to>
                                    </p:set>
                                    <p:animEffect transition="in" filter="checkerboard(across)">
                                      <p:cBhvr>
                                        <p:cTn id="39" dur="500"/>
                                        <p:tgtEl>
                                          <p:spTgt spid="17411">
                                            <p:txEl>
                                              <p:pRg st="6" end="6"/>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17415"/>
                                        </p:tgtEl>
                                        <p:attrNameLst>
                                          <p:attrName>style.visibility</p:attrName>
                                        </p:attrNameLst>
                                      </p:cBhvr>
                                      <p:to>
                                        <p:strVal val="visible"/>
                                      </p:to>
                                    </p:set>
                                    <p:anim calcmode="lin" valueType="num">
                                      <p:cBhvr additive="base">
                                        <p:cTn id="44" dur="500" fill="hold"/>
                                        <p:tgtEl>
                                          <p:spTgt spid="17415"/>
                                        </p:tgtEl>
                                        <p:attrNameLst>
                                          <p:attrName>ppt_x</p:attrName>
                                        </p:attrNameLst>
                                      </p:cBhvr>
                                      <p:tavLst>
                                        <p:tav tm="0">
                                          <p:val>
                                            <p:strVal val="#ppt_x"/>
                                          </p:val>
                                        </p:tav>
                                        <p:tav tm="100000">
                                          <p:val>
                                            <p:strVal val="#ppt_x"/>
                                          </p:val>
                                        </p:tav>
                                      </p:tavLst>
                                    </p:anim>
                                    <p:anim calcmode="lin" valueType="num">
                                      <p:cBhvr additive="base">
                                        <p:cTn id="45" dur="500" fill="hold"/>
                                        <p:tgtEl>
                                          <p:spTgt spid="17415"/>
                                        </p:tgtEl>
                                        <p:attrNameLst>
                                          <p:attrName>ppt_y</p:attrName>
                                        </p:attrNameLst>
                                      </p:cBhvr>
                                      <p:tavLst>
                                        <p:tav tm="0">
                                          <p:val>
                                            <p:strVal val="1+#ppt_h/2"/>
                                          </p:val>
                                        </p:tav>
                                        <p:tav tm="100000">
                                          <p:val>
                                            <p:strVal val="#ppt_y"/>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8" presetClass="entr" presetSubtype="16" fill="hold" nodeType="clickEffect">
                                  <p:stCondLst>
                                    <p:cond delay="0"/>
                                  </p:stCondLst>
                                  <p:childTnLst>
                                    <p:set>
                                      <p:cBhvr>
                                        <p:cTn id="49" dur="1" fill="hold">
                                          <p:stCondLst>
                                            <p:cond delay="0"/>
                                          </p:stCondLst>
                                        </p:cTn>
                                        <p:tgtEl>
                                          <p:spTgt spid="17411">
                                            <p:txEl>
                                              <p:pRg st="7" end="7"/>
                                            </p:txEl>
                                          </p:spTgt>
                                        </p:tgtEl>
                                        <p:attrNameLst>
                                          <p:attrName>style.visibility</p:attrName>
                                        </p:attrNameLst>
                                      </p:cBhvr>
                                      <p:to>
                                        <p:strVal val="visible"/>
                                      </p:to>
                                    </p:set>
                                    <p:animEffect transition="in" filter="diamond(in)">
                                      <p:cBhvr>
                                        <p:cTn id="50" dur="2000"/>
                                        <p:tgtEl>
                                          <p:spTgt spid="17411">
                                            <p:txEl>
                                              <p:pRg st="7" end="7"/>
                                            </p:txEl>
                                          </p:spTgt>
                                        </p:tgtEl>
                                      </p:cBhvr>
                                    </p:animEffect>
                                  </p:childTnLst>
                                </p:cTn>
                              </p:par>
                              <p:par>
                                <p:cTn id="51" presetID="8" presetClass="entr" presetSubtype="16" fill="hold" nodeType="withEffect">
                                  <p:stCondLst>
                                    <p:cond delay="0"/>
                                  </p:stCondLst>
                                  <p:childTnLst>
                                    <p:set>
                                      <p:cBhvr>
                                        <p:cTn id="52" dur="1" fill="hold">
                                          <p:stCondLst>
                                            <p:cond delay="0"/>
                                          </p:stCondLst>
                                        </p:cTn>
                                        <p:tgtEl>
                                          <p:spTgt spid="17411">
                                            <p:txEl>
                                              <p:pRg st="8" end="8"/>
                                            </p:txEl>
                                          </p:spTgt>
                                        </p:tgtEl>
                                        <p:attrNameLst>
                                          <p:attrName>style.visibility</p:attrName>
                                        </p:attrNameLst>
                                      </p:cBhvr>
                                      <p:to>
                                        <p:strVal val="visible"/>
                                      </p:to>
                                    </p:set>
                                    <p:animEffect transition="in" filter="diamond(in)">
                                      <p:cBhvr>
                                        <p:cTn id="53" dur="2000"/>
                                        <p:tgtEl>
                                          <p:spTgt spid="17411">
                                            <p:txEl>
                                              <p:pRg st="8" end="8"/>
                                            </p:txEl>
                                          </p:spTgt>
                                        </p:tgtEl>
                                      </p:cBhvr>
                                    </p:animEffect>
                                  </p:childTnLst>
                                </p:cTn>
                              </p:par>
                              <p:par>
                                <p:cTn id="54" presetID="8" presetClass="entr" presetSubtype="16" fill="hold" nodeType="withEffect">
                                  <p:stCondLst>
                                    <p:cond delay="0"/>
                                  </p:stCondLst>
                                  <p:childTnLst>
                                    <p:set>
                                      <p:cBhvr>
                                        <p:cTn id="55" dur="1" fill="hold">
                                          <p:stCondLst>
                                            <p:cond delay="0"/>
                                          </p:stCondLst>
                                        </p:cTn>
                                        <p:tgtEl>
                                          <p:spTgt spid="17411">
                                            <p:txEl>
                                              <p:pRg st="9" end="9"/>
                                            </p:txEl>
                                          </p:spTgt>
                                        </p:tgtEl>
                                        <p:attrNameLst>
                                          <p:attrName>style.visibility</p:attrName>
                                        </p:attrNameLst>
                                      </p:cBhvr>
                                      <p:to>
                                        <p:strVal val="visible"/>
                                      </p:to>
                                    </p:set>
                                    <p:animEffect transition="in" filter="diamond(in)">
                                      <p:cBhvr>
                                        <p:cTn id="56" dur="2000"/>
                                        <p:tgtEl>
                                          <p:spTgt spid="17411">
                                            <p:txEl>
                                              <p:pRg st="9" end="9"/>
                                            </p:txEl>
                                          </p:spTgt>
                                        </p:tgtEl>
                                      </p:cBhvr>
                                    </p:animEffect>
                                  </p:childTnLst>
                                </p:cTn>
                              </p:par>
                              <p:par>
                                <p:cTn id="57" presetID="8" presetClass="entr" presetSubtype="16" fill="hold" nodeType="withEffect">
                                  <p:stCondLst>
                                    <p:cond delay="0"/>
                                  </p:stCondLst>
                                  <p:childTnLst>
                                    <p:set>
                                      <p:cBhvr>
                                        <p:cTn id="58" dur="1" fill="hold">
                                          <p:stCondLst>
                                            <p:cond delay="0"/>
                                          </p:stCondLst>
                                        </p:cTn>
                                        <p:tgtEl>
                                          <p:spTgt spid="17411">
                                            <p:txEl>
                                              <p:pRg st="10" end="10"/>
                                            </p:txEl>
                                          </p:spTgt>
                                        </p:tgtEl>
                                        <p:attrNameLst>
                                          <p:attrName>style.visibility</p:attrName>
                                        </p:attrNameLst>
                                      </p:cBhvr>
                                      <p:to>
                                        <p:strVal val="visible"/>
                                      </p:to>
                                    </p:set>
                                    <p:animEffect transition="in" filter="diamond(in)">
                                      <p:cBhvr>
                                        <p:cTn id="59" dur="2000"/>
                                        <p:tgtEl>
                                          <p:spTgt spid="17411">
                                            <p:txEl>
                                              <p:pRg st="10" end="10"/>
                                            </p:txEl>
                                          </p:spTgt>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 presetClass="entr" presetSubtype="4" fill="hold" grpId="0" nodeType="clickEffect">
                                  <p:stCondLst>
                                    <p:cond delay="0"/>
                                  </p:stCondLst>
                                  <p:childTnLst>
                                    <p:set>
                                      <p:cBhvr>
                                        <p:cTn id="63" dur="1" fill="hold">
                                          <p:stCondLst>
                                            <p:cond delay="0"/>
                                          </p:stCondLst>
                                        </p:cTn>
                                        <p:tgtEl>
                                          <p:spTgt spid="17416"/>
                                        </p:tgtEl>
                                        <p:attrNameLst>
                                          <p:attrName>style.visibility</p:attrName>
                                        </p:attrNameLst>
                                      </p:cBhvr>
                                      <p:to>
                                        <p:strVal val="visible"/>
                                      </p:to>
                                    </p:set>
                                    <p:anim calcmode="lin" valueType="num">
                                      <p:cBhvr additive="base">
                                        <p:cTn id="64" dur="500" fill="hold"/>
                                        <p:tgtEl>
                                          <p:spTgt spid="17416"/>
                                        </p:tgtEl>
                                        <p:attrNameLst>
                                          <p:attrName>ppt_x</p:attrName>
                                        </p:attrNameLst>
                                      </p:cBhvr>
                                      <p:tavLst>
                                        <p:tav tm="0">
                                          <p:val>
                                            <p:strVal val="#ppt_x"/>
                                          </p:val>
                                        </p:tav>
                                        <p:tav tm="100000">
                                          <p:val>
                                            <p:strVal val="#ppt_x"/>
                                          </p:val>
                                        </p:tav>
                                      </p:tavLst>
                                    </p:anim>
                                    <p:anim calcmode="lin" valueType="num">
                                      <p:cBhvr additive="base">
                                        <p:cTn id="65" dur="500" fill="hold"/>
                                        <p:tgtEl>
                                          <p:spTgt spid="17416"/>
                                        </p:tgtEl>
                                        <p:attrNameLst>
                                          <p:attrName>ppt_y</p:attrName>
                                        </p:attrNameLst>
                                      </p:cBhvr>
                                      <p:tavLst>
                                        <p:tav tm="0">
                                          <p:val>
                                            <p:strVal val="1+#ppt_h/2"/>
                                          </p:val>
                                        </p:tav>
                                        <p:tav tm="100000">
                                          <p:val>
                                            <p:strVal val="#ppt_y"/>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2" presetClass="entr" presetSubtype="4" fill="hold" nodeType="clickEffect">
                                  <p:stCondLst>
                                    <p:cond delay="0"/>
                                  </p:stCondLst>
                                  <p:childTnLst>
                                    <p:set>
                                      <p:cBhvr>
                                        <p:cTn id="69" dur="1" fill="hold">
                                          <p:stCondLst>
                                            <p:cond delay="0"/>
                                          </p:stCondLst>
                                        </p:cTn>
                                        <p:tgtEl>
                                          <p:spTgt spid="17411">
                                            <p:txEl>
                                              <p:pRg st="11" end="11"/>
                                            </p:txEl>
                                          </p:spTgt>
                                        </p:tgtEl>
                                        <p:attrNameLst>
                                          <p:attrName>style.visibility</p:attrName>
                                        </p:attrNameLst>
                                      </p:cBhvr>
                                      <p:to>
                                        <p:strVal val="visible"/>
                                      </p:to>
                                    </p:set>
                                    <p:anim calcmode="lin" valueType="num">
                                      <p:cBhvr additive="base">
                                        <p:cTn id="70" dur="500" fill="hold"/>
                                        <p:tgtEl>
                                          <p:spTgt spid="17411">
                                            <p:txEl>
                                              <p:pRg st="11" end="11"/>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17411">
                                            <p:txEl>
                                              <p:pRg st="11" end="11"/>
                                            </p:txEl>
                                          </p:spTgt>
                                        </p:tgtEl>
                                        <p:attrNameLst>
                                          <p:attrName>ppt_y</p:attrName>
                                        </p:attrNameLst>
                                      </p:cBhvr>
                                      <p:tavLst>
                                        <p:tav tm="0">
                                          <p:val>
                                            <p:strVal val="1+#ppt_h/2"/>
                                          </p:val>
                                        </p:tav>
                                        <p:tav tm="100000">
                                          <p:val>
                                            <p:strVal val="#ppt_y"/>
                                          </p:val>
                                        </p:tav>
                                      </p:tavLst>
                                    </p:anim>
                                  </p:childTnLst>
                                </p:cTn>
                              </p:par>
                              <p:par>
                                <p:cTn id="72" presetID="2" presetClass="entr" presetSubtype="4" fill="hold" nodeType="withEffect">
                                  <p:stCondLst>
                                    <p:cond delay="0"/>
                                  </p:stCondLst>
                                  <p:childTnLst>
                                    <p:set>
                                      <p:cBhvr>
                                        <p:cTn id="73" dur="1" fill="hold">
                                          <p:stCondLst>
                                            <p:cond delay="0"/>
                                          </p:stCondLst>
                                        </p:cTn>
                                        <p:tgtEl>
                                          <p:spTgt spid="17411">
                                            <p:txEl>
                                              <p:pRg st="12" end="12"/>
                                            </p:txEl>
                                          </p:spTgt>
                                        </p:tgtEl>
                                        <p:attrNameLst>
                                          <p:attrName>style.visibility</p:attrName>
                                        </p:attrNameLst>
                                      </p:cBhvr>
                                      <p:to>
                                        <p:strVal val="visible"/>
                                      </p:to>
                                    </p:set>
                                    <p:anim calcmode="lin" valueType="num">
                                      <p:cBhvr additive="base">
                                        <p:cTn id="74" dur="500" fill="hold"/>
                                        <p:tgtEl>
                                          <p:spTgt spid="17411">
                                            <p:txEl>
                                              <p:pRg st="12" end="12"/>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17411">
                                            <p:txEl>
                                              <p:pRg st="12" end="12"/>
                                            </p:txEl>
                                          </p:spTgt>
                                        </p:tgtEl>
                                        <p:attrNameLst>
                                          <p:attrName>ppt_y</p:attrName>
                                        </p:attrNameLst>
                                      </p:cBhvr>
                                      <p:tavLst>
                                        <p:tav tm="0">
                                          <p:val>
                                            <p:strVal val="1+#ppt_h/2"/>
                                          </p:val>
                                        </p:tav>
                                        <p:tav tm="100000">
                                          <p:val>
                                            <p:strVal val="#ppt_y"/>
                                          </p:val>
                                        </p:tav>
                                      </p:tavLst>
                                    </p:anim>
                                  </p:childTnLst>
                                </p:cTn>
                              </p:par>
                              <p:par>
                                <p:cTn id="76" presetID="2" presetClass="entr" presetSubtype="4" fill="hold" nodeType="withEffect">
                                  <p:stCondLst>
                                    <p:cond delay="0"/>
                                  </p:stCondLst>
                                  <p:childTnLst>
                                    <p:set>
                                      <p:cBhvr>
                                        <p:cTn id="77" dur="1" fill="hold">
                                          <p:stCondLst>
                                            <p:cond delay="0"/>
                                          </p:stCondLst>
                                        </p:cTn>
                                        <p:tgtEl>
                                          <p:spTgt spid="17411">
                                            <p:txEl>
                                              <p:pRg st="13" end="13"/>
                                            </p:txEl>
                                          </p:spTgt>
                                        </p:tgtEl>
                                        <p:attrNameLst>
                                          <p:attrName>style.visibility</p:attrName>
                                        </p:attrNameLst>
                                      </p:cBhvr>
                                      <p:to>
                                        <p:strVal val="visible"/>
                                      </p:to>
                                    </p:set>
                                    <p:anim calcmode="lin" valueType="num">
                                      <p:cBhvr additive="base">
                                        <p:cTn id="78" dur="500" fill="hold"/>
                                        <p:tgtEl>
                                          <p:spTgt spid="17411">
                                            <p:txEl>
                                              <p:pRg st="13" end="13"/>
                                            </p:txEl>
                                          </p:spTgt>
                                        </p:tgtEl>
                                        <p:attrNameLst>
                                          <p:attrName>ppt_x</p:attrName>
                                        </p:attrNameLst>
                                      </p:cBhvr>
                                      <p:tavLst>
                                        <p:tav tm="0">
                                          <p:val>
                                            <p:strVal val="#ppt_x"/>
                                          </p:val>
                                        </p:tav>
                                        <p:tav tm="100000">
                                          <p:val>
                                            <p:strVal val="#ppt_x"/>
                                          </p:val>
                                        </p:tav>
                                      </p:tavLst>
                                    </p:anim>
                                    <p:anim calcmode="lin" valueType="num">
                                      <p:cBhvr additive="base">
                                        <p:cTn id="79" dur="500" fill="hold"/>
                                        <p:tgtEl>
                                          <p:spTgt spid="17411">
                                            <p:txEl>
                                              <p:pRg st="13" end="13"/>
                                            </p:txEl>
                                          </p:spTgt>
                                        </p:tgtEl>
                                        <p:attrNameLst>
                                          <p:attrName>ppt_y</p:attrName>
                                        </p:attrNameLst>
                                      </p:cBhvr>
                                      <p:tavLst>
                                        <p:tav tm="0">
                                          <p:val>
                                            <p:strVal val="1+#ppt_h/2"/>
                                          </p:val>
                                        </p:tav>
                                        <p:tav tm="100000">
                                          <p:val>
                                            <p:strVal val="#ppt_y"/>
                                          </p:val>
                                        </p:tav>
                                      </p:tavLst>
                                    </p:anim>
                                  </p:childTnLst>
                                </p:cTn>
                              </p:par>
                              <p:par>
                                <p:cTn id="80" presetID="2" presetClass="entr" presetSubtype="4" fill="hold" nodeType="withEffect">
                                  <p:stCondLst>
                                    <p:cond delay="0"/>
                                  </p:stCondLst>
                                  <p:childTnLst>
                                    <p:set>
                                      <p:cBhvr>
                                        <p:cTn id="81" dur="1" fill="hold">
                                          <p:stCondLst>
                                            <p:cond delay="0"/>
                                          </p:stCondLst>
                                        </p:cTn>
                                        <p:tgtEl>
                                          <p:spTgt spid="17411">
                                            <p:txEl>
                                              <p:pRg st="14" end="14"/>
                                            </p:txEl>
                                          </p:spTgt>
                                        </p:tgtEl>
                                        <p:attrNameLst>
                                          <p:attrName>style.visibility</p:attrName>
                                        </p:attrNameLst>
                                      </p:cBhvr>
                                      <p:to>
                                        <p:strVal val="visible"/>
                                      </p:to>
                                    </p:set>
                                    <p:anim calcmode="lin" valueType="num">
                                      <p:cBhvr additive="base">
                                        <p:cTn id="82" dur="500" fill="hold"/>
                                        <p:tgtEl>
                                          <p:spTgt spid="17411">
                                            <p:txEl>
                                              <p:pRg st="14" end="14"/>
                                            </p:txEl>
                                          </p:spTgt>
                                        </p:tgtEl>
                                        <p:attrNameLst>
                                          <p:attrName>ppt_x</p:attrName>
                                        </p:attrNameLst>
                                      </p:cBhvr>
                                      <p:tavLst>
                                        <p:tav tm="0">
                                          <p:val>
                                            <p:strVal val="#ppt_x"/>
                                          </p:val>
                                        </p:tav>
                                        <p:tav tm="100000">
                                          <p:val>
                                            <p:strVal val="#ppt_x"/>
                                          </p:val>
                                        </p:tav>
                                      </p:tavLst>
                                    </p:anim>
                                    <p:anim calcmode="lin" valueType="num">
                                      <p:cBhvr additive="base">
                                        <p:cTn id="83" dur="500" fill="hold"/>
                                        <p:tgtEl>
                                          <p:spTgt spid="17411">
                                            <p:txEl>
                                              <p:pRg st="14" end="14"/>
                                            </p:txEl>
                                          </p:spTgt>
                                        </p:tgtEl>
                                        <p:attrNameLst>
                                          <p:attrName>ppt_y</p:attrName>
                                        </p:attrNameLst>
                                      </p:cBhvr>
                                      <p:tavLst>
                                        <p:tav tm="0">
                                          <p:val>
                                            <p:strVal val="1+#ppt_h/2"/>
                                          </p:val>
                                        </p:tav>
                                        <p:tav tm="100000">
                                          <p:val>
                                            <p:strVal val="#ppt_y"/>
                                          </p:val>
                                        </p:tav>
                                      </p:tavLst>
                                    </p:anim>
                                  </p:childTnLst>
                                </p:cTn>
                              </p:par>
                              <p:par>
                                <p:cTn id="84" presetID="2" presetClass="entr" presetSubtype="4" fill="hold" nodeType="withEffect">
                                  <p:stCondLst>
                                    <p:cond delay="0"/>
                                  </p:stCondLst>
                                  <p:childTnLst>
                                    <p:set>
                                      <p:cBhvr>
                                        <p:cTn id="85" dur="1" fill="hold">
                                          <p:stCondLst>
                                            <p:cond delay="0"/>
                                          </p:stCondLst>
                                        </p:cTn>
                                        <p:tgtEl>
                                          <p:spTgt spid="17411">
                                            <p:txEl>
                                              <p:pRg st="15" end="15"/>
                                            </p:txEl>
                                          </p:spTgt>
                                        </p:tgtEl>
                                        <p:attrNameLst>
                                          <p:attrName>style.visibility</p:attrName>
                                        </p:attrNameLst>
                                      </p:cBhvr>
                                      <p:to>
                                        <p:strVal val="visible"/>
                                      </p:to>
                                    </p:set>
                                    <p:anim calcmode="lin" valueType="num">
                                      <p:cBhvr additive="base">
                                        <p:cTn id="86" dur="500" fill="hold"/>
                                        <p:tgtEl>
                                          <p:spTgt spid="17411">
                                            <p:txEl>
                                              <p:pRg st="15" end="15"/>
                                            </p:txEl>
                                          </p:spTgt>
                                        </p:tgtEl>
                                        <p:attrNameLst>
                                          <p:attrName>ppt_x</p:attrName>
                                        </p:attrNameLst>
                                      </p:cBhvr>
                                      <p:tavLst>
                                        <p:tav tm="0">
                                          <p:val>
                                            <p:strVal val="#ppt_x"/>
                                          </p:val>
                                        </p:tav>
                                        <p:tav tm="100000">
                                          <p:val>
                                            <p:strVal val="#ppt_x"/>
                                          </p:val>
                                        </p:tav>
                                      </p:tavLst>
                                    </p:anim>
                                    <p:anim calcmode="lin" valueType="num">
                                      <p:cBhvr additive="base">
                                        <p:cTn id="87" dur="500" fill="hold"/>
                                        <p:tgtEl>
                                          <p:spTgt spid="17411">
                                            <p:txEl>
                                              <p:pRg st="15" end="1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3" grpId="0" animBg="1"/>
      <p:bldP spid="17414" grpId="0" animBg="1"/>
      <p:bldP spid="17415" grpId="0" animBg="1"/>
      <p:bldP spid="1741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395536" y="301625"/>
            <a:ext cx="7948364" cy="573088"/>
          </a:xfrm>
        </p:spPr>
        <p:txBody>
          <a:bodyPr/>
          <a:lstStyle/>
          <a:p>
            <a:pPr eaLnBrk="1" hangingPunct="1"/>
            <a:r>
              <a:rPr lang="en-US" altLang="zh-CN" sz="4000" b="1" dirty="0"/>
              <a:t>1.1  </a:t>
            </a:r>
            <a:r>
              <a:rPr lang="zh-CN" altLang="zh-CN" sz="4000" b="1" dirty="0">
                <a:solidFill>
                  <a:srgbClr val="0000CC"/>
                </a:solidFill>
              </a:rPr>
              <a:t>面向过程</a:t>
            </a:r>
            <a:r>
              <a:rPr lang="zh-CN" altLang="zh-CN" sz="4000" b="1" dirty="0"/>
              <a:t>与</a:t>
            </a:r>
            <a:r>
              <a:rPr lang="zh-CN" altLang="zh-CN" sz="4000" b="1" dirty="0">
                <a:solidFill>
                  <a:srgbClr val="FF0000"/>
                </a:solidFill>
              </a:rPr>
              <a:t>面向对象程序</a:t>
            </a:r>
            <a:r>
              <a:rPr lang="zh-CN" altLang="zh-CN" sz="4000" b="1" dirty="0"/>
              <a:t>设计</a:t>
            </a:r>
            <a:endParaRPr lang="zh-CN" altLang="en-US" sz="4000" b="1" dirty="0"/>
          </a:p>
        </p:txBody>
      </p:sp>
      <p:sp>
        <p:nvSpPr>
          <p:cNvPr id="18435" name="Rectangle 3"/>
          <p:cNvSpPr>
            <a:spLocks noGrp="1" noChangeArrowheads="1"/>
          </p:cNvSpPr>
          <p:nvPr>
            <p:ph type="body" idx="1"/>
          </p:nvPr>
        </p:nvSpPr>
        <p:spPr>
          <a:xfrm>
            <a:off x="395536" y="4292600"/>
            <a:ext cx="8496943" cy="2304752"/>
          </a:xfrm>
          <a:solidFill>
            <a:srgbClr val="99FF33"/>
          </a:solidFill>
        </p:spPr>
        <p:txBody>
          <a:bodyPr/>
          <a:lstStyle/>
          <a:p>
            <a:pPr eaLnBrk="1" hangingPunct="1">
              <a:lnSpc>
                <a:spcPct val="80000"/>
              </a:lnSpc>
            </a:pPr>
            <a:r>
              <a:rPr lang="zh-CN" altLang="en-US" sz="2800" b="1" dirty="0"/>
              <a:t>大型程序中，有很多全局数据和全局函数，这</a:t>
            </a:r>
          </a:p>
          <a:p>
            <a:pPr eaLnBrk="1" hangingPunct="1">
              <a:buFontTx/>
              <a:buNone/>
            </a:pPr>
            <a:r>
              <a:rPr lang="zh-CN" altLang="en-US" sz="2800" b="1" dirty="0"/>
              <a:t>导致了函数和数据之间数目巨大的</a:t>
            </a:r>
            <a:r>
              <a:rPr lang="zh-CN" altLang="en-US" sz="2800" b="1" dirty="0">
                <a:solidFill>
                  <a:srgbClr val="FF3300"/>
                </a:solidFill>
              </a:rPr>
              <a:t>潜在连接</a:t>
            </a:r>
            <a:r>
              <a:rPr lang="zh-CN" altLang="en-US" sz="2800" b="1" dirty="0"/>
              <a:t>！</a:t>
            </a:r>
          </a:p>
          <a:p>
            <a:pPr algn="ctr" eaLnBrk="1" hangingPunct="1">
              <a:buFontTx/>
              <a:buNone/>
            </a:pPr>
            <a:r>
              <a:rPr lang="zh-CN" altLang="en-US" sz="2000" b="1" dirty="0">
                <a:solidFill>
                  <a:srgbClr val="FF0000"/>
                </a:solidFill>
              </a:rPr>
              <a:t>如：</a:t>
            </a:r>
            <a:r>
              <a:rPr lang="en-US" altLang="zh-CN" sz="2000" b="1" dirty="0">
                <a:solidFill>
                  <a:srgbClr val="FF0000"/>
                </a:solidFill>
              </a:rPr>
              <a:t>Windows Vista</a:t>
            </a:r>
            <a:r>
              <a:rPr lang="zh-CN" altLang="en-US" sz="2000" b="1" dirty="0">
                <a:solidFill>
                  <a:srgbClr val="FF0000"/>
                </a:solidFill>
              </a:rPr>
              <a:t>的代码行数达到了</a:t>
            </a:r>
            <a:r>
              <a:rPr lang="en-US" altLang="zh-CN" sz="2000" b="1" dirty="0">
                <a:solidFill>
                  <a:srgbClr val="FF0000"/>
                </a:solidFill>
              </a:rPr>
              <a:t>5000</a:t>
            </a:r>
            <a:r>
              <a:rPr lang="zh-CN" altLang="en-US" sz="2000" b="1" dirty="0">
                <a:solidFill>
                  <a:srgbClr val="FF0000"/>
                </a:solidFill>
              </a:rPr>
              <a:t>万行</a:t>
            </a:r>
          </a:p>
          <a:p>
            <a:pPr eaLnBrk="1" hangingPunct="1"/>
            <a:r>
              <a:rPr lang="zh-CN" altLang="en-US" sz="2800" b="1" dirty="0">
                <a:solidFill>
                  <a:srgbClr val="0000CC"/>
                </a:solidFill>
              </a:rPr>
              <a:t>若全局数据有所改动，可能会导致所有访问这个数据若的全部函数的重写，程序维护困难！</a:t>
            </a:r>
          </a:p>
        </p:txBody>
      </p:sp>
      <p:grpSp>
        <p:nvGrpSpPr>
          <p:cNvPr id="14340" name="Group 4"/>
          <p:cNvGrpSpPr>
            <a:grpSpLocks/>
          </p:cNvGrpSpPr>
          <p:nvPr/>
        </p:nvGrpSpPr>
        <p:grpSpPr bwMode="auto">
          <a:xfrm>
            <a:off x="1187450" y="1916113"/>
            <a:ext cx="6913563" cy="2289175"/>
            <a:chOff x="748" y="834"/>
            <a:chExt cx="4629" cy="2547"/>
          </a:xfrm>
        </p:grpSpPr>
        <p:sp>
          <p:nvSpPr>
            <p:cNvPr id="14342" name="Oval 5"/>
            <p:cNvSpPr>
              <a:spLocks noChangeArrowheads="1"/>
            </p:cNvSpPr>
            <p:nvPr/>
          </p:nvSpPr>
          <p:spPr bwMode="auto">
            <a:xfrm>
              <a:off x="845" y="878"/>
              <a:ext cx="1286" cy="680"/>
            </a:xfrm>
            <a:prstGeom prst="ellipse">
              <a:avLst/>
            </a:prstGeom>
            <a:solidFill>
              <a:srgbClr val="FFFF00"/>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Times New Roman" panose="02020603050405020304" pitchFamily="18" charset="0"/>
                </a:rPr>
                <a:t>全局数据</a:t>
              </a:r>
            </a:p>
          </p:txBody>
        </p:sp>
        <p:sp>
          <p:nvSpPr>
            <p:cNvPr id="14343" name="Oval 6"/>
            <p:cNvSpPr>
              <a:spLocks noChangeArrowheads="1"/>
            </p:cNvSpPr>
            <p:nvPr/>
          </p:nvSpPr>
          <p:spPr bwMode="auto">
            <a:xfrm>
              <a:off x="2433" y="878"/>
              <a:ext cx="1286" cy="680"/>
            </a:xfrm>
            <a:prstGeom prst="ellipse">
              <a:avLst/>
            </a:prstGeom>
            <a:solidFill>
              <a:srgbClr val="FFFF00"/>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Times New Roman" panose="02020603050405020304" pitchFamily="18" charset="0"/>
                </a:rPr>
                <a:t>全局数据</a:t>
              </a:r>
            </a:p>
          </p:txBody>
        </p:sp>
        <p:sp>
          <p:nvSpPr>
            <p:cNvPr id="14344" name="Oval 7"/>
            <p:cNvSpPr>
              <a:spLocks noChangeArrowheads="1"/>
            </p:cNvSpPr>
            <p:nvPr/>
          </p:nvSpPr>
          <p:spPr bwMode="auto">
            <a:xfrm>
              <a:off x="3929" y="834"/>
              <a:ext cx="1286" cy="680"/>
            </a:xfrm>
            <a:prstGeom prst="ellipse">
              <a:avLst/>
            </a:prstGeom>
            <a:solidFill>
              <a:srgbClr val="FFFF00"/>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dirty="0">
                  <a:latin typeface="Times New Roman" panose="02020603050405020304" pitchFamily="18" charset="0"/>
                </a:rPr>
                <a:t>全局数据</a:t>
              </a:r>
            </a:p>
          </p:txBody>
        </p:sp>
        <p:sp>
          <p:nvSpPr>
            <p:cNvPr id="14345" name="Rectangle 8"/>
            <p:cNvSpPr>
              <a:spLocks noChangeArrowheads="1"/>
            </p:cNvSpPr>
            <p:nvPr/>
          </p:nvSpPr>
          <p:spPr bwMode="auto">
            <a:xfrm>
              <a:off x="748"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en-US" altLang="zh-CN" sz="2400" b="1">
                <a:latin typeface="Times New Roman" panose="02020603050405020304" pitchFamily="18" charset="0"/>
              </a:endParaRPr>
            </a:p>
            <a:p>
              <a:pPr algn="ctr" eaLnBrk="1" hangingPunct="1">
                <a:spcBef>
                  <a:spcPct val="0"/>
                </a:spcBef>
                <a:buFontTx/>
                <a:buNone/>
              </a:pPr>
              <a:r>
                <a:rPr kumimoji="1" lang="zh-CN" altLang="en-US" sz="2400" b="1">
                  <a:latin typeface="Times New Roman" panose="02020603050405020304" pitchFamily="18" charset="0"/>
                </a:rPr>
                <a:t>函数</a:t>
              </a:r>
            </a:p>
            <a:p>
              <a:pPr algn="ctr" eaLnBrk="1" hangingPunct="1">
                <a:spcBef>
                  <a:spcPct val="0"/>
                </a:spcBef>
                <a:buFontTx/>
                <a:buNone/>
              </a:pPr>
              <a:endParaRPr kumimoji="1" lang="zh-CN" altLang="en-US" sz="2400" b="1">
                <a:latin typeface="Times New Roman" panose="02020603050405020304" pitchFamily="18" charset="0"/>
              </a:endParaRPr>
            </a:p>
            <a:p>
              <a:pPr algn="ctr" eaLnBrk="1" hangingPunct="1">
                <a:spcBef>
                  <a:spcPct val="0"/>
                </a:spcBef>
                <a:buFontTx/>
                <a:buNone/>
              </a:pPr>
              <a:endParaRPr kumimoji="1" lang="en-US" altLang="zh-CN" sz="2400" b="1">
                <a:latin typeface="Times New Roman" panose="02020603050405020304" pitchFamily="18" charset="0"/>
              </a:endParaRPr>
            </a:p>
          </p:txBody>
        </p:sp>
        <p:sp>
          <p:nvSpPr>
            <p:cNvPr id="14346" name="Rectangle 9"/>
            <p:cNvSpPr>
              <a:spLocks noChangeArrowheads="1"/>
            </p:cNvSpPr>
            <p:nvPr/>
          </p:nvSpPr>
          <p:spPr bwMode="auto">
            <a:xfrm>
              <a:off x="1972" y="1650"/>
              <a:ext cx="956"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en-US" altLang="zh-CN" sz="2400" b="1">
                <a:latin typeface="Times New Roman" panose="02020603050405020304" pitchFamily="18" charset="0"/>
              </a:endParaRPr>
            </a:p>
            <a:p>
              <a:pPr algn="ctr" eaLnBrk="1" hangingPunct="1">
                <a:spcBef>
                  <a:spcPct val="0"/>
                </a:spcBef>
                <a:buFontTx/>
                <a:buNone/>
              </a:pPr>
              <a:r>
                <a:rPr kumimoji="1" lang="zh-CN" altLang="en-US" sz="2400" b="1">
                  <a:latin typeface="Times New Roman" panose="02020603050405020304" pitchFamily="18" charset="0"/>
                </a:rPr>
                <a:t>函数</a:t>
              </a:r>
            </a:p>
            <a:p>
              <a:pPr algn="ctr" eaLnBrk="1" hangingPunct="1">
                <a:spcBef>
                  <a:spcPct val="0"/>
                </a:spcBef>
                <a:buFontTx/>
                <a:buNone/>
              </a:pPr>
              <a:endParaRPr kumimoji="1" lang="zh-CN" altLang="en-US" sz="2400" b="1">
                <a:latin typeface="Times New Roman" panose="02020603050405020304" pitchFamily="18" charset="0"/>
              </a:endParaRPr>
            </a:p>
            <a:p>
              <a:pPr algn="ctr" eaLnBrk="1" hangingPunct="1">
                <a:spcBef>
                  <a:spcPct val="0"/>
                </a:spcBef>
                <a:buFontTx/>
                <a:buNone/>
              </a:pPr>
              <a:endParaRPr kumimoji="1" lang="en-US" altLang="zh-CN" sz="2400" b="1">
                <a:latin typeface="Times New Roman" panose="02020603050405020304" pitchFamily="18" charset="0"/>
              </a:endParaRPr>
            </a:p>
          </p:txBody>
        </p:sp>
        <p:sp>
          <p:nvSpPr>
            <p:cNvPr id="14347" name="Rectangle 10"/>
            <p:cNvSpPr>
              <a:spLocks noChangeArrowheads="1"/>
            </p:cNvSpPr>
            <p:nvPr/>
          </p:nvSpPr>
          <p:spPr bwMode="auto">
            <a:xfrm>
              <a:off x="3198" y="1650"/>
              <a:ext cx="955"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en-US" altLang="zh-CN" sz="2400" b="1">
                <a:latin typeface="Times New Roman" panose="02020603050405020304" pitchFamily="18" charset="0"/>
              </a:endParaRPr>
            </a:p>
            <a:p>
              <a:pPr algn="ctr" eaLnBrk="1" hangingPunct="1">
                <a:spcBef>
                  <a:spcPct val="0"/>
                </a:spcBef>
                <a:buFontTx/>
                <a:buNone/>
              </a:pPr>
              <a:r>
                <a:rPr kumimoji="1" lang="zh-CN" altLang="en-US" sz="2400" b="1">
                  <a:latin typeface="Times New Roman" panose="02020603050405020304" pitchFamily="18" charset="0"/>
                </a:rPr>
                <a:t>函数</a:t>
              </a:r>
            </a:p>
            <a:p>
              <a:pPr algn="ctr" eaLnBrk="1" hangingPunct="1">
                <a:spcBef>
                  <a:spcPct val="0"/>
                </a:spcBef>
                <a:buFontTx/>
                <a:buNone/>
              </a:pPr>
              <a:endParaRPr kumimoji="1" lang="zh-CN" altLang="en-US" sz="2400" b="1">
                <a:latin typeface="Times New Roman" panose="02020603050405020304" pitchFamily="18" charset="0"/>
              </a:endParaRPr>
            </a:p>
            <a:p>
              <a:pPr algn="ctr" eaLnBrk="1" hangingPunct="1">
                <a:spcBef>
                  <a:spcPct val="0"/>
                </a:spcBef>
                <a:buFontTx/>
                <a:buNone/>
              </a:pPr>
              <a:endParaRPr kumimoji="1" lang="en-US" altLang="zh-CN" sz="2400" b="1">
                <a:latin typeface="Times New Roman" panose="02020603050405020304" pitchFamily="18" charset="0"/>
              </a:endParaRPr>
            </a:p>
          </p:txBody>
        </p:sp>
        <p:sp>
          <p:nvSpPr>
            <p:cNvPr id="14348" name="Rectangle 11"/>
            <p:cNvSpPr>
              <a:spLocks noChangeArrowheads="1"/>
            </p:cNvSpPr>
            <p:nvPr/>
          </p:nvSpPr>
          <p:spPr bwMode="auto">
            <a:xfrm>
              <a:off x="4423" y="1650"/>
              <a:ext cx="954" cy="1731"/>
            </a:xfrm>
            <a:prstGeom prst="rect">
              <a:avLst/>
            </a:prstGeom>
            <a:solidFill>
              <a:srgbClr val="FF99FF"/>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endParaRPr kumimoji="1" lang="en-US" altLang="zh-CN" sz="2400" b="1">
                <a:latin typeface="Times New Roman" panose="02020603050405020304" pitchFamily="18" charset="0"/>
              </a:endParaRPr>
            </a:p>
            <a:p>
              <a:pPr algn="ctr" eaLnBrk="1" hangingPunct="1">
                <a:spcBef>
                  <a:spcPct val="0"/>
                </a:spcBef>
                <a:buFontTx/>
                <a:buNone/>
              </a:pPr>
              <a:r>
                <a:rPr kumimoji="1" lang="zh-CN" altLang="en-US" sz="2400" b="1">
                  <a:latin typeface="Times New Roman" panose="02020603050405020304" pitchFamily="18" charset="0"/>
                </a:rPr>
                <a:t>函数</a:t>
              </a:r>
            </a:p>
            <a:p>
              <a:pPr algn="ctr" eaLnBrk="1" hangingPunct="1">
                <a:spcBef>
                  <a:spcPct val="0"/>
                </a:spcBef>
                <a:buFontTx/>
                <a:buNone/>
              </a:pPr>
              <a:endParaRPr kumimoji="1" lang="zh-CN" altLang="en-US" sz="2400" b="1">
                <a:latin typeface="Times New Roman" panose="02020603050405020304" pitchFamily="18" charset="0"/>
              </a:endParaRPr>
            </a:p>
            <a:p>
              <a:pPr algn="ctr" eaLnBrk="1" hangingPunct="1">
                <a:spcBef>
                  <a:spcPct val="0"/>
                </a:spcBef>
                <a:buFontTx/>
                <a:buNone/>
              </a:pPr>
              <a:endParaRPr kumimoji="1" lang="en-US" altLang="zh-CN" sz="2400" b="1">
                <a:latin typeface="Times New Roman" panose="02020603050405020304" pitchFamily="18" charset="0"/>
              </a:endParaRPr>
            </a:p>
          </p:txBody>
        </p:sp>
        <p:sp>
          <p:nvSpPr>
            <p:cNvPr id="14349" name="Line 12"/>
            <p:cNvSpPr>
              <a:spLocks noChangeShapeType="1"/>
            </p:cNvSpPr>
            <p:nvPr/>
          </p:nvSpPr>
          <p:spPr bwMode="auto">
            <a:xfrm flipV="1">
              <a:off x="1247" y="1434"/>
              <a:ext cx="1588" cy="635"/>
            </a:xfrm>
            <a:prstGeom prst="line">
              <a:avLst/>
            </a:prstGeom>
            <a:noFill/>
            <a:ln w="3175">
              <a:solidFill>
                <a:srgbClr val="0000FF"/>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0" name="Line 13"/>
            <p:cNvSpPr>
              <a:spLocks noChangeShapeType="1"/>
            </p:cNvSpPr>
            <p:nvPr/>
          </p:nvSpPr>
          <p:spPr bwMode="auto">
            <a:xfrm flipH="1" flipV="1">
              <a:off x="1746" y="1389"/>
              <a:ext cx="1724" cy="635"/>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1" name="Line 14"/>
            <p:cNvSpPr>
              <a:spLocks noChangeShapeType="1"/>
            </p:cNvSpPr>
            <p:nvPr/>
          </p:nvSpPr>
          <p:spPr bwMode="auto">
            <a:xfrm flipH="1" flipV="1">
              <a:off x="3198" y="1434"/>
              <a:ext cx="544"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2" name="Line 15"/>
            <p:cNvSpPr>
              <a:spLocks noChangeShapeType="1"/>
            </p:cNvSpPr>
            <p:nvPr/>
          </p:nvSpPr>
          <p:spPr bwMode="auto">
            <a:xfrm flipV="1">
              <a:off x="3878" y="1434"/>
              <a:ext cx="635" cy="590"/>
            </a:xfrm>
            <a:prstGeom prst="line">
              <a:avLst/>
            </a:prstGeom>
            <a:noFill/>
            <a:ln w="3175">
              <a:solidFill>
                <a:srgbClr val="FF33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3" name="Line 16"/>
            <p:cNvSpPr>
              <a:spLocks noChangeShapeType="1"/>
            </p:cNvSpPr>
            <p:nvPr/>
          </p:nvSpPr>
          <p:spPr bwMode="auto">
            <a:xfrm flipH="1" flipV="1">
              <a:off x="3470" y="1389"/>
              <a:ext cx="1179"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4" name="Line 17"/>
            <p:cNvSpPr>
              <a:spLocks noChangeShapeType="1"/>
            </p:cNvSpPr>
            <p:nvPr/>
          </p:nvSpPr>
          <p:spPr bwMode="auto">
            <a:xfrm flipH="1" flipV="1">
              <a:off x="4694" y="1389"/>
              <a:ext cx="46" cy="635"/>
            </a:xfrm>
            <a:prstGeom prst="line">
              <a:avLst/>
            </a:prstGeom>
            <a:noFill/>
            <a:ln w="3175">
              <a:solidFill>
                <a:schemeClr val="tx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5" name="Line 18"/>
            <p:cNvSpPr>
              <a:spLocks noChangeShapeType="1"/>
            </p:cNvSpPr>
            <p:nvPr/>
          </p:nvSpPr>
          <p:spPr bwMode="auto">
            <a:xfrm flipH="1" flipV="1">
              <a:off x="1383" y="1389"/>
              <a:ext cx="1179" cy="635"/>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14356" name="Line 19"/>
            <p:cNvSpPr>
              <a:spLocks noChangeShapeType="1"/>
            </p:cNvSpPr>
            <p:nvPr/>
          </p:nvSpPr>
          <p:spPr bwMode="auto">
            <a:xfrm flipV="1">
              <a:off x="2789" y="1344"/>
              <a:ext cx="1452" cy="680"/>
            </a:xfrm>
            <a:prstGeom prst="line">
              <a:avLst/>
            </a:prstGeom>
            <a:noFill/>
            <a:ln w="3175">
              <a:solidFill>
                <a:schemeClr val="bg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grpSp>
      <p:sp>
        <p:nvSpPr>
          <p:cNvPr id="14341" name="Text Box 20"/>
          <p:cNvSpPr txBox="1">
            <a:spLocks noChangeArrowheads="1"/>
          </p:cNvSpPr>
          <p:nvPr/>
        </p:nvSpPr>
        <p:spPr bwMode="auto">
          <a:xfrm>
            <a:off x="201718" y="1188875"/>
            <a:ext cx="691356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00B050"/>
                </a:solidFill>
              </a:rPr>
              <a:t>（</a:t>
            </a:r>
            <a:r>
              <a:rPr lang="en-US" altLang="zh-CN" b="1" dirty="0">
                <a:solidFill>
                  <a:srgbClr val="00B050"/>
                </a:solidFill>
              </a:rPr>
              <a:t>5）</a:t>
            </a:r>
            <a:r>
              <a:rPr lang="zh-CN" altLang="en-US" b="1" dirty="0">
                <a:solidFill>
                  <a:srgbClr val="00B050"/>
                </a:solidFill>
              </a:rPr>
              <a:t>结构化程序设计</a:t>
            </a:r>
            <a:r>
              <a:rPr lang="zh-CN" altLang="en-US" b="1" dirty="0">
                <a:latin typeface="Times New Roman" panose="02020603050405020304" pitchFamily="18" charset="0"/>
              </a:rPr>
              <a:t>范型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 calcmode="lin" valueType="num">
                                      <p:cBhvr additive="base">
                                        <p:cTn id="7" dur="500" fill="hold"/>
                                        <p:tgtEl>
                                          <p:spTgt spid="1843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843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8435">
                                            <p:txEl>
                                              <p:pRg st="1" end="1"/>
                                            </p:txEl>
                                          </p:spTgt>
                                        </p:tgtEl>
                                        <p:attrNameLst>
                                          <p:attrName>style.visibility</p:attrName>
                                        </p:attrNameLst>
                                      </p:cBhvr>
                                      <p:to>
                                        <p:strVal val="visible"/>
                                      </p:to>
                                    </p:set>
                                    <p:anim calcmode="lin" valueType="num">
                                      <p:cBhvr additive="base">
                                        <p:cTn id="11" dur="500" fill="hold"/>
                                        <p:tgtEl>
                                          <p:spTgt spid="1843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8435">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8435">
                                            <p:txEl>
                                              <p:pRg st="2" end="2"/>
                                            </p:txEl>
                                          </p:spTgt>
                                        </p:tgtEl>
                                        <p:attrNameLst>
                                          <p:attrName>style.visibility</p:attrName>
                                        </p:attrNameLst>
                                      </p:cBhvr>
                                      <p:to>
                                        <p:strVal val="visible"/>
                                      </p:to>
                                    </p:set>
                                    <p:anim calcmode="lin" valueType="num">
                                      <p:cBhvr additive="base">
                                        <p:cTn id="15" dur="500" fill="hold"/>
                                        <p:tgtEl>
                                          <p:spTgt spid="18435">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843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 presetClass="entr" presetSubtype="4" fill="hold" nodeType="clickEffect">
                                  <p:stCondLst>
                                    <p:cond delay="0"/>
                                  </p:stCondLst>
                                  <p:childTnLst>
                                    <p:set>
                                      <p:cBhvr>
                                        <p:cTn id="20" dur="1" fill="hold">
                                          <p:stCondLst>
                                            <p:cond delay="0"/>
                                          </p:stCondLst>
                                        </p:cTn>
                                        <p:tgtEl>
                                          <p:spTgt spid="18435">
                                            <p:txEl>
                                              <p:pRg st="3" end="3"/>
                                            </p:txEl>
                                          </p:spTgt>
                                        </p:tgtEl>
                                        <p:attrNameLst>
                                          <p:attrName>style.visibility</p:attrName>
                                        </p:attrNameLst>
                                      </p:cBhvr>
                                      <p:to>
                                        <p:strVal val="visible"/>
                                      </p:to>
                                    </p:set>
                                    <p:anim calcmode="lin" valueType="num">
                                      <p:cBhvr additive="base">
                                        <p:cTn id="21" dur="500" fill="hold"/>
                                        <p:tgtEl>
                                          <p:spTgt spid="18435">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18435">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755650" y="188913"/>
            <a:ext cx="7992814" cy="711200"/>
          </a:xfrm>
        </p:spPr>
        <p:txBody>
          <a:bodyPr/>
          <a:lstStyle/>
          <a:p>
            <a:pPr eaLnBrk="1" hangingPunct="1"/>
            <a:r>
              <a:rPr lang="en-US" altLang="zh-CN" sz="4000" b="1" dirty="0"/>
              <a:t>1.1  </a:t>
            </a:r>
            <a:r>
              <a:rPr lang="zh-CN" altLang="zh-CN" sz="4000" b="1" dirty="0">
                <a:solidFill>
                  <a:srgbClr val="0000CC"/>
                </a:solidFill>
              </a:rPr>
              <a:t>面向过程</a:t>
            </a:r>
            <a:r>
              <a:rPr lang="zh-CN" altLang="zh-CN" sz="4000" b="1" dirty="0"/>
              <a:t>与</a:t>
            </a:r>
            <a:r>
              <a:rPr lang="zh-CN" altLang="zh-CN" sz="4000" b="1" dirty="0">
                <a:solidFill>
                  <a:srgbClr val="FF0000"/>
                </a:solidFill>
              </a:rPr>
              <a:t>面向对象程序</a:t>
            </a:r>
            <a:r>
              <a:rPr lang="zh-CN" altLang="zh-CN" sz="4000" b="1" dirty="0"/>
              <a:t>设计</a:t>
            </a:r>
            <a:endParaRPr lang="zh-CN" altLang="en-US" b="1" dirty="0">
              <a:solidFill>
                <a:srgbClr val="0000CC"/>
              </a:solidFill>
            </a:endParaRPr>
          </a:p>
        </p:txBody>
      </p:sp>
      <p:sp>
        <p:nvSpPr>
          <p:cNvPr id="19459" name="Rectangle 3"/>
          <p:cNvSpPr>
            <a:spLocks noGrp="1" noChangeArrowheads="1"/>
          </p:cNvSpPr>
          <p:nvPr>
            <p:ph type="body" idx="1"/>
          </p:nvPr>
        </p:nvSpPr>
        <p:spPr>
          <a:xfrm>
            <a:off x="179512" y="1111593"/>
            <a:ext cx="6767513" cy="5111750"/>
          </a:xfrm>
          <a:solidFill>
            <a:schemeClr val="bg1"/>
          </a:solidFill>
        </p:spPr>
        <p:txBody>
          <a:bodyPr/>
          <a:lstStyle/>
          <a:p>
            <a:pPr algn="just" eaLnBrk="1" hangingPunct="1">
              <a:lnSpc>
                <a:spcPct val="120000"/>
              </a:lnSpc>
              <a:buFontTx/>
              <a:buNone/>
            </a:pPr>
            <a:r>
              <a:rPr lang="en-US" altLang="zh-CN" b="1" dirty="0">
                <a:solidFill>
                  <a:srgbClr val="FF0000"/>
                </a:solidFill>
              </a:rPr>
              <a:t>2</a:t>
            </a:r>
            <a:r>
              <a:rPr lang="zh-CN" altLang="en-US" b="1" dirty="0">
                <a:solidFill>
                  <a:srgbClr val="FF0000"/>
                </a:solidFill>
              </a:rPr>
              <a:t>．面向对象程序设计</a:t>
            </a:r>
            <a:endParaRPr lang="en-US" altLang="zh-CN" b="1" dirty="0">
              <a:solidFill>
                <a:srgbClr val="FF0000"/>
              </a:solidFill>
            </a:endParaRPr>
          </a:p>
          <a:p>
            <a:pPr algn="just" eaLnBrk="1" hangingPunct="1">
              <a:lnSpc>
                <a:spcPct val="120000"/>
              </a:lnSpc>
              <a:buFontTx/>
              <a:buNone/>
            </a:pPr>
            <a:r>
              <a:rPr lang="zh-CN" altLang="en-US" sz="2800" b="1" dirty="0">
                <a:solidFill>
                  <a:srgbClr val="0000FF"/>
                </a:solidFill>
              </a:rPr>
              <a:t>（１）</a:t>
            </a:r>
            <a:r>
              <a:rPr lang="zh-CN" altLang="en-US" sz="2800" b="1" dirty="0">
                <a:solidFill>
                  <a:srgbClr val="00B050"/>
                </a:solidFill>
              </a:rPr>
              <a:t>面向对象程序设计</a:t>
            </a:r>
            <a:r>
              <a:rPr lang="zh-CN" altLang="en-US" sz="2800" b="1" dirty="0">
                <a:solidFill>
                  <a:srgbClr val="0000FF"/>
                </a:solidFill>
              </a:rPr>
              <a:t>的观点</a:t>
            </a:r>
          </a:p>
          <a:p>
            <a:pPr lvl="1" eaLnBrk="1" hangingPunct="1">
              <a:lnSpc>
                <a:spcPct val="120000"/>
              </a:lnSpc>
            </a:pPr>
            <a:r>
              <a:rPr lang="zh-CN" altLang="en-US" sz="2000" b="1" dirty="0"/>
              <a:t>自然界是由各种各样的实体（对象）所组成</a:t>
            </a:r>
            <a:r>
              <a:rPr lang="en-US" altLang="zh-CN" sz="2000" b="1" dirty="0"/>
              <a:t>,</a:t>
            </a:r>
            <a:r>
              <a:rPr lang="zh-CN" altLang="en-US" sz="2000" b="1" dirty="0"/>
              <a:t>每种对象都有自己的内部状态和运动规律</a:t>
            </a:r>
            <a:r>
              <a:rPr lang="en-US" altLang="zh-CN" sz="2000" b="1" dirty="0"/>
              <a:t>,</a:t>
            </a:r>
            <a:r>
              <a:rPr lang="zh-CN" altLang="en-US" sz="2000" b="1" dirty="0"/>
              <a:t>不同对象之间的相互联系和相互作用就构成了各种不同的系统</a:t>
            </a:r>
            <a:r>
              <a:rPr lang="en-US" altLang="zh-CN" sz="2000" b="1" dirty="0"/>
              <a:t>,</a:t>
            </a:r>
            <a:r>
              <a:rPr lang="zh-CN" altLang="en-US" sz="2000" b="1" dirty="0"/>
              <a:t>进而构成整个客观世界</a:t>
            </a:r>
            <a:r>
              <a:rPr lang="en-US" altLang="zh-CN" sz="2000" b="1" dirty="0"/>
              <a:t>.</a:t>
            </a:r>
          </a:p>
          <a:p>
            <a:pPr marL="0" indent="0" eaLnBrk="1" hangingPunct="1">
              <a:lnSpc>
                <a:spcPct val="120000"/>
              </a:lnSpc>
              <a:buNone/>
            </a:pPr>
            <a:r>
              <a:rPr lang="en-US" altLang="zh-CN" sz="2800" b="1" dirty="0">
                <a:solidFill>
                  <a:srgbClr val="0000FF"/>
                </a:solidFill>
              </a:rPr>
              <a:t>（2）</a:t>
            </a:r>
            <a:r>
              <a:rPr lang="zh-CN" altLang="en-US" sz="2800" b="1" dirty="0">
                <a:solidFill>
                  <a:srgbClr val="00B050"/>
                </a:solidFill>
              </a:rPr>
              <a:t>面向对象程序设计的</a:t>
            </a:r>
            <a:r>
              <a:rPr lang="zh-CN" altLang="en-US" sz="2800" b="1" dirty="0">
                <a:solidFill>
                  <a:srgbClr val="0000FF"/>
                </a:solidFill>
              </a:rPr>
              <a:t>方法</a:t>
            </a:r>
            <a:endParaRPr lang="en-US" altLang="zh-CN" sz="2800" b="1" dirty="0">
              <a:solidFill>
                <a:srgbClr val="0000FF"/>
              </a:solidFill>
            </a:endParaRPr>
          </a:p>
          <a:p>
            <a:pPr lvl="1" eaLnBrk="1" hangingPunct="1">
              <a:lnSpc>
                <a:spcPct val="120000"/>
              </a:lnSpc>
            </a:pPr>
            <a:r>
              <a:rPr lang="zh-CN" altLang="en-US" sz="2000" b="1" dirty="0"/>
              <a:t>用软件对象来描述模仿现实中的对象及其关系，进处理现实问题。</a:t>
            </a:r>
          </a:p>
          <a:p>
            <a:pPr lvl="1" eaLnBrk="1" hangingPunct="1">
              <a:lnSpc>
                <a:spcPct val="120000"/>
              </a:lnSpc>
            </a:pPr>
            <a:r>
              <a:rPr lang="zh-CN" altLang="en-US" sz="2000" b="1" dirty="0"/>
              <a:t>要求：高度概括、分类和抽象。</a:t>
            </a:r>
          </a:p>
          <a:p>
            <a:pPr eaLnBrk="1" hangingPunct="1">
              <a:lnSpc>
                <a:spcPct val="120000"/>
              </a:lnSpc>
              <a:buFontTx/>
              <a:buNone/>
            </a:pPr>
            <a:r>
              <a:rPr lang="zh-CN" altLang="en-US" sz="2800" b="1" dirty="0">
                <a:solidFill>
                  <a:srgbClr val="0000FF"/>
                </a:solidFill>
              </a:rPr>
              <a:t>（３）</a:t>
            </a:r>
            <a:r>
              <a:rPr lang="zh-CN" altLang="en-US" sz="2800" b="1" dirty="0">
                <a:solidFill>
                  <a:srgbClr val="00B050"/>
                </a:solidFill>
              </a:rPr>
              <a:t>面向对象程序设计的</a:t>
            </a:r>
            <a:r>
              <a:rPr lang="zh-CN" altLang="en-US" sz="2800" b="1" dirty="0">
                <a:solidFill>
                  <a:srgbClr val="0000FF"/>
                </a:solidFill>
              </a:rPr>
              <a:t>目的</a:t>
            </a:r>
            <a:endParaRPr lang="en-US" altLang="zh-CN" sz="2800" b="1" dirty="0">
              <a:solidFill>
                <a:srgbClr val="0000FF"/>
              </a:solidFill>
            </a:endParaRPr>
          </a:p>
          <a:p>
            <a:pPr lvl="1" eaLnBrk="1" hangingPunct="1">
              <a:lnSpc>
                <a:spcPct val="120000"/>
              </a:lnSpc>
            </a:pPr>
            <a:r>
              <a:rPr lang="zh-CN" altLang="en-US" sz="2000" b="1" dirty="0"/>
              <a:t>实现软件设计的产业化。</a:t>
            </a:r>
          </a:p>
        </p:txBody>
      </p:sp>
      <p:pic>
        <p:nvPicPr>
          <p:cNvPr id="15364"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90340" y="1111593"/>
            <a:ext cx="1979612" cy="1223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5"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7043521" y="3501008"/>
            <a:ext cx="1873250" cy="187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7353254" y="2336089"/>
            <a:ext cx="1758342" cy="646331"/>
          </a:xfrm>
          <a:prstGeom prst="rect">
            <a:avLst/>
          </a:prstGeom>
          <a:noFill/>
        </p:spPr>
        <p:txBody>
          <a:bodyPr wrap="square" rtlCol="0">
            <a:spAutoFit/>
          </a:bodyPr>
          <a:lstStyle/>
          <a:p>
            <a:r>
              <a:rPr lang="en-US" altLang="zh-CN" b="1" dirty="0">
                <a:solidFill>
                  <a:srgbClr val="0000CC"/>
                </a:solidFill>
              </a:rPr>
              <a:t>Class Cat &amp; class Rat</a:t>
            </a:r>
            <a:endParaRPr lang="zh-CN" altLang="en-US" b="1" dirty="0">
              <a:solidFill>
                <a:srgbClr val="0000CC"/>
              </a:solidFill>
            </a:endParaRPr>
          </a:p>
        </p:txBody>
      </p:sp>
      <p:sp>
        <p:nvSpPr>
          <p:cNvPr id="7" name="文本框 6"/>
          <p:cNvSpPr txBox="1"/>
          <p:nvPr/>
        </p:nvSpPr>
        <p:spPr>
          <a:xfrm>
            <a:off x="7193025" y="5547741"/>
            <a:ext cx="1758342" cy="369332"/>
          </a:xfrm>
          <a:prstGeom prst="rect">
            <a:avLst/>
          </a:prstGeom>
          <a:noFill/>
        </p:spPr>
        <p:txBody>
          <a:bodyPr wrap="square" rtlCol="0">
            <a:spAutoFit/>
          </a:bodyPr>
          <a:lstStyle/>
          <a:p>
            <a:r>
              <a:rPr lang="en-US" altLang="zh-CN" b="1" dirty="0">
                <a:solidFill>
                  <a:srgbClr val="0000CC"/>
                </a:solidFill>
              </a:rPr>
              <a:t>Class Dog</a:t>
            </a:r>
            <a:endParaRPr lang="zh-CN" altLang="en-US" b="1" dirty="0">
              <a:solidFill>
                <a:srgbClr val="0000CC"/>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9459">
                                            <p:txEl>
                                              <p:pRg st="3" end="3"/>
                                            </p:txEl>
                                          </p:spTgt>
                                        </p:tgtEl>
                                        <p:attrNameLst>
                                          <p:attrName>style.visibility</p:attrName>
                                        </p:attrNameLst>
                                      </p:cBhvr>
                                      <p:to>
                                        <p:strVal val="visible"/>
                                      </p:to>
                                    </p:set>
                                    <p:anim calcmode="lin" valueType="num">
                                      <p:cBhvr additive="base">
                                        <p:cTn id="7" dur="500" fill="hold"/>
                                        <p:tgtEl>
                                          <p:spTgt spid="19459">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945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9459">
                                            <p:txEl>
                                              <p:pRg st="4" end="4"/>
                                            </p:txEl>
                                          </p:spTgt>
                                        </p:tgtEl>
                                        <p:attrNameLst>
                                          <p:attrName>style.visibility</p:attrName>
                                        </p:attrNameLst>
                                      </p:cBhvr>
                                      <p:to>
                                        <p:strVal val="visible"/>
                                      </p:to>
                                    </p:set>
                                    <p:anim calcmode="lin" valueType="num">
                                      <p:cBhvr additive="base">
                                        <p:cTn id="13" dur="500" fill="hold"/>
                                        <p:tgtEl>
                                          <p:spTgt spid="1945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9">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4" presetClass="entr" presetSubtype="16"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animEffect transition="in" filter="box(in)">
                                      <p:cBhvr>
                                        <p:cTn id="19" dur="500"/>
                                        <p:tgtEl>
                                          <p:spTgt spid="19459">
                                            <p:txEl>
                                              <p:pRg st="5" end="5"/>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6" fill="hold" nodeType="clickEffect">
                                  <p:stCondLst>
                                    <p:cond delay="0"/>
                                  </p:stCondLst>
                                  <p:childTnLst>
                                    <p:set>
                                      <p:cBhvr>
                                        <p:cTn id="23" dur="1" fill="hold">
                                          <p:stCondLst>
                                            <p:cond delay="0"/>
                                          </p:stCondLst>
                                        </p:cTn>
                                        <p:tgtEl>
                                          <p:spTgt spid="19459">
                                            <p:txEl>
                                              <p:pRg st="6" end="6"/>
                                            </p:txEl>
                                          </p:spTgt>
                                        </p:tgtEl>
                                        <p:attrNameLst>
                                          <p:attrName>style.visibility</p:attrName>
                                        </p:attrNameLst>
                                      </p:cBhvr>
                                      <p:to>
                                        <p:strVal val="visible"/>
                                      </p:to>
                                    </p:set>
                                    <p:animEffect transition="in" filter="barn(inHorizontal)">
                                      <p:cBhvr>
                                        <p:cTn id="24" dur="500"/>
                                        <p:tgtEl>
                                          <p:spTgt spid="19459">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6" fill="hold" nodeType="clickEffect">
                                  <p:stCondLst>
                                    <p:cond delay="0"/>
                                  </p:stCondLst>
                                  <p:childTnLst>
                                    <p:set>
                                      <p:cBhvr>
                                        <p:cTn id="28" dur="1" fill="hold">
                                          <p:stCondLst>
                                            <p:cond delay="0"/>
                                          </p:stCondLst>
                                        </p:cTn>
                                        <p:tgtEl>
                                          <p:spTgt spid="19459">
                                            <p:txEl>
                                              <p:pRg st="7" end="7"/>
                                            </p:txEl>
                                          </p:spTgt>
                                        </p:tgtEl>
                                        <p:attrNameLst>
                                          <p:attrName>style.visibility</p:attrName>
                                        </p:attrNameLst>
                                      </p:cBhvr>
                                      <p:to>
                                        <p:strVal val="visible"/>
                                      </p:to>
                                    </p:set>
                                    <p:animEffect transition="in" filter="barn(inHorizontal)">
                                      <p:cBhvr>
                                        <p:cTn id="29" dur="500"/>
                                        <p:tgtEl>
                                          <p:spTgt spid="1945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65755" y="172615"/>
            <a:ext cx="8654716" cy="674688"/>
          </a:xfrm>
        </p:spPr>
        <p:txBody>
          <a:bodyPr/>
          <a:lstStyle/>
          <a:p>
            <a:pPr eaLnBrk="1" hangingPunct="1"/>
            <a:r>
              <a:rPr lang="en-US" altLang="zh-CN" sz="3600" b="1" dirty="0"/>
              <a:t>1.1  </a:t>
            </a:r>
            <a:r>
              <a:rPr lang="zh-CN" altLang="zh-CN" sz="3600" b="1" dirty="0">
                <a:solidFill>
                  <a:srgbClr val="0000CC"/>
                </a:solidFill>
              </a:rPr>
              <a:t>面向过程</a:t>
            </a:r>
            <a:r>
              <a:rPr lang="zh-CN" altLang="zh-CN" sz="3600" b="1" dirty="0"/>
              <a:t>与</a:t>
            </a:r>
            <a:r>
              <a:rPr lang="zh-CN" altLang="zh-CN" sz="3600" b="1" dirty="0">
                <a:solidFill>
                  <a:srgbClr val="FF0000"/>
                </a:solidFill>
              </a:rPr>
              <a:t>面向对象程序</a:t>
            </a:r>
            <a:r>
              <a:rPr lang="zh-CN" altLang="zh-CN" sz="3600" b="1" dirty="0"/>
              <a:t>设计</a:t>
            </a:r>
            <a:endParaRPr lang="zh-CN" altLang="en-US" sz="3600" b="1" dirty="0">
              <a:solidFill>
                <a:srgbClr val="0000CC"/>
              </a:solidFill>
            </a:endParaRPr>
          </a:p>
        </p:txBody>
      </p:sp>
      <p:sp>
        <p:nvSpPr>
          <p:cNvPr id="21507" name="Rectangle 3"/>
          <p:cNvSpPr>
            <a:spLocks noGrp="1" noChangeArrowheads="1"/>
          </p:cNvSpPr>
          <p:nvPr>
            <p:ph type="body" idx="1"/>
          </p:nvPr>
        </p:nvSpPr>
        <p:spPr>
          <a:xfrm>
            <a:off x="165755" y="1216422"/>
            <a:ext cx="8351838" cy="4114800"/>
          </a:xfrm>
        </p:spPr>
        <p:txBody>
          <a:bodyPr/>
          <a:lstStyle/>
          <a:p>
            <a:pPr eaLnBrk="1" hangingPunct="1">
              <a:buFontTx/>
              <a:buNone/>
            </a:pPr>
            <a:r>
              <a:rPr lang="en-US" altLang="zh-CN" b="1" dirty="0">
                <a:solidFill>
                  <a:srgbClr val="000099"/>
                </a:solidFill>
              </a:rPr>
              <a:t>(4)</a:t>
            </a:r>
            <a:r>
              <a:rPr lang="zh-CN" altLang="en-US" b="1" dirty="0">
                <a:solidFill>
                  <a:srgbClr val="00B050"/>
                </a:solidFill>
              </a:rPr>
              <a:t>面向对象程序设计</a:t>
            </a:r>
            <a:r>
              <a:rPr lang="zh-CN" altLang="en-US" b="1" dirty="0">
                <a:solidFill>
                  <a:srgbClr val="000099"/>
                </a:solidFill>
              </a:rPr>
              <a:t>基本概念</a:t>
            </a:r>
          </a:p>
          <a:p>
            <a:pPr lvl="1" eaLnBrk="1" hangingPunct="1"/>
            <a:r>
              <a:rPr lang="zh-CN" altLang="en-US" b="1" dirty="0"/>
              <a:t>对象</a:t>
            </a:r>
          </a:p>
          <a:p>
            <a:pPr lvl="2" eaLnBrk="1" hangingPunct="1"/>
            <a:r>
              <a:rPr lang="zh-CN" altLang="en-US" b="1" dirty="0"/>
              <a:t>客观存在的实体称为对象</a:t>
            </a:r>
          </a:p>
          <a:p>
            <a:pPr lvl="1" eaLnBrk="1" hangingPunct="1"/>
            <a:r>
              <a:rPr lang="zh-CN" altLang="en-US" b="1" dirty="0">
                <a:solidFill>
                  <a:srgbClr val="0000CC"/>
                </a:solidFill>
              </a:rPr>
              <a:t>属性</a:t>
            </a:r>
          </a:p>
          <a:p>
            <a:pPr lvl="2" eaLnBrk="1" hangingPunct="1"/>
            <a:r>
              <a:rPr lang="zh-CN" altLang="en-US" b="1" dirty="0">
                <a:solidFill>
                  <a:srgbClr val="0000CC"/>
                </a:solidFill>
              </a:rPr>
              <a:t>描述对象的特征的数据</a:t>
            </a:r>
          </a:p>
          <a:p>
            <a:pPr lvl="1" eaLnBrk="1" hangingPunct="1"/>
            <a:r>
              <a:rPr lang="zh-CN" altLang="en-US" b="1" dirty="0"/>
              <a:t>行为</a:t>
            </a:r>
          </a:p>
          <a:p>
            <a:pPr lvl="2" eaLnBrk="1" hangingPunct="1"/>
            <a:r>
              <a:rPr lang="zh-CN" altLang="en-US" b="1" dirty="0"/>
              <a:t>对象自身的行为，对现实世界某些信息的应．</a:t>
            </a:r>
          </a:p>
          <a:p>
            <a:pPr lvl="1" eaLnBrk="1" hangingPunct="1"/>
            <a:r>
              <a:rPr lang="zh-CN" altLang="en-US" b="1" dirty="0">
                <a:solidFill>
                  <a:srgbClr val="0000CC"/>
                </a:solidFill>
              </a:rPr>
              <a:t>消息</a:t>
            </a:r>
            <a:endParaRPr lang="en-US" altLang="zh-CN" b="1" dirty="0">
              <a:solidFill>
                <a:srgbClr val="0000CC"/>
              </a:solidFill>
            </a:endParaRPr>
          </a:p>
          <a:p>
            <a:pPr lvl="2" eaLnBrk="1" hangingPunct="1"/>
            <a:r>
              <a:rPr lang="zh-CN" altLang="en-US" b="1" dirty="0"/>
              <a:t>对象之间通过传递消息相互影响，消息可简单理解为传递给被调用函数的</a:t>
            </a:r>
            <a:r>
              <a:rPr lang="zh-CN" altLang="en-US" b="1" dirty="0">
                <a:solidFill>
                  <a:srgbClr val="FF0000"/>
                </a:solidFill>
              </a:rPr>
              <a:t>实参</a:t>
            </a:r>
            <a:r>
              <a:rPr lang="zh-CN" altLang="en-US" b="1" dirty="0"/>
              <a:t>。</a:t>
            </a:r>
          </a:p>
        </p:txBody>
      </p:sp>
      <p:sp>
        <p:nvSpPr>
          <p:cNvPr id="17412" name="Oval 4"/>
          <p:cNvSpPr>
            <a:spLocks noChangeArrowheads="1"/>
          </p:cNvSpPr>
          <p:nvPr/>
        </p:nvSpPr>
        <p:spPr bwMode="auto">
          <a:xfrm>
            <a:off x="6660232" y="1772816"/>
            <a:ext cx="2376487" cy="2665412"/>
          </a:xfrm>
          <a:prstGeom prst="ellips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chemeClr val="bg1"/>
            </a:solidFill>
            <a:round/>
            <a:headEnd/>
            <a:tailE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7414" name="Text Box 6"/>
          <p:cNvSpPr txBox="1">
            <a:spLocks noChangeArrowheads="1"/>
          </p:cNvSpPr>
          <p:nvPr/>
        </p:nvSpPr>
        <p:spPr bwMode="auto">
          <a:xfrm>
            <a:off x="7272213" y="2799519"/>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dirty="0">
                <a:latin typeface="Times New Roman" panose="02020603050405020304" pitchFamily="18" charset="0"/>
              </a:rPr>
              <a:t>属性</a:t>
            </a:r>
          </a:p>
        </p:txBody>
      </p:sp>
      <p:sp>
        <p:nvSpPr>
          <p:cNvPr id="17415" name="Text Box 7"/>
          <p:cNvSpPr txBox="1">
            <a:spLocks noChangeArrowheads="1"/>
          </p:cNvSpPr>
          <p:nvPr/>
        </p:nvSpPr>
        <p:spPr bwMode="auto">
          <a:xfrm>
            <a:off x="7128544" y="3663119"/>
            <a:ext cx="1439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800" b="1" dirty="0">
                <a:solidFill>
                  <a:srgbClr val="0000FF"/>
                </a:solidFill>
                <a:latin typeface="Times New Roman" panose="02020603050405020304" pitchFamily="18" charset="0"/>
              </a:rPr>
              <a:t>行为</a:t>
            </a:r>
          </a:p>
        </p:txBody>
      </p:sp>
      <p:sp>
        <p:nvSpPr>
          <p:cNvPr id="17416" name="Rectangle 8"/>
          <p:cNvSpPr>
            <a:spLocks noChangeArrowheads="1"/>
          </p:cNvSpPr>
          <p:nvPr/>
        </p:nvSpPr>
        <p:spPr bwMode="auto">
          <a:xfrm>
            <a:off x="6737479" y="847303"/>
            <a:ext cx="230505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dirty="0">
                <a:solidFill>
                  <a:srgbClr val="00B050"/>
                </a:solidFill>
              </a:rPr>
              <a:t>对象由属性和行为构成</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 calcmode="lin" valueType="num">
                                      <p:cBhvr additive="base">
                                        <p:cTn id="7" dur="500" fill="hold"/>
                                        <p:tgtEl>
                                          <p:spTgt spid="2150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150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21507">
                                            <p:txEl>
                                              <p:pRg st="1" end="1"/>
                                            </p:txEl>
                                          </p:spTgt>
                                        </p:tgtEl>
                                        <p:attrNameLst>
                                          <p:attrName>style.visibility</p:attrName>
                                        </p:attrNameLst>
                                      </p:cBhvr>
                                      <p:to>
                                        <p:strVal val="visible"/>
                                      </p:to>
                                    </p:set>
                                    <p:anim calcmode="lin" valueType="num">
                                      <p:cBhvr additive="base">
                                        <p:cTn id="13" dur="500" fill="hold"/>
                                        <p:tgtEl>
                                          <p:spTgt spid="2150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1507">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21507">
                                            <p:txEl>
                                              <p:pRg st="2" end="2"/>
                                            </p:txEl>
                                          </p:spTgt>
                                        </p:tgtEl>
                                        <p:attrNameLst>
                                          <p:attrName>style.visibility</p:attrName>
                                        </p:attrNameLst>
                                      </p:cBhvr>
                                      <p:to>
                                        <p:strVal val="visible"/>
                                      </p:to>
                                    </p:set>
                                    <p:anim calcmode="lin" valueType="num">
                                      <p:cBhvr additive="base">
                                        <p:cTn id="17" dur="500" fill="hold"/>
                                        <p:tgtEl>
                                          <p:spTgt spid="2150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150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21507">
                                            <p:txEl>
                                              <p:pRg st="3" end="3"/>
                                            </p:txEl>
                                          </p:spTgt>
                                        </p:tgtEl>
                                        <p:attrNameLst>
                                          <p:attrName>style.visibility</p:attrName>
                                        </p:attrNameLst>
                                      </p:cBhvr>
                                      <p:to>
                                        <p:strVal val="visible"/>
                                      </p:to>
                                    </p:set>
                                    <p:anim calcmode="lin" valueType="num">
                                      <p:cBhvr additive="base">
                                        <p:cTn id="23" dur="500" fill="hold"/>
                                        <p:tgtEl>
                                          <p:spTgt spid="21507">
                                            <p:txEl>
                                              <p:pRg st="3" end="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21507">
                                            <p:txEl>
                                              <p:pRg st="3" end="3"/>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1507">
                                            <p:txEl>
                                              <p:pRg st="4" end="4"/>
                                            </p:txEl>
                                          </p:spTgt>
                                        </p:tgtEl>
                                        <p:attrNameLst>
                                          <p:attrName>style.visibility</p:attrName>
                                        </p:attrNameLst>
                                      </p:cBhvr>
                                      <p:to>
                                        <p:strVal val="visible"/>
                                      </p:to>
                                    </p:set>
                                    <p:anim calcmode="lin" valueType="num">
                                      <p:cBhvr additive="base">
                                        <p:cTn id="27" dur="500" fill="hold"/>
                                        <p:tgtEl>
                                          <p:spTgt spid="2150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150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4" presetClass="entr" presetSubtype="16" fill="hold" nodeType="clickEffect">
                                  <p:stCondLst>
                                    <p:cond delay="0"/>
                                  </p:stCondLst>
                                  <p:childTnLst>
                                    <p:set>
                                      <p:cBhvr>
                                        <p:cTn id="32" dur="1" fill="hold">
                                          <p:stCondLst>
                                            <p:cond delay="0"/>
                                          </p:stCondLst>
                                        </p:cTn>
                                        <p:tgtEl>
                                          <p:spTgt spid="21507">
                                            <p:txEl>
                                              <p:pRg st="5" end="5"/>
                                            </p:txEl>
                                          </p:spTgt>
                                        </p:tgtEl>
                                        <p:attrNameLst>
                                          <p:attrName>style.visibility</p:attrName>
                                        </p:attrNameLst>
                                      </p:cBhvr>
                                      <p:to>
                                        <p:strVal val="visible"/>
                                      </p:to>
                                    </p:set>
                                    <p:animEffect transition="in" filter="box(in)">
                                      <p:cBhvr>
                                        <p:cTn id="33" dur="500"/>
                                        <p:tgtEl>
                                          <p:spTgt spid="21507">
                                            <p:txEl>
                                              <p:pRg st="5" end="5"/>
                                            </p:txEl>
                                          </p:spTgt>
                                        </p:tgtEl>
                                      </p:cBhvr>
                                    </p:animEffect>
                                  </p:childTnLst>
                                </p:cTn>
                              </p:par>
                              <p:par>
                                <p:cTn id="34" presetID="4" presetClass="entr" presetSubtype="16" fill="hold" nodeType="withEffect">
                                  <p:stCondLst>
                                    <p:cond delay="0"/>
                                  </p:stCondLst>
                                  <p:childTnLst>
                                    <p:set>
                                      <p:cBhvr>
                                        <p:cTn id="35" dur="1" fill="hold">
                                          <p:stCondLst>
                                            <p:cond delay="0"/>
                                          </p:stCondLst>
                                        </p:cTn>
                                        <p:tgtEl>
                                          <p:spTgt spid="21507">
                                            <p:txEl>
                                              <p:pRg st="6" end="6"/>
                                            </p:txEl>
                                          </p:spTgt>
                                        </p:tgtEl>
                                        <p:attrNameLst>
                                          <p:attrName>style.visibility</p:attrName>
                                        </p:attrNameLst>
                                      </p:cBhvr>
                                      <p:to>
                                        <p:strVal val="visible"/>
                                      </p:to>
                                    </p:set>
                                    <p:animEffect transition="in" filter="box(in)">
                                      <p:cBhvr>
                                        <p:cTn id="36" dur="500"/>
                                        <p:tgtEl>
                                          <p:spTgt spid="21507">
                                            <p:txEl>
                                              <p:pRg st="6" end="6"/>
                                            </p:txEl>
                                          </p:spTgt>
                                        </p:tgtEl>
                                      </p:cBhvr>
                                    </p:animEffect>
                                  </p:childTnLst>
                                </p:cTn>
                              </p:par>
                              <p:par>
                                <p:cTn id="37" presetID="4" presetClass="entr" presetSubtype="16" fill="hold" nodeType="withEffect">
                                  <p:stCondLst>
                                    <p:cond delay="0"/>
                                  </p:stCondLst>
                                  <p:childTnLst>
                                    <p:set>
                                      <p:cBhvr>
                                        <p:cTn id="38" dur="1" fill="hold">
                                          <p:stCondLst>
                                            <p:cond delay="0"/>
                                          </p:stCondLst>
                                        </p:cTn>
                                        <p:tgtEl>
                                          <p:spTgt spid="21507">
                                            <p:txEl>
                                              <p:pRg st="7" end="7"/>
                                            </p:txEl>
                                          </p:spTgt>
                                        </p:tgtEl>
                                        <p:attrNameLst>
                                          <p:attrName>style.visibility</p:attrName>
                                        </p:attrNameLst>
                                      </p:cBhvr>
                                      <p:to>
                                        <p:strVal val="visible"/>
                                      </p:to>
                                    </p:set>
                                    <p:animEffect transition="in" filter="box(in)">
                                      <p:cBhvr>
                                        <p:cTn id="39" dur="500"/>
                                        <p:tgtEl>
                                          <p:spTgt spid="21507">
                                            <p:txEl>
                                              <p:pRg st="7" end="7"/>
                                            </p:txEl>
                                          </p:spTgt>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 presetClass="entr" presetSubtype="4" fill="hold" nodeType="clickEffect">
                                  <p:stCondLst>
                                    <p:cond delay="0"/>
                                  </p:stCondLst>
                                  <p:childTnLst>
                                    <p:set>
                                      <p:cBhvr>
                                        <p:cTn id="43" dur="1" fill="hold">
                                          <p:stCondLst>
                                            <p:cond delay="0"/>
                                          </p:stCondLst>
                                        </p:cTn>
                                        <p:tgtEl>
                                          <p:spTgt spid="21507">
                                            <p:txEl>
                                              <p:pRg st="8" end="8"/>
                                            </p:txEl>
                                          </p:spTgt>
                                        </p:tgtEl>
                                        <p:attrNameLst>
                                          <p:attrName>style.visibility</p:attrName>
                                        </p:attrNameLst>
                                      </p:cBhvr>
                                      <p:to>
                                        <p:strVal val="visible"/>
                                      </p:to>
                                    </p:set>
                                    <p:anim calcmode="lin" valueType="num">
                                      <p:cBhvr additive="base">
                                        <p:cTn id="44" dur="500" fill="hold"/>
                                        <p:tgtEl>
                                          <p:spTgt spid="21507">
                                            <p:txEl>
                                              <p:pRg st="8" end="8"/>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2150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p:cNvSpPr>
            <a:spLocks noGrp="1"/>
          </p:cNvSpPr>
          <p:nvPr>
            <p:ph type="title"/>
          </p:nvPr>
        </p:nvSpPr>
        <p:spPr>
          <a:xfrm>
            <a:off x="21675" y="37046"/>
            <a:ext cx="8823875" cy="855191"/>
          </a:xfrm>
        </p:spPr>
        <p:txBody>
          <a:bodyPr/>
          <a:lstStyle/>
          <a:p>
            <a:pPr algn="l"/>
            <a:r>
              <a:rPr lang="zh-CN" altLang="en-US" sz="3200" b="1" dirty="0">
                <a:solidFill>
                  <a:srgbClr val="0000CC"/>
                </a:solidFill>
              </a:rPr>
              <a:t>（</a:t>
            </a:r>
            <a:r>
              <a:rPr lang="en-US" altLang="zh-CN" sz="3200" b="1" dirty="0">
                <a:solidFill>
                  <a:srgbClr val="0000CC"/>
                </a:solidFill>
              </a:rPr>
              <a:t>5）</a:t>
            </a:r>
            <a:r>
              <a:rPr lang="zh-CN" altLang="en-US" sz="3200" b="1" dirty="0">
                <a:solidFill>
                  <a:srgbClr val="0000CC"/>
                </a:solidFill>
              </a:rPr>
              <a:t>程序范型对比</a:t>
            </a:r>
            <a:r>
              <a:rPr lang="zh-CN" altLang="en-US" sz="3200" b="1" dirty="0">
                <a:solidFill>
                  <a:srgbClr val="FF0000"/>
                </a:solidFill>
              </a:rPr>
              <a:t>：猫狗的</a:t>
            </a:r>
            <a:r>
              <a:rPr lang="zh-CN" altLang="en-US" sz="3200" b="1" dirty="0">
                <a:solidFill>
                  <a:srgbClr val="0000CC"/>
                </a:solidFill>
              </a:rPr>
              <a:t>结构化程序</a:t>
            </a:r>
          </a:p>
        </p:txBody>
      </p:sp>
      <p:sp>
        <p:nvSpPr>
          <p:cNvPr id="18435" name="内容占位符 2"/>
          <p:cNvSpPr>
            <a:spLocks noGrp="1"/>
          </p:cNvSpPr>
          <p:nvPr>
            <p:ph idx="1"/>
          </p:nvPr>
        </p:nvSpPr>
        <p:spPr>
          <a:xfrm>
            <a:off x="21675" y="969452"/>
            <a:ext cx="6527899" cy="4367212"/>
          </a:xfrm>
        </p:spPr>
        <p:txBody>
          <a:bodyPr/>
          <a:lstStyle/>
          <a:p>
            <a:pPr marL="0" indent="0">
              <a:buFontTx/>
              <a:buNone/>
            </a:pPr>
            <a:r>
              <a:rPr lang="en-US" altLang="zh-CN" sz="1800" b="1" dirty="0" err="1"/>
              <a:t>struct</a:t>
            </a:r>
            <a:r>
              <a:rPr lang="en-US" altLang="zh-CN" sz="1800" b="1" dirty="0"/>
              <a:t> Dog</a:t>
            </a:r>
            <a:r>
              <a:rPr lang="en-US" altLang="zh-CN" sz="1400" b="1" dirty="0"/>
              <a:t>{</a:t>
            </a:r>
          </a:p>
          <a:p>
            <a:pPr marL="400050" lvl="1" indent="0">
              <a:buFontTx/>
              <a:buNone/>
            </a:pPr>
            <a:r>
              <a:rPr lang="en-US" altLang="zh-CN" sz="1000" b="1" dirty="0"/>
              <a:t>char name[10], owner[10];</a:t>
            </a:r>
          </a:p>
          <a:p>
            <a:pPr marL="400050" lvl="1" indent="0">
              <a:buFontTx/>
              <a:buNone/>
            </a:pPr>
            <a:r>
              <a:rPr lang="en-US" altLang="zh-CN" sz="1000" b="1" dirty="0" err="1"/>
              <a:t>int</a:t>
            </a:r>
            <a:r>
              <a:rPr lang="en-US" altLang="zh-CN" sz="1000" b="1" dirty="0"/>
              <a:t> high;</a:t>
            </a:r>
          </a:p>
          <a:p>
            <a:pPr marL="0" indent="0">
              <a:buFontTx/>
              <a:buNone/>
            </a:pPr>
            <a:r>
              <a:rPr lang="en-US" altLang="zh-CN" sz="1400" b="1" dirty="0"/>
              <a:t>};</a:t>
            </a:r>
          </a:p>
          <a:p>
            <a:pPr marL="0" indent="0">
              <a:buFontTx/>
              <a:buNone/>
            </a:pPr>
            <a:r>
              <a:rPr lang="en-US" altLang="zh-CN" sz="1800" b="1" dirty="0">
                <a:solidFill>
                  <a:srgbClr val="FF0000"/>
                </a:solidFill>
              </a:rPr>
              <a:t>Cat tom;</a:t>
            </a:r>
          </a:p>
          <a:p>
            <a:pPr marL="0" indent="0">
              <a:buFontTx/>
              <a:buNone/>
            </a:pPr>
            <a:r>
              <a:rPr lang="da-DK" altLang="zh-CN" sz="1400" b="1" dirty="0">
                <a:solidFill>
                  <a:srgbClr val="0000CC"/>
                </a:solidFill>
              </a:rPr>
              <a:t>void setDogName(Dog </a:t>
            </a:r>
            <a:r>
              <a:rPr lang="da-DK" altLang="zh-CN" sz="1400" b="1" dirty="0"/>
              <a:t>dog, char name[10])</a:t>
            </a:r>
            <a:r>
              <a:rPr lang="zh-CN" altLang="en-US" sz="1400" b="1" dirty="0"/>
              <a:t> </a:t>
            </a:r>
            <a:r>
              <a:rPr lang="da-DK" altLang="zh-CN" sz="1400" b="1" dirty="0"/>
              <a:t>{</a:t>
            </a:r>
            <a:r>
              <a:rPr lang="en-US" altLang="zh-CN" sz="1400" b="1" dirty="0" err="1"/>
              <a:t>strcpy_s</a:t>
            </a:r>
            <a:r>
              <a:rPr lang="en-US" altLang="zh-CN" sz="1400" b="1" dirty="0"/>
              <a:t>(dog.name, name);}</a:t>
            </a:r>
          </a:p>
          <a:p>
            <a:pPr marL="0" indent="0">
              <a:buFontTx/>
              <a:buNone/>
            </a:pPr>
            <a:r>
              <a:rPr lang="en-US" altLang="zh-CN" sz="1400" b="1" dirty="0">
                <a:solidFill>
                  <a:srgbClr val="0000CC"/>
                </a:solidFill>
              </a:rPr>
              <a:t>void </a:t>
            </a:r>
            <a:r>
              <a:rPr lang="en-US" altLang="zh-CN" sz="1400" b="1" dirty="0" err="1">
                <a:solidFill>
                  <a:srgbClr val="0000CC"/>
                </a:solidFill>
              </a:rPr>
              <a:t>setCatName</a:t>
            </a:r>
            <a:r>
              <a:rPr lang="en-US" altLang="zh-CN" sz="1400" b="1" dirty="0">
                <a:solidFill>
                  <a:srgbClr val="0000CC"/>
                </a:solidFill>
              </a:rPr>
              <a:t>(Cat </a:t>
            </a:r>
            <a:r>
              <a:rPr lang="en-US" altLang="zh-CN" sz="1400" b="1" dirty="0" err="1"/>
              <a:t>cat</a:t>
            </a:r>
            <a:r>
              <a:rPr lang="en-US" altLang="zh-CN" sz="1400" b="1" dirty="0"/>
              <a:t>, char name[10]) {</a:t>
            </a:r>
            <a:r>
              <a:rPr lang="en-US" altLang="zh-CN" sz="1400" b="1" dirty="0" err="1"/>
              <a:t>strcpy_s</a:t>
            </a:r>
            <a:r>
              <a:rPr lang="en-US" altLang="zh-CN" sz="1400" b="1" dirty="0"/>
              <a:t>(cat.name, name);}</a:t>
            </a:r>
          </a:p>
          <a:p>
            <a:pPr marL="0" indent="0">
              <a:buFontTx/>
              <a:buNone/>
            </a:pPr>
            <a:r>
              <a:rPr lang="en-US" altLang="zh-CN" sz="1400" b="1" dirty="0">
                <a:solidFill>
                  <a:srgbClr val="0000CC"/>
                </a:solidFill>
              </a:rPr>
              <a:t>void Growth</a:t>
            </a:r>
            <a:r>
              <a:rPr lang="en-US" altLang="zh-CN" sz="1400" b="1" dirty="0"/>
              <a:t>(Dog </a:t>
            </a:r>
            <a:r>
              <a:rPr lang="en-US" altLang="zh-CN" sz="1400" b="1" dirty="0" err="1"/>
              <a:t>dog</a:t>
            </a:r>
            <a:r>
              <a:rPr lang="en-US" altLang="zh-CN" sz="1400" b="1" dirty="0"/>
              <a:t>, </a:t>
            </a:r>
            <a:r>
              <a:rPr lang="en-US" altLang="zh-CN" sz="1400" b="1" dirty="0" err="1"/>
              <a:t>int</a:t>
            </a:r>
            <a:r>
              <a:rPr lang="en-US" altLang="zh-CN" sz="1400" b="1" dirty="0"/>
              <a:t> h1,Cat </a:t>
            </a:r>
            <a:r>
              <a:rPr lang="en-US" altLang="zh-CN" sz="1400" b="1" dirty="0" err="1"/>
              <a:t>cat,int</a:t>
            </a:r>
            <a:r>
              <a:rPr lang="en-US" altLang="zh-CN" sz="1400" b="1" dirty="0"/>
              <a:t> h2){</a:t>
            </a:r>
            <a:r>
              <a:rPr lang="en-US" altLang="zh-CN" sz="1400" b="1" dirty="0" err="1"/>
              <a:t>dog.high</a:t>
            </a:r>
            <a:r>
              <a:rPr lang="en-US" altLang="zh-CN" sz="1400" b="1" dirty="0"/>
              <a:t> = h1;   </a:t>
            </a:r>
            <a:r>
              <a:rPr lang="en-US" altLang="zh-CN" sz="1400" b="1" dirty="0" err="1"/>
              <a:t>cat.high</a:t>
            </a:r>
            <a:r>
              <a:rPr lang="en-US" altLang="zh-CN" sz="1400" b="1" dirty="0"/>
              <a:t> = h2;}</a:t>
            </a:r>
          </a:p>
          <a:p>
            <a:pPr marL="0" indent="0">
              <a:buFontTx/>
              <a:buNone/>
            </a:pPr>
            <a:r>
              <a:rPr lang="en-US" altLang="zh-CN" sz="1400" b="1" dirty="0">
                <a:solidFill>
                  <a:srgbClr val="0000CC"/>
                </a:solidFill>
              </a:rPr>
              <a:t>void </a:t>
            </a:r>
            <a:r>
              <a:rPr lang="en-US" altLang="zh-CN" sz="1400" b="1" dirty="0" err="1">
                <a:solidFill>
                  <a:srgbClr val="0000CC"/>
                </a:solidFill>
              </a:rPr>
              <a:t>SetOwner</a:t>
            </a:r>
            <a:r>
              <a:rPr lang="en-US" altLang="zh-CN" sz="1400" b="1" dirty="0">
                <a:solidFill>
                  <a:srgbClr val="0000CC"/>
                </a:solidFill>
              </a:rPr>
              <a:t>(Cat </a:t>
            </a:r>
            <a:r>
              <a:rPr lang="en-US" altLang="zh-CN" sz="1400" b="1" dirty="0" err="1"/>
              <a:t>cat,char</a:t>
            </a:r>
            <a:r>
              <a:rPr lang="en-US" altLang="zh-CN" sz="1400" b="1" dirty="0"/>
              <a:t> w1[], Dog </a:t>
            </a:r>
            <a:r>
              <a:rPr lang="en-US" altLang="zh-CN" sz="1400" b="1" dirty="0" err="1"/>
              <a:t>dog,char</a:t>
            </a:r>
            <a:r>
              <a:rPr lang="en-US" altLang="zh-CN" sz="1400" b="1" dirty="0"/>
              <a:t> w2[]){</a:t>
            </a:r>
          </a:p>
          <a:p>
            <a:pPr marL="400050" lvl="1" indent="0">
              <a:buFontTx/>
              <a:buNone/>
            </a:pPr>
            <a:r>
              <a:rPr lang="en-US" altLang="zh-CN" sz="1400" b="1" dirty="0" err="1"/>
              <a:t>strcpy_s</a:t>
            </a:r>
            <a:r>
              <a:rPr lang="en-US" altLang="zh-CN" sz="1400" b="1" dirty="0"/>
              <a:t>(</a:t>
            </a:r>
            <a:r>
              <a:rPr lang="en-US" altLang="zh-CN" sz="1400" b="1" dirty="0" err="1"/>
              <a:t>cat.owner</a:t>
            </a:r>
            <a:r>
              <a:rPr lang="en-US" altLang="zh-CN" sz="1400" b="1" dirty="0"/>
              <a:t>, w1);  </a:t>
            </a:r>
            <a:r>
              <a:rPr lang="en-US" altLang="zh-CN" sz="1400" b="1" dirty="0" err="1"/>
              <a:t>strcpy_s</a:t>
            </a:r>
            <a:r>
              <a:rPr lang="en-US" altLang="zh-CN" sz="1400" b="1" dirty="0"/>
              <a:t>(</a:t>
            </a:r>
            <a:r>
              <a:rPr lang="en-US" altLang="zh-CN" sz="1400" b="1" dirty="0" err="1"/>
              <a:t>dog.owner</a:t>
            </a:r>
            <a:r>
              <a:rPr lang="en-US" altLang="zh-CN" sz="1400" b="1" dirty="0"/>
              <a:t>, w1);</a:t>
            </a:r>
          </a:p>
          <a:p>
            <a:pPr marL="0" indent="0">
              <a:buFontTx/>
              <a:buNone/>
            </a:pPr>
            <a:r>
              <a:rPr lang="en-US" altLang="zh-CN" sz="1400" b="1" dirty="0"/>
              <a:t>}</a:t>
            </a:r>
          </a:p>
          <a:p>
            <a:pPr marL="0" indent="0">
              <a:buFontTx/>
              <a:buNone/>
            </a:pPr>
            <a:r>
              <a:rPr lang="en-US" altLang="zh-CN" sz="1400" b="1" dirty="0">
                <a:solidFill>
                  <a:srgbClr val="0000CC"/>
                </a:solidFill>
              </a:rPr>
              <a:t>char * </a:t>
            </a:r>
            <a:r>
              <a:rPr lang="en-US" altLang="zh-CN" sz="1400" b="1" dirty="0" err="1">
                <a:solidFill>
                  <a:srgbClr val="0000CC"/>
                </a:solidFill>
              </a:rPr>
              <a:t>getDogOwner</a:t>
            </a:r>
            <a:r>
              <a:rPr lang="en-US" altLang="zh-CN" sz="1400" b="1" dirty="0">
                <a:solidFill>
                  <a:srgbClr val="0000CC"/>
                </a:solidFill>
              </a:rPr>
              <a:t>(Dog </a:t>
            </a:r>
            <a:r>
              <a:rPr lang="en-US" altLang="zh-CN" sz="1400" b="1" dirty="0"/>
              <a:t>dog){ return </a:t>
            </a:r>
            <a:r>
              <a:rPr lang="en-US" altLang="zh-CN" sz="1400" b="1" dirty="0" err="1"/>
              <a:t>dog.owner</a:t>
            </a:r>
            <a:r>
              <a:rPr lang="en-US" altLang="zh-CN" sz="1400" b="1" dirty="0"/>
              <a:t>; };</a:t>
            </a:r>
          </a:p>
          <a:p>
            <a:pPr marL="0" indent="0">
              <a:buFontTx/>
              <a:buNone/>
            </a:pPr>
            <a:r>
              <a:rPr lang="en-US" altLang="zh-CN" sz="1400" b="1" dirty="0" err="1">
                <a:solidFill>
                  <a:srgbClr val="0000CC"/>
                </a:solidFill>
              </a:rPr>
              <a:t>int</a:t>
            </a:r>
            <a:r>
              <a:rPr lang="en-US" altLang="zh-CN" sz="1400" b="1" dirty="0">
                <a:solidFill>
                  <a:srgbClr val="0000CC"/>
                </a:solidFill>
              </a:rPr>
              <a:t> </a:t>
            </a:r>
            <a:r>
              <a:rPr lang="en-US" altLang="zh-CN" sz="1400" b="1" dirty="0" err="1">
                <a:solidFill>
                  <a:srgbClr val="0000CC"/>
                </a:solidFill>
              </a:rPr>
              <a:t>getCatHeight</a:t>
            </a:r>
            <a:r>
              <a:rPr lang="en-US" altLang="zh-CN" sz="1400" b="1" dirty="0">
                <a:solidFill>
                  <a:srgbClr val="0000CC"/>
                </a:solidFill>
              </a:rPr>
              <a:t>(){ </a:t>
            </a:r>
            <a:r>
              <a:rPr lang="en-US" altLang="zh-CN" sz="1400" b="1" dirty="0"/>
              <a:t>return </a:t>
            </a:r>
            <a:r>
              <a:rPr lang="en-US" altLang="zh-CN" sz="1400" b="1" dirty="0" err="1"/>
              <a:t>tom.high</a:t>
            </a:r>
            <a:r>
              <a:rPr lang="en-US" altLang="zh-CN" sz="1400" b="1" dirty="0"/>
              <a:t>; }</a:t>
            </a:r>
          </a:p>
          <a:p>
            <a:pPr marL="0" indent="0">
              <a:buFontTx/>
              <a:buNone/>
            </a:pPr>
            <a:r>
              <a:rPr lang="en-US" altLang="zh-CN" sz="1400" b="1" dirty="0" err="1"/>
              <a:t>int</a:t>
            </a:r>
            <a:r>
              <a:rPr lang="en-US" altLang="zh-CN" sz="1400" b="1" dirty="0"/>
              <a:t> </a:t>
            </a:r>
            <a:r>
              <a:rPr lang="en-US" altLang="zh-CN" sz="1400" b="1" dirty="0">
                <a:solidFill>
                  <a:srgbClr val="0000CC"/>
                </a:solidFill>
              </a:rPr>
              <a:t>main</a:t>
            </a:r>
            <a:r>
              <a:rPr lang="en-US" altLang="zh-CN" sz="1400" b="1" dirty="0"/>
              <a:t>(</a:t>
            </a:r>
            <a:r>
              <a:rPr lang="en-US" altLang="zh-CN" sz="1400" b="1" dirty="0" err="1"/>
              <a:t>int</a:t>
            </a:r>
            <a:r>
              <a:rPr lang="en-US" altLang="zh-CN" sz="1400" b="1" dirty="0"/>
              <a:t> </a:t>
            </a:r>
            <a:r>
              <a:rPr lang="en-US" altLang="zh-CN" sz="1400" b="1" dirty="0" err="1"/>
              <a:t>argc</a:t>
            </a:r>
            <a:r>
              <a:rPr lang="en-US" altLang="zh-CN" sz="1400" b="1" dirty="0"/>
              <a:t>, _TCHAR* </a:t>
            </a:r>
            <a:r>
              <a:rPr lang="en-US" altLang="zh-CN" sz="1400" b="1" dirty="0" err="1"/>
              <a:t>argv</a:t>
            </a:r>
            <a:r>
              <a:rPr lang="en-US" altLang="zh-CN" sz="1400" b="1" dirty="0"/>
              <a:t>[])</a:t>
            </a:r>
          </a:p>
          <a:p>
            <a:pPr marL="0" indent="0">
              <a:buFontTx/>
              <a:buNone/>
            </a:pPr>
            <a:r>
              <a:rPr lang="en-US" altLang="zh-CN" sz="1400" b="1" dirty="0"/>
              <a:t>{</a:t>
            </a:r>
          </a:p>
          <a:p>
            <a:pPr marL="400050" lvl="1" indent="0">
              <a:buFontTx/>
              <a:buNone/>
            </a:pPr>
            <a:r>
              <a:rPr lang="en-US" altLang="zh-CN" sz="1600" b="1" dirty="0">
                <a:solidFill>
                  <a:srgbClr val="FF0000"/>
                </a:solidFill>
              </a:rPr>
              <a:t>Dog dog1, dog2, dog3;</a:t>
            </a:r>
          </a:p>
          <a:p>
            <a:pPr marL="400050" lvl="1" indent="0">
              <a:buFontTx/>
              <a:buNone/>
            </a:pPr>
            <a:r>
              <a:rPr lang="en-US" altLang="zh-CN" sz="1000" b="1" dirty="0" err="1"/>
              <a:t>strcpy_s</a:t>
            </a:r>
            <a:r>
              <a:rPr lang="en-US" altLang="zh-CN" sz="1000" b="1" dirty="0"/>
              <a:t>(dog1.name, "</a:t>
            </a:r>
            <a:r>
              <a:rPr lang="en-US" altLang="zh-CN" sz="1000" b="1" dirty="0" err="1"/>
              <a:t>joo</a:t>
            </a:r>
            <a:r>
              <a:rPr lang="en-US" altLang="zh-CN" sz="1000" b="1" dirty="0"/>
              <a:t>");</a:t>
            </a:r>
          </a:p>
          <a:p>
            <a:pPr marL="400050" lvl="1" indent="0">
              <a:buFontTx/>
              <a:buNone/>
            </a:pPr>
            <a:r>
              <a:rPr lang="en-US" altLang="zh-CN" sz="1000" b="1" dirty="0" err="1"/>
              <a:t>setDogName</a:t>
            </a:r>
            <a:r>
              <a:rPr lang="en-US" altLang="zh-CN" sz="1000" b="1" dirty="0"/>
              <a:t>(dog1, "</a:t>
            </a:r>
            <a:r>
              <a:rPr lang="en-US" altLang="zh-CN" sz="1000" b="1" dirty="0" err="1"/>
              <a:t>joo</a:t>
            </a:r>
            <a:r>
              <a:rPr lang="en-US" altLang="zh-CN" sz="1000" b="1" dirty="0"/>
              <a:t>");</a:t>
            </a:r>
          </a:p>
          <a:p>
            <a:pPr marL="400050" lvl="1" indent="0">
              <a:buFontTx/>
              <a:buNone/>
            </a:pPr>
            <a:r>
              <a:rPr lang="en-US" altLang="zh-CN" sz="1000" b="1" dirty="0" err="1"/>
              <a:t>SetOwner</a:t>
            </a:r>
            <a:r>
              <a:rPr lang="en-US" altLang="zh-CN" sz="1000" b="1" dirty="0"/>
              <a:t>(tom, "zhang",dog1,"wang");</a:t>
            </a:r>
          </a:p>
          <a:p>
            <a:pPr marL="400050" lvl="1" indent="0">
              <a:buFontTx/>
              <a:buNone/>
            </a:pPr>
            <a:r>
              <a:rPr lang="en-US" altLang="zh-CN" sz="1000" b="1" dirty="0"/>
              <a:t>Growth(dog1, 10, tom, 5);</a:t>
            </a:r>
          </a:p>
          <a:p>
            <a:pPr marL="400050" lvl="1" indent="0">
              <a:buFontTx/>
              <a:buNone/>
            </a:pPr>
            <a:r>
              <a:rPr lang="en-US" altLang="zh-CN" sz="1000" b="1" dirty="0" err="1"/>
              <a:t>printf</a:t>
            </a:r>
            <a:r>
              <a:rPr lang="en-US" altLang="zh-CN" sz="1000" b="1" dirty="0"/>
              <a:t>("%s  %s", </a:t>
            </a:r>
            <a:r>
              <a:rPr lang="en-US" altLang="zh-CN" sz="1000" b="1" dirty="0" err="1"/>
              <a:t>getDogOwner</a:t>
            </a:r>
            <a:r>
              <a:rPr lang="en-US" altLang="zh-CN" sz="1000" b="1" dirty="0"/>
              <a:t>(dog1), dog1.name );</a:t>
            </a:r>
          </a:p>
          <a:p>
            <a:pPr marL="400050" lvl="1" indent="0">
              <a:buFontTx/>
              <a:buNone/>
            </a:pPr>
            <a:r>
              <a:rPr lang="en-US" altLang="zh-CN" sz="1000" b="1" dirty="0" err="1"/>
              <a:t>printf</a:t>
            </a:r>
            <a:r>
              <a:rPr lang="en-US" altLang="zh-CN" sz="1000" b="1" dirty="0"/>
              <a:t>("%d" ,</a:t>
            </a:r>
            <a:r>
              <a:rPr lang="en-US" altLang="zh-CN" sz="1000" b="1" dirty="0" err="1"/>
              <a:t>getCatHeight</a:t>
            </a:r>
            <a:r>
              <a:rPr lang="en-US" altLang="zh-CN" sz="1000" b="1" dirty="0"/>
              <a:t>());</a:t>
            </a:r>
          </a:p>
          <a:p>
            <a:pPr marL="400050" lvl="1" indent="0">
              <a:buFontTx/>
              <a:buNone/>
            </a:pPr>
            <a:r>
              <a:rPr lang="en-US" altLang="zh-CN" sz="1000" b="1" dirty="0"/>
              <a:t>return 0;</a:t>
            </a:r>
          </a:p>
          <a:p>
            <a:pPr marL="0" indent="0">
              <a:buFontTx/>
              <a:buNone/>
            </a:pPr>
            <a:r>
              <a:rPr lang="en-US" altLang="zh-CN" sz="1400" b="1" dirty="0"/>
              <a:t>}</a:t>
            </a:r>
            <a:endParaRPr lang="zh-CN" altLang="en-US" sz="1400" b="1" dirty="0"/>
          </a:p>
        </p:txBody>
      </p:sp>
      <p:pic>
        <p:nvPicPr>
          <p:cNvPr id="18436"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972300" y="3835400"/>
            <a:ext cx="1873250" cy="187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88175" y="1546225"/>
            <a:ext cx="1979613"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p:cNvSpPr/>
          <p:nvPr/>
        </p:nvSpPr>
        <p:spPr>
          <a:xfrm>
            <a:off x="3995936" y="957341"/>
            <a:ext cx="4572000" cy="892552"/>
          </a:xfrm>
          <a:prstGeom prst="rect">
            <a:avLst/>
          </a:prstGeom>
        </p:spPr>
        <p:txBody>
          <a:bodyPr>
            <a:spAutoFit/>
          </a:bodyPr>
          <a:lstStyle/>
          <a:p>
            <a:pPr marL="0" indent="0">
              <a:buFontTx/>
              <a:buNone/>
            </a:pPr>
            <a:r>
              <a:rPr lang="en-US" altLang="zh-CN" sz="1800" b="1" dirty="0" err="1"/>
              <a:t>struct</a:t>
            </a:r>
            <a:r>
              <a:rPr lang="en-US" altLang="zh-CN" sz="1800" b="1" dirty="0"/>
              <a:t> Cat</a:t>
            </a:r>
            <a:r>
              <a:rPr lang="en-US" altLang="zh-CN" sz="1400" b="1" dirty="0"/>
              <a:t>{</a:t>
            </a:r>
          </a:p>
          <a:p>
            <a:pPr marL="400050" lvl="1" indent="0">
              <a:buFontTx/>
              <a:buNone/>
            </a:pPr>
            <a:r>
              <a:rPr lang="en-US" altLang="zh-CN" sz="1000" b="1" dirty="0"/>
              <a:t>char name[10], owner[10];</a:t>
            </a:r>
          </a:p>
          <a:p>
            <a:pPr marL="400050" lvl="1" indent="0">
              <a:buFontTx/>
              <a:buNone/>
            </a:pPr>
            <a:r>
              <a:rPr lang="en-US" altLang="zh-CN" sz="1000" b="1" dirty="0" err="1"/>
              <a:t>int</a:t>
            </a:r>
            <a:r>
              <a:rPr lang="en-US" altLang="zh-CN" sz="1000" b="1" dirty="0"/>
              <a:t> high;</a:t>
            </a:r>
          </a:p>
          <a:p>
            <a:pPr marL="0" indent="0">
              <a:buFontTx/>
              <a:buNone/>
            </a:pPr>
            <a:r>
              <a:rPr lang="en-US" altLang="zh-CN" sz="1400" b="1"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29987" y="1052736"/>
            <a:ext cx="8229600" cy="5688632"/>
          </a:xfrm>
        </p:spPr>
        <p:txBody>
          <a:bodyPr/>
          <a:lstStyle/>
          <a:p>
            <a:pPr marL="0" indent="0">
              <a:buFontTx/>
              <a:buNone/>
              <a:defRPr/>
            </a:pPr>
            <a:r>
              <a:rPr lang="en-US" altLang="zh-CN" sz="1400" b="1" dirty="0" err="1"/>
              <a:t>struct</a:t>
            </a:r>
            <a:r>
              <a:rPr lang="en-US" altLang="zh-CN" sz="1400" b="1" dirty="0"/>
              <a:t> </a:t>
            </a:r>
            <a:r>
              <a:rPr lang="en-US" altLang="zh-CN" sz="1600" b="1" dirty="0">
                <a:solidFill>
                  <a:srgbClr val="0000CC"/>
                </a:solidFill>
              </a:rPr>
              <a:t>Dog</a:t>
            </a:r>
            <a:r>
              <a:rPr lang="en-US" altLang="zh-CN" sz="1400" b="1" dirty="0"/>
              <a:t>{</a:t>
            </a:r>
          </a:p>
          <a:p>
            <a:pPr marL="0" indent="0">
              <a:buFontTx/>
              <a:buNone/>
              <a:defRPr/>
            </a:pPr>
            <a:r>
              <a:rPr lang="en-US" altLang="zh-CN" sz="1400" b="1" dirty="0"/>
              <a:t>private:</a:t>
            </a:r>
          </a:p>
          <a:p>
            <a:pPr marL="457200" lvl="1" indent="0">
              <a:buFontTx/>
              <a:buNone/>
              <a:defRPr/>
            </a:pPr>
            <a:r>
              <a:rPr lang="en-US" altLang="zh-CN" sz="1400" b="1" dirty="0"/>
              <a:t>char name[10], owner[10];</a:t>
            </a:r>
          </a:p>
          <a:p>
            <a:pPr marL="457200" lvl="1" indent="0">
              <a:buFontTx/>
              <a:buNone/>
              <a:defRPr/>
            </a:pPr>
            <a:r>
              <a:rPr lang="en-US" altLang="zh-CN" sz="1400" b="1" dirty="0" err="1"/>
              <a:t>int</a:t>
            </a:r>
            <a:r>
              <a:rPr lang="en-US" altLang="zh-CN" sz="1400" b="1" dirty="0"/>
              <a:t> high;</a:t>
            </a:r>
          </a:p>
          <a:p>
            <a:pPr marL="0" indent="0">
              <a:buFontTx/>
              <a:buNone/>
              <a:defRPr/>
            </a:pPr>
            <a:r>
              <a:rPr lang="en-US" altLang="zh-CN" sz="1400" b="1" dirty="0"/>
              <a:t>public:</a:t>
            </a:r>
          </a:p>
          <a:p>
            <a:pPr marL="400050" lvl="1" indent="0">
              <a:buFontTx/>
              <a:buNone/>
              <a:defRPr/>
            </a:pPr>
            <a:r>
              <a:rPr lang="en-US" altLang="zh-CN" sz="1400" b="1" dirty="0"/>
              <a:t>void </a:t>
            </a:r>
            <a:r>
              <a:rPr lang="en-US" altLang="zh-CN" sz="1600" b="1" dirty="0" err="1">
                <a:solidFill>
                  <a:srgbClr val="0000CC"/>
                </a:solidFill>
              </a:rPr>
              <a:t>setDogName</a:t>
            </a:r>
            <a:r>
              <a:rPr lang="en-US" altLang="zh-CN" sz="1400" b="1" dirty="0"/>
              <a:t>(char Name[10]){           </a:t>
            </a:r>
            <a:r>
              <a:rPr lang="en-US" altLang="zh-CN" sz="1400" b="1" dirty="0" err="1"/>
              <a:t>strcpy_s</a:t>
            </a:r>
            <a:r>
              <a:rPr lang="en-US" altLang="zh-CN" sz="1400" b="1" dirty="0"/>
              <a:t>(name, name); }</a:t>
            </a:r>
          </a:p>
          <a:p>
            <a:pPr marL="400050" lvl="1" indent="0">
              <a:buFontTx/>
              <a:buNone/>
              <a:defRPr/>
            </a:pPr>
            <a:r>
              <a:rPr lang="en-US" altLang="zh-CN" sz="1400" b="1" dirty="0"/>
              <a:t>void </a:t>
            </a:r>
            <a:r>
              <a:rPr lang="en-US" altLang="zh-CN" sz="1600" b="1" dirty="0">
                <a:solidFill>
                  <a:srgbClr val="0000CC"/>
                </a:solidFill>
              </a:rPr>
              <a:t>Growth(</a:t>
            </a:r>
            <a:r>
              <a:rPr lang="en-US" altLang="zh-CN" sz="1600" b="1" dirty="0" err="1">
                <a:solidFill>
                  <a:srgbClr val="0000CC"/>
                </a:solidFill>
              </a:rPr>
              <a:t>int</a:t>
            </a:r>
            <a:r>
              <a:rPr lang="en-US" altLang="zh-CN" sz="1600" b="1" dirty="0">
                <a:solidFill>
                  <a:srgbClr val="0000CC"/>
                </a:solidFill>
              </a:rPr>
              <a:t> h)</a:t>
            </a:r>
            <a:r>
              <a:rPr lang="en-US" altLang="zh-CN" sz="1400" b="1" dirty="0"/>
              <a:t>{ high += h; }</a:t>
            </a:r>
          </a:p>
          <a:p>
            <a:pPr marL="400050" lvl="1" indent="0">
              <a:buFontTx/>
              <a:buNone/>
              <a:defRPr/>
            </a:pPr>
            <a:r>
              <a:rPr lang="en-US" altLang="zh-CN" sz="1400" b="1" dirty="0"/>
              <a:t>void </a:t>
            </a:r>
            <a:r>
              <a:rPr lang="en-US" altLang="zh-CN" sz="1600" b="1" dirty="0" err="1">
                <a:solidFill>
                  <a:srgbClr val="0000CC"/>
                </a:solidFill>
              </a:rPr>
              <a:t>setOwne</a:t>
            </a:r>
            <a:r>
              <a:rPr lang="en-US" altLang="zh-CN" sz="1400" b="1" dirty="0" err="1"/>
              <a:t>r</a:t>
            </a:r>
            <a:r>
              <a:rPr lang="en-US" altLang="zh-CN" sz="1400" b="1" dirty="0"/>
              <a:t>(char Owner[10]){        </a:t>
            </a:r>
            <a:r>
              <a:rPr lang="en-US" altLang="zh-CN" sz="1400" b="1" dirty="0" err="1"/>
              <a:t>strcpy_s</a:t>
            </a:r>
            <a:r>
              <a:rPr lang="en-US" altLang="zh-CN" sz="1400" b="1" dirty="0"/>
              <a:t>(owner, Owner);}</a:t>
            </a:r>
          </a:p>
          <a:p>
            <a:pPr marL="400050" lvl="1" indent="0">
              <a:buFontTx/>
              <a:buNone/>
              <a:defRPr/>
            </a:pPr>
            <a:r>
              <a:rPr lang="en-US" altLang="zh-CN" sz="1400" b="1" dirty="0"/>
              <a:t>char* </a:t>
            </a:r>
            <a:r>
              <a:rPr lang="en-US" altLang="zh-CN" sz="1800" b="1" dirty="0" err="1">
                <a:solidFill>
                  <a:srgbClr val="0000CC"/>
                </a:solidFill>
              </a:rPr>
              <a:t>getName</a:t>
            </a:r>
            <a:r>
              <a:rPr lang="en-US" altLang="zh-CN" sz="1800" b="1" dirty="0">
                <a:solidFill>
                  <a:srgbClr val="0000CC"/>
                </a:solidFill>
              </a:rPr>
              <a:t>(){ </a:t>
            </a:r>
            <a:r>
              <a:rPr lang="en-US" altLang="zh-CN" sz="1400" b="1" dirty="0"/>
              <a:t>return name; }</a:t>
            </a:r>
          </a:p>
          <a:p>
            <a:pPr marL="400050" lvl="1" indent="0">
              <a:buFontTx/>
              <a:buNone/>
              <a:defRPr/>
            </a:pPr>
            <a:r>
              <a:rPr lang="en-US" altLang="zh-CN" sz="1400" b="1" dirty="0"/>
              <a:t>……</a:t>
            </a:r>
          </a:p>
          <a:p>
            <a:pPr marL="0" indent="0">
              <a:buFontTx/>
              <a:buNone/>
              <a:defRPr/>
            </a:pPr>
            <a:r>
              <a:rPr lang="en-US" altLang="zh-CN" sz="1400" b="1" dirty="0"/>
              <a:t>};</a:t>
            </a:r>
          </a:p>
          <a:p>
            <a:pPr marL="0" indent="0">
              <a:buFontTx/>
              <a:buNone/>
              <a:defRPr/>
            </a:pPr>
            <a:r>
              <a:rPr lang="en-US" altLang="zh-CN" sz="1400" b="1" dirty="0" err="1"/>
              <a:t>struct</a:t>
            </a:r>
            <a:r>
              <a:rPr lang="en-US" altLang="zh-CN" sz="1400" b="1" dirty="0"/>
              <a:t> Cat{</a:t>
            </a:r>
          </a:p>
          <a:p>
            <a:pPr marL="400050" lvl="1" indent="0">
              <a:buFontTx/>
              <a:buNone/>
              <a:defRPr/>
            </a:pPr>
            <a:r>
              <a:rPr lang="en-US" altLang="zh-CN" sz="1400" b="1" dirty="0"/>
              <a:t>char name[10], owner[10];</a:t>
            </a:r>
          </a:p>
          <a:p>
            <a:pPr marL="400050" lvl="1" indent="0">
              <a:buFontTx/>
              <a:buNone/>
              <a:defRPr/>
            </a:pPr>
            <a:r>
              <a:rPr lang="en-US" altLang="zh-CN" sz="1400" b="1" dirty="0"/>
              <a:t> float high;</a:t>
            </a:r>
          </a:p>
          <a:p>
            <a:pPr marL="0" indent="0">
              <a:buFontTx/>
              <a:buNone/>
              <a:defRPr/>
            </a:pPr>
            <a:r>
              <a:rPr lang="en-US" altLang="zh-CN" sz="1400" b="1" dirty="0"/>
              <a:t>public:</a:t>
            </a:r>
          </a:p>
          <a:p>
            <a:pPr marL="400050" lvl="1" indent="0">
              <a:buFontTx/>
              <a:buNone/>
              <a:defRPr/>
            </a:pPr>
            <a:r>
              <a:rPr lang="en-US" altLang="zh-CN" sz="1400" b="1" dirty="0"/>
              <a:t>void </a:t>
            </a:r>
            <a:r>
              <a:rPr lang="en-US" altLang="zh-CN" sz="1400" b="1" dirty="0" err="1">
                <a:solidFill>
                  <a:srgbClr val="FF0000"/>
                </a:solidFill>
              </a:rPr>
              <a:t>setCatName</a:t>
            </a:r>
            <a:r>
              <a:rPr lang="en-US" altLang="zh-CN" sz="1400" b="1" dirty="0"/>
              <a:t>(…){……}</a:t>
            </a:r>
          </a:p>
          <a:p>
            <a:pPr marL="400050" lvl="1" indent="0">
              <a:buFontTx/>
              <a:buNone/>
              <a:defRPr/>
            </a:pPr>
            <a:r>
              <a:rPr lang="en-US" altLang="zh-CN" sz="1400" b="1" dirty="0"/>
              <a:t>void </a:t>
            </a:r>
            <a:r>
              <a:rPr lang="en-US" altLang="zh-CN" sz="1400" b="1" dirty="0">
                <a:solidFill>
                  <a:srgbClr val="FF0000"/>
                </a:solidFill>
              </a:rPr>
              <a:t>Growth(</a:t>
            </a:r>
            <a:r>
              <a:rPr lang="en-US" altLang="zh-CN" sz="1400" b="1" dirty="0" err="1">
                <a:solidFill>
                  <a:srgbClr val="FF0000"/>
                </a:solidFill>
              </a:rPr>
              <a:t>int</a:t>
            </a:r>
            <a:r>
              <a:rPr lang="en-US" altLang="zh-CN" sz="1400" b="1" dirty="0">
                <a:solidFill>
                  <a:srgbClr val="FF0000"/>
                </a:solidFill>
              </a:rPr>
              <a:t> h)</a:t>
            </a:r>
            <a:r>
              <a:rPr lang="en-US" altLang="zh-CN" sz="1400" b="1" dirty="0"/>
              <a:t>{……; }</a:t>
            </a:r>
          </a:p>
          <a:p>
            <a:pPr marL="400050" lvl="1" indent="0">
              <a:buFontTx/>
              <a:buNone/>
              <a:defRPr/>
            </a:pPr>
            <a:r>
              <a:rPr lang="en-US" altLang="zh-CN" sz="1400" b="1" dirty="0"/>
              <a:t>void </a:t>
            </a:r>
            <a:r>
              <a:rPr lang="en-US" altLang="zh-CN" sz="1400" b="1" dirty="0" err="1">
                <a:solidFill>
                  <a:srgbClr val="FF0000"/>
                </a:solidFill>
              </a:rPr>
              <a:t>setOwner</a:t>
            </a:r>
            <a:r>
              <a:rPr lang="en-US" altLang="zh-CN" sz="1400" b="1" dirty="0"/>
              <a:t>(……}</a:t>
            </a:r>
          </a:p>
          <a:p>
            <a:pPr marL="400050" lvl="1" indent="0">
              <a:buFontTx/>
              <a:buNone/>
              <a:defRPr/>
            </a:pPr>
            <a:r>
              <a:rPr lang="en-US" altLang="zh-CN" sz="1400" b="1" dirty="0"/>
              <a:t>char* </a:t>
            </a:r>
            <a:r>
              <a:rPr lang="en-US" altLang="zh-CN" sz="1400" b="1" dirty="0" err="1">
                <a:solidFill>
                  <a:srgbClr val="FF0000"/>
                </a:solidFill>
              </a:rPr>
              <a:t>getName</a:t>
            </a:r>
            <a:r>
              <a:rPr lang="en-US" altLang="zh-CN" sz="1400" b="1" dirty="0">
                <a:solidFill>
                  <a:srgbClr val="FF0000"/>
                </a:solidFill>
              </a:rPr>
              <a:t>(){ </a:t>
            </a:r>
            <a:r>
              <a:rPr lang="en-US" altLang="zh-CN" sz="1400" b="1" dirty="0"/>
              <a:t>…… }</a:t>
            </a:r>
          </a:p>
          <a:p>
            <a:pPr marL="400050" lvl="1" indent="0">
              <a:buFontTx/>
              <a:buNone/>
              <a:defRPr/>
            </a:pPr>
            <a:r>
              <a:rPr lang="en-US" altLang="zh-CN" sz="1400" b="1" dirty="0"/>
              <a:t>char* </a:t>
            </a:r>
            <a:r>
              <a:rPr lang="en-US" altLang="zh-CN" sz="1400" b="1" dirty="0" err="1">
                <a:solidFill>
                  <a:srgbClr val="FF0000"/>
                </a:solidFill>
              </a:rPr>
              <a:t>getOwner</a:t>
            </a:r>
            <a:r>
              <a:rPr lang="en-US" altLang="zh-CN" sz="1400" b="1" dirty="0">
                <a:solidFill>
                  <a:srgbClr val="FF0000"/>
                </a:solidFill>
              </a:rPr>
              <a:t>(){ </a:t>
            </a:r>
            <a:r>
              <a:rPr lang="en-US" altLang="zh-CN" sz="1400" b="1" dirty="0"/>
              <a:t>…… }</a:t>
            </a:r>
          </a:p>
          <a:p>
            <a:pPr marL="400050" lvl="1" indent="0">
              <a:buFontTx/>
              <a:buNone/>
              <a:defRPr/>
            </a:pPr>
            <a:r>
              <a:rPr lang="en-US" altLang="zh-CN" sz="1400" b="1" dirty="0"/>
              <a:t>float </a:t>
            </a:r>
            <a:r>
              <a:rPr lang="en-US" altLang="zh-CN" sz="1400" b="1" dirty="0" err="1">
                <a:solidFill>
                  <a:srgbClr val="FF0000"/>
                </a:solidFill>
              </a:rPr>
              <a:t>getHigh</a:t>
            </a:r>
            <a:r>
              <a:rPr lang="en-US" altLang="zh-CN" sz="1400" b="1" dirty="0">
                <a:solidFill>
                  <a:srgbClr val="FF0000"/>
                </a:solidFill>
              </a:rPr>
              <a:t>(</a:t>
            </a:r>
            <a:r>
              <a:rPr lang="en-US" altLang="zh-CN" sz="1400" b="1" dirty="0"/>
              <a:t>){ return high; }</a:t>
            </a:r>
          </a:p>
          <a:p>
            <a:pPr marL="0" indent="0">
              <a:buFontTx/>
              <a:buNone/>
              <a:defRPr/>
            </a:pPr>
            <a:r>
              <a:rPr lang="en-US" altLang="zh-CN" sz="1400" b="1" dirty="0"/>
              <a:t>};</a:t>
            </a:r>
          </a:p>
          <a:p>
            <a:pPr marL="0" indent="0">
              <a:buFontTx/>
              <a:buNone/>
              <a:defRPr/>
            </a:pPr>
            <a:endParaRPr lang="zh-CN" altLang="en-US" sz="1400" b="1" dirty="0"/>
          </a:p>
        </p:txBody>
      </p:sp>
      <p:sp>
        <p:nvSpPr>
          <p:cNvPr id="4" name="矩形 3"/>
          <p:cNvSpPr>
            <a:spLocks noChangeArrowheads="1"/>
          </p:cNvSpPr>
          <p:nvPr/>
        </p:nvSpPr>
        <p:spPr bwMode="auto">
          <a:xfrm>
            <a:off x="5499947" y="3441700"/>
            <a:ext cx="3644053" cy="3416300"/>
          </a:xfrm>
          <a:prstGeom prst="rect">
            <a:avLst/>
          </a:prstGeom>
          <a:solidFill>
            <a:schemeClr val="bg1">
              <a:lumMod val="95000"/>
            </a:schemeClr>
          </a:solid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1800" dirty="0"/>
              <a:t>Cat tom;</a:t>
            </a:r>
          </a:p>
          <a:p>
            <a:pPr eaLnBrk="1" hangingPunct="1">
              <a:spcBef>
                <a:spcPct val="0"/>
              </a:spcBef>
              <a:buFontTx/>
              <a:buNone/>
            </a:pPr>
            <a:r>
              <a:rPr lang="en-US" altLang="zh-CN" sz="1800" dirty="0" err="1"/>
              <a:t>int</a:t>
            </a:r>
            <a:r>
              <a:rPr lang="en-US" altLang="zh-CN" sz="1800" dirty="0"/>
              <a:t> main(</a:t>
            </a:r>
            <a:r>
              <a:rPr lang="en-US" altLang="zh-CN" sz="1800" dirty="0" err="1"/>
              <a:t>int</a:t>
            </a:r>
            <a:r>
              <a:rPr lang="en-US" altLang="zh-CN" sz="1800" dirty="0"/>
              <a:t> </a:t>
            </a:r>
            <a:r>
              <a:rPr lang="en-US" altLang="zh-CN" sz="1800" dirty="0" err="1"/>
              <a:t>argc</a:t>
            </a:r>
            <a:r>
              <a:rPr lang="en-US" altLang="zh-CN" sz="1800" dirty="0"/>
              <a:t>, _TCHAR* </a:t>
            </a:r>
            <a:r>
              <a:rPr lang="en-US" altLang="zh-CN" sz="1800" dirty="0" err="1"/>
              <a:t>argv</a:t>
            </a:r>
            <a:r>
              <a:rPr lang="en-US" altLang="zh-CN" sz="1800" dirty="0"/>
              <a:t>[])</a:t>
            </a:r>
          </a:p>
          <a:p>
            <a:pPr eaLnBrk="1" hangingPunct="1">
              <a:spcBef>
                <a:spcPct val="0"/>
              </a:spcBef>
              <a:buFontTx/>
              <a:buNone/>
            </a:pPr>
            <a:r>
              <a:rPr lang="en-US" altLang="zh-CN" sz="1800" dirty="0"/>
              <a:t>{</a:t>
            </a:r>
          </a:p>
          <a:p>
            <a:pPr lvl="1" eaLnBrk="1" hangingPunct="1">
              <a:spcBef>
                <a:spcPct val="0"/>
              </a:spcBef>
              <a:buFontTx/>
              <a:buNone/>
            </a:pPr>
            <a:r>
              <a:rPr lang="en-US" altLang="zh-CN" sz="1800" dirty="0"/>
              <a:t>Dog dog1, dog2, dog3;</a:t>
            </a:r>
          </a:p>
          <a:p>
            <a:pPr lvl="1" eaLnBrk="1" hangingPunct="1">
              <a:spcBef>
                <a:spcPct val="0"/>
              </a:spcBef>
              <a:buFontTx/>
              <a:buNone/>
            </a:pPr>
            <a:r>
              <a:rPr lang="en-US" altLang="zh-CN" sz="1800" dirty="0">
                <a:solidFill>
                  <a:srgbClr val="FF0000"/>
                </a:solidFill>
              </a:rPr>
              <a:t>dog1.setDogName("</a:t>
            </a:r>
            <a:r>
              <a:rPr lang="en-US" altLang="zh-CN" sz="1800" dirty="0" err="1">
                <a:solidFill>
                  <a:srgbClr val="FF0000"/>
                </a:solidFill>
              </a:rPr>
              <a:t>joo</a:t>
            </a:r>
            <a:r>
              <a:rPr lang="en-US" altLang="zh-CN" sz="1800" dirty="0">
                <a:solidFill>
                  <a:srgbClr val="FF0000"/>
                </a:solidFill>
              </a:rPr>
              <a:t>");</a:t>
            </a:r>
          </a:p>
          <a:p>
            <a:pPr lvl="1" eaLnBrk="1" hangingPunct="1">
              <a:spcBef>
                <a:spcPct val="0"/>
              </a:spcBef>
              <a:buFontTx/>
              <a:buNone/>
            </a:pPr>
            <a:r>
              <a:rPr lang="en-US" altLang="zh-CN" sz="1800" dirty="0">
                <a:solidFill>
                  <a:srgbClr val="FF0000"/>
                </a:solidFill>
              </a:rPr>
              <a:t>dog2.setOwner("john");</a:t>
            </a:r>
          </a:p>
          <a:p>
            <a:pPr lvl="1" eaLnBrk="1" hangingPunct="1">
              <a:spcBef>
                <a:spcPct val="0"/>
              </a:spcBef>
              <a:buFontTx/>
              <a:buNone/>
            </a:pPr>
            <a:r>
              <a:rPr lang="en-US" altLang="zh-CN" sz="1800" dirty="0">
                <a:solidFill>
                  <a:srgbClr val="FF0000"/>
                </a:solidFill>
              </a:rPr>
              <a:t>dog1.Growth(2);</a:t>
            </a:r>
          </a:p>
          <a:p>
            <a:pPr lvl="1" eaLnBrk="1" hangingPunct="1">
              <a:spcBef>
                <a:spcPct val="0"/>
              </a:spcBef>
              <a:buFontTx/>
              <a:buNone/>
            </a:pPr>
            <a:r>
              <a:rPr lang="en-US" altLang="zh-CN" sz="1800" b="1" dirty="0">
                <a:solidFill>
                  <a:srgbClr val="0000CC"/>
                </a:solidFill>
              </a:rPr>
              <a:t>//Dog1.hight=9;   error</a:t>
            </a:r>
          </a:p>
          <a:p>
            <a:pPr lvl="1" eaLnBrk="1" hangingPunct="1">
              <a:spcBef>
                <a:spcPct val="0"/>
              </a:spcBef>
              <a:buFontTx/>
              <a:buNone/>
            </a:pPr>
            <a:r>
              <a:rPr lang="en-US" altLang="zh-CN" sz="1800" dirty="0"/>
              <a:t>……</a:t>
            </a:r>
            <a:endParaRPr lang="en-US" altLang="zh-CN" sz="1800" dirty="0">
              <a:solidFill>
                <a:srgbClr val="FF0000"/>
              </a:solidFill>
            </a:endParaRPr>
          </a:p>
          <a:p>
            <a:pPr lvl="1" eaLnBrk="1" hangingPunct="1">
              <a:spcBef>
                <a:spcPct val="0"/>
              </a:spcBef>
              <a:buFontTx/>
              <a:buNone/>
            </a:pPr>
            <a:r>
              <a:rPr lang="en-US" altLang="zh-CN" sz="1800" dirty="0" err="1"/>
              <a:t>printf</a:t>
            </a:r>
            <a:r>
              <a:rPr lang="en-US" altLang="zh-CN" sz="1800" dirty="0"/>
              <a:t>("%d", </a:t>
            </a:r>
            <a:r>
              <a:rPr lang="en-US" altLang="zh-CN" sz="1800" dirty="0" err="1">
                <a:solidFill>
                  <a:srgbClr val="FF0000"/>
                </a:solidFill>
              </a:rPr>
              <a:t>tom.getHigh</a:t>
            </a:r>
            <a:r>
              <a:rPr lang="en-US" altLang="zh-CN" sz="1800" dirty="0">
                <a:solidFill>
                  <a:srgbClr val="FF0000"/>
                </a:solidFill>
              </a:rPr>
              <a:t>());</a:t>
            </a:r>
          </a:p>
          <a:p>
            <a:pPr lvl="1" eaLnBrk="1" hangingPunct="1">
              <a:spcBef>
                <a:spcPct val="0"/>
              </a:spcBef>
              <a:buFontTx/>
              <a:buNone/>
            </a:pPr>
            <a:r>
              <a:rPr lang="en-US" altLang="zh-CN" sz="1800" dirty="0"/>
              <a:t>return 0;</a:t>
            </a:r>
          </a:p>
          <a:p>
            <a:pPr eaLnBrk="1" hangingPunct="1">
              <a:spcBef>
                <a:spcPct val="0"/>
              </a:spcBef>
              <a:buFontTx/>
              <a:buNone/>
            </a:pPr>
            <a:r>
              <a:rPr lang="en-US" altLang="zh-CN" sz="1800" dirty="0"/>
              <a:t>}</a:t>
            </a:r>
            <a:endParaRPr lang="zh-CN" altLang="en-US" sz="1800" dirty="0"/>
          </a:p>
        </p:txBody>
      </p:sp>
      <p:pic>
        <p:nvPicPr>
          <p:cNvPr id="1946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849322" y="1125538"/>
            <a:ext cx="1873250"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166081" y="3930650"/>
            <a:ext cx="2157413" cy="154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a:xfrm>
            <a:off x="0" y="73672"/>
            <a:ext cx="8686800" cy="811195"/>
          </a:xfrm>
        </p:spPr>
        <p:txBody>
          <a:bodyPr/>
          <a:lstStyle/>
          <a:p>
            <a:r>
              <a:rPr lang="zh-CN" altLang="en-US" sz="3200" b="1" kern="0" dirty="0">
                <a:solidFill>
                  <a:srgbClr val="0000CC"/>
                </a:solidFill>
              </a:rPr>
              <a:t>（</a:t>
            </a:r>
            <a:r>
              <a:rPr lang="en-US" altLang="zh-CN" sz="3200" b="1" kern="0" dirty="0">
                <a:solidFill>
                  <a:srgbClr val="0000CC"/>
                </a:solidFill>
              </a:rPr>
              <a:t>5）</a:t>
            </a:r>
            <a:r>
              <a:rPr lang="zh-CN" altLang="en-US" sz="3200" b="1" kern="0" dirty="0">
                <a:solidFill>
                  <a:srgbClr val="0000CC"/>
                </a:solidFill>
              </a:rPr>
              <a:t>程序范型对比</a:t>
            </a:r>
            <a:r>
              <a:rPr lang="zh-CN" altLang="en-US" sz="3200" b="1" kern="0" dirty="0">
                <a:solidFill>
                  <a:srgbClr val="FF0000"/>
                </a:solidFill>
              </a:rPr>
              <a:t>：猫狗的</a:t>
            </a:r>
            <a:r>
              <a:rPr lang="zh-CN" altLang="en-US" sz="3200" b="1" dirty="0">
                <a:solidFill>
                  <a:srgbClr val="0000CC"/>
                </a:solidFill>
              </a:rPr>
              <a:t>ＯＯＰ</a:t>
            </a:r>
            <a:r>
              <a:rPr lang="zh-CN" altLang="en-US" sz="3200" b="1" kern="0" dirty="0">
                <a:solidFill>
                  <a:srgbClr val="0000CC"/>
                </a:solidFill>
              </a:rPr>
              <a:t>程序</a:t>
            </a:r>
            <a:endParaRPr lang="zh-CN" altLang="en-US" sz="32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anim calcmode="lin" valueType="num">
                                      <p:cBhvr additive="base">
                                        <p:cTn id="47"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6"/>
                                        </p:tgtEl>
                                        <p:attrNameLst>
                                          <p:attrName>style.visibility</p:attrName>
                                        </p:attrNameLst>
                                      </p:cBhvr>
                                      <p:to>
                                        <p:strVal val="visible"/>
                                      </p:to>
                                    </p:set>
                                    <p:anim calcmode="lin" valueType="num">
                                      <p:cBhvr additive="base">
                                        <p:cTn id="53" dur="500" fill="hold"/>
                                        <p:tgtEl>
                                          <p:spTgt spid="6"/>
                                        </p:tgtEl>
                                        <p:attrNameLst>
                                          <p:attrName>ppt_x</p:attrName>
                                        </p:attrNameLst>
                                      </p:cBhvr>
                                      <p:tavLst>
                                        <p:tav tm="0">
                                          <p:val>
                                            <p:strVal val="#ppt_x"/>
                                          </p:val>
                                        </p:tav>
                                        <p:tav tm="100000">
                                          <p:val>
                                            <p:strVal val="#ppt_x"/>
                                          </p:val>
                                        </p:tav>
                                      </p:tavLst>
                                    </p:anim>
                                    <p:anim calcmode="lin" valueType="num">
                                      <p:cBhvr additive="base">
                                        <p:cTn id="5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 presetClass="entr" presetSubtype="4" fill="hold" nodeType="clickEffect">
                                  <p:stCondLst>
                                    <p:cond delay="0"/>
                                  </p:stCondLst>
                                  <p:childTnLst>
                                    <p:set>
                                      <p:cBhvr>
                                        <p:cTn id="58" dur="1" fill="hold">
                                          <p:stCondLst>
                                            <p:cond delay="0"/>
                                          </p:stCondLst>
                                        </p:cTn>
                                        <p:tgtEl>
                                          <p:spTgt spid="3">
                                            <p:txEl>
                                              <p:pRg st="11" end="11"/>
                                            </p:txEl>
                                          </p:spTgt>
                                        </p:tgtEl>
                                        <p:attrNameLst>
                                          <p:attrName>style.visibility</p:attrName>
                                        </p:attrNameLst>
                                      </p:cBhvr>
                                      <p:to>
                                        <p:strVal val="visible"/>
                                      </p:to>
                                    </p:set>
                                    <p:anim calcmode="lin" valueType="num">
                                      <p:cBhvr additive="base">
                                        <p:cTn id="59"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2" end="12"/>
                                            </p:txEl>
                                          </p:spTgt>
                                        </p:tgtEl>
                                        <p:attrNameLst>
                                          <p:attrName>style.visibility</p:attrName>
                                        </p:attrNameLst>
                                      </p:cBhvr>
                                      <p:to>
                                        <p:strVal val="visible"/>
                                      </p:to>
                                    </p:set>
                                    <p:anim calcmode="lin" valueType="num">
                                      <p:cBhvr additive="base">
                                        <p:cTn id="63"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
                                            <p:txEl>
                                              <p:pRg st="13" end="13"/>
                                            </p:txEl>
                                          </p:spTgt>
                                        </p:tgtEl>
                                        <p:attrNameLst>
                                          <p:attrName>style.visibility</p:attrName>
                                        </p:attrNameLst>
                                      </p:cBhvr>
                                      <p:to>
                                        <p:strVal val="visible"/>
                                      </p:to>
                                    </p:set>
                                    <p:anim calcmode="lin" valueType="num">
                                      <p:cBhvr additive="base">
                                        <p:cTn id="67"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
                                            <p:txEl>
                                              <p:pRg st="14" end="14"/>
                                            </p:txEl>
                                          </p:spTgt>
                                        </p:tgtEl>
                                        <p:attrNameLst>
                                          <p:attrName>style.visibility</p:attrName>
                                        </p:attrNameLst>
                                      </p:cBhvr>
                                      <p:to>
                                        <p:strVal val="visible"/>
                                      </p:to>
                                    </p:set>
                                    <p:anim calcmode="lin" valueType="num">
                                      <p:cBhvr additive="base">
                                        <p:cTn id="71"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2"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
                                            <p:txEl>
                                              <p:pRg st="15" end="15"/>
                                            </p:txEl>
                                          </p:spTgt>
                                        </p:tgtEl>
                                        <p:attrNameLst>
                                          <p:attrName>style.visibility</p:attrName>
                                        </p:attrNameLst>
                                      </p:cBhvr>
                                      <p:to>
                                        <p:strVal val="visible"/>
                                      </p:to>
                                    </p:set>
                                    <p:anim calcmode="lin" valueType="num">
                                      <p:cBhvr additive="base">
                                        <p:cTn id="75"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
                                            <p:txEl>
                                              <p:pRg st="16" end="16"/>
                                            </p:txEl>
                                          </p:spTgt>
                                        </p:tgtEl>
                                        <p:attrNameLst>
                                          <p:attrName>style.visibility</p:attrName>
                                        </p:attrNameLst>
                                      </p:cBhvr>
                                      <p:to>
                                        <p:strVal val="visible"/>
                                      </p:to>
                                    </p:set>
                                    <p:anim calcmode="lin" valueType="num">
                                      <p:cBhvr additive="base">
                                        <p:cTn id="79"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3">
                                            <p:txEl>
                                              <p:pRg st="16" end="16"/>
                                            </p:txEl>
                                          </p:spTgt>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3">
                                            <p:txEl>
                                              <p:pRg st="17" end="17"/>
                                            </p:txEl>
                                          </p:spTgt>
                                        </p:tgtEl>
                                        <p:attrNameLst>
                                          <p:attrName>style.visibility</p:attrName>
                                        </p:attrNameLst>
                                      </p:cBhvr>
                                      <p:to>
                                        <p:strVal val="visible"/>
                                      </p:to>
                                    </p:set>
                                    <p:anim calcmode="lin" valueType="num">
                                      <p:cBhvr additive="base">
                                        <p:cTn id="83" dur="500" fill="hold"/>
                                        <p:tgtEl>
                                          <p:spTgt spid="3">
                                            <p:txEl>
                                              <p:pRg st="17" end="17"/>
                                            </p:txEl>
                                          </p:spTgt>
                                        </p:tgtEl>
                                        <p:attrNameLst>
                                          <p:attrName>ppt_x</p:attrName>
                                        </p:attrNameLst>
                                      </p:cBhvr>
                                      <p:tavLst>
                                        <p:tav tm="0">
                                          <p:val>
                                            <p:strVal val="#ppt_x"/>
                                          </p:val>
                                        </p:tav>
                                        <p:tav tm="100000">
                                          <p:val>
                                            <p:strVal val="#ppt_x"/>
                                          </p:val>
                                        </p:tav>
                                      </p:tavLst>
                                    </p:anim>
                                    <p:anim calcmode="lin" valueType="num">
                                      <p:cBhvr additive="base">
                                        <p:cTn id="84" dur="500" fill="hold"/>
                                        <p:tgtEl>
                                          <p:spTgt spid="3">
                                            <p:txEl>
                                              <p:pRg st="17" end="17"/>
                                            </p:txEl>
                                          </p:spTgt>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
                                            <p:txEl>
                                              <p:pRg st="18" end="18"/>
                                            </p:txEl>
                                          </p:spTgt>
                                        </p:tgtEl>
                                        <p:attrNameLst>
                                          <p:attrName>style.visibility</p:attrName>
                                        </p:attrNameLst>
                                      </p:cBhvr>
                                      <p:to>
                                        <p:strVal val="visible"/>
                                      </p:to>
                                    </p:set>
                                    <p:anim calcmode="lin" valueType="num">
                                      <p:cBhvr additive="base">
                                        <p:cTn id="87" dur="500" fill="hold"/>
                                        <p:tgtEl>
                                          <p:spTgt spid="3">
                                            <p:txEl>
                                              <p:pRg st="18" end="18"/>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
                                            <p:txEl>
                                              <p:pRg st="18" end="18"/>
                                            </p:txEl>
                                          </p:spTgt>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
                                            <p:txEl>
                                              <p:pRg st="19" end="19"/>
                                            </p:txEl>
                                          </p:spTgt>
                                        </p:tgtEl>
                                        <p:attrNameLst>
                                          <p:attrName>style.visibility</p:attrName>
                                        </p:attrNameLst>
                                      </p:cBhvr>
                                      <p:to>
                                        <p:strVal val="visible"/>
                                      </p:to>
                                    </p:set>
                                    <p:anim calcmode="lin" valueType="num">
                                      <p:cBhvr additive="base">
                                        <p:cTn id="91" dur="500" fill="hold"/>
                                        <p:tgtEl>
                                          <p:spTgt spid="3">
                                            <p:txEl>
                                              <p:pRg st="19" end="19"/>
                                            </p:txEl>
                                          </p:spTgt>
                                        </p:tgtEl>
                                        <p:attrNameLst>
                                          <p:attrName>ppt_x</p:attrName>
                                        </p:attrNameLst>
                                      </p:cBhvr>
                                      <p:tavLst>
                                        <p:tav tm="0">
                                          <p:val>
                                            <p:strVal val="#ppt_x"/>
                                          </p:val>
                                        </p:tav>
                                        <p:tav tm="100000">
                                          <p:val>
                                            <p:strVal val="#ppt_x"/>
                                          </p:val>
                                        </p:tav>
                                      </p:tavLst>
                                    </p:anim>
                                    <p:anim calcmode="lin" valueType="num">
                                      <p:cBhvr additive="base">
                                        <p:cTn id="92" dur="500" fill="hold"/>
                                        <p:tgtEl>
                                          <p:spTgt spid="3">
                                            <p:txEl>
                                              <p:pRg st="19" end="19"/>
                                            </p:txEl>
                                          </p:spTgt>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
                                            <p:txEl>
                                              <p:pRg st="20" end="20"/>
                                            </p:txEl>
                                          </p:spTgt>
                                        </p:tgtEl>
                                        <p:attrNameLst>
                                          <p:attrName>style.visibility</p:attrName>
                                        </p:attrNameLst>
                                      </p:cBhvr>
                                      <p:to>
                                        <p:strVal val="visible"/>
                                      </p:to>
                                    </p:set>
                                    <p:anim calcmode="lin" valueType="num">
                                      <p:cBhvr additive="base">
                                        <p:cTn id="95" dur="500" fill="hold"/>
                                        <p:tgtEl>
                                          <p:spTgt spid="3">
                                            <p:txEl>
                                              <p:pRg st="20" end="20"/>
                                            </p:txEl>
                                          </p:spTgt>
                                        </p:tgtEl>
                                        <p:attrNameLst>
                                          <p:attrName>ppt_x</p:attrName>
                                        </p:attrNameLst>
                                      </p:cBhvr>
                                      <p:tavLst>
                                        <p:tav tm="0">
                                          <p:val>
                                            <p:strVal val="#ppt_x"/>
                                          </p:val>
                                        </p:tav>
                                        <p:tav tm="100000">
                                          <p:val>
                                            <p:strVal val="#ppt_x"/>
                                          </p:val>
                                        </p:tav>
                                      </p:tavLst>
                                    </p:anim>
                                    <p:anim calcmode="lin" valueType="num">
                                      <p:cBhvr additive="base">
                                        <p:cTn id="96" dur="500" fill="hold"/>
                                        <p:tgtEl>
                                          <p:spTgt spid="3">
                                            <p:txEl>
                                              <p:pRg st="20" end="20"/>
                                            </p:txEl>
                                          </p:spTgt>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3">
                                            <p:txEl>
                                              <p:pRg st="21" end="21"/>
                                            </p:txEl>
                                          </p:spTgt>
                                        </p:tgtEl>
                                        <p:attrNameLst>
                                          <p:attrName>style.visibility</p:attrName>
                                        </p:attrNameLst>
                                      </p:cBhvr>
                                      <p:to>
                                        <p:strVal val="visible"/>
                                      </p:to>
                                    </p:set>
                                    <p:anim calcmode="lin" valueType="num">
                                      <p:cBhvr additive="base">
                                        <p:cTn id="99" dur="500" fill="hold"/>
                                        <p:tgtEl>
                                          <p:spTgt spid="3">
                                            <p:txEl>
                                              <p:pRg st="21" end="21"/>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
                                            <p:txEl>
                                              <p:pRg st="21" end="21"/>
                                            </p:txEl>
                                          </p:spTgt>
                                        </p:tgtEl>
                                        <p:attrNameLst>
                                          <p:attrName>ppt_y</p:attrName>
                                        </p:attrNameLst>
                                      </p:cBhvr>
                                      <p:tavLst>
                                        <p:tav tm="0">
                                          <p:val>
                                            <p:strVal val="1+#ppt_h/2"/>
                                          </p:val>
                                        </p:tav>
                                        <p:tav tm="100000">
                                          <p:val>
                                            <p:strVal val="#ppt_y"/>
                                          </p:val>
                                        </p:tav>
                                      </p:tavLst>
                                    </p:anim>
                                  </p:childTnLst>
                                </p:cTn>
                              </p:par>
                            </p:childTnLst>
                          </p:cTn>
                        </p:par>
                      </p:childTnLst>
                    </p:cTn>
                  </p:par>
                  <p:par>
                    <p:cTn id="101" fill="hold" nodeType="clickPar">
                      <p:stCondLst>
                        <p:cond delay="indefinite"/>
                      </p:stCondLst>
                      <p:childTnLst>
                        <p:par>
                          <p:cTn id="102" fill="hold" nodeType="withGroup">
                            <p:stCondLst>
                              <p:cond delay="0"/>
                            </p:stCondLst>
                            <p:childTnLst>
                              <p:par>
                                <p:cTn id="103" presetID="2" presetClass="entr" presetSubtype="4" fill="hold" nodeType="clickEffect">
                                  <p:stCondLst>
                                    <p:cond delay="0"/>
                                  </p:stCondLst>
                                  <p:childTnLst>
                                    <p:set>
                                      <p:cBhvr>
                                        <p:cTn id="104" dur="1" fill="hold">
                                          <p:stCondLst>
                                            <p:cond delay="0"/>
                                          </p:stCondLst>
                                        </p:cTn>
                                        <p:tgtEl>
                                          <p:spTgt spid="4">
                                            <p:txEl>
                                              <p:pRg st="0" end="0"/>
                                            </p:txEl>
                                          </p:spTgt>
                                        </p:tgtEl>
                                        <p:attrNameLst>
                                          <p:attrName>style.visibility</p:attrName>
                                        </p:attrNameLst>
                                      </p:cBhvr>
                                      <p:to>
                                        <p:strVal val="visible"/>
                                      </p:to>
                                    </p:set>
                                    <p:anim calcmode="lin" valueType="num">
                                      <p:cBhvr additive="base">
                                        <p:cTn id="105"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06"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07" fill="hold" nodeType="clickPar">
                      <p:stCondLst>
                        <p:cond delay="indefinite"/>
                      </p:stCondLst>
                      <p:childTnLst>
                        <p:par>
                          <p:cTn id="108" fill="hold" nodeType="withGroup">
                            <p:stCondLst>
                              <p:cond delay="0"/>
                            </p:stCondLst>
                            <p:childTnLst>
                              <p:par>
                                <p:cTn id="109" presetID="2" presetClass="entr" presetSubtype="4" fill="hold" nodeType="clickEffect">
                                  <p:stCondLst>
                                    <p:cond delay="0"/>
                                  </p:stCondLst>
                                  <p:childTnLst>
                                    <p:set>
                                      <p:cBhvr>
                                        <p:cTn id="110" dur="1" fill="hold">
                                          <p:stCondLst>
                                            <p:cond delay="0"/>
                                          </p:stCondLst>
                                        </p:cTn>
                                        <p:tgtEl>
                                          <p:spTgt spid="4">
                                            <p:txEl>
                                              <p:pRg st="1" end="1"/>
                                            </p:txEl>
                                          </p:spTgt>
                                        </p:tgtEl>
                                        <p:attrNameLst>
                                          <p:attrName>style.visibility</p:attrName>
                                        </p:attrNameLst>
                                      </p:cBhvr>
                                      <p:to>
                                        <p:strVal val="visible"/>
                                      </p:to>
                                    </p:set>
                                    <p:anim calcmode="lin" valueType="num">
                                      <p:cBhvr additive="base">
                                        <p:cTn id="111"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112"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13" fill="hold" nodeType="clickPar">
                      <p:stCondLst>
                        <p:cond delay="indefinite"/>
                      </p:stCondLst>
                      <p:childTnLst>
                        <p:par>
                          <p:cTn id="114" fill="hold" nodeType="withGroup">
                            <p:stCondLst>
                              <p:cond delay="0"/>
                            </p:stCondLst>
                            <p:childTnLst>
                              <p:par>
                                <p:cTn id="115" presetID="2" presetClass="entr" presetSubtype="4" fill="hold" nodeType="clickEffect">
                                  <p:stCondLst>
                                    <p:cond delay="0"/>
                                  </p:stCondLst>
                                  <p:childTnLst>
                                    <p:set>
                                      <p:cBhvr>
                                        <p:cTn id="116" dur="1" fill="hold">
                                          <p:stCondLst>
                                            <p:cond delay="0"/>
                                          </p:stCondLst>
                                        </p:cTn>
                                        <p:tgtEl>
                                          <p:spTgt spid="4">
                                            <p:txEl>
                                              <p:pRg st="2" end="2"/>
                                            </p:txEl>
                                          </p:spTgt>
                                        </p:tgtEl>
                                        <p:attrNameLst>
                                          <p:attrName>style.visibility</p:attrName>
                                        </p:attrNameLst>
                                      </p:cBhvr>
                                      <p:to>
                                        <p:strVal val="visible"/>
                                      </p:to>
                                    </p:set>
                                    <p:anim calcmode="lin" valueType="num">
                                      <p:cBhvr additive="base">
                                        <p:cTn id="117" dur="500" fill="hold"/>
                                        <p:tgtEl>
                                          <p:spTgt spid="4">
                                            <p:txEl>
                                              <p:pRg st="2" end="2"/>
                                            </p:txEl>
                                          </p:spTgt>
                                        </p:tgtEl>
                                        <p:attrNameLst>
                                          <p:attrName>ppt_x</p:attrName>
                                        </p:attrNameLst>
                                      </p:cBhvr>
                                      <p:tavLst>
                                        <p:tav tm="0">
                                          <p:val>
                                            <p:strVal val="#ppt_x"/>
                                          </p:val>
                                        </p:tav>
                                        <p:tav tm="100000">
                                          <p:val>
                                            <p:strVal val="#ppt_x"/>
                                          </p:val>
                                        </p:tav>
                                      </p:tavLst>
                                    </p:anim>
                                    <p:anim calcmode="lin" valueType="num">
                                      <p:cBhvr additive="base">
                                        <p:cTn id="118" dur="500" fill="hold"/>
                                        <p:tgtEl>
                                          <p:spTgt spid="4">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19" fill="hold" nodeType="clickPar">
                      <p:stCondLst>
                        <p:cond delay="indefinite"/>
                      </p:stCondLst>
                      <p:childTnLst>
                        <p:par>
                          <p:cTn id="120" fill="hold" nodeType="withGroup">
                            <p:stCondLst>
                              <p:cond delay="0"/>
                            </p:stCondLst>
                            <p:childTnLst>
                              <p:par>
                                <p:cTn id="121" presetID="2" presetClass="entr" presetSubtype="4" fill="hold" nodeType="clickEffect">
                                  <p:stCondLst>
                                    <p:cond delay="0"/>
                                  </p:stCondLst>
                                  <p:childTnLst>
                                    <p:set>
                                      <p:cBhvr>
                                        <p:cTn id="122" dur="1" fill="hold">
                                          <p:stCondLst>
                                            <p:cond delay="0"/>
                                          </p:stCondLst>
                                        </p:cTn>
                                        <p:tgtEl>
                                          <p:spTgt spid="4">
                                            <p:txEl>
                                              <p:pRg st="3" end="3"/>
                                            </p:txEl>
                                          </p:spTgt>
                                        </p:tgtEl>
                                        <p:attrNameLst>
                                          <p:attrName>style.visibility</p:attrName>
                                        </p:attrNameLst>
                                      </p:cBhvr>
                                      <p:to>
                                        <p:strVal val="visible"/>
                                      </p:to>
                                    </p:set>
                                    <p:anim calcmode="lin" valueType="num">
                                      <p:cBhvr additive="base">
                                        <p:cTn id="123"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24"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25" fill="hold" nodeType="clickPar">
                      <p:stCondLst>
                        <p:cond delay="indefinite"/>
                      </p:stCondLst>
                      <p:childTnLst>
                        <p:par>
                          <p:cTn id="126" fill="hold" nodeType="withGroup">
                            <p:stCondLst>
                              <p:cond delay="0"/>
                            </p:stCondLst>
                            <p:childTnLst>
                              <p:par>
                                <p:cTn id="127" presetID="2" presetClass="entr" presetSubtype="4" fill="hold" nodeType="clickEffect">
                                  <p:stCondLst>
                                    <p:cond delay="0"/>
                                  </p:stCondLst>
                                  <p:childTnLst>
                                    <p:set>
                                      <p:cBhvr>
                                        <p:cTn id="128" dur="1" fill="hold">
                                          <p:stCondLst>
                                            <p:cond delay="0"/>
                                          </p:stCondLst>
                                        </p:cTn>
                                        <p:tgtEl>
                                          <p:spTgt spid="4">
                                            <p:txEl>
                                              <p:pRg st="4" end="4"/>
                                            </p:txEl>
                                          </p:spTgt>
                                        </p:tgtEl>
                                        <p:attrNameLst>
                                          <p:attrName>style.visibility</p:attrName>
                                        </p:attrNameLst>
                                      </p:cBhvr>
                                      <p:to>
                                        <p:strVal val="visible"/>
                                      </p:to>
                                    </p:set>
                                    <p:anim calcmode="lin" valueType="num">
                                      <p:cBhvr additive="base">
                                        <p:cTn id="129"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130" dur="500" fill="hold"/>
                                        <p:tgtEl>
                                          <p:spTgt spid="4">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31" fill="hold" nodeType="clickPar">
                      <p:stCondLst>
                        <p:cond delay="indefinite"/>
                      </p:stCondLst>
                      <p:childTnLst>
                        <p:par>
                          <p:cTn id="132" fill="hold" nodeType="withGroup">
                            <p:stCondLst>
                              <p:cond delay="0"/>
                            </p:stCondLst>
                            <p:childTnLst>
                              <p:par>
                                <p:cTn id="133" presetID="2" presetClass="entr" presetSubtype="4" fill="hold" nodeType="clickEffect">
                                  <p:stCondLst>
                                    <p:cond delay="0"/>
                                  </p:stCondLst>
                                  <p:childTnLst>
                                    <p:set>
                                      <p:cBhvr>
                                        <p:cTn id="134" dur="1" fill="hold">
                                          <p:stCondLst>
                                            <p:cond delay="0"/>
                                          </p:stCondLst>
                                        </p:cTn>
                                        <p:tgtEl>
                                          <p:spTgt spid="4">
                                            <p:txEl>
                                              <p:pRg st="5" end="5"/>
                                            </p:txEl>
                                          </p:spTgt>
                                        </p:tgtEl>
                                        <p:attrNameLst>
                                          <p:attrName>style.visibility</p:attrName>
                                        </p:attrNameLst>
                                      </p:cBhvr>
                                      <p:to>
                                        <p:strVal val="visible"/>
                                      </p:to>
                                    </p:set>
                                    <p:anim calcmode="lin" valueType="num">
                                      <p:cBhvr additive="base">
                                        <p:cTn id="135"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36" dur="500" fill="hold"/>
                                        <p:tgtEl>
                                          <p:spTgt spid="4">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7" fill="hold" nodeType="clickPar">
                      <p:stCondLst>
                        <p:cond delay="indefinite"/>
                      </p:stCondLst>
                      <p:childTnLst>
                        <p:par>
                          <p:cTn id="138" fill="hold" nodeType="withGroup">
                            <p:stCondLst>
                              <p:cond delay="0"/>
                            </p:stCondLst>
                            <p:childTnLst>
                              <p:par>
                                <p:cTn id="139" presetID="2" presetClass="entr" presetSubtype="4" fill="hold" nodeType="clickEffect">
                                  <p:stCondLst>
                                    <p:cond delay="0"/>
                                  </p:stCondLst>
                                  <p:childTnLst>
                                    <p:set>
                                      <p:cBhvr>
                                        <p:cTn id="140" dur="1" fill="hold">
                                          <p:stCondLst>
                                            <p:cond delay="0"/>
                                          </p:stCondLst>
                                        </p:cTn>
                                        <p:tgtEl>
                                          <p:spTgt spid="4">
                                            <p:txEl>
                                              <p:pRg st="6" end="6"/>
                                            </p:txEl>
                                          </p:spTgt>
                                        </p:tgtEl>
                                        <p:attrNameLst>
                                          <p:attrName>style.visibility</p:attrName>
                                        </p:attrNameLst>
                                      </p:cBhvr>
                                      <p:to>
                                        <p:strVal val="visible"/>
                                      </p:to>
                                    </p:set>
                                    <p:anim calcmode="lin" valueType="num">
                                      <p:cBhvr additive="base">
                                        <p:cTn id="141"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42" dur="500" fill="hold"/>
                                        <p:tgtEl>
                                          <p:spTgt spid="4">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43" fill="hold" nodeType="clickPar">
                      <p:stCondLst>
                        <p:cond delay="indefinite"/>
                      </p:stCondLst>
                      <p:childTnLst>
                        <p:par>
                          <p:cTn id="144" fill="hold" nodeType="withGroup">
                            <p:stCondLst>
                              <p:cond delay="0"/>
                            </p:stCondLst>
                            <p:childTnLst>
                              <p:par>
                                <p:cTn id="145" presetID="2" presetClass="entr" presetSubtype="4" fill="hold" nodeType="clickEffect">
                                  <p:stCondLst>
                                    <p:cond delay="0"/>
                                  </p:stCondLst>
                                  <p:childTnLst>
                                    <p:set>
                                      <p:cBhvr>
                                        <p:cTn id="146" dur="1" fill="hold">
                                          <p:stCondLst>
                                            <p:cond delay="0"/>
                                          </p:stCondLst>
                                        </p:cTn>
                                        <p:tgtEl>
                                          <p:spTgt spid="4">
                                            <p:txEl>
                                              <p:pRg st="7" end="7"/>
                                            </p:txEl>
                                          </p:spTgt>
                                        </p:tgtEl>
                                        <p:attrNameLst>
                                          <p:attrName>style.visibility</p:attrName>
                                        </p:attrNameLst>
                                      </p:cBhvr>
                                      <p:to>
                                        <p:strVal val="visible"/>
                                      </p:to>
                                    </p:set>
                                    <p:anim calcmode="lin" valueType="num">
                                      <p:cBhvr additive="base">
                                        <p:cTn id="147"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148"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9" fill="hold" nodeType="clickPar">
                      <p:stCondLst>
                        <p:cond delay="indefinite"/>
                      </p:stCondLst>
                      <p:childTnLst>
                        <p:par>
                          <p:cTn id="150" fill="hold" nodeType="withGroup">
                            <p:stCondLst>
                              <p:cond delay="0"/>
                            </p:stCondLst>
                            <p:childTnLst>
                              <p:par>
                                <p:cTn id="151" presetID="2" presetClass="entr" presetSubtype="4" fill="hold" nodeType="clickEffect">
                                  <p:stCondLst>
                                    <p:cond delay="0"/>
                                  </p:stCondLst>
                                  <p:childTnLst>
                                    <p:set>
                                      <p:cBhvr>
                                        <p:cTn id="152" dur="1" fill="hold">
                                          <p:stCondLst>
                                            <p:cond delay="0"/>
                                          </p:stCondLst>
                                        </p:cTn>
                                        <p:tgtEl>
                                          <p:spTgt spid="4">
                                            <p:txEl>
                                              <p:pRg st="8" end="8"/>
                                            </p:txEl>
                                          </p:spTgt>
                                        </p:tgtEl>
                                        <p:attrNameLst>
                                          <p:attrName>style.visibility</p:attrName>
                                        </p:attrNameLst>
                                      </p:cBhvr>
                                      <p:to>
                                        <p:strVal val="visible"/>
                                      </p:to>
                                    </p:set>
                                    <p:anim calcmode="lin" valueType="num">
                                      <p:cBhvr additive="base">
                                        <p:cTn id="153" dur="500" fill="hold"/>
                                        <p:tgtEl>
                                          <p:spTgt spid="4">
                                            <p:txEl>
                                              <p:pRg st="8" end="8"/>
                                            </p:txEl>
                                          </p:spTgt>
                                        </p:tgtEl>
                                        <p:attrNameLst>
                                          <p:attrName>ppt_x</p:attrName>
                                        </p:attrNameLst>
                                      </p:cBhvr>
                                      <p:tavLst>
                                        <p:tav tm="0">
                                          <p:val>
                                            <p:strVal val="#ppt_x"/>
                                          </p:val>
                                        </p:tav>
                                        <p:tav tm="100000">
                                          <p:val>
                                            <p:strVal val="#ppt_x"/>
                                          </p:val>
                                        </p:tav>
                                      </p:tavLst>
                                    </p:anim>
                                    <p:anim calcmode="lin" valueType="num">
                                      <p:cBhvr additive="base">
                                        <p:cTn id="154" dur="500" fill="hold"/>
                                        <p:tgtEl>
                                          <p:spTgt spid="4">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55" fill="hold" nodeType="clickPar">
                      <p:stCondLst>
                        <p:cond delay="indefinite"/>
                      </p:stCondLst>
                      <p:childTnLst>
                        <p:par>
                          <p:cTn id="156" fill="hold" nodeType="withGroup">
                            <p:stCondLst>
                              <p:cond delay="0"/>
                            </p:stCondLst>
                            <p:childTnLst>
                              <p:par>
                                <p:cTn id="157" presetID="2" presetClass="entr" presetSubtype="4" fill="hold" nodeType="clickEffect">
                                  <p:stCondLst>
                                    <p:cond delay="0"/>
                                  </p:stCondLst>
                                  <p:childTnLst>
                                    <p:set>
                                      <p:cBhvr>
                                        <p:cTn id="158" dur="1" fill="hold">
                                          <p:stCondLst>
                                            <p:cond delay="0"/>
                                          </p:stCondLst>
                                        </p:cTn>
                                        <p:tgtEl>
                                          <p:spTgt spid="4">
                                            <p:txEl>
                                              <p:pRg st="9" end="9"/>
                                            </p:txEl>
                                          </p:spTgt>
                                        </p:tgtEl>
                                        <p:attrNameLst>
                                          <p:attrName>style.visibility</p:attrName>
                                        </p:attrNameLst>
                                      </p:cBhvr>
                                      <p:to>
                                        <p:strVal val="visible"/>
                                      </p:to>
                                    </p:set>
                                    <p:anim calcmode="lin" valueType="num">
                                      <p:cBhvr additive="base">
                                        <p:cTn id="159" dur="500" fill="hold"/>
                                        <p:tgtEl>
                                          <p:spTgt spid="4">
                                            <p:txEl>
                                              <p:pRg st="9" end="9"/>
                                            </p:txEl>
                                          </p:spTgt>
                                        </p:tgtEl>
                                        <p:attrNameLst>
                                          <p:attrName>ppt_x</p:attrName>
                                        </p:attrNameLst>
                                      </p:cBhvr>
                                      <p:tavLst>
                                        <p:tav tm="0">
                                          <p:val>
                                            <p:strVal val="#ppt_x"/>
                                          </p:val>
                                        </p:tav>
                                        <p:tav tm="100000">
                                          <p:val>
                                            <p:strVal val="#ppt_x"/>
                                          </p:val>
                                        </p:tav>
                                      </p:tavLst>
                                    </p:anim>
                                    <p:anim calcmode="lin" valueType="num">
                                      <p:cBhvr additive="base">
                                        <p:cTn id="160" dur="500" fill="hold"/>
                                        <p:tgtEl>
                                          <p:spTgt spid="4">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161" fill="hold" nodeType="clickPar">
                      <p:stCondLst>
                        <p:cond delay="indefinite"/>
                      </p:stCondLst>
                      <p:childTnLst>
                        <p:par>
                          <p:cTn id="162" fill="hold" nodeType="withGroup">
                            <p:stCondLst>
                              <p:cond delay="0"/>
                            </p:stCondLst>
                            <p:childTnLst>
                              <p:par>
                                <p:cTn id="163" presetID="2" presetClass="entr" presetSubtype="4" fill="hold" nodeType="clickEffect">
                                  <p:stCondLst>
                                    <p:cond delay="0"/>
                                  </p:stCondLst>
                                  <p:childTnLst>
                                    <p:set>
                                      <p:cBhvr>
                                        <p:cTn id="164" dur="1" fill="hold">
                                          <p:stCondLst>
                                            <p:cond delay="0"/>
                                          </p:stCondLst>
                                        </p:cTn>
                                        <p:tgtEl>
                                          <p:spTgt spid="4">
                                            <p:txEl>
                                              <p:pRg st="10" end="10"/>
                                            </p:txEl>
                                          </p:spTgt>
                                        </p:tgtEl>
                                        <p:attrNameLst>
                                          <p:attrName>style.visibility</p:attrName>
                                        </p:attrNameLst>
                                      </p:cBhvr>
                                      <p:to>
                                        <p:strVal val="visible"/>
                                      </p:to>
                                    </p:set>
                                    <p:anim calcmode="lin" valueType="num">
                                      <p:cBhvr additive="base">
                                        <p:cTn id="165" dur="500" fill="hold"/>
                                        <p:tgtEl>
                                          <p:spTgt spid="4">
                                            <p:txEl>
                                              <p:pRg st="10" end="10"/>
                                            </p:txEl>
                                          </p:spTgt>
                                        </p:tgtEl>
                                        <p:attrNameLst>
                                          <p:attrName>ppt_x</p:attrName>
                                        </p:attrNameLst>
                                      </p:cBhvr>
                                      <p:tavLst>
                                        <p:tav tm="0">
                                          <p:val>
                                            <p:strVal val="#ppt_x"/>
                                          </p:val>
                                        </p:tav>
                                        <p:tav tm="100000">
                                          <p:val>
                                            <p:strVal val="#ppt_x"/>
                                          </p:val>
                                        </p:tav>
                                      </p:tavLst>
                                    </p:anim>
                                    <p:anim calcmode="lin" valueType="num">
                                      <p:cBhvr additive="base">
                                        <p:cTn id="166" dur="500" fill="hold"/>
                                        <p:tgtEl>
                                          <p:spTgt spid="4">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167" fill="hold" nodeType="clickPar">
                      <p:stCondLst>
                        <p:cond delay="indefinite"/>
                      </p:stCondLst>
                      <p:childTnLst>
                        <p:par>
                          <p:cTn id="168" fill="hold" nodeType="withGroup">
                            <p:stCondLst>
                              <p:cond delay="0"/>
                            </p:stCondLst>
                            <p:childTnLst>
                              <p:par>
                                <p:cTn id="169" presetID="2" presetClass="entr" presetSubtype="4" fill="hold" nodeType="clickEffect">
                                  <p:stCondLst>
                                    <p:cond delay="0"/>
                                  </p:stCondLst>
                                  <p:childTnLst>
                                    <p:set>
                                      <p:cBhvr>
                                        <p:cTn id="170" dur="1" fill="hold">
                                          <p:stCondLst>
                                            <p:cond delay="0"/>
                                          </p:stCondLst>
                                        </p:cTn>
                                        <p:tgtEl>
                                          <p:spTgt spid="4">
                                            <p:txEl>
                                              <p:pRg st="11" end="11"/>
                                            </p:txEl>
                                          </p:spTgt>
                                        </p:tgtEl>
                                        <p:attrNameLst>
                                          <p:attrName>style.visibility</p:attrName>
                                        </p:attrNameLst>
                                      </p:cBhvr>
                                      <p:to>
                                        <p:strVal val="visible"/>
                                      </p:to>
                                    </p:set>
                                    <p:anim calcmode="lin" valueType="num">
                                      <p:cBhvr additive="base">
                                        <p:cTn id="171" dur="500" fill="hold"/>
                                        <p:tgtEl>
                                          <p:spTgt spid="4">
                                            <p:txEl>
                                              <p:pRg st="11" end="11"/>
                                            </p:txEl>
                                          </p:spTgt>
                                        </p:tgtEl>
                                        <p:attrNameLst>
                                          <p:attrName>ppt_x</p:attrName>
                                        </p:attrNameLst>
                                      </p:cBhvr>
                                      <p:tavLst>
                                        <p:tav tm="0">
                                          <p:val>
                                            <p:strVal val="#ppt_x"/>
                                          </p:val>
                                        </p:tav>
                                        <p:tav tm="100000">
                                          <p:val>
                                            <p:strVal val="#ppt_x"/>
                                          </p:val>
                                        </p:tav>
                                      </p:tavLst>
                                    </p:anim>
                                    <p:anim calcmode="lin" valueType="num">
                                      <p:cBhvr additive="base">
                                        <p:cTn id="172" dur="500" fill="hold"/>
                                        <p:tgtEl>
                                          <p:spTgt spid="4">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17860" y="287214"/>
            <a:ext cx="8092380" cy="565150"/>
          </a:xfrm>
        </p:spPr>
        <p:txBody>
          <a:bodyPr/>
          <a:lstStyle/>
          <a:p>
            <a:pPr eaLnBrk="1" hangingPunct="1"/>
            <a:r>
              <a:rPr lang="en-US" altLang="zh-CN" sz="3600" b="1" dirty="0"/>
              <a:t>1.1  </a:t>
            </a:r>
            <a:r>
              <a:rPr lang="zh-CN" altLang="zh-CN" sz="3600" b="1" dirty="0">
                <a:solidFill>
                  <a:srgbClr val="0000CC"/>
                </a:solidFill>
              </a:rPr>
              <a:t>面向过程</a:t>
            </a:r>
            <a:r>
              <a:rPr lang="zh-CN" altLang="zh-CN" sz="3600" b="1" dirty="0"/>
              <a:t>与</a:t>
            </a:r>
            <a:r>
              <a:rPr lang="zh-CN" altLang="zh-CN" sz="3600" b="1" dirty="0">
                <a:solidFill>
                  <a:srgbClr val="FF0000"/>
                </a:solidFill>
              </a:rPr>
              <a:t>面向对象程序</a:t>
            </a:r>
            <a:r>
              <a:rPr lang="zh-CN" altLang="zh-CN" sz="3600" b="1" dirty="0"/>
              <a:t>设计</a:t>
            </a:r>
            <a:endParaRPr lang="zh-CN" altLang="en-US" sz="3600" b="1" dirty="0">
              <a:solidFill>
                <a:srgbClr val="0000CC"/>
              </a:solidFill>
            </a:endParaRPr>
          </a:p>
        </p:txBody>
      </p:sp>
      <p:sp>
        <p:nvSpPr>
          <p:cNvPr id="20483" name="Rectangle 3"/>
          <p:cNvSpPr>
            <a:spLocks noGrp="1" noChangeArrowheads="1"/>
          </p:cNvSpPr>
          <p:nvPr>
            <p:ph type="body" idx="1"/>
          </p:nvPr>
        </p:nvSpPr>
        <p:spPr>
          <a:xfrm>
            <a:off x="827088" y="1989138"/>
            <a:ext cx="7273925" cy="3829050"/>
          </a:xfrm>
        </p:spPr>
        <p:txBody>
          <a:bodyPr/>
          <a:lstStyle/>
          <a:p>
            <a:pPr eaLnBrk="1" hangingPunct="1">
              <a:lnSpc>
                <a:spcPct val="90000"/>
              </a:lnSpc>
              <a:buFontTx/>
              <a:buNone/>
            </a:pPr>
            <a:r>
              <a:rPr lang="en-US" altLang="zh-CN" sz="2400" b="1" dirty="0" err="1"/>
              <a:t>struct</a:t>
            </a:r>
            <a:r>
              <a:rPr lang="en-US" altLang="zh-CN" sz="2400" b="1" dirty="0"/>
              <a:t> Person{				  </a:t>
            </a:r>
          </a:p>
          <a:p>
            <a:pPr eaLnBrk="1" hangingPunct="1">
              <a:lnSpc>
                <a:spcPct val="90000"/>
              </a:lnSpc>
              <a:buFontTx/>
              <a:buNone/>
            </a:pPr>
            <a:r>
              <a:rPr lang="en-US" altLang="zh-CN" sz="2400" b="1" dirty="0">
                <a:solidFill>
                  <a:srgbClr val="FF0000"/>
                </a:solidFill>
              </a:rPr>
              <a:t>private:</a:t>
            </a:r>
          </a:p>
          <a:p>
            <a:pPr lvl="1" eaLnBrk="1" hangingPunct="1">
              <a:lnSpc>
                <a:spcPct val="90000"/>
              </a:lnSpc>
              <a:buFontTx/>
              <a:buNone/>
            </a:pPr>
            <a:r>
              <a:rPr lang="en-US" altLang="zh-CN" sz="2000" b="1" dirty="0"/>
              <a:t>char name[10];</a:t>
            </a:r>
          </a:p>
          <a:p>
            <a:pPr lvl="1" eaLnBrk="1" hangingPunct="1">
              <a:lnSpc>
                <a:spcPct val="90000"/>
              </a:lnSpc>
              <a:buFontTx/>
              <a:buNone/>
            </a:pPr>
            <a:r>
              <a:rPr lang="en-US" altLang="zh-CN" sz="2000" b="1" dirty="0"/>
              <a:t>char </a:t>
            </a:r>
            <a:r>
              <a:rPr lang="en-US" altLang="zh-CN" sz="2000" b="1" dirty="0" err="1"/>
              <a:t>addr</a:t>
            </a:r>
            <a:r>
              <a:rPr lang="en-US" altLang="zh-CN" sz="2000" b="1" dirty="0"/>
              <a:t>[20];</a:t>
            </a:r>
          </a:p>
          <a:p>
            <a:pPr lvl="1" eaLnBrk="1" hangingPunct="1">
              <a:lnSpc>
                <a:spcPct val="90000"/>
              </a:lnSpc>
              <a:buFontTx/>
              <a:buNone/>
            </a:pPr>
            <a:r>
              <a:rPr lang="en-US" altLang="zh-CN" sz="2000" b="1" dirty="0"/>
              <a:t>char phone[11];</a:t>
            </a:r>
          </a:p>
          <a:p>
            <a:pPr eaLnBrk="1" hangingPunct="1">
              <a:lnSpc>
                <a:spcPct val="90000"/>
              </a:lnSpc>
              <a:buFontTx/>
              <a:buNone/>
            </a:pPr>
            <a:r>
              <a:rPr lang="en-US" altLang="zh-CN" sz="2400" b="1" dirty="0">
                <a:solidFill>
                  <a:srgbClr val="FF0000"/>
                </a:solidFill>
              </a:rPr>
              <a:t>public:</a:t>
            </a:r>
          </a:p>
          <a:p>
            <a:pPr lvl="1" eaLnBrk="1" hangingPunct="1">
              <a:lnSpc>
                <a:spcPct val="90000"/>
              </a:lnSpc>
              <a:buFontTx/>
              <a:buNone/>
            </a:pPr>
            <a:r>
              <a:rPr lang="en-US" altLang="zh-CN" sz="2000" b="1" dirty="0"/>
              <a:t>void </a:t>
            </a:r>
            <a:r>
              <a:rPr lang="en-US" altLang="zh-CN" sz="2000" b="1" dirty="0" err="1"/>
              <a:t>InitData</a:t>
            </a:r>
            <a:r>
              <a:rPr lang="en-US" altLang="zh-CN" sz="2000" b="1" dirty="0"/>
              <a:t>(){……}      </a:t>
            </a:r>
          </a:p>
          <a:p>
            <a:pPr lvl="1" eaLnBrk="1" hangingPunct="1">
              <a:lnSpc>
                <a:spcPct val="90000"/>
              </a:lnSpc>
              <a:buFontTx/>
              <a:buNone/>
            </a:pPr>
            <a:r>
              <a:rPr lang="en-US" altLang="zh-CN" sz="2000" b="1" dirty="0"/>
              <a:t>void </a:t>
            </a:r>
            <a:r>
              <a:rPr lang="en-US" altLang="zh-CN" sz="2000" b="1" dirty="0" err="1"/>
              <a:t>SearchAddr</a:t>
            </a:r>
            <a:r>
              <a:rPr lang="en-US" altLang="zh-CN" sz="2000" b="1" dirty="0"/>
              <a:t>(char *name){……};		</a:t>
            </a:r>
          </a:p>
          <a:p>
            <a:pPr lvl="1" eaLnBrk="1" hangingPunct="1">
              <a:lnSpc>
                <a:spcPct val="90000"/>
              </a:lnSpc>
              <a:buFontTx/>
              <a:buNone/>
            </a:pPr>
            <a:r>
              <a:rPr lang="en-US" altLang="zh-CN" sz="2000" b="1" dirty="0"/>
              <a:t>void </a:t>
            </a:r>
            <a:r>
              <a:rPr lang="en-US" altLang="zh-CN" sz="2000" b="1" dirty="0" err="1"/>
              <a:t>SearchPhone</a:t>
            </a:r>
            <a:r>
              <a:rPr lang="en-US" altLang="zh-CN" sz="2000" b="1" dirty="0"/>
              <a:t>(char *name){……};		</a:t>
            </a:r>
          </a:p>
          <a:p>
            <a:pPr eaLnBrk="1" hangingPunct="1">
              <a:lnSpc>
                <a:spcPct val="90000"/>
              </a:lnSpc>
              <a:buFontTx/>
              <a:buNone/>
            </a:pPr>
            <a:r>
              <a:rPr lang="en-US" altLang="zh-CN" sz="2400" b="1" dirty="0"/>
              <a:t>};</a:t>
            </a:r>
          </a:p>
        </p:txBody>
      </p:sp>
      <p:sp>
        <p:nvSpPr>
          <p:cNvPr id="20484" name="Text Box 4"/>
          <p:cNvSpPr txBox="1">
            <a:spLocks noChangeArrowheads="1"/>
          </p:cNvSpPr>
          <p:nvPr/>
        </p:nvSpPr>
        <p:spPr bwMode="auto">
          <a:xfrm>
            <a:off x="251520" y="1125538"/>
            <a:ext cx="7200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en-US" altLang="zh-CN" b="1" dirty="0">
                <a:solidFill>
                  <a:srgbClr val="000099"/>
                </a:solidFill>
                <a:latin typeface="Times New Roman" panose="02020603050405020304" pitchFamily="18" charset="0"/>
              </a:rPr>
              <a:t>（6）</a:t>
            </a:r>
            <a:r>
              <a:rPr lang="zh-CN" altLang="en-US" b="1" dirty="0">
                <a:solidFill>
                  <a:srgbClr val="00B050"/>
                </a:solidFill>
              </a:rPr>
              <a:t>面向对象的</a:t>
            </a:r>
            <a:r>
              <a:rPr lang="zh-CN" altLang="en-US" b="1" dirty="0">
                <a:solidFill>
                  <a:srgbClr val="000099"/>
                </a:solidFill>
                <a:latin typeface="Times New Roman" panose="02020603050405020304" pitchFamily="18" charset="0"/>
              </a:rPr>
              <a:t>通信录程序的</a:t>
            </a:r>
            <a:r>
              <a:rPr lang="zh-CN" altLang="en-US" b="1" dirty="0">
                <a:solidFill>
                  <a:srgbClr val="FF0000"/>
                </a:solidFill>
                <a:latin typeface="Times New Roman" panose="02020603050405020304" pitchFamily="18" charset="0"/>
              </a:rPr>
              <a:t>类</a:t>
            </a:r>
            <a:r>
              <a:rPr lang="zh-CN" altLang="en-US" b="1" dirty="0">
                <a:solidFill>
                  <a:srgbClr val="000099"/>
                </a:solidFill>
                <a:latin typeface="Times New Roman" panose="02020603050405020304" pitchFamily="18" charset="0"/>
              </a:rPr>
              <a:t>形式</a:t>
            </a:r>
          </a:p>
        </p:txBody>
      </p:sp>
      <p:sp>
        <p:nvSpPr>
          <p:cNvPr id="22533" name="AutoShape 5"/>
          <p:cNvSpPr>
            <a:spLocks noChangeArrowheads="1"/>
          </p:cNvSpPr>
          <p:nvPr/>
        </p:nvSpPr>
        <p:spPr bwMode="auto">
          <a:xfrm>
            <a:off x="5435600" y="1582738"/>
            <a:ext cx="3527425" cy="3024187"/>
          </a:xfrm>
          <a:prstGeom prst="wedgeRoundRectCallout">
            <a:avLst>
              <a:gd name="adj1" fmla="val -116532"/>
              <a:gd name="adj2" fmla="val -25625"/>
              <a:gd name="adj3" fmla="val 16667"/>
            </a:avLst>
          </a:prstGeom>
          <a:solidFill>
            <a:srgbClr val="FFFF00"/>
          </a:solidFill>
          <a:ln w="9525">
            <a:solidFill>
              <a:schemeClr val="tx1"/>
            </a:solidFill>
            <a:miter lim="800000"/>
            <a:headEnd/>
            <a:tailEnd/>
          </a:ln>
          <a:effec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zh-CN" altLang="en-US" sz="2400" b="1">
                <a:latin typeface="Times New Roman" panose="02020603050405020304" pitchFamily="18" charset="0"/>
              </a:rPr>
              <a:t>在</a:t>
            </a:r>
            <a:r>
              <a:rPr lang="en-US" altLang="zh-CN" sz="2400" b="1">
                <a:latin typeface="Times New Roman" panose="02020603050405020304" pitchFamily="18" charset="0"/>
              </a:rPr>
              <a:t>++</a:t>
            </a:r>
            <a:r>
              <a:rPr lang="zh-CN" altLang="en-US" sz="2400" b="1">
                <a:latin typeface="Times New Roman" panose="02020603050405020304" pitchFamily="18" charset="0"/>
              </a:rPr>
              <a:t>中，</a:t>
            </a:r>
            <a:r>
              <a:rPr lang="en-US" altLang="zh-CN" sz="2400" b="1">
                <a:latin typeface="Times New Roman" panose="02020603050405020304" pitchFamily="18" charset="0"/>
              </a:rPr>
              <a:t>struct</a:t>
            </a:r>
            <a:r>
              <a:rPr lang="zh-CN" altLang="en-US" sz="2400" b="1">
                <a:latin typeface="Times New Roman" panose="02020603050405020304" pitchFamily="18" charset="0"/>
              </a:rPr>
              <a:t>的功能被扩展了，在</a:t>
            </a:r>
            <a:r>
              <a:rPr lang="en-US" altLang="zh-CN" sz="2400" b="1">
                <a:latin typeface="Times New Roman" panose="02020603050405020304" pitchFamily="18" charset="0"/>
              </a:rPr>
              <a:t>struct</a:t>
            </a:r>
            <a:r>
              <a:rPr lang="zh-CN" altLang="en-US" sz="2400" b="1">
                <a:latin typeface="Times New Roman" panose="02020603050405020304" pitchFamily="18" charset="0"/>
              </a:rPr>
              <a:t>中不仅可以定义数据，还可以定义函数。数据与函数构成了一个整体。其中的</a:t>
            </a:r>
            <a:r>
              <a:rPr lang="en-US" altLang="zh-CN" sz="2400" b="1">
                <a:latin typeface="Times New Roman" panose="02020603050405020304" pitchFamily="18" charset="0"/>
              </a:rPr>
              <a:t>private</a:t>
            </a:r>
            <a:r>
              <a:rPr lang="zh-CN" altLang="en-US" sz="2400" b="1">
                <a:latin typeface="Times New Roman" panose="02020603050405020304" pitchFamily="18" charset="0"/>
              </a:rPr>
              <a:t>和</a:t>
            </a:r>
            <a:r>
              <a:rPr lang="en-US" altLang="zh-CN" sz="2400" b="1">
                <a:latin typeface="Times New Roman" panose="02020603050405020304" pitchFamily="18" charset="0"/>
              </a:rPr>
              <a:t>public</a:t>
            </a:r>
            <a:r>
              <a:rPr lang="zh-CN" altLang="en-US" sz="2400" b="1">
                <a:latin typeface="Times New Roman" panose="02020603050405020304" pitchFamily="18" charset="0"/>
              </a:rPr>
              <a:t>是访问权限。</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533"/>
                                        </p:tgtEl>
                                        <p:attrNameLst>
                                          <p:attrName>style.visibility</p:attrName>
                                        </p:attrNameLst>
                                      </p:cBhvr>
                                      <p:to>
                                        <p:strVal val="visible"/>
                                      </p:to>
                                    </p:set>
                                    <p:anim calcmode="lin" valueType="num">
                                      <p:cBhvr additive="base">
                                        <p:cTn id="7" dur="500" fill="hold"/>
                                        <p:tgtEl>
                                          <p:spTgt spid="22533"/>
                                        </p:tgtEl>
                                        <p:attrNameLst>
                                          <p:attrName>ppt_x</p:attrName>
                                        </p:attrNameLst>
                                      </p:cBhvr>
                                      <p:tavLst>
                                        <p:tav tm="0">
                                          <p:val>
                                            <p:strVal val="#ppt_x"/>
                                          </p:val>
                                        </p:tav>
                                        <p:tav tm="100000">
                                          <p:val>
                                            <p:strVal val="#ppt_x"/>
                                          </p:val>
                                        </p:tav>
                                      </p:tavLst>
                                    </p:anim>
                                    <p:anim calcmode="lin" valueType="num">
                                      <p:cBhvr additive="base">
                                        <p:cTn id="8" dur="500" fill="hold"/>
                                        <p:tgtEl>
                                          <p:spTgt spid="225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450" y="106817"/>
            <a:ext cx="8205093" cy="865053"/>
          </a:xfrm>
        </p:spPr>
        <p:txBody>
          <a:bodyPr/>
          <a:lstStyle/>
          <a:p>
            <a:pPr eaLnBrk="1" hangingPunct="1"/>
            <a:r>
              <a:rPr lang="en-US" altLang="zh-CN" sz="3600" b="1" dirty="0"/>
              <a:t>1.1  </a:t>
            </a:r>
            <a:r>
              <a:rPr lang="zh-CN" altLang="zh-CN" sz="3600" b="1" dirty="0">
                <a:solidFill>
                  <a:srgbClr val="0000CC"/>
                </a:solidFill>
              </a:rPr>
              <a:t>面向过程</a:t>
            </a:r>
            <a:r>
              <a:rPr lang="zh-CN" altLang="zh-CN" sz="3600" b="1" dirty="0"/>
              <a:t>与</a:t>
            </a:r>
            <a:r>
              <a:rPr lang="zh-CN" altLang="zh-CN" sz="3600" b="1" dirty="0">
                <a:solidFill>
                  <a:srgbClr val="FF0000"/>
                </a:solidFill>
              </a:rPr>
              <a:t>面向对象程序</a:t>
            </a:r>
            <a:r>
              <a:rPr lang="zh-CN" altLang="zh-CN" sz="3600" b="1" dirty="0"/>
              <a:t>设计</a:t>
            </a:r>
            <a:endParaRPr lang="zh-CN" altLang="en-US" sz="3600" b="1" dirty="0">
              <a:solidFill>
                <a:srgbClr val="0000CC"/>
              </a:solidFill>
            </a:endParaRPr>
          </a:p>
        </p:txBody>
      </p:sp>
      <p:sp>
        <p:nvSpPr>
          <p:cNvPr id="23555" name="Rectangle 3"/>
          <p:cNvSpPr>
            <a:spLocks noGrp="1" noChangeArrowheads="1"/>
          </p:cNvSpPr>
          <p:nvPr>
            <p:ph type="body" idx="1"/>
          </p:nvPr>
        </p:nvSpPr>
        <p:spPr>
          <a:xfrm>
            <a:off x="0" y="5300663"/>
            <a:ext cx="8893175" cy="1341437"/>
          </a:xfrm>
          <a:solidFill>
            <a:srgbClr val="FFFF00"/>
          </a:solidFill>
        </p:spPr>
        <p:txBody>
          <a:bodyPr/>
          <a:lstStyle/>
          <a:p>
            <a:pPr eaLnBrk="1" hangingPunct="1">
              <a:lnSpc>
                <a:spcPct val="80000"/>
              </a:lnSpc>
            </a:pPr>
            <a:r>
              <a:rPr lang="zh-CN" altLang="en-US" sz="2400" b="1"/>
              <a:t>将客观事物的属性和行为抽象成数据和操作数据的函数，并把它们组合成一个不可分割的整体（即对象）的方法能够实现对客观世界的真实模拟，反映出世界的本来面目。从客观世界中抽象出一个个对象，对象之间能够传递消息</a:t>
            </a:r>
            <a:r>
              <a:rPr lang="zh-CN" altLang="en-US" sz="2400"/>
              <a:t> </a:t>
            </a:r>
            <a:r>
              <a:rPr lang="zh-CN" altLang="en-US" sz="2000" b="1">
                <a:solidFill>
                  <a:srgbClr val="0000FF"/>
                </a:solidFill>
              </a:rPr>
              <a:t>．</a:t>
            </a:r>
          </a:p>
        </p:txBody>
      </p:sp>
      <p:grpSp>
        <p:nvGrpSpPr>
          <p:cNvPr id="2" name="组合 1"/>
          <p:cNvGrpSpPr/>
          <p:nvPr/>
        </p:nvGrpSpPr>
        <p:grpSpPr>
          <a:xfrm>
            <a:off x="798360" y="1844823"/>
            <a:ext cx="7992527" cy="3096345"/>
            <a:chOff x="2024300" y="908720"/>
            <a:chExt cx="7992527" cy="3718021"/>
          </a:xfrm>
        </p:grpSpPr>
        <p:grpSp>
          <p:nvGrpSpPr>
            <p:cNvPr id="21510" name="Group 5"/>
            <p:cNvGrpSpPr>
              <a:grpSpLocks/>
            </p:cNvGrpSpPr>
            <p:nvPr/>
          </p:nvGrpSpPr>
          <p:grpSpPr bwMode="auto">
            <a:xfrm>
              <a:off x="5149257" y="908720"/>
              <a:ext cx="1799747" cy="1673861"/>
              <a:chOff x="2381" y="845"/>
              <a:chExt cx="1134" cy="1225"/>
            </a:xfr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p:grpSpPr>
          <p:sp>
            <p:nvSpPr>
              <p:cNvPr id="21530" name="Oval 6"/>
              <p:cNvSpPr>
                <a:spLocks noChangeArrowheads="1"/>
              </p:cNvSpPr>
              <p:nvPr/>
            </p:nvSpPr>
            <p:spPr bwMode="auto">
              <a:xfrm>
                <a:off x="2381" y="845"/>
                <a:ext cx="1134" cy="1225"/>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31" name="Oval 7"/>
              <p:cNvSpPr>
                <a:spLocks noChangeArrowheads="1"/>
              </p:cNvSpPr>
              <p:nvPr/>
            </p:nvSpPr>
            <p:spPr bwMode="auto">
              <a:xfrm>
                <a:off x="2607" y="859"/>
                <a:ext cx="663" cy="449"/>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数据</a:t>
                </a:r>
              </a:p>
            </p:txBody>
          </p:sp>
          <p:sp>
            <p:nvSpPr>
              <p:cNvPr id="21532" name="Text Box 8"/>
              <p:cNvSpPr txBox="1">
                <a:spLocks noChangeArrowheads="1"/>
              </p:cNvSpPr>
              <p:nvPr/>
            </p:nvSpPr>
            <p:spPr bwMode="auto">
              <a:xfrm>
                <a:off x="2517" y="1298"/>
                <a:ext cx="817" cy="352"/>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FFFF00"/>
                    </a:solidFill>
                    <a:latin typeface="Times New Roman" panose="02020603050405020304" pitchFamily="18" charset="0"/>
                  </a:rPr>
                  <a:t>成员函数</a:t>
                </a:r>
              </a:p>
            </p:txBody>
          </p:sp>
          <p:sp>
            <p:nvSpPr>
              <p:cNvPr id="21533" name="Text Box 9"/>
              <p:cNvSpPr txBox="1">
                <a:spLocks noChangeArrowheads="1"/>
              </p:cNvSpPr>
              <p:nvPr/>
            </p:nvSpPr>
            <p:spPr bwMode="auto">
              <a:xfrm>
                <a:off x="2517" y="1616"/>
                <a:ext cx="817" cy="290"/>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FF"/>
                    </a:solidFill>
                    <a:latin typeface="Times New Roman" panose="02020603050405020304" pitchFamily="18" charset="0"/>
                  </a:rPr>
                  <a:t>成员函数</a:t>
                </a:r>
              </a:p>
            </p:txBody>
          </p:sp>
        </p:grpSp>
        <p:grpSp>
          <p:nvGrpSpPr>
            <p:cNvPr id="21511" name="Group 10"/>
            <p:cNvGrpSpPr>
              <a:grpSpLocks/>
            </p:cNvGrpSpPr>
            <p:nvPr/>
          </p:nvGrpSpPr>
          <p:grpSpPr bwMode="auto">
            <a:xfrm>
              <a:off x="2917825" y="2952880"/>
              <a:ext cx="1799747" cy="1673861"/>
              <a:chOff x="2381" y="845"/>
              <a:chExt cx="1134" cy="1225"/>
            </a:xfr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p:grpSpPr>
          <p:sp>
            <p:nvSpPr>
              <p:cNvPr id="21526" name="Oval 11"/>
              <p:cNvSpPr>
                <a:spLocks noChangeArrowheads="1"/>
              </p:cNvSpPr>
              <p:nvPr/>
            </p:nvSpPr>
            <p:spPr bwMode="auto">
              <a:xfrm>
                <a:off x="2381" y="845"/>
                <a:ext cx="1134" cy="1225"/>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7" name="Oval 12"/>
              <p:cNvSpPr>
                <a:spLocks noChangeArrowheads="1"/>
              </p:cNvSpPr>
              <p:nvPr/>
            </p:nvSpPr>
            <p:spPr bwMode="auto">
              <a:xfrm>
                <a:off x="2608" y="859"/>
                <a:ext cx="662" cy="449"/>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a:latin typeface="Times New Roman" panose="02020603050405020304" pitchFamily="18" charset="0"/>
                  </a:rPr>
                  <a:t>数据</a:t>
                </a:r>
              </a:p>
            </p:txBody>
          </p:sp>
          <p:sp>
            <p:nvSpPr>
              <p:cNvPr id="21528" name="Text Box 13"/>
              <p:cNvSpPr txBox="1">
                <a:spLocks noChangeArrowheads="1"/>
              </p:cNvSpPr>
              <p:nvPr/>
            </p:nvSpPr>
            <p:spPr bwMode="auto">
              <a:xfrm>
                <a:off x="2517" y="1298"/>
                <a:ext cx="817" cy="352"/>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FFFF00"/>
                    </a:solidFill>
                    <a:latin typeface="Times New Roman" panose="02020603050405020304" pitchFamily="18" charset="0"/>
                  </a:rPr>
                  <a:t>成员函数</a:t>
                </a:r>
              </a:p>
            </p:txBody>
          </p:sp>
          <p:sp>
            <p:nvSpPr>
              <p:cNvPr id="21529" name="Text Box 14"/>
              <p:cNvSpPr txBox="1">
                <a:spLocks noChangeArrowheads="1"/>
              </p:cNvSpPr>
              <p:nvPr/>
            </p:nvSpPr>
            <p:spPr bwMode="auto">
              <a:xfrm>
                <a:off x="2517" y="1616"/>
                <a:ext cx="817" cy="290"/>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FF"/>
                    </a:solidFill>
                    <a:latin typeface="Times New Roman" panose="02020603050405020304" pitchFamily="18" charset="0"/>
                  </a:rPr>
                  <a:t>成员函数</a:t>
                </a:r>
              </a:p>
            </p:txBody>
          </p:sp>
        </p:grpSp>
        <p:grpSp>
          <p:nvGrpSpPr>
            <p:cNvPr id="21512" name="Group 15"/>
            <p:cNvGrpSpPr>
              <a:grpSpLocks/>
            </p:cNvGrpSpPr>
            <p:nvPr/>
          </p:nvGrpSpPr>
          <p:grpSpPr bwMode="auto">
            <a:xfrm>
              <a:off x="7093428" y="2829902"/>
              <a:ext cx="1799747" cy="1673861"/>
              <a:chOff x="2381" y="845"/>
              <a:chExt cx="1134" cy="1225"/>
            </a:xfr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p:grpSpPr>
          <p:sp>
            <p:nvSpPr>
              <p:cNvPr id="21522" name="Oval 16"/>
              <p:cNvSpPr>
                <a:spLocks noChangeArrowheads="1"/>
              </p:cNvSpPr>
              <p:nvPr/>
            </p:nvSpPr>
            <p:spPr bwMode="auto">
              <a:xfrm>
                <a:off x="2381" y="845"/>
                <a:ext cx="1134" cy="1225"/>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21523" name="Oval 17"/>
              <p:cNvSpPr>
                <a:spLocks noChangeArrowheads="1"/>
              </p:cNvSpPr>
              <p:nvPr/>
            </p:nvSpPr>
            <p:spPr bwMode="auto">
              <a:xfrm>
                <a:off x="2608" y="859"/>
                <a:ext cx="662" cy="448"/>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dirty="0">
                    <a:latin typeface="Times New Roman" panose="02020603050405020304" pitchFamily="18" charset="0"/>
                  </a:rPr>
                  <a:t>数据</a:t>
                </a:r>
              </a:p>
            </p:txBody>
          </p:sp>
          <p:sp>
            <p:nvSpPr>
              <p:cNvPr id="21524" name="Text Box 18"/>
              <p:cNvSpPr txBox="1">
                <a:spLocks noChangeArrowheads="1"/>
              </p:cNvSpPr>
              <p:nvPr/>
            </p:nvSpPr>
            <p:spPr bwMode="auto">
              <a:xfrm>
                <a:off x="2517" y="1298"/>
                <a:ext cx="817" cy="352"/>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solidFill>
                      <a:srgbClr val="FFFF00"/>
                    </a:solidFill>
                    <a:latin typeface="Times New Roman" panose="02020603050405020304" pitchFamily="18" charset="0"/>
                  </a:rPr>
                  <a:t>成员函数</a:t>
                </a:r>
              </a:p>
            </p:txBody>
          </p:sp>
          <p:sp>
            <p:nvSpPr>
              <p:cNvPr id="21525" name="Text Box 19"/>
              <p:cNvSpPr txBox="1">
                <a:spLocks noChangeArrowheads="1"/>
              </p:cNvSpPr>
              <p:nvPr/>
            </p:nvSpPr>
            <p:spPr bwMode="auto">
              <a:xfrm>
                <a:off x="2517" y="1616"/>
                <a:ext cx="817" cy="290"/>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a:solidFill>
                      <a:srgbClr val="0000FF"/>
                    </a:solidFill>
                    <a:latin typeface="Times New Roman" panose="02020603050405020304" pitchFamily="18" charset="0"/>
                  </a:rPr>
                  <a:t>成员函数</a:t>
                </a:r>
              </a:p>
            </p:txBody>
          </p:sp>
        </p:grpSp>
        <p:sp>
          <p:nvSpPr>
            <p:cNvPr id="21513" name="Text Box 20"/>
            <p:cNvSpPr txBox="1">
              <a:spLocks noChangeArrowheads="1"/>
            </p:cNvSpPr>
            <p:nvPr/>
          </p:nvSpPr>
          <p:spPr bwMode="auto">
            <a:xfrm>
              <a:off x="6841082" y="998221"/>
              <a:ext cx="1152219" cy="456383"/>
            </a:xfrm>
            <a:prstGeom prst="rect">
              <a:avLst/>
            </a:prstGeom>
            <a:no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latin typeface="Times New Roman" panose="02020603050405020304" pitchFamily="18" charset="0"/>
                </a:rPr>
                <a:t>对象１</a:t>
              </a:r>
            </a:p>
          </p:txBody>
        </p:sp>
        <p:sp>
          <p:nvSpPr>
            <p:cNvPr id="21514" name="Text Box 21"/>
            <p:cNvSpPr txBox="1">
              <a:spLocks noChangeArrowheads="1"/>
            </p:cNvSpPr>
            <p:nvPr/>
          </p:nvSpPr>
          <p:spPr bwMode="auto">
            <a:xfrm>
              <a:off x="2024300" y="3003437"/>
              <a:ext cx="1152219" cy="457750"/>
            </a:xfrm>
            <a:prstGeom prst="rect">
              <a:avLst/>
            </a:prstGeom>
            <a:no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latin typeface="Times New Roman" panose="02020603050405020304" pitchFamily="18" charset="0"/>
                </a:rPr>
                <a:t>对象２</a:t>
              </a:r>
            </a:p>
          </p:txBody>
        </p:sp>
        <p:sp>
          <p:nvSpPr>
            <p:cNvPr id="21515" name="Text Box 22"/>
            <p:cNvSpPr txBox="1">
              <a:spLocks noChangeArrowheads="1"/>
            </p:cNvSpPr>
            <p:nvPr/>
          </p:nvSpPr>
          <p:spPr bwMode="auto">
            <a:xfrm>
              <a:off x="8864608" y="3175605"/>
              <a:ext cx="1152219" cy="457750"/>
            </a:xfrm>
            <a:prstGeom prst="rect">
              <a:avLst/>
            </a:prstGeom>
            <a:no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latin typeface="Times New Roman" panose="02020603050405020304" pitchFamily="18" charset="0"/>
                </a:rPr>
                <a:t>对象３</a:t>
              </a:r>
            </a:p>
          </p:txBody>
        </p:sp>
        <p:sp>
          <p:nvSpPr>
            <p:cNvPr id="21516" name="Line 23"/>
            <p:cNvSpPr>
              <a:spLocks noChangeShapeType="1"/>
            </p:cNvSpPr>
            <p:nvPr/>
          </p:nvSpPr>
          <p:spPr bwMode="auto">
            <a:xfrm flipV="1">
              <a:off x="4141462" y="2333893"/>
              <a:ext cx="1223637" cy="618987"/>
            </a:xfrm>
            <a:prstGeom prst="lin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rgbClr val="0000FF"/>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21517" name="Line 24"/>
            <p:cNvSpPr>
              <a:spLocks noChangeShapeType="1"/>
            </p:cNvSpPr>
            <p:nvPr/>
          </p:nvSpPr>
          <p:spPr bwMode="auto">
            <a:xfrm>
              <a:off x="4717572" y="4006387"/>
              <a:ext cx="2447275" cy="1366"/>
            </a:xfrm>
            <a:prstGeom prst="lin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rgbClr val="0000FF"/>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21518" name="Line 25"/>
            <p:cNvSpPr>
              <a:spLocks noChangeShapeType="1"/>
            </p:cNvSpPr>
            <p:nvPr/>
          </p:nvSpPr>
          <p:spPr bwMode="auto">
            <a:xfrm>
              <a:off x="6733161" y="2209549"/>
              <a:ext cx="1007795" cy="620353"/>
            </a:xfrm>
            <a:prstGeom prst="line">
              <a:avLst/>
            </a:prstGeom>
            <a:gradFill>
              <a:gsLst>
                <a:gs pos="44206">
                  <a:srgbClr val="00B0F0"/>
                </a:gs>
                <a:gs pos="0">
                  <a:schemeClr val="accent4">
                    <a:lumMod val="89000"/>
                  </a:schemeClr>
                </a:gs>
                <a:gs pos="23000">
                  <a:srgbClr val="00B050">
                    <a:alpha val="95000"/>
                  </a:srgbClr>
                </a:gs>
                <a:gs pos="69000">
                  <a:schemeClr val="accent3">
                    <a:lumMod val="20000"/>
                    <a:lumOff val="80000"/>
                  </a:schemeClr>
                </a:gs>
                <a:gs pos="97000">
                  <a:schemeClr val="accent4">
                    <a:lumMod val="70000"/>
                  </a:schemeClr>
                </a:gs>
              </a:gsLst>
              <a:path path="circle">
                <a:fillToRect l="50000" t="50000" r="50000" b="50000"/>
              </a:path>
            </a:gradFill>
            <a:ln w="3175">
              <a:solidFill>
                <a:srgbClr val="0000FF"/>
              </a:solidFill>
              <a:round/>
              <a:headEnd type="triangle" w="med" len="me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21519" name="Text Box 26"/>
            <p:cNvSpPr txBox="1">
              <a:spLocks noChangeArrowheads="1"/>
            </p:cNvSpPr>
            <p:nvPr/>
          </p:nvSpPr>
          <p:spPr bwMode="auto">
            <a:xfrm>
              <a:off x="4103018" y="2192806"/>
              <a:ext cx="934789" cy="457750"/>
            </a:xfrm>
            <a:prstGeom prst="rect">
              <a:avLst/>
            </a:prstGeom>
            <a:no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solidFill>
                    <a:srgbClr val="FF3300"/>
                  </a:solidFill>
                  <a:latin typeface="Times New Roman" panose="02020603050405020304" pitchFamily="18" charset="0"/>
                </a:rPr>
                <a:t>消息</a:t>
              </a:r>
            </a:p>
          </p:txBody>
        </p:sp>
        <p:sp>
          <p:nvSpPr>
            <p:cNvPr id="21520" name="Text Box 27"/>
            <p:cNvSpPr txBox="1">
              <a:spLocks noChangeArrowheads="1"/>
            </p:cNvSpPr>
            <p:nvPr/>
          </p:nvSpPr>
          <p:spPr bwMode="auto">
            <a:xfrm>
              <a:off x="5436518" y="3633355"/>
              <a:ext cx="934789" cy="457750"/>
            </a:xfrm>
            <a:prstGeom prst="rect">
              <a:avLst/>
            </a:prstGeom>
            <a:no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solidFill>
                    <a:srgbClr val="FF3300"/>
                  </a:solidFill>
                  <a:latin typeface="Times New Roman" panose="02020603050405020304" pitchFamily="18" charset="0"/>
                </a:rPr>
                <a:t>消息</a:t>
              </a:r>
            </a:p>
          </p:txBody>
        </p:sp>
        <p:sp>
          <p:nvSpPr>
            <p:cNvPr id="21521" name="Text Box 28"/>
            <p:cNvSpPr txBox="1">
              <a:spLocks noChangeArrowheads="1"/>
            </p:cNvSpPr>
            <p:nvPr/>
          </p:nvSpPr>
          <p:spPr bwMode="auto">
            <a:xfrm>
              <a:off x="7020423" y="2271038"/>
              <a:ext cx="934789" cy="456383"/>
            </a:xfrm>
            <a:prstGeom prst="rect">
              <a:avLst/>
            </a:prstGeom>
            <a:noFill/>
            <a:ln>
              <a:noFill/>
            </a:ln>
            <a:effec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solidFill>
                    <a:srgbClr val="FF3300"/>
                  </a:solidFill>
                  <a:latin typeface="Times New Roman" panose="02020603050405020304" pitchFamily="18" charset="0"/>
                </a:rPr>
                <a:t>消息</a:t>
              </a:r>
            </a:p>
          </p:txBody>
        </p:sp>
      </p:grpSp>
      <p:sp>
        <p:nvSpPr>
          <p:cNvPr id="21509" name="Rectangle 29"/>
          <p:cNvSpPr>
            <a:spLocks noChangeArrowheads="1"/>
          </p:cNvSpPr>
          <p:nvPr/>
        </p:nvSpPr>
        <p:spPr bwMode="auto">
          <a:xfrm>
            <a:off x="-129744" y="984172"/>
            <a:ext cx="4991740" cy="758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b="1" dirty="0">
                <a:solidFill>
                  <a:schemeClr val="tx2"/>
                </a:solidFill>
              </a:rPr>
              <a:t>（7）</a:t>
            </a:r>
            <a:r>
              <a:rPr lang="zh-CN" altLang="en-US" b="1" dirty="0">
                <a:solidFill>
                  <a:srgbClr val="00B050"/>
                </a:solidFill>
              </a:rPr>
              <a:t>面向对象的</a:t>
            </a:r>
            <a:r>
              <a:rPr lang="zh-CN" altLang="en-US" b="1" dirty="0">
                <a:solidFill>
                  <a:schemeClr val="tx2"/>
                </a:solidFill>
              </a:rPr>
              <a:t>程序范型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3555">
                                            <p:bg/>
                                          </p:spTgt>
                                        </p:tgtEl>
                                        <p:attrNameLst>
                                          <p:attrName>style.visibility</p:attrName>
                                        </p:attrNameLst>
                                      </p:cBhvr>
                                      <p:to>
                                        <p:strVal val="visible"/>
                                      </p:to>
                                    </p:set>
                                    <p:animEffect transition="in" filter="box(in)">
                                      <p:cBhvr>
                                        <p:cTn id="7" dur="500"/>
                                        <p:tgtEl>
                                          <p:spTgt spid="23555">
                                            <p:bg/>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3555">
                                            <p:txEl>
                                              <p:pRg st="0" end="0"/>
                                            </p:txEl>
                                          </p:spTgt>
                                        </p:tgtEl>
                                        <p:attrNameLst>
                                          <p:attrName>style.visibility</p:attrName>
                                        </p:attrNameLst>
                                      </p:cBhvr>
                                      <p:to>
                                        <p:strVal val="visible"/>
                                      </p:to>
                                    </p:set>
                                    <p:animEffect transition="in" filter="box(in)">
                                      <p:cBhvr>
                                        <p:cTn id="12" dur="500"/>
                                        <p:tgtEl>
                                          <p:spTgt spid="235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520700" y="188640"/>
            <a:ext cx="8007350" cy="575791"/>
          </a:xfrm>
        </p:spPr>
        <p:txBody>
          <a:bodyPr/>
          <a:lstStyle/>
          <a:p>
            <a:r>
              <a:rPr lang="en-US" altLang="zh-CN" b="1" dirty="0"/>
              <a:t>1.2  </a:t>
            </a:r>
            <a:r>
              <a:rPr lang="zh-CN" altLang="zh-CN" b="1" dirty="0">
                <a:solidFill>
                  <a:srgbClr val="0000CC"/>
                </a:solidFill>
              </a:rPr>
              <a:t>面向对象</a:t>
            </a:r>
            <a:r>
              <a:rPr lang="zh-CN" altLang="zh-CN" b="1" dirty="0"/>
              <a:t>程序</a:t>
            </a:r>
            <a:r>
              <a:rPr lang="zh-CN" altLang="zh-CN" b="1" dirty="0">
                <a:solidFill>
                  <a:srgbClr val="FF0000"/>
                </a:solidFill>
              </a:rPr>
              <a:t>语言的特征</a:t>
            </a:r>
          </a:p>
        </p:txBody>
      </p:sp>
      <p:sp>
        <p:nvSpPr>
          <p:cNvPr id="22531" name="Rectangle 3"/>
          <p:cNvSpPr>
            <a:spLocks noGrp="1" noChangeArrowheads="1"/>
          </p:cNvSpPr>
          <p:nvPr>
            <p:ph type="body" idx="1"/>
          </p:nvPr>
        </p:nvSpPr>
        <p:spPr>
          <a:xfrm>
            <a:off x="755650" y="1052736"/>
            <a:ext cx="7772400" cy="4897214"/>
          </a:xfrm>
        </p:spPr>
        <p:txBody>
          <a:bodyPr/>
          <a:lstStyle/>
          <a:p>
            <a:pPr eaLnBrk="1" hangingPunct="1">
              <a:buFontTx/>
              <a:buNone/>
            </a:pPr>
            <a:endParaRPr lang="en-US" altLang="zh-CN" sz="4000" b="1" dirty="0">
              <a:solidFill>
                <a:srgbClr val="000099"/>
              </a:solidFill>
            </a:endParaRPr>
          </a:p>
          <a:p>
            <a:pPr eaLnBrk="1" hangingPunct="1">
              <a:buFontTx/>
              <a:buNone/>
            </a:pPr>
            <a:endParaRPr lang="en-US" altLang="zh-CN" sz="4000" b="1" dirty="0">
              <a:solidFill>
                <a:srgbClr val="000099"/>
              </a:solidFill>
            </a:endParaRPr>
          </a:p>
          <a:p>
            <a:pPr eaLnBrk="1" hangingPunct="1">
              <a:buFontTx/>
              <a:buNone/>
            </a:pPr>
            <a:r>
              <a:rPr lang="zh-CN" altLang="en-US" sz="4000" b="1" dirty="0">
                <a:solidFill>
                  <a:srgbClr val="000099"/>
                </a:solidFill>
              </a:rPr>
              <a:t>本节主要介绍类与对象的基本概念，以及面向对象程序设计的主要特征</a:t>
            </a:r>
            <a:r>
              <a:rPr lang="zh-CN" altLang="en-US" sz="2400" b="1" dirty="0">
                <a:solidFill>
                  <a:srgbClr val="000099"/>
                </a:solidFill>
                <a:latin typeface="宋体" panose="02010600030101010101" pitchFamily="2" charset="-122"/>
              </a:rPr>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3568" y="196864"/>
            <a:ext cx="7515225" cy="612775"/>
          </a:xfrm>
        </p:spPr>
        <p:txBody>
          <a:bodyPr/>
          <a:lstStyle/>
          <a:p>
            <a:pPr eaLnBrk="1" hangingPunct="1"/>
            <a:r>
              <a:rPr lang="en-US" altLang="zh-CN" sz="4000" b="1" dirty="0"/>
              <a:t>1.2  </a:t>
            </a:r>
            <a:r>
              <a:rPr lang="zh-CN" altLang="zh-CN" sz="4000" b="1" dirty="0">
                <a:solidFill>
                  <a:srgbClr val="0000CC"/>
                </a:solidFill>
              </a:rPr>
              <a:t>面向对象</a:t>
            </a:r>
            <a:r>
              <a:rPr lang="zh-CN" altLang="zh-CN" sz="4000" b="1" dirty="0"/>
              <a:t>程序</a:t>
            </a:r>
            <a:r>
              <a:rPr lang="zh-CN" altLang="zh-CN" sz="4000" b="1" dirty="0">
                <a:solidFill>
                  <a:srgbClr val="FF0000"/>
                </a:solidFill>
              </a:rPr>
              <a:t>语言的特征</a:t>
            </a:r>
            <a:endParaRPr lang="zh-CN" altLang="en-US" sz="4000" b="1" dirty="0">
              <a:solidFill>
                <a:srgbClr val="0000CC"/>
              </a:solidFill>
            </a:endParaRPr>
          </a:p>
        </p:txBody>
      </p:sp>
      <p:sp>
        <p:nvSpPr>
          <p:cNvPr id="30723" name="Rectangle 3"/>
          <p:cNvSpPr>
            <a:spLocks noGrp="1" noChangeArrowheads="1"/>
          </p:cNvSpPr>
          <p:nvPr>
            <p:ph type="body" idx="1"/>
          </p:nvPr>
        </p:nvSpPr>
        <p:spPr>
          <a:xfrm>
            <a:off x="155575" y="1181100"/>
            <a:ext cx="5353049" cy="4824413"/>
          </a:xfrm>
        </p:spPr>
        <p:txBody>
          <a:bodyPr/>
          <a:lstStyle/>
          <a:p>
            <a:pPr eaLnBrk="1" hangingPunct="1">
              <a:buFontTx/>
              <a:buNone/>
              <a:defRPr/>
            </a:pPr>
            <a:r>
              <a:rPr lang="en-US" altLang="zh-CN" b="1" dirty="0">
                <a:solidFill>
                  <a:srgbClr val="0000CC"/>
                </a:solidFill>
              </a:rPr>
              <a:t>1</a:t>
            </a:r>
            <a:r>
              <a:rPr lang="zh-CN" altLang="en-US" b="1" dirty="0">
                <a:solidFill>
                  <a:srgbClr val="0000CC"/>
                </a:solidFill>
              </a:rPr>
              <a:t>、抽象</a:t>
            </a:r>
            <a:r>
              <a:rPr lang="zh-CN" altLang="en-US" sz="2400" b="1" dirty="0"/>
              <a:t>（</a:t>
            </a:r>
            <a:r>
              <a:rPr lang="en-US" altLang="zh-CN" sz="2400" b="1" dirty="0"/>
              <a:t>abstract</a:t>
            </a:r>
            <a:r>
              <a:rPr lang="zh-CN" altLang="en-US" sz="2400" b="1" dirty="0"/>
              <a:t>）</a:t>
            </a:r>
            <a:endParaRPr lang="zh-CN" altLang="en-US" sz="2400" b="1" dirty="0">
              <a:solidFill>
                <a:srgbClr val="FF3300"/>
              </a:solidFill>
            </a:endParaRPr>
          </a:p>
          <a:p>
            <a:pPr eaLnBrk="1" hangingPunct="1">
              <a:defRPr/>
            </a:pPr>
            <a:r>
              <a:rPr lang="zh-CN" altLang="en-US" sz="2000" b="1" dirty="0"/>
              <a:t>抽象是指</a:t>
            </a:r>
            <a:r>
              <a:rPr lang="zh-CN" altLang="en-US" sz="2000" b="1" dirty="0">
                <a:solidFill>
                  <a:srgbClr val="FF0000"/>
                </a:solidFill>
              </a:rPr>
              <a:t>有意忽略问题的某些细节和与当前目标无关的方面</a:t>
            </a:r>
            <a:r>
              <a:rPr lang="zh-CN" altLang="en-US" sz="2000" b="1" dirty="0"/>
              <a:t>，以便把问题的本质表达得更清楚。 </a:t>
            </a:r>
            <a:endParaRPr lang="en-US" altLang="zh-CN" sz="2000" b="1" dirty="0"/>
          </a:p>
          <a:p>
            <a:pPr>
              <a:defRPr/>
            </a:pPr>
            <a:r>
              <a:rPr lang="zh-CN" altLang="en-US" sz="2000" b="1" dirty="0"/>
              <a:t>抽象描述了一个对象的</a:t>
            </a:r>
            <a:r>
              <a:rPr lang="zh-CN" altLang="en-US" sz="2000" b="1" dirty="0">
                <a:solidFill>
                  <a:srgbClr val="FF0000"/>
                </a:solidFill>
              </a:rPr>
              <a:t>基本特征</a:t>
            </a:r>
            <a:r>
              <a:rPr lang="en-US" altLang="zh-CN" sz="2000" b="1" dirty="0"/>
              <a:t>,</a:t>
            </a:r>
            <a:r>
              <a:rPr lang="zh-CN" altLang="en-US" sz="2000" b="1" dirty="0"/>
              <a:t>可以将这个对象与所有其他类型的对象区分开来，因此提供了清晰定义的概念边。</a:t>
            </a:r>
            <a:endParaRPr lang="en-US" altLang="zh-CN" sz="2000" b="1" dirty="0"/>
          </a:p>
          <a:p>
            <a:pPr>
              <a:defRPr/>
            </a:pPr>
            <a:r>
              <a:rPr lang="zh-CN" altLang="en-US" sz="2000" b="1" dirty="0"/>
              <a:t>抽象关注一个对象的</a:t>
            </a:r>
            <a:r>
              <a:rPr lang="zh-CN" altLang="en-US" sz="2000" b="1" dirty="0">
                <a:solidFill>
                  <a:srgbClr val="FF0000"/>
                </a:solidFill>
              </a:rPr>
              <a:t>外部视图</a:t>
            </a:r>
            <a:r>
              <a:rPr lang="zh-CN" altLang="en-US" sz="2000" b="1" dirty="0"/>
              <a:t>，用来分离对象的基本行为和实现。</a:t>
            </a:r>
            <a:endParaRPr lang="en-US" altLang="zh-CN" sz="2000" b="1" dirty="0"/>
          </a:p>
          <a:p>
            <a:pPr>
              <a:defRPr/>
            </a:pPr>
            <a:r>
              <a:rPr lang="zh-CN" altLang="en-US" sz="2000" b="1" dirty="0"/>
              <a:t>可以理解为抽象关注接口，即可观察到的行为；而封装则关注这些行为的实现。</a:t>
            </a:r>
            <a:endParaRPr lang="en-US" altLang="zh-CN" sz="2000" b="1" dirty="0"/>
          </a:p>
          <a:p>
            <a:pPr>
              <a:defRPr/>
            </a:pPr>
            <a:r>
              <a:rPr lang="zh-CN" altLang="zh-CN" sz="2000" dirty="0"/>
              <a:t>抽象的结果是形成对应客观事物的抽象数据类型，简称</a:t>
            </a:r>
            <a:r>
              <a:rPr lang="en-US" altLang="zh-CN" sz="2000" b="1" dirty="0">
                <a:solidFill>
                  <a:srgbClr val="0000CC"/>
                </a:solidFill>
              </a:rPr>
              <a:t>ADT</a:t>
            </a:r>
            <a:r>
              <a:rPr lang="zh-CN" altLang="en-US" sz="2000" dirty="0"/>
              <a:t>（</a:t>
            </a:r>
            <a:r>
              <a:rPr lang="en-US" altLang="zh-CN" sz="2000" dirty="0"/>
              <a:t>Abstract Data Type</a:t>
            </a:r>
            <a:r>
              <a:rPr lang="zh-CN" altLang="en-US" sz="2000" dirty="0"/>
              <a:t>）</a:t>
            </a:r>
            <a:endParaRPr lang="zh-CN" altLang="zh-CN" sz="2000" dirty="0"/>
          </a:p>
          <a:p>
            <a:pPr>
              <a:defRPr/>
            </a:pPr>
            <a:endParaRPr lang="zh-CN" altLang="en-US" sz="2000" b="1" dirty="0"/>
          </a:p>
          <a:p>
            <a:pPr lvl="1" eaLnBrk="1" hangingPunct="1">
              <a:defRPr/>
            </a:pPr>
            <a:endParaRPr lang="zh-CN" altLang="en-US" sz="1800" b="1" dirty="0">
              <a:solidFill>
                <a:srgbClr val="000000"/>
              </a:solidFill>
              <a:latin typeface="宋体" panose="02010600030101010101" pitchFamily="2" charset="-122"/>
            </a:endParaRPr>
          </a:p>
          <a:p>
            <a:pPr marL="457200" lvl="1" indent="0" eaLnBrk="1" hangingPunct="1">
              <a:buFontTx/>
              <a:buNone/>
              <a:defRPr/>
            </a:pPr>
            <a:endParaRPr lang="zh-CN" altLang="en-US" sz="1800" b="1" dirty="0">
              <a:solidFill>
                <a:srgbClr val="FF3300"/>
              </a:solidFill>
              <a:latin typeface="宋体" panose="02010600030101010101" pitchFamily="2" charset="-122"/>
            </a:endParaRPr>
          </a:p>
          <a:p>
            <a:pPr lvl="1" eaLnBrk="1" hangingPunct="1">
              <a:buFontTx/>
              <a:buNone/>
              <a:defRPr/>
            </a:pPr>
            <a:endParaRPr lang="en-US" altLang="zh-CN" sz="1800" b="1" dirty="0">
              <a:solidFill>
                <a:srgbClr val="FF3300"/>
              </a:solidFill>
              <a:latin typeface="宋体" panose="02010600030101010101" pitchFamily="2" charset="-122"/>
            </a:endParaRPr>
          </a:p>
        </p:txBody>
      </p:sp>
      <p:sp>
        <p:nvSpPr>
          <p:cNvPr id="28676" name="AutoShape 6" descr="http://img5.imgtn.bdimg.com/it/u=1354490506,76510297&amp;fm=21&amp;gp=0.jpg"/>
          <p:cNvSpPr>
            <a:spLocks noChangeAspect="1" noChangeArrowheads="1"/>
          </p:cNvSpPr>
          <p:nvPr/>
        </p:nvSpPr>
        <p:spPr bwMode="auto">
          <a:xfrm>
            <a:off x="155575" y="-144463"/>
            <a:ext cx="1679575" cy="16795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endParaRPr lang="zh-CN" altLang="en-US" sz="1800"/>
          </a:p>
        </p:txBody>
      </p:sp>
      <p:pic>
        <p:nvPicPr>
          <p:cNvPr id="28677"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778498" y="1076318"/>
            <a:ext cx="3133725" cy="209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678" name="文本框 3"/>
          <p:cNvSpPr txBox="1">
            <a:spLocks noChangeArrowheads="1"/>
          </p:cNvSpPr>
          <p:nvPr/>
        </p:nvSpPr>
        <p:spPr bwMode="auto">
          <a:xfrm>
            <a:off x="7265386" y="3913173"/>
            <a:ext cx="1366838" cy="369888"/>
          </a:xfrm>
          <a:prstGeom prst="rect">
            <a:avLst/>
          </a:prstGeom>
          <a:solidFill>
            <a:schemeClr val="bg1"/>
          </a:solidFill>
          <a:ln w="9525">
            <a:solidFill>
              <a:schemeClr val="tx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1800"/>
              <a:t>Light</a:t>
            </a:r>
            <a:endParaRPr lang="zh-CN" altLang="en-US" sz="1800"/>
          </a:p>
        </p:txBody>
      </p:sp>
      <p:sp>
        <p:nvSpPr>
          <p:cNvPr id="28679" name="文本框 7"/>
          <p:cNvSpPr txBox="1">
            <a:spLocks noChangeArrowheads="1"/>
          </p:cNvSpPr>
          <p:nvPr/>
        </p:nvSpPr>
        <p:spPr bwMode="auto">
          <a:xfrm>
            <a:off x="7265386" y="4248136"/>
            <a:ext cx="1366838" cy="1200150"/>
          </a:xfrm>
          <a:prstGeom prst="rect">
            <a:avLst/>
          </a:prstGeom>
          <a:solidFill>
            <a:schemeClr val="bg1"/>
          </a:solidFill>
          <a:ln w="9525">
            <a:solidFill>
              <a:schemeClr val="tx2"/>
            </a:solidFill>
            <a:miter lim="800000"/>
            <a:headEnd/>
            <a:tailEnd/>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t>On()</a:t>
            </a:r>
          </a:p>
          <a:p>
            <a:pPr>
              <a:spcBef>
                <a:spcPct val="0"/>
              </a:spcBef>
              <a:buFontTx/>
              <a:buNone/>
            </a:pPr>
            <a:r>
              <a:rPr lang="en-US" altLang="zh-CN" sz="1800"/>
              <a:t>Off()</a:t>
            </a:r>
          </a:p>
          <a:p>
            <a:pPr>
              <a:spcBef>
                <a:spcPct val="0"/>
              </a:spcBef>
              <a:buFontTx/>
              <a:buNone/>
            </a:pPr>
            <a:r>
              <a:rPr lang="en-US" altLang="zh-CN" sz="1800"/>
              <a:t>Brighten()</a:t>
            </a:r>
          </a:p>
          <a:p>
            <a:pPr>
              <a:spcBef>
                <a:spcPct val="0"/>
              </a:spcBef>
              <a:buFontTx/>
              <a:buNone/>
            </a:pPr>
            <a:r>
              <a:rPr lang="en-US" altLang="zh-CN" sz="1800"/>
              <a:t>Dim()</a:t>
            </a:r>
            <a:endParaRPr lang="zh-CN" altLang="en-US" sz="1800"/>
          </a:p>
        </p:txBody>
      </p:sp>
      <p:sp>
        <p:nvSpPr>
          <p:cNvPr id="28680" name="文本框 4"/>
          <p:cNvSpPr txBox="1">
            <a:spLocks noChangeArrowheads="1"/>
          </p:cNvSpPr>
          <p:nvPr/>
        </p:nvSpPr>
        <p:spPr bwMode="auto">
          <a:xfrm>
            <a:off x="6065837" y="3913173"/>
            <a:ext cx="122555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t>类型名称</a:t>
            </a:r>
          </a:p>
        </p:txBody>
      </p:sp>
      <p:sp>
        <p:nvSpPr>
          <p:cNvPr id="28681" name="文本框 9"/>
          <p:cNvSpPr txBox="1">
            <a:spLocks noChangeArrowheads="1"/>
          </p:cNvSpPr>
          <p:nvPr/>
        </p:nvSpPr>
        <p:spPr bwMode="auto">
          <a:xfrm>
            <a:off x="6065837" y="4663267"/>
            <a:ext cx="12255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t>接口</a:t>
            </a:r>
          </a:p>
        </p:txBody>
      </p:sp>
      <p:sp>
        <p:nvSpPr>
          <p:cNvPr id="2" name="对话气泡: 矩形 1"/>
          <p:cNvSpPr/>
          <p:nvPr/>
        </p:nvSpPr>
        <p:spPr>
          <a:xfrm>
            <a:off x="155575" y="5783249"/>
            <a:ext cx="8702675" cy="958120"/>
          </a:xfrm>
          <a:prstGeom prst="wedgeRectCallout">
            <a:avLst>
              <a:gd name="adj1" fmla="val 31728"/>
              <a:gd name="adj2" fmla="val -81532"/>
            </a:avLst>
          </a:prstGeom>
          <a:gradFill flip="none" rotWithShape="1">
            <a:gsLst>
              <a:gs pos="0">
                <a:schemeClr val="tx1"/>
              </a:gs>
              <a:gs pos="48000">
                <a:schemeClr val="accent4">
                  <a:lumMod val="97000"/>
                  <a:lumOff val="3000"/>
                </a:schemeClr>
              </a:gs>
              <a:gs pos="100000">
                <a:schemeClr val="accent4">
                  <a:lumMod val="60000"/>
                  <a:lumOff val="40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1600" b="1" dirty="0"/>
              <a:t>电灯抽象：</a:t>
            </a:r>
            <a:endParaRPr lang="en-US" altLang="zh-CN" sz="1600" b="1" dirty="0"/>
          </a:p>
          <a:p>
            <a:r>
              <a:rPr lang="zh-CN" altLang="en-US" sz="1600" b="1" dirty="0"/>
              <a:t>忽略灯泡的形状、大小、品牌、内部实现细节，所有的灯都具有开、关、调节明、暗的按钮，这就是灯的接口和功能，用类</a:t>
            </a:r>
            <a:r>
              <a:rPr lang="en-US" altLang="zh-CN" sz="1600" b="1" dirty="0" err="1"/>
              <a:t>Ligh</a:t>
            </a:r>
            <a:r>
              <a:rPr lang="zh-CN" altLang="en-US" sz="1600" b="1" dirty="0"/>
              <a:t>就它们组织在一起，就形成了灯的</a:t>
            </a:r>
            <a:r>
              <a:rPr lang="en-US" altLang="zh-CN" sz="1600" b="1" dirty="0"/>
              <a:t>ADT</a:t>
            </a:r>
            <a:r>
              <a:rPr lang="zh-CN" altLang="en-US" sz="1600" b="1" dirty="0"/>
              <a:t>类型。</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anim calcmode="lin" valueType="num">
                                      <p:cBhvr additive="base">
                                        <p:cTn id="13"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nodeType="click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wipe(down)">
                                      <p:cBhvr>
                                        <p:cTn id="19" dur="5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1000"/>
                                        <p:tgtEl>
                                          <p:spTgt spid="30723">
                                            <p:txEl>
                                              <p:pRg st="5" end="5"/>
                                            </p:txEl>
                                          </p:spTgt>
                                        </p:tgtEl>
                                      </p:cBhvr>
                                    </p:animEffect>
                                    <p:anim calcmode="lin" valueType="num">
                                      <p:cBhvr>
                                        <p:cTn id="25" dur="10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p:cTn id="26" dur="1000" fill="hold"/>
                                        <p:tgtEl>
                                          <p:spTgt spid="30723">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8677"/>
                                        </p:tgtEl>
                                        <p:attrNameLst>
                                          <p:attrName>style.visibility</p:attrName>
                                        </p:attrNameLst>
                                      </p:cBhvr>
                                      <p:to>
                                        <p:strVal val="visible"/>
                                      </p:to>
                                    </p:set>
                                    <p:anim calcmode="lin" valueType="num">
                                      <p:cBhvr additive="base">
                                        <p:cTn id="31" dur="500" fill="hold"/>
                                        <p:tgtEl>
                                          <p:spTgt spid="28677"/>
                                        </p:tgtEl>
                                        <p:attrNameLst>
                                          <p:attrName>ppt_x</p:attrName>
                                        </p:attrNameLst>
                                      </p:cBhvr>
                                      <p:tavLst>
                                        <p:tav tm="0">
                                          <p:val>
                                            <p:strVal val="#ppt_x"/>
                                          </p:val>
                                        </p:tav>
                                        <p:tav tm="100000">
                                          <p:val>
                                            <p:strVal val="#ppt_x"/>
                                          </p:val>
                                        </p:tav>
                                      </p:tavLst>
                                    </p:anim>
                                    <p:anim calcmode="lin" valueType="num">
                                      <p:cBhvr additive="base">
                                        <p:cTn id="32"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 calcmode="lin" valueType="num">
                                      <p:cBhvr additive="base">
                                        <p:cTn id="37" dur="500" fill="hold"/>
                                        <p:tgtEl>
                                          <p:spTgt spid="2"/>
                                        </p:tgtEl>
                                        <p:attrNameLst>
                                          <p:attrName>ppt_x</p:attrName>
                                        </p:attrNameLst>
                                      </p:cBhvr>
                                      <p:tavLst>
                                        <p:tav tm="0">
                                          <p:val>
                                            <p:strVal val="#ppt_x"/>
                                          </p:val>
                                        </p:tav>
                                        <p:tav tm="100000">
                                          <p:val>
                                            <p:strVal val="#ppt_x"/>
                                          </p:val>
                                        </p:tav>
                                      </p:tavLst>
                                    </p:anim>
                                    <p:anim calcmode="lin" valueType="num">
                                      <p:cBhvr additive="base">
                                        <p:cTn id="3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28678"/>
                                        </p:tgtEl>
                                        <p:attrNameLst>
                                          <p:attrName>style.visibility</p:attrName>
                                        </p:attrNameLst>
                                      </p:cBhvr>
                                      <p:to>
                                        <p:strVal val="visible"/>
                                      </p:to>
                                    </p:set>
                                    <p:anim calcmode="lin" valueType="num">
                                      <p:cBhvr additive="base">
                                        <p:cTn id="43" dur="500" fill="hold"/>
                                        <p:tgtEl>
                                          <p:spTgt spid="28678"/>
                                        </p:tgtEl>
                                        <p:attrNameLst>
                                          <p:attrName>ppt_x</p:attrName>
                                        </p:attrNameLst>
                                      </p:cBhvr>
                                      <p:tavLst>
                                        <p:tav tm="0">
                                          <p:val>
                                            <p:strVal val="#ppt_x"/>
                                          </p:val>
                                        </p:tav>
                                        <p:tav tm="100000">
                                          <p:val>
                                            <p:strVal val="#ppt_x"/>
                                          </p:val>
                                        </p:tav>
                                      </p:tavLst>
                                    </p:anim>
                                    <p:anim calcmode="lin" valueType="num">
                                      <p:cBhvr additive="base">
                                        <p:cTn id="44" dur="500" fill="hold"/>
                                        <p:tgtEl>
                                          <p:spTgt spid="28678"/>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28679"/>
                                        </p:tgtEl>
                                        <p:attrNameLst>
                                          <p:attrName>style.visibility</p:attrName>
                                        </p:attrNameLst>
                                      </p:cBhvr>
                                      <p:to>
                                        <p:strVal val="visible"/>
                                      </p:to>
                                    </p:set>
                                    <p:anim calcmode="lin" valueType="num">
                                      <p:cBhvr additive="base">
                                        <p:cTn id="47" dur="500" fill="hold"/>
                                        <p:tgtEl>
                                          <p:spTgt spid="28679"/>
                                        </p:tgtEl>
                                        <p:attrNameLst>
                                          <p:attrName>ppt_x</p:attrName>
                                        </p:attrNameLst>
                                      </p:cBhvr>
                                      <p:tavLst>
                                        <p:tav tm="0">
                                          <p:val>
                                            <p:strVal val="#ppt_x"/>
                                          </p:val>
                                        </p:tav>
                                        <p:tav tm="100000">
                                          <p:val>
                                            <p:strVal val="#ppt_x"/>
                                          </p:val>
                                        </p:tav>
                                      </p:tavLst>
                                    </p:anim>
                                    <p:anim calcmode="lin" valueType="num">
                                      <p:cBhvr additive="base">
                                        <p:cTn id="48" dur="500" fill="hold"/>
                                        <p:tgtEl>
                                          <p:spTgt spid="28679"/>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8680"/>
                                        </p:tgtEl>
                                        <p:attrNameLst>
                                          <p:attrName>style.visibility</p:attrName>
                                        </p:attrNameLst>
                                      </p:cBhvr>
                                      <p:to>
                                        <p:strVal val="visible"/>
                                      </p:to>
                                    </p:set>
                                    <p:anim calcmode="lin" valueType="num">
                                      <p:cBhvr additive="base">
                                        <p:cTn id="51" dur="500" fill="hold"/>
                                        <p:tgtEl>
                                          <p:spTgt spid="28680"/>
                                        </p:tgtEl>
                                        <p:attrNameLst>
                                          <p:attrName>ppt_x</p:attrName>
                                        </p:attrNameLst>
                                      </p:cBhvr>
                                      <p:tavLst>
                                        <p:tav tm="0">
                                          <p:val>
                                            <p:strVal val="#ppt_x"/>
                                          </p:val>
                                        </p:tav>
                                        <p:tav tm="100000">
                                          <p:val>
                                            <p:strVal val="#ppt_x"/>
                                          </p:val>
                                        </p:tav>
                                      </p:tavLst>
                                    </p:anim>
                                    <p:anim calcmode="lin" valueType="num">
                                      <p:cBhvr additive="base">
                                        <p:cTn id="52" dur="500" fill="hold"/>
                                        <p:tgtEl>
                                          <p:spTgt spid="28680"/>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28681"/>
                                        </p:tgtEl>
                                        <p:attrNameLst>
                                          <p:attrName>style.visibility</p:attrName>
                                        </p:attrNameLst>
                                      </p:cBhvr>
                                      <p:to>
                                        <p:strVal val="visible"/>
                                      </p:to>
                                    </p:set>
                                    <p:anim calcmode="lin" valueType="num">
                                      <p:cBhvr additive="base">
                                        <p:cTn id="55" dur="500" fill="hold"/>
                                        <p:tgtEl>
                                          <p:spTgt spid="28681"/>
                                        </p:tgtEl>
                                        <p:attrNameLst>
                                          <p:attrName>ppt_x</p:attrName>
                                        </p:attrNameLst>
                                      </p:cBhvr>
                                      <p:tavLst>
                                        <p:tav tm="0">
                                          <p:val>
                                            <p:strVal val="#ppt_x"/>
                                          </p:val>
                                        </p:tav>
                                        <p:tav tm="100000">
                                          <p:val>
                                            <p:strVal val="#ppt_x"/>
                                          </p:val>
                                        </p:tav>
                                      </p:tavLst>
                                    </p:anim>
                                    <p:anim calcmode="lin" valueType="num">
                                      <p:cBhvr additive="base">
                                        <p:cTn id="56" dur="500" fill="hold"/>
                                        <p:tgtEl>
                                          <p:spTgt spid="2868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8" grpId="0" animBg="1"/>
      <p:bldP spid="28679" grpId="0" animBg="1"/>
      <p:bldP spid="28680" grpId="0"/>
      <p:bldP spid="28681"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0" y="1"/>
            <a:ext cx="8964613" cy="764704"/>
          </a:xfrm>
        </p:spPr>
        <p:txBody>
          <a:bodyPr/>
          <a:lstStyle/>
          <a:p>
            <a:pPr eaLnBrk="1" hangingPunct="1"/>
            <a:r>
              <a:rPr lang="zh-CN" altLang="en-US" b="1" dirty="0">
                <a:solidFill>
                  <a:srgbClr val="FF0000"/>
                </a:solidFill>
              </a:rPr>
              <a:t>主要</a:t>
            </a:r>
            <a:r>
              <a:rPr lang="zh-CN" altLang="en-US" b="1" dirty="0">
                <a:solidFill>
                  <a:srgbClr val="0000CC"/>
                </a:solidFill>
              </a:rPr>
              <a:t>参考书</a:t>
            </a:r>
          </a:p>
        </p:txBody>
      </p:sp>
      <p:sp>
        <p:nvSpPr>
          <p:cNvPr id="6147" name="Rectangle 3"/>
          <p:cNvSpPr>
            <a:spLocks noGrp="1" noChangeArrowheads="1"/>
          </p:cNvSpPr>
          <p:nvPr>
            <p:ph type="body" idx="1"/>
          </p:nvPr>
        </p:nvSpPr>
        <p:spPr>
          <a:xfrm>
            <a:off x="0" y="1268413"/>
            <a:ext cx="8964613" cy="4465637"/>
          </a:xfrm>
        </p:spPr>
        <p:txBody>
          <a:bodyPr/>
          <a:lstStyle/>
          <a:p>
            <a:pPr eaLnBrk="1" hangingPunct="1">
              <a:lnSpc>
                <a:spcPct val="80000"/>
              </a:lnSpc>
            </a:pPr>
            <a:r>
              <a:rPr lang="zh-CN" altLang="en-US" sz="2400" b="1" dirty="0">
                <a:latin typeface="宋体" panose="02010600030101010101" pitchFamily="2" charset="-122"/>
              </a:rPr>
              <a:t>教材</a:t>
            </a:r>
            <a:endParaRPr lang="en-US" altLang="zh-CN" sz="2400" b="1" dirty="0">
              <a:latin typeface="宋体" panose="02010600030101010101" pitchFamily="2" charset="-122"/>
            </a:endParaRPr>
          </a:p>
          <a:p>
            <a:pPr marL="914400" lvl="1" indent="-457200" eaLnBrk="1" hangingPunct="1">
              <a:lnSpc>
                <a:spcPct val="80000"/>
              </a:lnSpc>
              <a:buFont typeface="+mj-lt"/>
              <a:buAutoNum type="arabicPeriod"/>
            </a:pPr>
            <a:r>
              <a:rPr lang="en-US" altLang="zh-CN" sz="2000" b="1" dirty="0">
                <a:solidFill>
                  <a:srgbClr val="0000CC"/>
                </a:solidFill>
                <a:latin typeface="宋体" panose="02010600030101010101" pitchFamily="2" charset="-122"/>
              </a:rPr>
              <a:t>《C++ </a:t>
            </a:r>
            <a:r>
              <a:rPr lang="zh-CN" altLang="en-US" sz="2000" b="1" dirty="0">
                <a:solidFill>
                  <a:srgbClr val="0000CC"/>
                </a:solidFill>
                <a:latin typeface="宋体" panose="02010600030101010101" pitchFamily="2" charset="-122"/>
              </a:rPr>
              <a:t>程序设计教程</a:t>
            </a:r>
            <a:r>
              <a:rPr lang="en-US" altLang="zh-CN" sz="2000" b="1" dirty="0">
                <a:solidFill>
                  <a:srgbClr val="0000CC"/>
                </a:solidFill>
                <a:latin typeface="宋体" panose="02010600030101010101" pitchFamily="2" charset="-122"/>
              </a:rPr>
              <a:t>》（</a:t>
            </a:r>
            <a:r>
              <a:rPr lang="zh-CN" altLang="en-US" sz="2000" b="1" dirty="0">
                <a:solidFill>
                  <a:srgbClr val="0000CC"/>
                </a:solidFill>
                <a:latin typeface="宋体" panose="02010600030101010101" pitchFamily="2" charset="-122"/>
              </a:rPr>
              <a:t>第</a:t>
            </a:r>
            <a:r>
              <a:rPr lang="en-US" altLang="zh-CN" sz="2000" b="1" dirty="0">
                <a:solidFill>
                  <a:srgbClr val="0000CC"/>
                </a:solidFill>
                <a:latin typeface="宋体" panose="02010600030101010101" pitchFamily="2" charset="-122"/>
              </a:rPr>
              <a:t>2</a:t>
            </a:r>
            <a:r>
              <a:rPr lang="zh-CN" altLang="en-US" sz="2000" b="1" dirty="0">
                <a:solidFill>
                  <a:srgbClr val="0000CC"/>
                </a:solidFill>
                <a:latin typeface="宋体" panose="02010600030101010101" pitchFamily="2" charset="-122"/>
              </a:rPr>
              <a:t>版）</a:t>
            </a:r>
            <a:r>
              <a:rPr lang="en-US" altLang="zh-CN" sz="2000" b="1" dirty="0">
                <a:latin typeface="宋体" panose="02010600030101010101" pitchFamily="2" charset="-122"/>
              </a:rPr>
              <a:t> --</a:t>
            </a:r>
            <a:r>
              <a:rPr lang="zh-CN" altLang="en-US" sz="2000" b="1" dirty="0">
                <a:latin typeface="宋体" panose="02010600030101010101" pitchFamily="2" charset="-122"/>
              </a:rPr>
              <a:t>清华大学出版社，钱能</a:t>
            </a:r>
          </a:p>
          <a:p>
            <a:pPr marL="914400" lvl="1" indent="-457200" algn="just" eaLnBrk="1" hangingPunct="1">
              <a:lnSpc>
                <a:spcPct val="80000"/>
              </a:lnSpc>
              <a:buFont typeface="+mj-lt"/>
              <a:buAutoNum type="arabicPeriod"/>
            </a:pPr>
            <a:r>
              <a:rPr lang="en-US" altLang="zh-CN" sz="2000" b="1" dirty="0">
                <a:latin typeface="宋体" panose="02010600030101010101" pitchFamily="2" charset="-122"/>
              </a:rPr>
              <a:t>《 VC++</a:t>
            </a:r>
            <a:r>
              <a:rPr lang="zh-CN" altLang="en-US" sz="2000" b="1" dirty="0">
                <a:latin typeface="宋体" panose="02010600030101010101" pitchFamily="2" charset="-122"/>
              </a:rPr>
              <a:t>与面向对象程序设计教程</a:t>
            </a:r>
            <a:r>
              <a:rPr lang="en-US" altLang="zh-CN" sz="2000" b="1" dirty="0">
                <a:latin typeface="宋体" panose="02010600030101010101" pitchFamily="2" charset="-122"/>
              </a:rPr>
              <a:t>》</a:t>
            </a:r>
            <a:r>
              <a:rPr lang="en-US" altLang="zh-CN" sz="2000" b="1" dirty="0">
                <a:latin typeface="Courier New" panose="02070309020205020404" pitchFamily="49" charset="0"/>
              </a:rPr>
              <a:t>—</a:t>
            </a:r>
            <a:r>
              <a:rPr lang="zh-CN" altLang="en-US" sz="2000" b="1" dirty="0">
                <a:latin typeface="宋体" panose="02010600030101010101" pitchFamily="2" charset="-122"/>
              </a:rPr>
              <a:t>高教出版社，刘路放</a:t>
            </a:r>
          </a:p>
          <a:p>
            <a:pPr marL="914400" lvl="1" indent="-457200" algn="just" eaLnBrk="1" hangingPunct="1">
              <a:lnSpc>
                <a:spcPct val="80000"/>
              </a:lnSpc>
              <a:buFont typeface="+mj-lt"/>
              <a:buAutoNum type="arabicPeriod"/>
            </a:pPr>
            <a:r>
              <a:rPr lang="en-US" altLang="zh-CN" sz="2000" b="1" dirty="0">
                <a:solidFill>
                  <a:srgbClr val="0000CC"/>
                </a:solidFill>
                <a:latin typeface="宋体" panose="02010600030101010101" pitchFamily="2" charset="-122"/>
              </a:rPr>
              <a:t>《 VC++</a:t>
            </a:r>
            <a:r>
              <a:rPr lang="zh-CN" altLang="en-US" sz="2000" b="1" dirty="0">
                <a:solidFill>
                  <a:srgbClr val="0000CC"/>
                </a:solidFill>
                <a:latin typeface="宋体" panose="02010600030101010101" pitchFamily="2" charset="-122"/>
              </a:rPr>
              <a:t>面向对象与可视化程序设计</a:t>
            </a:r>
            <a:r>
              <a:rPr lang="en-US" altLang="zh-CN" sz="2000" b="1" dirty="0">
                <a:solidFill>
                  <a:srgbClr val="0000CC"/>
                </a:solidFill>
                <a:latin typeface="宋体" panose="02010600030101010101" pitchFamily="2" charset="-122"/>
              </a:rPr>
              <a:t>》（</a:t>
            </a:r>
            <a:r>
              <a:rPr lang="zh-CN" altLang="en-US" sz="2000" b="1" dirty="0">
                <a:latin typeface="宋体" panose="02010600030101010101" pitchFamily="2" charset="-122"/>
              </a:rPr>
              <a:t>第</a:t>
            </a:r>
            <a:r>
              <a:rPr lang="en-US" altLang="zh-CN" sz="2000" b="1" dirty="0">
                <a:latin typeface="宋体" panose="02010600030101010101" pitchFamily="2" charset="-122"/>
              </a:rPr>
              <a:t>4</a:t>
            </a:r>
            <a:r>
              <a:rPr lang="zh-CN" altLang="en-US" sz="2000" b="1" dirty="0">
                <a:latin typeface="宋体" panose="02010600030101010101" pitchFamily="2" charset="-122"/>
              </a:rPr>
              <a:t>版）</a:t>
            </a:r>
            <a:r>
              <a:rPr lang="en-US" altLang="zh-CN" sz="2000" b="1" dirty="0">
                <a:latin typeface="宋体" panose="02010600030101010101" pitchFamily="2" charset="-122"/>
              </a:rPr>
              <a:t>--</a:t>
            </a:r>
            <a:r>
              <a:rPr lang="zh-CN" altLang="en-US" sz="2000" b="1" dirty="0">
                <a:latin typeface="宋体" panose="02010600030101010101" pitchFamily="2" charset="-122"/>
              </a:rPr>
              <a:t>高教社，黄维通</a:t>
            </a:r>
          </a:p>
          <a:p>
            <a:pPr eaLnBrk="1" hangingPunct="1">
              <a:lnSpc>
                <a:spcPct val="80000"/>
              </a:lnSpc>
            </a:pPr>
            <a:endParaRPr lang="en-US" altLang="zh-CN" sz="2400" b="1" dirty="0">
              <a:latin typeface="宋体" panose="02010600030101010101" pitchFamily="2" charset="-122"/>
            </a:endParaRPr>
          </a:p>
          <a:p>
            <a:pPr eaLnBrk="1" hangingPunct="1">
              <a:lnSpc>
                <a:spcPct val="80000"/>
              </a:lnSpc>
            </a:pPr>
            <a:r>
              <a:rPr lang="zh-CN" altLang="en-US" sz="2400" b="1" dirty="0">
                <a:latin typeface="宋体" panose="02010600030101010101" pitchFamily="2" charset="-122"/>
              </a:rPr>
              <a:t>教参（选</a:t>
            </a:r>
            <a:r>
              <a:rPr lang="en-US" altLang="zh-CN" sz="2400" b="1" dirty="0">
                <a:latin typeface="宋体" panose="02010600030101010101" pitchFamily="2" charset="-122"/>
              </a:rPr>
              <a:t>1</a:t>
            </a:r>
            <a:r>
              <a:rPr lang="zh-CN" altLang="en-US" sz="2400" b="1" dirty="0">
                <a:latin typeface="宋体" panose="02010600030101010101" pitchFamily="2" charset="-122"/>
              </a:rPr>
              <a:t>即可，推荐</a:t>
            </a:r>
            <a:r>
              <a:rPr lang="en-US" altLang="zh-CN" sz="2400" b="1" dirty="0">
                <a:latin typeface="宋体" panose="02010600030101010101" pitchFamily="2" charset="-122"/>
              </a:rPr>
              <a:t>1）</a:t>
            </a:r>
          </a:p>
          <a:p>
            <a:pPr eaLnBrk="1" hangingPunct="1">
              <a:lnSpc>
                <a:spcPct val="80000"/>
              </a:lnSpc>
            </a:pPr>
            <a:endParaRPr lang="zh-CN" altLang="en-US" sz="2400" b="1" dirty="0">
              <a:latin typeface="宋体" panose="02010600030101010101" pitchFamily="2" charset="-122"/>
            </a:endParaRPr>
          </a:p>
          <a:p>
            <a:pPr marL="914400" lvl="1" indent="-457200" algn="just" eaLnBrk="1" hangingPunct="1">
              <a:lnSpc>
                <a:spcPct val="80000"/>
              </a:lnSpc>
              <a:buFont typeface="+mj-lt"/>
              <a:buAutoNum type="arabicPeriod"/>
            </a:pPr>
            <a:r>
              <a:rPr lang="en-US" altLang="zh-CN" sz="2000" b="1" dirty="0">
                <a:solidFill>
                  <a:srgbClr val="0000CC"/>
                </a:solidFill>
                <a:latin typeface="宋体" panose="02010600030101010101" pitchFamily="2" charset="-122"/>
              </a:rPr>
              <a:t>《 C++Primer </a:t>
            </a:r>
            <a:r>
              <a:rPr lang="zh-CN" altLang="en-US" sz="2000" b="1" dirty="0">
                <a:solidFill>
                  <a:srgbClr val="0000CC"/>
                </a:solidFill>
                <a:latin typeface="宋体" panose="02010600030101010101" pitchFamily="2" charset="-122"/>
              </a:rPr>
              <a:t>中文版</a:t>
            </a:r>
            <a:r>
              <a:rPr lang="en-US" altLang="zh-CN" sz="2000" b="1" dirty="0">
                <a:solidFill>
                  <a:srgbClr val="0000CC"/>
                </a:solidFill>
                <a:latin typeface="宋体" panose="02010600030101010101" pitchFamily="2" charset="-122"/>
              </a:rPr>
              <a:t>》（</a:t>
            </a:r>
            <a:r>
              <a:rPr lang="zh-CN" altLang="en-US" sz="2000" b="1" dirty="0">
                <a:solidFill>
                  <a:srgbClr val="0000CC"/>
                </a:solidFill>
                <a:latin typeface="宋体" panose="02010600030101010101" pitchFamily="2" charset="-122"/>
              </a:rPr>
              <a:t>第</a:t>
            </a:r>
            <a:r>
              <a:rPr lang="en-US" altLang="zh-CN" sz="2000" b="1" dirty="0">
                <a:solidFill>
                  <a:srgbClr val="0000CC"/>
                </a:solidFill>
                <a:latin typeface="宋体" panose="02010600030101010101" pitchFamily="2" charset="-122"/>
              </a:rPr>
              <a:t>5</a:t>
            </a:r>
            <a:r>
              <a:rPr lang="zh-CN" altLang="en-US" sz="2000" b="1" dirty="0">
                <a:solidFill>
                  <a:srgbClr val="0000CC"/>
                </a:solidFill>
                <a:latin typeface="宋体" panose="02010600030101010101" pitchFamily="2" charset="-122"/>
              </a:rPr>
              <a:t>版）</a:t>
            </a:r>
            <a:r>
              <a:rPr lang="en-US" altLang="zh-CN" sz="2000" b="1" dirty="0">
                <a:solidFill>
                  <a:srgbClr val="0000CC"/>
                </a:solidFill>
                <a:latin typeface="宋体" panose="02010600030101010101" pitchFamily="2" charset="-122"/>
              </a:rPr>
              <a:t>  </a:t>
            </a:r>
            <a:r>
              <a:rPr lang="en-US" altLang="zh-CN" sz="2000" b="1" dirty="0">
                <a:latin typeface="宋体" panose="02010600030101010101" pitchFamily="2" charset="-122"/>
              </a:rPr>
              <a:t>--</a:t>
            </a:r>
            <a:r>
              <a:rPr lang="zh-CN" altLang="en-US" sz="2000" b="1" dirty="0">
                <a:latin typeface="宋体" panose="02010600030101010101" pitchFamily="2" charset="-122"/>
              </a:rPr>
              <a:t>电子工业出版社，</a:t>
            </a:r>
            <a:r>
              <a:rPr lang="en-US" altLang="zh-CN" sz="2000" b="1" dirty="0">
                <a:latin typeface="宋体" panose="02010600030101010101" pitchFamily="2" charset="-122"/>
              </a:rPr>
              <a:t>Stanley </a:t>
            </a:r>
            <a:r>
              <a:rPr lang="en-US" altLang="zh-CN" sz="2000" b="1" dirty="0" err="1">
                <a:latin typeface="宋体" panose="02010600030101010101" pitchFamily="2" charset="-122"/>
              </a:rPr>
              <a:t>B.Lippman</a:t>
            </a:r>
            <a:r>
              <a:rPr lang="en-US" altLang="zh-CN" sz="2000" b="1" dirty="0">
                <a:latin typeface="宋体" panose="02010600030101010101" pitchFamily="2" charset="-122"/>
              </a:rPr>
              <a:t> </a:t>
            </a:r>
            <a:r>
              <a:rPr lang="zh-CN" altLang="en-US" sz="2000" b="1" dirty="0">
                <a:latin typeface="宋体" panose="02010600030101010101" pitchFamily="2" charset="-122"/>
              </a:rPr>
              <a:t>著，王刚</a:t>
            </a:r>
            <a:r>
              <a:rPr lang="en-US" altLang="zh-CN" sz="2000" b="1" dirty="0">
                <a:latin typeface="宋体" panose="02010600030101010101" pitchFamily="2" charset="-122"/>
              </a:rPr>
              <a:t>,</a:t>
            </a:r>
            <a:r>
              <a:rPr lang="zh-CN" altLang="en-US" sz="2000" b="1" dirty="0">
                <a:latin typeface="宋体" panose="02010600030101010101" pitchFamily="2" charset="-122"/>
              </a:rPr>
              <a:t>杨巨峰译</a:t>
            </a:r>
            <a:endParaRPr lang="en-US" altLang="zh-CN" sz="2000" b="1" dirty="0">
              <a:latin typeface="宋体" panose="02010600030101010101" pitchFamily="2" charset="-122"/>
            </a:endParaRPr>
          </a:p>
          <a:p>
            <a:pPr marL="457200" lvl="1" indent="0" algn="just" eaLnBrk="1" hangingPunct="1">
              <a:lnSpc>
                <a:spcPct val="80000"/>
              </a:lnSpc>
              <a:buNone/>
            </a:pPr>
            <a:endParaRPr lang="en-US" altLang="zh-CN" sz="2000" b="1" dirty="0">
              <a:latin typeface="宋体" panose="02010600030101010101" pitchFamily="2" charset="-122"/>
            </a:endParaRPr>
          </a:p>
          <a:p>
            <a:pPr marL="457200" lvl="1" indent="0" algn="just" eaLnBrk="1" hangingPunct="1">
              <a:lnSpc>
                <a:spcPct val="80000"/>
              </a:lnSpc>
              <a:buNone/>
            </a:pPr>
            <a:r>
              <a:rPr lang="en-US" altLang="zh-CN" sz="2000" b="1" dirty="0">
                <a:latin typeface="宋体" panose="02010600030101010101" pitchFamily="2" charset="-122"/>
              </a:rPr>
              <a:t>2.《 C++ </a:t>
            </a:r>
            <a:r>
              <a:rPr lang="zh-CN" altLang="en-US" sz="2000" b="1" dirty="0">
                <a:latin typeface="宋体" panose="02010600030101010101" pitchFamily="2" charset="-122"/>
              </a:rPr>
              <a:t>程序设计语</a:t>
            </a:r>
            <a:r>
              <a:rPr lang="en-US" altLang="zh-CN" sz="2000" b="1" dirty="0">
                <a:latin typeface="宋体" panose="02010600030101010101" pitchFamily="2" charset="-122"/>
              </a:rPr>
              <a:t>》（</a:t>
            </a:r>
            <a:r>
              <a:rPr lang="zh-CN" altLang="en-US" sz="2000" b="1" dirty="0">
                <a:latin typeface="宋体" panose="02010600030101010101" pitchFamily="2" charset="-122"/>
              </a:rPr>
              <a:t>第</a:t>
            </a:r>
            <a:r>
              <a:rPr lang="en-US" altLang="zh-CN" sz="2000" b="1" dirty="0">
                <a:latin typeface="宋体" panose="02010600030101010101" pitchFamily="2" charset="-122"/>
              </a:rPr>
              <a:t>4</a:t>
            </a:r>
            <a:r>
              <a:rPr lang="zh-CN" altLang="en-US" sz="2000" b="1" dirty="0">
                <a:latin typeface="宋体" panose="02010600030101010101" pitchFamily="2" charset="-122"/>
              </a:rPr>
              <a:t>版）</a:t>
            </a:r>
            <a:r>
              <a:rPr lang="en-US" altLang="zh-CN" sz="2000" b="1" dirty="0">
                <a:latin typeface="宋体" panose="02010600030101010101" pitchFamily="2" charset="-122"/>
              </a:rPr>
              <a:t> --</a:t>
            </a:r>
            <a:r>
              <a:rPr lang="zh-CN" altLang="en-US" sz="2000" b="1" dirty="0">
                <a:latin typeface="宋体" panose="02010600030101010101" pitchFamily="2" charset="-122"/>
              </a:rPr>
              <a:t> </a:t>
            </a:r>
            <a:r>
              <a:rPr lang="en-US" altLang="zh-CN" sz="2000" b="1" dirty="0">
                <a:latin typeface="宋体" panose="02010600030101010101" pitchFamily="2" charset="-122"/>
              </a:rPr>
              <a:t>Bjarne </a:t>
            </a:r>
            <a:r>
              <a:rPr lang="en-US" altLang="zh-CN" sz="2000" b="1" dirty="0" err="1">
                <a:latin typeface="宋体" panose="02010600030101010101" pitchFamily="2" charset="-122"/>
              </a:rPr>
              <a:t>Stroustrup</a:t>
            </a:r>
            <a:r>
              <a:rPr lang="zh-CN" altLang="en-US" sz="2000" b="1" dirty="0">
                <a:latin typeface="宋体" panose="02010600030101010101" pitchFamily="2" charset="-122"/>
              </a:rPr>
              <a:t>著</a:t>
            </a:r>
          </a:p>
          <a:p>
            <a:pPr algn="just" eaLnBrk="1" hangingPunct="1">
              <a:lnSpc>
                <a:spcPct val="80000"/>
              </a:lnSpc>
            </a:pPr>
            <a:endParaRPr lang="zh-CN" altLang="en-US" sz="2400" b="1" dirty="0">
              <a:latin typeface="宋体" panose="02010600030101010101" pitchFamily="2" charset="-122"/>
            </a:endParaRPr>
          </a:p>
          <a:p>
            <a:pPr algn="just" eaLnBrk="1" hangingPunct="1">
              <a:lnSpc>
                <a:spcPct val="80000"/>
              </a:lnSpc>
            </a:pPr>
            <a:endParaRPr lang="zh-CN" altLang="en-US" sz="2400" b="1" dirty="0">
              <a:latin typeface="宋体" panose="0201060003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anim calcmode="lin" valueType="num">
                                      <p:cBhvr additive="base">
                                        <p:cTn id="7" dur="500" fill="hold"/>
                                        <p:tgtEl>
                                          <p:spTgt spid="614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14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147">
                                            <p:txEl>
                                              <p:pRg st="1" end="1"/>
                                            </p:txEl>
                                          </p:spTgt>
                                        </p:tgtEl>
                                        <p:attrNameLst>
                                          <p:attrName>style.visibility</p:attrName>
                                        </p:attrNameLst>
                                      </p:cBhvr>
                                      <p:to>
                                        <p:strVal val="visible"/>
                                      </p:to>
                                    </p:set>
                                    <p:anim calcmode="lin" valueType="num">
                                      <p:cBhvr additive="base">
                                        <p:cTn id="11" dur="500" fill="hold"/>
                                        <p:tgtEl>
                                          <p:spTgt spid="614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14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147">
                                            <p:txEl>
                                              <p:pRg st="2" end="2"/>
                                            </p:txEl>
                                          </p:spTgt>
                                        </p:tgtEl>
                                        <p:attrNameLst>
                                          <p:attrName>style.visibility</p:attrName>
                                        </p:attrNameLst>
                                      </p:cBhvr>
                                      <p:to>
                                        <p:strVal val="visible"/>
                                      </p:to>
                                    </p:set>
                                    <p:anim calcmode="lin" valueType="num">
                                      <p:cBhvr additive="base">
                                        <p:cTn id="15" dur="500" fill="hold"/>
                                        <p:tgtEl>
                                          <p:spTgt spid="614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14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147">
                                            <p:txEl>
                                              <p:pRg st="3" end="3"/>
                                            </p:txEl>
                                          </p:spTgt>
                                        </p:tgtEl>
                                        <p:attrNameLst>
                                          <p:attrName>style.visibility</p:attrName>
                                        </p:attrNameLst>
                                      </p:cBhvr>
                                      <p:to>
                                        <p:strVal val="visible"/>
                                      </p:to>
                                    </p:set>
                                    <p:anim calcmode="lin" valueType="num">
                                      <p:cBhvr additive="base">
                                        <p:cTn id="19" dur="500" fill="hold"/>
                                        <p:tgtEl>
                                          <p:spTgt spid="614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1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6147">
                                            <p:txEl>
                                              <p:pRg st="5" end="5"/>
                                            </p:txEl>
                                          </p:spTgt>
                                        </p:tgtEl>
                                        <p:attrNameLst>
                                          <p:attrName>style.visibility</p:attrName>
                                        </p:attrNameLst>
                                      </p:cBhvr>
                                      <p:to>
                                        <p:strVal val="visible"/>
                                      </p:to>
                                    </p:set>
                                    <p:anim calcmode="lin" valueType="num">
                                      <p:cBhvr additive="base">
                                        <p:cTn id="25" dur="500" fill="hold"/>
                                        <p:tgtEl>
                                          <p:spTgt spid="6147">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147">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6147">
                                            <p:txEl>
                                              <p:pRg st="7" end="7"/>
                                            </p:txEl>
                                          </p:spTgt>
                                        </p:tgtEl>
                                        <p:attrNameLst>
                                          <p:attrName>style.visibility</p:attrName>
                                        </p:attrNameLst>
                                      </p:cBhvr>
                                      <p:to>
                                        <p:strVal val="visible"/>
                                      </p:to>
                                    </p:set>
                                    <p:anim calcmode="lin" valueType="num">
                                      <p:cBhvr additive="base">
                                        <p:cTn id="29" dur="500" fill="hold"/>
                                        <p:tgtEl>
                                          <p:spTgt spid="6147">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6147">
                                            <p:txEl>
                                              <p:pRg st="7" end="7"/>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6147">
                                            <p:txEl>
                                              <p:pRg st="9" end="9"/>
                                            </p:txEl>
                                          </p:spTgt>
                                        </p:tgtEl>
                                        <p:attrNameLst>
                                          <p:attrName>style.visibility</p:attrName>
                                        </p:attrNameLst>
                                      </p:cBhvr>
                                      <p:to>
                                        <p:strVal val="visible"/>
                                      </p:to>
                                    </p:set>
                                    <p:anim calcmode="lin" valueType="num">
                                      <p:cBhvr additive="base">
                                        <p:cTn id="33" dur="500" fill="hold"/>
                                        <p:tgtEl>
                                          <p:spTgt spid="6147">
                                            <p:txEl>
                                              <p:pRg st="9" end="9"/>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614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21951" y="987425"/>
            <a:ext cx="8870529" cy="3665711"/>
          </a:xfrm>
        </p:spPr>
        <p:txBody>
          <a:bodyPr/>
          <a:lstStyle/>
          <a:p>
            <a:pPr lvl="1" eaLnBrk="1" hangingPunct="1">
              <a:buFontTx/>
              <a:buNone/>
            </a:pPr>
            <a:r>
              <a:rPr lang="en-US" altLang="zh-CN" sz="3200" b="1" dirty="0">
                <a:solidFill>
                  <a:srgbClr val="0000CC"/>
                </a:solidFill>
                <a:cs typeface="+mn-cs"/>
              </a:rPr>
              <a:t>2</a:t>
            </a:r>
            <a:r>
              <a:rPr lang="zh-CN" altLang="en-US" sz="3200" b="1" dirty="0">
                <a:solidFill>
                  <a:srgbClr val="0000CC"/>
                </a:solidFill>
                <a:cs typeface="+mn-cs"/>
              </a:rPr>
              <a:t>、封装（</a:t>
            </a:r>
            <a:r>
              <a:rPr lang="en-US" altLang="zh-CN" sz="3200" b="1" dirty="0">
                <a:solidFill>
                  <a:srgbClr val="0000CC"/>
                </a:solidFill>
              </a:rPr>
              <a:t>encapsulation</a:t>
            </a:r>
            <a:r>
              <a:rPr lang="en-US" altLang="zh-CN" sz="3200" b="1" dirty="0"/>
              <a:t>）</a:t>
            </a:r>
            <a:endParaRPr lang="zh-CN" altLang="en-US" sz="3200" b="1" dirty="0">
              <a:solidFill>
                <a:srgbClr val="0000CC"/>
              </a:solidFill>
              <a:cs typeface="+mn-cs"/>
            </a:endParaRPr>
          </a:p>
          <a:p>
            <a:pPr marL="914400" lvl="2" indent="0" eaLnBrk="1" hangingPunct="1">
              <a:buNone/>
            </a:pPr>
            <a:r>
              <a:rPr lang="zh-CN" altLang="en-US" sz="2000" b="1" dirty="0">
                <a:solidFill>
                  <a:srgbClr val="FF0000"/>
                </a:solidFill>
              </a:rPr>
              <a:t>（</a:t>
            </a:r>
            <a:r>
              <a:rPr lang="en-US" altLang="zh-CN" sz="2000" b="1" dirty="0">
                <a:solidFill>
                  <a:srgbClr val="FF0000"/>
                </a:solidFill>
              </a:rPr>
              <a:t>1）</a:t>
            </a:r>
            <a:r>
              <a:rPr lang="zh-CN" altLang="zh-CN" sz="2000" b="1" dirty="0">
                <a:solidFill>
                  <a:srgbClr val="FF0000"/>
                </a:solidFill>
              </a:rPr>
              <a:t>封装是</a:t>
            </a:r>
            <a:r>
              <a:rPr lang="zh-CN" altLang="en-US" sz="2000" b="1" dirty="0">
                <a:solidFill>
                  <a:srgbClr val="FF0000"/>
                </a:solidFill>
              </a:rPr>
              <a:t>对</a:t>
            </a:r>
            <a:r>
              <a:rPr lang="en-US" altLang="zh-CN" sz="2000" b="1" dirty="0">
                <a:solidFill>
                  <a:srgbClr val="FF0000"/>
                </a:solidFill>
              </a:rPr>
              <a:t>ADT</a:t>
            </a:r>
            <a:r>
              <a:rPr lang="zh-CN" altLang="en-US" sz="2000" b="1" dirty="0">
                <a:solidFill>
                  <a:srgbClr val="FF0000"/>
                </a:solidFill>
              </a:rPr>
              <a:t>的具体实现</a:t>
            </a:r>
            <a:r>
              <a:rPr lang="zh-CN" altLang="en-US" sz="2000" dirty="0"/>
              <a:t>。</a:t>
            </a:r>
            <a:r>
              <a:rPr lang="zh-CN" altLang="zh-CN" sz="2000" dirty="0"/>
              <a:t>它将抽象出的特征（用数据表示）和行为（用函数表示）捆绑成一个整体，并且编码实现抽象所设计的接口功能。</a:t>
            </a:r>
            <a:endParaRPr lang="en-US" altLang="zh-CN" sz="2000" b="1" dirty="0"/>
          </a:p>
          <a:p>
            <a:pPr marL="914400" lvl="2" indent="0" eaLnBrk="1" hangingPunct="1">
              <a:buNone/>
            </a:pPr>
            <a:r>
              <a:rPr lang="zh-CN" altLang="en-US" sz="2000" b="1" dirty="0">
                <a:solidFill>
                  <a:srgbClr val="FF0000"/>
                </a:solidFill>
              </a:rPr>
              <a:t>（</a:t>
            </a:r>
            <a:r>
              <a:rPr lang="en-US" altLang="zh-CN" sz="2000" b="1" dirty="0">
                <a:solidFill>
                  <a:srgbClr val="FF0000"/>
                </a:solidFill>
              </a:rPr>
              <a:t>2）</a:t>
            </a:r>
            <a:r>
              <a:rPr lang="zh-CN" altLang="en-US" sz="2000" b="1" dirty="0">
                <a:solidFill>
                  <a:srgbClr val="FF0000"/>
                </a:solidFill>
              </a:rPr>
              <a:t>封装形成接口与实现的分离。</a:t>
            </a:r>
            <a:r>
              <a:rPr lang="zh-CN" altLang="en-US" sz="2000" dirty="0"/>
              <a:t>从外面看只能看到对象的外部特性，即能够受理哪些信息，具有哪些处理能力，可供其它对象调用，称为</a:t>
            </a:r>
            <a:r>
              <a:rPr lang="zh-CN" altLang="en-US" sz="2000" dirty="0">
                <a:solidFill>
                  <a:srgbClr val="0000CC"/>
                </a:solidFill>
              </a:rPr>
              <a:t>接口</a:t>
            </a:r>
            <a:r>
              <a:rPr lang="zh-CN" altLang="en-US" sz="2000" dirty="0"/>
              <a:t>；对象的内部，即处理能力的执行细节和内部状态，称为</a:t>
            </a:r>
            <a:r>
              <a:rPr lang="zh-CN" altLang="en-US" sz="2000" dirty="0">
                <a:solidFill>
                  <a:srgbClr val="0000CC"/>
                </a:solidFill>
              </a:rPr>
              <a:t>实现</a:t>
            </a:r>
            <a:r>
              <a:rPr lang="zh-CN" altLang="en-US" sz="2000" dirty="0"/>
              <a:t>，对外是不可见的。</a:t>
            </a:r>
          </a:p>
          <a:p>
            <a:pPr marL="914400" lvl="2" indent="0" eaLnBrk="1" hangingPunct="1">
              <a:buNone/>
            </a:pPr>
            <a:r>
              <a:rPr lang="zh-CN" altLang="en-US" sz="2000" b="1" dirty="0">
                <a:solidFill>
                  <a:srgbClr val="FF0000"/>
                </a:solidFill>
              </a:rPr>
              <a:t>（</a:t>
            </a:r>
            <a:r>
              <a:rPr lang="en-US" altLang="zh-CN" sz="2000" b="1" dirty="0">
                <a:solidFill>
                  <a:srgbClr val="FF0000"/>
                </a:solidFill>
              </a:rPr>
              <a:t>3）</a:t>
            </a:r>
            <a:r>
              <a:rPr lang="zh-CN" altLang="en-US" sz="2000" b="1" dirty="0">
                <a:solidFill>
                  <a:srgbClr val="FF0000"/>
                </a:solidFill>
              </a:rPr>
              <a:t>信息隐藏</a:t>
            </a:r>
            <a:r>
              <a:rPr lang="zh-CN" altLang="en-US" sz="2000" dirty="0"/>
              <a:t>。从对象外面不能直接使用对象的处理能力，也不能直接修改其内部状态，对象的内部状态只能由其自身改变。</a:t>
            </a:r>
          </a:p>
        </p:txBody>
      </p:sp>
      <p:sp>
        <p:nvSpPr>
          <p:cNvPr id="30723" name="Rectangle 3"/>
          <p:cNvSpPr>
            <a:spLocks noGrp="1" noChangeArrowheads="1"/>
          </p:cNvSpPr>
          <p:nvPr>
            <p:ph type="title"/>
          </p:nvPr>
        </p:nvSpPr>
        <p:spPr>
          <a:xfrm>
            <a:off x="777590" y="188640"/>
            <a:ext cx="7516812" cy="685800"/>
          </a:xfrm>
          <a:noFill/>
        </p:spPr>
        <p:txBody>
          <a:bodyPr/>
          <a:lstStyle/>
          <a:p>
            <a:pPr eaLnBrk="1" hangingPunct="1"/>
            <a:r>
              <a:rPr lang="en-US" altLang="zh-CN" sz="4000" b="1" dirty="0"/>
              <a:t>1.2  </a:t>
            </a:r>
            <a:r>
              <a:rPr lang="zh-CN" altLang="zh-CN" sz="4000" b="1" dirty="0">
                <a:solidFill>
                  <a:srgbClr val="0000CC"/>
                </a:solidFill>
              </a:rPr>
              <a:t>面向对象</a:t>
            </a:r>
            <a:r>
              <a:rPr lang="zh-CN" altLang="zh-CN" sz="4000" b="1" dirty="0"/>
              <a:t>程序</a:t>
            </a:r>
            <a:r>
              <a:rPr lang="zh-CN" altLang="zh-CN" sz="4000" b="1" dirty="0">
                <a:solidFill>
                  <a:srgbClr val="FF0000"/>
                </a:solidFill>
              </a:rPr>
              <a:t>语言的特征</a:t>
            </a:r>
            <a:endParaRPr lang="zh-CN" altLang="en-US" sz="4000" b="1" dirty="0">
              <a:solidFill>
                <a:srgbClr val="0000CC"/>
              </a:solidFill>
            </a:endParaRPr>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51620" y="4509120"/>
            <a:ext cx="6768752" cy="1944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2" end="2"/>
                                            </p:txEl>
                                          </p:spTgt>
                                        </p:tgtEl>
                                        <p:attrNameLst>
                                          <p:attrName>style.visibility</p:attrName>
                                        </p:attrNameLst>
                                      </p:cBhvr>
                                      <p:to>
                                        <p:strVal val="visible"/>
                                      </p:to>
                                    </p:set>
                                    <p:anim calcmode="lin" valueType="num">
                                      <p:cBhvr additive="base">
                                        <p:cTn id="7"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2770">
                                            <p:txEl>
                                              <p:pRg st="3" end="3"/>
                                            </p:txEl>
                                          </p:spTgt>
                                        </p:tgtEl>
                                        <p:attrNameLst>
                                          <p:attrName>style.visibility</p:attrName>
                                        </p:attrNameLst>
                                      </p:cBhvr>
                                      <p:to>
                                        <p:strVal val="visible"/>
                                      </p:to>
                                    </p:set>
                                    <p:anim calcmode="lin" valueType="num">
                                      <p:cBhvr additive="base">
                                        <p:cTn id="13"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0">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nodeType="clickEffect">
                                  <p:stCondLst>
                                    <p:cond delay="0"/>
                                  </p:stCondLst>
                                  <p:childTnLst>
                                    <p:set>
                                      <p:cBhvr>
                                        <p:cTn id="18" dur="1" fill="hold">
                                          <p:stCondLst>
                                            <p:cond delay="0"/>
                                          </p:stCondLst>
                                        </p:cTn>
                                        <p:tgtEl>
                                          <p:spTgt spid="30724"/>
                                        </p:tgtEl>
                                        <p:attrNameLst>
                                          <p:attrName>style.visibility</p:attrName>
                                        </p:attrNameLst>
                                      </p:cBhvr>
                                      <p:to>
                                        <p:strVal val="visible"/>
                                      </p:to>
                                    </p:set>
                                    <p:animEffect transition="in" filter="wheel(1)">
                                      <p:cBhvr>
                                        <p:cTn id="19" dur="2000"/>
                                        <p:tgtEl>
                                          <p:spTgt spid="307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611188" y="-82700"/>
            <a:ext cx="7772400" cy="928093"/>
          </a:xfrm>
        </p:spPr>
        <p:txBody>
          <a:bodyPr/>
          <a:lstStyle/>
          <a:p>
            <a:pPr algn="l" eaLnBrk="1" hangingPunct="1"/>
            <a:r>
              <a:rPr lang="en-US" altLang="zh-CN" b="1" dirty="0"/>
              <a:t>1.2  </a:t>
            </a:r>
            <a:r>
              <a:rPr lang="zh-CN" altLang="zh-CN" b="1" dirty="0">
                <a:solidFill>
                  <a:srgbClr val="0000CC"/>
                </a:solidFill>
              </a:rPr>
              <a:t>面向对象</a:t>
            </a:r>
            <a:r>
              <a:rPr lang="zh-CN" altLang="zh-CN" b="1" dirty="0"/>
              <a:t>程序</a:t>
            </a:r>
            <a:r>
              <a:rPr lang="zh-CN" altLang="zh-CN" b="1" dirty="0">
                <a:solidFill>
                  <a:srgbClr val="FF0000"/>
                </a:solidFill>
              </a:rPr>
              <a:t>语言的特征</a:t>
            </a:r>
            <a:endParaRPr lang="zh-CN" altLang="en-US" b="1" dirty="0">
              <a:solidFill>
                <a:srgbClr val="0000CC"/>
              </a:solidFill>
            </a:endParaRPr>
          </a:p>
        </p:txBody>
      </p:sp>
      <p:sp>
        <p:nvSpPr>
          <p:cNvPr id="31747" name="Rectangle 3"/>
          <p:cNvSpPr>
            <a:spLocks noGrp="1" noChangeArrowheads="1"/>
          </p:cNvSpPr>
          <p:nvPr>
            <p:ph type="body" idx="1"/>
          </p:nvPr>
        </p:nvSpPr>
        <p:spPr>
          <a:xfrm>
            <a:off x="689590" y="1303720"/>
            <a:ext cx="3887787" cy="4484558"/>
          </a:xfrm>
        </p:spPr>
        <p:txBody>
          <a:bodyPr/>
          <a:lstStyle/>
          <a:p>
            <a:pPr marL="0" indent="0" eaLnBrk="1" hangingPunct="1">
              <a:buNone/>
            </a:pPr>
            <a:r>
              <a:rPr lang="zh-CN" altLang="en-US" sz="2800" b="1" dirty="0">
                <a:solidFill>
                  <a:srgbClr val="0000CC"/>
                </a:solidFill>
              </a:rPr>
              <a:t>（</a:t>
            </a:r>
            <a:r>
              <a:rPr lang="en-US" altLang="zh-CN" sz="2800" b="1" dirty="0">
                <a:solidFill>
                  <a:srgbClr val="0000CC"/>
                </a:solidFill>
              </a:rPr>
              <a:t>4）</a:t>
            </a:r>
            <a:r>
              <a:rPr lang="zh-CN" altLang="en-US" sz="2800" b="1" dirty="0">
                <a:solidFill>
                  <a:srgbClr val="0000CC"/>
                </a:solidFill>
              </a:rPr>
              <a:t>封装的实现方式</a:t>
            </a:r>
            <a:endParaRPr lang="en-US" altLang="zh-CN" sz="2800" b="1" dirty="0">
              <a:solidFill>
                <a:srgbClr val="0000CC"/>
              </a:solidFill>
            </a:endParaRPr>
          </a:p>
          <a:p>
            <a:pPr eaLnBrk="1" hangingPunct="1">
              <a:buFontTx/>
              <a:buNone/>
            </a:pPr>
            <a:r>
              <a:rPr lang="en-US" altLang="zh-CN" sz="2800" dirty="0"/>
              <a:t>class </a:t>
            </a:r>
            <a:r>
              <a:rPr lang="en-US" altLang="zh-CN" sz="2800" dirty="0" err="1"/>
              <a:t>classname</a:t>
            </a:r>
            <a:endParaRPr lang="en-US" altLang="zh-CN" sz="2800" dirty="0"/>
          </a:p>
          <a:p>
            <a:pPr eaLnBrk="1" hangingPunct="1">
              <a:buFontTx/>
              <a:buNone/>
            </a:pPr>
            <a:r>
              <a:rPr lang="en-US" altLang="zh-CN" dirty="0"/>
              <a:t>{</a:t>
            </a:r>
          </a:p>
          <a:p>
            <a:pPr eaLnBrk="1" hangingPunct="1">
              <a:buFontTx/>
              <a:buNone/>
            </a:pPr>
            <a:r>
              <a:rPr lang="en-US" altLang="zh-CN" dirty="0"/>
              <a:t>	public:	</a:t>
            </a:r>
          </a:p>
          <a:p>
            <a:pPr eaLnBrk="1" hangingPunct="1">
              <a:buFontTx/>
              <a:buNone/>
            </a:pPr>
            <a:r>
              <a:rPr lang="en-US" altLang="zh-CN" dirty="0"/>
              <a:t>		</a:t>
            </a:r>
            <a:r>
              <a:rPr lang="en-US" altLang="zh-CN" sz="1800" dirty="0"/>
              <a:t>//public members</a:t>
            </a:r>
          </a:p>
          <a:p>
            <a:pPr eaLnBrk="1" hangingPunct="1">
              <a:buFontTx/>
              <a:buNone/>
            </a:pPr>
            <a:r>
              <a:rPr lang="en-US" altLang="zh-CN" sz="1800" dirty="0">
                <a:solidFill>
                  <a:schemeClr val="accent1"/>
                </a:solidFill>
              </a:rPr>
              <a:t>		//friend function</a:t>
            </a:r>
            <a:endParaRPr lang="en-US" altLang="zh-CN" sz="1800" dirty="0"/>
          </a:p>
          <a:p>
            <a:pPr eaLnBrk="1" hangingPunct="1">
              <a:buFontTx/>
              <a:buNone/>
            </a:pPr>
            <a:r>
              <a:rPr lang="en-US" altLang="zh-CN" dirty="0"/>
              <a:t>	private:</a:t>
            </a:r>
          </a:p>
          <a:p>
            <a:pPr eaLnBrk="1" hangingPunct="1">
              <a:buFontTx/>
              <a:buNone/>
            </a:pPr>
            <a:r>
              <a:rPr lang="en-US" altLang="zh-CN" dirty="0"/>
              <a:t>		</a:t>
            </a:r>
            <a:r>
              <a:rPr lang="en-US" altLang="zh-CN" sz="1600" dirty="0"/>
              <a:t>//private members</a:t>
            </a:r>
          </a:p>
          <a:p>
            <a:pPr eaLnBrk="1" hangingPunct="1">
              <a:buFontTx/>
              <a:buNone/>
            </a:pPr>
            <a:r>
              <a:rPr lang="en-US" altLang="zh-CN" dirty="0"/>
              <a:t>};</a:t>
            </a:r>
          </a:p>
        </p:txBody>
      </p:sp>
      <p:sp>
        <p:nvSpPr>
          <p:cNvPr id="33796" name="Oval 4"/>
          <p:cNvSpPr>
            <a:spLocks noChangeArrowheads="1"/>
          </p:cNvSpPr>
          <p:nvPr/>
        </p:nvSpPr>
        <p:spPr bwMode="auto">
          <a:xfrm>
            <a:off x="4319401" y="1892984"/>
            <a:ext cx="2747774" cy="3529013"/>
          </a:xfrm>
          <a:prstGeom prst="ellipse">
            <a:avLst/>
          </a:prstGeom>
          <a:gradFill>
            <a:gsLst>
              <a:gs pos="0">
                <a:schemeClr val="bg2">
                  <a:lumMod val="75000"/>
                </a:schemeClr>
              </a:gs>
              <a:gs pos="48000">
                <a:schemeClr val="accent2">
                  <a:lumMod val="20000"/>
                  <a:lumOff val="80000"/>
                </a:schemeClr>
              </a:gs>
              <a:gs pos="100000">
                <a:schemeClr val="accent4">
                  <a:lumMod val="60000"/>
                  <a:lumOff val="40000"/>
                </a:schemeClr>
              </a:gs>
            </a:gsLst>
            <a:lin ang="16200000" scaled="1"/>
          </a:gradFill>
          <a:ln w="3175">
            <a:solidFill>
              <a:schemeClr val="tx1"/>
            </a:solidFill>
            <a:round/>
            <a:headEnd/>
            <a:tailEnd/>
          </a:ln>
          <a:effectLst/>
        </p:spPr>
        <p:txBody>
          <a:bodyPr wrap="squar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797" name="Oval 5"/>
          <p:cNvSpPr>
            <a:spLocks noChangeArrowheads="1"/>
          </p:cNvSpPr>
          <p:nvPr/>
        </p:nvSpPr>
        <p:spPr bwMode="auto">
          <a:xfrm>
            <a:off x="4679762" y="2972484"/>
            <a:ext cx="1439863" cy="1512888"/>
          </a:xfrm>
          <a:prstGeom prst="ellipse">
            <a:avLst/>
          </a:prstGeom>
          <a:solidFill>
            <a:schemeClr val="tx1"/>
          </a:solidFill>
          <a:ln w="31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3798" name="Text Box 6"/>
          <p:cNvSpPr txBox="1">
            <a:spLocks noChangeArrowheads="1"/>
          </p:cNvSpPr>
          <p:nvPr/>
        </p:nvSpPr>
        <p:spPr bwMode="auto">
          <a:xfrm>
            <a:off x="6048187" y="2469247"/>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b="1" dirty="0">
                <a:latin typeface="Times New Roman" panose="02020603050405020304" pitchFamily="18" charset="0"/>
              </a:rPr>
              <a:t>Public </a:t>
            </a:r>
            <a:r>
              <a:rPr kumimoji="1" lang="zh-CN" altLang="en-US" sz="1800" b="1" dirty="0">
                <a:latin typeface="Times New Roman" panose="02020603050405020304" pitchFamily="18" charset="0"/>
              </a:rPr>
              <a:t>成员</a:t>
            </a:r>
            <a:r>
              <a:rPr kumimoji="1" lang="en-US" altLang="zh-CN" sz="1800" b="1" dirty="0">
                <a:latin typeface="Times New Roman" panose="02020603050405020304" pitchFamily="18" charset="0"/>
              </a:rPr>
              <a:t>1</a:t>
            </a:r>
          </a:p>
        </p:txBody>
      </p:sp>
      <p:sp>
        <p:nvSpPr>
          <p:cNvPr id="33799" name="Text Box 7"/>
          <p:cNvSpPr txBox="1">
            <a:spLocks noChangeArrowheads="1"/>
          </p:cNvSpPr>
          <p:nvPr/>
        </p:nvSpPr>
        <p:spPr bwMode="auto">
          <a:xfrm>
            <a:off x="6486607" y="3164278"/>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b="1">
                <a:latin typeface="Times New Roman" panose="02020603050405020304" pitchFamily="18" charset="0"/>
              </a:rPr>
              <a:t>Public </a:t>
            </a:r>
            <a:r>
              <a:rPr kumimoji="1" lang="zh-CN" altLang="en-US" sz="1800" b="1">
                <a:latin typeface="Times New Roman" panose="02020603050405020304" pitchFamily="18" charset="0"/>
              </a:rPr>
              <a:t>成员</a:t>
            </a:r>
            <a:r>
              <a:rPr kumimoji="1" lang="en-US" altLang="zh-CN" sz="1800" b="1">
                <a:latin typeface="Times New Roman" panose="02020603050405020304" pitchFamily="18" charset="0"/>
              </a:rPr>
              <a:t>2</a:t>
            </a:r>
          </a:p>
        </p:txBody>
      </p:sp>
      <p:sp>
        <p:nvSpPr>
          <p:cNvPr id="33800" name="Text Box 8"/>
          <p:cNvSpPr txBox="1">
            <a:spLocks noChangeArrowheads="1"/>
          </p:cNvSpPr>
          <p:nvPr/>
        </p:nvSpPr>
        <p:spPr bwMode="auto">
          <a:xfrm>
            <a:off x="6048187" y="4269472"/>
            <a:ext cx="15843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1800" b="1">
                <a:latin typeface="Times New Roman" panose="02020603050405020304" pitchFamily="18" charset="0"/>
              </a:rPr>
              <a:t>Public </a:t>
            </a:r>
            <a:r>
              <a:rPr kumimoji="1" lang="zh-CN" altLang="en-US" sz="1800" b="1">
                <a:latin typeface="Times New Roman" panose="02020603050405020304" pitchFamily="18" charset="0"/>
              </a:rPr>
              <a:t>成员</a:t>
            </a:r>
            <a:r>
              <a:rPr kumimoji="1" lang="en-US" altLang="zh-CN" sz="1800" b="1">
                <a:latin typeface="Times New Roman" panose="02020603050405020304" pitchFamily="18" charset="0"/>
              </a:rPr>
              <a:t>n</a:t>
            </a:r>
          </a:p>
        </p:txBody>
      </p:sp>
      <p:sp>
        <p:nvSpPr>
          <p:cNvPr id="33801" name="Text Box 9"/>
          <p:cNvSpPr txBox="1">
            <a:spLocks noChangeArrowheads="1"/>
          </p:cNvSpPr>
          <p:nvPr/>
        </p:nvSpPr>
        <p:spPr bwMode="auto">
          <a:xfrm>
            <a:off x="4895662" y="3477309"/>
            <a:ext cx="1079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en-US" altLang="zh-CN" sz="2400">
                <a:solidFill>
                  <a:schemeClr val="bg1"/>
                </a:solidFill>
                <a:latin typeface="Times New Roman" panose="02020603050405020304" pitchFamily="18" charset="0"/>
              </a:rPr>
              <a:t>Private</a:t>
            </a:r>
          </a:p>
        </p:txBody>
      </p:sp>
      <p:sp>
        <p:nvSpPr>
          <p:cNvPr id="33802" name="AutoShape 10"/>
          <p:cNvSpPr>
            <a:spLocks noChangeArrowheads="1"/>
          </p:cNvSpPr>
          <p:nvPr/>
        </p:nvSpPr>
        <p:spPr bwMode="auto">
          <a:xfrm rot="21229591">
            <a:off x="4258516" y="5263824"/>
            <a:ext cx="5163664" cy="1386750"/>
          </a:xfrm>
          <a:prstGeom prst="cloudCallout">
            <a:avLst>
              <a:gd name="adj1" fmla="val 8805"/>
              <a:gd name="adj2" fmla="val -63573"/>
            </a:avLst>
          </a:prstGeom>
          <a:gradFill>
            <a:gsLst>
              <a:gs pos="0">
                <a:srgbClr val="FFFF00"/>
              </a:gs>
              <a:gs pos="48000">
                <a:schemeClr val="accent2">
                  <a:lumMod val="20000"/>
                  <a:lumOff val="80000"/>
                </a:schemeClr>
              </a:gs>
              <a:gs pos="100000">
                <a:schemeClr val="accent4">
                  <a:lumMod val="60000"/>
                  <a:lumOff val="40000"/>
                </a:schemeClr>
              </a:gs>
            </a:gsLst>
            <a:lin ang="16200000" scaled="1"/>
          </a:gradFill>
          <a:ln w="3175">
            <a:solidFill>
              <a:schemeClr val="bg1"/>
            </a:solidFill>
            <a:round/>
            <a:headEnd/>
            <a:tailEnd/>
          </a:ln>
          <a:effec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a:solidFill>
                  <a:schemeClr val="tx2"/>
                </a:solidFill>
                <a:latin typeface="Times New Roman" panose="02020603050405020304" pitchFamily="18" charset="0"/>
              </a:rPr>
              <a:t>一个</a:t>
            </a:r>
            <a:r>
              <a:rPr kumimoji="1" lang="en-US" altLang="zh-CN" sz="2000" b="1">
                <a:solidFill>
                  <a:schemeClr val="tx2"/>
                </a:solidFill>
                <a:latin typeface="Times New Roman" panose="02020603050405020304" pitchFamily="18" charset="0"/>
              </a:rPr>
              <a:t>Class</a:t>
            </a:r>
            <a:r>
              <a:rPr kumimoji="1" lang="zh-CN" altLang="en-US" sz="2000" b="1">
                <a:solidFill>
                  <a:schemeClr val="tx2"/>
                </a:solidFill>
                <a:latin typeface="Times New Roman" panose="02020603050405020304" pitchFamily="18" charset="0"/>
              </a:rPr>
              <a:t>定义了一种抽象的数据类型</a:t>
            </a:r>
            <a:r>
              <a:rPr kumimoji="1" lang="en-US" altLang="zh-CN" sz="2000" b="1">
                <a:solidFill>
                  <a:schemeClr val="tx2"/>
                </a:solidFill>
                <a:latin typeface="Times New Roman" panose="02020603050405020304" pitchFamily="18" charset="0"/>
              </a:rPr>
              <a:t>,</a:t>
            </a:r>
            <a:r>
              <a:rPr kumimoji="1" lang="zh-CN" altLang="en-US" sz="2000" b="1">
                <a:solidFill>
                  <a:schemeClr val="tx2"/>
                </a:solidFill>
                <a:latin typeface="Times New Roman" panose="02020603050405020304" pitchFamily="18" charset="0"/>
              </a:rPr>
              <a:t>用户只能访问</a:t>
            </a:r>
            <a:r>
              <a:rPr kumimoji="1" lang="en-US" altLang="zh-CN" sz="2000" b="1">
                <a:solidFill>
                  <a:schemeClr val="tx2"/>
                </a:solidFill>
                <a:latin typeface="Times New Roman" panose="02020603050405020304" pitchFamily="18" charset="0"/>
              </a:rPr>
              <a:t>Public</a:t>
            </a:r>
            <a:r>
              <a:rPr kumimoji="1" lang="zh-CN" altLang="en-US" sz="2000" b="1">
                <a:solidFill>
                  <a:schemeClr val="tx2"/>
                </a:solidFill>
                <a:latin typeface="Times New Roman" panose="02020603050405020304" pitchFamily="18" charset="0"/>
              </a:rPr>
              <a:t>成员</a:t>
            </a:r>
            <a:r>
              <a:rPr kumimoji="1" lang="en-US" altLang="zh-CN" sz="2000" b="1">
                <a:solidFill>
                  <a:schemeClr val="tx2"/>
                </a:solidFill>
                <a:latin typeface="Times New Roman" panose="02020603050405020304" pitchFamily="18" charset="0"/>
              </a:rPr>
              <a:t>,</a:t>
            </a:r>
            <a:r>
              <a:rPr kumimoji="1" lang="zh-CN" altLang="en-US" sz="2000" b="1">
                <a:solidFill>
                  <a:schemeClr val="tx2"/>
                </a:solidFill>
                <a:latin typeface="Times New Roman" panose="02020603050405020304" pitchFamily="18" charset="0"/>
              </a:rPr>
              <a:t>不能直接访问</a:t>
            </a:r>
            <a:r>
              <a:rPr kumimoji="1" lang="en-US" altLang="zh-CN" sz="2000" b="1">
                <a:solidFill>
                  <a:schemeClr val="tx2"/>
                </a:solidFill>
                <a:latin typeface="Times New Roman" panose="02020603050405020304" pitchFamily="18" charset="0"/>
              </a:rPr>
              <a:t>Private</a:t>
            </a:r>
            <a:r>
              <a:rPr kumimoji="1" lang="zh-CN" altLang="en-US" sz="2000" b="1">
                <a:solidFill>
                  <a:schemeClr val="tx2"/>
                </a:solidFill>
                <a:latin typeface="Times New Roman" panose="02020603050405020304" pitchFamily="18" charset="0"/>
              </a:rPr>
              <a:t>成员</a:t>
            </a:r>
          </a:p>
        </p:txBody>
      </p:sp>
      <p:grpSp>
        <p:nvGrpSpPr>
          <p:cNvPr id="33803" name="Group 11"/>
          <p:cNvGrpSpPr>
            <a:grpSpLocks/>
          </p:cNvGrpSpPr>
          <p:nvPr/>
        </p:nvGrpSpPr>
        <p:grpSpPr bwMode="auto">
          <a:xfrm>
            <a:off x="8127999" y="1193172"/>
            <a:ext cx="511175" cy="1033130"/>
            <a:chOff x="5103" y="300"/>
            <a:chExt cx="453" cy="771"/>
          </a:xfrm>
        </p:grpSpPr>
        <p:sp>
          <p:nvSpPr>
            <p:cNvPr id="31765" name="Oval 12"/>
            <p:cNvSpPr>
              <a:spLocks noChangeArrowheads="1"/>
            </p:cNvSpPr>
            <p:nvPr/>
          </p:nvSpPr>
          <p:spPr bwMode="auto">
            <a:xfrm>
              <a:off x="5193" y="300"/>
              <a:ext cx="272" cy="318"/>
            </a:xfrm>
            <a:prstGeom prst="ellipse">
              <a:avLst/>
            </a:prstGeom>
            <a:solidFill>
              <a:schemeClr val="accent1"/>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1766" name="Line 13"/>
            <p:cNvSpPr>
              <a:spLocks noChangeShapeType="1"/>
            </p:cNvSpPr>
            <p:nvPr/>
          </p:nvSpPr>
          <p:spPr bwMode="auto">
            <a:xfrm flipV="1">
              <a:off x="5103" y="618"/>
              <a:ext cx="453" cy="0"/>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1767" name="Line 14"/>
            <p:cNvSpPr>
              <a:spLocks noChangeShapeType="1"/>
            </p:cNvSpPr>
            <p:nvPr/>
          </p:nvSpPr>
          <p:spPr bwMode="auto">
            <a:xfrm>
              <a:off x="5329" y="618"/>
              <a:ext cx="0" cy="227"/>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1768" name="Line 15"/>
            <p:cNvSpPr>
              <a:spLocks noChangeShapeType="1"/>
            </p:cNvSpPr>
            <p:nvPr/>
          </p:nvSpPr>
          <p:spPr bwMode="auto">
            <a:xfrm flipH="1">
              <a:off x="5148" y="845"/>
              <a:ext cx="181" cy="226"/>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1769" name="Line 16"/>
            <p:cNvSpPr>
              <a:spLocks noChangeShapeType="1"/>
            </p:cNvSpPr>
            <p:nvPr/>
          </p:nvSpPr>
          <p:spPr bwMode="auto">
            <a:xfrm>
              <a:off x="5329" y="845"/>
              <a:ext cx="182" cy="226"/>
            </a:xfrm>
            <a:prstGeom prst="line">
              <a:avLst/>
            </a:prstGeom>
            <a:noFill/>
            <a:ln w="3175">
              <a:solidFill>
                <a:srgbClr val="FF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grpSp>
      <p:sp>
        <p:nvSpPr>
          <p:cNvPr id="33809" name="Freeform 17"/>
          <p:cNvSpPr>
            <a:spLocks/>
          </p:cNvSpPr>
          <p:nvPr/>
        </p:nvSpPr>
        <p:spPr bwMode="auto">
          <a:xfrm>
            <a:off x="6826062" y="1700897"/>
            <a:ext cx="1239838" cy="842962"/>
          </a:xfrm>
          <a:custGeom>
            <a:avLst/>
            <a:gdLst>
              <a:gd name="T0" fmla="*/ 2147483646 w 781"/>
              <a:gd name="T1" fmla="*/ 2147483646 h 531"/>
              <a:gd name="T2" fmla="*/ 2147483646 w 781"/>
              <a:gd name="T3" fmla="*/ 2147483646 h 531"/>
              <a:gd name="T4" fmla="*/ 2147483646 w 781"/>
              <a:gd name="T5" fmla="*/ 2147483646 h 531"/>
              <a:gd name="T6" fmla="*/ 2147483646 w 781"/>
              <a:gd name="T7" fmla="*/ 2147483646 h 531"/>
              <a:gd name="T8" fmla="*/ 2147483646 w 781"/>
              <a:gd name="T9" fmla="*/ 2147483646 h 531"/>
              <a:gd name="T10" fmla="*/ 2147483646 w 781"/>
              <a:gd name="T11" fmla="*/ 2147483646 h 531"/>
              <a:gd name="T12" fmla="*/ 2147483646 w 781"/>
              <a:gd name="T13" fmla="*/ 2147483646 h 531"/>
              <a:gd name="T14" fmla="*/ 2147483646 w 781"/>
              <a:gd name="T15" fmla="*/ 2147483646 h 531"/>
              <a:gd name="T16" fmla="*/ 2147483646 w 781"/>
              <a:gd name="T17" fmla="*/ 2147483646 h 531"/>
              <a:gd name="T18" fmla="*/ 2147483646 w 781"/>
              <a:gd name="T19" fmla="*/ 2147483646 h 53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781" h="531">
                <a:moveTo>
                  <a:pt x="748" y="113"/>
                </a:moveTo>
                <a:cubicBezTo>
                  <a:pt x="635" y="0"/>
                  <a:pt x="781" y="136"/>
                  <a:pt x="680" y="68"/>
                </a:cubicBezTo>
                <a:cubicBezTo>
                  <a:pt x="667" y="59"/>
                  <a:pt x="661" y="42"/>
                  <a:pt x="647" y="34"/>
                </a:cubicBezTo>
                <a:cubicBezTo>
                  <a:pt x="626" y="22"/>
                  <a:pt x="579" y="11"/>
                  <a:pt x="579" y="11"/>
                </a:cubicBezTo>
                <a:cubicBezTo>
                  <a:pt x="439" y="22"/>
                  <a:pt x="355" y="38"/>
                  <a:pt x="229" y="79"/>
                </a:cubicBezTo>
                <a:cubicBezTo>
                  <a:pt x="206" y="94"/>
                  <a:pt x="184" y="109"/>
                  <a:pt x="161" y="124"/>
                </a:cubicBezTo>
                <a:cubicBezTo>
                  <a:pt x="150" y="132"/>
                  <a:pt x="127" y="147"/>
                  <a:pt x="127" y="147"/>
                </a:cubicBezTo>
                <a:cubicBezTo>
                  <a:pt x="75" y="226"/>
                  <a:pt x="105" y="200"/>
                  <a:pt x="48" y="237"/>
                </a:cubicBezTo>
                <a:cubicBezTo>
                  <a:pt x="37" y="271"/>
                  <a:pt x="5" y="303"/>
                  <a:pt x="3" y="339"/>
                </a:cubicBezTo>
                <a:cubicBezTo>
                  <a:pt x="0" y="403"/>
                  <a:pt x="3" y="467"/>
                  <a:pt x="3" y="531"/>
                </a:cubicBezTo>
              </a:path>
            </a:pathLst>
          </a:custGeom>
          <a:noFill/>
          <a:ln w="31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3810" name="Freeform 18"/>
          <p:cNvSpPr>
            <a:spLocks/>
          </p:cNvSpPr>
          <p:nvPr/>
        </p:nvSpPr>
        <p:spPr bwMode="auto">
          <a:xfrm>
            <a:off x="5256025" y="2756584"/>
            <a:ext cx="1584325" cy="792163"/>
          </a:xfrm>
          <a:custGeom>
            <a:avLst/>
            <a:gdLst>
              <a:gd name="T0" fmla="*/ 2147483646 w 1043"/>
              <a:gd name="T1" fmla="*/ 2147483646 h 412"/>
              <a:gd name="T2" fmla="*/ 2147483646 w 1043"/>
              <a:gd name="T3" fmla="*/ 2147483646 h 412"/>
              <a:gd name="T4" fmla="*/ 2147483646 w 1043"/>
              <a:gd name="T5" fmla="*/ 2147483646 h 412"/>
              <a:gd name="T6" fmla="*/ 2147483646 w 1043"/>
              <a:gd name="T7" fmla="*/ 2147483646 h 412"/>
              <a:gd name="T8" fmla="*/ 2147483646 w 1043"/>
              <a:gd name="T9" fmla="*/ 2147483646 h 412"/>
              <a:gd name="T10" fmla="*/ 2147483646 w 1043"/>
              <a:gd name="T11" fmla="*/ 2147483646 h 412"/>
              <a:gd name="T12" fmla="*/ 2147483646 w 1043"/>
              <a:gd name="T13" fmla="*/ 2147483646 h 412"/>
              <a:gd name="T14" fmla="*/ 2147483646 w 1043"/>
              <a:gd name="T15" fmla="*/ 2147483646 h 412"/>
              <a:gd name="T16" fmla="*/ 2147483646 w 1043"/>
              <a:gd name="T17" fmla="*/ 2147483646 h 412"/>
              <a:gd name="T18" fmla="*/ 0 w 1043"/>
              <a:gd name="T19" fmla="*/ 2147483646 h 41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043" h="412">
                <a:moveTo>
                  <a:pt x="972" y="16"/>
                </a:moveTo>
                <a:cubicBezTo>
                  <a:pt x="836" y="52"/>
                  <a:pt x="1043" y="0"/>
                  <a:pt x="712" y="39"/>
                </a:cubicBezTo>
                <a:cubicBezTo>
                  <a:pt x="699" y="40"/>
                  <a:pt x="633" y="65"/>
                  <a:pt x="610" y="73"/>
                </a:cubicBezTo>
                <a:cubicBezTo>
                  <a:pt x="599" y="77"/>
                  <a:pt x="576" y="84"/>
                  <a:pt x="576" y="84"/>
                </a:cubicBezTo>
                <a:cubicBezTo>
                  <a:pt x="554" y="99"/>
                  <a:pt x="531" y="114"/>
                  <a:pt x="509" y="129"/>
                </a:cubicBezTo>
                <a:cubicBezTo>
                  <a:pt x="485" y="145"/>
                  <a:pt x="404" y="169"/>
                  <a:pt x="373" y="186"/>
                </a:cubicBezTo>
                <a:cubicBezTo>
                  <a:pt x="369" y="188"/>
                  <a:pt x="291" y="240"/>
                  <a:pt x="272" y="253"/>
                </a:cubicBezTo>
                <a:cubicBezTo>
                  <a:pt x="233" y="279"/>
                  <a:pt x="175" y="273"/>
                  <a:pt x="136" y="299"/>
                </a:cubicBezTo>
                <a:cubicBezTo>
                  <a:pt x="58" y="351"/>
                  <a:pt x="94" y="336"/>
                  <a:pt x="34" y="355"/>
                </a:cubicBezTo>
                <a:cubicBezTo>
                  <a:pt x="7" y="396"/>
                  <a:pt x="18" y="377"/>
                  <a:pt x="0" y="412"/>
                </a:cubicBezTo>
              </a:path>
            </a:pathLst>
          </a:custGeom>
          <a:noFill/>
          <a:ln w="31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3811" name="Freeform 19"/>
          <p:cNvSpPr>
            <a:spLocks/>
          </p:cNvSpPr>
          <p:nvPr/>
        </p:nvSpPr>
        <p:spPr bwMode="auto">
          <a:xfrm>
            <a:off x="5327462" y="2902634"/>
            <a:ext cx="1574800" cy="1077913"/>
          </a:xfrm>
          <a:custGeom>
            <a:avLst/>
            <a:gdLst>
              <a:gd name="T0" fmla="*/ 2147483646 w 1053"/>
              <a:gd name="T1" fmla="*/ 2147483646 h 434"/>
              <a:gd name="T2" fmla="*/ 2147483646 w 1053"/>
              <a:gd name="T3" fmla="*/ 2147483646 h 434"/>
              <a:gd name="T4" fmla="*/ 2147483646 w 1053"/>
              <a:gd name="T5" fmla="*/ 2147483646 h 434"/>
              <a:gd name="T6" fmla="*/ 2147483646 w 1053"/>
              <a:gd name="T7" fmla="*/ 2147483646 h 434"/>
              <a:gd name="T8" fmla="*/ 2147483646 w 1053"/>
              <a:gd name="T9" fmla="*/ 2147483646 h 434"/>
              <a:gd name="T10" fmla="*/ 2147483646 w 1053"/>
              <a:gd name="T11" fmla="*/ 2147483646 h 434"/>
              <a:gd name="T12" fmla="*/ 2147483646 w 1053"/>
              <a:gd name="T13" fmla="*/ 2147483646 h 434"/>
              <a:gd name="T14" fmla="*/ 2147483646 w 1053"/>
              <a:gd name="T15" fmla="*/ 2147483646 h 434"/>
              <a:gd name="T16" fmla="*/ 2147483646 w 1053"/>
              <a:gd name="T17" fmla="*/ 0 h 43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053" h="434">
                <a:moveTo>
                  <a:pt x="37" y="384"/>
                </a:moveTo>
                <a:cubicBezTo>
                  <a:pt x="186" y="434"/>
                  <a:pt x="0" y="425"/>
                  <a:pt x="296" y="406"/>
                </a:cubicBezTo>
                <a:cubicBezTo>
                  <a:pt x="345" y="397"/>
                  <a:pt x="395" y="394"/>
                  <a:pt x="443" y="384"/>
                </a:cubicBezTo>
                <a:cubicBezTo>
                  <a:pt x="481" y="376"/>
                  <a:pt x="518" y="359"/>
                  <a:pt x="556" y="350"/>
                </a:cubicBezTo>
                <a:cubicBezTo>
                  <a:pt x="595" y="324"/>
                  <a:pt x="624" y="316"/>
                  <a:pt x="669" y="305"/>
                </a:cubicBezTo>
                <a:cubicBezTo>
                  <a:pt x="703" y="282"/>
                  <a:pt x="743" y="263"/>
                  <a:pt x="782" y="248"/>
                </a:cubicBezTo>
                <a:cubicBezTo>
                  <a:pt x="815" y="235"/>
                  <a:pt x="854" y="234"/>
                  <a:pt x="884" y="214"/>
                </a:cubicBezTo>
                <a:cubicBezTo>
                  <a:pt x="961" y="162"/>
                  <a:pt x="925" y="177"/>
                  <a:pt x="985" y="158"/>
                </a:cubicBezTo>
                <a:cubicBezTo>
                  <a:pt x="1018" y="109"/>
                  <a:pt x="1027" y="52"/>
                  <a:pt x="1053" y="0"/>
                </a:cubicBezTo>
              </a:path>
            </a:pathLst>
          </a:custGeom>
          <a:noFill/>
          <a:ln w="31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3812" name="Freeform 20"/>
          <p:cNvSpPr>
            <a:spLocks/>
          </p:cNvSpPr>
          <p:nvPr/>
        </p:nvSpPr>
        <p:spPr bwMode="auto">
          <a:xfrm>
            <a:off x="7386450" y="2131109"/>
            <a:ext cx="842962" cy="498475"/>
          </a:xfrm>
          <a:custGeom>
            <a:avLst/>
            <a:gdLst>
              <a:gd name="T0" fmla="*/ 0 w 531"/>
              <a:gd name="T1" fmla="*/ 2147483646 h 314"/>
              <a:gd name="T2" fmla="*/ 2147483646 w 531"/>
              <a:gd name="T3" fmla="*/ 2147483646 h 314"/>
              <a:gd name="T4" fmla="*/ 2147483646 w 531"/>
              <a:gd name="T5" fmla="*/ 2147483646 h 314"/>
              <a:gd name="T6" fmla="*/ 2147483646 w 531"/>
              <a:gd name="T7" fmla="*/ 2147483646 h 314"/>
              <a:gd name="T8" fmla="*/ 2147483646 w 531"/>
              <a:gd name="T9" fmla="*/ 0 h 31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31" h="314">
                <a:moveTo>
                  <a:pt x="0" y="282"/>
                </a:moveTo>
                <a:cubicBezTo>
                  <a:pt x="92" y="314"/>
                  <a:pt x="202" y="290"/>
                  <a:pt x="294" y="260"/>
                </a:cubicBezTo>
                <a:cubicBezTo>
                  <a:pt x="341" y="227"/>
                  <a:pt x="358" y="178"/>
                  <a:pt x="407" y="147"/>
                </a:cubicBezTo>
                <a:cubicBezTo>
                  <a:pt x="426" y="87"/>
                  <a:pt x="411" y="123"/>
                  <a:pt x="463" y="45"/>
                </a:cubicBezTo>
                <a:cubicBezTo>
                  <a:pt x="478" y="22"/>
                  <a:pt x="531" y="0"/>
                  <a:pt x="531" y="0"/>
                </a:cubicBezTo>
              </a:path>
            </a:pathLst>
          </a:custGeom>
          <a:noFill/>
          <a:ln w="3175" cap="flat" cmpd="sng">
            <a:solidFill>
              <a:srgbClr val="FF3300"/>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3813" name="Freeform 21"/>
          <p:cNvSpPr>
            <a:spLocks/>
          </p:cNvSpPr>
          <p:nvPr/>
        </p:nvSpPr>
        <p:spPr bwMode="auto">
          <a:xfrm>
            <a:off x="5032187" y="1070659"/>
            <a:ext cx="3032125" cy="2051050"/>
          </a:xfrm>
          <a:custGeom>
            <a:avLst/>
            <a:gdLst>
              <a:gd name="T0" fmla="*/ 2147483646 w 1910"/>
              <a:gd name="T1" fmla="*/ 2147483646 h 1292"/>
              <a:gd name="T2" fmla="*/ 2147483646 w 1910"/>
              <a:gd name="T3" fmla="*/ 2147483646 h 1292"/>
              <a:gd name="T4" fmla="*/ 2147483646 w 1910"/>
              <a:gd name="T5" fmla="*/ 2147483646 h 1292"/>
              <a:gd name="T6" fmla="*/ 2147483646 w 1910"/>
              <a:gd name="T7" fmla="*/ 2147483646 h 1292"/>
              <a:gd name="T8" fmla="*/ 2147483646 w 1910"/>
              <a:gd name="T9" fmla="*/ 2147483646 h 1292"/>
              <a:gd name="T10" fmla="*/ 2147483646 w 1910"/>
              <a:gd name="T11" fmla="*/ 2147483646 h 1292"/>
              <a:gd name="T12" fmla="*/ 2147483646 w 1910"/>
              <a:gd name="T13" fmla="*/ 2147483646 h 1292"/>
              <a:gd name="T14" fmla="*/ 2147483646 w 1910"/>
              <a:gd name="T15" fmla="*/ 2147483646 h 1292"/>
              <a:gd name="T16" fmla="*/ 2147483646 w 1910"/>
              <a:gd name="T17" fmla="*/ 2147483646 h 1292"/>
              <a:gd name="T18" fmla="*/ 2147483646 w 1910"/>
              <a:gd name="T19" fmla="*/ 2147483646 h 1292"/>
              <a:gd name="T20" fmla="*/ 2147483646 w 1910"/>
              <a:gd name="T21" fmla="*/ 2147483646 h 1292"/>
              <a:gd name="T22" fmla="*/ 2147483646 w 1910"/>
              <a:gd name="T23" fmla="*/ 2147483646 h 129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910" h="1292">
                <a:moveTo>
                  <a:pt x="1910" y="260"/>
                </a:moveTo>
                <a:cubicBezTo>
                  <a:pt x="1885" y="184"/>
                  <a:pt x="1790" y="140"/>
                  <a:pt x="1718" y="116"/>
                </a:cubicBezTo>
                <a:cubicBezTo>
                  <a:pt x="1563" y="0"/>
                  <a:pt x="1324" y="76"/>
                  <a:pt x="1154" y="80"/>
                </a:cubicBezTo>
                <a:cubicBezTo>
                  <a:pt x="1069" y="108"/>
                  <a:pt x="992" y="129"/>
                  <a:pt x="902" y="140"/>
                </a:cubicBezTo>
                <a:cubicBezTo>
                  <a:pt x="850" y="157"/>
                  <a:pt x="799" y="186"/>
                  <a:pt x="746" y="200"/>
                </a:cubicBezTo>
                <a:cubicBezTo>
                  <a:pt x="714" y="209"/>
                  <a:pt x="650" y="224"/>
                  <a:pt x="650" y="224"/>
                </a:cubicBezTo>
                <a:cubicBezTo>
                  <a:pt x="578" y="272"/>
                  <a:pt x="506" y="320"/>
                  <a:pt x="434" y="368"/>
                </a:cubicBezTo>
                <a:cubicBezTo>
                  <a:pt x="383" y="402"/>
                  <a:pt x="398" y="428"/>
                  <a:pt x="350" y="476"/>
                </a:cubicBezTo>
                <a:cubicBezTo>
                  <a:pt x="264" y="562"/>
                  <a:pt x="202" y="674"/>
                  <a:pt x="134" y="776"/>
                </a:cubicBezTo>
                <a:cubicBezTo>
                  <a:pt x="119" y="798"/>
                  <a:pt x="113" y="826"/>
                  <a:pt x="98" y="848"/>
                </a:cubicBezTo>
                <a:cubicBezTo>
                  <a:pt x="80" y="940"/>
                  <a:pt x="44" y="1070"/>
                  <a:pt x="14" y="1160"/>
                </a:cubicBezTo>
                <a:cubicBezTo>
                  <a:pt x="0" y="1202"/>
                  <a:pt x="14" y="1248"/>
                  <a:pt x="14" y="1292"/>
                </a:cubicBezTo>
              </a:path>
            </a:pathLst>
          </a:custGeom>
          <a:noFill/>
          <a:ln w="38100" cap="flat" cmpd="sng">
            <a:solidFill>
              <a:srgbClr val="0000FF"/>
            </a:solidFill>
            <a:prstDash val="lgDashDotDot"/>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p>
            <a:endParaRPr lang="zh-CN" altLang="en-US"/>
          </a:p>
        </p:txBody>
      </p:sp>
      <p:sp>
        <p:nvSpPr>
          <p:cNvPr id="33814" name="Text Box 22"/>
          <p:cNvSpPr txBox="1">
            <a:spLocks noChangeArrowheads="1"/>
          </p:cNvSpPr>
          <p:nvPr/>
        </p:nvSpPr>
        <p:spPr bwMode="auto">
          <a:xfrm>
            <a:off x="5239794" y="1024621"/>
            <a:ext cx="2232025"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kumimoji="1" lang="zh-CN" altLang="en-US" sz="1800" b="1" dirty="0">
                <a:solidFill>
                  <a:srgbClr val="FF3300"/>
                </a:solidFill>
                <a:latin typeface="Times New Roman" panose="02020603050405020304" pitchFamily="18" charset="0"/>
              </a:rPr>
              <a:t>直接访问</a:t>
            </a:r>
            <a:r>
              <a:rPr kumimoji="1" lang="en-US" altLang="zh-CN" sz="1800" b="1" dirty="0">
                <a:solidFill>
                  <a:srgbClr val="FF3300"/>
                </a:solidFill>
                <a:latin typeface="Times New Roman" panose="02020603050405020304" pitchFamily="18" charset="0"/>
              </a:rPr>
              <a:t>private</a:t>
            </a:r>
            <a:r>
              <a:rPr kumimoji="1" lang="zh-CN" altLang="en-US" sz="1800" b="1" dirty="0">
                <a:solidFill>
                  <a:srgbClr val="FF3300"/>
                </a:solidFill>
                <a:latin typeface="Times New Roman" panose="02020603050405020304" pitchFamily="18" charset="0"/>
              </a:rPr>
              <a:t>是禁止的</a:t>
            </a:r>
          </a:p>
        </p:txBody>
      </p:sp>
      <p:sp>
        <p:nvSpPr>
          <p:cNvPr id="33815" name="Text Box 23"/>
          <p:cNvSpPr txBox="1">
            <a:spLocks noChangeArrowheads="1"/>
          </p:cNvSpPr>
          <p:nvPr/>
        </p:nvSpPr>
        <p:spPr bwMode="auto">
          <a:xfrm>
            <a:off x="-97026" y="4990196"/>
            <a:ext cx="61118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latin typeface="Times New Roman" panose="02020603050405020304" pitchFamily="18" charset="0"/>
              </a:rPr>
              <a:t>边界</a:t>
            </a:r>
          </a:p>
        </p:txBody>
      </p:sp>
      <p:sp>
        <p:nvSpPr>
          <p:cNvPr id="33816" name="Line 24"/>
          <p:cNvSpPr>
            <a:spLocks noChangeShapeType="1"/>
          </p:cNvSpPr>
          <p:nvPr/>
        </p:nvSpPr>
        <p:spPr bwMode="auto">
          <a:xfrm flipH="1">
            <a:off x="250824" y="2835959"/>
            <a:ext cx="576263" cy="2680604"/>
          </a:xfrm>
          <a:prstGeom prst="line">
            <a:avLst/>
          </a:prstGeom>
          <a:noFill/>
          <a:ln w="31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zh-CN" altLang="en-US"/>
          </a:p>
        </p:txBody>
      </p:sp>
      <p:sp>
        <p:nvSpPr>
          <p:cNvPr id="33817" name="Line 25"/>
          <p:cNvSpPr>
            <a:spLocks noChangeShapeType="1"/>
          </p:cNvSpPr>
          <p:nvPr/>
        </p:nvSpPr>
        <p:spPr bwMode="auto">
          <a:xfrm>
            <a:off x="323849" y="5516562"/>
            <a:ext cx="538163" cy="576733"/>
          </a:xfrm>
          <a:prstGeom prst="line">
            <a:avLst/>
          </a:prstGeom>
          <a:noFill/>
          <a:ln w="31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2075" tIns="46038" rIns="92075" bIns="46038" anchor="ctr">
            <a:spAutoFit/>
          </a:bodyPr>
          <a:lstStyle/>
          <a:p>
            <a:endParaRPr lang="zh-CN" altLang="en-US"/>
          </a:p>
        </p:txBody>
      </p:sp>
    </p:spTree>
    <p:extLst>
      <p:ext uri="{BB962C8B-B14F-4D97-AF65-F5344CB8AC3E}">
        <p14:creationId xmlns:p14="http://schemas.microsoft.com/office/powerpoint/2010/main" val="55538369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2" presetClass="entr" presetSubtype="0" fill="hold" grpId="0" nodeType="clickEffect">
                                  <p:stCondLst>
                                    <p:cond delay="0"/>
                                  </p:stCondLst>
                                  <p:childTnLst>
                                    <p:set>
                                      <p:cBhvr>
                                        <p:cTn id="6" dur="1" fill="hold">
                                          <p:stCondLst>
                                            <p:cond delay="0"/>
                                          </p:stCondLst>
                                        </p:cTn>
                                        <p:tgtEl>
                                          <p:spTgt spid="33815"/>
                                        </p:tgtEl>
                                        <p:attrNameLst>
                                          <p:attrName>style.visibility</p:attrName>
                                        </p:attrNameLst>
                                      </p:cBhvr>
                                      <p:to>
                                        <p:strVal val="visible"/>
                                      </p:to>
                                    </p:set>
                                    <p:animScale>
                                      <p:cBhvr>
                                        <p:cTn id="7" dur="1000" decel="50000" fill="hold">
                                          <p:stCondLst>
                                            <p:cond delay="0"/>
                                          </p:stCondLst>
                                        </p:cTn>
                                        <p:tgtEl>
                                          <p:spTgt spid="3381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33815"/>
                                        </p:tgtEl>
                                        <p:attrNameLst>
                                          <p:attrName>ppt_x</p:attrName>
                                          <p:attrName>ppt_y</p:attrName>
                                        </p:attrNameLst>
                                      </p:cBhvr>
                                    </p:animMotion>
                                    <p:animEffect transition="in" filter="fade">
                                      <p:cBhvr>
                                        <p:cTn id="9" dur="1000"/>
                                        <p:tgtEl>
                                          <p:spTgt spid="33815"/>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2" presetClass="entr" presetSubtype="4" fill="hold" nodeType="clickEffect">
                                  <p:stCondLst>
                                    <p:cond delay="0"/>
                                  </p:stCondLst>
                                  <p:childTnLst>
                                    <p:set>
                                      <p:cBhvr>
                                        <p:cTn id="13" dur="1" fill="hold">
                                          <p:stCondLst>
                                            <p:cond delay="0"/>
                                          </p:stCondLst>
                                        </p:cTn>
                                        <p:tgtEl>
                                          <p:spTgt spid="33816"/>
                                        </p:tgtEl>
                                        <p:attrNameLst>
                                          <p:attrName>style.visibility</p:attrName>
                                        </p:attrNameLst>
                                      </p:cBhvr>
                                      <p:to>
                                        <p:strVal val="visible"/>
                                      </p:to>
                                    </p:set>
                                    <p:animEffect transition="in" filter="wipe(down)">
                                      <p:cBhvr>
                                        <p:cTn id="14" dur="500"/>
                                        <p:tgtEl>
                                          <p:spTgt spid="33816"/>
                                        </p:tgtEl>
                                      </p:cBhvr>
                                    </p:animEffect>
                                  </p:childTnLst>
                                </p:cTn>
                              </p:par>
                              <p:par>
                                <p:cTn id="15" presetID="22" presetClass="entr" presetSubtype="4" fill="hold" nodeType="withEffect">
                                  <p:stCondLst>
                                    <p:cond delay="0"/>
                                  </p:stCondLst>
                                  <p:childTnLst>
                                    <p:set>
                                      <p:cBhvr>
                                        <p:cTn id="16" dur="1" fill="hold">
                                          <p:stCondLst>
                                            <p:cond delay="0"/>
                                          </p:stCondLst>
                                        </p:cTn>
                                        <p:tgtEl>
                                          <p:spTgt spid="33817"/>
                                        </p:tgtEl>
                                        <p:attrNameLst>
                                          <p:attrName>style.visibility</p:attrName>
                                        </p:attrNameLst>
                                      </p:cBhvr>
                                      <p:to>
                                        <p:strVal val="visible"/>
                                      </p:to>
                                    </p:set>
                                    <p:animEffect transition="in" filter="wipe(down)">
                                      <p:cBhvr>
                                        <p:cTn id="17" dur="500"/>
                                        <p:tgtEl>
                                          <p:spTgt spid="338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33796"/>
                                        </p:tgtEl>
                                        <p:attrNameLst>
                                          <p:attrName>style.visibility</p:attrName>
                                        </p:attrNameLst>
                                      </p:cBhvr>
                                      <p:to>
                                        <p:strVal val="visible"/>
                                      </p:to>
                                    </p:set>
                                    <p:anim calcmode="lin" valueType="num">
                                      <p:cBhvr additive="base">
                                        <p:cTn id="22" dur="500" fill="hold"/>
                                        <p:tgtEl>
                                          <p:spTgt spid="33796"/>
                                        </p:tgtEl>
                                        <p:attrNameLst>
                                          <p:attrName>ppt_x</p:attrName>
                                        </p:attrNameLst>
                                      </p:cBhvr>
                                      <p:tavLst>
                                        <p:tav tm="0">
                                          <p:val>
                                            <p:strVal val="#ppt_x"/>
                                          </p:val>
                                        </p:tav>
                                        <p:tav tm="100000">
                                          <p:val>
                                            <p:strVal val="#ppt_x"/>
                                          </p:val>
                                        </p:tav>
                                      </p:tavLst>
                                    </p:anim>
                                    <p:anim calcmode="lin" valueType="num">
                                      <p:cBhvr additive="base">
                                        <p:cTn id="23" dur="500" fill="hold"/>
                                        <p:tgtEl>
                                          <p:spTgt spid="33796"/>
                                        </p:tgtEl>
                                        <p:attrNameLst>
                                          <p:attrName>ppt_y</p:attrName>
                                        </p:attrNameLst>
                                      </p:cBhvr>
                                      <p:tavLst>
                                        <p:tav tm="0">
                                          <p:val>
                                            <p:strVal val="1+#ppt_h/2"/>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33797"/>
                                        </p:tgtEl>
                                        <p:attrNameLst>
                                          <p:attrName>style.visibility</p:attrName>
                                        </p:attrNameLst>
                                      </p:cBhvr>
                                      <p:to>
                                        <p:strVal val="visible"/>
                                      </p:to>
                                    </p:set>
                                    <p:animEffect transition="in" filter="circle(in)">
                                      <p:cBhvr>
                                        <p:cTn id="28" dur="2000"/>
                                        <p:tgtEl>
                                          <p:spTgt spid="33797"/>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33801"/>
                                        </p:tgtEl>
                                        <p:attrNameLst>
                                          <p:attrName>style.visibility</p:attrName>
                                        </p:attrNameLst>
                                      </p:cBhvr>
                                      <p:to>
                                        <p:strVal val="visible"/>
                                      </p:to>
                                    </p:set>
                                    <p:anim calcmode="lin" valueType="num">
                                      <p:cBhvr additive="base">
                                        <p:cTn id="33" dur="500" fill="hold"/>
                                        <p:tgtEl>
                                          <p:spTgt spid="33801"/>
                                        </p:tgtEl>
                                        <p:attrNameLst>
                                          <p:attrName>ppt_x</p:attrName>
                                        </p:attrNameLst>
                                      </p:cBhvr>
                                      <p:tavLst>
                                        <p:tav tm="0">
                                          <p:val>
                                            <p:strVal val="#ppt_x"/>
                                          </p:val>
                                        </p:tav>
                                        <p:tav tm="100000">
                                          <p:val>
                                            <p:strVal val="#ppt_x"/>
                                          </p:val>
                                        </p:tav>
                                      </p:tavLst>
                                    </p:anim>
                                    <p:anim calcmode="lin" valueType="num">
                                      <p:cBhvr additive="base">
                                        <p:cTn id="34" dur="500" fill="hold"/>
                                        <p:tgtEl>
                                          <p:spTgt spid="33801"/>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33798"/>
                                        </p:tgtEl>
                                        <p:attrNameLst>
                                          <p:attrName>style.visibility</p:attrName>
                                        </p:attrNameLst>
                                      </p:cBhvr>
                                      <p:to>
                                        <p:strVal val="visible"/>
                                      </p:to>
                                    </p:set>
                                    <p:anim calcmode="lin" valueType="num">
                                      <p:cBhvr additive="base">
                                        <p:cTn id="39" dur="500" fill="hold"/>
                                        <p:tgtEl>
                                          <p:spTgt spid="33798"/>
                                        </p:tgtEl>
                                        <p:attrNameLst>
                                          <p:attrName>ppt_x</p:attrName>
                                        </p:attrNameLst>
                                      </p:cBhvr>
                                      <p:tavLst>
                                        <p:tav tm="0">
                                          <p:val>
                                            <p:strVal val="#ppt_x"/>
                                          </p:val>
                                        </p:tav>
                                        <p:tav tm="100000">
                                          <p:val>
                                            <p:strVal val="#ppt_x"/>
                                          </p:val>
                                        </p:tav>
                                      </p:tavLst>
                                    </p:anim>
                                    <p:anim calcmode="lin" valueType="num">
                                      <p:cBhvr additive="base">
                                        <p:cTn id="40" dur="500" fill="hold"/>
                                        <p:tgtEl>
                                          <p:spTgt spid="33798"/>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33799"/>
                                        </p:tgtEl>
                                        <p:attrNameLst>
                                          <p:attrName>style.visibility</p:attrName>
                                        </p:attrNameLst>
                                      </p:cBhvr>
                                      <p:to>
                                        <p:strVal val="visible"/>
                                      </p:to>
                                    </p:set>
                                    <p:anim calcmode="lin" valueType="num">
                                      <p:cBhvr additive="base">
                                        <p:cTn id="43" dur="500" fill="hold"/>
                                        <p:tgtEl>
                                          <p:spTgt spid="33799"/>
                                        </p:tgtEl>
                                        <p:attrNameLst>
                                          <p:attrName>ppt_x</p:attrName>
                                        </p:attrNameLst>
                                      </p:cBhvr>
                                      <p:tavLst>
                                        <p:tav tm="0">
                                          <p:val>
                                            <p:strVal val="#ppt_x"/>
                                          </p:val>
                                        </p:tav>
                                        <p:tav tm="100000">
                                          <p:val>
                                            <p:strVal val="#ppt_x"/>
                                          </p:val>
                                        </p:tav>
                                      </p:tavLst>
                                    </p:anim>
                                    <p:anim calcmode="lin" valueType="num">
                                      <p:cBhvr additive="base">
                                        <p:cTn id="44" dur="500" fill="hold"/>
                                        <p:tgtEl>
                                          <p:spTgt spid="3379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33800"/>
                                        </p:tgtEl>
                                        <p:attrNameLst>
                                          <p:attrName>style.visibility</p:attrName>
                                        </p:attrNameLst>
                                      </p:cBhvr>
                                      <p:to>
                                        <p:strVal val="visible"/>
                                      </p:to>
                                    </p:set>
                                    <p:anim calcmode="lin" valueType="num">
                                      <p:cBhvr additive="base">
                                        <p:cTn id="47" dur="500" fill="hold"/>
                                        <p:tgtEl>
                                          <p:spTgt spid="33800"/>
                                        </p:tgtEl>
                                        <p:attrNameLst>
                                          <p:attrName>ppt_x</p:attrName>
                                        </p:attrNameLst>
                                      </p:cBhvr>
                                      <p:tavLst>
                                        <p:tav tm="0">
                                          <p:val>
                                            <p:strVal val="#ppt_x"/>
                                          </p:val>
                                        </p:tav>
                                        <p:tav tm="100000">
                                          <p:val>
                                            <p:strVal val="#ppt_x"/>
                                          </p:val>
                                        </p:tav>
                                      </p:tavLst>
                                    </p:anim>
                                    <p:anim calcmode="lin" valueType="num">
                                      <p:cBhvr additive="base">
                                        <p:cTn id="48" dur="500" fill="hold"/>
                                        <p:tgtEl>
                                          <p:spTgt spid="33800"/>
                                        </p:tgtEl>
                                        <p:attrNameLst>
                                          <p:attrName>ppt_y</p:attrName>
                                        </p:attrNameLst>
                                      </p:cBhvr>
                                      <p:tavLst>
                                        <p:tav tm="0">
                                          <p:val>
                                            <p:strVal val="1+#ppt_h/2"/>
                                          </p:val>
                                        </p:tav>
                                        <p:tav tm="100000">
                                          <p:val>
                                            <p:strVal val="#ppt_y"/>
                                          </p:val>
                                        </p:tav>
                                      </p:tavLst>
                                    </p:anim>
                                  </p:child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4" fill="hold" nodeType="clickEffect">
                                  <p:stCondLst>
                                    <p:cond delay="0"/>
                                  </p:stCondLst>
                                  <p:childTnLst>
                                    <p:set>
                                      <p:cBhvr>
                                        <p:cTn id="52" dur="1" fill="hold">
                                          <p:stCondLst>
                                            <p:cond delay="0"/>
                                          </p:stCondLst>
                                        </p:cTn>
                                        <p:tgtEl>
                                          <p:spTgt spid="33803"/>
                                        </p:tgtEl>
                                        <p:attrNameLst>
                                          <p:attrName>style.visibility</p:attrName>
                                        </p:attrNameLst>
                                      </p:cBhvr>
                                      <p:to>
                                        <p:strVal val="visible"/>
                                      </p:to>
                                    </p:set>
                                    <p:anim calcmode="lin" valueType="num">
                                      <p:cBhvr additive="base">
                                        <p:cTn id="53" dur="500" fill="hold"/>
                                        <p:tgtEl>
                                          <p:spTgt spid="33803"/>
                                        </p:tgtEl>
                                        <p:attrNameLst>
                                          <p:attrName>ppt_x</p:attrName>
                                        </p:attrNameLst>
                                      </p:cBhvr>
                                      <p:tavLst>
                                        <p:tav tm="0">
                                          <p:val>
                                            <p:strVal val="#ppt_x"/>
                                          </p:val>
                                        </p:tav>
                                        <p:tav tm="100000">
                                          <p:val>
                                            <p:strVal val="#ppt_x"/>
                                          </p:val>
                                        </p:tav>
                                      </p:tavLst>
                                    </p:anim>
                                    <p:anim calcmode="lin" valueType="num">
                                      <p:cBhvr additive="base">
                                        <p:cTn id="54" dur="500" fill="hold"/>
                                        <p:tgtEl>
                                          <p:spTgt spid="33803"/>
                                        </p:tgtEl>
                                        <p:attrNameLst>
                                          <p:attrName>ppt_y</p:attrName>
                                        </p:attrNameLst>
                                      </p:cBhvr>
                                      <p:tavLst>
                                        <p:tav tm="0">
                                          <p:val>
                                            <p:strVal val="1+#ppt_h/2"/>
                                          </p:val>
                                        </p:tav>
                                        <p:tav tm="100000">
                                          <p:val>
                                            <p:strVal val="#ppt_y"/>
                                          </p:val>
                                        </p:tav>
                                      </p:tavLst>
                                    </p:anim>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2" fill="hold" nodeType="clickEffect">
                                  <p:stCondLst>
                                    <p:cond delay="0"/>
                                  </p:stCondLst>
                                  <p:childTnLst>
                                    <p:set>
                                      <p:cBhvr>
                                        <p:cTn id="58" dur="1" fill="hold">
                                          <p:stCondLst>
                                            <p:cond delay="0"/>
                                          </p:stCondLst>
                                        </p:cTn>
                                        <p:tgtEl>
                                          <p:spTgt spid="33809"/>
                                        </p:tgtEl>
                                        <p:attrNameLst>
                                          <p:attrName>style.visibility</p:attrName>
                                        </p:attrNameLst>
                                      </p:cBhvr>
                                      <p:to>
                                        <p:strVal val="visible"/>
                                      </p:to>
                                    </p:set>
                                    <p:animEffect transition="in" filter="wipe(right)">
                                      <p:cBhvr>
                                        <p:cTn id="59" dur="500"/>
                                        <p:tgtEl>
                                          <p:spTgt spid="33809"/>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grpId="1" nodeType="clickEffect">
                                  <p:stCondLst>
                                    <p:cond delay="0"/>
                                  </p:stCondLst>
                                  <p:childTnLst>
                                    <p:set>
                                      <p:cBhvr>
                                        <p:cTn id="63" dur="1" fill="hold">
                                          <p:stCondLst>
                                            <p:cond delay="0"/>
                                          </p:stCondLst>
                                        </p:cTn>
                                        <p:tgtEl>
                                          <p:spTgt spid="33798"/>
                                        </p:tgtEl>
                                        <p:attrNameLst>
                                          <p:attrName>style.visibility</p:attrName>
                                        </p:attrNameLst>
                                      </p:cBhvr>
                                      <p:to>
                                        <p:strVal val="visible"/>
                                      </p:to>
                                    </p:set>
                                    <p:animEffect transition="in" filter="wipe(down)">
                                      <p:cBhvr>
                                        <p:cTn id="64" dur="500"/>
                                        <p:tgtEl>
                                          <p:spTgt spid="33798"/>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2" fill="hold" nodeType="clickEffect">
                                  <p:stCondLst>
                                    <p:cond delay="0"/>
                                  </p:stCondLst>
                                  <p:childTnLst>
                                    <p:set>
                                      <p:cBhvr>
                                        <p:cTn id="68" dur="1" fill="hold">
                                          <p:stCondLst>
                                            <p:cond delay="0"/>
                                          </p:stCondLst>
                                        </p:cTn>
                                        <p:tgtEl>
                                          <p:spTgt spid="33810"/>
                                        </p:tgtEl>
                                        <p:attrNameLst>
                                          <p:attrName>style.visibility</p:attrName>
                                        </p:attrNameLst>
                                      </p:cBhvr>
                                      <p:to>
                                        <p:strVal val="visible"/>
                                      </p:to>
                                    </p:set>
                                    <p:animEffect transition="in" filter="wipe(right)">
                                      <p:cBhvr>
                                        <p:cTn id="69" dur="500"/>
                                        <p:tgtEl>
                                          <p:spTgt spid="33810"/>
                                        </p:tgtEl>
                                      </p:cBhvr>
                                    </p:animEffect>
                                  </p:childTnLst>
                                </p:cTn>
                              </p:par>
                            </p:childTnLst>
                          </p:cTn>
                        </p:par>
                      </p:childTnLst>
                    </p:cTn>
                  </p:par>
                  <p:par>
                    <p:cTn id="70" fill="hold" nodeType="clickPar">
                      <p:stCondLst>
                        <p:cond delay="indefinite"/>
                      </p:stCondLst>
                      <p:childTnLst>
                        <p:par>
                          <p:cTn id="71" fill="hold" nodeType="withGroup">
                            <p:stCondLst>
                              <p:cond delay="0"/>
                            </p:stCondLst>
                            <p:childTnLst>
                              <p:par>
                                <p:cTn id="72" presetID="3" presetClass="entr" presetSubtype="10" fill="hold" grpId="1" nodeType="clickEffect">
                                  <p:stCondLst>
                                    <p:cond delay="0"/>
                                  </p:stCondLst>
                                  <p:childTnLst>
                                    <p:set>
                                      <p:cBhvr>
                                        <p:cTn id="73" dur="1" fill="hold">
                                          <p:stCondLst>
                                            <p:cond delay="0"/>
                                          </p:stCondLst>
                                        </p:cTn>
                                        <p:tgtEl>
                                          <p:spTgt spid="33801"/>
                                        </p:tgtEl>
                                        <p:attrNameLst>
                                          <p:attrName>style.visibility</p:attrName>
                                        </p:attrNameLst>
                                      </p:cBhvr>
                                      <p:to>
                                        <p:strVal val="visible"/>
                                      </p:to>
                                    </p:set>
                                    <p:animEffect transition="in" filter="blinds(horizontal)">
                                      <p:cBhvr>
                                        <p:cTn id="74" dur="500"/>
                                        <p:tgtEl>
                                          <p:spTgt spid="33801"/>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4" fill="hold" nodeType="clickEffect">
                                  <p:stCondLst>
                                    <p:cond delay="0"/>
                                  </p:stCondLst>
                                  <p:childTnLst>
                                    <p:set>
                                      <p:cBhvr>
                                        <p:cTn id="78" dur="1" fill="hold">
                                          <p:stCondLst>
                                            <p:cond delay="0"/>
                                          </p:stCondLst>
                                        </p:cTn>
                                        <p:tgtEl>
                                          <p:spTgt spid="33811"/>
                                        </p:tgtEl>
                                        <p:attrNameLst>
                                          <p:attrName>style.visibility</p:attrName>
                                        </p:attrNameLst>
                                      </p:cBhvr>
                                      <p:to>
                                        <p:strVal val="visible"/>
                                      </p:to>
                                    </p:set>
                                    <p:animEffect transition="in" filter="wipe(down)">
                                      <p:cBhvr>
                                        <p:cTn id="79" dur="500"/>
                                        <p:tgtEl>
                                          <p:spTgt spid="33811"/>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22" presetClass="entr" presetSubtype="4" fill="hold" grpId="2" nodeType="clickEffect">
                                  <p:stCondLst>
                                    <p:cond delay="0"/>
                                  </p:stCondLst>
                                  <p:childTnLst>
                                    <p:set>
                                      <p:cBhvr>
                                        <p:cTn id="83" dur="1" fill="hold">
                                          <p:stCondLst>
                                            <p:cond delay="0"/>
                                          </p:stCondLst>
                                        </p:cTn>
                                        <p:tgtEl>
                                          <p:spTgt spid="33798"/>
                                        </p:tgtEl>
                                        <p:attrNameLst>
                                          <p:attrName>style.visibility</p:attrName>
                                        </p:attrNameLst>
                                      </p:cBhvr>
                                      <p:to>
                                        <p:strVal val="visible"/>
                                      </p:to>
                                    </p:set>
                                    <p:animEffect transition="in" filter="wipe(down)">
                                      <p:cBhvr>
                                        <p:cTn id="84" dur="500"/>
                                        <p:tgtEl>
                                          <p:spTgt spid="33798"/>
                                        </p:tgtEl>
                                      </p:cBhvr>
                                    </p:animEffect>
                                  </p:child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4" fill="hold" nodeType="clickEffect">
                                  <p:stCondLst>
                                    <p:cond delay="0"/>
                                  </p:stCondLst>
                                  <p:childTnLst>
                                    <p:set>
                                      <p:cBhvr>
                                        <p:cTn id="88" dur="1" fill="hold">
                                          <p:stCondLst>
                                            <p:cond delay="0"/>
                                          </p:stCondLst>
                                        </p:cTn>
                                        <p:tgtEl>
                                          <p:spTgt spid="33812"/>
                                        </p:tgtEl>
                                        <p:attrNameLst>
                                          <p:attrName>style.visibility</p:attrName>
                                        </p:attrNameLst>
                                      </p:cBhvr>
                                      <p:to>
                                        <p:strVal val="visible"/>
                                      </p:to>
                                    </p:set>
                                    <p:animEffect transition="in" filter="wipe(down)">
                                      <p:cBhvr>
                                        <p:cTn id="89" dur="500"/>
                                        <p:tgtEl>
                                          <p:spTgt spid="33812"/>
                                        </p:tgtEl>
                                      </p:cBhvr>
                                    </p:animEffect>
                                  </p:childTnLst>
                                </p:cTn>
                              </p:par>
                            </p:childTnLst>
                          </p:cTn>
                        </p:par>
                      </p:childTnLst>
                    </p:cTn>
                  </p:par>
                  <p:par>
                    <p:cTn id="90" fill="hold" nodeType="clickPar">
                      <p:stCondLst>
                        <p:cond delay="indefinite"/>
                      </p:stCondLst>
                      <p:childTnLst>
                        <p:par>
                          <p:cTn id="91" fill="hold" nodeType="withGroup">
                            <p:stCondLst>
                              <p:cond delay="0"/>
                            </p:stCondLst>
                            <p:childTnLst>
                              <p:par>
                                <p:cTn id="92" presetID="6" presetClass="entr" presetSubtype="16" fill="hold" nodeType="clickEffect">
                                  <p:stCondLst>
                                    <p:cond delay="0"/>
                                  </p:stCondLst>
                                  <p:childTnLst>
                                    <p:set>
                                      <p:cBhvr>
                                        <p:cTn id="93" dur="1" fill="hold">
                                          <p:stCondLst>
                                            <p:cond delay="0"/>
                                          </p:stCondLst>
                                        </p:cTn>
                                        <p:tgtEl>
                                          <p:spTgt spid="33803"/>
                                        </p:tgtEl>
                                        <p:attrNameLst>
                                          <p:attrName>style.visibility</p:attrName>
                                        </p:attrNameLst>
                                      </p:cBhvr>
                                      <p:to>
                                        <p:strVal val="visible"/>
                                      </p:to>
                                    </p:set>
                                    <p:animEffect transition="in" filter="circle(in)">
                                      <p:cBhvr>
                                        <p:cTn id="94" dur="2000"/>
                                        <p:tgtEl>
                                          <p:spTgt spid="33803"/>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2" presetClass="entr" presetSubtype="2" fill="hold" nodeType="clickEffect">
                                  <p:stCondLst>
                                    <p:cond delay="0"/>
                                  </p:stCondLst>
                                  <p:childTnLst>
                                    <p:set>
                                      <p:cBhvr>
                                        <p:cTn id="98" dur="1" fill="hold">
                                          <p:stCondLst>
                                            <p:cond delay="0"/>
                                          </p:stCondLst>
                                        </p:cTn>
                                        <p:tgtEl>
                                          <p:spTgt spid="33813"/>
                                        </p:tgtEl>
                                        <p:attrNameLst>
                                          <p:attrName>style.visibility</p:attrName>
                                        </p:attrNameLst>
                                      </p:cBhvr>
                                      <p:to>
                                        <p:strVal val="visible"/>
                                      </p:to>
                                    </p:set>
                                    <p:animEffect transition="in" filter="wipe(right)">
                                      <p:cBhvr>
                                        <p:cTn id="99" dur="500"/>
                                        <p:tgtEl>
                                          <p:spTgt spid="33813"/>
                                        </p:tgtEl>
                                      </p:cBhvr>
                                    </p:animEffect>
                                  </p:childTnLst>
                                </p:cTn>
                              </p:par>
                            </p:childTnLst>
                          </p:cTn>
                        </p:par>
                      </p:childTnLst>
                    </p:cTn>
                  </p:par>
                  <p:par>
                    <p:cTn id="100" fill="hold" nodeType="clickPar">
                      <p:stCondLst>
                        <p:cond delay="indefinite"/>
                      </p:stCondLst>
                      <p:childTnLst>
                        <p:par>
                          <p:cTn id="101" fill="hold" nodeType="withGroup">
                            <p:stCondLst>
                              <p:cond delay="0"/>
                            </p:stCondLst>
                            <p:childTnLst>
                              <p:par>
                                <p:cTn id="102" presetID="2" presetClass="entr" presetSubtype="4" fill="hold" grpId="0" nodeType="clickEffect">
                                  <p:stCondLst>
                                    <p:cond delay="0"/>
                                  </p:stCondLst>
                                  <p:childTnLst>
                                    <p:set>
                                      <p:cBhvr>
                                        <p:cTn id="103" dur="1" fill="hold">
                                          <p:stCondLst>
                                            <p:cond delay="0"/>
                                          </p:stCondLst>
                                        </p:cTn>
                                        <p:tgtEl>
                                          <p:spTgt spid="33814"/>
                                        </p:tgtEl>
                                        <p:attrNameLst>
                                          <p:attrName>style.visibility</p:attrName>
                                        </p:attrNameLst>
                                      </p:cBhvr>
                                      <p:to>
                                        <p:strVal val="visible"/>
                                      </p:to>
                                    </p:set>
                                    <p:anim calcmode="lin" valueType="num">
                                      <p:cBhvr additive="base">
                                        <p:cTn id="104" dur="500" fill="hold"/>
                                        <p:tgtEl>
                                          <p:spTgt spid="33814"/>
                                        </p:tgtEl>
                                        <p:attrNameLst>
                                          <p:attrName>ppt_x</p:attrName>
                                        </p:attrNameLst>
                                      </p:cBhvr>
                                      <p:tavLst>
                                        <p:tav tm="0">
                                          <p:val>
                                            <p:strVal val="#ppt_x"/>
                                          </p:val>
                                        </p:tav>
                                        <p:tav tm="100000">
                                          <p:val>
                                            <p:strVal val="#ppt_x"/>
                                          </p:val>
                                        </p:tav>
                                      </p:tavLst>
                                    </p:anim>
                                    <p:anim calcmode="lin" valueType="num">
                                      <p:cBhvr additive="base">
                                        <p:cTn id="105" dur="500" fill="hold"/>
                                        <p:tgtEl>
                                          <p:spTgt spid="33814"/>
                                        </p:tgtEl>
                                        <p:attrNameLst>
                                          <p:attrName>ppt_y</p:attrName>
                                        </p:attrNameLst>
                                      </p:cBhvr>
                                      <p:tavLst>
                                        <p:tav tm="0">
                                          <p:val>
                                            <p:strVal val="1+#ppt_h/2"/>
                                          </p:val>
                                        </p:tav>
                                        <p:tav tm="100000">
                                          <p:val>
                                            <p:strVal val="#ppt_y"/>
                                          </p:val>
                                        </p:tav>
                                      </p:tavLst>
                                    </p:anim>
                                  </p:childTnLst>
                                </p:cTn>
                              </p:par>
                            </p:childTnLst>
                          </p:cTn>
                        </p:par>
                      </p:childTnLst>
                    </p:cTn>
                  </p:par>
                  <p:par>
                    <p:cTn id="106" fill="hold" nodeType="clickPar">
                      <p:stCondLst>
                        <p:cond delay="indefinite"/>
                      </p:stCondLst>
                      <p:childTnLst>
                        <p:par>
                          <p:cTn id="107" fill="hold" nodeType="withGroup">
                            <p:stCondLst>
                              <p:cond delay="0"/>
                            </p:stCondLst>
                            <p:childTnLst>
                              <p:par>
                                <p:cTn id="108" presetID="2" presetClass="entr" presetSubtype="4" fill="hold" grpId="0" nodeType="clickEffect">
                                  <p:stCondLst>
                                    <p:cond delay="0"/>
                                  </p:stCondLst>
                                  <p:childTnLst>
                                    <p:set>
                                      <p:cBhvr>
                                        <p:cTn id="109" dur="1" fill="hold">
                                          <p:stCondLst>
                                            <p:cond delay="0"/>
                                          </p:stCondLst>
                                        </p:cTn>
                                        <p:tgtEl>
                                          <p:spTgt spid="33802"/>
                                        </p:tgtEl>
                                        <p:attrNameLst>
                                          <p:attrName>style.visibility</p:attrName>
                                        </p:attrNameLst>
                                      </p:cBhvr>
                                      <p:to>
                                        <p:strVal val="visible"/>
                                      </p:to>
                                    </p:set>
                                    <p:anim calcmode="lin" valueType="num">
                                      <p:cBhvr additive="base">
                                        <p:cTn id="110" dur="500" fill="hold"/>
                                        <p:tgtEl>
                                          <p:spTgt spid="33802"/>
                                        </p:tgtEl>
                                        <p:attrNameLst>
                                          <p:attrName>ppt_x</p:attrName>
                                        </p:attrNameLst>
                                      </p:cBhvr>
                                      <p:tavLst>
                                        <p:tav tm="0">
                                          <p:val>
                                            <p:strVal val="#ppt_x"/>
                                          </p:val>
                                        </p:tav>
                                        <p:tav tm="100000">
                                          <p:val>
                                            <p:strVal val="#ppt_x"/>
                                          </p:val>
                                        </p:tav>
                                      </p:tavLst>
                                    </p:anim>
                                    <p:anim calcmode="lin" valueType="num">
                                      <p:cBhvr additive="base">
                                        <p:cTn id="111" dur="500" fill="hold"/>
                                        <p:tgtEl>
                                          <p:spTgt spid="3380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6" grpId="0" animBg="1"/>
      <p:bldP spid="33797" grpId="0" animBg="1"/>
      <p:bldP spid="33798" grpId="0"/>
      <p:bldP spid="33798" grpId="1"/>
      <p:bldP spid="33798" grpId="2"/>
      <p:bldP spid="33799" grpId="0"/>
      <p:bldP spid="33800" grpId="0"/>
      <p:bldP spid="33801" grpId="0"/>
      <p:bldP spid="33801" grpId="1"/>
      <p:bldP spid="33802" grpId="0" animBg="1"/>
      <p:bldP spid="33814" grpId="0"/>
      <p:bldP spid="3381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0" y="987425"/>
            <a:ext cx="8653909" cy="5562600"/>
          </a:xfrm>
        </p:spPr>
        <p:txBody>
          <a:bodyPr/>
          <a:lstStyle/>
          <a:p>
            <a:pPr marL="0" indent="0" eaLnBrk="1" hangingPunct="1">
              <a:buNone/>
            </a:pPr>
            <a:r>
              <a:rPr lang="zh-CN" altLang="en-US" sz="3600" b="1" dirty="0">
                <a:solidFill>
                  <a:srgbClr val="FF0000"/>
                </a:solidFill>
              </a:rPr>
              <a:t>（</a:t>
            </a:r>
            <a:r>
              <a:rPr lang="en-US" altLang="zh-CN" sz="3600" b="1" dirty="0">
                <a:solidFill>
                  <a:srgbClr val="FF0000"/>
                </a:solidFill>
              </a:rPr>
              <a:t>5）</a:t>
            </a:r>
            <a:r>
              <a:rPr lang="zh-CN" altLang="en-US" sz="3600" b="1" dirty="0">
                <a:solidFill>
                  <a:srgbClr val="FF0000"/>
                </a:solidFill>
              </a:rPr>
              <a:t>封装的优点</a:t>
            </a:r>
          </a:p>
          <a:p>
            <a:pPr lvl="2" eaLnBrk="1" hangingPunct="1">
              <a:buFontTx/>
              <a:buNone/>
            </a:pPr>
            <a:r>
              <a:rPr lang="en-US" altLang="zh-CN" sz="2800" b="1" dirty="0"/>
              <a:t>1.</a:t>
            </a:r>
            <a:r>
              <a:rPr lang="zh-CN" altLang="en-US" sz="2800" b="1" dirty="0"/>
              <a:t>降低部件间的耦合度，提高部件的独立性</a:t>
            </a:r>
          </a:p>
          <a:p>
            <a:pPr lvl="2" eaLnBrk="1" hangingPunct="1">
              <a:buFontTx/>
              <a:buNone/>
            </a:pPr>
            <a:r>
              <a:rPr lang="en-US" altLang="zh-CN" sz="2800" b="1" dirty="0"/>
              <a:t>2.</a:t>
            </a:r>
            <a:r>
              <a:rPr lang="zh-CN" altLang="en-US" sz="2800" b="1" dirty="0"/>
              <a:t>具有隐藏性和安全性  </a:t>
            </a:r>
            <a:r>
              <a:rPr lang="en-US" altLang="zh-CN" sz="2800" b="1" dirty="0"/>
              <a:t>(</a:t>
            </a:r>
            <a:r>
              <a:rPr lang="zh-CN" altLang="en-US" sz="2800" b="1" dirty="0"/>
              <a:t>如银行的帐户</a:t>
            </a:r>
            <a:r>
              <a:rPr lang="en-US" altLang="zh-CN" sz="2800" b="1" dirty="0"/>
              <a:t>)</a:t>
            </a:r>
          </a:p>
          <a:p>
            <a:pPr lvl="2" eaLnBrk="1" hangingPunct="1">
              <a:buFontTx/>
              <a:buNone/>
            </a:pPr>
            <a:r>
              <a:rPr lang="en-US" altLang="zh-CN" sz="2800" b="1" dirty="0"/>
              <a:t>3.</a:t>
            </a:r>
            <a:r>
              <a:rPr lang="zh-CN" altLang="en-US" sz="2800" b="1" dirty="0"/>
              <a:t>易于维护</a:t>
            </a:r>
            <a:r>
              <a:rPr lang="en-US" altLang="zh-CN" sz="2800" b="1" dirty="0"/>
              <a:t>(</a:t>
            </a:r>
            <a:r>
              <a:rPr lang="zh-CN" altLang="en-US" sz="2800" b="1" dirty="0"/>
              <a:t>由于数据独立</a:t>
            </a:r>
            <a:r>
              <a:rPr lang="en-US" altLang="zh-CN" sz="2800" b="1" dirty="0"/>
              <a:t>,</a:t>
            </a:r>
            <a:r>
              <a:rPr lang="zh-CN" altLang="en-US" sz="2800" b="1" dirty="0"/>
              <a:t>易于发现问题</a:t>
            </a:r>
            <a:r>
              <a:rPr lang="en-US" altLang="zh-CN" sz="2800" b="1" dirty="0"/>
              <a:t>) </a:t>
            </a:r>
          </a:p>
          <a:p>
            <a:pPr lvl="2" eaLnBrk="1" hangingPunct="1">
              <a:buFontTx/>
              <a:buNone/>
            </a:pPr>
            <a:r>
              <a:rPr lang="en-US" altLang="zh-CN" sz="2800" b="1" dirty="0"/>
              <a:t>4.</a:t>
            </a:r>
            <a:r>
              <a:rPr lang="zh-CN" altLang="en-US" sz="2800" b="1" dirty="0"/>
              <a:t>封装将对象的使用者与设计者分开</a:t>
            </a:r>
            <a:r>
              <a:rPr lang="en-US" altLang="zh-CN" sz="2800" b="1" dirty="0"/>
              <a:t>,</a:t>
            </a:r>
            <a:r>
              <a:rPr lang="zh-CN" altLang="en-US" sz="2800" b="1" dirty="0"/>
              <a:t>使用者只需要通过接口访问对象</a:t>
            </a:r>
            <a:r>
              <a:rPr lang="en-US" altLang="zh-CN" sz="2800" b="1" dirty="0"/>
              <a:t>,</a:t>
            </a:r>
            <a:r>
              <a:rPr lang="zh-CN" altLang="en-US" sz="2800" b="1" dirty="0"/>
              <a:t>不必须了解对象的内部细节，能够有效地实现软件复用。</a:t>
            </a:r>
            <a:endParaRPr lang="en-US" altLang="zh-CN" sz="2800" b="1" dirty="0"/>
          </a:p>
          <a:p>
            <a:pPr marL="0" indent="0" eaLnBrk="1" hangingPunct="1">
              <a:buNone/>
            </a:pPr>
            <a:r>
              <a:rPr lang="zh-CN" altLang="en-US" sz="3600" b="1" dirty="0">
                <a:solidFill>
                  <a:srgbClr val="FF0000"/>
                </a:solidFill>
              </a:rPr>
              <a:t>（</a:t>
            </a:r>
            <a:r>
              <a:rPr lang="en-US" altLang="zh-CN" sz="3600" b="1" dirty="0">
                <a:solidFill>
                  <a:srgbClr val="FF0000"/>
                </a:solidFill>
              </a:rPr>
              <a:t>6）</a:t>
            </a:r>
            <a:r>
              <a:rPr lang="zh-CN" altLang="en-US" sz="3600" b="1" dirty="0">
                <a:solidFill>
                  <a:srgbClr val="FF0000"/>
                </a:solidFill>
              </a:rPr>
              <a:t>封装的缺点</a:t>
            </a:r>
          </a:p>
          <a:p>
            <a:pPr lvl="2" eaLnBrk="1" hangingPunct="1"/>
            <a:r>
              <a:rPr lang="zh-CN" altLang="en-US" sz="2800" b="1" dirty="0"/>
              <a:t>需要更多的输入输出函数。 </a:t>
            </a:r>
          </a:p>
        </p:txBody>
      </p:sp>
      <p:sp>
        <p:nvSpPr>
          <p:cNvPr id="30723" name="Rectangle 3"/>
          <p:cNvSpPr>
            <a:spLocks noGrp="1" noChangeArrowheads="1"/>
          </p:cNvSpPr>
          <p:nvPr>
            <p:ph type="title"/>
          </p:nvPr>
        </p:nvSpPr>
        <p:spPr>
          <a:xfrm>
            <a:off x="827584" y="116632"/>
            <a:ext cx="7516812" cy="685800"/>
          </a:xfrm>
          <a:noFill/>
        </p:spPr>
        <p:txBody>
          <a:bodyPr/>
          <a:lstStyle/>
          <a:p>
            <a:pPr eaLnBrk="1" hangingPunct="1"/>
            <a:r>
              <a:rPr lang="en-US" altLang="zh-CN" sz="4000" b="1" dirty="0"/>
              <a:t>1.2  </a:t>
            </a:r>
            <a:r>
              <a:rPr lang="zh-CN" altLang="zh-CN" sz="4000" b="1" dirty="0">
                <a:solidFill>
                  <a:srgbClr val="0000CC"/>
                </a:solidFill>
              </a:rPr>
              <a:t>面向对象</a:t>
            </a:r>
            <a:r>
              <a:rPr lang="zh-CN" altLang="zh-CN" sz="4000" b="1" dirty="0"/>
              <a:t>程序</a:t>
            </a:r>
            <a:r>
              <a:rPr lang="zh-CN" altLang="zh-CN" sz="4000" b="1" dirty="0">
                <a:solidFill>
                  <a:srgbClr val="FF0000"/>
                </a:solidFill>
              </a:rPr>
              <a:t>语言的特征</a:t>
            </a:r>
            <a:endParaRPr lang="zh-CN" altLang="en-US" sz="4000" b="1" dirty="0">
              <a:solidFill>
                <a:srgbClr val="0000CC"/>
              </a:solidFill>
            </a:endParaRPr>
          </a:p>
        </p:txBody>
      </p:sp>
    </p:spTree>
    <p:extLst>
      <p:ext uri="{BB962C8B-B14F-4D97-AF65-F5344CB8AC3E}">
        <p14:creationId xmlns:p14="http://schemas.microsoft.com/office/powerpoint/2010/main" val="100809259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 calcmode="lin" valueType="num">
                                      <p:cBhvr additive="base">
                                        <p:cTn id="7" dur="500" fill="hold"/>
                                        <p:tgtEl>
                                          <p:spTgt spid="3277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0">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0">
                                            <p:txEl>
                                              <p:pRg st="1" end="1"/>
                                            </p:txEl>
                                          </p:spTgt>
                                        </p:tgtEl>
                                        <p:attrNameLst>
                                          <p:attrName>style.visibility</p:attrName>
                                        </p:attrNameLst>
                                      </p:cBhvr>
                                      <p:to>
                                        <p:strVal val="visible"/>
                                      </p:to>
                                    </p:set>
                                    <p:anim calcmode="lin" valueType="num">
                                      <p:cBhvr additive="base">
                                        <p:cTn id="11" dur="500" fill="hold"/>
                                        <p:tgtEl>
                                          <p:spTgt spid="32770">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0">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0">
                                            <p:txEl>
                                              <p:pRg st="2" end="2"/>
                                            </p:txEl>
                                          </p:spTgt>
                                        </p:tgtEl>
                                        <p:attrNameLst>
                                          <p:attrName>style.visibility</p:attrName>
                                        </p:attrNameLst>
                                      </p:cBhvr>
                                      <p:to>
                                        <p:strVal val="visible"/>
                                      </p:to>
                                    </p:set>
                                    <p:anim calcmode="lin" valueType="num">
                                      <p:cBhvr additive="base">
                                        <p:cTn id="15" dur="500" fill="hold"/>
                                        <p:tgtEl>
                                          <p:spTgt spid="32770">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0">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0">
                                            <p:txEl>
                                              <p:pRg st="3" end="3"/>
                                            </p:txEl>
                                          </p:spTgt>
                                        </p:tgtEl>
                                        <p:attrNameLst>
                                          <p:attrName>style.visibility</p:attrName>
                                        </p:attrNameLst>
                                      </p:cBhvr>
                                      <p:to>
                                        <p:strVal val="visible"/>
                                      </p:to>
                                    </p:set>
                                    <p:anim calcmode="lin" valueType="num">
                                      <p:cBhvr additive="base">
                                        <p:cTn id="19" dur="500" fill="hold"/>
                                        <p:tgtEl>
                                          <p:spTgt spid="32770">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0">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2770">
                                            <p:txEl>
                                              <p:pRg st="4" end="4"/>
                                            </p:txEl>
                                          </p:spTgt>
                                        </p:tgtEl>
                                        <p:attrNameLst>
                                          <p:attrName>style.visibility</p:attrName>
                                        </p:attrNameLst>
                                      </p:cBhvr>
                                      <p:to>
                                        <p:strVal val="visible"/>
                                      </p:to>
                                    </p:set>
                                    <p:anim calcmode="lin" valueType="num">
                                      <p:cBhvr additive="base">
                                        <p:cTn id="23" dur="500" fill="hold"/>
                                        <p:tgtEl>
                                          <p:spTgt spid="32770">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277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4" fill="hold" nodeType="clickEffect">
                                  <p:stCondLst>
                                    <p:cond delay="0"/>
                                  </p:stCondLst>
                                  <p:childTnLst>
                                    <p:set>
                                      <p:cBhvr>
                                        <p:cTn id="28" dur="1" fill="hold">
                                          <p:stCondLst>
                                            <p:cond delay="0"/>
                                          </p:stCondLst>
                                        </p:cTn>
                                        <p:tgtEl>
                                          <p:spTgt spid="32770">
                                            <p:txEl>
                                              <p:pRg st="5" end="5"/>
                                            </p:txEl>
                                          </p:spTgt>
                                        </p:tgtEl>
                                        <p:attrNameLst>
                                          <p:attrName>style.visibility</p:attrName>
                                        </p:attrNameLst>
                                      </p:cBhvr>
                                      <p:to>
                                        <p:strVal val="visible"/>
                                      </p:to>
                                    </p:set>
                                    <p:anim calcmode="lin" valueType="num">
                                      <p:cBhvr additive="base">
                                        <p:cTn id="29" dur="500" fill="hold"/>
                                        <p:tgtEl>
                                          <p:spTgt spid="32770">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2770">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2770">
                                            <p:txEl>
                                              <p:pRg st="6" end="6"/>
                                            </p:txEl>
                                          </p:spTgt>
                                        </p:tgtEl>
                                        <p:attrNameLst>
                                          <p:attrName>style.visibility</p:attrName>
                                        </p:attrNameLst>
                                      </p:cBhvr>
                                      <p:to>
                                        <p:strVal val="visible"/>
                                      </p:to>
                                    </p:set>
                                    <p:anim calcmode="lin" valueType="num">
                                      <p:cBhvr additive="base">
                                        <p:cTn id="33" dur="500" fill="hold"/>
                                        <p:tgtEl>
                                          <p:spTgt spid="32770">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277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xfrm>
            <a:off x="35445" y="1092188"/>
            <a:ext cx="8890347" cy="5545138"/>
          </a:xfrm>
        </p:spPr>
        <p:txBody>
          <a:bodyPr/>
          <a:lstStyle/>
          <a:p>
            <a:pPr marL="0" indent="0" eaLnBrk="1" hangingPunct="1">
              <a:lnSpc>
                <a:spcPct val="90000"/>
              </a:lnSpc>
              <a:buNone/>
              <a:defRPr/>
            </a:pPr>
            <a:r>
              <a:rPr lang="en-US" altLang="zh-CN" sz="4000" b="1" dirty="0">
                <a:solidFill>
                  <a:srgbClr val="0000CC"/>
                </a:solidFill>
              </a:rPr>
              <a:t>3</a:t>
            </a:r>
            <a:r>
              <a:rPr lang="zh-CN" altLang="en-US" sz="4000" b="1" dirty="0">
                <a:solidFill>
                  <a:srgbClr val="0000CC"/>
                </a:solidFill>
              </a:rPr>
              <a:t>、继承</a:t>
            </a:r>
            <a:endParaRPr lang="en-US" altLang="zh-CN" sz="4000" b="1" dirty="0">
              <a:solidFill>
                <a:srgbClr val="0000CC"/>
              </a:solidFill>
            </a:endParaRPr>
          </a:p>
          <a:p>
            <a:pPr marL="457200" lvl="1" indent="0" eaLnBrk="1" hangingPunct="1">
              <a:lnSpc>
                <a:spcPct val="90000"/>
              </a:lnSpc>
              <a:buNone/>
              <a:defRPr/>
            </a:pP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1）</a:t>
            </a:r>
            <a:r>
              <a:rPr lang="zh-CN" altLang="en-US" b="1" dirty="0">
                <a:solidFill>
                  <a:srgbClr val="FF0000"/>
                </a:solidFill>
                <a:latin typeface="宋体" panose="02010600030101010101" pitchFamily="2" charset="-122"/>
              </a:rPr>
              <a:t>基本概念</a:t>
            </a:r>
            <a:endParaRPr lang="en-US" altLang="zh-CN" b="1" dirty="0">
              <a:solidFill>
                <a:srgbClr val="FF0000"/>
              </a:solidFill>
              <a:latin typeface="宋体" panose="02010600030101010101" pitchFamily="2" charset="-122"/>
            </a:endParaRPr>
          </a:p>
          <a:p>
            <a:pPr marL="857250" lvl="2" indent="0" eaLnBrk="1" hangingPunct="1">
              <a:lnSpc>
                <a:spcPct val="90000"/>
              </a:lnSpc>
              <a:buFontTx/>
              <a:buNone/>
              <a:defRPr/>
            </a:pPr>
            <a:r>
              <a:rPr lang="zh-CN" altLang="en-US" b="1" dirty="0">
                <a:latin typeface="宋体" panose="02010600030101010101" pitchFamily="2" charset="-122"/>
              </a:rPr>
              <a:t>某类（派生类）对象可以继承另外</a:t>
            </a:r>
            <a:endParaRPr lang="en-US" altLang="zh-CN" b="1" dirty="0">
              <a:latin typeface="宋体" panose="02010600030101010101" pitchFamily="2" charset="-122"/>
            </a:endParaRPr>
          </a:p>
          <a:p>
            <a:pPr marL="857250" lvl="2" indent="0" eaLnBrk="1" hangingPunct="1">
              <a:lnSpc>
                <a:spcPct val="90000"/>
              </a:lnSpc>
              <a:buFontTx/>
              <a:buNone/>
              <a:defRPr/>
            </a:pPr>
            <a:r>
              <a:rPr lang="zh-CN" altLang="en-US" b="1" dirty="0">
                <a:latin typeface="宋体" panose="02010600030101010101" pitchFamily="2" charset="-122"/>
              </a:rPr>
              <a:t>一类对象（基类）的特征和功能。</a:t>
            </a:r>
            <a:endParaRPr lang="en-US" altLang="zh-CN" b="1" dirty="0">
              <a:latin typeface="宋体" panose="02010600030101010101" pitchFamily="2" charset="-122"/>
            </a:endParaRPr>
          </a:p>
          <a:p>
            <a:pPr marL="457200" lvl="1" indent="0" eaLnBrk="1" hangingPunct="1">
              <a:lnSpc>
                <a:spcPct val="90000"/>
              </a:lnSpc>
              <a:buNone/>
              <a:defRPr/>
            </a:pP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2）</a:t>
            </a:r>
            <a:r>
              <a:rPr lang="zh-CN" altLang="en-US" b="1" dirty="0">
                <a:solidFill>
                  <a:srgbClr val="FF0000"/>
                </a:solidFill>
                <a:latin typeface="宋体" panose="02010600030101010101" pitchFamily="2" charset="-122"/>
              </a:rPr>
              <a:t>实现方式：</a:t>
            </a:r>
            <a:endParaRPr lang="en-US" altLang="zh-CN" b="1" dirty="0">
              <a:solidFill>
                <a:srgbClr val="FF0000"/>
              </a:solidFill>
              <a:latin typeface="宋体" panose="02010600030101010101" pitchFamily="2" charset="-122"/>
            </a:endParaRPr>
          </a:p>
          <a:p>
            <a:pPr marL="857250" lvl="2" indent="0" eaLnBrk="1" hangingPunct="1">
              <a:lnSpc>
                <a:spcPct val="90000"/>
              </a:lnSpc>
              <a:buFontTx/>
              <a:buNone/>
              <a:defRPr/>
            </a:pPr>
            <a:r>
              <a:rPr lang="zh-CN" altLang="en-US" b="1" dirty="0">
                <a:latin typeface="宋体" panose="02010600030101010101" pitchFamily="2" charset="-122"/>
              </a:rPr>
              <a:t>派生类复制了基类的数据和函数</a:t>
            </a:r>
            <a:endParaRPr lang="en-US" altLang="zh-CN" b="1" dirty="0">
              <a:latin typeface="宋体" panose="02010600030101010101" pitchFamily="2" charset="-122"/>
            </a:endParaRPr>
          </a:p>
          <a:p>
            <a:pPr marL="857250" lvl="2" indent="0" eaLnBrk="1" hangingPunct="1">
              <a:lnSpc>
                <a:spcPct val="90000"/>
              </a:lnSpc>
              <a:buFontTx/>
              <a:buNone/>
              <a:defRPr/>
            </a:pPr>
            <a:endParaRPr lang="zh-CN" altLang="en-US" b="1" dirty="0">
              <a:latin typeface="宋体" panose="02010600030101010101" pitchFamily="2" charset="-122"/>
            </a:endParaRPr>
          </a:p>
          <a:p>
            <a:pPr marL="457200" lvl="1" indent="0" eaLnBrk="1" hangingPunct="1">
              <a:lnSpc>
                <a:spcPct val="90000"/>
              </a:lnSpc>
              <a:buNone/>
              <a:defRPr/>
            </a:pP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3）</a:t>
            </a:r>
            <a:r>
              <a:rPr lang="zh-CN" altLang="en-US" b="1" dirty="0">
                <a:solidFill>
                  <a:srgbClr val="FF0000"/>
                </a:solidFill>
                <a:latin typeface="宋体" panose="02010600030101010101" pitchFamily="2" charset="-122"/>
              </a:rPr>
              <a:t>继承的特性</a:t>
            </a:r>
            <a:endParaRPr lang="en-US" altLang="zh-CN" b="1" dirty="0">
              <a:solidFill>
                <a:srgbClr val="FF0000"/>
              </a:solidFill>
              <a:latin typeface="宋体" panose="02010600030101010101" pitchFamily="2" charset="-122"/>
            </a:endParaRPr>
          </a:p>
          <a:p>
            <a:pPr lvl="2" eaLnBrk="1" hangingPunct="1">
              <a:lnSpc>
                <a:spcPct val="90000"/>
              </a:lnSpc>
              <a:defRPr/>
            </a:pPr>
            <a:r>
              <a:rPr lang="zh-CN" altLang="en-US" b="1" dirty="0">
                <a:latin typeface="宋体" panose="02010600030101010101" pitchFamily="2" charset="-122"/>
              </a:rPr>
              <a:t>类间具有共享特征</a:t>
            </a:r>
            <a:r>
              <a:rPr lang="en-US" altLang="zh-CN" b="1" dirty="0">
                <a:solidFill>
                  <a:schemeClr val="accent2"/>
                </a:solidFill>
                <a:latin typeface="宋体" panose="02010600030101010101" pitchFamily="2" charset="-122"/>
              </a:rPr>
              <a:t>(</a:t>
            </a:r>
            <a:r>
              <a:rPr lang="zh-CN" altLang="en-US" b="1" dirty="0">
                <a:latin typeface="宋体" panose="02010600030101010101" pitchFamily="2" charset="-122"/>
              </a:rPr>
              <a:t>包括</a:t>
            </a:r>
            <a:r>
              <a:rPr lang="zh-CN" altLang="en-US" b="1" dirty="0">
                <a:solidFill>
                  <a:srgbClr val="0000CC"/>
                </a:solidFill>
                <a:latin typeface="宋体" panose="02010600030101010101" pitchFamily="2" charset="-122"/>
              </a:rPr>
              <a:t>数据和程序代码</a:t>
            </a:r>
            <a:r>
              <a:rPr lang="zh-CN" altLang="en-US" b="1" dirty="0">
                <a:latin typeface="宋体" panose="02010600030101010101" pitchFamily="2" charset="-122"/>
              </a:rPr>
              <a:t>的共享</a:t>
            </a:r>
            <a:r>
              <a:rPr lang="en-US" altLang="zh-CN" b="1" dirty="0">
                <a:solidFill>
                  <a:schemeClr val="accent2"/>
                </a:solidFill>
                <a:latin typeface="宋体" panose="02010600030101010101" pitchFamily="2" charset="-122"/>
              </a:rPr>
              <a:t>)</a:t>
            </a:r>
            <a:r>
              <a:rPr lang="zh-CN" altLang="en-US" b="1" dirty="0">
                <a:solidFill>
                  <a:srgbClr val="FF3300"/>
                </a:solidFill>
                <a:latin typeface="宋体" panose="02010600030101010101" pitchFamily="2" charset="-122"/>
              </a:rPr>
              <a:t>：遗传</a:t>
            </a:r>
          </a:p>
          <a:p>
            <a:pPr lvl="2" eaLnBrk="1" hangingPunct="1">
              <a:lnSpc>
                <a:spcPct val="90000"/>
              </a:lnSpc>
              <a:defRPr/>
            </a:pPr>
            <a:r>
              <a:rPr lang="zh-CN" altLang="en-US" b="1" dirty="0">
                <a:latin typeface="宋体" panose="02010600030101010101" pitchFamily="2" charset="-122"/>
              </a:rPr>
              <a:t>类间具有细微差别或新增部分</a:t>
            </a:r>
            <a:r>
              <a:rPr lang="en-US" altLang="zh-CN" b="1" dirty="0">
                <a:solidFill>
                  <a:schemeClr val="accent2"/>
                </a:solidFill>
                <a:latin typeface="宋体" panose="02010600030101010101" pitchFamily="2" charset="-122"/>
              </a:rPr>
              <a:t>(</a:t>
            </a:r>
            <a:r>
              <a:rPr lang="zh-CN" altLang="en-US" b="1" dirty="0">
                <a:latin typeface="宋体" panose="02010600030101010101" pitchFamily="2" charset="-122"/>
              </a:rPr>
              <a:t>包括非共享的程序代码和数据</a:t>
            </a:r>
            <a:r>
              <a:rPr lang="en-US" altLang="zh-CN" b="1" dirty="0">
                <a:solidFill>
                  <a:schemeClr val="accent2"/>
                </a:solidFill>
                <a:latin typeface="宋体" panose="02010600030101010101" pitchFamily="2" charset="-122"/>
              </a:rPr>
              <a:t>)</a:t>
            </a:r>
            <a:r>
              <a:rPr lang="zh-CN" altLang="en-US" b="1" dirty="0">
                <a:solidFill>
                  <a:srgbClr val="FF3300"/>
                </a:solidFill>
                <a:latin typeface="宋体" panose="02010600030101010101" pitchFamily="2" charset="-122"/>
              </a:rPr>
              <a:t>：变异</a:t>
            </a:r>
          </a:p>
          <a:p>
            <a:pPr lvl="2" eaLnBrk="1" hangingPunct="1">
              <a:lnSpc>
                <a:spcPct val="90000"/>
              </a:lnSpc>
              <a:defRPr/>
            </a:pPr>
            <a:r>
              <a:rPr lang="zh-CN" altLang="en-US" b="1" dirty="0">
                <a:latin typeface="宋体" panose="02010600030101010101" pitchFamily="2" charset="-122"/>
              </a:rPr>
              <a:t>类间有层次结构</a:t>
            </a:r>
            <a:r>
              <a:rPr lang="zh-CN" altLang="en-US" b="1" dirty="0">
                <a:solidFill>
                  <a:schemeClr val="accent2"/>
                </a:solidFill>
                <a:latin typeface="宋体" panose="02010600030101010101" pitchFamily="2" charset="-122"/>
              </a:rPr>
              <a:t>（</a:t>
            </a:r>
            <a:r>
              <a:rPr lang="zh-CN" altLang="en-US" b="1" dirty="0">
                <a:latin typeface="宋体" panose="02010600030101010101" pitchFamily="2" charset="-122"/>
              </a:rPr>
              <a:t>同人类通过继承构成了家簇关系一样</a:t>
            </a:r>
            <a:r>
              <a:rPr lang="zh-CN" altLang="en-US" b="1" dirty="0">
                <a:solidFill>
                  <a:schemeClr val="accent2"/>
                </a:solidFill>
                <a:latin typeface="宋体" panose="02010600030101010101" pitchFamily="2" charset="-122"/>
              </a:rPr>
              <a:t>）</a:t>
            </a:r>
          </a:p>
          <a:p>
            <a:pPr lvl="1" eaLnBrk="1" hangingPunct="1">
              <a:lnSpc>
                <a:spcPct val="90000"/>
              </a:lnSpc>
              <a:defRPr/>
            </a:pPr>
            <a:endParaRPr lang="en-US" altLang="zh-CN" b="1" dirty="0">
              <a:solidFill>
                <a:schemeClr val="accent2"/>
              </a:solidFill>
            </a:endParaRPr>
          </a:p>
        </p:txBody>
      </p:sp>
      <p:sp>
        <p:nvSpPr>
          <p:cNvPr id="33795" name="Rectangle 3"/>
          <p:cNvSpPr>
            <a:spLocks noGrp="1" noChangeArrowheads="1"/>
          </p:cNvSpPr>
          <p:nvPr>
            <p:ph type="title"/>
          </p:nvPr>
        </p:nvSpPr>
        <p:spPr>
          <a:xfrm>
            <a:off x="0" y="119856"/>
            <a:ext cx="8312150" cy="936625"/>
          </a:xfrm>
          <a:noFill/>
        </p:spPr>
        <p:txBody>
          <a:bodyPr/>
          <a:lstStyle/>
          <a:p>
            <a:pPr eaLnBrk="1" hangingPunct="1"/>
            <a:r>
              <a:rPr lang="en-US" altLang="zh-CN" b="1" dirty="0"/>
              <a:t>1.2  </a:t>
            </a:r>
            <a:r>
              <a:rPr lang="zh-CN" altLang="zh-CN" b="1" dirty="0">
                <a:solidFill>
                  <a:srgbClr val="0000CC"/>
                </a:solidFill>
              </a:rPr>
              <a:t>面向对象</a:t>
            </a:r>
            <a:r>
              <a:rPr lang="zh-CN" altLang="zh-CN" b="1" dirty="0"/>
              <a:t>程序</a:t>
            </a:r>
            <a:r>
              <a:rPr lang="zh-CN" altLang="zh-CN" b="1" dirty="0">
                <a:solidFill>
                  <a:srgbClr val="FF0000"/>
                </a:solidFill>
              </a:rPr>
              <a:t>语言的特征</a:t>
            </a:r>
            <a:endParaRPr lang="zh-CN" altLang="en-US" b="1" dirty="0">
              <a:solidFill>
                <a:srgbClr val="FF3300"/>
              </a:solidFill>
            </a:endParaRPr>
          </a:p>
        </p:txBody>
      </p:sp>
      <p:pic>
        <p:nvPicPr>
          <p:cNvPr id="33796"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84168" y="2425831"/>
            <a:ext cx="1350962" cy="90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7"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28494" y="3881275"/>
            <a:ext cx="9255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8" name="图片 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6734" y="3871854"/>
            <a:ext cx="925512"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799"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568355" y="1232992"/>
            <a:ext cx="1585913" cy="99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0" name="图片 7"/>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839942" y="2539953"/>
            <a:ext cx="965200" cy="722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3801" name="图片 9"/>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047961" y="3881275"/>
            <a:ext cx="1104900"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2" name="直接箭头连接符 11"/>
          <p:cNvCxnSpPr/>
          <p:nvPr/>
        </p:nvCxnSpPr>
        <p:spPr>
          <a:xfrm flipV="1">
            <a:off x="6909668" y="2234705"/>
            <a:ext cx="377825" cy="24878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flipH="1" flipV="1">
            <a:off x="7622455" y="2302967"/>
            <a:ext cx="649288" cy="2270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5650781" y="3309905"/>
            <a:ext cx="1058862" cy="68103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a:stCxn id="33798" idx="0"/>
          </p:cNvCxnSpPr>
          <p:nvPr/>
        </p:nvCxnSpPr>
        <p:spPr>
          <a:xfrm flipV="1">
            <a:off x="6729490" y="3209792"/>
            <a:ext cx="72987" cy="66206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33801" idx="0"/>
          </p:cNvCxnSpPr>
          <p:nvPr/>
        </p:nvCxnSpPr>
        <p:spPr>
          <a:xfrm flipH="1" flipV="1">
            <a:off x="8378161" y="3119275"/>
            <a:ext cx="222250" cy="762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3807" name="文本框 20"/>
          <p:cNvSpPr txBox="1">
            <a:spLocks noChangeArrowheads="1"/>
          </p:cNvSpPr>
          <p:nvPr/>
        </p:nvSpPr>
        <p:spPr bwMode="auto">
          <a:xfrm>
            <a:off x="8225705" y="1396504"/>
            <a:ext cx="7000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0000CC"/>
                </a:solidFill>
              </a:rPr>
              <a:t>狗爷</a:t>
            </a:r>
          </a:p>
        </p:txBody>
      </p:sp>
      <p:sp>
        <p:nvSpPr>
          <p:cNvPr id="33808" name="文本框 23"/>
          <p:cNvSpPr txBox="1">
            <a:spLocks noChangeArrowheads="1"/>
          </p:cNvSpPr>
          <p:nvPr/>
        </p:nvSpPr>
        <p:spPr bwMode="auto">
          <a:xfrm>
            <a:off x="6971580" y="2798267"/>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a:solidFill>
                  <a:srgbClr val="0000CC"/>
                </a:solidFill>
              </a:rPr>
              <a:t>狗儿子</a:t>
            </a:r>
          </a:p>
        </p:txBody>
      </p:sp>
      <p:sp>
        <p:nvSpPr>
          <p:cNvPr id="33809" name="文本框 24"/>
          <p:cNvSpPr txBox="1">
            <a:spLocks noChangeArrowheads="1"/>
          </p:cNvSpPr>
          <p:nvPr/>
        </p:nvSpPr>
        <p:spPr bwMode="auto">
          <a:xfrm>
            <a:off x="7140679" y="4109875"/>
            <a:ext cx="9588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2000" b="1" dirty="0">
                <a:solidFill>
                  <a:srgbClr val="0000CC"/>
                </a:solidFill>
              </a:rPr>
              <a:t>狗孙子</a:t>
            </a:r>
          </a:p>
        </p:txBody>
      </p:sp>
    </p:spTree>
    <p:extLst>
      <p:ext uri="{BB962C8B-B14F-4D97-AF65-F5344CB8AC3E}">
        <p14:creationId xmlns:p14="http://schemas.microsoft.com/office/powerpoint/2010/main" val="37790112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35842">
                                            <p:txEl>
                                              <p:pRg st="1" end="1"/>
                                            </p:txEl>
                                          </p:spTgt>
                                        </p:tgtEl>
                                        <p:attrNameLst>
                                          <p:attrName>style.visibility</p:attrName>
                                        </p:attrNameLst>
                                      </p:cBhvr>
                                      <p:to>
                                        <p:strVal val="visible"/>
                                      </p:to>
                                    </p:set>
                                    <p:animEffect transition="in" filter="wipe(down)">
                                      <p:cBhvr>
                                        <p:cTn id="7" dur="500"/>
                                        <p:tgtEl>
                                          <p:spTgt spid="3584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35842">
                                            <p:txEl>
                                              <p:pRg st="2" end="2"/>
                                            </p:txEl>
                                          </p:spTgt>
                                        </p:tgtEl>
                                        <p:attrNameLst>
                                          <p:attrName>style.visibility</p:attrName>
                                        </p:attrNameLst>
                                      </p:cBhvr>
                                      <p:to>
                                        <p:strVal val="visible"/>
                                      </p:to>
                                    </p:set>
                                    <p:animEffect transition="in" filter="wipe(down)">
                                      <p:cBhvr>
                                        <p:cTn id="12" dur="500"/>
                                        <p:tgtEl>
                                          <p:spTgt spid="3584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5842">
                                            <p:txEl>
                                              <p:pRg st="3" end="3"/>
                                            </p:txEl>
                                          </p:spTgt>
                                        </p:tgtEl>
                                        <p:attrNameLst>
                                          <p:attrName>style.visibility</p:attrName>
                                        </p:attrNameLst>
                                      </p:cBhvr>
                                      <p:to>
                                        <p:strVal val="visible"/>
                                      </p:to>
                                    </p:set>
                                    <p:animEffect transition="in" filter="wipe(down)">
                                      <p:cBhvr>
                                        <p:cTn id="17" dur="500"/>
                                        <p:tgtEl>
                                          <p:spTgt spid="3584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5842">
                                            <p:txEl>
                                              <p:pRg st="4" end="4"/>
                                            </p:txEl>
                                          </p:spTgt>
                                        </p:tgtEl>
                                        <p:attrNameLst>
                                          <p:attrName>style.visibility</p:attrName>
                                        </p:attrNameLst>
                                      </p:cBhvr>
                                      <p:to>
                                        <p:strVal val="visible"/>
                                      </p:to>
                                    </p:set>
                                    <p:animEffect transition="in" filter="wipe(down)">
                                      <p:cBhvr>
                                        <p:cTn id="22" dur="500"/>
                                        <p:tgtEl>
                                          <p:spTgt spid="3584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35842">
                                            <p:txEl>
                                              <p:pRg st="5" end="5"/>
                                            </p:txEl>
                                          </p:spTgt>
                                        </p:tgtEl>
                                        <p:attrNameLst>
                                          <p:attrName>style.visibility</p:attrName>
                                        </p:attrNameLst>
                                      </p:cBhvr>
                                      <p:to>
                                        <p:strVal val="visible"/>
                                      </p:to>
                                    </p:set>
                                    <p:animEffect transition="in" filter="wipe(down)">
                                      <p:cBhvr>
                                        <p:cTn id="27" dur="500"/>
                                        <p:tgtEl>
                                          <p:spTgt spid="35842">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4" fill="hold" nodeType="clickEffect">
                                  <p:stCondLst>
                                    <p:cond delay="0"/>
                                  </p:stCondLst>
                                  <p:childTnLst>
                                    <p:set>
                                      <p:cBhvr>
                                        <p:cTn id="31" dur="1" fill="hold">
                                          <p:stCondLst>
                                            <p:cond delay="0"/>
                                          </p:stCondLst>
                                        </p:cTn>
                                        <p:tgtEl>
                                          <p:spTgt spid="35842">
                                            <p:txEl>
                                              <p:pRg st="7" end="7"/>
                                            </p:txEl>
                                          </p:spTgt>
                                        </p:tgtEl>
                                        <p:attrNameLst>
                                          <p:attrName>style.visibility</p:attrName>
                                        </p:attrNameLst>
                                      </p:cBhvr>
                                      <p:to>
                                        <p:strVal val="visible"/>
                                      </p:to>
                                    </p:set>
                                    <p:animEffect transition="in" filter="wipe(down)">
                                      <p:cBhvr>
                                        <p:cTn id="32" dur="500"/>
                                        <p:tgtEl>
                                          <p:spTgt spid="35842">
                                            <p:txEl>
                                              <p:pRg st="7" end="7"/>
                                            </p:txEl>
                                          </p:spTgt>
                                        </p:tgtEl>
                                      </p:cBhvr>
                                    </p:animEffect>
                                  </p:childTnLst>
                                </p:cTn>
                              </p:par>
                              <p:par>
                                <p:cTn id="33" presetID="22" presetClass="entr" presetSubtype="4" fill="hold" nodeType="withEffect">
                                  <p:stCondLst>
                                    <p:cond delay="0"/>
                                  </p:stCondLst>
                                  <p:childTnLst>
                                    <p:set>
                                      <p:cBhvr>
                                        <p:cTn id="34" dur="1" fill="hold">
                                          <p:stCondLst>
                                            <p:cond delay="0"/>
                                          </p:stCondLst>
                                        </p:cTn>
                                        <p:tgtEl>
                                          <p:spTgt spid="35842">
                                            <p:txEl>
                                              <p:pRg st="8" end="8"/>
                                            </p:txEl>
                                          </p:spTgt>
                                        </p:tgtEl>
                                        <p:attrNameLst>
                                          <p:attrName>style.visibility</p:attrName>
                                        </p:attrNameLst>
                                      </p:cBhvr>
                                      <p:to>
                                        <p:strVal val="visible"/>
                                      </p:to>
                                    </p:set>
                                    <p:animEffect transition="in" filter="wipe(down)">
                                      <p:cBhvr>
                                        <p:cTn id="35" dur="500"/>
                                        <p:tgtEl>
                                          <p:spTgt spid="35842">
                                            <p:txEl>
                                              <p:pRg st="8" end="8"/>
                                            </p:txEl>
                                          </p:spTgt>
                                        </p:tgtEl>
                                      </p:cBhvr>
                                    </p:animEffect>
                                  </p:childTnLst>
                                </p:cTn>
                              </p:par>
                              <p:par>
                                <p:cTn id="36" presetID="22" presetClass="entr" presetSubtype="4" fill="hold" nodeType="withEffect">
                                  <p:stCondLst>
                                    <p:cond delay="0"/>
                                  </p:stCondLst>
                                  <p:childTnLst>
                                    <p:set>
                                      <p:cBhvr>
                                        <p:cTn id="37" dur="1" fill="hold">
                                          <p:stCondLst>
                                            <p:cond delay="0"/>
                                          </p:stCondLst>
                                        </p:cTn>
                                        <p:tgtEl>
                                          <p:spTgt spid="35842">
                                            <p:txEl>
                                              <p:pRg st="9" end="9"/>
                                            </p:txEl>
                                          </p:spTgt>
                                        </p:tgtEl>
                                        <p:attrNameLst>
                                          <p:attrName>style.visibility</p:attrName>
                                        </p:attrNameLst>
                                      </p:cBhvr>
                                      <p:to>
                                        <p:strVal val="visible"/>
                                      </p:to>
                                    </p:set>
                                    <p:animEffect transition="in" filter="wipe(down)">
                                      <p:cBhvr>
                                        <p:cTn id="38" dur="500"/>
                                        <p:tgtEl>
                                          <p:spTgt spid="35842">
                                            <p:txEl>
                                              <p:pRg st="9" end="9"/>
                                            </p:txEl>
                                          </p:spTgt>
                                        </p:tgtEl>
                                      </p:cBhvr>
                                    </p:animEffect>
                                  </p:childTnLst>
                                </p:cTn>
                              </p:par>
                              <p:par>
                                <p:cTn id="39" presetID="22" presetClass="entr" presetSubtype="4" fill="hold" nodeType="withEffect">
                                  <p:stCondLst>
                                    <p:cond delay="0"/>
                                  </p:stCondLst>
                                  <p:childTnLst>
                                    <p:set>
                                      <p:cBhvr>
                                        <p:cTn id="40" dur="1" fill="hold">
                                          <p:stCondLst>
                                            <p:cond delay="0"/>
                                          </p:stCondLst>
                                        </p:cTn>
                                        <p:tgtEl>
                                          <p:spTgt spid="35842">
                                            <p:txEl>
                                              <p:pRg st="10" end="10"/>
                                            </p:txEl>
                                          </p:spTgt>
                                        </p:tgtEl>
                                        <p:attrNameLst>
                                          <p:attrName>style.visibility</p:attrName>
                                        </p:attrNameLst>
                                      </p:cBhvr>
                                      <p:to>
                                        <p:strVal val="visible"/>
                                      </p:to>
                                    </p:set>
                                    <p:animEffect transition="in" filter="wipe(down)">
                                      <p:cBhvr>
                                        <p:cTn id="41" dur="500"/>
                                        <p:tgtEl>
                                          <p:spTgt spid="3584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body" idx="1"/>
          </p:nvPr>
        </p:nvSpPr>
        <p:spPr>
          <a:xfrm>
            <a:off x="250825" y="1196975"/>
            <a:ext cx="8893175" cy="4968875"/>
          </a:xfrm>
        </p:spPr>
        <p:txBody>
          <a:bodyPr/>
          <a:lstStyle/>
          <a:p>
            <a:pPr marL="457200" lvl="1" indent="0" eaLnBrk="1" hangingPunct="1">
              <a:buNone/>
            </a:pPr>
            <a:r>
              <a:rPr lang="zh-CN" altLang="en-US" b="1" dirty="0">
                <a:solidFill>
                  <a:srgbClr val="FF0000"/>
                </a:solidFill>
              </a:rPr>
              <a:t>（</a:t>
            </a:r>
            <a:r>
              <a:rPr lang="en-US" altLang="zh-CN" b="1" dirty="0">
                <a:solidFill>
                  <a:srgbClr val="FF0000"/>
                </a:solidFill>
              </a:rPr>
              <a:t>4）</a:t>
            </a:r>
            <a:r>
              <a:rPr lang="zh-CN" altLang="en-US" b="1" dirty="0">
                <a:solidFill>
                  <a:srgbClr val="FF0000"/>
                </a:solidFill>
              </a:rPr>
              <a:t>继承的类型</a:t>
            </a:r>
          </a:p>
          <a:p>
            <a:pPr lvl="2" eaLnBrk="1" hangingPunct="1"/>
            <a:r>
              <a:rPr lang="zh-CN" altLang="en-US" b="1" dirty="0">
                <a:solidFill>
                  <a:srgbClr val="0000CC"/>
                </a:solidFill>
              </a:rPr>
              <a:t>从继承源上划分：单继承（一个派生类只有一个基类）、多继承（一个派生类有多个基类）</a:t>
            </a:r>
          </a:p>
          <a:p>
            <a:pPr lvl="2" eaLnBrk="1" hangingPunct="1"/>
            <a:r>
              <a:rPr lang="zh-CN" altLang="en-US" b="1" dirty="0">
                <a:solidFill>
                  <a:srgbClr val="0000CC"/>
                </a:solidFill>
              </a:rPr>
              <a:t>从继承内容上划分：取代继承、包含继承、受限继承、特化继承。</a:t>
            </a:r>
          </a:p>
          <a:p>
            <a:pPr marL="457200" lvl="1" indent="0" eaLnBrk="1" hangingPunct="1">
              <a:buNone/>
            </a:pPr>
            <a:r>
              <a:rPr lang="zh-CN" altLang="en-US" b="1" dirty="0">
                <a:solidFill>
                  <a:srgbClr val="FF0000"/>
                </a:solidFill>
                <a:latin typeface="宋体" panose="02010600030101010101" pitchFamily="2" charset="-122"/>
              </a:rPr>
              <a:t>（</a:t>
            </a:r>
            <a:r>
              <a:rPr lang="en-US" altLang="zh-CN" b="1" dirty="0">
                <a:solidFill>
                  <a:srgbClr val="FF0000"/>
                </a:solidFill>
                <a:latin typeface="宋体" panose="02010600030101010101" pitchFamily="2" charset="-122"/>
              </a:rPr>
              <a:t>5）</a:t>
            </a:r>
            <a:r>
              <a:rPr lang="zh-CN" altLang="en-US" b="1" dirty="0">
                <a:solidFill>
                  <a:srgbClr val="FF0000"/>
                </a:solidFill>
                <a:latin typeface="宋体" panose="02010600030101010101" pitchFamily="2" charset="-122"/>
              </a:rPr>
              <a:t>继承的作用</a:t>
            </a:r>
            <a:r>
              <a:rPr lang="en-US" altLang="zh-CN" b="1" dirty="0">
                <a:solidFill>
                  <a:srgbClr val="FF0000"/>
                </a:solidFill>
                <a:latin typeface="宋体" panose="02010600030101010101" pitchFamily="2" charset="-122"/>
              </a:rPr>
              <a:t>:</a:t>
            </a:r>
          </a:p>
          <a:p>
            <a:pPr lvl="2" eaLnBrk="1" hangingPunct="1"/>
            <a:r>
              <a:rPr lang="zh-CN" altLang="en-US" b="1" dirty="0">
                <a:solidFill>
                  <a:srgbClr val="0000CC"/>
                </a:solidFill>
                <a:latin typeface="宋体" panose="02010600030101010101" pitchFamily="2" charset="-122"/>
              </a:rPr>
              <a:t>实现软件的可重用性</a:t>
            </a:r>
          </a:p>
          <a:p>
            <a:pPr lvl="2" eaLnBrk="1" hangingPunct="1"/>
            <a:r>
              <a:rPr lang="zh-CN" altLang="en-US" b="1" dirty="0">
                <a:solidFill>
                  <a:srgbClr val="0000CC"/>
                </a:solidFill>
                <a:latin typeface="宋体" panose="02010600030101010101" pitchFamily="2" charset="-122"/>
              </a:rPr>
              <a:t>实现软件的独立性</a:t>
            </a:r>
          </a:p>
          <a:p>
            <a:pPr lvl="2" eaLnBrk="1" hangingPunct="1"/>
            <a:r>
              <a:rPr lang="zh-CN" altLang="en-US" b="1" dirty="0">
                <a:solidFill>
                  <a:srgbClr val="0000CC"/>
                </a:solidFill>
                <a:latin typeface="宋体" panose="02010600030101010101" pitchFamily="2" charset="-122"/>
              </a:rPr>
              <a:t>增加软件的可维护性</a:t>
            </a:r>
          </a:p>
          <a:p>
            <a:pPr lvl="2" eaLnBrk="1" hangingPunct="1"/>
            <a:endParaRPr lang="en-US" altLang="zh-CN" b="1" dirty="0">
              <a:solidFill>
                <a:schemeClr val="folHlink"/>
              </a:solidFill>
            </a:endParaRPr>
          </a:p>
        </p:txBody>
      </p:sp>
      <p:sp>
        <p:nvSpPr>
          <p:cNvPr id="34819" name="Rectangle 3"/>
          <p:cNvSpPr>
            <a:spLocks noGrp="1" noChangeArrowheads="1"/>
          </p:cNvSpPr>
          <p:nvPr>
            <p:ph type="title"/>
          </p:nvPr>
        </p:nvSpPr>
        <p:spPr>
          <a:xfrm>
            <a:off x="539750" y="0"/>
            <a:ext cx="7772400" cy="836712"/>
          </a:xfrm>
          <a:noFill/>
        </p:spPr>
        <p:txBody>
          <a:bodyPr/>
          <a:lstStyle/>
          <a:p>
            <a:pPr eaLnBrk="1" hangingPunct="1"/>
            <a:r>
              <a:rPr lang="en-US" altLang="zh-CN" b="1" dirty="0"/>
              <a:t>1.2  </a:t>
            </a:r>
            <a:r>
              <a:rPr lang="zh-CN" altLang="zh-CN" b="1" dirty="0">
                <a:solidFill>
                  <a:srgbClr val="0000CC"/>
                </a:solidFill>
              </a:rPr>
              <a:t>面向对象</a:t>
            </a:r>
            <a:r>
              <a:rPr lang="zh-CN" altLang="zh-CN" b="1" dirty="0"/>
              <a:t>程序</a:t>
            </a:r>
            <a:r>
              <a:rPr lang="zh-CN" altLang="zh-CN" b="1" dirty="0">
                <a:solidFill>
                  <a:srgbClr val="FF0000"/>
                </a:solidFill>
              </a:rPr>
              <a:t>语言的特征</a:t>
            </a:r>
            <a:endParaRPr lang="zh-CN" altLang="en-US" b="1" dirty="0">
              <a:solidFill>
                <a:srgbClr val="FF3300"/>
              </a:solidFill>
            </a:endParaRPr>
          </a:p>
        </p:txBody>
      </p:sp>
      <p:pic>
        <p:nvPicPr>
          <p:cNvPr id="3482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363" y="3146425"/>
            <a:ext cx="977900" cy="307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2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438900" y="3786188"/>
            <a:ext cx="264160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文本框 1"/>
          <p:cNvSpPr txBox="1"/>
          <p:nvPr/>
        </p:nvSpPr>
        <p:spPr>
          <a:xfrm>
            <a:off x="4982731" y="6156781"/>
            <a:ext cx="877163" cy="369332"/>
          </a:xfrm>
          <a:prstGeom prst="rect">
            <a:avLst/>
          </a:prstGeom>
          <a:noFill/>
        </p:spPr>
        <p:txBody>
          <a:bodyPr wrap="none" rtlCol="0">
            <a:spAutoFit/>
          </a:bodyPr>
          <a:lstStyle/>
          <a:p>
            <a:r>
              <a:rPr lang="zh-CN" altLang="en-US" b="1">
                <a:solidFill>
                  <a:srgbClr val="00B050"/>
                </a:solidFill>
              </a:rPr>
              <a:t>单继承</a:t>
            </a:r>
          </a:p>
        </p:txBody>
      </p:sp>
      <p:sp>
        <p:nvSpPr>
          <p:cNvPr id="7" name="文本框 6"/>
          <p:cNvSpPr txBox="1"/>
          <p:nvPr/>
        </p:nvSpPr>
        <p:spPr>
          <a:xfrm>
            <a:off x="7321118" y="6148388"/>
            <a:ext cx="881973" cy="369332"/>
          </a:xfrm>
          <a:prstGeom prst="rect">
            <a:avLst/>
          </a:prstGeom>
          <a:noFill/>
        </p:spPr>
        <p:txBody>
          <a:bodyPr wrap="none" rtlCol="0">
            <a:spAutoFit/>
          </a:bodyPr>
          <a:lstStyle/>
          <a:p>
            <a:r>
              <a:rPr lang="zh-CN" altLang="en-US" b="1" dirty="0">
                <a:solidFill>
                  <a:srgbClr val="00B050"/>
                </a:solidFill>
              </a:rPr>
              <a:t>多继承</a:t>
            </a:r>
          </a:p>
        </p:txBody>
      </p:sp>
    </p:spTree>
    <p:extLst>
      <p:ext uri="{BB962C8B-B14F-4D97-AF65-F5344CB8AC3E}">
        <p14:creationId xmlns:p14="http://schemas.microsoft.com/office/powerpoint/2010/main" val="8092393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36866">
                                            <p:txEl>
                                              <p:pRg st="3" end="3"/>
                                            </p:txEl>
                                          </p:spTgt>
                                        </p:tgtEl>
                                        <p:attrNameLst>
                                          <p:attrName>style.visibility</p:attrName>
                                        </p:attrNameLst>
                                      </p:cBhvr>
                                      <p:to>
                                        <p:strVal val="visible"/>
                                      </p:to>
                                    </p:set>
                                    <p:anim calcmode="lin" valueType="num">
                                      <p:cBhvr>
                                        <p:cTn id="7" dur="500" fill="hold"/>
                                        <p:tgtEl>
                                          <p:spTgt spid="36866">
                                            <p:txEl>
                                              <p:pRg st="3" end="3"/>
                                            </p:txEl>
                                          </p:spTgt>
                                        </p:tgtEl>
                                        <p:attrNameLst>
                                          <p:attrName>ppt_w</p:attrName>
                                        </p:attrNameLst>
                                      </p:cBhvr>
                                      <p:tavLst>
                                        <p:tav tm="0">
                                          <p:val>
                                            <p:fltVal val="0"/>
                                          </p:val>
                                        </p:tav>
                                        <p:tav tm="100000">
                                          <p:val>
                                            <p:strVal val="#ppt_w"/>
                                          </p:val>
                                        </p:tav>
                                      </p:tavLst>
                                    </p:anim>
                                    <p:anim calcmode="lin" valueType="num">
                                      <p:cBhvr>
                                        <p:cTn id="8" dur="500" fill="hold"/>
                                        <p:tgtEl>
                                          <p:spTgt spid="36866">
                                            <p:txEl>
                                              <p:pRg st="3" end="3"/>
                                            </p:txEl>
                                          </p:spTgt>
                                        </p:tgtEl>
                                        <p:attrNameLst>
                                          <p:attrName>ppt_h</p:attrName>
                                        </p:attrNameLst>
                                      </p:cBhvr>
                                      <p:tavLst>
                                        <p:tav tm="0">
                                          <p:val>
                                            <p:fltVal val="0"/>
                                          </p:val>
                                        </p:tav>
                                        <p:tav tm="100000">
                                          <p:val>
                                            <p:strVal val="#ppt_h"/>
                                          </p:val>
                                        </p:tav>
                                      </p:tavLst>
                                    </p:anim>
                                    <p:anim calcmode="lin" valueType="num">
                                      <p:cBhvr>
                                        <p:cTn id="9" dur="500" fill="hold"/>
                                        <p:tgtEl>
                                          <p:spTgt spid="36866">
                                            <p:txEl>
                                              <p:pRg st="3" end="3"/>
                                            </p:txEl>
                                          </p:spTgt>
                                        </p:tgtEl>
                                        <p:attrNameLst>
                                          <p:attrName>style.rotation</p:attrName>
                                        </p:attrNameLst>
                                      </p:cBhvr>
                                      <p:tavLst>
                                        <p:tav tm="0">
                                          <p:val>
                                            <p:fltVal val="360"/>
                                          </p:val>
                                        </p:tav>
                                        <p:tav tm="100000">
                                          <p:val>
                                            <p:fltVal val="0"/>
                                          </p:val>
                                        </p:tav>
                                      </p:tavLst>
                                    </p:anim>
                                    <p:animEffect transition="in" filter="fade">
                                      <p:cBhvr>
                                        <p:cTn id="10" dur="500"/>
                                        <p:tgtEl>
                                          <p:spTgt spid="36866">
                                            <p:txEl>
                                              <p:pRg st="3" end="3"/>
                                            </p:txEl>
                                          </p:spTgt>
                                        </p:tgtEl>
                                      </p:cBhvr>
                                    </p:animEffect>
                                  </p:childTnLst>
                                </p:cTn>
                              </p:par>
                              <p:par>
                                <p:cTn id="11" presetID="49" presetClass="entr" presetSubtype="0" decel="100000" fill="hold" nodeType="withEffect">
                                  <p:stCondLst>
                                    <p:cond delay="0"/>
                                  </p:stCondLst>
                                  <p:childTnLst>
                                    <p:set>
                                      <p:cBhvr>
                                        <p:cTn id="12" dur="1" fill="hold">
                                          <p:stCondLst>
                                            <p:cond delay="0"/>
                                          </p:stCondLst>
                                        </p:cTn>
                                        <p:tgtEl>
                                          <p:spTgt spid="36866">
                                            <p:txEl>
                                              <p:pRg st="4" end="4"/>
                                            </p:txEl>
                                          </p:spTgt>
                                        </p:tgtEl>
                                        <p:attrNameLst>
                                          <p:attrName>style.visibility</p:attrName>
                                        </p:attrNameLst>
                                      </p:cBhvr>
                                      <p:to>
                                        <p:strVal val="visible"/>
                                      </p:to>
                                    </p:set>
                                    <p:anim calcmode="lin" valueType="num">
                                      <p:cBhvr>
                                        <p:cTn id="13" dur="500" fill="hold"/>
                                        <p:tgtEl>
                                          <p:spTgt spid="36866">
                                            <p:txEl>
                                              <p:pRg st="4" end="4"/>
                                            </p:txEl>
                                          </p:spTgt>
                                        </p:tgtEl>
                                        <p:attrNameLst>
                                          <p:attrName>ppt_w</p:attrName>
                                        </p:attrNameLst>
                                      </p:cBhvr>
                                      <p:tavLst>
                                        <p:tav tm="0">
                                          <p:val>
                                            <p:fltVal val="0"/>
                                          </p:val>
                                        </p:tav>
                                        <p:tav tm="100000">
                                          <p:val>
                                            <p:strVal val="#ppt_w"/>
                                          </p:val>
                                        </p:tav>
                                      </p:tavLst>
                                    </p:anim>
                                    <p:anim calcmode="lin" valueType="num">
                                      <p:cBhvr>
                                        <p:cTn id="14" dur="500" fill="hold"/>
                                        <p:tgtEl>
                                          <p:spTgt spid="36866">
                                            <p:txEl>
                                              <p:pRg st="4" end="4"/>
                                            </p:txEl>
                                          </p:spTgt>
                                        </p:tgtEl>
                                        <p:attrNameLst>
                                          <p:attrName>ppt_h</p:attrName>
                                        </p:attrNameLst>
                                      </p:cBhvr>
                                      <p:tavLst>
                                        <p:tav tm="0">
                                          <p:val>
                                            <p:fltVal val="0"/>
                                          </p:val>
                                        </p:tav>
                                        <p:tav tm="100000">
                                          <p:val>
                                            <p:strVal val="#ppt_h"/>
                                          </p:val>
                                        </p:tav>
                                      </p:tavLst>
                                    </p:anim>
                                    <p:anim calcmode="lin" valueType="num">
                                      <p:cBhvr>
                                        <p:cTn id="15" dur="500" fill="hold"/>
                                        <p:tgtEl>
                                          <p:spTgt spid="36866">
                                            <p:txEl>
                                              <p:pRg st="4" end="4"/>
                                            </p:txEl>
                                          </p:spTgt>
                                        </p:tgtEl>
                                        <p:attrNameLst>
                                          <p:attrName>style.rotation</p:attrName>
                                        </p:attrNameLst>
                                      </p:cBhvr>
                                      <p:tavLst>
                                        <p:tav tm="0">
                                          <p:val>
                                            <p:fltVal val="360"/>
                                          </p:val>
                                        </p:tav>
                                        <p:tav tm="100000">
                                          <p:val>
                                            <p:fltVal val="0"/>
                                          </p:val>
                                        </p:tav>
                                      </p:tavLst>
                                    </p:anim>
                                    <p:animEffect transition="in" filter="fade">
                                      <p:cBhvr>
                                        <p:cTn id="16" dur="500"/>
                                        <p:tgtEl>
                                          <p:spTgt spid="36866">
                                            <p:txEl>
                                              <p:pRg st="4" end="4"/>
                                            </p:txEl>
                                          </p:spTgt>
                                        </p:tgtEl>
                                      </p:cBhvr>
                                    </p:animEffect>
                                  </p:childTnLst>
                                </p:cTn>
                              </p:par>
                              <p:par>
                                <p:cTn id="17" presetID="49" presetClass="entr" presetSubtype="0" decel="100000" fill="hold" nodeType="withEffect">
                                  <p:stCondLst>
                                    <p:cond delay="0"/>
                                  </p:stCondLst>
                                  <p:childTnLst>
                                    <p:set>
                                      <p:cBhvr>
                                        <p:cTn id="18" dur="1" fill="hold">
                                          <p:stCondLst>
                                            <p:cond delay="0"/>
                                          </p:stCondLst>
                                        </p:cTn>
                                        <p:tgtEl>
                                          <p:spTgt spid="36866">
                                            <p:txEl>
                                              <p:pRg st="5" end="5"/>
                                            </p:txEl>
                                          </p:spTgt>
                                        </p:tgtEl>
                                        <p:attrNameLst>
                                          <p:attrName>style.visibility</p:attrName>
                                        </p:attrNameLst>
                                      </p:cBhvr>
                                      <p:to>
                                        <p:strVal val="visible"/>
                                      </p:to>
                                    </p:set>
                                    <p:anim calcmode="lin" valueType="num">
                                      <p:cBhvr>
                                        <p:cTn id="19" dur="500" fill="hold"/>
                                        <p:tgtEl>
                                          <p:spTgt spid="36866">
                                            <p:txEl>
                                              <p:pRg st="5" end="5"/>
                                            </p:txEl>
                                          </p:spTgt>
                                        </p:tgtEl>
                                        <p:attrNameLst>
                                          <p:attrName>ppt_w</p:attrName>
                                        </p:attrNameLst>
                                      </p:cBhvr>
                                      <p:tavLst>
                                        <p:tav tm="0">
                                          <p:val>
                                            <p:fltVal val="0"/>
                                          </p:val>
                                        </p:tav>
                                        <p:tav tm="100000">
                                          <p:val>
                                            <p:strVal val="#ppt_w"/>
                                          </p:val>
                                        </p:tav>
                                      </p:tavLst>
                                    </p:anim>
                                    <p:anim calcmode="lin" valueType="num">
                                      <p:cBhvr>
                                        <p:cTn id="20" dur="500" fill="hold"/>
                                        <p:tgtEl>
                                          <p:spTgt spid="36866">
                                            <p:txEl>
                                              <p:pRg st="5" end="5"/>
                                            </p:txEl>
                                          </p:spTgt>
                                        </p:tgtEl>
                                        <p:attrNameLst>
                                          <p:attrName>ppt_h</p:attrName>
                                        </p:attrNameLst>
                                      </p:cBhvr>
                                      <p:tavLst>
                                        <p:tav tm="0">
                                          <p:val>
                                            <p:fltVal val="0"/>
                                          </p:val>
                                        </p:tav>
                                        <p:tav tm="100000">
                                          <p:val>
                                            <p:strVal val="#ppt_h"/>
                                          </p:val>
                                        </p:tav>
                                      </p:tavLst>
                                    </p:anim>
                                    <p:anim calcmode="lin" valueType="num">
                                      <p:cBhvr>
                                        <p:cTn id="21" dur="500" fill="hold"/>
                                        <p:tgtEl>
                                          <p:spTgt spid="36866">
                                            <p:txEl>
                                              <p:pRg st="5" end="5"/>
                                            </p:txEl>
                                          </p:spTgt>
                                        </p:tgtEl>
                                        <p:attrNameLst>
                                          <p:attrName>style.rotation</p:attrName>
                                        </p:attrNameLst>
                                      </p:cBhvr>
                                      <p:tavLst>
                                        <p:tav tm="0">
                                          <p:val>
                                            <p:fltVal val="360"/>
                                          </p:val>
                                        </p:tav>
                                        <p:tav tm="100000">
                                          <p:val>
                                            <p:fltVal val="0"/>
                                          </p:val>
                                        </p:tav>
                                      </p:tavLst>
                                    </p:anim>
                                    <p:animEffect transition="in" filter="fade">
                                      <p:cBhvr>
                                        <p:cTn id="22" dur="500"/>
                                        <p:tgtEl>
                                          <p:spTgt spid="36866">
                                            <p:txEl>
                                              <p:pRg st="5" end="5"/>
                                            </p:txEl>
                                          </p:spTgt>
                                        </p:tgtEl>
                                      </p:cBhvr>
                                    </p:animEffect>
                                  </p:childTnLst>
                                </p:cTn>
                              </p:par>
                              <p:par>
                                <p:cTn id="23" presetID="49" presetClass="entr" presetSubtype="0" decel="100000" fill="hold" nodeType="withEffect">
                                  <p:stCondLst>
                                    <p:cond delay="0"/>
                                  </p:stCondLst>
                                  <p:childTnLst>
                                    <p:set>
                                      <p:cBhvr>
                                        <p:cTn id="24" dur="1" fill="hold">
                                          <p:stCondLst>
                                            <p:cond delay="0"/>
                                          </p:stCondLst>
                                        </p:cTn>
                                        <p:tgtEl>
                                          <p:spTgt spid="36866">
                                            <p:txEl>
                                              <p:pRg st="6" end="6"/>
                                            </p:txEl>
                                          </p:spTgt>
                                        </p:tgtEl>
                                        <p:attrNameLst>
                                          <p:attrName>style.visibility</p:attrName>
                                        </p:attrNameLst>
                                      </p:cBhvr>
                                      <p:to>
                                        <p:strVal val="visible"/>
                                      </p:to>
                                    </p:set>
                                    <p:anim calcmode="lin" valueType="num">
                                      <p:cBhvr>
                                        <p:cTn id="25" dur="500" fill="hold"/>
                                        <p:tgtEl>
                                          <p:spTgt spid="36866">
                                            <p:txEl>
                                              <p:pRg st="6" end="6"/>
                                            </p:txEl>
                                          </p:spTgt>
                                        </p:tgtEl>
                                        <p:attrNameLst>
                                          <p:attrName>ppt_w</p:attrName>
                                        </p:attrNameLst>
                                      </p:cBhvr>
                                      <p:tavLst>
                                        <p:tav tm="0">
                                          <p:val>
                                            <p:fltVal val="0"/>
                                          </p:val>
                                        </p:tav>
                                        <p:tav tm="100000">
                                          <p:val>
                                            <p:strVal val="#ppt_w"/>
                                          </p:val>
                                        </p:tav>
                                      </p:tavLst>
                                    </p:anim>
                                    <p:anim calcmode="lin" valueType="num">
                                      <p:cBhvr>
                                        <p:cTn id="26" dur="500" fill="hold"/>
                                        <p:tgtEl>
                                          <p:spTgt spid="36866">
                                            <p:txEl>
                                              <p:pRg st="6" end="6"/>
                                            </p:txEl>
                                          </p:spTgt>
                                        </p:tgtEl>
                                        <p:attrNameLst>
                                          <p:attrName>ppt_h</p:attrName>
                                        </p:attrNameLst>
                                      </p:cBhvr>
                                      <p:tavLst>
                                        <p:tav tm="0">
                                          <p:val>
                                            <p:fltVal val="0"/>
                                          </p:val>
                                        </p:tav>
                                        <p:tav tm="100000">
                                          <p:val>
                                            <p:strVal val="#ppt_h"/>
                                          </p:val>
                                        </p:tav>
                                      </p:tavLst>
                                    </p:anim>
                                    <p:anim calcmode="lin" valueType="num">
                                      <p:cBhvr>
                                        <p:cTn id="27" dur="500" fill="hold"/>
                                        <p:tgtEl>
                                          <p:spTgt spid="36866">
                                            <p:txEl>
                                              <p:pRg st="6" end="6"/>
                                            </p:txEl>
                                          </p:spTgt>
                                        </p:tgtEl>
                                        <p:attrNameLst>
                                          <p:attrName>style.rotation</p:attrName>
                                        </p:attrNameLst>
                                      </p:cBhvr>
                                      <p:tavLst>
                                        <p:tav tm="0">
                                          <p:val>
                                            <p:fltVal val="360"/>
                                          </p:val>
                                        </p:tav>
                                        <p:tav tm="100000">
                                          <p:val>
                                            <p:fltVal val="0"/>
                                          </p:val>
                                        </p:tav>
                                      </p:tavLst>
                                    </p:anim>
                                    <p:animEffect transition="in" filter="fade">
                                      <p:cBhvr>
                                        <p:cTn id="28" dur="500"/>
                                        <p:tgtEl>
                                          <p:spTgt spid="3686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95288" y="981075"/>
            <a:ext cx="7772400" cy="863600"/>
          </a:xfrm>
        </p:spPr>
        <p:txBody>
          <a:bodyPr/>
          <a:lstStyle/>
          <a:p>
            <a:pPr algn="l" eaLnBrk="1" hangingPunct="1">
              <a:spcBef>
                <a:spcPct val="20000"/>
              </a:spcBef>
            </a:pPr>
            <a:r>
              <a:rPr lang="zh-CN" altLang="en-US" sz="2800" b="1" dirty="0">
                <a:solidFill>
                  <a:srgbClr val="FF0000"/>
                </a:solidFill>
                <a:latin typeface="宋体" panose="02010600030101010101" pitchFamily="2" charset="-122"/>
              </a:rPr>
              <a:t>（</a:t>
            </a:r>
            <a:r>
              <a:rPr lang="en-US" altLang="zh-CN" sz="2800" b="1" dirty="0">
                <a:solidFill>
                  <a:srgbClr val="FF0000"/>
                </a:solidFill>
                <a:latin typeface="宋体" panose="02010600030101010101" pitchFamily="2" charset="-122"/>
              </a:rPr>
              <a:t>6）</a:t>
            </a:r>
            <a:r>
              <a:rPr lang="zh-CN" altLang="en-US" sz="2800" b="1" dirty="0">
                <a:solidFill>
                  <a:srgbClr val="FF0000"/>
                </a:solidFill>
                <a:latin typeface="宋体" panose="02010600030101010101" pitchFamily="2" charset="-122"/>
              </a:rPr>
              <a:t>继承的层次结构</a:t>
            </a:r>
          </a:p>
        </p:txBody>
      </p:sp>
      <p:sp>
        <p:nvSpPr>
          <p:cNvPr id="37891" name="Rectangle 3"/>
          <p:cNvSpPr>
            <a:spLocks noGrp="1" noChangeArrowheads="1"/>
          </p:cNvSpPr>
          <p:nvPr>
            <p:ph type="body" idx="1"/>
          </p:nvPr>
        </p:nvSpPr>
        <p:spPr>
          <a:xfrm>
            <a:off x="889055" y="5203826"/>
            <a:ext cx="7488238" cy="971550"/>
          </a:xfrm>
          <a:solidFill>
            <a:srgbClr val="FFFF00"/>
          </a:solidFill>
        </p:spPr>
        <p:txBody>
          <a:bodyPr/>
          <a:lstStyle/>
          <a:p>
            <a:pPr lvl="1" defTabSz="762000" eaLnBrk="1" hangingPunct="1">
              <a:lnSpc>
                <a:spcPct val="90000"/>
              </a:lnSpc>
              <a:buFontTx/>
              <a:buNone/>
            </a:pPr>
            <a:endParaRPr lang="en-US" altLang="zh-CN" sz="2000" dirty="0"/>
          </a:p>
          <a:p>
            <a:pPr lvl="1" defTabSz="762000" eaLnBrk="1" hangingPunct="1">
              <a:lnSpc>
                <a:spcPct val="90000"/>
              </a:lnSpc>
            </a:pPr>
            <a:r>
              <a:rPr lang="zh-CN" altLang="en-US" sz="3600" b="1" dirty="0">
                <a:solidFill>
                  <a:srgbClr val="FF3300"/>
                </a:solidFill>
              </a:rPr>
              <a:t>讨论：</a:t>
            </a:r>
            <a:r>
              <a:rPr lang="en-US" altLang="zh-CN" sz="3600" b="1" dirty="0">
                <a:solidFill>
                  <a:srgbClr val="FF3300"/>
                </a:solidFill>
              </a:rPr>
              <a:t>D</a:t>
            </a:r>
            <a:r>
              <a:rPr lang="zh-CN" altLang="en-US" sz="3600" b="1" dirty="0">
                <a:solidFill>
                  <a:srgbClr val="FF3300"/>
                </a:solidFill>
              </a:rPr>
              <a:t>和Ｃ具有哪些成员？</a:t>
            </a:r>
          </a:p>
        </p:txBody>
      </p:sp>
      <p:grpSp>
        <p:nvGrpSpPr>
          <p:cNvPr id="35844" name="Group 4"/>
          <p:cNvGrpSpPr>
            <a:grpSpLocks/>
          </p:cNvGrpSpPr>
          <p:nvPr/>
        </p:nvGrpSpPr>
        <p:grpSpPr bwMode="auto">
          <a:xfrm>
            <a:off x="611188" y="1916113"/>
            <a:ext cx="8232775" cy="3125787"/>
            <a:chOff x="198" y="1389"/>
            <a:chExt cx="5186" cy="1969"/>
          </a:xfrm>
        </p:grpSpPr>
        <p:sp>
          <p:nvSpPr>
            <p:cNvPr id="35846" name="Rectangle 5"/>
            <p:cNvSpPr>
              <a:spLocks noChangeArrowheads="1"/>
            </p:cNvSpPr>
            <p:nvPr/>
          </p:nvSpPr>
          <p:spPr bwMode="auto">
            <a:xfrm>
              <a:off x="2018" y="1389"/>
              <a:ext cx="753" cy="3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7" name="Text Box 6"/>
            <p:cNvSpPr txBox="1">
              <a:spLocks noChangeArrowheads="1"/>
            </p:cNvSpPr>
            <p:nvPr/>
          </p:nvSpPr>
          <p:spPr bwMode="auto">
            <a:xfrm>
              <a:off x="2284" y="1437"/>
              <a:ext cx="2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Comic Sans MS" panose="030F0702030302020204" pitchFamily="66" charset="0"/>
                </a:rPr>
                <a:t>A</a:t>
              </a:r>
            </a:p>
          </p:txBody>
        </p:sp>
        <p:sp>
          <p:nvSpPr>
            <p:cNvPr id="35848" name="Rectangle 7"/>
            <p:cNvSpPr>
              <a:spLocks noChangeArrowheads="1"/>
            </p:cNvSpPr>
            <p:nvPr/>
          </p:nvSpPr>
          <p:spPr bwMode="auto">
            <a:xfrm>
              <a:off x="1221" y="2087"/>
              <a:ext cx="753" cy="3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49" name="Rectangle 8"/>
            <p:cNvSpPr>
              <a:spLocks noChangeArrowheads="1"/>
            </p:cNvSpPr>
            <p:nvPr/>
          </p:nvSpPr>
          <p:spPr bwMode="auto">
            <a:xfrm>
              <a:off x="2816" y="2087"/>
              <a:ext cx="753" cy="3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0" name="Text Box 9"/>
            <p:cNvSpPr txBox="1">
              <a:spLocks noChangeArrowheads="1"/>
            </p:cNvSpPr>
            <p:nvPr/>
          </p:nvSpPr>
          <p:spPr bwMode="auto">
            <a:xfrm>
              <a:off x="3082" y="2135"/>
              <a:ext cx="2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Comic Sans MS" panose="030F0702030302020204" pitchFamily="66" charset="0"/>
                </a:rPr>
                <a:t>B</a:t>
              </a:r>
            </a:p>
          </p:txBody>
        </p:sp>
        <p:sp>
          <p:nvSpPr>
            <p:cNvPr id="35851" name="Rectangle 10"/>
            <p:cNvSpPr>
              <a:spLocks noChangeArrowheads="1"/>
            </p:cNvSpPr>
            <p:nvPr/>
          </p:nvSpPr>
          <p:spPr bwMode="auto">
            <a:xfrm>
              <a:off x="2018" y="2829"/>
              <a:ext cx="753" cy="3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2" name="Text Box 11"/>
            <p:cNvSpPr txBox="1">
              <a:spLocks noChangeArrowheads="1"/>
            </p:cNvSpPr>
            <p:nvPr/>
          </p:nvSpPr>
          <p:spPr bwMode="auto">
            <a:xfrm>
              <a:off x="2284" y="2877"/>
              <a:ext cx="2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Comic Sans MS" panose="030F0702030302020204" pitchFamily="66" charset="0"/>
                </a:rPr>
                <a:t>E</a:t>
              </a:r>
            </a:p>
          </p:txBody>
        </p:sp>
        <p:sp>
          <p:nvSpPr>
            <p:cNvPr id="35853" name="Rectangle 12"/>
            <p:cNvSpPr>
              <a:spLocks noChangeArrowheads="1"/>
            </p:cNvSpPr>
            <p:nvPr/>
          </p:nvSpPr>
          <p:spPr bwMode="auto">
            <a:xfrm>
              <a:off x="3613" y="2829"/>
              <a:ext cx="754" cy="384"/>
            </a:xfrm>
            <a:prstGeom prst="rect">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4" name="Text Box 13"/>
            <p:cNvSpPr txBox="1">
              <a:spLocks noChangeArrowheads="1"/>
            </p:cNvSpPr>
            <p:nvPr/>
          </p:nvSpPr>
          <p:spPr bwMode="auto">
            <a:xfrm>
              <a:off x="3879" y="2877"/>
              <a:ext cx="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Comic Sans MS" panose="030F0702030302020204" pitchFamily="66" charset="0"/>
                </a:rPr>
                <a:t>C</a:t>
              </a:r>
            </a:p>
          </p:txBody>
        </p:sp>
        <p:sp>
          <p:nvSpPr>
            <p:cNvPr id="35855" name="AutoShape 14"/>
            <p:cNvSpPr>
              <a:spLocks noChangeArrowheads="1"/>
            </p:cNvSpPr>
            <p:nvPr/>
          </p:nvSpPr>
          <p:spPr bwMode="auto">
            <a:xfrm>
              <a:off x="2328" y="1773"/>
              <a:ext cx="178" cy="144"/>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56" name="Line 15"/>
            <p:cNvSpPr>
              <a:spLocks noChangeShapeType="1"/>
            </p:cNvSpPr>
            <p:nvPr/>
          </p:nvSpPr>
          <p:spPr bwMode="auto">
            <a:xfrm>
              <a:off x="1610" y="1979"/>
              <a:ext cx="1596"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7" name="Line 16"/>
            <p:cNvSpPr>
              <a:spLocks noChangeShapeType="1"/>
            </p:cNvSpPr>
            <p:nvPr/>
          </p:nvSpPr>
          <p:spPr bwMode="auto">
            <a:xfrm>
              <a:off x="2417" y="1917"/>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8" name="Line 17"/>
            <p:cNvSpPr>
              <a:spLocks noChangeShapeType="1"/>
            </p:cNvSpPr>
            <p:nvPr/>
          </p:nvSpPr>
          <p:spPr bwMode="auto">
            <a:xfrm>
              <a:off x="1619" y="1991"/>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59" name="Line 18"/>
            <p:cNvSpPr>
              <a:spLocks noChangeShapeType="1"/>
            </p:cNvSpPr>
            <p:nvPr/>
          </p:nvSpPr>
          <p:spPr bwMode="auto">
            <a:xfrm>
              <a:off x="3220" y="1991"/>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0" name="AutoShape 19"/>
            <p:cNvSpPr>
              <a:spLocks noChangeArrowheads="1"/>
            </p:cNvSpPr>
            <p:nvPr/>
          </p:nvSpPr>
          <p:spPr bwMode="auto">
            <a:xfrm>
              <a:off x="3126" y="2493"/>
              <a:ext cx="177" cy="144"/>
            </a:xfrm>
            <a:prstGeom prst="triangle">
              <a:avLst>
                <a:gd name="adj" fmla="val 50000"/>
              </a:avLst>
            </a:prstGeom>
            <a:noFill/>
            <a:ln w="1270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5861" name="Line 20"/>
            <p:cNvSpPr>
              <a:spLocks noChangeShapeType="1"/>
            </p:cNvSpPr>
            <p:nvPr/>
          </p:nvSpPr>
          <p:spPr bwMode="auto">
            <a:xfrm>
              <a:off x="2417" y="2733"/>
              <a:ext cx="1595" cy="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2" name="Line 21"/>
            <p:cNvSpPr>
              <a:spLocks noChangeShapeType="1"/>
            </p:cNvSpPr>
            <p:nvPr/>
          </p:nvSpPr>
          <p:spPr bwMode="auto">
            <a:xfrm>
              <a:off x="3215" y="2637"/>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3" name="Line 22"/>
            <p:cNvSpPr>
              <a:spLocks noChangeShapeType="1"/>
            </p:cNvSpPr>
            <p:nvPr/>
          </p:nvSpPr>
          <p:spPr bwMode="auto">
            <a:xfrm>
              <a:off x="2417" y="2733"/>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4" name="Line 23"/>
            <p:cNvSpPr>
              <a:spLocks noChangeShapeType="1"/>
            </p:cNvSpPr>
            <p:nvPr/>
          </p:nvSpPr>
          <p:spPr bwMode="auto">
            <a:xfrm>
              <a:off x="4012" y="2733"/>
              <a:ext cx="0" cy="96"/>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65" name="Text Box 24"/>
            <p:cNvSpPr txBox="1">
              <a:spLocks noChangeArrowheads="1"/>
            </p:cNvSpPr>
            <p:nvPr/>
          </p:nvSpPr>
          <p:spPr bwMode="auto">
            <a:xfrm>
              <a:off x="1487" y="213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400">
                  <a:latin typeface="Comic Sans MS" panose="030F0702030302020204" pitchFamily="66" charset="0"/>
                </a:rPr>
                <a:t>D</a:t>
              </a:r>
            </a:p>
          </p:txBody>
        </p:sp>
        <p:sp>
          <p:nvSpPr>
            <p:cNvPr id="35866" name="Text Box 25"/>
            <p:cNvSpPr txBox="1">
              <a:spLocks noChangeArrowheads="1"/>
            </p:cNvSpPr>
            <p:nvPr/>
          </p:nvSpPr>
          <p:spPr bwMode="auto">
            <a:xfrm>
              <a:off x="2816" y="1389"/>
              <a:ext cx="905"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latin typeface="Comic Sans MS" panose="030F0702030302020204" pitchFamily="66" charset="0"/>
                </a:rPr>
                <a:t> a: int</a:t>
              </a:r>
            </a:p>
            <a:p>
              <a:pPr>
                <a:spcBef>
                  <a:spcPct val="0"/>
                </a:spcBef>
                <a:buFontTx/>
                <a:buNone/>
              </a:pPr>
              <a:r>
                <a:rPr lang="en-US" altLang="zh-CN" sz="1800">
                  <a:latin typeface="Comic Sans MS" panose="030F0702030302020204" pitchFamily="66" charset="0"/>
                </a:rPr>
                <a:t> getA( ): int</a:t>
              </a:r>
            </a:p>
          </p:txBody>
        </p:sp>
        <p:sp>
          <p:nvSpPr>
            <p:cNvPr id="35867" name="Text Box 26"/>
            <p:cNvSpPr txBox="1">
              <a:spLocks noChangeArrowheads="1"/>
            </p:cNvSpPr>
            <p:nvPr/>
          </p:nvSpPr>
          <p:spPr bwMode="auto">
            <a:xfrm>
              <a:off x="4411" y="2781"/>
              <a:ext cx="973"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latin typeface="Comic Sans MS" panose="030F0702030302020204" pitchFamily="66" charset="0"/>
                </a:rPr>
                <a:t> c: int</a:t>
              </a:r>
            </a:p>
            <a:p>
              <a:pPr>
                <a:spcBef>
                  <a:spcPct val="0"/>
                </a:spcBef>
                <a:buFontTx/>
                <a:buNone/>
              </a:pPr>
              <a:r>
                <a:rPr lang="en-US" altLang="zh-CN" sz="1800">
                  <a:latin typeface="Comic Sans MS" panose="030F0702030302020204" pitchFamily="66" charset="0"/>
                </a:rPr>
                <a:t> getC( ): int</a:t>
              </a:r>
            </a:p>
            <a:p>
              <a:pPr>
                <a:spcBef>
                  <a:spcPct val="0"/>
                </a:spcBef>
                <a:buFontTx/>
                <a:buNone/>
              </a:pPr>
              <a:r>
                <a:rPr lang="en-US" altLang="zh-CN" sz="1800">
                  <a:latin typeface="Comic Sans MS" panose="030F0702030302020204" pitchFamily="66" charset="0"/>
                </a:rPr>
                <a:t> setB( ): void</a:t>
              </a:r>
            </a:p>
          </p:txBody>
        </p:sp>
        <p:sp>
          <p:nvSpPr>
            <p:cNvPr id="35868" name="Text Box 27"/>
            <p:cNvSpPr txBox="1">
              <a:spLocks noChangeArrowheads="1"/>
            </p:cNvSpPr>
            <p:nvPr/>
          </p:nvSpPr>
          <p:spPr bwMode="auto">
            <a:xfrm>
              <a:off x="3628" y="1991"/>
              <a:ext cx="973"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1800">
                  <a:latin typeface="Comic Sans MS" panose="030F0702030302020204" pitchFamily="66" charset="0"/>
                </a:rPr>
                <a:t> b: int</a:t>
              </a:r>
            </a:p>
            <a:p>
              <a:pPr>
                <a:spcBef>
                  <a:spcPct val="0"/>
                </a:spcBef>
                <a:buFontTx/>
                <a:buNone/>
              </a:pPr>
              <a:r>
                <a:rPr lang="en-US" altLang="zh-CN" sz="1800">
                  <a:latin typeface="Comic Sans MS" panose="030F0702030302020204" pitchFamily="66" charset="0"/>
                </a:rPr>
                <a:t> getB( ): int</a:t>
              </a:r>
            </a:p>
            <a:p>
              <a:pPr>
                <a:spcBef>
                  <a:spcPct val="0"/>
                </a:spcBef>
                <a:buFontTx/>
                <a:buNone/>
              </a:pPr>
              <a:r>
                <a:rPr lang="en-US" altLang="zh-CN" sz="1800">
                  <a:latin typeface="Comic Sans MS" panose="030F0702030302020204" pitchFamily="66" charset="0"/>
                </a:rPr>
                <a:t> setB( ): void</a:t>
              </a:r>
            </a:p>
          </p:txBody>
        </p:sp>
        <p:sp>
          <p:nvSpPr>
            <p:cNvPr id="35869" name="Text Box 28"/>
            <p:cNvSpPr txBox="1">
              <a:spLocks noChangeArrowheads="1"/>
            </p:cNvSpPr>
            <p:nvPr/>
          </p:nvSpPr>
          <p:spPr bwMode="auto">
            <a:xfrm>
              <a:off x="198" y="1581"/>
              <a:ext cx="125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a:latin typeface="Comic Sans MS" panose="030F0702030302020204" pitchFamily="66" charset="0"/>
                </a:rPr>
                <a:t>inheritance</a:t>
              </a:r>
            </a:p>
            <a:p>
              <a:pPr algn="ctr">
                <a:spcBef>
                  <a:spcPct val="0"/>
                </a:spcBef>
                <a:buFontTx/>
                <a:buNone/>
              </a:pPr>
              <a:r>
                <a:rPr lang="en-US" altLang="zh-CN" sz="2000">
                  <a:latin typeface="Comic Sans MS" panose="030F0702030302020204" pitchFamily="66" charset="0"/>
                </a:rPr>
                <a:t>(“is-a” relation)</a:t>
              </a:r>
            </a:p>
          </p:txBody>
        </p:sp>
        <p:sp>
          <p:nvSpPr>
            <p:cNvPr id="35870" name="Line 29"/>
            <p:cNvSpPr>
              <a:spLocks noChangeShapeType="1"/>
            </p:cNvSpPr>
            <p:nvPr/>
          </p:nvSpPr>
          <p:spPr bwMode="auto">
            <a:xfrm>
              <a:off x="1398" y="1869"/>
              <a:ext cx="886" cy="0"/>
            </a:xfrm>
            <a:prstGeom prst="line">
              <a:avLst/>
            </a:prstGeom>
            <a:noFill/>
            <a:ln w="12700">
              <a:solidFill>
                <a:schemeClr val="tx1"/>
              </a:solidFill>
              <a:round/>
              <a:headEnd/>
              <a:tailEnd type="stealth" w="lg"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5871" name="Text Box 30"/>
            <p:cNvSpPr txBox="1">
              <a:spLocks noChangeArrowheads="1"/>
            </p:cNvSpPr>
            <p:nvPr/>
          </p:nvSpPr>
          <p:spPr bwMode="auto">
            <a:xfrm>
              <a:off x="1061" y="2733"/>
              <a:ext cx="930" cy="5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1800">
                  <a:latin typeface="Comic Sans MS" panose="030F0702030302020204" pitchFamily="66" charset="0"/>
                </a:rPr>
                <a:t> e: int</a:t>
              </a:r>
            </a:p>
            <a:p>
              <a:pPr algn="r">
                <a:spcBef>
                  <a:spcPct val="0"/>
                </a:spcBef>
                <a:buFontTx/>
                <a:buNone/>
              </a:pPr>
              <a:r>
                <a:rPr lang="en-US" altLang="zh-CN" sz="1800">
                  <a:latin typeface="Comic Sans MS" panose="030F0702030302020204" pitchFamily="66" charset="0"/>
                </a:rPr>
                <a:t> getE( ): int</a:t>
              </a:r>
            </a:p>
            <a:p>
              <a:pPr algn="r">
                <a:spcBef>
                  <a:spcPct val="0"/>
                </a:spcBef>
                <a:buFontTx/>
                <a:buNone/>
              </a:pPr>
              <a:r>
                <a:rPr lang="en-US" altLang="zh-CN" sz="1800">
                  <a:latin typeface="Comic Sans MS" panose="030F0702030302020204" pitchFamily="66" charset="0"/>
                </a:rPr>
                <a:t>setB( ): void</a:t>
              </a:r>
            </a:p>
          </p:txBody>
        </p:sp>
        <p:sp>
          <p:nvSpPr>
            <p:cNvPr id="35872" name="Text Box 31"/>
            <p:cNvSpPr txBox="1">
              <a:spLocks noChangeArrowheads="1"/>
            </p:cNvSpPr>
            <p:nvPr/>
          </p:nvSpPr>
          <p:spPr bwMode="auto">
            <a:xfrm>
              <a:off x="358" y="2087"/>
              <a:ext cx="861"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defTabSz="7620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defTabSz="76200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defTabSz="7620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defTabSz="7620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defTabSz="7620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r">
                <a:spcBef>
                  <a:spcPct val="0"/>
                </a:spcBef>
                <a:buFontTx/>
                <a:buNone/>
              </a:pPr>
              <a:r>
                <a:rPr lang="en-US" altLang="zh-CN" sz="1800">
                  <a:latin typeface="Comic Sans MS" panose="030F0702030302020204" pitchFamily="66" charset="0"/>
                </a:rPr>
                <a:t> d: int</a:t>
              </a:r>
            </a:p>
            <a:p>
              <a:pPr algn="r">
                <a:spcBef>
                  <a:spcPct val="0"/>
                </a:spcBef>
                <a:buFontTx/>
                <a:buNone/>
              </a:pPr>
              <a:r>
                <a:rPr lang="en-US" altLang="zh-CN" sz="1800">
                  <a:latin typeface="Comic Sans MS" panose="030F0702030302020204" pitchFamily="66" charset="0"/>
                </a:rPr>
                <a:t>getD( ): int</a:t>
              </a:r>
            </a:p>
          </p:txBody>
        </p:sp>
      </p:grpSp>
      <p:sp>
        <p:nvSpPr>
          <p:cNvPr id="35845" name="Rectangle 32"/>
          <p:cNvSpPr>
            <a:spLocks noChangeArrowheads="1"/>
          </p:cNvSpPr>
          <p:nvPr/>
        </p:nvSpPr>
        <p:spPr bwMode="auto">
          <a:xfrm>
            <a:off x="539165" y="33337"/>
            <a:ext cx="7772400" cy="838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t>1.2  </a:t>
            </a:r>
            <a:r>
              <a:rPr lang="zh-CN" altLang="zh-CN" sz="4400" b="1" dirty="0">
                <a:solidFill>
                  <a:srgbClr val="0000CC"/>
                </a:solidFill>
              </a:rPr>
              <a:t>面向对象</a:t>
            </a:r>
            <a:r>
              <a:rPr lang="zh-CN" altLang="zh-CN" sz="4400" b="1" dirty="0"/>
              <a:t>程序</a:t>
            </a:r>
            <a:r>
              <a:rPr lang="zh-CN" altLang="zh-CN" sz="4400" b="1" dirty="0">
                <a:solidFill>
                  <a:srgbClr val="FF0000"/>
                </a:solidFill>
              </a:rPr>
              <a:t>语言的特征</a:t>
            </a:r>
            <a:endParaRPr lang="zh-CN" altLang="en-US" sz="4400" b="1" dirty="0">
              <a:solidFill>
                <a:srgbClr val="FF3300"/>
              </a:solidFill>
            </a:endParaRPr>
          </a:p>
        </p:txBody>
      </p:sp>
    </p:spTree>
    <p:extLst>
      <p:ext uri="{BB962C8B-B14F-4D97-AF65-F5344CB8AC3E}">
        <p14:creationId xmlns:p14="http://schemas.microsoft.com/office/powerpoint/2010/main" val="10299850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 calcmode="lin" valueType="num">
                                      <p:cBhvr additive="base">
                                        <p:cTn id="7" dur="500" fill="hold"/>
                                        <p:tgtEl>
                                          <p:spTgt spid="37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789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body" idx="1"/>
          </p:nvPr>
        </p:nvSpPr>
        <p:spPr>
          <a:xfrm>
            <a:off x="179388" y="1196975"/>
            <a:ext cx="8748712" cy="4392613"/>
          </a:xfrm>
        </p:spPr>
        <p:txBody>
          <a:bodyPr/>
          <a:lstStyle/>
          <a:p>
            <a:pPr marL="0" indent="0" eaLnBrk="1" hangingPunct="1">
              <a:lnSpc>
                <a:spcPct val="90000"/>
              </a:lnSpc>
              <a:buNone/>
              <a:defRPr/>
            </a:pPr>
            <a:r>
              <a:rPr lang="en-US" altLang="zh-CN" sz="4000" b="1" dirty="0">
                <a:solidFill>
                  <a:srgbClr val="0000CC"/>
                </a:solidFill>
              </a:rPr>
              <a:t>4</a:t>
            </a:r>
            <a:r>
              <a:rPr lang="zh-CN" altLang="en-US" sz="4000" b="1" dirty="0">
                <a:solidFill>
                  <a:srgbClr val="0000CC"/>
                </a:solidFill>
              </a:rPr>
              <a:t>、多态（</a:t>
            </a:r>
            <a:r>
              <a:rPr lang="en-US" altLang="zh-CN" sz="4000" b="1" dirty="0">
                <a:solidFill>
                  <a:srgbClr val="0000CC"/>
                </a:solidFill>
              </a:rPr>
              <a:t>polymorphism）</a:t>
            </a:r>
          </a:p>
          <a:p>
            <a:pPr lvl="1" eaLnBrk="1" hangingPunct="1">
              <a:lnSpc>
                <a:spcPct val="90000"/>
              </a:lnSpc>
            </a:pPr>
            <a:r>
              <a:rPr lang="zh-CN" altLang="en-US" sz="2400" b="1" dirty="0"/>
              <a:t>概念</a:t>
            </a:r>
            <a:endParaRPr lang="en-US" altLang="zh-CN" sz="2400" b="1" dirty="0"/>
          </a:p>
          <a:p>
            <a:pPr marL="857250" lvl="2" indent="0" eaLnBrk="1" hangingPunct="1">
              <a:lnSpc>
                <a:spcPct val="90000"/>
              </a:lnSpc>
              <a:buNone/>
            </a:pPr>
            <a:r>
              <a:rPr lang="zh-CN" altLang="en-US" sz="2000" b="1" dirty="0"/>
              <a:t>对象根据所接受的消息而做出动作，同样的消息为不同的对象接受时可导致完全不同的行动，该现象称为</a:t>
            </a:r>
            <a:r>
              <a:rPr lang="zh-CN" altLang="en-US" sz="2000" b="1" dirty="0">
                <a:solidFill>
                  <a:srgbClr val="FF0000"/>
                </a:solidFill>
              </a:rPr>
              <a:t>多态性</a:t>
            </a:r>
            <a:r>
              <a:rPr lang="zh-CN" altLang="en-US" sz="2000" b="1" dirty="0"/>
              <a:t>。简单的说：单接口，多实现。</a:t>
            </a:r>
          </a:p>
          <a:p>
            <a:pPr lvl="1" eaLnBrk="1" hangingPunct="1">
              <a:lnSpc>
                <a:spcPct val="90000"/>
              </a:lnSpc>
            </a:pPr>
            <a:r>
              <a:rPr lang="zh-CN" altLang="en-US" sz="2400" b="1" dirty="0">
                <a:solidFill>
                  <a:srgbClr val="FF0000"/>
                </a:solidFill>
              </a:rPr>
              <a:t>作用</a:t>
            </a:r>
            <a:endParaRPr lang="en-US" altLang="zh-CN" sz="2400" b="1" dirty="0">
              <a:solidFill>
                <a:srgbClr val="FF0000"/>
              </a:solidFill>
            </a:endParaRPr>
          </a:p>
          <a:p>
            <a:pPr lvl="2" eaLnBrk="1" hangingPunct="1">
              <a:lnSpc>
                <a:spcPct val="90000"/>
              </a:lnSpc>
            </a:pPr>
            <a:r>
              <a:rPr lang="zh-CN" altLang="en-US" sz="2000" b="1" dirty="0"/>
              <a:t>方便软件功能的扩展</a:t>
            </a:r>
            <a:endParaRPr lang="en-US" altLang="zh-CN" sz="2000" b="1" dirty="0"/>
          </a:p>
          <a:p>
            <a:pPr lvl="1" eaLnBrk="1" hangingPunct="1">
              <a:lnSpc>
                <a:spcPct val="90000"/>
              </a:lnSpc>
            </a:pPr>
            <a:r>
              <a:rPr lang="zh-CN" altLang="en-US" sz="2400" b="1" dirty="0">
                <a:solidFill>
                  <a:srgbClr val="FF0000"/>
                </a:solidFill>
              </a:rPr>
              <a:t>举例</a:t>
            </a:r>
            <a:br>
              <a:rPr lang="zh-CN" altLang="en-US" sz="2400" b="1" dirty="0"/>
            </a:br>
            <a:r>
              <a:rPr lang="en-US" altLang="zh-CN" sz="2400" b="1" dirty="0"/>
              <a:t>F(</a:t>
            </a:r>
            <a:r>
              <a:rPr lang="zh-CN" altLang="en-US" sz="2400" b="1" dirty="0"/>
              <a:t>动物 </a:t>
            </a:r>
            <a:r>
              <a:rPr lang="en-US" altLang="zh-CN" sz="2400" b="1" dirty="0"/>
              <a:t>*P）</a:t>
            </a:r>
            <a:r>
              <a:rPr lang="en-US" altLang="zh-CN" sz="2400" b="1" dirty="0">
                <a:solidFill>
                  <a:srgbClr val="0000CC"/>
                </a:solidFill>
              </a:rPr>
              <a:t>{ p-&gt;run(); }</a:t>
            </a:r>
          </a:p>
          <a:p>
            <a:pPr marL="457200" lvl="1" indent="0" eaLnBrk="1" hangingPunct="1">
              <a:lnSpc>
                <a:spcPct val="90000"/>
              </a:lnSpc>
              <a:buNone/>
            </a:pPr>
            <a:endParaRPr lang="en-US" altLang="zh-CN" sz="2400" b="1" dirty="0">
              <a:solidFill>
                <a:srgbClr val="0000CC"/>
              </a:solidFill>
            </a:endParaRPr>
          </a:p>
          <a:p>
            <a:pPr lvl="2" eaLnBrk="1" hangingPunct="1">
              <a:lnSpc>
                <a:spcPct val="90000"/>
              </a:lnSpc>
            </a:pPr>
            <a:endParaRPr lang="zh-CN" altLang="en-US" sz="2000" b="1" dirty="0"/>
          </a:p>
        </p:txBody>
      </p:sp>
      <p:sp>
        <p:nvSpPr>
          <p:cNvPr id="37891" name="Rectangle 3"/>
          <p:cNvSpPr>
            <a:spLocks noChangeArrowheads="1"/>
          </p:cNvSpPr>
          <p:nvPr/>
        </p:nvSpPr>
        <p:spPr bwMode="auto">
          <a:xfrm>
            <a:off x="515938" y="164538"/>
            <a:ext cx="7772400" cy="6889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4400" b="1" dirty="0"/>
              <a:t>1.2  </a:t>
            </a:r>
            <a:r>
              <a:rPr lang="zh-CN" altLang="zh-CN" sz="4400" b="1" dirty="0">
                <a:solidFill>
                  <a:srgbClr val="0000CC"/>
                </a:solidFill>
              </a:rPr>
              <a:t>面向对象</a:t>
            </a:r>
            <a:r>
              <a:rPr lang="zh-CN" altLang="zh-CN" sz="4400" b="1" dirty="0"/>
              <a:t>程序</a:t>
            </a:r>
            <a:r>
              <a:rPr lang="zh-CN" altLang="zh-CN" sz="4400" b="1" dirty="0">
                <a:solidFill>
                  <a:srgbClr val="FF0000"/>
                </a:solidFill>
              </a:rPr>
              <a:t>语言的特征</a:t>
            </a:r>
            <a:endParaRPr lang="zh-CN" altLang="en-US" sz="4400" b="1" dirty="0">
              <a:solidFill>
                <a:srgbClr val="FF3300"/>
              </a:solidFill>
            </a:endParaRPr>
          </a:p>
        </p:txBody>
      </p:sp>
      <p:pic>
        <p:nvPicPr>
          <p:cNvPr id="37892" name="图片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714084" y="5549656"/>
            <a:ext cx="1439862"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3"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11211" y="5516074"/>
            <a:ext cx="1528763" cy="1146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917926" y="5070384"/>
            <a:ext cx="1398429"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图片 5"/>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7630885" y="5261769"/>
            <a:ext cx="1415803" cy="1198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7896" name="文本框 6"/>
          <p:cNvSpPr txBox="1">
            <a:spLocks noChangeArrowheads="1"/>
          </p:cNvSpPr>
          <p:nvPr/>
        </p:nvSpPr>
        <p:spPr bwMode="auto">
          <a:xfrm>
            <a:off x="3377524" y="6076248"/>
            <a:ext cx="59531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CC"/>
                </a:solidFill>
              </a:rPr>
              <a:t>鸡</a:t>
            </a:r>
          </a:p>
        </p:txBody>
      </p:sp>
      <p:sp>
        <p:nvSpPr>
          <p:cNvPr id="37897" name="文本框 9"/>
          <p:cNvSpPr txBox="1">
            <a:spLocks noChangeArrowheads="1"/>
          </p:cNvSpPr>
          <p:nvPr/>
        </p:nvSpPr>
        <p:spPr bwMode="auto">
          <a:xfrm>
            <a:off x="5221552" y="6104352"/>
            <a:ext cx="59531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CC"/>
                </a:solidFill>
              </a:rPr>
              <a:t>狗</a:t>
            </a:r>
          </a:p>
        </p:txBody>
      </p:sp>
      <p:sp>
        <p:nvSpPr>
          <p:cNvPr id="37898" name="文本框 10"/>
          <p:cNvSpPr txBox="1">
            <a:spLocks noChangeArrowheads="1"/>
          </p:cNvSpPr>
          <p:nvPr/>
        </p:nvSpPr>
        <p:spPr bwMode="auto">
          <a:xfrm>
            <a:off x="6381080" y="6078049"/>
            <a:ext cx="59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CC"/>
                </a:solidFill>
              </a:rPr>
              <a:t>猫</a:t>
            </a:r>
          </a:p>
        </p:txBody>
      </p:sp>
      <p:sp>
        <p:nvSpPr>
          <p:cNvPr id="37899" name="文本框 11"/>
          <p:cNvSpPr txBox="1">
            <a:spLocks noChangeArrowheads="1"/>
          </p:cNvSpPr>
          <p:nvPr/>
        </p:nvSpPr>
        <p:spPr bwMode="auto">
          <a:xfrm>
            <a:off x="8466138" y="6273800"/>
            <a:ext cx="5969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a:solidFill>
                  <a:srgbClr val="0000CC"/>
                </a:solidFill>
              </a:rPr>
              <a:t>猪</a:t>
            </a:r>
          </a:p>
        </p:txBody>
      </p:sp>
      <p:pic>
        <p:nvPicPr>
          <p:cNvPr id="37900" name="图片 7"/>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6718301" y="3187700"/>
            <a:ext cx="1090612"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3" name="直接箭头连接符 12"/>
          <p:cNvCxnSpPr/>
          <p:nvPr/>
        </p:nvCxnSpPr>
        <p:spPr>
          <a:xfrm flipV="1">
            <a:off x="3861161" y="3893454"/>
            <a:ext cx="2738552" cy="162262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V="1">
            <a:off x="4933157" y="3893454"/>
            <a:ext cx="1880393" cy="1608333"/>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V="1">
            <a:off x="6813550" y="3908501"/>
            <a:ext cx="363538" cy="1001712"/>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H="1" flipV="1">
            <a:off x="7545546" y="3879363"/>
            <a:ext cx="1014096" cy="1622424"/>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7905" name="文本框 22"/>
          <p:cNvSpPr txBox="1">
            <a:spLocks noChangeArrowheads="1"/>
          </p:cNvSpPr>
          <p:nvPr/>
        </p:nvSpPr>
        <p:spPr bwMode="auto">
          <a:xfrm>
            <a:off x="7808913" y="3164571"/>
            <a:ext cx="1008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b="1" dirty="0">
                <a:solidFill>
                  <a:srgbClr val="0000CC"/>
                </a:solidFill>
              </a:rPr>
              <a:t>动物</a:t>
            </a:r>
          </a:p>
        </p:txBody>
      </p:sp>
      <p:sp>
        <p:nvSpPr>
          <p:cNvPr id="37906" name="文本框 23"/>
          <p:cNvSpPr txBox="1">
            <a:spLocks noChangeArrowheads="1"/>
          </p:cNvSpPr>
          <p:nvPr/>
        </p:nvSpPr>
        <p:spPr bwMode="auto">
          <a:xfrm>
            <a:off x="4553744" y="4009308"/>
            <a:ext cx="4525962"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dirty="0">
                <a:solidFill>
                  <a:srgbClr val="FF0000"/>
                </a:solidFill>
              </a:rPr>
              <a:t>当猎人的枪声响起时，不同动物开始</a:t>
            </a:r>
            <a:r>
              <a:rPr lang="en-US" altLang="zh-CN" sz="1800" b="1" dirty="0">
                <a:solidFill>
                  <a:srgbClr val="FF0000"/>
                </a:solidFill>
              </a:rPr>
              <a:t>run()</a:t>
            </a:r>
            <a:r>
              <a:rPr lang="zh-CN" altLang="en-US" sz="1800" b="1" dirty="0">
                <a:solidFill>
                  <a:srgbClr val="FF0000"/>
                </a:solidFill>
              </a:rPr>
              <a:t>，它们不同的奔跑方式就是多态</a:t>
            </a:r>
          </a:p>
        </p:txBody>
      </p:sp>
      <p:sp>
        <p:nvSpPr>
          <p:cNvPr id="8" name="对话气泡: 矩形 7"/>
          <p:cNvSpPr/>
          <p:nvPr/>
        </p:nvSpPr>
        <p:spPr>
          <a:xfrm>
            <a:off x="232269" y="4931739"/>
            <a:ext cx="2304256" cy="1728709"/>
          </a:xfrm>
          <a:prstGeom prst="wedgeRectCallout">
            <a:avLst>
              <a:gd name="adj1" fmla="val 4808"/>
              <a:gd name="adj2" fmla="val -74428"/>
            </a:avLst>
          </a:prstGeom>
          <a:gradFill>
            <a:gsLst>
              <a:gs pos="0">
                <a:srgbClr val="FFFF00"/>
              </a:gs>
              <a:gs pos="48000">
                <a:schemeClr val="accent2">
                  <a:lumMod val="20000"/>
                  <a:lumOff val="80000"/>
                </a:schemeClr>
              </a:gs>
              <a:gs pos="100000">
                <a:schemeClr val="accent4">
                  <a:lumMod val="60000"/>
                  <a:lumOff val="40000"/>
                </a:schemeClr>
              </a:gs>
            </a:gsLst>
            <a:lin ang="162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b="1" dirty="0">
              <a:solidFill>
                <a:schemeClr val="tx1"/>
              </a:solidFill>
            </a:endParaRPr>
          </a:p>
          <a:p>
            <a:pPr algn="ctr"/>
            <a:r>
              <a:rPr lang="en-US" altLang="zh-CN" b="1" dirty="0">
                <a:solidFill>
                  <a:schemeClr val="tx1"/>
                </a:solidFill>
              </a:rPr>
              <a:t>F</a:t>
            </a:r>
            <a:r>
              <a:rPr lang="zh-CN" altLang="en-US" b="1" dirty="0">
                <a:solidFill>
                  <a:schemeClr val="tx1"/>
                </a:solidFill>
              </a:rPr>
              <a:t>即为多态函数，当传递狗对象给</a:t>
            </a:r>
            <a:r>
              <a:rPr lang="en-US" altLang="zh-CN" b="1" dirty="0">
                <a:solidFill>
                  <a:schemeClr val="tx1"/>
                </a:solidFill>
              </a:rPr>
              <a:t>p</a:t>
            </a:r>
            <a:r>
              <a:rPr lang="zh-CN" altLang="en-US" b="1" dirty="0">
                <a:solidFill>
                  <a:schemeClr val="tx1"/>
                </a:solidFill>
              </a:rPr>
              <a:t>时，执行</a:t>
            </a:r>
            <a:r>
              <a:rPr lang="zh-CN" altLang="en-US" b="1" dirty="0">
                <a:solidFill>
                  <a:srgbClr val="FF0000"/>
                </a:solidFill>
              </a:rPr>
              <a:t>狗</a:t>
            </a:r>
            <a:r>
              <a:rPr lang="en-US" altLang="zh-CN" b="1" dirty="0">
                <a:solidFill>
                  <a:srgbClr val="FF0000"/>
                </a:solidFill>
              </a:rPr>
              <a:t>.run()</a:t>
            </a:r>
          </a:p>
          <a:p>
            <a:pPr algn="ctr"/>
            <a:r>
              <a:rPr lang="zh-CN" altLang="en-US" b="1" dirty="0">
                <a:solidFill>
                  <a:schemeClr val="tx1"/>
                </a:solidFill>
              </a:rPr>
              <a:t>传递猫对象给</a:t>
            </a:r>
            <a:r>
              <a:rPr lang="en-US" altLang="zh-CN" b="1" dirty="0">
                <a:solidFill>
                  <a:schemeClr val="tx1"/>
                </a:solidFill>
              </a:rPr>
              <a:t>p</a:t>
            </a:r>
            <a:r>
              <a:rPr lang="zh-CN" altLang="en-US" b="1" dirty="0">
                <a:solidFill>
                  <a:schemeClr val="tx1"/>
                </a:solidFill>
              </a:rPr>
              <a:t>时，执行</a:t>
            </a:r>
            <a:r>
              <a:rPr lang="zh-CN" altLang="en-US" b="1" dirty="0">
                <a:solidFill>
                  <a:srgbClr val="FF0000"/>
                </a:solidFill>
              </a:rPr>
              <a:t>猫</a:t>
            </a:r>
            <a:r>
              <a:rPr lang="en-US" altLang="zh-CN" b="1" dirty="0">
                <a:solidFill>
                  <a:srgbClr val="FF0000"/>
                </a:solidFill>
              </a:rPr>
              <a:t>.run()……</a:t>
            </a:r>
          </a:p>
          <a:p>
            <a:pPr algn="ctr"/>
            <a:endParaRPr lang="zh-CN" altLang="en-US" b="1" dirty="0">
              <a:solidFill>
                <a:schemeClr val="tx1"/>
              </a:solidFill>
            </a:endParaRPr>
          </a:p>
        </p:txBody>
      </p:sp>
    </p:spTree>
    <p:extLst>
      <p:ext uri="{BB962C8B-B14F-4D97-AF65-F5344CB8AC3E}">
        <p14:creationId xmlns:p14="http://schemas.microsoft.com/office/powerpoint/2010/main" val="42895557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39938">
                                            <p:txEl>
                                              <p:pRg st="3" end="3"/>
                                            </p:txEl>
                                          </p:spTgt>
                                        </p:tgtEl>
                                        <p:attrNameLst>
                                          <p:attrName>style.visibility</p:attrName>
                                        </p:attrNameLst>
                                      </p:cBhvr>
                                      <p:to>
                                        <p:strVal val="visible"/>
                                      </p:to>
                                    </p:set>
                                    <p:anim calcmode="lin" valueType="num">
                                      <p:cBhvr>
                                        <p:cTn id="7" dur="1000" fill="hold"/>
                                        <p:tgtEl>
                                          <p:spTgt spid="39938">
                                            <p:txEl>
                                              <p:pRg st="3" end="3"/>
                                            </p:txEl>
                                          </p:spTgt>
                                        </p:tgtEl>
                                        <p:attrNameLst>
                                          <p:attrName>ppt_w</p:attrName>
                                        </p:attrNameLst>
                                      </p:cBhvr>
                                      <p:tavLst>
                                        <p:tav tm="0">
                                          <p:val>
                                            <p:fltVal val="0"/>
                                          </p:val>
                                        </p:tav>
                                        <p:tav tm="100000">
                                          <p:val>
                                            <p:strVal val="#ppt_w"/>
                                          </p:val>
                                        </p:tav>
                                      </p:tavLst>
                                    </p:anim>
                                    <p:anim calcmode="lin" valueType="num">
                                      <p:cBhvr>
                                        <p:cTn id="8" dur="1000" fill="hold"/>
                                        <p:tgtEl>
                                          <p:spTgt spid="39938">
                                            <p:txEl>
                                              <p:pRg st="3" end="3"/>
                                            </p:txEl>
                                          </p:spTgt>
                                        </p:tgtEl>
                                        <p:attrNameLst>
                                          <p:attrName>ppt_h</p:attrName>
                                        </p:attrNameLst>
                                      </p:cBhvr>
                                      <p:tavLst>
                                        <p:tav tm="0">
                                          <p:val>
                                            <p:fltVal val="0"/>
                                          </p:val>
                                        </p:tav>
                                        <p:tav tm="100000">
                                          <p:val>
                                            <p:strVal val="#ppt_h"/>
                                          </p:val>
                                        </p:tav>
                                      </p:tavLst>
                                    </p:anim>
                                    <p:anim calcmode="lin" valueType="num">
                                      <p:cBhvr>
                                        <p:cTn id="9" dur="1000" fill="hold"/>
                                        <p:tgtEl>
                                          <p:spTgt spid="39938">
                                            <p:txEl>
                                              <p:pRg st="3" end="3"/>
                                            </p:txEl>
                                          </p:spTgt>
                                        </p:tgtEl>
                                        <p:attrNameLst>
                                          <p:attrName>style.rotation</p:attrName>
                                        </p:attrNameLst>
                                      </p:cBhvr>
                                      <p:tavLst>
                                        <p:tav tm="0">
                                          <p:val>
                                            <p:fltVal val="90"/>
                                          </p:val>
                                        </p:tav>
                                        <p:tav tm="100000">
                                          <p:val>
                                            <p:fltVal val="0"/>
                                          </p:val>
                                        </p:tav>
                                      </p:tavLst>
                                    </p:anim>
                                    <p:animEffect transition="in" filter="fade">
                                      <p:cBhvr>
                                        <p:cTn id="10" dur="1000"/>
                                        <p:tgtEl>
                                          <p:spTgt spid="39938">
                                            <p:txEl>
                                              <p:pRg st="3" end="3"/>
                                            </p:txEl>
                                          </p:spTgt>
                                        </p:tgtEl>
                                      </p:cBhvr>
                                    </p:animEffect>
                                  </p:childTnLst>
                                </p:cTn>
                              </p:par>
                              <p:par>
                                <p:cTn id="11" presetID="31" presetClass="entr" presetSubtype="0" fill="hold" nodeType="withEffect">
                                  <p:stCondLst>
                                    <p:cond delay="0"/>
                                  </p:stCondLst>
                                  <p:iterate type="lt">
                                    <p:tmPct val="5000"/>
                                  </p:iterate>
                                  <p:childTnLst>
                                    <p:set>
                                      <p:cBhvr>
                                        <p:cTn id="12" dur="1" fill="hold">
                                          <p:stCondLst>
                                            <p:cond delay="0"/>
                                          </p:stCondLst>
                                        </p:cTn>
                                        <p:tgtEl>
                                          <p:spTgt spid="39938">
                                            <p:txEl>
                                              <p:pRg st="4" end="4"/>
                                            </p:txEl>
                                          </p:spTgt>
                                        </p:tgtEl>
                                        <p:attrNameLst>
                                          <p:attrName>style.visibility</p:attrName>
                                        </p:attrNameLst>
                                      </p:cBhvr>
                                      <p:to>
                                        <p:strVal val="visible"/>
                                      </p:to>
                                    </p:set>
                                    <p:anim calcmode="lin" valueType="num">
                                      <p:cBhvr>
                                        <p:cTn id="13" dur="1000" fill="hold"/>
                                        <p:tgtEl>
                                          <p:spTgt spid="39938">
                                            <p:txEl>
                                              <p:pRg st="4" end="4"/>
                                            </p:txEl>
                                          </p:spTgt>
                                        </p:tgtEl>
                                        <p:attrNameLst>
                                          <p:attrName>ppt_w</p:attrName>
                                        </p:attrNameLst>
                                      </p:cBhvr>
                                      <p:tavLst>
                                        <p:tav tm="0">
                                          <p:val>
                                            <p:fltVal val="0"/>
                                          </p:val>
                                        </p:tav>
                                        <p:tav tm="100000">
                                          <p:val>
                                            <p:strVal val="#ppt_w"/>
                                          </p:val>
                                        </p:tav>
                                      </p:tavLst>
                                    </p:anim>
                                    <p:anim calcmode="lin" valueType="num">
                                      <p:cBhvr>
                                        <p:cTn id="14" dur="1000" fill="hold"/>
                                        <p:tgtEl>
                                          <p:spTgt spid="39938">
                                            <p:txEl>
                                              <p:pRg st="4" end="4"/>
                                            </p:txEl>
                                          </p:spTgt>
                                        </p:tgtEl>
                                        <p:attrNameLst>
                                          <p:attrName>ppt_h</p:attrName>
                                        </p:attrNameLst>
                                      </p:cBhvr>
                                      <p:tavLst>
                                        <p:tav tm="0">
                                          <p:val>
                                            <p:fltVal val="0"/>
                                          </p:val>
                                        </p:tav>
                                        <p:tav tm="100000">
                                          <p:val>
                                            <p:strVal val="#ppt_h"/>
                                          </p:val>
                                        </p:tav>
                                      </p:tavLst>
                                    </p:anim>
                                    <p:anim calcmode="lin" valueType="num">
                                      <p:cBhvr>
                                        <p:cTn id="15" dur="1000" fill="hold"/>
                                        <p:tgtEl>
                                          <p:spTgt spid="39938">
                                            <p:txEl>
                                              <p:pRg st="4" end="4"/>
                                            </p:txEl>
                                          </p:spTgt>
                                        </p:tgtEl>
                                        <p:attrNameLst>
                                          <p:attrName>style.rotation</p:attrName>
                                        </p:attrNameLst>
                                      </p:cBhvr>
                                      <p:tavLst>
                                        <p:tav tm="0">
                                          <p:val>
                                            <p:fltVal val="90"/>
                                          </p:val>
                                        </p:tav>
                                        <p:tav tm="100000">
                                          <p:val>
                                            <p:fltVal val="0"/>
                                          </p:val>
                                        </p:tav>
                                      </p:tavLst>
                                    </p:anim>
                                    <p:animEffect transition="in" filter="fade">
                                      <p:cBhvr>
                                        <p:cTn id="16" dur="1000"/>
                                        <p:tgtEl>
                                          <p:spTgt spid="39938">
                                            <p:txEl>
                                              <p:pRg st="4" end="4"/>
                                            </p:txEl>
                                          </p:spTgt>
                                        </p:tgtEl>
                                      </p:cBhvr>
                                    </p:animEffect>
                                  </p:childTnLst>
                                </p:cTn>
                              </p:par>
                              <p:par>
                                <p:cTn id="17" presetID="31" presetClass="entr" presetSubtype="0" fill="hold" nodeType="withEffect">
                                  <p:stCondLst>
                                    <p:cond delay="0"/>
                                  </p:stCondLst>
                                  <p:iterate type="lt">
                                    <p:tmPct val="5000"/>
                                  </p:iterate>
                                  <p:childTnLst>
                                    <p:set>
                                      <p:cBhvr>
                                        <p:cTn id="18" dur="1" fill="hold">
                                          <p:stCondLst>
                                            <p:cond delay="0"/>
                                          </p:stCondLst>
                                        </p:cTn>
                                        <p:tgtEl>
                                          <p:spTgt spid="39938">
                                            <p:txEl>
                                              <p:pRg st="5" end="5"/>
                                            </p:txEl>
                                          </p:spTgt>
                                        </p:tgtEl>
                                        <p:attrNameLst>
                                          <p:attrName>style.visibility</p:attrName>
                                        </p:attrNameLst>
                                      </p:cBhvr>
                                      <p:to>
                                        <p:strVal val="visible"/>
                                      </p:to>
                                    </p:set>
                                    <p:anim calcmode="lin" valueType="num">
                                      <p:cBhvr>
                                        <p:cTn id="19" dur="1000" fill="hold"/>
                                        <p:tgtEl>
                                          <p:spTgt spid="39938">
                                            <p:txEl>
                                              <p:pRg st="5" end="5"/>
                                            </p:txEl>
                                          </p:spTgt>
                                        </p:tgtEl>
                                        <p:attrNameLst>
                                          <p:attrName>ppt_w</p:attrName>
                                        </p:attrNameLst>
                                      </p:cBhvr>
                                      <p:tavLst>
                                        <p:tav tm="0">
                                          <p:val>
                                            <p:fltVal val="0"/>
                                          </p:val>
                                        </p:tav>
                                        <p:tav tm="100000">
                                          <p:val>
                                            <p:strVal val="#ppt_w"/>
                                          </p:val>
                                        </p:tav>
                                      </p:tavLst>
                                    </p:anim>
                                    <p:anim calcmode="lin" valueType="num">
                                      <p:cBhvr>
                                        <p:cTn id="20" dur="1000" fill="hold"/>
                                        <p:tgtEl>
                                          <p:spTgt spid="39938">
                                            <p:txEl>
                                              <p:pRg st="5" end="5"/>
                                            </p:txEl>
                                          </p:spTgt>
                                        </p:tgtEl>
                                        <p:attrNameLst>
                                          <p:attrName>ppt_h</p:attrName>
                                        </p:attrNameLst>
                                      </p:cBhvr>
                                      <p:tavLst>
                                        <p:tav tm="0">
                                          <p:val>
                                            <p:fltVal val="0"/>
                                          </p:val>
                                        </p:tav>
                                        <p:tav tm="100000">
                                          <p:val>
                                            <p:strVal val="#ppt_h"/>
                                          </p:val>
                                        </p:tav>
                                      </p:tavLst>
                                    </p:anim>
                                    <p:anim calcmode="lin" valueType="num">
                                      <p:cBhvr>
                                        <p:cTn id="21" dur="1000" fill="hold"/>
                                        <p:tgtEl>
                                          <p:spTgt spid="39938">
                                            <p:txEl>
                                              <p:pRg st="5" end="5"/>
                                            </p:txEl>
                                          </p:spTgt>
                                        </p:tgtEl>
                                        <p:attrNameLst>
                                          <p:attrName>style.rotation</p:attrName>
                                        </p:attrNameLst>
                                      </p:cBhvr>
                                      <p:tavLst>
                                        <p:tav tm="0">
                                          <p:val>
                                            <p:fltVal val="90"/>
                                          </p:val>
                                        </p:tav>
                                        <p:tav tm="100000">
                                          <p:val>
                                            <p:fltVal val="0"/>
                                          </p:val>
                                        </p:tav>
                                      </p:tavLst>
                                    </p:anim>
                                    <p:animEffect transition="in" filter="fade">
                                      <p:cBhvr>
                                        <p:cTn id="22" dur="1000"/>
                                        <p:tgtEl>
                                          <p:spTgt spid="39938">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684213" y="116632"/>
            <a:ext cx="7772400" cy="719137"/>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1" hangingPunct="1"/>
            <a:r>
              <a:rPr lang="en-US" altLang="zh-CN" b="1" kern="1200" dirty="0">
                <a:solidFill>
                  <a:schemeClr val="tx1"/>
                </a:solidFill>
                <a:latin typeface="Arial" panose="020B0604020202020204" pitchFamily="34" charset="0"/>
                <a:ea typeface="宋体" panose="02010600030101010101" pitchFamily="2" charset="-122"/>
                <a:cs typeface="+mn-cs"/>
              </a:rPr>
              <a:t>1.3 </a:t>
            </a:r>
            <a:r>
              <a:rPr lang="en-US" altLang="zh-CN" b="1" kern="1200" dirty="0">
                <a:solidFill>
                  <a:srgbClr val="0000CC"/>
                </a:solidFill>
                <a:latin typeface="Arial" panose="020B0604020202020204" pitchFamily="34" charset="0"/>
                <a:ea typeface="宋体" panose="02010600030101010101" pitchFamily="2" charset="-122"/>
                <a:cs typeface="+mn-cs"/>
              </a:rPr>
              <a:t>C++</a:t>
            </a:r>
            <a:r>
              <a:rPr lang="zh-CN" altLang="en-US" b="1" kern="1200" dirty="0">
                <a:solidFill>
                  <a:schemeClr val="tx1"/>
                </a:solidFill>
                <a:latin typeface="Arial" panose="020B0604020202020204" pitchFamily="34" charset="0"/>
                <a:ea typeface="宋体" panose="02010600030101010101" pitchFamily="2" charset="-122"/>
                <a:cs typeface="+mn-cs"/>
              </a:rPr>
              <a:t>与</a:t>
            </a:r>
            <a:r>
              <a:rPr lang="zh-CN" altLang="en-US" b="1" kern="1200" dirty="0">
                <a:solidFill>
                  <a:srgbClr val="FF0000"/>
                </a:solidFill>
                <a:latin typeface="Arial" panose="020B0604020202020204" pitchFamily="34" charset="0"/>
                <a:ea typeface="宋体" panose="02010600030101010101" pitchFamily="2" charset="-122"/>
                <a:cs typeface="+mn-cs"/>
              </a:rPr>
              <a:t>面向对象程序设计</a:t>
            </a:r>
          </a:p>
        </p:txBody>
      </p:sp>
      <p:sp>
        <p:nvSpPr>
          <p:cNvPr id="43011" name="Rectangle 3"/>
          <p:cNvSpPr>
            <a:spLocks noGrp="1" noChangeArrowheads="1"/>
          </p:cNvSpPr>
          <p:nvPr>
            <p:ph type="body" idx="1"/>
          </p:nvPr>
        </p:nvSpPr>
        <p:spPr>
          <a:xfrm>
            <a:off x="684213" y="1196752"/>
            <a:ext cx="7991475" cy="4968875"/>
          </a:xfrm>
          <a:noFill/>
        </p:spPr>
        <p:txBody>
          <a:bodyPr/>
          <a:lstStyle/>
          <a:p>
            <a:r>
              <a:rPr lang="en-US" altLang="zh-CN" b="1" dirty="0"/>
              <a:t>1.3.1 C++</a:t>
            </a:r>
            <a:r>
              <a:rPr lang="zh-CN" altLang="zh-CN" b="1" dirty="0"/>
              <a:t>简史</a:t>
            </a:r>
          </a:p>
          <a:p>
            <a:pPr eaLnBrk="1" hangingPunct="1">
              <a:lnSpc>
                <a:spcPct val="80000"/>
              </a:lnSpc>
              <a:buFontTx/>
              <a:buNone/>
            </a:pPr>
            <a:endParaRPr lang="zh-CN" altLang="en-US" b="1" dirty="0"/>
          </a:p>
          <a:p>
            <a:pPr eaLnBrk="1" hangingPunct="1">
              <a:lnSpc>
                <a:spcPct val="80000"/>
              </a:lnSpc>
              <a:buFontTx/>
              <a:buNone/>
            </a:pPr>
            <a:r>
              <a:rPr lang="en-US" altLang="zh-CN" sz="2800" b="1" dirty="0">
                <a:solidFill>
                  <a:srgbClr val="0000CC"/>
                </a:solidFill>
              </a:rPr>
              <a:t>1.</a:t>
            </a:r>
            <a:r>
              <a:rPr lang="zh-CN" altLang="en-US" sz="2800" b="1" dirty="0">
                <a:solidFill>
                  <a:srgbClr val="0000CC"/>
                </a:solidFill>
              </a:rPr>
              <a:t>面向对象语言概况</a:t>
            </a:r>
          </a:p>
          <a:p>
            <a:pPr eaLnBrk="1" hangingPunct="1">
              <a:lnSpc>
                <a:spcPct val="80000"/>
              </a:lnSpc>
            </a:pPr>
            <a:r>
              <a:rPr lang="zh-CN" altLang="en-US" sz="2000" b="1" dirty="0">
                <a:solidFill>
                  <a:srgbClr val="FF0000"/>
                </a:solidFill>
              </a:rPr>
              <a:t>最早最成熟的领域</a:t>
            </a:r>
          </a:p>
          <a:p>
            <a:pPr lvl="1" eaLnBrk="1" hangingPunct="1">
              <a:lnSpc>
                <a:spcPct val="80000"/>
              </a:lnSpc>
            </a:pPr>
            <a:r>
              <a:rPr lang="zh-CN" altLang="en-US" sz="1800" b="1" dirty="0"/>
              <a:t>萌芽于</a:t>
            </a:r>
            <a:r>
              <a:rPr lang="en-US" altLang="zh-CN" sz="1800" b="1" dirty="0"/>
              <a:t>60</a:t>
            </a:r>
            <a:r>
              <a:rPr lang="zh-CN" altLang="en-US" sz="1800" b="1" dirty="0"/>
              <a:t>年代（</a:t>
            </a:r>
            <a:r>
              <a:rPr lang="en-US" altLang="zh-CN" sz="1800" b="1" dirty="0" err="1"/>
              <a:t>Simula</a:t>
            </a:r>
            <a:r>
              <a:rPr lang="zh-CN" altLang="en-US" sz="1800" b="1" dirty="0"/>
              <a:t>），成熟于</a:t>
            </a:r>
            <a:r>
              <a:rPr lang="en-US" altLang="zh-CN" sz="1800" b="1" dirty="0"/>
              <a:t>80</a:t>
            </a:r>
            <a:r>
              <a:rPr lang="zh-CN" altLang="en-US" sz="1800" b="1" dirty="0"/>
              <a:t>年代</a:t>
            </a:r>
          </a:p>
          <a:p>
            <a:pPr lvl="1" eaLnBrk="1" hangingPunct="1">
              <a:lnSpc>
                <a:spcPct val="80000"/>
              </a:lnSpc>
            </a:pPr>
            <a:r>
              <a:rPr lang="en-US" altLang="zh-CN" sz="1800" b="1" dirty="0"/>
              <a:t>70</a:t>
            </a:r>
            <a:r>
              <a:rPr lang="zh-CN" altLang="en-US" sz="1800" b="1" dirty="0"/>
              <a:t>年代</a:t>
            </a:r>
            <a:r>
              <a:rPr lang="en-US" altLang="zh-CN" sz="1800" b="1" dirty="0"/>
              <a:t>,</a:t>
            </a:r>
            <a:r>
              <a:rPr lang="zh-CN" altLang="en-US" sz="1800" b="1" dirty="0"/>
              <a:t>纯面向对象语言</a:t>
            </a:r>
            <a:r>
              <a:rPr lang="en-US" altLang="zh-CN" sz="1800" b="1" dirty="0"/>
              <a:t>,</a:t>
            </a:r>
            <a:r>
              <a:rPr lang="en-US" altLang="zh-CN" sz="1800" b="1" dirty="0" err="1"/>
              <a:t>smalltalk</a:t>
            </a:r>
            <a:endParaRPr lang="en-US" altLang="zh-CN" sz="1800" b="1" dirty="0"/>
          </a:p>
          <a:p>
            <a:pPr lvl="1" eaLnBrk="1" hangingPunct="1">
              <a:lnSpc>
                <a:spcPct val="80000"/>
              </a:lnSpc>
            </a:pPr>
            <a:endParaRPr lang="en-US" altLang="zh-CN" sz="1800" b="1" dirty="0"/>
          </a:p>
          <a:p>
            <a:pPr eaLnBrk="1" hangingPunct="1">
              <a:lnSpc>
                <a:spcPct val="80000"/>
              </a:lnSpc>
            </a:pPr>
            <a:r>
              <a:rPr lang="zh-CN" altLang="en-US" sz="2000" b="1" dirty="0">
                <a:solidFill>
                  <a:srgbClr val="FF0000"/>
                </a:solidFill>
              </a:rPr>
              <a:t>常见面向对象的语言</a:t>
            </a:r>
          </a:p>
          <a:p>
            <a:pPr lvl="1" eaLnBrk="1" hangingPunct="1">
              <a:lnSpc>
                <a:spcPct val="80000"/>
              </a:lnSpc>
            </a:pPr>
            <a:r>
              <a:rPr lang="en-US" altLang="zh-CN" sz="1800" b="1" dirty="0"/>
              <a:t>Java</a:t>
            </a:r>
            <a:r>
              <a:rPr lang="zh-CN" altLang="en-US" sz="1800" b="1" dirty="0"/>
              <a:t>：纯面向对象的语言</a:t>
            </a:r>
          </a:p>
          <a:p>
            <a:pPr lvl="1" eaLnBrk="1" hangingPunct="1">
              <a:lnSpc>
                <a:spcPct val="80000"/>
              </a:lnSpc>
            </a:pPr>
            <a:r>
              <a:rPr lang="en-US" altLang="zh-CN" sz="1800" b="1" dirty="0" err="1"/>
              <a:t>VB.Net</a:t>
            </a:r>
            <a:r>
              <a:rPr lang="zh-CN" altLang="en-US" sz="1800" b="1" dirty="0"/>
              <a:t>：可视化程序设计</a:t>
            </a:r>
          </a:p>
          <a:p>
            <a:pPr lvl="2" eaLnBrk="1" hangingPunct="1">
              <a:lnSpc>
                <a:spcPct val="80000"/>
              </a:lnSpc>
            </a:pPr>
            <a:r>
              <a:rPr lang="zh-CN" altLang="en-US" sz="1600" b="1" dirty="0"/>
              <a:t>早期的</a:t>
            </a:r>
            <a:r>
              <a:rPr lang="en-US" altLang="zh-CN" sz="1600" b="1" dirty="0"/>
              <a:t>VB</a:t>
            </a:r>
            <a:r>
              <a:rPr lang="zh-CN" altLang="en-US" sz="1600" b="1" dirty="0"/>
              <a:t>或许算不上真正的面向对象程序设计语言，不具备面向对象程序的一些特征，但</a:t>
            </a:r>
            <a:r>
              <a:rPr lang="en-US" altLang="zh-CN" sz="1600" b="1" dirty="0"/>
              <a:t>VB.NET</a:t>
            </a:r>
            <a:r>
              <a:rPr lang="zh-CN" altLang="en-US" sz="1600" b="1" dirty="0"/>
              <a:t>已经改变了这一切！</a:t>
            </a:r>
          </a:p>
          <a:p>
            <a:pPr lvl="1" eaLnBrk="1" hangingPunct="1">
              <a:lnSpc>
                <a:spcPct val="80000"/>
              </a:lnSpc>
            </a:pPr>
            <a:r>
              <a:rPr lang="en-US" altLang="zh-CN" sz="1800" b="1" dirty="0"/>
              <a:t>C#</a:t>
            </a:r>
            <a:r>
              <a:rPr lang="zh-CN" altLang="en-US" sz="1800" b="1" dirty="0"/>
              <a:t>：具有</a:t>
            </a:r>
            <a:r>
              <a:rPr lang="en-US" altLang="zh-CN" sz="1800" b="1" dirty="0"/>
              <a:t>VB</a:t>
            </a:r>
            <a:r>
              <a:rPr lang="zh-CN" altLang="en-US" sz="1800" b="1" dirty="0"/>
              <a:t>和ＶＣ</a:t>
            </a:r>
            <a:r>
              <a:rPr lang="en-US" altLang="zh-CN" sz="1800" b="1" dirty="0"/>
              <a:t>++</a:t>
            </a:r>
            <a:r>
              <a:rPr lang="zh-CN" altLang="en-US" sz="1800" b="1" dirty="0"/>
              <a:t>的特征</a:t>
            </a:r>
          </a:p>
          <a:p>
            <a:pPr lvl="1" eaLnBrk="1" hangingPunct="1">
              <a:lnSpc>
                <a:spcPct val="80000"/>
              </a:lnSpc>
            </a:pPr>
            <a:r>
              <a:rPr lang="en-US" altLang="zh-CN" sz="1800" b="1" dirty="0"/>
              <a:t>C++</a:t>
            </a:r>
            <a:r>
              <a:rPr lang="zh-CN" altLang="en-US" sz="1800" b="1" dirty="0"/>
              <a:t>，</a:t>
            </a:r>
            <a:r>
              <a:rPr lang="en-US" altLang="zh-CN" sz="1800" b="1" dirty="0"/>
              <a:t>Object Pascal</a:t>
            </a:r>
            <a:r>
              <a:rPr lang="zh-CN" altLang="en-US" sz="1800" b="1" dirty="0"/>
              <a:t>，</a:t>
            </a:r>
            <a:r>
              <a:rPr lang="en-US" altLang="zh-CN" sz="1800" b="1" dirty="0" err="1"/>
              <a:t>Efficl</a:t>
            </a:r>
            <a:endParaRPr lang="en-US" altLang="zh-CN" sz="1800" b="1"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7" end="7"/>
                                            </p:txEl>
                                          </p:spTgt>
                                        </p:tgtEl>
                                        <p:attrNameLst>
                                          <p:attrName>style.visibility</p:attrName>
                                        </p:attrNameLst>
                                      </p:cBhvr>
                                      <p:to>
                                        <p:strVal val="visible"/>
                                      </p:to>
                                    </p:set>
                                    <p:anim calcmode="lin" valueType="num">
                                      <p:cBhvr additive="base">
                                        <p:cTn id="7"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8" end="8"/>
                                            </p:txEl>
                                          </p:spTgt>
                                        </p:tgtEl>
                                        <p:attrNameLst>
                                          <p:attrName>style.visibility</p:attrName>
                                        </p:attrNameLst>
                                      </p:cBhvr>
                                      <p:to>
                                        <p:strVal val="visible"/>
                                      </p:to>
                                    </p:set>
                                    <p:anim calcmode="lin" valueType="num">
                                      <p:cBhvr additive="base">
                                        <p:cTn id="11"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8" end="8"/>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3011">
                                            <p:txEl>
                                              <p:pRg st="9" end="9"/>
                                            </p:txEl>
                                          </p:spTgt>
                                        </p:tgtEl>
                                        <p:attrNameLst>
                                          <p:attrName>style.visibility</p:attrName>
                                        </p:attrNameLst>
                                      </p:cBhvr>
                                      <p:to>
                                        <p:strVal val="visible"/>
                                      </p:to>
                                    </p:set>
                                    <p:anim calcmode="lin" valueType="num">
                                      <p:cBhvr additive="base">
                                        <p:cTn id="15" dur="500" fill="hold"/>
                                        <p:tgtEl>
                                          <p:spTgt spid="43011">
                                            <p:txEl>
                                              <p:pRg st="9" end="9"/>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3011">
                                            <p:txEl>
                                              <p:pRg st="9" end="9"/>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3011">
                                            <p:txEl>
                                              <p:pRg st="10" end="10"/>
                                            </p:txEl>
                                          </p:spTgt>
                                        </p:tgtEl>
                                        <p:attrNameLst>
                                          <p:attrName>style.visibility</p:attrName>
                                        </p:attrNameLst>
                                      </p:cBhvr>
                                      <p:to>
                                        <p:strVal val="visible"/>
                                      </p:to>
                                    </p:set>
                                    <p:anim calcmode="lin" valueType="num">
                                      <p:cBhvr additive="base">
                                        <p:cTn id="19" dur="500" fill="hold"/>
                                        <p:tgtEl>
                                          <p:spTgt spid="43011">
                                            <p:txEl>
                                              <p:pRg st="10" end="10"/>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3011">
                                            <p:txEl>
                                              <p:pRg st="10" end="10"/>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43011">
                                            <p:txEl>
                                              <p:pRg st="11" end="11"/>
                                            </p:txEl>
                                          </p:spTgt>
                                        </p:tgtEl>
                                        <p:attrNameLst>
                                          <p:attrName>style.visibility</p:attrName>
                                        </p:attrNameLst>
                                      </p:cBhvr>
                                      <p:to>
                                        <p:strVal val="visible"/>
                                      </p:to>
                                    </p:set>
                                    <p:anim calcmode="lin" valueType="num">
                                      <p:cBhvr additive="base">
                                        <p:cTn id="23" dur="500" fill="hold"/>
                                        <p:tgtEl>
                                          <p:spTgt spid="43011">
                                            <p:txEl>
                                              <p:pRg st="11" end="11"/>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43011">
                                            <p:txEl>
                                              <p:pRg st="11" end="11"/>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43011">
                                            <p:txEl>
                                              <p:pRg st="12" end="12"/>
                                            </p:txEl>
                                          </p:spTgt>
                                        </p:tgtEl>
                                        <p:attrNameLst>
                                          <p:attrName>style.visibility</p:attrName>
                                        </p:attrNameLst>
                                      </p:cBhvr>
                                      <p:to>
                                        <p:strVal val="visible"/>
                                      </p:to>
                                    </p:set>
                                    <p:anim calcmode="lin" valueType="num">
                                      <p:cBhvr additive="base">
                                        <p:cTn id="27" dur="500" fill="hold"/>
                                        <p:tgtEl>
                                          <p:spTgt spid="43011">
                                            <p:txEl>
                                              <p:pRg st="12" end="1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43011">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395288" y="260350"/>
            <a:ext cx="8158162" cy="673100"/>
          </a:xfrm>
        </p:spPr>
        <p:txBody>
          <a:bodyPr/>
          <a:lstStyle/>
          <a:p>
            <a:r>
              <a:rPr lang="en-US" altLang="zh-CN" b="1" dirty="0"/>
              <a:t>1.3.1 </a:t>
            </a:r>
            <a:r>
              <a:rPr lang="en-US" altLang="zh-CN" b="1" dirty="0">
                <a:solidFill>
                  <a:srgbClr val="FF0000"/>
                </a:solidFill>
              </a:rPr>
              <a:t>C++</a:t>
            </a:r>
            <a:r>
              <a:rPr lang="zh-CN" altLang="zh-CN" b="1" dirty="0"/>
              <a:t>简史</a:t>
            </a:r>
          </a:p>
        </p:txBody>
      </p:sp>
      <p:sp>
        <p:nvSpPr>
          <p:cNvPr id="44035" name="Rectangle 3"/>
          <p:cNvSpPr>
            <a:spLocks noGrp="1" noChangeArrowheads="1"/>
          </p:cNvSpPr>
          <p:nvPr>
            <p:ph type="body" idx="1"/>
          </p:nvPr>
        </p:nvSpPr>
        <p:spPr>
          <a:xfrm>
            <a:off x="468313" y="1268413"/>
            <a:ext cx="8497668" cy="3456731"/>
          </a:xfrm>
        </p:spPr>
        <p:txBody>
          <a:bodyPr/>
          <a:lstStyle/>
          <a:p>
            <a:pPr eaLnBrk="1" hangingPunct="1">
              <a:lnSpc>
                <a:spcPct val="90000"/>
              </a:lnSpc>
              <a:buFontTx/>
              <a:buNone/>
            </a:pPr>
            <a:r>
              <a:rPr lang="en-US" altLang="zh-CN" sz="2800" b="1" dirty="0">
                <a:solidFill>
                  <a:srgbClr val="0000CC"/>
                </a:solidFill>
              </a:rPr>
              <a:t>2</a:t>
            </a:r>
            <a:r>
              <a:rPr lang="zh-CN" altLang="en-US" sz="2800" b="1" dirty="0">
                <a:solidFill>
                  <a:srgbClr val="0000CC"/>
                </a:solidFill>
              </a:rPr>
              <a:t>、</a:t>
            </a:r>
            <a:r>
              <a:rPr lang="en-US" altLang="zh-CN" sz="2800" b="1" dirty="0">
                <a:solidFill>
                  <a:srgbClr val="0000CC"/>
                </a:solidFill>
              </a:rPr>
              <a:t>C++</a:t>
            </a:r>
            <a:r>
              <a:rPr lang="zh-CN" altLang="en-US" sz="2800" b="1" dirty="0">
                <a:solidFill>
                  <a:srgbClr val="0000CC"/>
                </a:solidFill>
              </a:rPr>
              <a:t>简史</a:t>
            </a:r>
          </a:p>
          <a:p>
            <a:pPr eaLnBrk="1" hangingPunct="1">
              <a:lnSpc>
                <a:spcPct val="90000"/>
              </a:lnSpc>
            </a:pPr>
            <a:r>
              <a:rPr lang="en-US" altLang="zh-CN" sz="2800" b="1" dirty="0">
                <a:solidFill>
                  <a:schemeClr val="folHlink"/>
                </a:solidFill>
              </a:rPr>
              <a:t>C++</a:t>
            </a:r>
            <a:r>
              <a:rPr lang="zh-CN" altLang="en-US" sz="2800" b="1" dirty="0">
                <a:solidFill>
                  <a:schemeClr val="folHlink"/>
                </a:solidFill>
              </a:rPr>
              <a:t>起源</a:t>
            </a:r>
          </a:p>
          <a:p>
            <a:pPr lvl="1" eaLnBrk="1" hangingPunct="1">
              <a:lnSpc>
                <a:spcPct val="90000"/>
              </a:lnSpc>
            </a:pPr>
            <a:r>
              <a:rPr lang="en-US" altLang="zh-CN" sz="2000" b="1" dirty="0"/>
              <a:t>20</a:t>
            </a:r>
            <a:r>
              <a:rPr lang="zh-CN" altLang="en-US" sz="2000" b="1" dirty="0"/>
              <a:t>世纪</a:t>
            </a:r>
            <a:r>
              <a:rPr lang="en-US" altLang="zh-CN" sz="2000" b="1" dirty="0"/>
              <a:t>80</a:t>
            </a:r>
            <a:r>
              <a:rPr lang="zh-CN" altLang="en-US" sz="2000" b="1" dirty="0"/>
              <a:t>年代，</a:t>
            </a:r>
            <a:r>
              <a:rPr lang="en-US" altLang="zh-CN" sz="2000" b="1" dirty="0"/>
              <a:t>AT&amp;T Bell</a:t>
            </a:r>
            <a:r>
              <a:rPr lang="zh-CN" altLang="en-US" sz="2000" b="1" dirty="0"/>
              <a:t>　实验室　</a:t>
            </a:r>
            <a:r>
              <a:rPr lang="en-US" altLang="zh-CN" sz="2000" b="1" dirty="0"/>
              <a:t>Bjarne </a:t>
            </a:r>
            <a:r>
              <a:rPr lang="en-US" altLang="zh-CN" sz="2000" b="1" dirty="0" err="1"/>
              <a:t>Stroustrup</a:t>
            </a:r>
            <a:endParaRPr lang="en-US" altLang="zh-CN" sz="2000" b="1" dirty="0"/>
          </a:p>
          <a:p>
            <a:pPr eaLnBrk="1" hangingPunct="1">
              <a:lnSpc>
                <a:spcPct val="90000"/>
              </a:lnSpc>
            </a:pPr>
            <a:r>
              <a:rPr lang="en-US" altLang="zh-CN" sz="2800" b="1" dirty="0">
                <a:solidFill>
                  <a:schemeClr val="folHlink"/>
                </a:solidFill>
              </a:rPr>
              <a:t>C++</a:t>
            </a:r>
            <a:r>
              <a:rPr lang="zh-CN" altLang="en-US" sz="2800" b="1" dirty="0">
                <a:solidFill>
                  <a:schemeClr val="folHlink"/>
                </a:solidFill>
              </a:rPr>
              <a:t>发展</a:t>
            </a:r>
          </a:p>
          <a:p>
            <a:pPr lvl="1" eaLnBrk="1" hangingPunct="1">
              <a:lnSpc>
                <a:spcPct val="90000"/>
              </a:lnSpc>
            </a:pPr>
            <a:r>
              <a:rPr lang="en-US" altLang="zh-CN" sz="2400" b="1" dirty="0">
                <a:solidFill>
                  <a:schemeClr val="folHlink"/>
                </a:solidFill>
              </a:rPr>
              <a:t>B </a:t>
            </a:r>
            <a:r>
              <a:rPr lang="en-US" altLang="zh-CN" sz="2400" b="1" dirty="0"/>
              <a:t>→</a:t>
            </a:r>
            <a:r>
              <a:rPr lang="en-US" altLang="zh-CN" sz="2400" b="1" dirty="0">
                <a:solidFill>
                  <a:schemeClr val="folHlink"/>
                </a:solidFill>
              </a:rPr>
              <a:t> C</a:t>
            </a:r>
            <a:r>
              <a:rPr lang="en-US" altLang="zh-CN" sz="2400" b="1" dirty="0"/>
              <a:t>→ </a:t>
            </a:r>
            <a:r>
              <a:rPr lang="zh-CN" altLang="en-US" sz="2400" b="1" dirty="0"/>
              <a:t>带类的</a:t>
            </a:r>
            <a:r>
              <a:rPr lang="en-US" altLang="zh-CN" sz="2400" b="1" dirty="0"/>
              <a:t>C → C++ → </a:t>
            </a:r>
            <a:r>
              <a:rPr lang="zh-CN" altLang="en-US" sz="2400" b="1" dirty="0"/>
              <a:t>标准</a:t>
            </a:r>
            <a:r>
              <a:rPr lang="en-US" altLang="zh-CN" sz="2400" b="1" dirty="0"/>
              <a:t>C++ → </a:t>
            </a:r>
            <a:r>
              <a:rPr lang="zh-CN" altLang="en-US" sz="2400" b="1" dirty="0"/>
              <a:t>托管</a:t>
            </a:r>
            <a:r>
              <a:rPr lang="en-US" altLang="zh-CN" sz="2400" b="1" dirty="0"/>
              <a:t>C++</a:t>
            </a:r>
            <a:endParaRPr lang="en-US" altLang="zh-CN" sz="2400" b="1" dirty="0">
              <a:solidFill>
                <a:schemeClr val="folHlink"/>
              </a:solidFill>
            </a:endParaRPr>
          </a:p>
          <a:p>
            <a:pPr eaLnBrk="1" hangingPunct="1">
              <a:lnSpc>
                <a:spcPct val="90000"/>
              </a:lnSpc>
            </a:pPr>
            <a:r>
              <a:rPr lang="en-US" altLang="zh-CN" sz="2800" b="1" dirty="0">
                <a:solidFill>
                  <a:schemeClr val="folHlink"/>
                </a:solidFill>
              </a:rPr>
              <a:t>C++</a:t>
            </a:r>
            <a:r>
              <a:rPr lang="zh-CN" altLang="en-US" sz="2800" b="1" dirty="0">
                <a:solidFill>
                  <a:schemeClr val="folHlink"/>
                </a:solidFill>
              </a:rPr>
              <a:t>标准的修订</a:t>
            </a:r>
            <a:endParaRPr lang="en-US" altLang="zh-CN" sz="2800" b="1"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467" y="4005064"/>
            <a:ext cx="8860987" cy="1440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4035">
                                            <p:txEl>
                                              <p:pRg st="5" end="5"/>
                                            </p:txEl>
                                          </p:spTgt>
                                        </p:tgtEl>
                                        <p:attrNameLst>
                                          <p:attrName>style.visibility</p:attrName>
                                        </p:attrNameLst>
                                      </p:cBhvr>
                                      <p:to>
                                        <p:strVal val="visible"/>
                                      </p:to>
                                    </p:set>
                                    <p:anim calcmode="lin" valueType="num">
                                      <p:cBhvr additive="base">
                                        <p:cTn id="7" dur="500" fill="hold"/>
                                        <p:tgtEl>
                                          <p:spTgt spid="4403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4035">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4321" y="21497"/>
            <a:ext cx="8007350" cy="889000"/>
          </a:xfrm>
        </p:spPr>
        <p:txBody>
          <a:bodyPr/>
          <a:lstStyle/>
          <a:p>
            <a:r>
              <a:rPr lang="en-US" altLang="zh-CN" b="1" dirty="0"/>
              <a:t>1.3.1 </a:t>
            </a:r>
            <a:r>
              <a:rPr lang="en-US" altLang="zh-CN" b="1" dirty="0">
                <a:solidFill>
                  <a:srgbClr val="FF0000"/>
                </a:solidFill>
              </a:rPr>
              <a:t>C++</a:t>
            </a:r>
            <a:r>
              <a:rPr lang="zh-CN" altLang="zh-CN" b="1" dirty="0"/>
              <a:t>简史</a:t>
            </a:r>
          </a:p>
        </p:txBody>
      </p:sp>
      <p:sp>
        <p:nvSpPr>
          <p:cNvPr id="43011" name="Rectangle 3"/>
          <p:cNvSpPr>
            <a:spLocks noGrp="1" noChangeArrowheads="1"/>
          </p:cNvSpPr>
          <p:nvPr>
            <p:ph type="body" idx="1"/>
          </p:nvPr>
        </p:nvSpPr>
        <p:spPr>
          <a:xfrm>
            <a:off x="1" y="1149350"/>
            <a:ext cx="8820472" cy="3240261"/>
          </a:xfrm>
        </p:spPr>
        <p:txBody>
          <a:bodyPr/>
          <a:lstStyle/>
          <a:p>
            <a:pPr eaLnBrk="1" hangingPunct="1"/>
            <a:r>
              <a:rPr lang="en-US" altLang="zh-CN" sz="2800" b="1" dirty="0">
                <a:solidFill>
                  <a:srgbClr val="0000CC"/>
                </a:solidFill>
              </a:rPr>
              <a:t>3．</a:t>
            </a:r>
            <a:r>
              <a:rPr lang="zh-CN" altLang="en-US" sz="2800" b="1" dirty="0">
                <a:solidFill>
                  <a:srgbClr val="0000CC"/>
                </a:solidFill>
              </a:rPr>
              <a:t>传统</a:t>
            </a:r>
            <a:r>
              <a:rPr lang="en-US" altLang="zh-CN" sz="2800" b="1" dirty="0">
                <a:solidFill>
                  <a:srgbClr val="0000CC"/>
                </a:solidFill>
              </a:rPr>
              <a:t>C++</a:t>
            </a:r>
            <a:r>
              <a:rPr lang="zh-CN" altLang="en-US" sz="2800" b="1" dirty="0">
                <a:solidFill>
                  <a:srgbClr val="0000CC"/>
                </a:solidFill>
              </a:rPr>
              <a:t>与标准</a:t>
            </a:r>
            <a:r>
              <a:rPr lang="en-US" altLang="zh-CN" sz="2800" b="1" dirty="0">
                <a:solidFill>
                  <a:srgbClr val="0000CC"/>
                </a:solidFill>
              </a:rPr>
              <a:t>C++</a:t>
            </a:r>
          </a:p>
          <a:p>
            <a:pPr lvl="1" eaLnBrk="1" hangingPunct="1"/>
            <a:r>
              <a:rPr lang="zh-CN" altLang="en-US" b="1" dirty="0"/>
              <a:t>三次主要订：</a:t>
            </a:r>
            <a:r>
              <a:rPr lang="en-US" altLang="zh-CN" b="1" dirty="0"/>
              <a:t>1985</a:t>
            </a:r>
            <a:r>
              <a:rPr lang="zh-CN" altLang="en-US" b="1" dirty="0"/>
              <a:t>年，</a:t>
            </a:r>
            <a:r>
              <a:rPr lang="en-US" altLang="zh-CN" b="1" dirty="0"/>
              <a:t>1990</a:t>
            </a:r>
            <a:r>
              <a:rPr lang="zh-CN" altLang="en-US" b="1" dirty="0"/>
              <a:t>年，</a:t>
            </a:r>
            <a:r>
              <a:rPr lang="en-US" altLang="zh-CN" b="1" dirty="0"/>
              <a:t>1998</a:t>
            </a:r>
            <a:r>
              <a:rPr lang="zh-CN" altLang="en-US" b="1" dirty="0"/>
              <a:t>年，</a:t>
            </a:r>
            <a:r>
              <a:rPr lang="en-US" altLang="zh-CN" b="1" dirty="0"/>
              <a:t>2011</a:t>
            </a:r>
            <a:r>
              <a:rPr lang="zh-CN" altLang="en-US" b="1" dirty="0"/>
              <a:t>年</a:t>
            </a:r>
            <a:r>
              <a:rPr lang="en-US" altLang="zh-CN" b="1" dirty="0"/>
              <a:t>（</a:t>
            </a:r>
            <a:r>
              <a:rPr lang="en-US" altLang="zh-CN" dirty="0"/>
              <a:t> C++ 11 ）</a:t>
            </a:r>
            <a:endParaRPr lang="zh-CN" altLang="en-US" b="1" dirty="0"/>
          </a:p>
          <a:p>
            <a:pPr lvl="1" eaLnBrk="1" hangingPunct="1"/>
            <a:r>
              <a:rPr lang="en-US" altLang="zh-CN" b="1" dirty="0">
                <a:solidFill>
                  <a:srgbClr val="0000CC"/>
                </a:solidFill>
              </a:rPr>
              <a:t>1998</a:t>
            </a:r>
            <a:r>
              <a:rPr lang="zh-CN" altLang="en-US" b="1" dirty="0">
                <a:solidFill>
                  <a:srgbClr val="0000CC"/>
                </a:solidFill>
              </a:rPr>
              <a:t>年确定的版本为标准</a:t>
            </a:r>
            <a:r>
              <a:rPr lang="en-US" altLang="zh-CN" b="1" dirty="0">
                <a:solidFill>
                  <a:srgbClr val="0000CC"/>
                </a:solidFill>
              </a:rPr>
              <a:t>C++</a:t>
            </a:r>
            <a:r>
              <a:rPr lang="zh-CN" altLang="en-US" b="1" dirty="0">
                <a:solidFill>
                  <a:srgbClr val="0000CC"/>
                </a:solidFill>
              </a:rPr>
              <a:t>，之前的称传统</a:t>
            </a:r>
            <a:r>
              <a:rPr lang="en-US" altLang="zh-CN" b="1" dirty="0">
                <a:solidFill>
                  <a:srgbClr val="0000CC"/>
                </a:solidFill>
              </a:rPr>
              <a:t>C++</a:t>
            </a:r>
            <a:r>
              <a:rPr lang="zh-CN" altLang="en-US" b="1" dirty="0">
                <a:solidFill>
                  <a:srgbClr val="0000CC"/>
                </a:solidFill>
              </a:rPr>
              <a:t>。</a:t>
            </a:r>
          </a:p>
          <a:p>
            <a:pPr lvl="1" eaLnBrk="1" hangingPunct="1"/>
            <a:r>
              <a:rPr lang="zh-CN" altLang="en-US" b="1" dirty="0"/>
              <a:t>标准</a:t>
            </a:r>
            <a:r>
              <a:rPr lang="en-US" altLang="zh-CN" b="1" dirty="0"/>
              <a:t>C++</a:t>
            </a:r>
            <a:r>
              <a:rPr lang="zh-CN" altLang="en-US" b="1" dirty="0"/>
              <a:t>包括传统</a:t>
            </a:r>
            <a:r>
              <a:rPr lang="en-US" altLang="zh-CN" b="1" dirty="0"/>
              <a:t>C++</a:t>
            </a:r>
            <a:r>
              <a:rPr lang="zh-CN" altLang="en-US" b="1" dirty="0"/>
              <a:t>的全部功能，且更庞大、全面</a:t>
            </a:r>
          </a:p>
          <a:p>
            <a:pPr lvl="1" eaLnBrk="1" hangingPunct="1"/>
            <a:r>
              <a:rPr lang="en-US" altLang="zh-CN" b="1" dirty="0">
                <a:solidFill>
                  <a:srgbClr val="0000CC"/>
                </a:solidFill>
              </a:rPr>
              <a:t>.h</a:t>
            </a:r>
            <a:r>
              <a:rPr lang="zh-CN" altLang="en-US" b="1" dirty="0">
                <a:solidFill>
                  <a:srgbClr val="0000CC"/>
                </a:solidFill>
              </a:rPr>
              <a:t>和无扩展名的头文件：</a:t>
            </a:r>
            <a:endParaRPr lang="en-US" altLang="zh-CN" b="1" dirty="0">
              <a:solidFill>
                <a:srgbClr val="0000CC"/>
              </a:solidFill>
            </a:endParaRPr>
          </a:p>
          <a:p>
            <a:pPr lvl="2" eaLnBrk="1" hangingPunct="1"/>
            <a:r>
              <a:rPr lang="zh-CN" altLang="en-US" sz="2200" b="1" dirty="0"/>
              <a:t>传统</a:t>
            </a:r>
            <a:r>
              <a:rPr lang="en-US" altLang="zh-CN" sz="2200" b="1" dirty="0"/>
              <a:t>C++</a:t>
            </a:r>
            <a:r>
              <a:rPr lang="zh-CN" altLang="en-US" sz="2200" b="1" dirty="0"/>
              <a:t>为</a:t>
            </a:r>
            <a:r>
              <a:rPr lang="en-US" altLang="zh-CN" sz="2200" b="1" dirty="0"/>
              <a:t>.h</a:t>
            </a:r>
            <a:r>
              <a:rPr lang="zh-CN" altLang="en-US" sz="2200" b="1" dirty="0"/>
              <a:t>头文件，如</a:t>
            </a:r>
            <a:r>
              <a:rPr lang="en-US" altLang="zh-CN" sz="2200" b="1" dirty="0" err="1"/>
              <a:t>iostream.h</a:t>
            </a:r>
            <a:r>
              <a:rPr lang="zh-CN" altLang="en-US" sz="2200" b="1" dirty="0"/>
              <a:t>、</a:t>
            </a:r>
            <a:r>
              <a:rPr lang="en-US" altLang="zh-CN" sz="2200" b="1" dirty="0" err="1"/>
              <a:t>fstream.h</a:t>
            </a:r>
            <a:r>
              <a:rPr lang="zh-CN" altLang="en-US" sz="2200" b="1" dirty="0"/>
              <a:t>、</a:t>
            </a:r>
            <a:r>
              <a:rPr lang="en-US" altLang="zh-CN" sz="2200" b="1" dirty="0" err="1"/>
              <a:t>string.h</a:t>
            </a:r>
            <a:r>
              <a:rPr lang="zh-CN" altLang="en-US" sz="2200" b="1" dirty="0"/>
              <a:t>；</a:t>
            </a:r>
            <a:endParaRPr lang="en-US" altLang="zh-CN" sz="2200" b="1" dirty="0"/>
          </a:p>
          <a:p>
            <a:pPr lvl="2" eaLnBrk="1" hangingPunct="1"/>
            <a:r>
              <a:rPr lang="zh-CN" altLang="en-US" sz="2200" b="1" dirty="0"/>
              <a:t>标准</a:t>
            </a:r>
            <a:r>
              <a:rPr lang="en-US" altLang="zh-CN" sz="2200" b="1" dirty="0"/>
              <a:t>C++</a:t>
            </a:r>
            <a:r>
              <a:rPr lang="zh-CN" altLang="en-US" sz="2200" b="1" dirty="0"/>
              <a:t>对应的头文件为</a:t>
            </a:r>
            <a:r>
              <a:rPr lang="en-US" altLang="zh-CN" sz="2200" b="1" dirty="0" err="1"/>
              <a:t>iostream</a:t>
            </a:r>
            <a:r>
              <a:rPr lang="zh-CN" altLang="en-US" sz="2200" b="1" dirty="0"/>
              <a:t>、</a:t>
            </a:r>
            <a:r>
              <a:rPr lang="en-US" altLang="zh-CN" sz="2200" b="1" dirty="0" err="1"/>
              <a:t>fstream</a:t>
            </a:r>
            <a:r>
              <a:rPr lang="zh-CN" altLang="en-US" sz="2200" b="1" dirty="0"/>
              <a:t>、</a:t>
            </a:r>
            <a:r>
              <a:rPr lang="en-US" altLang="zh-CN" sz="2200" b="1" dirty="0"/>
              <a:t>string</a:t>
            </a:r>
            <a:r>
              <a:rPr lang="zh-CN" altLang="en-US" sz="2200" b="1" dirty="0"/>
              <a:t>。</a:t>
            </a:r>
          </a:p>
        </p:txBody>
      </p:sp>
    </p:spTree>
    <p:extLst>
      <p:ext uri="{BB962C8B-B14F-4D97-AF65-F5344CB8AC3E}">
        <p14:creationId xmlns:p14="http://schemas.microsoft.com/office/powerpoint/2010/main" val="382259011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71400"/>
            <a:ext cx="8229600" cy="1143000"/>
          </a:xfrm>
        </p:spPr>
        <p:txBody>
          <a:bodyPr/>
          <a:lstStyle/>
          <a:p>
            <a:pPr eaLnBrk="1" hangingPunct="1"/>
            <a:r>
              <a:rPr lang="en-US" altLang="zh-CN" b="1" dirty="0">
                <a:solidFill>
                  <a:srgbClr val="0000CC"/>
                </a:solidFill>
              </a:rPr>
              <a:t>C++</a:t>
            </a:r>
            <a:r>
              <a:rPr lang="zh-CN" altLang="en-US" b="1" dirty="0">
                <a:solidFill>
                  <a:srgbClr val="0000CC"/>
                </a:solidFill>
              </a:rPr>
              <a:t>面向对象程序设计</a:t>
            </a:r>
            <a:r>
              <a:rPr lang="en-US" altLang="zh-CN" b="1" dirty="0"/>
              <a:t>-</a:t>
            </a:r>
            <a:r>
              <a:rPr lang="zh-CN" altLang="en-US" b="1" dirty="0">
                <a:solidFill>
                  <a:srgbClr val="FF0000"/>
                </a:solidFill>
              </a:rPr>
              <a:t>教学要求</a:t>
            </a:r>
            <a:endParaRPr lang="zh-CN" altLang="en-US" b="1" dirty="0"/>
          </a:p>
        </p:txBody>
      </p:sp>
      <p:sp>
        <p:nvSpPr>
          <p:cNvPr id="3075" name="Rectangle 4"/>
          <p:cNvSpPr>
            <a:spLocks noGrp="1" noChangeArrowheads="1"/>
          </p:cNvSpPr>
          <p:nvPr>
            <p:ph type="subTitle" idx="4294967295"/>
          </p:nvPr>
        </p:nvSpPr>
        <p:spPr>
          <a:xfrm>
            <a:off x="457200" y="1124744"/>
            <a:ext cx="8229600" cy="4608512"/>
          </a:xfrm>
        </p:spPr>
        <p:txBody>
          <a:bodyPr/>
          <a:lstStyle/>
          <a:p>
            <a:pPr eaLnBrk="1" hangingPunct="1"/>
            <a:r>
              <a:rPr lang="zh-CN" altLang="en-US" b="1" dirty="0">
                <a:solidFill>
                  <a:srgbClr val="0000CC"/>
                </a:solidFill>
              </a:rPr>
              <a:t>课程</a:t>
            </a:r>
            <a:r>
              <a:rPr lang="zh-CN" altLang="en-US" b="1" dirty="0">
                <a:solidFill>
                  <a:srgbClr val="FF0000"/>
                </a:solidFill>
              </a:rPr>
              <a:t>总体目标</a:t>
            </a:r>
            <a:endParaRPr lang="en-US" altLang="zh-CN" b="1" dirty="0">
              <a:solidFill>
                <a:srgbClr val="FF0000"/>
              </a:solidFill>
            </a:endParaRPr>
          </a:p>
          <a:p>
            <a:pPr marL="400050" lvl="1" indent="0" eaLnBrk="1" hangingPunct="1">
              <a:buFontTx/>
              <a:buNone/>
            </a:pPr>
            <a:r>
              <a:rPr lang="zh-CN" altLang="zh-CN" dirty="0"/>
              <a:t>学习、了解当前</a:t>
            </a:r>
            <a:r>
              <a:rPr lang="zh-CN" altLang="en-US" dirty="0"/>
              <a:t>软件</a:t>
            </a:r>
            <a:r>
              <a:rPr lang="zh-CN" altLang="zh-CN" dirty="0"/>
              <a:t>系统开发与维护的主流软件技术，</a:t>
            </a:r>
            <a:r>
              <a:rPr lang="zh-CN" altLang="zh-CN" b="1" dirty="0">
                <a:solidFill>
                  <a:srgbClr val="0000CC"/>
                </a:solidFill>
                <a:latin typeface="黑体" panose="02010609060101010101" pitchFamily="49" charset="-122"/>
                <a:ea typeface="黑体" panose="02010609060101010101" pitchFamily="49" charset="-122"/>
              </a:rPr>
              <a:t>理解面向对象程序设计的本质，掌握面向对象程序设计基本原理、基本方法和基本技术，具备面向对象的程序思维方法、分析方法和编程能力，能够运用面向对象的方法与技术对客观世界的问题域进行系统建模和软件设计</a:t>
            </a:r>
            <a:r>
              <a:rPr lang="zh-CN" altLang="en-US" dirty="0">
                <a:latin typeface="黑体" panose="02010609060101010101" pitchFamily="49" charset="-122"/>
                <a:ea typeface="黑体" panose="02010609060101010101" pitchFamily="49" charset="-122"/>
              </a:rPr>
              <a:t>。</a:t>
            </a:r>
            <a:r>
              <a:rPr lang="zh-CN" altLang="zh-CN" dirty="0"/>
              <a:t>为以后深入学习</a:t>
            </a:r>
            <a:r>
              <a:rPr lang="en-US" altLang="zh-CN" dirty="0"/>
              <a:t>Web</a:t>
            </a:r>
            <a:r>
              <a:rPr lang="zh-CN" altLang="zh-CN" dirty="0"/>
              <a:t>程序设计等课程打下良好的基础，同时也为面向对象编程技术在专业中的应用打下良好的基础。</a:t>
            </a:r>
            <a:endParaRPr lang="en-US" altLang="zh-CN" sz="2000" b="1" dirty="0">
              <a:solidFill>
                <a:srgbClr val="FF0000"/>
              </a:solidFill>
            </a:endParaRPr>
          </a:p>
        </p:txBody>
      </p:sp>
    </p:spTree>
    <p:extLst>
      <p:ext uri="{BB962C8B-B14F-4D97-AF65-F5344CB8AC3E}">
        <p14:creationId xmlns:p14="http://schemas.microsoft.com/office/powerpoint/2010/main" val="2817274166"/>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534321" y="21497"/>
            <a:ext cx="8007350" cy="889000"/>
          </a:xfrm>
        </p:spPr>
        <p:txBody>
          <a:bodyPr/>
          <a:lstStyle/>
          <a:p>
            <a:r>
              <a:rPr lang="en-US" altLang="zh-CN" b="1" dirty="0"/>
              <a:t>1.3.2 </a:t>
            </a:r>
            <a:r>
              <a:rPr lang="en-US" altLang="zh-CN" b="1" dirty="0">
                <a:solidFill>
                  <a:srgbClr val="FF0000"/>
                </a:solidFill>
              </a:rPr>
              <a:t>C++</a:t>
            </a:r>
            <a:r>
              <a:rPr lang="zh-CN" altLang="zh-CN" b="1" dirty="0"/>
              <a:t>的特点</a:t>
            </a:r>
          </a:p>
        </p:txBody>
      </p:sp>
      <p:sp>
        <p:nvSpPr>
          <p:cNvPr id="43011" name="Rectangle 3"/>
          <p:cNvSpPr>
            <a:spLocks noGrp="1" noChangeArrowheads="1"/>
          </p:cNvSpPr>
          <p:nvPr>
            <p:ph type="body" idx="1"/>
          </p:nvPr>
        </p:nvSpPr>
        <p:spPr>
          <a:xfrm>
            <a:off x="434309" y="1149350"/>
            <a:ext cx="8207375" cy="4007842"/>
          </a:xfrm>
        </p:spPr>
        <p:txBody>
          <a:bodyPr/>
          <a:lstStyle/>
          <a:p>
            <a:pPr eaLnBrk="1" hangingPunct="1">
              <a:buFontTx/>
              <a:buNone/>
            </a:pPr>
            <a:r>
              <a:rPr lang="en-US" altLang="zh-CN" b="1" dirty="0">
                <a:solidFill>
                  <a:srgbClr val="0000CC"/>
                </a:solidFill>
              </a:rPr>
              <a:t>C++</a:t>
            </a:r>
            <a:r>
              <a:rPr lang="zh-CN" altLang="en-US" b="1" dirty="0">
                <a:solidFill>
                  <a:srgbClr val="0000CC"/>
                </a:solidFill>
              </a:rPr>
              <a:t>在对</a:t>
            </a:r>
            <a:r>
              <a:rPr lang="en-US" altLang="zh-CN" b="1" dirty="0">
                <a:solidFill>
                  <a:srgbClr val="0000CC"/>
                </a:solidFill>
              </a:rPr>
              <a:t>C</a:t>
            </a:r>
            <a:r>
              <a:rPr lang="zh-CN" altLang="en-US" b="1" dirty="0">
                <a:solidFill>
                  <a:srgbClr val="0000CC"/>
                </a:solidFill>
              </a:rPr>
              <a:t>语言进行扩展的同时，</a:t>
            </a:r>
            <a:r>
              <a:rPr lang="zh-CN" altLang="zh-CN" b="1" dirty="0">
                <a:solidFill>
                  <a:srgbClr val="0000CC"/>
                </a:solidFill>
              </a:rPr>
              <a:t>保留了</a:t>
            </a:r>
            <a:r>
              <a:rPr lang="en-US" altLang="zh-CN" b="1" dirty="0">
                <a:solidFill>
                  <a:srgbClr val="0000CC"/>
                </a:solidFill>
              </a:rPr>
              <a:t>C</a:t>
            </a:r>
            <a:r>
              <a:rPr lang="zh-CN" altLang="zh-CN" b="1" dirty="0">
                <a:solidFill>
                  <a:srgbClr val="0000CC"/>
                </a:solidFill>
              </a:rPr>
              <a:t>语言的原有特征和优点</a:t>
            </a:r>
            <a:r>
              <a:rPr lang="zh-CN" altLang="en-US" b="1" dirty="0">
                <a:solidFill>
                  <a:srgbClr val="0000CC"/>
                </a:solidFill>
              </a:rPr>
              <a:t>，具有以下特征：</a:t>
            </a:r>
            <a:endParaRPr lang="en-US" altLang="zh-CN" b="1" dirty="0">
              <a:solidFill>
                <a:srgbClr val="0000CC"/>
              </a:solidFill>
            </a:endParaRPr>
          </a:p>
          <a:p>
            <a:pPr eaLnBrk="1" hangingPunct="1">
              <a:buFontTx/>
              <a:buNone/>
            </a:pPr>
            <a:endParaRPr lang="zh-CN" altLang="en-US" sz="2800" b="1" dirty="0">
              <a:solidFill>
                <a:srgbClr val="0000CC"/>
              </a:solidFill>
            </a:endParaRPr>
          </a:p>
          <a:p>
            <a:pPr lvl="1" eaLnBrk="1" hangingPunct="1"/>
            <a:r>
              <a:rPr lang="zh-CN" altLang="en-US" sz="3200" b="1" dirty="0"/>
              <a:t>兼容Ｃ语言，支持面向过程程序设计</a:t>
            </a:r>
            <a:endParaRPr lang="en-US" altLang="zh-CN" sz="3200" b="1" dirty="0"/>
          </a:p>
          <a:p>
            <a:pPr lvl="1" eaLnBrk="1" hangingPunct="1"/>
            <a:r>
              <a:rPr lang="zh-CN" altLang="en-US" sz="3200" b="1" dirty="0"/>
              <a:t>扩展了</a:t>
            </a:r>
            <a:r>
              <a:rPr lang="en-US" altLang="zh-CN" sz="3200" b="1" dirty="0"/>
              <a:t>C，</a:t>
            </a:r>
            <a:r>
              <a:rPr lang="zh-CN" altLang="en-US" sz="3200" b="1" dirty="0"/>
              <a:t>支持面向对象的程序设计</a:t>
            </a:r>
          </a:p>
          <a:p>
            <a:pPr lvl="1" eaLnBrk="1" hangingPunct="1"/>
            <a:r>
              <a:rPr lang="zh-CN" altLang="en-US" sz="3200" b="1" dirty="0"/>
              <a:t>丰富的运算符和数据类型</a:t>
            </a:r>
            <a:endParaRPr lang="en-US" altLang="zh-CN" sz="3200" b="1" dirty="0"/>
          </a:p>
          <a:p>
            <a:pPr lvl="1" eaLnBrk="1" hangingPunct="1"/>
            <a:r>
              <a:rPr lang="zh-CN" altLang="en-US" sz="3200" b="1" dirty="0"/>
              <a:t>高效性</a:t>
            </a:r>
            <a:endParaRPr lang="en-US" altLang="zh-CN" sz="3200" b="1" dirty="0"/>
          </a:p>
          <a:p>
            <a:pPr lvl="1" eaLnBrk="1" hangingPunct="1"/>
            <a:r>
              <a:rPr lang="zh-CN" altLang="en-US" sz="3200" b="1" dirty="0"/>
              <a:t>灵活性</a:t>
            </a:r>
            <a:endParaRPr lang="en-US" altLang="zh-CN" sz="3200" b="1" dirty="0"/>
          </a:p>
          <a:p>
            <a:pPr lvl="1" eaLnBrk="1" hangingPunct="1"/>
            <a:r>
              <a:rPr lang="zh-CN" altLang="en-US" sz="3200" b="1" dirty="0"/>
              <a:t>可移植性强</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xfrm>
            <a:off x="687388" y="0"/>
            <a:ext cx="7519988" cy="985838"/>
          </a:xfrm>
        </p:spPr>
        <p:txBody>
          <a:bodyPr/>
          <a:lstStyle/>
          <a:p>
            <a:pPr eaLnBrk="1" hangingPunct="1"/>
            <a:r>
              <a:rPr lang="en-US" altLang="zh-CN" b="1" dirty="0"/>
              <a:t>1.3.3 </a:t>
            </a:r>
            <a:r>
              <a:rPr lang="en-US" altLang="zh-CN" b="1" dirty="0">
                <a:solidFill>
                  <a:srgbClr val="0000CC"/>
                </a:solidFill>
              </a:rPr>
              <a:t>C++</a:t>
            </a:r>
            <a:r>
              <a:rPr lang="zh-CN" altLang="zh-CN" b="1" dirty="0"/>
              <a:t>程序</a:t>
            </a:r>
            <a:r>
              <a:rPr lang="zh-CN" altLang="zh-CN" b="1" dirty="0">
                <a:solidFill>
                  <a:srgbClr val="FF0000"/>
                </a:solidFill>
              </a:rPr>
              <a:t>的结构</a:t>
            </a:r>
            <a:endParaRPr lang="zh-CN" altLang="en-US" b="1" dirty="0">
              <a:solidFill>
                <a:srgbClr val="FF3300"/>
              </a:solidFill>
            </a:endParaRPr>
          </a:p>
        </p:txBody>
      </p:sp>
      <p:sp>
        <p:nvSpPr>
          <p:cNvPr id="25603" name="Rectangle 3"/>
          <p:cNvSpPr>
            <a:spLocks noGrp="1" noChangeArrowheads="1"/>
          </p:cNvSpPr>
          <p:nvPr>
            <p:ph type="body" idx="1"/>
          </p:nvPr>
        </p:nvSpPr>
        <p:spPr>
          <a:xfrm>
            <a:off x="658294" y="1340768"/>
            <a:ext cx="7842250" cy="4419600"/>
          </a:xfrm>
        </p:spPr>
        <p:txBody>
          <a:bodyPr/>
          <a:lstStyle/>
          <a:p>
            <a:pPr eaLnBrk="1" hangingPunct="1">
              <a:buFontTx/>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程序的构成</a:t>
            </a:r>
          </a:p>
          <a:p>
            <a:pPr lvl="1" eaLnBrk="1" hangingPunct="1"/>
            <a:r>
              <a:rPr lang="zh-CN" altLang="en-US" b="1" dirty="0"/>
              <a:t>声明部分</a:t>
            </a:r>
          </a:p>
          <a:p>
            <a:pPr lvl="1" eaLnBrk="1" hangingPunct="1"/>
            <a:r>
              <a:rPr lang="zh-CN" altLang="en-US" b="1" dirty="0"/>
              <a:t>主函数部分</a:t>
            </a:r>
          </a:p>
          <a:p>
            <a:pPr lvl="1" eaLnBrk="1" hangingPunct="1"/>
            <a:r>
              <a:rPr lang="zh-CN" altLang="en-US" b="1" dirty="0"/>
              <a:t>函数定义</a:t>
            </a:r>
          </a:p>
          <a:p>
            <a:pPr eaLnBrk="1" hangingPunct="1">
              <a:buFontTx/>
              <a:buNone/>
            </a:pPr>
            <a:r>
              <a:rPr lang="en-US" altLang="zh-CN" b="1" dirty="0">
                <a:solidFill>
                  <a:srgbClr val="0000CC"/>
                </a:solidFill>
              </a:rPr>
              <a:t>2</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程序文件</a:t>
            </a:r>
          </a:p>
          <a:p>
            <a:pPr lvl="1" eaLnBrk="1" hangingPunct="1"/>
            <a:r>
              <a:rPr lang="zh-CN" altLang="en-US" b="1" dirty="0"/>
              <a:t>头文件：</a:t>
            </a:r>
            <a:r>
              <a:rPr lang="en-US" altLang="zh-CN" b="1" dirty="0"/>
              <a:t>.h  .</a:t>
            </a:r>
            <a:r>
              <a:rPr lang="en-US" altLang="zh-CN" b="1" dirty="0" err="1"/>
              <a:t>hpp</a:t>
            </a:r>
            <a:endParaRPr lang="en-US" altLang="zh-CN" b="1" dirty="0"/>
          </a:p>
          <a:p>
            <a:pPr lvl="1" eaLnBrk="1" hangingPunct="1"/>
            <a:r>
              <a:rPr lang="zh-CN" altLang="en-US" b="1" dirty="0"/>
              <a:t>源文件</a:t>
            </a:r>
            <a:r>
              <a:rPr lang="en-US" altLang="zh-CN" b="1" dirty="0"/>
              <a:t>:  .</a:t>
            </a:r>
            <a:r>
              <a:rPr lang="en-US" altLang="zh-CN" b="1" dirty="0" err="1"/>
              <a:t>cpp</a:t>
            </a:r>
            <a:endParaRPr lang="en-US" altLang="zh-CN" b="1" dirty="0"/>
          </a:p>
          <a:p>
            <a:pPr eaLnBrk="1" hangingPunct="1">
              <a:buFontTx/>
              <a:buNone/>
            </a:pPr>
            <a:r>
              <a:rPr lang="en-US" altLang="zh-CN" b="1" dirty="0"/>
              <a:t>3</a:t>
            </a:r>
            <a:r>
              <a:rPr lang="zh-CN" altLang="en-US" b="1" dirty="0"/>
              <a:t>、程序结构的一个例程如下</a:t>
            </a:r>
          </a:p>
        </p:txBody>
      </p:sp>
    </p:spTree>
    <p:extLst>
      <p:ext uri="{BB962C8B-B14F-4D97-AF65-F5344CB8AC3E}">
        <p14:creationId xmlns:p14="http://schemas.microsoft.com/office/powerpoint/2010/main" val="15305379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25603">
                                            <p:txEl>
                                              <p:pRg st="4" end="4"/>
                                            </p:txEl>
                                          </p:spTgt>
                                        </p:tgtEl>
                                        <p:attrNameLst>
                                          <p:attrName>style.visibility</p:attrName>
                                        </p:attrNameLst>
                                      </p:cBhvr>
                                      <p:to>
                                        <p:strVal val="visible"/>
                                      </p:to>
                                    </p:set>
                                    <p:animEffect transition="in" filter="box(in)">
                                      <p:cBhvr>
                                        <p:cTn id="7" dur="500"/>
                                        <p:tgtEl>
                                          <p:spTgt spid="25603">
                                            <p:txEl>
                                              <p:pRg st="4" end="4"/>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25603">
                                            <p:txEl>
                                              <p:pRg st="5" end="5"/>
                                            </p:txEl>
                                          </p:spTgt>
                                        </p:tgtEl>
                                        <p:attrNameLst>
                                          <p:attrName>style.visibility</p:attrName>
                                        </p:attrNameLst>
                                      </p:cBhvr>
                                      <p:to>
                                        <p:strVal val="visible"/>
                                      </p:to>
                                    </p:set>
                                    <p:animEffect transition="in" filter="box(in)">
                                      <p:cBhvr>
                                        <p:cTn id="10" dur="500"/>
                                        <p:tgtEl>
                                          <p:spTgt spid="25603">
                                            <p:txEl>
                                              <p:pRg st="5" end="5"/>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25603">
                                            <p:txEl>
                                              <p:pRg st="6" end="6"/>
                                            </p:txEl>
                                          </p:spTgt>
                                        </p:tgtEl>
                                        <p:attrNameLst>
                                          <p:attrName>style.visibility</p:attrName>
                                        </p:attrNameLst>
                                      </p:cBhvr>
                                      <p:to>
                                        <p:strVal val="visible"/>
                                      </p:to>
                                    </p:set>
                                    <p:animEffect transition="in" filter="box(in)">
                                      <p:cBhvr>
                                        <p:cTn id="13" dur="500"/>
                                        <p:tgtEl>
                                          <p:spTgt spid="25603">
                                            <p:txEl>
                                              <p:pRg st="6" end="6"/>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49" presetClass="entr" presetSubtype="0" decel="100000" fill="hold" nodeType="clickEffect">
                                  <p:stCondLst>
                                    <p:cond delay="0"/>
                                  </p:stCondLst>
                                  <p:childTnLst>
                                    <p:set>
                                      <p:cBhvr>
                                        <p:cTn id="17" dur="1" fill="hold">
                                          <p:stCondLst>
                                            <p:cond delay="0"/>
                                          </p:stCondLst>
                                        </p:cTn>
                                        <p:tgtEl>
                                          <p:spTgt spid="25603">
                                            <p:txEl>
                                              <p:pRg st="7" end="7"/>
                                            </p:txEl>
                                          </p:spTgt>
                                        </p:tgtEl>
                                        <p:attrNameLst>
                                          <p:attrName>style.visibility</p:attrName>
                                        </p:attrNameLst>
                                      </p:cBhvr>
                                      <p:to>
                                        <p:strVal val="visible"/>
                                      </p:to>
                                    </p:set>
                                    <p:anim calcmode="lin" valueType="num">
                                      <p:cBhvr>
                                        <p:cTn id="18" dur="500" fill="hold"/>
                                        <p:tgtEl>
                                          <p:spTgt spid="25603">
                                            <p:txEl>
                                              <p:pRg st="7" end="7"/>
                                            </p:txEl>
                                          </p:spTgt>
                                        </p:tgtEl>
                                        <p:attrNameLst>
                                          <p:attrName>ppt_w</p:attrName>
                                        </p:attrNameLst>
                                      </p:cBhvr>
                                      <p:tavLst>
                                        <p:tav tm="0">
                                          <p:val>
                                            <p:fltVal val="0"/>
                                          </p:val>
                                        </p:tav>
                                        <p:tav tm="100000">
                                          <p:val>
                                            <p:strVal val="#ppt_w"/>
                                          </p:val>
                                        </p:tav>
                                      </p:tavLst>
                                    </p:anim>
                                    <p:anim calcmode="lin" valueType="num">
                                      <p:cBhvr>
                                        <p:cTn id="19" dur="500" fill="hold"/>
                                        <p:tgtEl>
                                          <p:spTgt spid="25603">
                                            <p:txEl>
                                              <p:pRg st="7" end="7"/>
                                            </p:txEl>
                                          </p:spTgt>
                                        </p:tgtEl>
                                        <p:attrNameLst>
                                          <p:attrName>ppt_h</p:attrName>
                                        </p:attrNameLst>
                                      </p:cBhvr>
                                      <p:tavLst>
                                        <p:tav tm="0">
                                          <p:val>
                                            <p:fltVal val="0"/>
                                          </p:val>
                                        </p:tav>
                                        <p:tav tm="100000">
                                          <p:val>
                                            <p:strVal val="#ppt_h"/>
                                          </p:val>
                                        </p:tav>
                                      </p:tavLst>
                                    </p:anim>
                                    <p:anim calcmode="lin" valueType="num">
                                      <p:cBhvr>
                                        <p:cTn id="20" dur="500" fill="hold"/>
                                        <p:tgtEl>
                                          <p:spTgt spid="25603">
                                            <p:txEl>
                                              <p:pRg st="7" end="7"/>
                                            </p:txEl>
                                          </p:spTgt>
                                        </p:tgtEl>
                                        <p:attrNameLst>
                                          <p:attrName>style.rotation</p:attrName>
                                        </p:attrNameLst>
                                      </p:cBhvr>
                                      <p:tavLst>
                                        <p:tav tm="0">
                                          <p:val>
                                            <p:fltVal val="360"/>
                                          </p:val>
                                        </p:tav>
                                        <p:tav tm="100000">
                                          <p:val>
                                            <p:fltVal val="0"/>
                                          </p:val>
                                        </p:tav>
                                      </p:tavLst>
                                    </p:anim>
                                    <p:animEffect transition="in" filter="fade">
                                      <p:cBhvr>
                                        <p:cTn id="21" dur="5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1.3.3 </a:t>
            </a:r>
            <a:r>
              <a:rPr lang="en-US" altLang="zh-CN" b="1" dirty="0">
                <a:solidFill>
                  <a:srgbClr val="0000CC"/>
                </a:solidFill>
              </a:rPr>
              <a:t>C++</a:t>
            </a:r>
            <a:r>
              <a:rPr lang="zh-CN" altLang="zh-CN" b="1" dirty="0"/>
              <a:t>程序</a:t>
            </a:r>
            <a:r>
              <a:rPr lang="zh-CN" altLang="zh-CN" b="1" dirty="0">
                <a:solidFill>
                  <a:srgbClr val="FF0000"/>
                </a:solidFill>
              </a:rPr>
              <a:t>的结构</a:t>
            </a:r>
            <a:endParaRPr lang="zh-CN" altLang="en-US" dirty="0">
              <a:solidFill>
                <a:srgbClr val="FF0000"/>
              </a:solidFill>
            </a:endParaRPr>
          </a:p>
        </p:txBody>
      </p:sp>
      <p:sp>
        <p:nvSpPr>
          <p:cNvPr id="3" name="内容占位符 2"/>
          <p:cNvSpPr>
            <a:spLocks noGrp="1"/>
          </p:cNvSpPr>
          <p:nvPr>
            <p:ph idx="1"/>
          </p:nvPr>
        </p:nvSpPr>
        <p:spPr>
          <a:xfrm>
            <a:off x="457200" y="1340768"/>
            <a:ext cx="8229600" cy="4525963"/>
          </a:xfrm>
        </p:spPr>
        <p:txBody>
          <a:bodyPr/>
          <a:lstStyle/>
          <a:p>
            <a:endParaRPr lang="zh-CN" altLang="en-US" dirty="0"/>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5577"/>
            <a:ext cx="9036496" cy="64152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hlinkClick r:id="rId3" action="ppaction://hlinkfil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88197" y="2372721"/>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48266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848519" y="0"/>
            <a:ext cx="7519988" cy="985838"/>
          </a:xfrm>
        </p:spPr>
        <p:txBody>
          <a:bodyPr/>
          <a:lstStyle/>
          <a:p>
            <a:pPr eaLnBrk="1" hangingPunct="1"/>
            <a:r>
              <a:rPr lang="en-US" altLang="zh-CN" b="1" dirty="0"/>
              <a:t>1.3.3 </a:t>
            </a:r>
            <a:r>
              <a:rPr lang="en-US" altLang="zh-CN" b="1" dirty="0">
                <a:solidFill>
                  <a:srgbClr val="0000CC"/>
                </a:solidFill>
              </a:rPr>
              <a:t>C++</a:t>
            </a:r>
            <a:r>
              <a:rPr lang="zh-CN" altLang="zh-CN" b="1" dirty="0"/>
              <a:t>程序</a:t>
            </a:r>
            <a:r>
              <a:rPr lang="zh-CN" altLang="zh-CN" b="1" dirty="0">
                <a:solidFill>
                  <a:srgbClr val="FF0000"/>
                </a:solidFill>
              </a:rPr>
              <a:t>的结构</a:t>
            </a:r>
            <a:endParaRPr lang="zh-CN" altLang="en-US" b="1" dirty="0"/>
          </a:p>
        </p:txBody>
      </p:sp>
      <p:sp>
        <p:nvSpPr>
          <p:cNvPr id="7171" name="Rectangle 3"/>
          <p:cNvSpPr>
            <a:spLocks noGrp="1" noChangeArrowheads="1"/>
          </p:cNvSpPr>
          <p:nvPr>
            <p:ph type="body" idx="1"/>
          </p:nvPr>
        </p:nvSpPr>
        <p:spPr>
          <a:xfrm>
            <a:off x="687388" y="1643063"/>
            <a:ext cx="7842250" cy="4419600"/>
          </a:xfrm>
        </p:spPr>
        <p:txBody>
          <a:bodyPr/>
          <a:lstStyle/>
          <a:p>
            <a:pPr eaLnBrk="1" hangingPunct="1"/>
            <a:r>
              <a:rPr lang="zh-CN" altLang="en-US" b="1"/>
              <a:t>对例程的补充：</a:t>
            </a:r>
          </a:p>
          <a:p>
            <a:pPr lvl="1" eaLnBrk="1" hangingPunct="1"/>
            <a:r>
              <a:rPr lang="en-US" altLang="zh-CN" b="1"/>
              <a:t>C++</a:t>
            </a:r>
            <a:r>
              <a:rPr lang="zh-CN" altLang="en-US" b="1"/>
              <a:t>的注释</a:t>
            </a:r>
          </a:p>
          <a:p>
            <a:pPr lvl="2" eaLnBrk="1" hangingPunct="1"/>
            <a:r>
              <a:rPr lang="en-US" altLang="zh-CN" b="1"/>
              <a:t>//</a:t>
            </a:r>
          </a:p>
          <a:p>
            <a:pPr lvl="2" eaLnBrk="1" hangingPunct="1"/>
            <a:r>
              <a:rPr lang="en-US" altLang="zh-CN" b="1"/>
              <a:t>/*   …… */</a:t>
            </a:r>
          </a:p>
          <a:p>
            <a:pPr lvl="1" eaLnBrk="1" hangingPunct="1"/>
            <a:r>
              <a:rPr lang="en-US" altLang="zh-CN" b="1"/>
              <a:t>C++</a:t>
            </a:r>
            <a:r>
              <a:rPr lang="zh-CN" altLang="en-US" b="1"/>
              <a:t>的函数需要先声明，然后才能调用</a:t>
            </a:r>
          </a:p>
        </p:txBody>
      </p:sp>
    </p:spTree>
    <p:extLst>
      <p:ext uri="{BB962C8B-B14F-4D97-AF65-F5344CB8AC3E}">
        <p14:creationId xmlns:p14="http://schemas.microsoft.com/office/powerpoint/2010/main" val="22865206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1.3.4 </a:t>
            </a:r>
            <a:r>
              <a:rPr lang="zh-CN" altLang="zh-CN" b="1" dirty="0">
                <a:solidFill>
                  <a:srgbClr val="0000CC"/>
                </a:solidFill>
              </a:rPr>
              <a:t>标准</a:t>
            </a:r>
            <a:r>
              <a:rPr lang="en-US" altLang="zh-CN" b="1" dirty="0"/>
              <a:t>C++</a:t>
            </a:r>
            <a:r>
              <a:rPr lang="zh-CN" altLang="zh-CN" b="1" dirty="0">
                <a:solidFill>
                  <a:srgbClr val="FF0000"/>
                </a:solidFill>
              </a:rPr>
              <a:t>程序设计</a:t>
            </a:r>
            <a:endParaRPr lang="zh-CN" altLang="en-US" dirty="0">
              <a:solidFill>
                <a:srgbClr val="FF0000"/>
              </a:solidFill>
            </a:endParaRPr>
          </a:p>
        </p:txBody>
      </p:sp>
      <p:sp>
        <p:nvSpPr>
          <p:cNvPr id="3" name="内容占位符 2"/>
          <p:cNvSpPr>
            <a:spLocks noGrp="1"/>
          </p:cNvSpPr>
          <p:nvPr>
            <p:ph idx="1"/>
          </p:nvPr>
        </p:nvSpPr>
        <p:spPr>
          <a:xfrm>
            <a:off x="354360" y="1052736"/>
            <a:ext cx="8435280" cy="4929411"/>
          </a:xfrm>
        </p:spPr>
        <p:txBody>
          <a:bodyPr/>
          <a:lstStyle/>
          <a:p>
            <a:pPr marL="0" indent="0">
              <a:buNone/>
            </a:pPr>
            <a:r>
              <a:rPr lang="en-US" altLang="zh-CN" dirty="0"/>
              <a:t>1．</a:t>
            </a:r>
            <a:r>
              <a:rPr lang="zh-CN" altLang="en-US" b="1" dirty="0">
                <a:solidFill>
                  <a:srgbClr val="0000CC"/>
                </a:solidFill>
              </a:rPr>
              <a:t>标准</a:t>
            </a:r>
            <a:r>
              <a:rPr lang="en-US" altLang="zh-CN" b="1" dirty="0">
                <a:solidFill>
                  <a:srgbClr val="0000CC"/>
                </a:solidFill>
              </a:rPr>
              <a:t>C++</a:t>
            </a:r>
            <a:r>
              <a:rPr lang="zh-CN" altLang="en-US" b="1" dirty="0">
                <a:solidFill>
                  <a:srgbClr val="0000CC"/>
                </a:solidFill>
              </a:rPr>
              <a:t>程序设计的概念</a:t>
            </a:r>
            <a:endParaRPr lang="en-US" altLang="zh-CN" b="1" dirty="0">
              <a:solidFill>
                <a:srgbClr val="0000CC"/>
              </a:solidFill>
            </a:endParaRPr>
          </a:p>
          <a:p>
            <a:pPr lvl="1"/>
            <a:r>
              <a:rPr lang="en-US" altLang="zh-CN" sz="2200" dirty="0"/>
              <a:t>ANSI/ISO</a:t>
            </a:r>
            <a:r>
              <a:rPr lang="zh-CN" altLang="zh-CN" sz="2200" dirty="0"/>
              <a:t>标准化委员会</a:t>
            </a:r>
            <a:r>
              <a:rPr lang="en-US" altLang="zh-CN" sz="2200" dirty="0"/>
              <a:t>1998</a:t>
            </a:r>
            <a:r>
              <a:rPr lang="zh-CN" altLang="zh-CN" sz="2200" dirty="0"/>
              <a:t>年完成的</a:t>
            </a:r>
            <a:r>
              <a:rPr lang="en-US" altLang="zh-CN" sz="2200" dirty="0"/>
              <a:t>C++98</a:t>
            </a:r>
            <a:r>
              <a:rPr lang="zh-CN" altLang="zh-CN" sz="2200" dirty="0"/>
              <a:t>标准，人们称之为标准</a:t>
            </a:r>
            <a:r>
              <a:rPr lang="en-US" altLang="zh-CN" sz="2200" dirty="0"/>
              <a:t>C++</a:t>
            </a:r>
            <a:r>
              <a:rPr lang="zh-CN" altLang="zh-CN" sz="2200" dirty="0"/>
              <a:t>，</a:t>
            </a:r>
            <a:r>
              <a:rPr lang="zh-CN" altLang="en-US" sz="2200" dirty="0"/>
              <a:t>按此版本及之后的规范进行编程均称之为</a:t>
            </a:r>
            <a:r>
              <a:rPr lang="zh-CN" altLang="en-US" sz="2200" b="1" dirty="0">
                <a:solidFill>
                  <a:srgbClr val="FF0000"/>
                </a:solidFill>
              </a:rPr>
              <a:t>标准</a:t>
            </a:r>
            <a:r>
              <a:rPr lang="en-US" altLang="zh-CN" sz="2200" b="1" dirty="0">
                <a:solidFill>
                  <a:srgbClr val="FF0000"/>
                </a:solidFill>
              </a:rPr>
              <a:t>C++</a:t>
            </a:r>
            <a:r>
              <a:rPr lang="zh-CN" altLang="en-US" sz="2200" b="1" dirty="0">
                <a:solidFill>
                  <a:srgbClr val="FF0000"/>
                </a:solidFill>
              </a:rPr>
              <a:t>程序设计</a:t>
            </a:r>
            <a:r>
              <a:rPr lang="zh-CN" altLang="en-US" sz="2200" dirty="0"/>
              <a:t>。</a:t>
            </a:r>
            <a:r>
              <a:rPr lang="zh-CN" altLang="zh-CN" sz="2200" dirty="0"/>
              <a:t>而</a:t>
            </a:r>
            <a:r>
              <a:rPr lang="zh-CN" altLang="en-US" sz="2200" dirty="0"/>
              <a:t>以</a:t>
            </a:r>
            <a:r>
              <a:rPr lang="zh-CN" altLang="zh-CN" sz="2200" dirty="0"/>
              <a:t>此前</a:t>
            </a:r>
            <a:r>
              <a:rPr lang="en-US" altLang="zh-CN" sz="2200" dirty="0"/>
              <a:t>C++</a:t>
            </a:r>
            <a:r>
              <a:rPr lang="zh-CN" altLang="en-US" sz="2200" dirty="0"/>
              <a:t>规范进行编程</a:t>
            </a:r>
            <a:r>
              <a:rPr lang="zh-CN" altLang="zh-CN" sz="2200" dirty="0"/>
              <a:t>，则被称为</a:t>
            </a:r>
            <a:r>
              <a:rPr lang="zh-CN" altLang="zh-CN" sz="2200" b="1" dirty="0">
                <a:solidFill>
                  <a:srgbClr val="FF0000"/>
                </a:solidFill>
              </a:rPr>
              <a:t>传统</a:t>
            </a:r>
            <a:r>
              <a:rPr lang="en-US" altLang="zh-CN" sz="2200" b="1" dirty="0">
                <a:solidFill>
                  <a:srgbClr val="FF0000"/>
                </a:solidFill>
              </a:rPr>
              <a:t>C++</a:t>
            </a:r>
            <a:r>
              <a:rPr lang="zh-CN" altLang="en-US" sz="2200" b="1" dirty="0">
                <a:solidFill>
                  <a:srgbClr val="FF0000"/>
                </a:solidFill>
              </a:rPr>
              <a:t>程序设计</a:t>
            </a:r>
            <a:r>
              <a:rPr lang="zh-CN" altLang="zh-CN" sz="2200" dirty="0"/>
              <a:t>。</a:t>
            </a:r>
            <a:endParaRPr lang="en-US" altLang="zh-CN" sz="2200" dirty="0"/>
          </a:p>
          <a:p>
            <a:pPr lvl="1"/>
            <a:r>
              <a:rPr lang="en-US" altLang="zh-CN" sz="2200" dirty="0"/>
              <a:t>C++98 VS C++11、C++14、C++17</a:t>
            </a:r>
          </a:p>
          <a:p>
            <a:pPr marL="1200150" lvl="2" indent="-342900"/>
            <a:r>
              <a:rPr lang="en-US" altLang="zh-CN" sz="2200" dirty="0"/>
              <a:t>C++98</a:t>
            </a:r>
            <a:r>
              <a:rPr lang="zh-CN" altLang="en-US" sz="2200" dirty="0"/>
              <a:t>称得上最经典，目前应用仍然广泛，</a:t>
            </a:r>
            <a:r>
              <a:rPr lang="en-US" altLang="zh-CN" sz="2200" dirty="0"/>
              <a:t>C++14</a:t>
            </a:r>
            <a:r>
              <a:rPr lang="zh-CN" altLang="en-US" sz="2200" dirty="0"/>
              <a:t>对</a:t>
            </a:r>
            <a:r>
              <a:rPr lang="en-US" altLang="zh-CN" sz="2200" dirty="0"/>
              <a:t>C++11</a:t>
            </a:r>
            <a:r>
              <a:rPr lang="zh-CN" altLang="en-US" sz="2200" dirty="0"/>
              <a:t>的改变不是太多，</a:t>
            </a:r>
            <a:r>
              <a:rPr lang="en-US" altLang="zh-CN" sz="2200" dirty="0"/>
              <a:t>C++17</a:t>
            </a:r>
            <a:r>
              <a:rPr lang="zh-CN" altLang="en-US" sz="2200" dirty="0"/>
              <a:t>刚发布不久，一些新特征还不被人们了解。</a:t>
            </a:r>
            <a:endParaRPr lang="en-US" altLang="zh-CN" sz="2200" dirty="0"/>
          </a:p>
          <a:p>
            <a:pPr marL="1200150" lvl="2" indent="-342900"/>
            <a:r>
              <a:rPr lang="en-US" altLang="zh-CN" sz="2200" dirty="0"/>
              <a:t>C++11</a:t>
            </a:r>
            <a:r>
              <a:rPr lang="zh-CN" altLang="en-US" sz="2200" dirty="0"/>
              <a:t>注入了当前</a:t>
            </a:r>
            <a:r>
              <a:rPr lang="en-US" altLang="zh-CN" sz="2200" dirty="0"/>
              <a:t>OOP</a:t>
            </a:r>
            <a:r>
              <a:rPr lang="zh-CN" altLang="en-US" sz="2200" dirty="0"/>
              <a:t>语言的许多新特征，如</a:t>
            </a:r>
            <a:r>
              <a:rPr lang="zh-CN" altLang="en-US" sz="2200" b="1" dirty="0">
                <a:solidFill>
                  <a:srgbClr val="0000CC"/>
                </a:solidFill>
              </a:rPr>
              <a:t>类型自动推断、范围</a:t>
            </a:r>
            <a:r>
              <a:rPr lang="en-US" altLang="zh-CN" sz="2200" b="1" dirty="0">
                <a:solidFill>
                  <a:srgbClr val="0000CC"/>
                </a:solidFill>
              </a:rPr>
              <a:t>for</a:t>
            </a:r>
            <a:r>
              <a:rPr lang="zh-CN" altLang="en-US" sz="2200" b="1" dirty="0">
                <a:solidFill>
                  <a:srgbClr val="0000CC"/>
                </a:solidFill>
              </a:rPr>
              <a:t>，</a:t>
            </a:r>
            <a:r>
              <a:rPr lang="en-US" altLang="zh-CN" sz="2200" b="1" dirty="0" err="1">
                <a:solidFill>
                  <a:srgbClr val="0000CC"/>
                </a:solidFill>
              </a:rPr>
              <a:t>lamada</a:t>
            </a:r>
            <a:r>
              <a:rPr lang="zh-CN" altLang="en-US" sz="2200" b="1" dirty="0">
                <a:solidFill>
                  <a:srgbClr val="0000CC"/>
                </a:solidFill>
              </a:rPr>
              <a:t>函数、移动函数，构造函数继承，类内初始值列表，</a:t>
            </a:r>
            <a:r>
              <a:rPr lang="zh-CN" altLang="en-US" sz="2200" dirty="0"/>
              <a:t>为程序设计带来了许多方便，与</a:t>
            </a:r>
            <a:r>
              <a:rPr lang="en-US" altLang="zh-CN" sz="2200" dirty="0"/>
              <a:t>JAVA</a:t>
            </a:r>
            <a:r>
              <a:rPr lang="zh-CN" altLang="en-US" sz="2200" dirty="0"/>
              <a:t>等语言的某些程序特征更为接近和溶恰，是当前</a:t>
            </a:r>
            <a:r>
              <a:rPr lang="en-US" altLang="zh-CN" sz="2200" dirty="0"/>
              <a:t>C++</a:t>
            </a:r>
            <a:r>
              <a:rPr lang="zh-CN" altLang="en-US" sz="2200" dirty="0"/>
              <a:t>编程的首选！</a:t>
            </a:r>
            <a:r>
              <a:rPr lang="zh-CN" altLang="en-US" dirty="0"/>
              <a:t>。</a:t>
            </a:r>
          </a:p>
        </p:txBody>
      </p:sp>
    </p:spTree>
    <p:extLst>
      <p:ext uri="{BB962C8B-B14F-4D97-AF65-F5344CB8AC3E}">
        <p14:creationId xmlns:p14="http://schemas.microsoft.com/office/powerpoint/2010/main" val="3021918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1.3.4 </a:t>
            </a:r>
            <a:r>
              <a:rPr lang="zh-CN" altLang="zh-CN" b="1" dirty="0">
                <a:solidFill>
                  <a:srgbClr val="0000CC"/>
                </a:solidFill>
              </a:rPr>
              <a:t>标准</a:t>
            </a:r>
            <a:r>
              <a:rPr lang="en-US" altLang="zh-CN" b="1" dirty="0"/>
              <a:t>C++</a:t>
            </a:r>
            <a:r>
              <a:rPr lang="zh-CN" altLang="zh-CN" b="1" dirty="0">
                <a:solidFill>
                  <a:srgbClr val="FF0000"/>
                </a:solidFill>
              </a:rPr>
              <a:t>程序设计</a:t>
            </a:r>
            <a:endParaRPr lang="zh-CN" altLang="en-US" dirty="0"/>
          </a:p>
        </p:txBody>
      </p:sp>
      <p:sp>
        <p:nvSpPr>
          <p:cNvPr id="3" name="内容占位符 2"/>
          <p:cNvSpPr>
            <a:spLocks noGrp="1"/>
          </p:cNvSpPr>
          <p:nvPr>
            <p:ph idx="1"/>
          </p:nvPr>
        </p:nvSpPr>
        <p:spPr>
          <a:xfrm>
            <a:off x="260394" y="1052736"/>
            <a:ext cx="8623212" cy="5168635"/>
          </a:xfrm>
        </p:spPr>
        <p:txBody>
          <a:bodyPr/>
          <a:lstStyle/>
          <a:p>
            <a:pPr marL="0" indent="0">
              <a:buNone/>
            </a:pPr>
            <a:r>
              <a:rPr lang="en-US" altLang="zh-CN" b="1" dirty="0">
                <a:solidFill>
                  <a:srgbClr val="0000CC"/>
                </a:solidFill>
              </a:rPr>
              <a:t>2．</a:t>
            </a:r>
            <a:r>
              <a:rPr lang="zh-CN" altLang="en-US" b="1" dirty="0">
                <a:solidFill>
                  <a:srgbClr val="0000CC"/>
                </a:solidFill>
              </a:rPr>
              <a:t>标准</a:t>
            </a:r>
            <a:r>
              <a:rPr lang="en-US" altLang="zh-CN" b="1" dirty="0">
                <a:solidFill>
                  <a:srgbClr val="0000CC"/>
                </a:solidFill>
              </a:rPr>
              <a:t>C++</a:t>
            </a:r>
            <a:r>
              <a:rPr lang="zh-CN" altLang="en-US" b="1" dirty="0">
                <a:solidFill>
                  <a:srgbClr val="0000CC"/>
                </a:solidFill>
              </a:rPr>
              <a:t>与传统</a:t>
            </a:r>
            <a:r>
              <a:rPr lang="en-US" altLang="zh-CN" b="1" dirty="0">
                <a:solidFill>
                  <a:srgbClr val="0000CC"/>
                </a:solidFill>
              </a:rPr>
              <a:t>C++</a:t>
            </a:r>
            <a:r>
              <a:rPr lang="zh-CN" altLang="en-US" b="1" dirty="0">
                <a:solidFill>
                  <a:srgbClr val="0000CC"/>
                </a:solidFill>
              </a:rPr>
              <a:t>的编程差异</a:t>
            </a:r>
            <a:endParaRPr lang="en-US" altLang="zh-CN" b="1" dirty="0">
              <a:solidFill>
                <a:srgbClr val="0000CC"/>
              </a:solidFill>
            </a:endParaRPr>
          </a:p>
          <a:p>
            <a:pPr marL="400050" lvl="1" indent="0">
              <a:buNone/>
            </a:pPr>
            <a:r>
              <a:rPr lang="en-US" altLang="zh-CN" b="1" dirty="0">
                <a:solidFill>
                  <a:srgbClr val="FF0000"/>
                </a:solidFill>
              </a:rPr>
              <a:t>（1</a:t>
            </a:r>
            <a:r>
              <a:rPr lang="zh-CN" altLang="en-US" b="1" dirty="0">
                <a:solidFill>
                  <a:srgbClr val="FF0000"/>
                </a:solidFill>
              </a:rPr>
              <a:t>）系统库函数</a:t>
            </a:r>
            <a:r>
              <a:rPr lang="zh-CN" altLang="zh-CN" b="1" dirty="0">
                <a:solidFill>
                  <a:srgbClr val="FF0000"/>
                </a:solidFill>
              </a:rPr>
              <a:t>头文件区别</a:t>
            </a:r>
            <a:endParaRPr lang="en-US" altLang="zh-CN" b="1" dirty="0">
              <a:solidFill>
                <a:srgbClr val="FF0000"/>
              </a:solidFill>
            </a:endParaRPr>
          </a:p>
          <a:p>
            <a:pPr lvl="1"/>
            <a:r>
              <a:rPr lang="zh-CN" altLang="zh-CN" dirty="0"/>
              <a:t>传统</a:t>
            </a:r>
            <a:r>
              <a:rPr lang="en-US" altLang="zh-CN" dirty="0"/>
              <a:t>C++</a:t>
            </a:r>
            <a:r>
              <a:rPr lang="zh-CN" altLang="en-US" dirty="0"/>
              <a:t>为</a:t>
            </a:r>
            <a:r>
              <a:rPr lang="en-US" altLang="zh-CN" dirty="0"/>
              <a:t>.h</a:t>
            </a:r>
            <a:r>
              <a:rPr lang="zh-CN" altLang="zh-CN" dirty="0"/>
              <a:t>头文</a:t>
            </a:r>
            <a:r>
              <a:rPr lang="zh-CN" altLang="en-US" dirty="0"/>
              <a:t>。如</a:t>
            </a:r>
            <a:endParaRPr lang="en-US" altLang="zh-CN" dirty="0"/>
          </a:p>
          <a:p>
            <a:pPr lvl="2"/>
            <a:r>
              <a:rPr lang="en-US" altLang="zh-CN" dirty="0" err="1"/>
              <a:t>iostream.h</a:t>
            </a:r>
            <a:r>
              <a:rPr lang="zh-CN" altLang="zh-CN" dirty="0"/>
              <a:t>、</a:t>
            </a:r>
            <a:r>
              <a:rPr lang="en-US" altLang="zh-CN" dirty="0" err="1"/>
              <a:t>fstream.h</a:t>
            </a:r>
            <a:r>
              <a:rPr lang="zh-CN" altLang="zh-CN" dirty="0"/>
              <a:t>、</a:t>
            </a:r>
            <a:r>
              <a:rPr lang="en-US" altLang="zh-CN" dirty="0" err="1"/>
              <a:t>string.h</a:t>
            </a:r>
            <a:r>
              <a:rPr lang="zh-CN" altLang="zh-CN" dirty="0"/>
              <a:t>，</a:t>
            </a:r>
            <a:r>
              <a:rPr lang="en-US" altLang="zh-CN" dirty="0" err="1"/>
              <a:t>stdio.h</a:t>
            </a:r>
            <a:r>
              <a:rPr lang="zh-CN" altLang="zh-CN" dirty="0"/>
              <a:t>、</a:t>
            </a:r>
            <a:r>
              <a:rPr lang="en-US" altLang="zh-CN" dirty="0" err="1"/>
              <a:t>math.h</a:t>
            </a:r>
            <a:endParaRPr lang="zh-CN" altLang="zh-CN" sz="2800" dirty="0"/>
          </a:p>
          <a:p>
            <a:pPr lvl="1"/>
            <a:r>
              <a:rPr lang="zh-CN" altLang="zh-CN" dirty="0"/>
              <a:t>标准</a:t>
            </a:r>
            <a:r>
              <a:rPr lang="en-US" altLang="zh-CN" dirty="0"/>
              <a:t>C++</a:t>
            </a:r>
            <a:r>
              <a:rPr lang="zh-CN" altLang="en-US" dirty="0"/>
              <a:t>为同名无</a:t>
            </a:r>
            <a:r>
              <a:rPr lang="en-US" altLang="zh-CN" dirty="0"/>
              <a:t>.h</a:t>
            </a:r>
            <a:r>
              <a:rPr lang="zh-CN" altLang="zh-CN" dirty="0"/>
              <a:t>文件：</a:t>
            </a:r>
            <a:endParaRPr lang="en-US" altLang="zh-CN" dirty="0"/>
          </a:p>
          <a:p>
            <a:pPr lvl="2"/>
            <a:r>
              <a:rPr lang="en-US" altLang="zh-CN" dirty="0" err="1"/>
              <a:t>iostream</a:t>
            </a:r>
            <a:r>
              <a:rPr lang="zh-CN" altLang="zh-CN" dirty="0"/>
              <a:t>、</a:t>
            </a:r>
            <a:r>
              <a:rPr lang="en-US" altLang="zh-CN" dirty="0"/>
              <a:t>   </a:t>
            </a:r>
            <a:r>
              <a:rPr lang="en-US" altLang="zh-CN" dirty="0" err="1"/>
              <a:t>fstream</a:t>
            </a:r>
            <a:r>
              <a:rPr lang="zh-CN" altLang="zh-CN" dirty="0"/>
              <a:t>、</a:t>
            </a:r>
            <a:r>
              <a:rPr lang="en-US" altLang="zh-CN" dirty="0"/>
              <a:t>   string</a:t>
            </a:r>
            <a:r>
              <a:rPr lang="zh-CN" altLang="zh-CN" dirty="0"/>
              <a:t>，</a:t>
            </a:r>
            <a:r>
              <a:rPr lang="en-US" altLang="zh-CN" dirty="0"/>
              <a:t>   </a:t>
            </a:r>
            <a:r>
              <a:rPr lang="en-US" altLang="zh-CN" dirty="0" err="1"/>
              <a:t>cstdio</a:t>
            </a:r>
            <a:r>
              <a:rPr lang="zh-CN" altLang="zh-CN" dirty="0"/>
              <a:t>、</a:t>
            </a:r>
            <a:r>
              <a:rPr lang="en-US" altLang="zh-CN" dirty="0" err="1"/>
              <a:t>cmath</a:t>
            </a:r>
            <a:endParaRPr lang="en-US" altLang="zh-CN" dirty="0"/>
          </a:p>
          <a:p>
            <a:pPr marL="457200" lvl="1" indent="0">
              <a:buNone/>
            </a:pPr>
            <a:r>
              <a:rPr lang="en-US" altLang="zh-CN" b="1" dirty="0">
                <a:solidFill>
                  <a:srgbClr val="FF0000"/>
                </a:solidFill>
              </a:rPr>
              <a:t>（2）</a:t>
            </a:r>
            <a:r>
              <a:rPr lang="zh-CN" altLang="zh-CN" b="1" dirty="0">
                <a:solidFill>
                  <a:srgbClr val="FF0000"/>
                </a:solidFill>
              </a:rPr>
              <a:t>命名空间限定</a:t>
            </a:r>
          </a:p>
          <a:p>
            <a:pPr lvl="1"/>
            <a:r>
              <a:rPr lang="zh-CN" altLang="zh-CN" dirty="0"/>
              <a:t>传统</a:t>
            </a:r>
            <a:r>
              <a:rPr lang="en-US" altLang="zh-CN" dirty="0"/>
              <a:t>C++</a:t>
            </a:r>
            <a:r>
              <a:rPr lang="zh-CN" altLang="zh-CN" dirty="0"/>
              <a:t>的库函数</a:t>
            </a:r>
            <a:r>
              <a:rPr lang="zh-CN" altLang="en-US" dirty="0"/>
              <a:t>：</a:t>
            </a:r>
            <a:r>
              <a:rPr lang="zh-CN" altLang="zh-CN" dirty="0"/>
              <a:t>直接调用函数就行了。</a:t>
            </a:r>
            <a:endParaRPr lang="en-US" altLang="zh-CN" dirty="0"/>
          </a:p>
          <a:p>
            <a:pPr lvl="1"/>
            <a:r>
              <a:rPr lang="zh-CN" altLang="zh-CN" dirty="0"/>
              <a:t>标准</a:t>
            </a:r>
            <a:r>
              <a:rPr lang="en-US" altLang="zh-CN" dirty="0"/>
              <a:t>C++</a:t>
            </a:r>
            <a:r>
              <a:rPr lang="zh-CN" altLang="zh-CN" dirty="0"/>
              <a:t>中的任何内容（</a:t>
            </a:r>
            <a:r>
              <a:rPr lang="en-US" altLang="zh-CN" dirty="0"/>
              <a:t>C</a:t>
            </a:r>
            <a:r>
              <a:rPr lang="zh-CN" altLang="zh-CN" dirty="0"/>
              <a:t>库函数</a:t>
            </a:r>
            <a:r>
              <a:rPr lang="zh-CN" altLang="en-US" dirty="0"/>
              <a:t>除外</a:t>
            </a:r>
            <a:r>
              <a:rPr lang="zh-CN" altLang="zh-CN" dirty="0"/>
              <a:t>）则用“</a:t>
            </a:r>
            <a:r>
              <a:rPr lang="en-US" altLang="zh-CN" dirty="0" err="1">
                <a:solidFill>
                  <a:srgbClr val="0000CC"/>
                </a:solidFill>
              </a:rPr>
              <a:t>std</a:t>
            </a:r>
            <a:r>
              <a:rPr lang="en-US" altLang="zh-CN" dirty="0">
                <a:solidFill>
                  <a:srgbClr val="0000CC"/>
                </a:solidFill>
              </a:rPr>
              <a:t>::</a:t>
            </a:r>
            <a:r>
              <a:rPr lang="zh-CN" altLang="zh-CN" dirty="0"/>
              <a:t>”前缀限定，</a:t>
            </a:r>
            <a:r>
              <a:rPr lang="zh-CN" altLang="en-US" dirty="0"/>
              <a:t>函数</a:t>
            </a:r>
            <a:r>
              <a:rPr lang="zh-CN" altLang="zh-CN" dirty="0"/>
              <a:t>全名是“</a:t>
            </a:r>
            <a:r>
              <a:rPr lang="en-US" altLang="zh-CN" dirty="0" err="1">
                <a:solidFill>
                  <a:srgbClr val="0000CC"/>
                </a:solidFill>
              </a:rPr>
              <a:t>std</a:t>
            </a:r>
            <a:r>
              <a:rPr lang="en-US" altLang="zh-CN" dirty="0">
                <a:solidFill>
                  <a:srgbClr val="0000CC"/>
                </a:solidFill>
              </a:rPr>
              <a:t>::x</a:t>
            </a:r>
            <a:r>
              <a:rPr lang="zh-CN" altLang="zh-CN" dirty="0"/>
              <a:t>”</a:t>
            </a:r>
            <a:endParaRPr lang="en-US" altLang="zh-CN" dirty="0"/>
          </a:p>
          <a:p>
            <a:pPr lvl="2"/>
            <a:r>
              <a:rPr lang="en-US" altLang="zh-CN" dirty="0"/>
              <a:t>x</a:t>
            </a:r>
            <a:r>
              <a:rPr lang="zh-CN" altLang="zh-CN" dirty="0"/>
              <a:t>可以是函数、常量、数据结构、系统变量等内容。</a:t>
            </a:r>
            <a:endParaRPr lang="zh-CN" altLang="zh-CN" sz="2800" dirty="0"/>
          </a:p>
          <a:p>
            <a:pPr marL="800100" lvl="2" indent="0">
              <a:buNone/>
            </a:pPr>
            <a:endParaRPr lang="zh-CN" altLang="zh-CN" dirty="0"/>
          </a:p>
          <a:p>
            <a:pPr marL="0" indent="0">
              <a:buNone/>
            </a:pPr>
            <a:endParaRPr lang="zh-CN" altLang="en-US" b="1" dirty="0">
              <a:solidFill>
                <a:srgbClr val="0000CC"/>
              </a:solidFill>
            </a:endParaRPr>
          </a:p>
        </p:txBody>
      </p:sp>
    </p:spTree>
    <p:extLst>
      <p:ext uri="{BB962C8B-B14F-4D97-AF65-F5344CB8AC3E}">
        <p14:creationId xmlns:p14="http://schemas.microsoft.com/office/powerpoint/2010/main" val="1322632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fade">
                                      <p:cBhvr>
                                        <p:cTn id="31" dur="1000"/>
                                        <p:tgtEl>
                                          <p:spTgt spid="3">
                                            <p:txEl>
                                              <p:pRg st="8" end="8"/>
                                            </p:txEl>
                                          </p:spTgt>
                                        </p:tgtEl>
                                      </p:cBhvr>
                                    </p:animEffect>
                                    <p:anim calcmode="lin" valueType="num">
                                      <p:cBhvr>
                                        <p:cTn id="32"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33" dur="1000" fill="hold"/>
                                        <p:tgtEl>
                                          <p:spTgt spid="3">
                                            <p:txEl>
                                              <p:pRg st="8" end="8"/>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1000"/>
                                        <p:tgtEl>
                                          <p:spTgt spid="3">
                                            <p:txEl>
                                              <p:pRg st="9" end="9"/>
                                            </p:txEl>
                                          </p:spTgt>
                                        </p:tgtEl>
                                      </p:cBhvr>
                                    </p:animEffect>
                                    <p:anim calcmode="lin" valueType="num">
                                      <p:cBhvr>
                                        <p:cTn id="37"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图片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38" y="1691570"/>
            <a:ext cx="9014575" cy="4736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title"/>
          </p:nvPr>
        </p:nvSpPr>
        <p:spPr/>
        <p:txBody>
          <a:bodyPr/>
          <a:lstStyle/>
          <a:p>
            <a:r>
              <a:rPr lang="en-US" altLang="zh-CN" b="1" dirty="0"/>
              <a:t>1.3.4 </a:t>
            </a:r>
            <a:r>
              <a:rPr lang="zh-CN" altLang="zh-CN" b="1" dirty="0">
                <a:solidFill>
                  <a:srgbClr val="0000CC"/>
                </a:solidFill>
              </a:rPr>
              <a:t>标准</a:t>
            </a:r>
            <a:r>
              <a:rPr lang="en-US" altLang="zh-CN" b="1" dirty="0"/>
              <a:t>C++</a:t>
            </a:r>
            <a:r>
              <a:rPr lang="zh-CN" altLang="zh-CN" b="1" dirty="0">
                <a:solidFill>
                  <a:srgbClr val="FF0000"/>
                </a:solidFill>
              </a:rPr>
              <a:t>程序设计</a:t>
            </a:r>
            <a:endParaRPr lang="zh-CN" altLang="en-US" dirty="0"/>
          </a:p>
        </p:txBody>
      </p:sp>
      <p:sp>
        <p:nvSpPr>
          <p:cNvPr id="3" name="内容占位符 2"/>
          <p:cNvSpPr>
            <a:spLocks noGrp="1"/>
          </p:cNvSpPr>
          <p:nvPr>
            <p:ph idx="1"/>
          </p:nvPr>
        </p:nvSpPr>
        <p:spPr/>
        <p:txBody>
          <a:bodyPr/>
          <a:lstStyle/>
          <a:p>
            <a:r>
              <a:rPr lang="en-US" altLang="zh-CN" b="1" dirty="0">
                <a:solidFill>
                  <a:srgbClr val="0000CC"/>
                </a:solidFill>
              </a:rPr>
              <a:t>3．</a:t>
            </a:r>
            <a:r>
              <a:rPr lang="zh-CN" altLang="en-US" b="1" dirty="0">
                <a:solidFill>
                  <a:srgbClr val="0000CC"/>
                </a:solidFill>
              </a:rPr>
              <a:t>标准</a:t>
            </a:r>
            <a:r>
              <a:rPr lang="en-US" altLang="zh-CN" b="1" dirty="0">
                <a:solidFill>
                  <a:srgbClr val="0000CC"/>
                </a:solidFill>
              </a:rPr>
              <a:t>C++</a:t>
            </a:r>
            <a:r>
              <a:rPr lang="zh-CN" altLang="en-US" b="1" dirty="0">
                <a:solidFill>
                  <a:srgbClr val="0000CC"/>
                </a:solidFill>
              </a:rPr>
              <a:t>程序和传统</a:t>
            </a:r>
            <a:r>
              <a:rPr lang="en-US" altLang="zh-CN" b="1" dirty="0">
                <a:solidFill>
                  <a:srgbClr val="0000CC"/>
                </a:solidFill>
              </a:rPr>
              <a:t>C++</a:t>
            </a:r>
            <a:r>
              <a:rPr lang="zh-CN" altLang="en-US" b="1" dirty="0">
                <a:solidFill>
                  <a:srgbClr val="0000CC"/>
                </a:solidFill>
              </a:rPr>
              <a:t>程序对比</a:t>
            </a:r>
          </a:p>
        </p:txBody>
      </p:sp>
      <p:sp>
        <p:nvSpPr>
          <p:cNvPr id="4" name="文本框 3"/>
          <p:cNvSpPr txBox="1"/>
          <p:nvPr/>
        </p:nvSpPr>
        <p:spPr>
          <a:xfrm>
            <a:off x="3149588" y="2039661"/>
            <a:ext cx="1190898" cy="1200329"/>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13500000" scaled="1"/>
            <a:tileRect/>
          </a:gradFill>
          <a:effectLst>
            <a:glow rad="63500">
              <a:schemeClr val="accent2">
                <a:satMod val="175000"/>
                <a:alpha val="40000"/>
              </a:schemeClr>
            </a:glow>
          </a:effectLst>
        </p:spPr>
        <p:txBody>
          <a:bodyPr wrap="square" rtlCol="0">
            <a:spAutoFit/>
          </a:bodyPr>
          <a:lstStyle/>
          <a:p>
            <a:r>
              <a:rPr lang="zh-CN" altLang="en-US" sz="2400" b="1" dirty="0"/>
              <a:t>库函数头文件差异</a:t>
            </a:r>
          </a:p>
        </p:txBody>
      </p:sp>
      <p:sp>
        <p:nvSpPr>
          <p:cNvPr id="7" name="文本框 6"/>
          <p:cNvSpPr txBox="1"/>
          <p:nvPr/>
        </p:nvSpPr>
        <p:spPr>
          <a:xfrm>
            <a:off x="3567910" y="5213700"/>
            <a:ext cx="1584176" cy="830997"/>
          </a:xfrm>
          <a:prstGeom prst="rect">
            <a:avLst/>
          </a:prstGeom>
          <a:gradFill flip="none" rotWithShape="1">
            <a:gsLst>
              <a:gs pos="0">
                <a:srgbClr val="99FF33">
                  <a:tint val="66000"/>
                  <a:satMod val="160000"/>
                </a:srgbClr>
              </a:gs>
              <a:gs pos="50000">
                <a:srgbClr val="99FF33">
                  <a:tint val="44500"/>
                  <a:satMod val="160000"/>
                </a:srgbClr>
              </a:gs>
              <a:gs pos="100000">
                <a:srgbClr val="99FF33">
                  <a:tint val="23500"/>
                  <a:satMod val="160000"/>
                </a:srgbClr>
              </a:gs>
            </a:gsLst>
            <a:lin ang="13500000" scaled="1"/>
            <a:tileRect/>
          </a:gradFill>
          <a:effectLst>
            <a:glow rad="63500">
              <a:schemeClr val="accent2">
                <a:satMod val="175000"/>
                <a:alpha val="40000"/>
              </a:schemeClr>
            </a:glow>
          </a:effectLst>
        </p:spPr>
        <p:txBody>
          <a:bodyPr wrap="square" rtlCol="0">
            <a:spAutoFit/>
          </a:bodyPr>
          <a:lstStyle/>
          <a:p>
            <a:r>
              <a:rPr lang="zh-CN" altLang="en-US" sz="2400" b="1" dirty="0"/>
              <a:t>库函数引用差异</a:t>
            </a:r>
          </a:p>
        </p:txBody>
      </p:sp>
      <p:sp>
        <p:nvSpPr>
          <p:cNvPr id="5" name="椭圆 4"/>
          <p:cNvSpPr/>
          <p:nvPr/>
        </p:nvSpPr>
        <p:spPr>
          <a:xfrm>
            <a:off x="129425" y="2052608"/>
            <a:ext cx="2066311"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932040" y="2052608"/>
            <a:ext cx="2160240" cy="86409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755576" y="5013175"/>
            <a:ext cx="2616652" cy="12320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357817" y="5013173"/>
            <a:ext cx="3639009" cy="1232049"/>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箭头: 右 5"/>
          <p:cNvSpPr/>
          <p:nvPr/>
        </p:nvSpPr>
        <p:spPr>
          <a:xfrm rot="10628753">
            <a:off x="2412296" y="2481650"/>
            <a:ext cx="586945" cy="178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箭头: 右 12"/>
          <p:cNvSpPr/>
          <p:nvPr/>
        </p:nvSpPr>
        <p:spPr>
          <a:xfrm>
            <a:off x="5108353" y="5521185"/>
            <a:ext cx="368914" cy="216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箭头: 右 13"/>
          <p:cNvSpPr/>
          <p:nvPr/>
        </p:nvSpPr>
        <p:spPr>
          <a:xfrm rot="10628753">
            <a:off x="3068706" y="5489747"/>
            <a:ext cx="586945" cy="1781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箭头: 右 14"/>
          <p:cNvSpPr/>
          <p:nvPr/>
        </p:nvSpPr>
        <p:spPr>
          <a:xfrm>
            <a:off x="4387542" y="2376644"/>
            <a:ext cx="544497" cy="29768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113605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barn(inVertical)">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down)">
                                      <p:cBhvr>
                                        <p:cTn id="12" dur="500"/>
                                        <p:tgtEl>
                                          <p:spTgt spid="4"/>
                                        </p:tgtEl>
                                      </p:cBhvr>
                                    </p:animEffect>
                                  </p:childTnLst>
                                </p:cTn>
                              </p:par>
                              <p:par>
                                <p:cTn id="13" presetID="22" presetClass="entr" presetSubtype="4"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down)">
                                      <p:cBhvr>
                                        <p:cTn id="15" dur="500"/>
                                        <p:tgtEl>
                                          <p:spTgt spid="5"/>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wipe(down)">
                                      <p:cBhvr>
                                        <p:cTn id="18" dur="500"/>
                                        <p:tgtEl>
                                          <p:spTgt spid="9"/>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down)">
                                      <p:cBhvr>
                                        <p:cTn id="21" dur="500"/>
                                        <p:tgtEl>
                                          <p:spTgt spid="6"/>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wipe(down)">
                                      <p:cBhvr>
                                        <p:cTn id="24" dur="500"/>
                                        <p:tgtEl>
                                          <p:spTgt spid="15"/>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ipe(down)">
                                      <p:cBhvr>
                                        <p:cTn id="29" dur="500"/>
                                        <p:tgtEl>
                                          <p:spTgt spid="7"/>
                                        </p:tgtEl>
                                      </p:cBhvr>
                                    </p:animEffect>
                                  </p:childTnLst>
                                </p:cTn>
                              </p:par>
                              <p:par>
                                <p:cTn id="30" presetID="22" presetClass="entr" presetSubtype="4"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down)">
                                      <p:cBhvr>
                                        <p:cTn id="32" dur="500"/>
                                        <p:tgtEl>
                                          <p:spTgt spid="10"/>
                                        </p:tgtEl>
                                      </p:cBhvr>
                                    </p:animEffect>
                                  </p:childTnLst>
                                </p:cTn>
                              </p:par>
                              <p:par>
                                <p:cTn id="33" presetID="22" presetClass="entr" presetSubtype="4"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down)">
                                      <p:cBhvr>
                                        <p:cTn id="35" dur="500"/>
                                        <p:tgtEl>
                                          <p:spTgt spid="11"/>
                                        </p:tgtEl>
                                      </p:cBhvr>
                                    </p:animEffect>
                                  </p:childTnLst>
                                </p:cTn>
                              </p:par>
                              <p:par>
                                <p:cTn id="36" presetID="22" presetClass="entr" presetSubtype="4" fill="hold" grpId="0" nodeType="withEffect">
                                  <p:stCondLst>
                                    <p:cond delay="0"/>
                                  </p:stCondLst>
                                  <p:childTnLst>
                                    <p:set>
                                      <p:cBhvr>
                                        <p:cTn id="37" dur="1" fill="hold">
                                          <p:stCondLst>
                                            <p:cond delay="0"/>
                                          </p:stCondLst>
                                        </p:cTn>
                                        <p:tgtEl>
                                          <p:spTgt spid="13"/>
                                        </p:tgtEl>
                                        <p:attrNameLst>
                                          <p:attrName>style.visibility</p:attrName>
                                        </p:attrNameLst>
                                      </p:cBhvr>
                                      <p:to>
                                        <p:strVal val="visible"/>
                                      </p:to>
                                    </p:set>
                                    <p:animEffect transition="in" filter="wipe(down)">
                                      <p:cBhvr>
                                        <p:cTn id="38" dur="500"/>
                                        <p:tgtEl>
                                          <p:spTgt spid="13"/>
                                        </p:tgtEl>
                                      </p:cBhvr>
                                    </p:animEffect>
                                  </p:childTnLst>
                                </p:cTn>
                              </p:par>
                              <p:par>
                                <p:cTn id="39" presetID="22" presetClass="entr" presetSubtype="4" fill="hold" grpId="0" nodeType="withEffect">
                                  <p:stCondLst>
                                    <p:cond delay="0"/>
                                  </p:stCondLst>
                                  <p:childTnLst>
                                    <p:set>
                                      <p:cBhvr>
                                        <p:cTn id="40" dur="1" fill="hold">
                                          <p:stCondLst>
                                            <p:cond delay="0"/>
                                          </p:stCondLst>
                                        </p:cTn>
                                        <p:tgtEl>
                                          <p:spTgt spid="14"/>
                                        </p:tgtEl>
                                        <p:attrNameLst>
                                          <p:attrName>style.visibility</p:attrName>
                                        </p:attrNameLst>
                                      </p:cBhvr>
                                      <p:to>
                                        <p:strVal val="visible"/>
                                      </p:to>
                                    </p:set>
                                    <p:animEffect transition="in" filter="wipe(down)">
                                      <p:cBhvr>
                                        <p:cTn id="41"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5" grpId="0" animBg="1"/>
      <p:bldP spid="9" grpId="0" animBg="1"/>
      <p:bldP spid="10" grpId="0" animBg="1"/>
      <p:bldP spid="11" grpId="0" animBg="1"/>
      <p:bldP spid="6" grpId="0" animBg="1"/>
      <p:bldP spid="13"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1.3.4 </a:t>
            </a:r>
            <a:r>
              <a:rPr lang="zh-CN" altLang="zh-CN" b="1" dirty="0">
                <a:solidFill>
                  <a:srgbClr val="0000CC"/>
                </a:solidFill>
              </a:rPr>
              <a:t>标准</a:t>
            </a:r>
            <a:r>
              <a:rPr lang="en-US" altLang="zh-CN" b="1" dirty="0"/>
              <a:t>C++</a:t>
            </a:r>
            <a:r>
              <a:rPr lang="zh-CN" altLang="zh-CN" b="1" dirty="0">
                <a:solidFill>
                  <a:srgbClr val="FF0000"/>
                </a:solidFill>
              </a:rPr>
              <a:t>程序设计</a:t>
            </a:r>
            <a:endParaRPr lang="zh-CN" altLang="en-US" dirty="0"/>
          </a:p>
        </p:txBody>
      </p:sp>
      <p:sp>
        <p:nvSpPr>
          <p:cNvPr id="3" name="内容占位符 2"/>
          <p:cNvSpPr>
            <a:spLocks noGrp="1"/>
          </p:cNvSpPr>
          <p:nvPr>
            <p:ph idx="1"/>
          </p:nvPr>
        </p:nvSpPr>
        <p:spPr>
          <a:xfrm>
            <a:off x="251520" y="1076590"/>
            <a:ext cx="8712968" cy="5168635"/>
          </a:xfrm>
        </p:spPr>
        <p:txBody>
          <a:bodyPr/>
          <a:lstStyle/>
          <a:p>
            <a:r>
              <a:rPr lang="en-US" altLang="zh-CN" b="1" dirty="0">
                <a:solidFill>
                  <a:srgbClr val="0000CC"/>
                </a:solidFill>
              </a:rPr>
              <a:t>4．</a:t>
            </a:r>
            <a:r>
              <a:rPr lang="zh-CN" altLang="en-US" b="1" dirty="0">
                <a:solidFill>
                  <a:srgbClr val="0000CC"/>
                </a:solidFill>
              </a:rPr>
              <a:t>标准库的引用</a:t>
            </a:r>
            <a:endParaRPr lang="en-US" altLang="zh-CN" b="1" dirty="0">
              <a:solidFill>
                <a:srgbClr val="0000CC"/>
              </a:solidFill>
            </a:endParaRPr>
          </a:p>
          <a:p>
            <a:pPr lvl="1"/>
            <a:r>
              <a:rPr lang="zh-CN" altLang="en-US" dirty="0"/>
              <a:t>用</a:t>
            </a:r>
            <a:r>
              <a:rPr lang="en-US" altLang="zh-CN" b="1" dirty="0" err="1">
                <a:solidFill>
                  <a:srgbClr val="FF0000"/>
                </a:solidFill>
              </a:rPr>
              <a:t>std</a:t>
            </a:r>
            <a:r>
              <a:rPr lang="en-US" altLang="zh-CN" b="1" dirty="0">
                <a:solidFill>
                  <a:srgbClr val="FF0000"/>
                </a:solidFill>
              </a:rPr>
              <a:t>::</a:t>
            </a:r>
            <a:r>
              <a:rPr lang="zh-CN" altLang="en-US" b="1" dirty="0">
                <a:solidFill>
                  <a:srgbClr val="FF0000"/>
                </a:solidFill>
              </a:rPr>
              <a:t>限定</a:t>
            </a:r>
            <a:r>
              <a:rPr lang="zh-CN" altLang="en-US" dirty="0"/>
              <a:t>标准库中的标识符（如</a:t>
            </a:r>
            <a:r>
              <a:rPr lang="en-US" altLang="zh-CN" dirty="0" err="1"/>
              <a:t>std</a:t>
            </a:r>
            <a:r>
              <a:rPr lang="en-US" altLang="zh-CN" dirty="0"/>
              <a:t>::</a:t>
            </a:r>
            <a:r>
              <a:rPr lang="en-US" altLang="zh-CN" dirty="0" err="1"/>
              <a:t>cin</a:t>
            </a:r>
            <a:r>
              <a:rPr lang="en-US" altLang="zh-CN" dirty="0"/>
              <a:t>)</a:t>
            </a:r>
          </a:p>
          <a:p>
            <a:pPr lvl="1"/>
            <a:r>
              <a:rPr lang="zh-CN" altLang="en-US" dirty="0"/>
              <a:t>用</a:t>
            </a:r>
            <a:r>
              <a:rPr lang="en-US" altLang="zh-CN" b="1" dirty="0">
                <a:solidFill>
                  <a:srgbClr val="FF0000"/>
                </a:solidFill>
              </a:rPr>
              <a:t>using </a:t>
            </a:r>
            <a:r>
              <a:rPr lang="en-US" altLang="zh-CN" b="1" dirty="0" err="1">
                <a:solidFill>
                  <a:srgbClr val="FF0000"/>
                </a:solidFill>
              </a:rPr>
              <a:t>std</a:t>
            </a:r>
            <a:r>
              <a:rPr lang="en-US" altLang="zh-CN" b="1" dirty="0">
                <a:solidFill>
                  <a:srgbClr val="FF0000"/>
                </a:solidFill>
              </a:rPr>
              <a:t>::x </a:t>
            </a:r>
            <a:r>
              <a:rPr lang="zh-CN" altLang="en-US" dirty="0"/>
              <a:t>将标准库中的</a:t>
            </a:r>
            <a:r>
              <a:rPr lang="en-US" altLang="zh-CN" dirty="0"/>
              <a:t>x</a:t>
            </a:r>
            <a:r>
              <a:rPr lang="zh-CN" altLang="en-US" dirty="0"/>
              <a:t>引用程序后，然后在程序中直接用</a:t>
            </a:r>
            <a:r>
              <a:rPr lang="en-US" altLang="zh-CN" dirty="0"/>
              <a:t>x</a:t>
            </a:r>
          </a:p>
          <a:p>
            <a:pPr lvl="1"/>
            <a:r>
              <a:rPr lang="zh-CN" altLang="en-US" dirty="0"/>
              <a:t>用</a:t>
            </a:r>
            <a:r>
              <a:rPr lang="en-US" altLang="zh-CN" b="1" dirty="0">
                <a:solidFill>
                  <a:srgbClr val="FF0000"/>
                </a:solidFill>
              </a:rPr>
              <a:t>using namespace </a:t>
            </a:r>
            <a:r>
              <a:rPr lang="en-US" altLang="zh-CN" b="1" dirty="0" err="1">
                <a:solidFill>
                  <a:srgbClr val="FF0000"/>
                </a:solidFill>
              </a:rPr>
              <a:t>std</a:t>
            </a:r>
            <a:r>
              <a:rPr lang="zh-CN" altLang="en-US" dirty="0"/>
              <a:t>；一次性引入包含标准库头文件中的全部标识，然后在程序中直接应用。如例</a:t>
            </a:r>
            <a:r>
              <a:rPr lang="en-US" altLang="zh-CN" dirty="0"/>
              <a:t>1-3</a:t>
            </a:r>
            <a:r>
              <a:rPr lang="zh-CN" altLang="en-US" dirty="0"/>
              <a:t>所示</a:t>
            </a:r>
          </a:p>
        </p:txBody>
      </p:sp>
    </p:spTree>
    <p:extLst>
      <p:ext uri="{BB962C8B-B14F-4D97-AF65-F5344CB8AC3E}">
        <p14:creationId xmlns:p14="http://schemas.microsoft.com/office/powerpoint/2010/main" val="275235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1.3.4 </a:t>
            </a:r>
            <a:r>
              <a:rPr lang="zh-CN" altLang="zh-CN" b="1" dirty="0">
                <a:solidFill>
                  <a:srgbClr val="0000CC"/>
                </a:solidFill>
              </a:rPr>
              <a:t>标准</a:t>
            </a:r>
            <a:r>
              <a:rPr lang="en-US" altLang="zh-CN" b="1" dirty="0"/>
              <a:t>C++</a:t>
            </a:r>
            <a:r>
              <a:rPr lang="zh-CN" altLang="zh-CN" b="1" dirty="0">
                <a:solidFill>
                  <a:srgbClr val="FF0000"/>
                </a:solidFill>
              </a:rPr>
              <a:t>程序设计</a:t>
            </a:r>
            <a:endParaRPr lang="zh-CN" altLang="en-US" dirty="0"/>
          </a:p>
        </p:txBody>
      </p:sp>
      <p:sp>
        <p:nvSpPr>
          <p:cNvPr id="3" name="内容占位符 2"/>
          <p:cNvSpPr>
            <a:spLocks noGrp="1"/>
          </p:cNvSpPr>
          <p:nvPr>
            <p:ph idx="1"/>
          </p:nvPr>
        </p:nvSpPr>
        <p:spPr>
          <a:xfrm>
            <a:off x="251520" y="1076590"/>
            <a:ext cx="8623212" cy="5781410"/>
          </a:xfrm>
        </p:spPr>
        <p:txBody>
          <a:bodyPr/>
          <a:lstStyle/>
          <a:p>
            <a:pPr marL="0" indent="0">
              <a:buNone/>
            </a:pPr>
            <a:r>
              <a:rPr lang="en-US" altLang="zh-CN" sz="1800" b="1" dirty="0"/>
              <a:t>//Eg1-3.cpp</a:t>
            </a:r>
            <a:endParaRPr lang="zh-CN" altLang="zh-CN" sz="1800" b="1" dirty="0"/>
          </a:p>
          <a:p>
            <a:pPr marL="0" indent="0">
              <a:buNone/>
            </a:pPr>
            <a:r>
              <a:rPr lang="en-US" altLang="zh-CN" sz="1800" b="1" dirty="0"/>
              <a:t>#include &lt;</a:t>
            </a:r>
            <a:r>
              <a:rPr lang="en-US" altLang="zh-CN" sz="1800" b="1" dirty="0" err="1"/>
              <a:t>iostream</a:t>
            </a:r>
            <a:r>
              <a:rPr lang="en-US" altLang="zh-CN" sz="1800" b="1" dirty="0"/>
              <a:t>&gt;</a:t>
            </a:r>
            <a:endParaRPr lang="zh-CN" altLang="zh-CN" sz="1800" b="1" dirty="0"/>
          </a:p>
          <a:p>
            <a:pPr marL="0" indent="0">
              <a:buNone/>
            </a:pPr>
            <a:r>
              <a:rPr lang="en-US" altLang="zh-CN" sz="1800" b="1" dirty="0"/>
              <a:t>#include &lt;</a:t>
            </a:r>
            <a:r>
              <a:rPr lang="en-US" altLang="zh-CN" sz="1800" b="1" dirty="0" err="1"/>
              <a:t>cstdio</a:t>
            </a:r>
            <a:r>
              <a:rPr lang="en-US" altLang="zh-CN" sz="1800" b="1" dirty="0"/>
              <a:t>&gt;</a:t>
            </a:r>
            <a:endParaRPr lang="zh-CN" altLang="zh-CN" sz="1800" b="1" dirty="0"/>
          </a:p>
          <a:p>
            <a:pPr marL="0" indent="0">
              <a:buNone/>
            </a:pPr>
            <a:r>
              <a:rPr lang="en-US" altLang="zh-CN" sz="1800" b="1" dirty="0"/>
              <a:t>#include &lt;</a:t>
            </a:r>
            <a:r>
              <a:rPr lang="en-US" altLang="zh-CN" sz="1800" b="1" dirty="0" err="1"/>
              <a:t>cmath</a:t>
            </a:r>
            <a:r>
              <a:rPr lang="en-US" altLang="zh-CN" sz="1800" b="1" dirty="0"/>
              <a:t>&gt;</a:t>
            </a:r>
            <a:endParaRPr lang="zh-CN" altLang="zh-CN" sz="1800" b="1" dirty="0"/>
          </a:p>
          <a:p>
            <a:pPr marL="0" indent="0">
              <a:buNone/>
            </a:pPr>
            <a:r>
              <a:rPr lang="en-US" altLang="zh-CN" sz="1800" b="1" dirty="0">
                <a:solidFill>
                  <a:srgbClr val="FF0000"/>
                </a:solidFill>
              </a:rPr>
              <a:t>using namespace </a:t>
            </a:r>
            <a:r>
              <a:rPr lang="en-US" altLang="zh-CN" sz="1800" b="1" dirty="0" err="1">
                <a:solidFill>
                  <a:srgbClr val="FF0000"/>
                </a:solidFill>
              </a:rPr>
              <a:t>std</a:t>
            </a:r>
            <a:r>
              <a:rPr lang="en-US" altLang="zh-CN" sz="1800" b="1" dirty="0">
                <a:solidFill>
                  <a:srgbClr val="FF0000"/>
                </a:solidFill>
              </a:rPr>
              <a:t>;</a:t>
            </a:r>
            <a:endParaRPr lang="zh-CN" altLang="zh-CN" sz="1800" b="1" dirty="0">
              <a:solidFill>
                <a:srgbClr val="FF0000"/>
              </a:solidFill>
            </a:endParaRPr>
          </a:p>
          <a:p>
            <a:pPr marL="0" indent="0">
              <a:buNone/>
            </a:pPr>
            <a:r>
              <a:rPr lang="en-US" altLang="zh-CN" sz="1800" b="1" dirty="0"/>
              <a:t>void main() {</a:t>
            </a:r>
            <a:endParaRPr lang="zh-CN" altLang="zh-CN" sz="1800" b="1" dirty="0"/>
          </a:p>
          <a:p>
            <a:pPr marL="0" indent="0">
              <a:buNone/>
            </a:pPr>
            <a:r>
              <a:rPr lang="en-US" altLang="zh-CN" sz="1800" b="1" dirty="0"/>
              <a:t>        </a:t>
            </a:r>
            <a:r>
              <a:rPr lang="en-US" altLang="zh-CN" sz="1800" b="1" dirty="0" err="1"/>
              <a:t>int</a:t>
            </a:r>
            <a:r>
              <a:rPr lang="en-US" altLang="zh-CN" sz="1800" b="1" dirty="0"/>
              <a:t> x;</a:t>
            </a:r>
            <a:endParaRPr lang="zh-CN" altLang="zh-CN" sz="1800" b="1" dirty="0"/>
          </a:p>
          <a:p>
            <a:pPr marL="0" indent="0">
              <a:buNone/>
            </a:pPr>
            <a:r>
              <a:rPr lang="en-US" altLang="zh-CN" sz="1800" b="1" dirty="0"/>
              <a:t>       </a:t>
            </a:r>
            <a:r>
              <a:rPr lang="en-US" altLang="zh-CN" sz="1800" b="1" dirty="0" err="1">
                <a:solidFill>
                  <a:srgbClr val="FF0000"/>
                </a:solidFill>
              </a:rPr>
              <a:t>cout</a:t>
            </a:r>
            <a:r>
              <a:rPr lang="en-US" altLang="zh-CN" sz="1800" b="1" dirty="0"/>
              <a:t>&lt;&lt;"</a:t>
            </a:r>
            <a:r>
              <a:rPr lang="zh-CN" altLang="zh-CN" sz="1800" b="1" dirty="0"/>
              <a:t>输入数字</a:t>
            </a:r>
            <a:r>
              <a:rPr lang="en-US" altLang="zh-CN" sz="1800" b="1" dirty="0"/>
              <a:t>: ";</a:t>
            </a:r>
            <a:endParaRPr lang="zh-CN" altLang="zh-CN" sz="1800" b="1" dirty="0"/>
          </a:p>
          <a:p>
            <a:pPr marL="0" indent="0">
              <a:buNone/>
            </a:pPr>
            <a:r>
              <a:rPr lang="en-US" altLang="zh-CN" sz="1800" b="1" dirty="0"/>
              <a:t>       </a:t>
            </a:r>
            <a:r>
              <a:rPr lang="en-US" altLang="zh-CN" sz="1800" b="1" dirty="0" err="1">
                <a:solidFill>
                  <a:srgbClr val="FF0000"/>
                </a:solidFill>
              </a:rPr>
              <a:t>scanf</a:t>
            </a:r>
            <a:r>
              <a:rPr lang="en-US" altLang="zh-CN" sz="1800" b="1" dirty="0"/>
              <a:t>("%d", &amp;x);   </a:t>
            </a:r>
            <a:endParaRPr lang="zh-CN" altLang="zh-CN" sz="1800" b="1" dirty="0"/>
          </a:p>
          <a:p>
            <a:pPr marL="0" indent="0">
              <a:buNone/>
            </a:pPr>
            <a:r>
              <a:rPr lang="en-US" altLang="zh-CN" sz="1800" b="1" dirty="0"/>
              <a:t>       bool prime=true;</a:t>
            </a:r>
            <a:endParaRPr lang="zh-CN" altLang="zh-CN" sz="1800" b="1" dirty="0"/>
          </a:p>
          <a:p>
            <a:pPr marL="0" indent="0">
              <a:buNone/>
            </a:pPr>
            <a:r>
              <a:rPr lang="en-US" altLang="zh-CN" sz="1800" b="1" dirty="0"/>
              <a:t>       for(</a:t>
            </a:r>
            <a:r>
              <a:rPr lang="en-US" altLang="zh-CN" sz="1800" b="1" dirty="0" err="1"/>
              <a:t>int</a:t>
            </a:r>
            <a:r>
              <a:rPr lang="en-US" altLang="zh-CN" sz="1800" b="1" dirty="0"/>
              <a:t> </a:t>
            </a:r>
            <a:r>
              <a:rPr lang="en-US" altLang="zh-CN" sz="1800" b="1" dirty="0" err="1"/>
              <a:t>i</a:t>
            </a:r>
            <a:r>
              <a:rPr lang="en-US" altLang="zh-CN" sz="1800" b="1" dirty="0"/>
              <a:t>=2;(</a:t>
            </a:r>
            <a:r>
              <a:rPr lang="en-US" altLang="zh-CN" sz="1800" b="1" dirty="0" err="1"/>
              <a:t>i</a:t>
            </a:r>
            <a:r>
              <a:rPr lang="en-US" altLang="zh-CN" sz="1800" b="1" dirty="0"/>
              <a:t>&lt;=x-1)&amp;</a:t>
            </a:r>
            <a:r>
              <a:rPr lang="en-US" altLang="zh-CN" sz="1800" b="1" dirty="0" err="1"/>
              <a:t>prime;i</a:t>
            </a:r>
            <a:r>
              <a:rPr lang="en-US" altLang="zh-CN" sz="1800" b="1" dirty="0"/>
              <a:t>++)</a:t>
            </a:r>
            <a:endParaRPr lang="zh-CN" altLang="zh-CN" sz="1800" b="1" dirty="0"/>
          </a:p>
          <a:p>
            <a:pPr marL="0" indent="0">
              <a:buNone/>
            </a:pPr>
            <a:r>
              <a:rPr lang="en-US" altLang="zh-CN" sz="1800" b="1" dirty="0"/>
              <a:t>	  if(</a:t>
            </a:r>
            <a:r>
              <a:rPr lang="en-US" altLang="zh-CN" sz="1800" b="1" dirty="0" err="1"/>
              <a:t>x%i</a:t>
            </a:r>
            <a:r>
              <a:rPr lang="en-US" altLang="zh-CN" sz="1800" b="1" dirty="0"/>
              <a:t>==0) prime=false;</a:t>
            </a:r>
            <a:endParaRPr lang="zh-CN" altLang="zh-CN" sz="1800" b="1" dirty="0"/>
          </a:p>
          <a:p>
            <a:pPr marL="0" indent="0">
              <a:buNone/>
            </a:pPr>
            <a:r>
              <a:rPr lang="en-US" altLang="zh-CN" sz="1800" b="1" dirty="0"/>
              <a:t>        if(prime)		</a:t>
            </a:r>
            <a:endParaRPr lang="zh-CN" altLang="zh-CN" sz="1800" b="1" dirty="0"/>
          </a:p>
          <a:p>
            <a:pPr marL="0" indent="0">
              <a:buNone/>
            </a:pPr>
            <a:r>
              <a:rPr lang="en-US" altLang="zh-CN" sz="1800" b="1" dirty="0"/>
              <a:t>	  </a:t>
            </a:r>
            <a:r>
              <a:rPr lang="en-US" altLang="zh-CN" sz="1800" b="1" dirty="0" err="1">
                <a:solidFill>
                  <a:srgbClr val="FF0000"/>
                </a:solidFill>
              </a:rPr>
              <a:t>cout</a:t>
            </a:r>
            <a:r>
              <a:rPr lang="en-US" altLang="zh-CN" sz="1800" b="1" dirty="0"/>
              <a:t>&lt;&lt; x&lt;&lt;"</a:t>
            </a:r>
            <a:r>
              <a:rPr lang="zh-CN" altLang="zh-CN" sz="1800" b="1" dirty="0"/>
              <a:t>是素数</a:t>
            </a:r>
            <a:r>
              <a:rPr lang="en-US" altLang="zh-CN" sz="1800" b="1" dirty="0"/>
              <a:t>!"&lt;&lt;</a:t>
            </a:r>
            <a:r>
              <a:rPr lang="en-US" altLang="zh-CN" sz="1800" b="1" dirty="0" err="1">
                <a:solidFill>
                  <a:srgbClr val="FF0000"/>
                </a:solidFill>
              </a:rPr>
              <a:t>endl</a:t>
            </a:r>
            <a:r>
              <a:rPr lang="en-US" altLang="zh-CN" sz="1800" b="1" dirty="0"/>
              <a:t>;</a:t>
            </a:r>
            <a:endParaRPr lang="zh-CN" altLang="zh-CN" sz="1800" b="1" dirty="0"/>
          </a:p>
          <a:p>
            <a:pPr marL="0" indent="0">
              <a:buNone/>
            </a:pPr>
            <a:r>
              <a:rPr lang="en-US" altLang="zh-CN" sz="1800" b="1" dirty="0"/>
              <a:t>         else</a:t>
            </a:r>
            <a:endParaRPr lang="zh-CN" altLang="zh-CN" sz="1800" b="1" dirty="0"/>
          </a:p>
          <a:p>
            <a:pPr marL="0" indent="0">
              <a:buNone/>
            </a:pPr>
            <a:r>
              <a:rPr lang="en-US" altLang="zh-CN" sz="1800" b="1" dirty="0"/>
              <a:t>	  </a:t>
            </a:r>
            <a:r>
              <a:rPr lang="en-US" altLang="zh-CN" sz="1800" b="1" dirty="0" err="1">
                <a:solidFill>
                  <a:srgbClr val="FF0000"/>
                </a:solidFill>
              </a:rPr>
              <a:t>cout</a:t>
            </a:r>
            <a:r>
              <a:rPr lang="en-US" altLang="zh-CN" sz="1800" b="1" dirty="0"/>
              <a:t>&lt;&lt;x&lt;&lt;"</a:t>
            </a:r>
            <a:r>
              <a:rPr lang="zh-CN" altLang="zh-CN" sz="1800" b="1" dirty="0"/>
              <a:t>不是素数</a:t>
            </a:r>
            <a:r>
              <a:rPr lang="en-US" altLang="zh-CN" sz="1800" b="1" dirty="0"/>
              <a:t>!"&lt;&lt;</a:t>
            </a:r>
            <a:r>
              <a:rPr lang="en-US" altLang="zh-CN" sz="1800" b="1" dirty="0" err="1">
                <a:solidFill>
                  <a:srgbClr val="FF0000"/>
                </a:solidFill>
              </a:rPr>
              <a:t>endl</a:t>
            </a:r>
            <a:r>
              <a:rPr lang="en-US" altLang="zh-CN" sz="1800" b="1" dirty="0"/>
              <a:t>;</a:t>
            </a:r>
            <a:endParaRPr lang="zh-CN" altLang="zh-CN" sz="1800" b="1" dirty="0"/>
          </a:p>
          <a:p>
            <a:pPr marL="0" indent="0">
              <a:buNone/>
            </a:pPr>
            <a:r>
              <a:rPr lang="en-US" altLang="zh-CN" sz="1800" b="1" dirty="0"/>
              <a:t>}</a:t>
            </a:r>
            <a:endParaRPr lang="zh-CN" altLang="zh-CN" sz="1800" b="1" dirty="0"/>
          </a:p>
          <a:p>
            <a:pPr marL="0" indent="0">
              <a:buNone/>
            </a:pPr>
            <a:endParaRPr lang="zh-CN" altLang="en-US" sz="1800" b="1" dirty="0"/>
          </a:p>
        </p:txBody>
      </p:sp>
    </p:spTree>
    <p:extLst>
      <p:ext uri="{BB962C8B-B14F-4D97-AF65-F5344CB8AC3E}">
        <p14:creationId xmlns:p14="http://schemas.microsoft.com/office/powerpoint/2010/main" val="18299300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778724" y="0"/>
            <a:ext cx="7519988" cy="985838"/>
          </a:xfrm>
        </p:spPr>
        <p:txBody>
          <a:bodyPr/>
          <a:lstStyle/>
          <a:p>
            <a:r>
              <a:rPr lang="en-US" altLang="zh-CN" b="1" dirty="0"/>
              <a:t>1.4  </a:t>
            </a:r>
            <a:r>
              <a:rPr lang="zh-CN" altLang="zh-CN" b="1" dirty="0">
                <a:solidFill>
                  <a:srgbClr val="0000CC"/>
                </a:solidFill>
              </a:rPr>
              <a:t>数据</a:t>
            </a:r>
            <a:r>
              <a:rPr lang="zh-CN" altLang="zh-CN" b="1" dirty="0"/>
              <a:t>输入</a:t>
            </a:r>
            <a:r>
              <a:rPr lang="zh-CN" altLang="zh-CN" b="1" dirty="0">
                <a:solidFill>
                  <a:schemeClr val="tx1"/>
                </a:solidFill>
              </a:rPr>
              <a:t>与</a:t>
            </a:r>
            <a:r>
              <a:rPr lang="zh-CN" altLang="zh-CN" b="1" dirty="0">
                <a:solidFill>
                  <a:srgbClr val="FF0000"/>
                </a:solidFill>
              </a:rPr>
              <a:t>输出</a:t>
            </a:r>
          </a:p>
        </p:txBody>
      </p:sp>
      <p:sp>
        <p:nvSpPr>
          <p:cNvPr id="8195" name="Rectangle 3"/>
          <p:cNvSpPr>
            <a:spLocks noGrp="1" noChangeArrowheads="1"/>
          </p:cNvSpPr>
          <p:nvPr>
            <p:ph type="body" idx="1"/>
          </p:nvPr>
        </p:nvSpPr>
        <p:spPr>
          <a:xfrm>
            <a:off x="823913" y="1698625"/>
            <a:ext cx="7494587" cy="4203700"/>
          </a:xfrm>
        </p:spPr>
        <p:txBody>
          <a:bodyPr/>
          <a:lstStyle/>
          <a:p>
            <a:pPr eaLnBrk="1" hangingPunct="1"/>
            <a:r>
              <a:rPr lang="zh-CN" altLang="en-US" sz="2800" b="1" dirty="0"/>
              <a:t>本节主要介绍</a:t>
            </a:r>
            <a:r>
              <a:rPr lang="en-US" altLang="zh-CN" sz="2800" b="1" dirty="0"/>
              <a:t>C++</a:t>
            </a:r>
            <a:r>
              <a:rPr lang="zh-CN" altLang="en-US" sz="2800" b="1" dirty="0"/>
              <a:t>程序中数据输入输出的方法，是</a:t>
            </a:r>
            <a:r>
              <a:rPr lang="en-US" altLang="zh-CN" sz="2800" b="1" dirty="0"/>
              <a:t>C++</a:t>
            </a:r>
            <a:r>
              <a:rPr lang="zh-CN" altLang="en-US" sz="2800" b="1" dirty="0"/>
              <a:t>程序设计的基础。应该掌握</a:t>
            </a:r>
          </a:p>
          <a:p>
            <a:pPr lvl="1" eaLnBrk="1" hangingPunct="1"/>
            <a:r>
              <a:rPr lang="zh-CN" altLang="en-US" sz="2400" dirty="0"/>
              <a:t>流的概念</a:t>
            </a:r>
          </a:p>
          <a:p>
            <a:pPr lvl="1" eaLnBrk="1" hangingPunct="1"/>
            <a:r>
              <a:rPr lang="en-US" altLang="zh-CN" sz="2400" dirty="0" err="1"/>
              <a:t>iostream</a:t>
            </a:r>
            <a:endParaRPr lang="en-US" altLang="zh-CN" sz="2400" dirty="0"/>
          </a:p>
          <a:p>
            <a:pPr lvl="1" eaLnBrk="1" hangingPunct="1"/>
            <a:r>
              <a:rPr lang="en-US" altLang="zh-CN" sz="2400" dirty="0" err="1"/>
              <a:t>cin</a:t>
            </a:r>
            <a:endParaRPr lang="en-US" altLang="zh-CN" sz="2400" dirty="0"/>
          </a:p>
          <a:p>
            <a:pPr lvl="1" eaLnBrk="1" hangingPunct="1"/>
            <a:r>
              <a:rPr lang="en-US" altLang="zh-CN" sz="2400" dirty="0" err="1"/>
              <a:t>cout</a:t>
            </a:r>
            <a:endParaRPr lang="en-US" altLang="zh-CN" sz="2400" dirty="0"/>
          </a:p>
          <a:p>
            <a:pPr lvl="1" eaLnBrk="1" hangingPunct="1"/>
            <a:r>
              <a:rPr lang="zh-CN" altLang="en-US" sz="2400" dirty="0"/>
              <a:t>数据输入常见问题及解决方法</a:t>
            </a:r>
            <a:endParaRPr lang="en-US" altLang="zh-CN" sz="2400" dirty="0"/>
          </a:p>
          <a:p>
            <a:pPr lvl="1" eaLnBrk="1" hangingPunct="1"/>
            <a:r>
              <a:rPr lang="zh-CN" altLang="en-US" sz="2400" dirty="0"/>
              <a:t>文件操作</a:t>
            </a:r>
            <a:endParaRPr lang="en-US" altLang="zh-CN" sz="2400" dirty="0"/>
          </a:p>
        </p:txBody>
      </p:sp>
    </p:spTree>
    <p:extLst>
      <p:ext uri="{BB962C8B-B14F-4D97-AF65-F5344CB8AC3E}">
        <p14:creationId xmlns:p14="http://schemas.microsoft.com/office/powerpoint/2010/main" val="12456070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457200" y="-171400"/>
            <a:ext cx="8229600" cy="1143000"/>
          </a:xfrm>
        </p:spPr>
        <p:txBody>
          <a:bodyPr/>
          <a:lstStyle/>
          <a:p>
            <a:pPr eaLnBrk="1" hangingPunct="1"/>
            <a:r>
              <a:rPr lang="en-US" altLang="zh-CN" b="1" dirty="0">
                <a:solidFill>
                  <a:srgbClr val="0000CC"/>
                </a:solidFill>
              </a:rPr>
              <a:t>C++</a:t>
            </a:r>
            <a:r>
              <a:rPr lang="zh-CN" altLang="en-US" b="1" dirty="0">
                <a:solidFill>
                  <a:srgbClr val="0000CC"/>
                </a:solidFill>
              </a:rPr>
              <a:t>面向对象程序设计</a:t>
            </a:r>
            <a:r>
              <a:rPr lang="en-US" altLang="zh-CN" b="1" dirty="0"/>
              <a:t>-</a:t>
            </a:r>
            <a:r>
              <a:rPr lang="zh-CN" altLang="en-US" b="1" dirty="0">
                <a:solidFill>
                  <a:srgbClr val="FF0000"/>
                </a:solidFill>
              </a:rPr>
              <a:t>教学要求</a:t>
            </a:r>
            <a:endParaRPr lang="zh-CN" altLang="en-US" b="1" dirty="0"/>
          </a:p>
        </p:txBody>
      </p:sp>
      <p:sp>
        <p:nvSpPr>
          <p:cNvPr id="3075" name="Rectangle 4"/>
          <p:cNvSpPr>
            <a:spLocks noGrp="1" noChangeArrowheads="1"/>
          </p:cNvSpPr>
          <p:nvPr>
            <p:ph type="subTitle" idx="4294967295"/>
          </p:nvPr>
        </p:nvSpPr>
        <p:spPr>
          <a:xfrm>
            <a:off x="457200" y="1124744"/>
            <a:ext cx="8229600" cy="4608512"/>
          </a:xfrm>
        </p:spPr>
        <p:txBody>
          <a:bodyPr/>
          <a:lstStyle/>
          <a:p>
            <a:pPr eaLnBrk="1" hangingPunct="1"/>
            <a:r>
              <a:rPr lang="zh-CN" altLang="en-US" b="1" dirty="0">
                <a:solidFill>
                  <a:srgbClr val="0000CC"/>
                </a:solidFill>
              </a:rPr>
              <a:t>课程</a:t>
            </a:r>
            <a:r>
              <a:rPr lang="zh-CN" altLang="en-US" b="1" dirty="0">
                <a:solidFill>
                  <a:srgbClr val="FF0000"/>
                </a:solidFill>
              </a:rPr>
              <a:t>基本要求</a:t>
            </a:r>
            <a:endParaRPr lang="en-US" altLang="zh-CN" b="1" dirty="0">
              <a:solidFill>
                <a:srgbClr val="FF0000"/>
              </a:solidFill>
            </a:endParaRPr>
          </a:p>
          <a:p>
            <a:pPr marL="857250" lvl="1" indent="-457200" eaLnBrk="1" hangingPunct="1">
              <a:buFont typeface="+mj-lt"/>
              <a:buAutoNum type="arabicPeriod"/>
            </a:pPr>
            <a:r>
              <a:rPr lang="zh-CN" altLang="zh-CN" sz="2400" dirty="0"/>
              <a:t>掌握用</a:t>
            </a:r>
            <a:r>
              <a:rPr lang="en-US" altLang="zh-CN" sz="2400" dirty="0"/>
              <a:t>C++</a:t>
            </a:r>
            <a:r>
              <a:rPr lang="zh-CN" altLang="zh-CN" sz="2400" dirty="0"/>
              <a:t>进行的面向对象编程的方法，能够</a:t>
            </a:r>
            <a:r>
              <a:rPr lang="zh-CN" altLang="zh-CN" sz="2400" b="1" dirty="0">
                <a:solidFill>
                  <a:srgbClr val="0000CC"/>
                </a:solidFill>
              </a:rPr>
              <a:t>运用</a:t>
            </a:r>
            <a:r>
              <a:rPr lang="en-US" altLang="zh-CN" sz="2400" b="1" dirty="0">
                <a:solidFill>
                  <a:srgbClr val="0000CC"/>
                </a:solidFill>
              </a:rPr>
              <a:t>C++</a:t>
            </a:r>
            <a:r>
              <a:rPr lang="zh-CN" altLang="zh-CN" sz="2400" b="1" dirty="0">
                <a:solidFill>
                  <a:srgbClr val="0000CC"/>
                </a:solidFill>
              </a:rPr>
              <a:t>编写求解简单应用问题的面向对象</a:t>
            </a:r>
            <a:r>
              <a:rPr lang="zh-CN" altLang="zh-CN" sz="2400" dirty="0"/>
              <a:t>程序；</a:t>
            </a:r>
            <a:endParaRPr lang="en-US" altLang="zh-CN" sz="2400" dirty="0"/>
          </a:p>
          <a:p>
            <a:pPr marL="857250" lvl="1" indent="-457200" eaLnBrk="1" hangingPunct="1">
              <a:buFont typeface="+mj-lt"/>
              <a:buAutoNum type="arabicPeriod"/>
            </a:pPr>
            <a:r>
              <a:rPr lang="zh-CN" altLang="zh-CN" sz="2400" dirty="0"/>
              <a:t>掌握</a:t>
            </a:r>
            <a:r>
              <a:rPr lang="en-US" altLang="zh-CN" sz="2400" dirty="0"/>
              <a:t>C++</a:t>
            </a:r>
            <a:r>
              <a:rPr lang="zh-CN" altLang="en-US" sz="2400" dirty="0"/>
              <a:t>对</a:t>
            </a:r>
            <a:r>
              <a:rPr lang="en-US" altLang="zh-CN" sz="2400" dirty="0"/>
              <a:t>C</a:t>
            </a:r>
            <a:r>
              <a:rPr lang="zh-CN" altLang="zh-CN" sz="2400" b="1" dirty="0">
                <a:solidFill>
                  <a:srgbClr val="FF0000"/>
                </a:solidFill>
              </a:rPr>
              <a:t>面向对象的语言</a:t>
            </a:r>
            <a:r>
              <a:rPr lang="zh-CN" altLang="en-US" sz="2400" b="1" dirty="0">
                <a:solidFill>
                  <a:srgbClr val="FF0000"/>
                </a:solidFill>
              </a:rPr>
              <a:t>扩展</a:t>
            </a:r>
            <a:r>
              <a:rPr lang="zh-CN" altLang="zh-CN" sz="2400" dirty="0"/>
              <a:t>如常量、引用</a:t>
            </a:r>
            <a:r>
              <a:rPr lang="zh-CN" altLang="en-US" sz="2400" dirty="0"/>
              <a:t>等</a:t>
            </a:r>
            <a:r>
              <a:rPr lang="zh-CN" altLang="en-US" sz="2400" dirty="0">
                <a:solidFill>
                  <a:srgbClr val="0000CC"/>
                </a:solidFill>
              </a:rPr>
              <a:t>。</a:t>
            </a:r>
            <a:endParaRPr lang="en-US" altLang="zh-CN" sz="2400" dirty="0">
              <a:solidFill>
                <a:srgbClr val="0000CC"/>
              </a:solidFill>
            </a:endParaRPr>
          </a:p>
          <a:p>
            <a:pPr marL="857250" lvl="1" indent="-457200" eaLnBrk="1" hangingPunct="1">
              <a:buFont typeface="+mj-lt"/>
              <a:buAutoNum type="arabicPeriod"/>
            </a:pPr>
            <a:r>
              <a:rPr lang="zh-CN" altLang="zh-CN" sz="2400" dirty="0"/>
              <a:t>掌握类</a:t>
            </a:r>
            <a:r>
              <a:rPr lang="zh-CN" altLang="zh-CN" sz="2400" b="1" dirty="0">
                <a:solidFill>
                  <a:srgbClr val="FF0000"/>
                </a:solidFill>
              </a:rPr>
              <a:t>与封装、对象、继承、多态</a:t>
            </a:r>
            <a:r>
              <a:rPr lang="zh-CN" altLang="zh-CN" sz="2400" dirty="0"/>
              <a:t>等面向对象的语言特征和概念，</a:t>
            </a:r>
            <a:r>
              <a:rPr lang="zh-CN" altLang="en-US" sz="2400" dirty="0"/>
              <a:t>及其</a:t>
            </a:r>
            <a:r>
              <a:rPr lang="zh-CN" altLang="zh-CN" sz="2400" dirty="0"/>
              <a:t>在</a:t>
            </a:r>
            <a:r>
              <a:rPr lang="en-US" altLang="zh-CN" sz="2400" dirty="0"/>
              <a:t>C++</a:t>
            </a:r>
            <a:r>
              <a:rPr lang="zh-CN" altLang="zh-CN" sz="2400" dirty="0"/>
              <a:t>中的实现技术和方法；</a:t>
            </a:r>
            <a:endParaRPr lang="en-US" altLang="zh-CN" sz="2400" dirty="0"/>
          </a:p>
          <a:p>
            <a:pPr marL="857250" lvl="1" indent="-457200" eaLnBrk="1" hangingPunct="1">
              <a:buFont typeface="+mj-lt"/>
              <a:buAutoNum type="arabicPeriod"/>
            </a:pPr>
            <a:r>
              <a:rPr lang="zh-CN" altLang="zh-CN" sz="2400" dirty="0"/>
              <a:t>理解</a:t>
            </a:r>
            <a:r>
              <a:rPr lang="zh-CN" altLang="zh-CN" sz="2400" b="1" dirty="0">
                <a:solidFill>
                  <a:srgbClr val="FF0000"/>
                </a:solidFill>
              </a:rPr>
              <a:t>类</a:t>
            </a:r>
            <a:r>
              <a:rPr lang="zh-CN" altLang="en-US" sz="2400" b="1" dirty="0">
                <a:solidFill>
                  <a:srgbClr val="FF0000"/>
                </a:solidFill>
              </a:rPr>
              <a:t>与对象</a:t>
            </a:r>
            <a:r>
              <a:rPr lang="zh-CN" altLang="zh-CN" sz="2400" b="1" dirty="0">
                <a:solidFill>
                  <a:srgbClr val="FF0000"/>
                </a:solidFill>
              </a:rPr>
              <a:t>、构造函数、析构函数，类型转换、重载函数、虚函数、抽象类</a:t>
            </a:r>
            <a:r>
              <a:rPr lang="zh-CN" altLang="zh-CN" sz="2400" dirty="0"/>
              <a:t>等面向对象程序设计中的重要概念及其实现方法；</a:t>
            </a:r>
            <a:endParaRPr lang="en-US" altLang="zh-CN" sz="2400" dirty="0"/>
          </a:p>
          <a:p>
            <a:pPr marL="857250" lvl="1" indent="-457200" eaLnBrk="1" hangingPunct="1">
              <a:buFont typeface="+mj-lt"/>
              <a:buAutoNum type="arabicPeriod"/>
            </a:pPr>
            <a:r>
              <a:rPr lang="zh-CN" altLang="zh-CN" sz="2400" dirty="0"/>
              <a:t>掌握面向对象的</a:t>
            </a:r>
            <a:r>
              <a:rPr lang="zh-CN" altLang="zh-CN" sz="2400" b="1" dirty="0">
                <a:solidFill>
                  <a:srgbClr val="FF0000"/>
                </a:solidFill>
              </a:rPr>
              <a:t>异常处理</a:t>
            </a:r>
            <a:r>
              <a:rPr lang="zh-CN" altLang="zh-CN" sz="2400" dirty="0"/>
              <a:t>机制及</a:t>
            </a:r>
            <a:r>
              <a:rPr lang="en-US" altLang="zh-CN" sz="2400" dirty="0"/>
              <a:t>C++</a:t>
            </a:r>
            <a:r>
              <a:rPr lang="zh-CN" altLang="zh-CN" sz="2400" dirty="0"/>
              <a:t>中的编程方法；</a:t>
            </a:r>
            <a:endParaRPr lang="en-US" altLang="zh-CN" sz="2400" dirty="0"/>
          </a:p>
          <a:p>
            <a:pPr marL="857250" lvl="1" indent="-457200" eaLnBrk="1" hangingPunct="1">
              <a:buFont typeface="+mj-lt"/>
              <a:buAutoNum type="arabicPeriod"/>
            </a:pPr>
            <a:r>
              <a:rPr lang="zh-CN" altLang="zh-CN" sz="2400" dirty="0"/>
              <a:t>理解函数模版、类模版，并用运用</a:t>
            </a:r>
            <a:r>
              <a:rPr lang="en-US" altLang="zh-CN" sz="2400" dirty="0"/>
              <a:t>C++</a:t>
            </a:r>
            <a:r>
              <a:rPr lang="en-US" altLang="zh-CN" sz="2400" b="1" dirty="0">
                <a:solidFill>
                  <a:srgbClr val="FF0000"/>
                </a:solidFill>
              </a:rPr>
              <a:t>STL</a:t>
            </a:r>
            <a:r>
              <a:rPr lang="zh-CN" altLang="zh-CN" sz="2400" dirty="0"/>
              <a:t>编写程序</a:t>
            </a:r>
            <a:r>
              <a:rPr lang="zh-CN" altLang="zh-CN" sz="2400" dirty="0">
                <a:solidFill>
                  <a:srgbClr val="0000CC"/>
                </a:solidFill>
              </a:rPr>
              <a:t>；</a:t>
            </a:r>
            <a:endParaRPr lang="en-US" altLang="zh-CN" sz="2400" dirty="0">
              <a:solidFill>
                <a:srgbClr val="0000CC"/>
              </a:solidFill>
            </a:endParaRPr>
          </a:p>
          <a:p>
            <a:pPr marL="857250" lvl="1" indent="-457200" eaLnBrk="1" hangingPunct="1">
              <a:buFont typeface="+mj-lt"/>
              <a:buAutoNum type="arabicPeriod"/>
            </a:pPr>
            <a:r>
              <a:rPr lang="zh-CN" altLang="zh-CN" sz="2400" dirty="0"/>
              <a:t>了解</a:t>
            </a:r>
            <a:r>
              <a:rPr lang="en-US" altLang="zh-CN" sz="2400" b="1" dirty="0"/>
              <a:t>MFC++</a:t>
            </a:r>
            <a:r>
              <a:rPr lang="zh-CN" altLang="zh-CN" sz="2400" dirty="0"/>
              <a:t>和</a:t>
            </a:r>
            <a:r>
              <a:rPr lang="zh-CN" altLang="zh-CN" sz="2400" b="1" dirty="0">
                <a:solidFill>
                  <a:srgbClr val="FF0000"/>
                </a:solidFill>
              </a:rPr>
              <a:t>事件驱动</a:t>
            </a:r>
            <a:r>
              <a:rPr lang="zh-CN" altLang="zh-CN" sz="2400" dirty="0"/>
              <a:t>编程机制。</a:t>
            </a:r>
          </a:p>
          <a:p>
            <a:pPr marL="0" indent="0" eaLnBrk="1" hangingPunct="1">
              <a:buFontTx/>
              <a:buNone/>
            </a:pPr>
            <a:endParaRPr lang="en-US" altLang="zh-CN" dirty="0">
              <a:solidFill>
                <a:srgbClr val="FF0000"/>
              </a:solidFill>
            </a:endParaRPr>
          </a:p>
        </p:txBody>
      </p:sp>
    </p:spTree>
    <p:extLst>
      <p:ext uri="{BB962C8B-B14F-4D97-AF65-F5344CB8AC3E}">
        <p14:creationId xmlns:p14="http://schemas.microsoft.com/office/powerpoint/2010/main" val="2234401878"/>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1.4.1 </a:t>
            </a:r>
            <a:r>
              <a:rPr lang="en-US" altLang="zh-CN" b="1" dirty="0">
                <a:solidFill>
                  <a:srgbClr val="0000CC"/>
                </a:solidFill>
              </a:rPr>
              <a:t>C++</a:t>
            </a:r>
            <a:r>
              <a:rPr lang="zh-CN" altLang="zh-CN" b="1" dirty="0"/>
              <a:t>的</a:t>
            </a:r>
            <a:r>
              <a:rPr lang="zh-CN" altLang="zh-CN" b="1" dirty="0">
                <a:solidFill>
                  <a:srgbClr val="FF0000"/>
                </a:solidFill>
              </a:rPr>
              <a:t>数据类型</a:t>
            </a:r>
            <a:endParaRPr lang="zh-CN" altLang="en-US" dirty="0">
              <a:solidFill>
                <a:srgbClr val="FF0000"/>
              </a:solidFill>
            </a:endParaRPr>
          </a:p>
        </p:txBody>
      </p:sp>
      <p:sp>
        <p:nvSpPr>
          <p:cNvPr id="3" name="内容占位符 2"/>
          <p:cNvSpPr>
            <a:spLocks noGrp="1"/>
          </p:cNvSpPr>
          <p:nvPr>
            <p:ph idx="1"/>
          </p:nvPr>
        </p:nvSpPr>
        <p:spPr>
          <a:xfrm>
            <a:off x="260394" y="1052736"/>
            <a:ext cx="8623212" cy="5168635"/>
          </a:xfrm>
        </p:spPr>
        <p:txBody>
          <a:bodyPr/>
          <a:lstStyle/>
          <a:p>
            <a:r>
              <a:rPr lang="zh-CN" altLang="en-US" sz="2800" b="1" dirty="0">
                <a:solidFill>
                  <a:srgbClr val="0000CC"/>
                </a:solidFill>
              </a:rPr>
              <a:t>基本类型</a:t>
            </a:r>
            <a:endParaRPr lang="en-US" altLang="zh-CN" sz="2800" b="1" dirty="0">
              <a:solidFill>
                <a:srgbClr val="0000CC"/>
              </a:solidFill>
            </a:endParaRPr>
          </a:p>
          <a:p>
            <a:pPr lvl="1"/>
            <a:r>
              <a:rPr lang="en-US" altLang="zh-CN" b="1" dirty="0"/>
              <a:t>int,char,long,wchar_t,char16_t,char32_t</a:t>
            </a:r>
          </a:p>
          <a:p>
            <a:r>
              <a:rPr lang="zh-CN" altLang="en-US" sz="2800" b="1" dirty="0">
                <a:solidFill>
                  <a:srgbClr val="0000CC"/>
                </a:solidFill>
              </a:rPr>
              <a:t>实型</a:t>
            </a:r>
            <a:endParaRPr lang="en-US" altLang="zh-CN" sz="2800" b="1" dirty="0">
              <a:solidFill>
                <a:srgbClr val="0000CC"/>
              </a:solidFill>
            </a:endParaRPr>
          </a:p>
          <a:p>
            <a:pPr lvl="1"/>
            <a:r>
              <a:rPr lang="en-US" altLang="zh-CN" b="1" dirty="0" err="1"/>
              <a:t>float,double,long</a:t>
            </a:r>
            <a:r>
              <a:rPr lang="en-US" altLang="zh-CN" b="1" dirty="0"/>
              <a:t> double</a:t>
            </a:r>
          </a:p>
          <a:p>
            <a:r>
              <a:rPr lang="zh-CN" altLang="en-US" sz="2800" b="1" dirty="0">
                <a:solidFill>
                  <a:srgbClr val="0000CC"/>
                </a:solidFill>
              </a:rPr>
              <a:t>逻辑类型和空类型</a:t>
            </a:r>
            <a:endParaRPr lang="en-US" altLang="zh-CN" sz="2800" b="1" dirty="0">
              <a:solidFill>
                <a:srgbClr val="0000CC"/>
              </a:solidFill>
            </a:endParaRPr>
          </a:p>
          <a:p>
            <a:pPr lvl="1"/>
            <a:r>
              <a:rPr lang="en-US" altLang="zh-CN" b="1" dirty="0">
                <a:solidFill>
                  <a:srgbClr val="0000CC"/>
                </a:solidFill>
              </a:rPr>
              <a:t>bool,  void</a:t>
            </a:r>
          </a:p>
          <a:p>
            <a:r>
              <a:rPr lang="zh-CN" altLang="en-US" sz="2800" b="1" dirty="0">
                <a:solidFill>
                  <a:srgbClr val="0000CC"/>
                </a:solidFill>
              </a:rPr>
              <a:t>自定义类型</a:t>
            </a:r>
            <a:endParaRPr lang="en-US" altLang="zh-CN" sz="2800" b="1" dirty="0">
              <a:solidFill>
                <a:srgbClr val="0000CC"/>
              </a:solidFill>
            </a:endParaRPr>
          </a:p>
          <a:p>
            <a:pPr lvl="1"/>
            <a:r>
              <a:rPr lang="en-US" altLang="zh-CN" b="1" dirty="0" err="1"/>
              <a:t>struct,class,union,enum</a:t>
            </a:r>
            <a:r>
              <a:rPr lang="en-US" altLang="zh-CN" b="1" dirty="0"/>
              <a:t>,</a:t>
            </a:r>
            <a:r>
              <a:rPr lang="zh-CN" altLang="en-US" b="1" dirty="0"/>
              <a:t>指针，数组</a:t>
            </a:r>
            <a:endParaRPr lang="en-US" altLang="zh-CN" b="1" dirty="0"/>
          </a:p>
          <a:p>
            <a:r>
              <a:rPr lang="en-US" altLang="zh-CN" sz="2800" b="1" dirty="0">
                <a:solidFill>
                  <a:srgbClr val="0000CC"/>
                </a:solidFill>
              </a:rPr>
              <a:t>STL</a:t>
            </a:r>
            <a:r>
              <a:rPr lang="zh-CN" altLang="en-US" sz="2800" b="1" dirty="0">
                <a:solidFill>
                  <a:srgbClr val="0000CC"/>
                </a:solidFill>
              </a:rPr>
              <a:t>中的类型</a:t>
            </a:r>
            <a:endParaRPr lang="en-US" altLang="zh-CN" sz="2800" b="1" dirty="0">
              <a:solidFill>
                <a:srgbClr val="0000CC"/>
              </a:solidFill>
            </a:endParaRPr>
          </a:p>
          <a:p>
            <a:pPr lvl="1"/>
            <a:r>
              <a:rPr lang="en-US" altLang="zh-CN" b="1" dirty="0" err="1"/>
              <a:t>vector,string,list,stack,map,set</a:t>
            </a:r>
            <a:r>
              <a:rPr lang="en-US" altLang="zh-CN" b="1" dirty="0"/>
              <a:t>……</a:t>
            </a:r>
          </a:p>
          <a:p>
            <a:r>
              <a:rPr lang="en-US" altLang="zh-CN" b="1" dirty="0">
                <a:solidFill>
                  <a:srgbClr val="0000CC"/>
                </a:solidFill>
              </a:rPr>
              <a:t>C++11： </a:t>
            </a:r>
            <a:r>
              <a:rPr lang="en-US" altLang="zh-CN" b="1" dirty="0"/>
              <a:t>long long</a:t>
            </a:r>
          </a:p>
          <a:p>
            <a:pPr lvl="1"/>
            <a:endParaRPr lang="en-US" altLang="zh-CN" b="1" dirty="0">
              <a:solidFill>
                <a:srgbClr val="0000CC"/>
              </a:solidFill>
            </a:endParaRPr>
          </a:p>
          <a:p>
            <a:endParaRPr lang="zh-CN" altLang="en-US" sz="2800" dirty="0"/>
          </a:p>
        </p:txBody>
      </p:sp>
    </p:spTree>
    <p:extLst>
      <p:ext uri="{BB962C8B-B14F-4D97-AF65-F5344CB8AC3E}">
        <p14:creationId xmlns:p14="http://schemas.microsoft.com/office/powerpoint/2010/main" val="10506275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824972" y="9100"/>
            <a:ext cx="7519988" cy="985838"/>
          </a:xfrm>
        </p:spPr>
        <p:txBody>
          <a:bodyPr/>
          <a:lstStyle/>
          <a:p>
            <a:r>
              <a:rPr lang="en-US" altLang="zh-CN" b="1" dirty="0"/>
              <a:t>1.4.2  </a:t>
            </a:r>
            <a:r>
              <a:rPr lang="zh-CN" altLang="zh-CN" b="1" dirty="0">
                <a:solidFill>
                  <a:srgbClr val="FF0000"/>
                </a:solidFill>
              </a:rPr>
              <a:t>流的</a:t>
            </a:r>
            <a:r>
              <a:rPr lang="zh-CN" altLang="zh-CN" b="1" dirty="0"/>
              <a:t>概念</a:t>
            </a:r>
          </a:p>
        </p:txBody>
      </p:sp>
      <p:sp>
        <p:nvSpPr>
          <p:cNvPr id="9219" name="Rectangle 3"/>
          <p:cNvSpPr>
            <a:spLocks noGrp="1" noChangeArrowheads="1"/>
          </p:cNvSpPr>
          <p:nvPr>
            <p:ph type="body" idx="1"/>
          </p:nvPr>
        </p:nvSpPr>
        <p:spPr>
          <a:xfrm>
            <a:off x="665044" y="1305357"/>
            <a:ext cx="7842250" cy="4419600"/>
          </a:xfrm>
        </p:spPr>
        <p:txBody>
          <a:bodyPr/>
          <a:lstStyle/>
          <a:p>
            <a:pPr eaLnBrk="1" hangingPunct="1">
              <a:buFontTx/>
              <a:buNone/>
            </a:pPr>
            <a:r>
              <a:rPr lang="en-US" altLang="zh-CN" b="1" dirty="0">
                <a:solidFill>
                  <a:srgbClr val="0000CC"/>
                </a:solidFill>
              </a:rPr>
              <a:t>1</a:t>
            </a:r>
            <a:r>
              <a:rPr lang="zh-CN" altLang="en-US" b="1" dirty="0">
                <a:solidFill>
                  <a:srgbClr val="0000CC"/>
                </a:solidFill>
              </a:rPr>
              <a:t>、</a:t>
            </a:r>
            <a:r>
              <a:rPr lang="en-US" altLang="zh-CN" b="1" dirty="0">
                <a:solidFill>
                  <a:srgbClr val="0000CC"/>
                </a:solidFill>
              </a:rPr>
              <a:t>C</a:t>
            </a:r>
            <a:r>
              <a:rPr lang="zh-CN" altLang="en-US" b="1" dirty="0">
                <a:solidFill>
                  <a:srgbClr val="0000CC"/>
                </a:solidFill>
              </a:rPr>
              <a:t>及</a:t>
            </a:r>
            <a:r>
              <a:rPr lang="en-US" altLang="zh-CN" b="1" dirty="0">
                <a:solidFill>
                  <a:srgbClr val="0000CC"/>
                </a:solidFill>
              </a:rPr>
              <a:t>C++</a:t>
            </a:r>
            <a:r>
              <a:rPr lang="zh-CN" altLang="en-US" b="1" dirty="0">
                <a:solidFill>
                  <a:srgbClr val="0000CC"/>
                </a:solidFill>
              </a:rPr>
              <a:t>中的流概念</a:t>
            </a:r>
          </a:p>
          <a:p>
            <a:pPr lvl="1" eaLnBrk="1" hangingPunct="1"/>
            <a:r>
              <a:rPr lang="en-US" altLang="zh-CN" sz="2400" b="1" dirty="0"/>
              <a:t>I/O</a:t>
            </a:r>
            <a:r>
              <a:rPr lang="zh-CN" altLang="en-US" sz="2400" b="1" dirty="0"/>
              <a:t>（</a:t>
            </a:r>
            <a:r>
              <a:rPr lang="en-US" altLang="zh-CN" sz="2400" b="1" dirty="0"/>
              <a:t>input/output</a:t>
            </a:r>
            <a:r>
              <a:rPr lang="zh-CN" altLang="en-US" sz="2400" b="1" dirty="0"/>
              <a:t>，输入</a:t>
            </a:r>
            <a:r>
              <a:rPr lang="en-US" altLang="zh-CN" sz="2400" b="1" dirty="0"/>
              <a:t>/</a:t>
            </a:r>
            <a:r>
              <a:rPr lang="zh-CN" altLang="en-US" sz="2400" b="1" dirty="0"/>
              <a:t>输出）数据是一些从源设备到目标设备的字节序列，称为字节流。除了图像、声音数据外，字节流通常代表的都是字符，因此在多数情况下的流（</a:t>
            </a:r>
            <a:r>
              <a:rPr lang="en-US" altLang="zh-CN" sz="2400" b="1" dirty="0"/>
              <a:t>stream</a:t>
            </a:r>
            <a:r>
              <a:rPr lang="zh-CN" altLang="en-US" sz="2400" b="1" dirty="0"/>
              <a:t>）是从源设备到目标设备的字符序列，</a:t>
            </a:r>
          </a:p>
        </p:txBody>
      </p:sp>
      <p:grpSp>
        <p:nvGrpSpPr>
          <p:cNvPr id="2" name="Group 4"/>
          <p:cNvGrpSpPr>
            <a:grpSpLocks noChangeAspect="1"/>
          </p:cNvGrpSpPr>
          <p:nvPr/>
        </p:nvGrpSpPr>
        <p:grpSpPr bwMode="auto">
          <a:xfrm>
            <a:off x="539750" y="3933825"/>
            <a:ext cx="8280400" cy="2100263"/>
            <a:chOff x="2517" y="3047"/>
            <a:chExt cx="6887" cy="1631"/>
          </a:xfrm>
        </p:grpSpPr>
        <p:sp>
          <p:nvSpPr>
            <p:cNvPr id="9221" name="AutoShape 5"/>
            <p:cNvSpPr>
              <a:spLocks noChangeAspect="1" noChangeArrowheads="1"/>
            </p:cNvSpPr>
            <p:nvPr/>
          </p:nvSpPr>
          <p:spPr bwMode="auto">
            <a:xfrm>
              <a:off x="2517" y="3047"/>
              <a:ext cx="6887" cy="16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9222" name="Text Box 6"/>
            <p:cNvSpPr txBox="1">
              <a:spLocks noChangeArrowheads="1"/>
            </p:cNvSpPr>
            <p:nvPr/>
          </p:nvSpPr>
          <p:spPr bwMode="auto">
            <a:xfrm>
              <a:off x="6744" y="3999"/>
              <a:ext cx="58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A</a:t>
              </a:r>
              <a:endParaRPr lang="en-US" altLang="zh-CN" sz="2000" b="1">
                <a:latin typeface="Times New Roman" panose="02020603050405020304" pitchFamily="18" charset="0"/>
              </a:endParaRPr>
            </a:p>
          </p:txBody>
        </p:sp>
        <p:sp>
          <p:nvSpPr>
            <p:cNvPr id="9223" name="Freeform 7"/>
            <p:cNvSpPr>
              <a:spLocks/>
            </p:cNvSpPr>
            <p:nvPr/>
          </p:nvSpPr>
          <p:spPr bwMode="auto">
            <a:xfrm>
              <a:off x="3457" y="4135"/>
              <a:ext cx="4748" cy="135"/>
            </a:xfrm>
            <a:custGeom>
              <a:avLst/>
              <a:gdLst>
                <a:gd name="T0" fmla="*/ 0 w 3420"/>
                <a:gd name="T1" fmla="*/ 19 h 182"/>
                <a:gd name="T2" fmla="*/ 1791 w 3420"/>
                <a:gd name="T3" fmla="*/ 19 h 182"/>
                <a:gd name="T4" fmla="*/ 3578 w 3420"/>
                <a:gd name="T5" fmla="*/ 0 h 182"/>
                <a:gd name="T6" fmla="*/ 7158 w 3420"/>
                <a:gd name="T7" fmla="*/ 19 h 182"/>
                <a:gd name="T8" fmla="*/ 10732 w 3420"/>
                <a:gd name="T9" fmla="*/ 0 h 182"/>
                <a:gd name="T10" fmla="*/ 12523 w 3420"/>
                <a:gd name="T11" fmla="*/ 19 h 182"/>
                <a:gd name="T12" fmla="*/ 16100 w 3420"/>
                <a:gd name="T13" fmla="*/ 0 h 182"/>
                <a:gd name="T14" fmla="*/ 17890 w 3420"/>
                <a:gd name="T15" fmla="*/ 19 h 182"/>
                <a:gd name="T16" fmla="*/ 19681 w 3420"/>
                <a:gd name="T17" fmla="*/ 0 h 182"/>
                <a:gd name="T18" fmla="*/ 21477 w 3420"/>
                <a:gd name="T19" fmla="*/ 19 h 182"/>
                <a:gd name="T20" fmla="*/ 23265 w 3420"/>
                <a:gd name="T21" fmla="*/ 0 h 182"/>
                <a:gd name="T22" fmla="*/ 25055 w 3420"/>
                <a:gd name="T23" fmla="*/ 19 h 182"/>
                <a:gd name="T24" fmla="*/ 26833 w 3420"/>
                <a:gd name="T25" fmla="*/ 0 h 182"/>
                <a:gd name="T26" fmla="*/ 28624 w 3420"/>
                <a:gd name="T27" fmla="*/ 19 h 182"/>
                <a:gd name="T28" fmla="*/ 30416 w 3420"/>
                <a:gd name="T29" fmla="*/ 0 h 182"/>
                <a:gd name="T30" fmla="*/ 32209 w 3420"/>
                <a:gd name="T31" fmla="*/ 19 h 182"/>
                <a:gd name="T32" fmla="*/ 34000 w 3420"/>
                <a:gd name="T33" fmla="*/ 19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0"/>
                <a:gd name="T52" fmla="*/ 0 h 182"/>
                <a:gd name="T53" fmla="*/ 3420 w 3420"/>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0" h="182">
                  <a:moveTo>
                    <a:pt x="0" y="156"/>
                  </a:moveTo>
                  <a:cubicBezTo>
                    <a:pt x="60" y="169"/>
                    <a:pt x="120" y="182"/>
                    <a:pt x="180" y="156"/>
                  </a:cubicBezTo>
                  <a:cubicBezTo>
                    <a:pt x="240" y="130"/>
                    <a:pt x="270" y="0"/>
                    <a:pt x="360" y="0"/>
                  </a:cubicBezTo>
                  <a:cubicBezTo>
                    <a:pt x="450" y="0"/>
                    <a:pt x="600" y="156"/>
                    <a:pt x="720" y="156"/>
                  </a:cubicBezTo>
                  <a:cubicBezTo>
                    <a:pt x="840" y="156"/>
                    <a:pt x="990" y="0"/>
                    <a:pt x="1080" y="0"/>
                  </a:cubicBezTo>
                  <a:cubicBezTo>
                    <a:pt x="1170" y="0"/>
                    <a:pt x="1170" y="156"/>
                    <a:pt x="1260" y="156"/>
                  </a:cubicBezTo>
                  <a:cubicBezTo>
                    <a:pt x="1350" y="156"/>
                    <a:pt x="1530" y="0"/>
                    <a:pt x="1620" y="0"/>
                  </a:cubicBezTo>
                  <a:cubicBezTo>
                    <a:pt x="1710" y="0"/>
                    <a:pt x="1740" y="156"/>
                    <a:pt x="1800" y="156"/>
                  </a:cubicBezTo>
                  <a:cubicBezTo>
                    <a:pt x="1860" y="156"/>
                    <a:pt x="1920" y="0"/>
                    <a:pt x="1980" y="0"/>
                  </a:cubicBezTo>
                  <a:cubicBezTo>
                    <a:pt x="2040" y="0"/>
                    <a:pt x="2100" y="156"/>
                    <a:pt x="2160" y="156"/>
                  </a:cubicBezTo>
                  <a:cubicBezTo>
                    <a:pt x="2220" y="156"/>
                    <a:pt x="2280" y="0"/>
                    <a:pt x="2340" y="0"/>
                  </a:cubicBezTo>
                  <a:cubicBezTo>
                    <a:pt x="2400" y="0"/>
                    <a:pt x="2460" y="156"/>
                    <a:pt x="2520" y="156"/>
                  </a:cubicBezTo>
                  <a:cubicBezTo>
                    <a:pt x="2580" y="156"/>
                    <a:pt x="2640" y="0"/>
                    <a:pt x="2700" y="0"/>
                  </a:cubicBezTo>
                  <a:cubicBezTo>
                    <a:pt x="2760" y="0"/>
                    <a:pt x="2820" y="156"/>
                    <a:pt x="2880" y="156"/>
                  </a:cubicBezTo>
                  <a:cubicBezTo>
                    <a:pt x="2940" y="156"/>
                    <a:pt x="3000" y="0"/>
                    <a:pt x="3060" y="0"/>
                  </a:cubicBezTo>
                  <a:cubicBezTo>
                    <a:pt x="3120" y="0"/>
                    <a:pt x="3180" y="130"/>
                    <a:pt x="3240" y="156"/>
                  </a:cubicBezTo>
                  <a:cubicBezTo>
                    <a:pt x="3300" y="182"/>
                    <a:pt x="3390" y="156"/>
                    <a:pt x="3420" y="156"/>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24" name="Text Box 8"/>
            <p:cNvSpPr txBox="1">
              <a:spLocks noChangeArrowheads="1"/>
            </p:cNvSpPr>
            <p:nvPr/>
          </p:nvSpPr>
          <p:spPr bwMode="auto">
            <a:xfrm>
              <a:off x="6118" y="3999"/>
              <a:ext cx="58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8</a:t>
              </a:r>
              <a:endParaRPr lang="en-US" altLang="zh-CN" sz="2000" b="1">
                <a:latin typeface="Times New Roman" panose="02020603050405020304" pitchFamily="18" charset="0"/>
              </a:endParaRPr>
            </a:p>
          </p:txBody>
        </p:sp>
        <p:sp>
          <p:nvSpPr>
            <p:cNvPr id="9225" name="Text Box 9"/>
            <p:cNvSpPr txBox="1">
              <a:spLocks noChangeArrowheads="1"/>
            </p:cNvSpPr>
            <p:nvPr/>
          </p:nvSpPr>
          <p:spPr bwMode="auto">
            <a:xfrm>
              <a:off x="5178" y="3999"/>
              <a:ext cx="58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b</a:t>
              </a:r>
              <a:endParaRPr lang="en-US" altLang="zh-CN" sz="2000" b="1">
                <a:latin typeface="Times New Roman" panose="02020603050405020304" pitchFamily="18" charset="0"/>
              </a:endParaRPr>
            </a:p>
          </p:txBody>
        </p:sp>
        <p:sp>
          <p:nvSpPr>
            <p:cNvPr id="9226" name="Text Box 10"/>
            <p:cNvSpPr txBox="1">
              <a:spLocks noChangeArrowheads="1"/>
            </p:cNvSpPr>
            <p:nvPr/>
          </p:nvSpPr>
          <p:spPr bwMode="auto">
            <a:xfrm>
              <a:off x="4552" y="3999"/>
              <a:ext cx="584"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c</a:t>
              </a:r>
              <a:endParaRPr lang="en-US" altLang="zh-CN" sz="2000" b="1">
                <a:latin typeface="Times New Roman" panose="02020603050405020304" pitchFamily="18" charset="0"/>
              </a:endParaRPr>
            </a:p>
          </p:txBody>
        </p:sp>
        <p:sp>
          <p:nvSpPr>
            <p:cNvPr id="9227" name="Rectangle 11"/>
            <p:cNvSpPr>
              <a:spLocks noChangeArrowheads="1"/>
            </p:cNvSpPr>
            <p:nvPr/>
          </p:nvSpPr>
          <p:spPr bwMode="auto">
            <a:xfrm>
              <a:off x="8308" y="3999"/>
              <a:ext cx="586" cy="545"/>
            </a:xfrm>
            <a:prstGeom prst="rect">
              <a:avLst/>
            </a:prstGeom>
            <a:solidFill>
              <a:srgbClr val="FFFFFF"/>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FFFFFF"/>
              </a:extrusionClr>
              <a:contourClr>
                <a:srgbClr val="FFFFFF"/>
              </a:contourClr>
            </a:sp3d>
          </p:spPr>
          <p:txBody>
            <a:bodyPr>
              <a:flatTx/>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t y </a:t>
              </a:r>
              <a:endParaRPr lang="en-US" altLang="zh-CN" sz="2000" b="1">
                <a:latin typeface="Times New Roman" panose="02020603050405020304" pitchFamily="18" charset="0"/>
              </a:endParaRPr>
            </a:p>
          </p:txBody>
        </p:sp>
        <p:sp>
          <p:nvSpPr>
            <p:cNvPr id="9228" name="Text Box 12"/>
            <p:cNvSpPr txBox="1">
              <a:spLocks noChangeArrowheads="1"/>
            </p:cNvSpPr>
            <p:nvPr/>
          </p:nvSpPr>
          <p:spPr bwMode="auto">
            <a:xfrm>
              <a:off x="7213" y="3999"/>
              <a:ext cx="585" cy="4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lang="en-US" altLang="zh-CN" sz="2000">
                  <a:latin typeface="Times New Roman" panose="02020603050405020304" pitchFamily="18" charset="0"/>
                </a:rPr>
                <a:t>x</a:t>
              </a:r>
              <a:endParaRPr lang="en-US" altLang="zh-CN" sz="2000" b="1">
                <a:latin typeface="Times New Roman" panose="02020603050405020304" pitchFamily="18" charset="0"/>
              </a:endParaRPr>
            </a:p>
          </p:txBody>
        </p:sp>
        <p:sp>
          <p:nvSpPr>
            <p:cNvPr id="9229" name="AutoShape 13"/>
            <p:cNvSpPr>
              <a:spLocks noChangeArrowheads="1"/>
            </p:cNvSpPr>
            <p:nvPr/>
          </p:nvSpPr>
          <p:spPr bwMode="auto">
            <a:xfrm>
              <a:off x="2830" y="3863"/>
              <a:ext cx="782" cy="679"/>
            </a:xfrm>
            <a:prstGeom prst="cube">
              <a:avLst>
                <a:gd name="adj" fmla="val 25000"/>
              </a:avLst>
            </a:prstGeom>
            <a:solidFill>
              <a:srgbClr val="FFFF00"/>
            </a:solidFill>
            <a:ln w="9525">
              <a:solidFill>
                <a:srgbClr val="000000"/>
              </a:solidFill>
              <a:miter lim="800000"/>
              <a:headEnd/>
              <a:tailEnd/>
            </a:ln>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123</a:t>
              </a:r>
              <a:endParaRPr lang="en-US" altLang="zh-CN" sz="2000" b="1">
                <a:latin typeface="Times New Roman" panose="02020603050405020304" pitchFamily="18" charset="0"/>
              </a:endParaRPr>
            </a:p>
          </p:txBody>
        </p:sp>
        <p:sp>
          <p:nvSpPr>
            <p:cNvPr id="9230" name="Text Box 14"/>
            <p:cNvSpPr txBox="1">
              <a:spLocks noChangeArrowheads="1"/>
            </p:cNvSpPr>
            <p:nvPr/>
          </p:nvSpPr>
          <p:spPr bwMode="auto">
            <a:xfrm>
              <a:off x="3926" y="3999"/>
              <a:ext cx="585" cy="40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en-US" altLang="zh-CN" sz="2000">
                  <a:latin typeface="Times New Roman" panose="02020603050405020304" pitchFamily="18" charset="0"/>
                </a:rPr>
                <a:t>4</a:t>
              </a:r>
              <a:endParaRPr lang="en-US" altLang="zh-CN" sz="2000" b="1">
                <a:latin typeface="Times New Roman" panose="02020603050405020304" pitchFamily="18" charset="0"/>
              </a:endParaRPr>
            </a:p>
          </p:txBody>
        </p:sp>
        <p:sp>
          <p:nvSpPr>
            <p:cNvPr id="9231" name="Freeform 15"/>
            <p:cNvSpPr>
              <a:spLocks/>
            </p:cNvSpPr>
            <p:nvPr/>
          </p:nvSpPr>
          <p:spPr bwMode="auto">
            <a:xfrm>
              <a:off x="3457" y="3999"/>
              <a:ext cx="4851" cy="136"/>
            </a:xfrm>
            <a:custGeom>
              <a:avLst/>
              <a:gdLst>
                <a:gd name="T0" fmla="*/ 0 w 3420"/>
                <a:gd name="T1" fmla="*/ 21 h 182"/>
                <a:gd name="T2" fmla="*/ 2078 w 3420"/>
                <a:gd name="T3" fmla="*/ 21 h 182"/>
                <a:gd name="T4" fmla="*/ 4160 w 3420"/>
                <a:gd name="T5" fmla="*/ 0 h 182"/>
                <a:gd name="T6" fmla="*/ 8313 w 3420"/>
                <a:gd name="T7" fmla="*/ 21 h 182"/>
                <a:gd name="T8" fmla="*/ 12476 w 3420"/>
                <a:gd name="T9" fmla="*/ 0 h 182"/>
                <a:gd name="T10" fmla="*/ 14556 w 3420"/>
                <a:gd name="T11" fmla="*/ 21 h 182"/>
                <a:gd name="T12" fmla="*/ 18717 w 3420"/>
                <a:gd name="T13" fmla="*/ 0 h 182"/>
                <a:gd name="T14" fmla="*/ 20790 w 3420"/>
                <a:gd name="T15" fmla="*/ 21 h 182"/>
                <a:gd name="T16" fmla="*/ 22869 w 3420"/>
                <a:gd name="T17" fmla="*/ 0 h 182"/>
                <a:gd name="T18" fmla="*/ 24950 w 3420"/>
                <a:gd name="T19" fmla="*/ 21 h 182"/>
                <a:gd name="T20" fmla="*/ 27029 w 3420"/>
                <a:gd name="T21" fmla="*/ 0 h 182"/>
                <a:gd name="T22" fmla="*/ 29102 w 3420"/>
                <a:gd name="T23" fmla="*/ 21 h 182"/>
                <a:gd name="T24" fmla="*/ 31191 w 3420"/>
                <a:gd name="T25" fmla="*/ 0 h 182"/>
                <a:gd name="T26" fmla="*/ 33268 w 3420"/>
                <a:gd name="T27" fmla="*/ 21 h 182"/>
                <a:gd name="T28" fmla="*/ 35347 w 3420"/>
                <a:gd name="T29" fmla="*/ 0 h 182"/>
                <a:gd name="T30" fmla="*/ 37429 w 3420"/>
                <a:gd name="T31" fmla="*/ 21 h 182"/>
                <a:gd name="T32" fmla="*/ 39509 w 3420"/>
                <a:gd name="T33" fmla="*/ 21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0"/>
                <a:gd name="T52" fmla="*/ 0 h 182"/>
                <a:gd name="T53" fmla="*/ 3420 w 3420"/>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0" h="182">
                  <a:moveTo>
                    <a:pt x="0" y="156"/>
                  </a:moveTo>
                  <a:cubicBezTo>
                    <a:pt x="60" y="169"/>
                    <a:pt x="120" y="182"/>
                    <a:pt x="180" y="156"/>
                  </a:cubicBezTo>
                  <a:cubicBezTo>
                    <a:pt x="240" y="130"/>
                    <a:pt x="270" y="0"/>
                    <a:pt x="360" y="0"/>
                  </a:cubicBezTo>
                  <a:cubicBezTo>
                    <a:pt x="450" y="0"/>
                    <a:pt x="600" y="156"/>
                    <a:pt x="720" y="156"/>
                  </a:cubicBezTo>
                  <a:cubicBezTo>
                    <a:pt x="840" y="156"/>
                    <a:pt x="990" y="0"/>
                    <a:pt x="1080" y="0"/>
                  </a:cubicBezTo>
                  <a:cubicBezTo>
                    <a:pt x="1170" y="0"/>
                    <a:pt x="1170" y="156"/>
                    <a:pt x="1260" y="156"/>
                  </a:cubicBezTo>
                  <a:cubicBezTo>
                    <a:pt x="1350" y="156"/>
                    <a:pt x="1530" y="0"/>
                    <a:pt x="1620" y="0"/>
                  </a:cubicBezTo>
                  <a:cubicBezTo>
                    <a:pt x="1710" y="0"/>
                    <a:pt x="1740" y="156"/>
                    <a:pt x="1800" y="156"/>
                  </a:cubicBezTo>
                  <a:cubicBezTo>
                    <a:pt x="1860" y="156"/>
                    <a:pt x="1920" y="0"/>
                    <a:pt x="1980" y="0"/>
                  </a:cubicBezTo>
                  <a:cubicBezTo>
                    <a:pt x="2040" y="0"/>
                    <a:pt x="2100" y="156"/>
                    <a:pt x="2160" y="156"/>
                  </a:cubicBezTo>
                  <a:cubicBezTo>
                    <a:pt x="2220" y="156"/>
                    <a:pt x="2280" y="0"/>
                    <a:pt x="2340" y="0"/>
                  </a:cubicBezTo>
                  <a:cubicBezTo>
                    <a:pt x="2400" y="0"/>
                    <a:pt x="2460" y="156"/>
                    <a:pt x="2520" y="156"/>
                  </a:cubicBezTo>
                  <a:cubicBezTo>
                    <a:pt x="2580" y="156"/>
                    <a:pt x="2640" y="0"/>
                    <a:pt x="2700" y="0"/>
                  </a:cubicBezTo>
                  <a:cubicBezTo>
                    <a:pt x="2760" y="0"/>
                    <a:pt x="2820" y="156"/>
                    <a:pt x="2880" y="156"/>
                  </a:cubicBezTo>
                  <a:cubicBezTo>
                    <a:pt x="2940" y="156"/>
                    <a:pt x="3000" y="0"/>
                    <a:pt x="3060" y="0"/>
                  </a:cubicBezTo>
                  <a:cubicBezTo>
                    <a:pt x="3120" y="0"/>
                    <a:pt x="3180" y="130"/>
                    <a:pt x="3240" y="156"/>
                  </a:cubicBezTo>
                  <a:cubicBezTo>
                    <a:pt x="3300" y="182"/>
                    <a:pt x="3390" y="156"/>
                    <a:pt x="3420"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2" name="Freeform 16"/>
            <p:cNvSpPr>
              <a:spLocks/>
            </p:cNvSpPr>
            <p:nvPr/>
          </p:nvSpPr>
          <p:spPr bwMode="auto">
            <a:xfrm>
              <a:off x="3457" y="4270"/>
              <a:ext cx="4851" cy="136"/>
            </a:xfrm>
            <a:custGeom>
              <a:avLst/>
              <a:gdLst>
                <a:gd name="T0" fmla="*/ 0 w 3420"/>
                <a:gd name="T1" fmla="*/ 21 h 182"/>
                <a:gd name="T2" fmla="*/ 2078 w 3420"/>
                <a:gd name="T3" fmla="*/ 21 h 182"/>
                <a:gd name="T4" fmla="*/ 4160 w 3420"/>
                <a:gd name="T5" fmla="*/ 0 h 182"/>
                <a:gd name="T6" fmla="*/ 8313 w 3420"/>
                <a:gd name="T7" fmla="*/ 21 h 182"/>
                <a:gd name="T8" fmla="*/ 12476 w 3420"/>
                <a:gd name="T9" fmla="*/ 0 h 182"/>
                <a:gd name="T10" fmla="*/ 14556 w 3420"/>
                <a:gd name="T11" fmla="*/ 21 h 182"/>
                <a:gd name="T12" fmla="*/ 18717 w 3420"/>
                <a:gd name="T13" fmla="*/ 0 h 182"/>
                <a:gd name="T14" fmla="*/ 20790 w 3420"/>
                <a:gd name="T15" fmla="*/ 21 h 182"/>
                <a:gd name="T16" fmla="*/ 22869 w 3420"/>
                <a:gd name="T17" fmla="*/ 0 h 182"/>
                <a:gd name="T18" fmla="*/ 24950 w 3420"/>
                <a:gd name="T19" fmla="*/ 21 h 182"/>
                <a:gd name="T20" fmla="*/ 27029 w 3420"/>
                <a:gd name="T21" fmla="*/ 0 h 182"/>
                <a:gd name="T22" fmla="*/ 29102 w 3420"/>
                <a:gd name="T23" fmla="*/ 21 h 182"/>
                <a:gd name="T24" fmla="*/ 31191 w 3420"/>
                <a:gd name="T25" fmla="*/ 0 h 182"/>
                <a:gd name="T26" fmla="*/ 33268 w 3420"/>
                <a:gd name="T27" fmla="*/ 21 h 182"/>
                <a:gd name="T28" fmla="*/ 35347 w 3420"/>
                <a:gd name="T29" fmla="*/ 0 h 182"/>
                <a:gd name="T30" fmla="*/ 37429 w 3420"/>
                <a:gd name="T31" fmla="*/ 21 h 182"/>
                <a:gd name="T32" fmla="*/ 39509 w 3420"/>
                <a:gd name="T33" fmla="*/ 21 h 182"/>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3420"/>
                <a:gd name="T52" fmla="*/ 0 h 182"/>
                <a:gd name="T53" fmla="*/ 3420 w 3420"/>
                <a:gd name="T54" fmla="*/ 182 h 182"/>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3420" h="182">
                  <a:moveTo>
                    <a:pt x="0" y="156"/>
                  </a:moveTo>
                  <a:cubicBezTo>
                    <a:pt x="60" y="169"/>
                    <a:pt x="120" y="182"/>
                    <a:pt x="180" y="156"/>
                  </a:cubicBezTo>
                  <a:cubicBezTo>
                    <a:pt x="240" y="130"/>
                    <a:pt x="270" y="0"/>
                    <a:pt x="360" y="0"/>
                  </a:cubicBezTo>
                  <a:cubicBezTo>
                    <a:pt x="450" y="0"/>
                    <a:pt x="600" y="156"/>
                    <a:pt x="720" y="156"/>
                  </a:cubicBezTo>
                  <a:cubicBezTo>
                    <a:pt x="840" y="156"/>
                    <a:pt x="990" y="0"/>
                    <a:pt x="1080" y="0"/>
                  </a:cubicBezTo>
                  <a:cubicBezTo>
                    <a:pt x="1170" y="0"/>
                    <a:pt x="1170" y="156"/>
                    <a:pt x="1260" y="156"/>
                  </a:cubicBezTo>
                  <a:cubicBezTo>
                    <a:pt x="1350" y="156"/>
                    <a:pt x="1530" y="0"/>
                    <a:pt x="1620" y="0"/>
                  </a:cubicBezTo>
                  <a:cubicBezTo>
                    <a:pt x="1710" y="0"/>
                    <a:pt x="1740" y="156"/>
                    <a:pt x="1800" y="156"/>
                  </a:cubicBezTo>
                  <a:cubicBezTo>
                    <a:pt x="1860" y="156"/>
                    <a:pt x="1920" y="0"/>
                    <a:pt x="1980" y="0"/>
                  </a:cubicBezTo>
                  <a:cubicBezTo>
                    <a:pt x="2040" y="0"/>
                    <a:pt x="2100" y="156"/>
                    <a:pt x="2160" y="156"/>
                  </a:cubicBezTo>
                  <a:cubicBezTo>
                    <a:pt x="2220" y="156"/>
                    <a:pt x="2280" y="0"/>
                    <a:pt x="2340" y="0"/>
                  </a:cubicBezTo>
                  <a:cubicBezTo>
                    <a:pt x="2400" y="0"/>
                    <a:pt x="2460" y="156"/>
                    <a:pt x="2520" y="156"/>
                  </a:cubicBezTo>
                  <a:cubicBezTo>
                    <a:pt x="2580" y="156"/>
                    <a:pt x="2640" y="0"/>
                    <a:pt x="2700" y="0"/>
                  </a:cubicBezTo>
                  <a:cubicBezTo>
                    <a:pt x="2760" y="0"/>
                    <a:pt x="2820" y="156"/>
                    <a:pt x="2880" y="156"/>
                  </a:cubicBezTo>
                  <a:cubicBezTo>
                    <a:pt x="2940" y="156"/>
                    <a:pt x="3000" y="0"/>
                    <a:pt x="3060" y="0"/>
                  </a:cubicBezTo>
                  <a:cubicBezTo>
                    <a:pt x="3120" y="0"/>
                    <a:pt x="3180" y="130"/>
                    <a:pt x="3240" y="156"/>
                  </a:cubicBezTo>
                  <a:cubicBezTo>
                    <a:pt x="3300" y="182"/>
                    <a:pt x="3390" y="156"/>
                    <a:pt x="3420" y="156"/>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233" name="Text Box 17"/>
            <p:cNvSpPr txBox="1">
              <a:spLocks noChangeArrowheads="1"/>
            </p:cNvSpPr>
            <p:nvPr/>
          </p:nvSpPr>
          <p:spPr bwMode="auto">
            <a:xfrm>
              <a:off x="2674" y="3455"/>
              <a:ext cx="939"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b="1" dirty="0">
                  <a:solidFill>
                    <a:srgbClr val="FF0000"/>
                  </a:solidFill>
                  <a:latin typeface="Times New Roman" panose="02020603050405020304" pitchFamily="18" charset="0"/>
                </a:rPr>
                <a:t>源设备</a:t>
              </a:r>
            </a:p>
          </p:txBody>
        </p:sp>
        <p:sp>
          <p:nvSpPr>
            <p:cNvPr id="9234" name="Text Box 18"/>
            <p:cNvSpPr txBox="1">
              <a:spLocks noChangeArrowheads="1"/>
            </p:cNvSpPr>
            <p:nvPr/>
          </p:nvSpPr>
          <p:spPr bwMode="auto">
            <a:xfrm>
              <a:off x="8152" y="3455"/>
              <a:ext cx="1095" cy="40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b="1" dirty="0">
                  <a:solidFill>
                    <a:srgbClr val="FF0000"/>
                  </a:solidFill>
                  <a:latin typeface="Times New Roman" panose="02020603050405020304" pitchFamily="18" charset="0"/>
                </a:rPr>
                <a:t>目标设备</a:t>
              </a:r>
            </a:p>
          </p:txBody>
        </p:sp>
        <p:sp>
          <p:nvSpPr>
            <p:cNvPr id="9235" name="Text Box 19"/>
            <p:cNvSpPr txBox="1">
              <a:spLocks noChangeArrowheads="1"/>
            </p:cNvSpPr>
            <p:nvPr/>
          </p:nvSpPr>
          <p:spPr bwMode="auto">
            <a:xfrm>
              <a:off x="3612" y="3183"/>
              <a:ext cx="4539" cy="68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FontTx/>
                <a:buNone/>
              </a:pPr>
              <a:r>
                <a:rPr lang="zh-CN" altLang="en-US" sz="2000" b="1">
                  <a:latin typeface="华文楷体" panose="02010600040101010101" pitchFamily="2" charset="-122"/>
                  <a:ea typeface="华文楷体" panose="02010600040101010101" pitchFamily="2" charset="-122"/>
                </a:rPr>
                <a:t>字符序列从源设备连续不断地流向目标设备，最后按先流出先到达的有序方式汇聚在目标设备中，如同河流一样，故此叫流。</a:t>
              </a:r>
              <a:endParaRPr lang="zh-CN" altLang="en-US" sz="2000" b="1">
                <a:latin typeface="Times New Roman" panose="02020603050405020304" pitchFamily="18" charset="0"/>
              </a:endParaRPr>
            </a:p>
          </p:txBody>
        </p:sp>
      </p:grpSp>
    </p:spTree>
    <p:extLst>
      <p:ext uri="{BB962C8B-B14F-4D97-AF65-F5344CB8AC3E}">
        <p14:creationId xmlns:p14="http://schemas.microsoft.com/office/powerpoint/2010/main" val="29715296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图片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648575" y="4367213"/>
            <a:ext cx="1539875" cy="1155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3" name="Rectangle 2"/>
          <p:cNvSpPr>
            <a:spLocks noGrp="1" noChangeArrowheads="1"/>
          </p:cNvSpPr>
          <p:nvPr>
            <p:ph type="title"/>
          </p:nvPr>
        </p:nvSpPr>
        <p:spPr>
          <a:xfrm>
            <a:off x="903287" y="36760"/>
            <a:ext cx="7515225" cy="985838"/>
          </a:xfrm>
        </p:spPr>
        <p:txBody>
          <a:bodyPr/>
          <a:lstStyle/>
          <a:p>
            <a:pPr eaLnBrk="1" hangingPunct="1"/>
            <a:r>
              <a:rPr lang="en-US" altLang="zh-CN" b="1" dirty="0"/>
              <a:t>1.4.2  </a:t>
            </a:r>
            <a:r>
              <a:rPr lang="zh-CN" altLang="zh-CN" b="1" dirty="0">
                <a:solidFill>
                  <a:srgbClr val="FF0000"/>
                </a:solidFill>
              </a:rPr>
              <a:t>流的</a:t>
            </a:r>
            <a:r>
              <a:rPr lang="zh-CN" altLang="zh-CN" b="1" dirty="0"/>
              <a:t>概念</a:t>
            </a:r>
            <a:endParaRPr lang="zh-CN" altLang="en-US" b="1" dirty="0">
              <a:solidFill>
                <a:srgbClr val="FF3300"/>
              </a:solidFill>
            </a:endParaRPr>
          </a:p>
        </p:txBody>
      </p:sp>
      <p:sp>
        <p:nvSpPr>
          <p:cNvPr id="30723" name="Rectangle 3"/>
          <p:cNvSpPr>
            <a:spLocks noGrp="1" noChangeArrowheads="1"/>
          </p:cNvSpPr>
          <p:nvPr>
            <p:ph type="body" idx="1"/>
          </p:nvPr>
        </p:nvSpPr>
        <p:spPr>
          <a:xfrm>
            <a:off x="231750" y="1176794"/>
            <a:ext cx="5427781" cy="5502547"/>
          </a:xfrm>
        </p:spPr>
        <p:txBody>
          <a:bodyPr/>
          <a:lstStyle/>
          <a:p>
            <a:pPr lvl="1" eaLnBrk="1" hangingPunct="1">
              <a:lnSpc>
                <a:spcPct val="90000"/>
              </a:lnSpc>
            </a:pPr>
            <a:r>
              <a:rPr lang="zh-CN" altLang="en-US" b="1" dirty="0">
                <a:solidFill>
                  <a:srgbClr val="0000CC"/>
                </a:solidFill>
              </a:rPr>
              <a:t>输入流</a:t>
            </a:r>
            <a:r>
              <a:rPr lang="en-US" altLang="zh-CN" b="1" dirty="0">
                <a:solidFill>
                  <a:srgbClr val="0000CC"/>
                </a:solidFill>
              </a:rPr>
              <a:t>:</a:t>
            </a:r>
            <a:r>
              <a:rPr lang="en-US" altLang="zh-CN" b="1" dirty="0" err="1">
                <a:solidFill>
                  <a:schemeClr val="accent2"/>
                </a:solidFill>
              </a:rPr>
              <a:t>istream</a:t>
            </a:r>
            <a:endParaRPr lang="zh-CN" altLang="en-US" b="1" dirty="0">
              <a:solidFill>
                <a:schemeClr val="accent2"/>
              </a:solidFill>
            </a:endParaRPr>
          </a:p>
          <a:p>
            <a:pPr lvl="2" eaLnBrk="1" hangingPunct="1">
              <a:lnSpc>
                <a:spcPct val="90000"/>
              </a:lnSpc>
            </a:pPr>
            <a:r>
              <a:rPr lang="zh-CN" altLang="en-US" b="1" dirty="0"/>
              <a:t>输入流（</a:t>
            </a:r>
            <a:r>
              <a:rPr lang="en-US" altLang="zh-CN" b="1" dirty="0"/>
              <a:t>input stream</a:t>
            </a:r>
            <a:r>
              <a:rPr lang="zh-CN" altLang="en-US" b="1" dirty="0"/>
              <a:t>）是指从输入设备流向内存的字节序列。 </a:t>
            </a:r>
          </a:p>
          <a:p>
            <a:pPr lvl="1" eaLnBrk="1" hangingPunct="1">
              <a:lnSpc>
                <a:spcPct val="90000"/>
              </a:lnSpc>
            </a:pPr>
            <a:r>
              <a:rPr lang="zh-CN" altLang="en-US" b="1" dirty="0">
                <a:solidFill>
                  <a:srgbClr val="0000CC"/>
                </a:solidFill>
              </a:rPr>
              <a:t>输出流</a:t>
            </a:r>
            <a:r>
              <a:rPr lang="en-US" altLang="zh-CN" b="1" dirty="0">
                <a:solidFill>
                  <a:srgbClr val="0000CC"/>
                </a:solidFill>
              </a:rPr>
              <a:t>:</a:t>
            </a:r>
            <a:r>
              <a:rPr lang="en-US" altLang="zh-CN" b="1" dirty="0" err="1">
                <a:solidFill>
                  <a:schemeClr val="accent2"/>
                </a:solidFill>
              </a:rPr>
              <a:t>ostream</a:t>
            </a:r>
            <a:endParaRPr lang="zh-CN" altLang="en-US" b="1" dirty="0">
              <a:solidFill>
                <a:schemeClr val="accent2"/>
              </a:solidFill>
            </a:endParaRPr>
          </a:p>
          <a:p>
            <a:pPr lvl="2" eaLnBrk="1" hangingPunct="1">
              <a:lnSpc>
                <a:spcPct val="90000"/>
              </a:lnSpc>
            </a:pPr>
            <a:r>
              <a:rPr lang="zh-CN" altLang="en-US" b="1" dirty="0"/>
              <a:t>输出流（</a:t>
            </a:r>
            <a:r>
              <a:rPr lang="en-US" altLang="zh-CN" b="1" dirty="0"/>
              <a:t>output stream</a:t>
            </a:r>
            <a:r>
              <a:rPr lang="zh-CN" altLang="en-US" b="1" dirty="0"/>
              <a:t>）是指从内存流向输出设备的字节序列。</a:t>
            </a:r>
          </a:p>
          <a:p>
            <a:pPr lvl="1" eaLnBrk="1" hangingPunct="1">
              <a:lnSpc>
                <a:spcPct val="90000"/>
              </a:lnSpc>
            </a:pPr>
            <a:r>
              <a:rPr lang="en-US" altLang="zh-CN" b="1" dirty="0">
                <a:solidFill>
                  <a:srgbClr val="0000CC"/>
                </a:solidFill>
              </a:rPr>
              <a:t>C++</a:t>
            </a:r>
            <a:r>
              <a:rPr lang="zh-CN" altLang="en-US" b="1" dirty="0">
                <a:solidFill>
                  <a:srgbClr val="0000CC"/>
                </a:solidFill>
              </a:rPr>
              <a:t>中的输入输入流</a:t>
            </a:r>
          </a:p>
          <a:p>
            <a:pPr lvl="2" eaLnBrk="1" hangingPunct="1">
              <a:lnSpc>
                <a:spcPct val="90000"/>
              </a:lnSpc>
            </a:pPr>
            <a:r>
              <a:rPr lang="en-US" altLang="zh-CN" b="1" dirty="0" err="1"/>
              <a:t>Iostream</a:t>
            </a:r>
            <a:r>
              <a:rPr lang="en-US" altLang="zh-CN" b="1" dirty="0"/>
              <a:t>  : </a:t>
            </a:r>
            <a:r>
              <a:rPr lang="en-US" altLang="zh-CN" b="1" dirty="0" err="1"/>
              <a:t>istream,ostream</a:t>
            </a:r>
            <a:endParaRPr lang="en-US" altLang="zh-CN" b="1" dirty="0"/>
          </a:p>
          <a:p>
            <a:pPr lvl="2" eaLnBrk="1" hangingPunct="1">
              <a:lnSpc>
                <a:spcPct val="90000"/>
              </a:lnSpc>
            </a:pPr>
            <a:r>
              <a:rPr lang="en-US" altLang="zh-CN" b="1" dirty="0" err="1"/>
              <a:t>cin</a:t>
            </a:r>
            <a:r>
              <a:rPr lang="en-US" altLang="zh-CN" b="1" dirty="0"/>
              <a:t>    </a:t>
            </a:r>
            <a:r>
              <a:rPr lang="zh-CN" altLang="en-US" b="1" dirty="0"/>
              <a:t>输入流对象，</a:t>
            </a:r>
            <a:r>
              <a:rPr lang="en-US" altLang="zh-CN" b="1" dirty="0"/>
              <a:t>C++</a:t>
            </a:r>
            <a:r>
              <a:rPr lang="zh-CN" altLang="en-US" b="1" dirty="0"/>
              <a:t>已将其与键盘关联</a:t>
            </a:r>
          </a:p>
          <a:p>
            <a:pPr lvl="2" eaLnBrk="1" hangingPunct="1">
              <a:lnSpc>
                <a:spcPct val="90000"/>
              </a:lnSpc>
            </a:pPr>
            <a:r>
              <a:rPr lang="en-US" altLang="zh-CN" b="1" dirty="0" err="1"/>
              <a:t>cout</a:t>
            </a:r>
            <a:r>
              <a:rPr lang="en-US" altLang="zh-CN" b="1" dirty="0"/>
              <a:t>  </a:t>
            </a:r>
            <a:r>
              <a:rPr lang="zh-CN" altLang="en-US" b="1" dirty="0"/>
              <a:t>输出流对象，</a:t>
            </a:r>
            <a:r>
              <a:rPr lang="en-US" altLang="zh-CN" b="1" dirty="0"/>
              <a:t>C++</a:t>
            </a:r>
            <a:r>
              <a:rPr lang="zh-CN" altLang="en-US" b="1" dirty="0"/>
              <a:t>已将其与显示器关联</a:t>
            </a:r>
          </a:p>
        </p:txBody>
      </p:sp>
      <p:pic>
        <p:nvPicPr>
          <p:cNvPr id="1024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68945" y="2003273"/>
            <a:ext cx="22098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文本框 4"/>
          <p:cNvSpPr txBox="1">
            <a:spLocks noChangeArrowheads="1"/>
          </p:cNvSpPr>
          <p:nvPr/>
        </p:nvSpPr>
        <p:spPr bwMode="auto">
          <a:xfrm>
            <a:off x="6878545" y="1564311"/>
            <a:ext cx="9906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zh-CN" altLang="en-US" sz="1800" b="1" dirty="0">
                <a:solidFill>
                  <a:srgbClr val="FF0000"/>
                </a:solidFill>
              </a:rPr>
              <a:t>内存</a:t>
            </a:r>
          </a:p>
        </p:txBody>
      </p:sp>
      <p:sp>
        <p:nvSpPr>
          <p:cNvPr id="10247" name="文本框 7"/>
          <p:cNvSpPr txBox="1">
            <a:spLocks noChangeArrowheads="1"/>
          </p:cNvSpPr>
          <p:nvPr/>
        </p:nvSpPr>
        <p:spPr bwMode="auto">
          <a:xfrm>
            <a:off x="6062663" y="5338763"/>
            <a:ext cx="9906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b="1">
                <a:solidFill>
                  <a:srgbClr val="FF0000"/>
                </a:solidFill>
              </a:rPr>
              <a:t>cin</a:t>
            </a:r>
            <a:endParaRPr lang="zh-CN" altLang="en-US" b="1">
              <a:solidFill>
                <a:srgbClr val="FF0000"/>
              </a:solidFill>
            </a:endParaRPr>
          </a:p>
        </p:txBody>
      </p:sp>
      <p:sp>
        <p:nvSpPr>
          <p:cNvPr id="6" name="右箭头 5"/>
          <p:cNvSpPr/>
          <p:nvPr/>
        </p:nvSpPr>
        <p:spPr>
          <a:xfrm rot="17364116">
            <a:off x="5970276" y="3474043"/>
            <a:ext cx="1464242" cy="90805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rgbClr val="0000CC"/>
                </a:solidFill>
              </a:rPr>
              <a:t>输入流</a:t>
            </a:r>
          </a:p>
        </p:txBody>
      </p:sp>
      <p:sp>
        <p:nvSpPr>
          <p:cNvPr id="10249" name="文本框 8"/>
          <p:cNvSpPr txBox="1">
            <a:spLocks noChangeArrowheads="1"/>
          </p:cNvSpPr>
          <p:nvPr/>
        </p:nvSpPr>
        <p:spPr bwMode="auto">
          <a:xfrm>
            <a:off x="8120063" y="5376863"/>
            <a:ext cx="99060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FontTx/>
              <a:buNone/>
            </a:pPr>
            <a:r>
              <a:rPr lang="en-US" altLang="zh-CN" sz="2800" b="1">
                <a:solidFill>
                  <a:srgbClr val="FF0000"/>
                </a:solidFill>
              </a:rPr>
              <a:t>cout</a:t>
            </a:r>
            <a:endParaRPr lang="zh-CN" altLang="en-US" sz="2800" b="1">
              <a:solidFill>
                <a:srgbClr val="FF0000"/>
              </a:solidFill>
            </a:endParaRPr>
          </a:p>
        </p:txBody>
      </p:sp>
      <p:pic>
        <p:nvPicPr>
          <p:cNvPr id="10250" name="图片 2"/>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840413" y="4583113"/>
            <a:ext cx="1352550" cy="649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右箭头 10"/>
          <p:cNvSpPr/>
          <p:nvPr/>
        </p:nvSpPr>
        <p:spPr>
          <a:xfrm rot="4062268">
            <a:off x="7446163" y="3414638"/>
            <a:ext cx="1425508" cy="909638"/>
          </a:xfrm>
          <a:prstGeom prst="rightArrow">
            <a:avLst/>
          </a:prstGeom>
          <a:solidFill>
            <a:srgbClr val="99FF3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dirty="0">
                <a:solidFill>
                  <a:schemeClr val="tx1"/>
                </a:solidFill>
              </a:rPr>
              <a:t>输出流</a:t>
            </a:r>
          </a:p>
        </p:txBody>
      </p:sp>
    </p:spTree>
    <p:extLst>
      <p:ext uri="{BB962C8B-B14F-4D97-AF65-F5344CB8AC3E}">
        <p14:creationId xmlns:p14="http://schemas.microsoft.com/office/powerpoint/2010/main" val="13267401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0723">
                                            <p:txEl>
                                              <p:pRg st="2" end="2"/>
                                            </p:txEl>
                                          </p:spTgt>
                                        </p:tgtEl>
                                        <p:attrNameLst>
                                          <p:attrName>style.visibility</p:attrName>
                                        </p:attrNameLst>
                                      </p:cBhvr>
                                      <p:to>
                                        <p:strVal val="visible"/>
                                      </p:to>
                                    </p:set>
                                    <p:anim calcmode="lin" valueType="num">
                                      <p:cBhvr additive="base">
                                        <p:cTn id="7" dur="500" fill="hold"/>
                                        <p:tgtEl>
                                          <p:spTgt spid="3072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072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0723">
                                            <p:txEl>
                                              <p:pRg st="3" end="3"/>
                                            </p:txEl>
                                          </p:spTgt>
                                        </p:tgtEl>
                                        <p:attrNameLst>
                                          <p:attrName>style.visibility</p:attrName>
                                        </p:attrNameLst>
                                      </p:cBhvr>
                                      <p:to>
                                        <p:strVal val="visible"/>
                                      </p:to>
                                    </p:set>
                                    <p:anim calcmode="lin" valueType="num">
                                      <p:cBhvr additive="base">
                                        <p:cTn id="11" dur="500" fill="hold"/>
                                        <p:tgtEl>
                                          <p:spTgt spid="3072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07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30723">
                                            <p:txEl>
                                              <p:pRg st="4" end="4"/>
                                            </p:txEl>
                                          </p:spTgt>
                                        </p:tgtEl>
                                        <p:attrNameLst>
                                          <p:attrName>style.visibility</p:attrName>
                                        </p:attrNameLst>
                                      </p:cBhvr>
                                      <p:to>
                                        <p:strVal val="visible"/>
                                      </p:to>
                                    </p:set>
                                    <p:anim calcmode="lin" valueType="num">
                                      <p:cBhvr additive="base">
                                        <p:cTn id="17" dur="500" fill="hold"/>
                                        <p:tgtEl>
                                          <p:spTgt spid="3072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072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0723">
                                            <p:txEl>
                                              <p:pRg st="5" end="5"/>
                                            </p:txEl>
                                          </p:spTgt>
                                        </p:tgtEl>
                                        <p:attrNameLst>
                                          <p:attrName>style.visibility</p:attrName>
                                        </p:attrNameLst>
                                      </p:cBhvr>
                                      <p:to>
                                        <p:strVal val="visible"/>
                                      </p:to>
                                    </p:set>
                                    <p:anim calcmode="lin" valueType="num">
                                      <p:cBhvr additive="base">
                                        <p:cTn id="21" dur="500" fill="hold"/>
                                        <p:tgtEl>
                                          <p:spTgt spid="3072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0723">
                                            <p:txEl>
                                              <p:pRg st="5" end="5"/>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0723">
                                            <p:txEl>
                                              <p:pRg st="6" end="6"/>
                                            </p:txEl>
                                          </p:spTgt>
                                        </p:tgtEl>
                                        <p:attrNameLst>
                                          <p:attrName>style.visibility</p:attrName>
                                        </p:attrNameLst>
                                      </p:cBhvr>
                                      <p:to>
                                        <p:strVal val="visible"/>
                                      </p:to>
                                    </p:set>
                                    <p:anim calcmode="lin" valueType="num">
                                      <p:cBhvr additive="base">
                                        <p:cTn id="25" dur="500" fill="hold"/>
                                        <p:tgtEl>
                                          <p:spTgt spid="30723">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0723">
                                            <p:txEl>
                                              <p:pRg st="6" end="6"/>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0723">
                                            <p:txEl>
                                              <p:pRg st="7" end="7"/>
                                            </p:txEl>
                                          </p:spTgt>
                                        </p:tgtEl>
                                        <p:attrNameLst>
                                          <p:attrName>style.visibility</p:attrName>
                                        </p:attrNameLst>
                                      </p:cBhvr>
                                      <p:to>
                                        <p:strVal val="visible"/>
                                      </p:to>
                                    </p:set>
                                    <p:anim calcmode="lin" valueType="num">
                                      <p:cBhvr additive="base">
                                        <p:cTn id="29" dur="500" fill="hold"/>
                                        <p:tgtEl>
                                          <p:spTgt spid="30723">
                                            <p:txEl>
                                              <p:pRg st="7" end="7"/>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07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848519" y="-19036"/>
            <a:ext cx="7519988" cy="985838"/>
          </a:xfrm>
        </p:spPr>
        <p:txBody>
          <a:bodyPr/>
          <a:lstStyle/>
          <a:p>
            <a:r>
              <a:rPr lang="en-US" altLang="zh-CN" b="1" dirty="0"/>
              <a:t>1.4.3  </a:t>
            </a:r>
            <a:r>
              <a:rPr lang="en-US" altLang="zh-CN" b="1" dirty="0" err="1">
                <a:solidFill>
                  <a:srgbClr val="0000CC"/>
                </a:solidFill>
              </a:rPr>
              <a:t>cin</a:t>
            </a:r>
            <a:r>
              <a:rPr lang="zh-CN" altLang="zh-CN" b="1" dirty="0">
                <a:solidFill>
                  <a:srgbClr val="0000CC"/>
                </a:solidFill>
              </a:rPr>
              <a:t>和</a:t>
            </a:r>
            <a:r>
              <a:rPr lang="zh-CN" altLang="zh-CN" b="1" dirty="0"/>
              <a:t>提取</a:t>
            </a:r>
            <a:r>
              <a:rPr lang="zh-CN" altLang="zh-CN" b="1" dirty="0">
                <a:solidFill>
                  <a:srgbClr val="FF0000"/>
                </a:solidFill>
              </a:rPr>
              <a:t>运算符</a:t>
            </a:r>
            <a:r>
              <a:rPr lang="en-US" altLang="zh-CN" b="1" dirty="0">
                <a:solidFill>
                  <a:srgbClr val="FF0000"/>
                </a:solidFill>
              </a:rPr>
              <a:t>&gt;&gt;</a:t>
            </a:r>
            <a:endParaRPr lang="zh-CN" altLang="zh-CN" b="1" dirty="0">
              <a:solidFill>
                <a:srgbClr val="FF0000"/>
              </a:solidFill>
            </a:endParaRPr>
          </a:p>
        </p:txBody>
      </p:sp>
      <p:sp>
        <p:nvSpPr>
          <p:cNvPr id="31747" name="Rectangle 3"/>
          <p:cNvSpPr>
            <a:spLocks noGrp="1" noChangeArrowheads="1"/>
          </p:cNvSpPr>
          <p:nvPr>
            <p:ph type="body" idx="1"/>
          </p:nvPr>
        </p:nvSpPr>
        <p:spPr>
          <a:xfrm>
            <a:off x="531976" y="1268760"/>
            <a:ext cx="8144480" cy="4419600"/>
          </a:xfrm>
        </p:spPr>
        <p:txBody>
          <a:bodyPr/>
          <a:lstStyle/>
          <a:p>
            <a:pPr eaLnBrk="1" hangingPunct="1">
              <a:lnSpc>
                <a:spcPct val="80000"/>
              </a:lnSpc>
              <a:buFontTx/>
              <a:buNone/>
            </a:pPr>
            <a:r>
              <a:rPr lang="en-US" altLang="zh-CN" sz="2800" b="1" dirty="0">
                <a:solidFill>
                  <a:srgbClr val="0000CC"/>
                </a:solidFill>
              </a:rPr>
              <a:t>1</a:t>
            </a:r>
            <a:r>
              <a:rPr lang="zh-CN" altLang="en-US" sz="2800" b="1" dirty="0">
                <a:solidFill>
                  <a:srgbClr val="0000CC"/>
                </a:solidFill>
              </a:rPr>
              <a:t>、</a:t>
            </a:r>
            <a:r>
              <a:rPr lang="en-US" altLang="zh-CN" sz="2800" b="1" dirty="0" err="1">
                <a:solidFill>
                  <a:srgbClr val="0000CC"/>
                </a:solidFill>
              </a:rPr>
              <a:t>cin</a:t>
            </a:r>
            <a:r>
              <a:rPr lang="zh-CN" altLang="en-US" sz="2800" b="1" dirty="0">
                <a:solidFill>
                  <a:srgbClr val="0000CC"/>
                </a:solidFill>
              </a:rPr>
              <a:t>的用途</a:t>
            </a:r>
          </a:p>
          <a:p>
            <a:pPr lvl="1" eaLnBrk="1" hangingPunct="1">
              <a:lnSpc>
                <a:spcPct val="80000"/>
              </a:lnSpc>
            </a:pPr>
            <a:r>
              <a:rPr lang="en-US" altLang="zh-CN" sz="2400" b="1" dirty="0" err="1"/>
              <a:t>cin</a:t>
            </a:r>
            <a:r>
              <a:rPr lang="zh-CN" altLang="en-US" sz="2400" b="1" dirty="0"/>
              <a:t>是</a:t>
            </a:r>
            <a:r>
              <a:rPr lang="en-US" altLang="zh-CN" sz="2400" b="1" dirty="0" err="1"/>
              <a:t>iostream</a:t>
            </a:r>
            <a:r>
              <a:rPr lang="zh-CN" altLang="en-US" sz="2400" b="1" dirty="0"/>
              <a:t>中用</a:t>
            </a:r>
            <a:r>
              <a:rPr lang="en-US" altLang="zh-CN" sz="2400" b="1" dirty="0" err="1"/>
              <a:t>istream</a:t>
            </a:r>
            <a:r>
              <a:rPr lang="zh-CN" altLang="en-US" sz="2400" b="1" dirty="0"/>
              <a:t>定义的一个输入流对象对象，定义类似于：</a:t>
            </a:r>
            <a:endParaRPr lang="en-US" altLang="zh-CN" sz="2400" b="1" dirty="0"/>
          </a:p>
          <a:p>
            <a:pPr lvl="1" eaLnBrk="1" hangingPunct="1">
              <a:buFontTx/>
              <a:buNone/>
            </a:pPr>
            <a:r>
              <a:rPr lang="en-US" altLang="zh-CN" sz="2400" b="1" dirty="0">
                <a:solidFill>
                  <a:srgbClr val="FF0000"/>
                </a:solidFill>
              </a:rPr>
              <a:t>  </a:t>
            </a:r>
            <a:r>
              <a:rPr lang="en-US" altLang="zh-CN" b="1" dirty="0" err="1">
                <a:solidFill>
                  <a:srgbClr val="FF0000"/>
                </a:solidFill>
              </a:rPr>
              <a:t>istream</a:t>
            </a:r>
            <a:r>
              <a:rPr lang="en-US" altLang="zh-CN" b="1" dirty="0">
                <a:solidFill>
                  <a:srgbClr val="FF0000"/>
                </a:solidFill>
              </a:rPr>
              <a:t> </a:t>
            </a:r>
            <a:r>
              <a:rPr lang="en-US" altLang="zh-CN" b="1" dirty="0" err="1">
                <a:solidFill>
                  <a:srgbClr val="FF0000"/>
                </a:solidFill>
              </a:rPr>
              <a:t>cin</a:t>
            </a:r>
            <a:r>
              <a:rPr lang="en-US" altLang="zh-CN" b="1" dirty="0">
                <a:solidFill>
                  <a:srgbClr val="FF0000"/>
                </a:solidFill>
              </a:rPr>
              <a:t>;</a:t>
            </a:r>
          </a:p>
          <a:p>
            <a:pPr lvl="1" eaLnBrk="1" hangingPunct="1"/>
            <a:r>
              <a:rPr lang="zh-CN" altLang="en-US" sz="2400" b="1" dirty="0"/>
              <a:t>在</a:t>
            </a:r>
            <a:r>
              <a:rPr lang="en-US" altLang="zh-CN" sz="2400" b="1" dirty="0"/>
              <a:t>C++</a:t>
            </a:r>
            <a:r>
              <a:rPr lang="zh-CN" altLang="en-US" sz="2400" b="1" dirty="0"/>
              <a:t>程序，</a:t>
            </a:r>
            <a:r>
              <a:rPr lang="en-US" altLang="zh-CN" sz="2400" b="1" dirty="0" err="1"/>
              <a:t>cin</a:t>
            </a:r>
            <a:r>
              <a:rPr lang="zh-CN" altLang="en-US" sz="2400" b="1" dirty="0"/>
              <a:t>主要用于从键盘输入数据，当然也可以使用</a:t>
            </a:r>
            <a:r>
              <a:rPr lang="en-US" altLang="zh-CN" sz="2400" b="1" dirty="0" err="1"/>
              <a:t>scanf</a:t>
            </a:r>
            <a:r>
              <a:rPr lang="zh-CN" altLang="en-US" sz="2400" b="1" dirty="0"/>
              <a:t>函数，但</a:t>
            </a:r>
            <a:r>
              <a:rPr lang="en-US" altLang="zh-CN" sz="2400" b="1" dirty="0" err="1"/>
              <a:t>cin</a:t>
            </a:r>
            <a:r>
              <a:rPr lang="zh-CN" altLang="en-US" sz="2400" b="1" dirty="0"/>
              <a:t>更简单。</a:t>
            </a:r>
            <a:endParaRPr lang="en-US" altLang="zh-CN" sz="2400" b="1" dirty="0"/>
          </a:p>
          <a:p>
            <a:pPr eaLnBrk="1" hangingPunct="1">
              <a:lnSpc>
                <a:spcPct val="80000"/>
              </a:lnSpc>
              <a:buFontTx/>
              <a:buNone/>
            </a:pPr>
            <a:r>
              <a:rPr lang="en-US" altLang="zh-CN" sz="2800" b="1" dirty="0">
                <a:solidFill>
                  <a:srgbClr val="0000CC"/>
                </a:solidFill>
              </a:rPr>
              <a:t>2</a:t>
            </a:r>
            <a:r>
              <a:rPr lang="zh-CN" altLang="en-US" sz="2800" b="1" dirty="0">
                <a:solidFill>
                  <a:srgbClr val="0000CC"/>
                </a:solidFill>
              </a:rPr>
              <a:t>、</a:t>
            </a:r>
            <a:r>
              <a:rPr lang="en-US" altLang="zh-CN" sz="2800" b="1" dirty="0" err="1">
                <a:solidFill>
                  <a:srgbClr val="0000CC"/>
                </a:solidFill>
              </a:rPr>
              <a:t>cin</a:t>
            </a:r>
            <a:r>
              <a:rPr lang="zh-CN" altLang="en-US" sz="2800" b="1" dirty="0">
                <a:solidFill>
                  <a:srgbClr val="0000CC"/>
                </a:solidFill>
              </a:rPr>
              <a:t>的用法</a:t>
            </a:r>
          </a:p>
          <a:p>
            <a:pPr lvl="1" eaLnBrk="1" hangingPunct="1">
              <a:lnSpc>
                <a:spcPct val="80000"/>
              </a:lnSpc>
            </a:pPr>
            <a:r>
              <a:rPr lang="zh-CN" altLang="en-US" sz="2400" b="1" dirty="0"/>
              <a:t>输入单个变量的值</a:t>
            </a:r>
          </a:p>
          <a:p>
            <a:pPr lvl="2" eaLnBrk="1" hangingPunct="1">
              <a:lnSpc>
                <a:spcPct val="80000"/>
              </a:lnSpc>
              <a:buFontTx/>
              <a:buNone/>
            </a:pPr>
            <a:r>
              <a:rPr lang="en-US" altLang="zh-CN" sz="2000" b="1" dirty="0" err="1"/>
              <a:t>cin</a:t>
            </a:r>
            <a:r>
              <a:rPr lang="en-US" altLang="zh-CN" sz="2000" b="1" dirty="0"/>
              <a:t>&gt;&gt;x</a:t>
            </a:r>
            <a:r>
              <a:rPr lang="zh-CN" altLang="en-US" sz="2000" b="1" dirty="0"/>
              <a:t>；</a:t>
            </a:r>
          </a:p>
          <a:p>
            <a:pPr lvl="1" eaLnBrk="1" hangingPunct="1">
              <a:lnSpc>
                <a:spcPct val="80000"/>
              </a:lnSpc>
            </a:pPr>
            <a:r>
              <a:rPr lang="zh-CN" altLang="en-US" sz="2400" b="1" dirty="0"/>
              <a:t>输入多个变量的值</a:t>
            </a:r>
          </a:p>
          <a:p>
            <a:pPr lvl="2" eaLnBrk="1" hangingPunct="1">
              <a:lnSpc>
                <a:spcPct val="80000"/>
              </a:lnSpc>
              <a:buFontTx/>
              <a:buNone/>
            </a:pPr>
            <a:r>
              <a:rPr lang="en-US" altLang="zh-CN" sz="2000" b="1" dirty="0" err="1"/>
              <a:t>cin</a:t>
            </a:r>
            <a:r>
              <a:rPr lang="en-US" altLang="zh-CN" sz="2000" b="1" dirty="0"/>
              <a:t>&gt;&gt;x1&gt;&gt;x2&gt;&gt;x3&gt;&gt;x4……&gt;&gt;</a:t>
            </a:r>
            <a:r>
              <a:rPr lang="en-US" altLang="zh-CN" sz="2000" b="1" dirty="0" err="1"/>
              <a:t>xn</a:t>
            </a:r>
            <a:r>
              <a:rPr lang="en-US" altLang="zh-CN" sz="2000" b="1" dirty="0"/>
              <a:t>     </a:t>
            </a:r>
          </a:p>
          <a:p>
            <a:pPr lvl="2" eaLnBrk="1" hangingPunct="1">
              <a:lnSpc>
                <a:spcPct val="80000"/>
              </a:lnSpc>
              <a:buFontTx/>
              <a:buNone/>
            </a:pPr>
            <a:endParaRPr lang="en-US" altLang="zh-CN" sz="2000" b="1" dirty="0"/>
          </a:p>
          <a:p>
            <a:pPr lvl="2" eaLnBrk="1" hangingPunct="1">
              <a:lnSpc>
                <a:spcPct val="80000"/>
              </a:lnSpc>
              <a:buFontTx/>
              <a:buNone/>
            </a:pPr>
            <a:r>
              <a:rPr lang="zh-CN" altLang="en-US" sz="2000" b="1" dirty="0">
                <a:solidFill>
                  <a:srgbClr val="FF3300"/>
                </a:solidFill>
              </a:rPr>
              <a:t>其中</a:t>
            </a:r>
            <a:r>
              <a:rPr lang="en-US" altLang="zh-CN" sz="2000" b="1" dirty="0">
                <a:solidFill>
                  <a:srgbClr val="FF3300"/>
                </a:solidFill>
              </a:rPr>
              <a:t>x,x1……x2</a:t>
            </a:r>
            <a:r>
              <a:rPr lang="zh-CN" altLang="en-US" sz="2000" b="1" dirty="0">
                <a:solidFill>
                  <a:srgbClr val="FF3300"/>
                </a:solidFill>
              </a:rPr>
              <a:t>可是以内置数据类型如</a:t>
            </a:r>
            <a:r>
              <a:rPr lang="en-US" altLang="zh-CN" sz="2000" b="1" dirty="0" err="1">
                <a:solidFill>
                  <a:srgbClr val="FF3300"/>
                </a:solidFill>
              </a:rPr>
              <a:t>int</a:t>
            </a:r>
            <a:r>
              <a:rPr lang="zh-CN" altLang="en-US" sz="2000" b="1" dirty="0">
                <a:solidFill>
                  <a:srgbClr val="FF3300"/>
                </a:solidFill>
              </a:rPr>
              <a:t>，</a:t>
            </a:r>
            <a:r>
              <a:rPr lang="en-US" altLang="zh-CN" sz="2000" b="1" dirty="0">
                <a:solidFill>
                  <a:srgbClr val="FF3300"/>
                </a:solidFill>
              </a:rPr>
              <a:t>char</a:t>
            </a:r>
            <a:r>
              <a:rPr lang="zh-CN" altLang="en-US" sz="2000" b="1" dirty="0">
                <a:solidFill>
                  <a:srgbClr val="FF3300"/>
                </a:solidFill>
              </a:rPr>
              <a:t>，</a:t>
            </a:r>
            <a:r>
              <a:rPr lang="en-US" altLang="zh-CN" sz="2000" b="1" dirty="0">
                <a:solidFill>
                  <a:srgbClr val="FF3300"/>
                </a:solidFill>
              </a:rPr>
              <a:t>float</a:t>
            </a:r>
            <a:r>
              <a:rPr lang="zh-CN" altLang="en-US" sz="2000" b="1" dirty="0">
                <a:solidFill>
                  <a:srgbClr val="FF3300"/>
                </a:solidFill>
              </a:rPr>
              <a:t>，</a:t>
            </a:r>
            <a:r>
              <a:rPr lang="en-US" altLang="zh-CN" sz="2000" b="1" dirty="0">
                <a:solidFill>
                  <a:srgbClr val="FF3300"/>
                </a:solidFill>
              </a:rPr>
              <a:t>double</a:t>
            </a:r>
            <a:r>
              <a:rPr lang="zh-CN" altLang="en-US" sz="2000" b="1" dirty="0">
                <a:solidFill>
                  <a:srgbClr val="FF3300"/>
                </a:solidFill>
              </a:rPr>
              <a:t>等。</a:t>
            </a:r>
          </a:p>
        </p:txBody>
      </p:sp>
    </p:spTree>
    <p:extLst>
      <p:ext uri="{BB962C8B-B14F-4D97-AF65-F5344CB8AC3E}">
        <p14:creationId xmlns:p14="http://schemas.microsoft.com/office/powerpoint/2010/main" val="934620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1747">
                                            <p:txEl>
                                              <p:pRg st="4" end="4"/>
                                            </p:txEl>
                                          </p:spTgt>
                                        </p:tgtEl>
                                        <p:attrNameLst>
                                          <p:attrName>style.visibility</p:attrName>
                                        </p:attrNameLst>
                                      </p:cBhvr>
                                      <p:to>
                                        <p:strVal val="visible"/>
                                      </p:to>
                                    </p:set>
                                    <p:anim calcmode="lin" valueType="num">
                                      <p:cBhvr additive="base">
                                        <p:cTn id="7" dur="500" fill="hold"/>
                                        <p:tgtEl>
                                          <p:spTgt spid="31747">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174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747">
                                            <p:txEl>
                                              <p:pRg st="5" end="5"/>
                                            </p:txEl>
                                          </p:spTgt>
                                        </p:tgtEl>
                                        <p:attrNameLst>
                                          <p:attrName>style.visibility</p:attrName>
                                        </p:attrNameLst>
                                      </p:cBhvr>
                                      <p:to>
                                        <p:strVal val="visible"/>
                                      </p:to>
                                    </p:set>
                                    <p:anim calcmode="lin" valueType="num">
                                      <p:cBhvr additive="base">
                                        <p:cTn id="13" dur="500" fill="hold"/>
                                        <p:tgtEl>
                                          <p:spTgt spid="3174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1747">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1747">
                                            <p:txEl>
                                              <p:pRg st="6" end="6"/>
                                            </p:txEl>
                                          </p:spTgt>
                                        </p:tgtEl>
                                        <p:attrNameLst>
                                          <p:attrName>style.visibility</p:attrName>
                                        </p:attrNameLst>
                                      </p:cBhvr>
                                      <p:to>
                                        <p:strVal val="visible"/>
                                      </p:to>
                                    </p:set>
                                    <p:anim calcmode="lin" valueType="num">
                                      <p:cBhvr additive="base">
                                        <p:cTn id="17" dur="500" fill="hold"/>
                                        <p:tgtEl>
                                          <p:spTgt spid="3174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17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5" presetClass="entr" presetSubtype="10" fill="hold" nodeType="clickEffect">
                                  <p:stCondLst>
                                    <p:cond delay="0"/>
                                  </p:stCondLst>
                                  <p:childTnLst>
                                    <p:set>
                                      <p:cBhvr>
                                        <p:cTn id="22" dur="1" fill="hold">
                                          <p:stCondLst>
                                            <p:cond delay="0"/>
                                          </p:stCondLst>
                                        </p:cTn>
                                        <p:tgtEl>
                                          <p:spTgt spid="31747">
                                            <p:txEl>
                                              <p:pRg st="7" end="7"/>
                                            </p:txEl>
                                          </p:spTgt>
                                        </p:tgtEl>
                                        <p:attrNameLst>
                                          <p:attrName>style.visibility</p:attrName>
                                        </p:attrNameLst>
                                      </p:cBhvr>
                                      <p:to>
                                        <p:strVal val="visible"/>
                                      </p:to>
                                    </p:set>
                                    <p:animEffect transition="in" filter="checkerboard(across)">
                                      <p:cBhvr>
                                        <p:cTn id="23" dur="500"/>
                                        <p:tgtEl>
                                          <p:spTgt spid="31747">
                                            <p:txEl>
                                              <p:pRg st="7" end="7"/>
                                            </p:txEl>
                                          </p:spTgt>
                                        </p:tgtEl>
                                      </p:cBhvr>
                                    </p:animEffect>
                                  </p:childTnLst>
                                </p:cTn>
                              </p:par>
                              <p:par>
                                <p:cTn id="24" presetID="5" presetClass="entr" presetSubtype="10" fill="hold" nodeType="withEffect">
                                  <p:stCondLst>
                                    <p:cond delay="0"/>
                                  </p:stCondLst>
                                  <p:childTnLst>
                                    <p:set>
                                      <p:cBhvr>
                                        <p:cTn id="25" dur="1" fill="hold">
                                          <p:stCondLst>
                                            <p:cond delay="0"/>
                                          </p:stCondLst>
                                        </p:cTn>
                                        <p:tgtEl>
                                          <p:spTgt spid="31747">
                                            <p:txEl>
                                              <p:pRg st="8" end="8"/>
                                            </p:txEl>
                                          </p:spTgt>
                                        </p:tgtEl>
                                        <p:attrNameLst>
                                          <p:attrName>style.visibility</p:attrName>
                                        </p:attrNameLst>
                                      </p:cBhvr>
                                      <p:to>
                                        <p:strVal val="visible"/>
                                      </p:to>
                                    </p:set>
                                    <p:animEffect transition="in" filter="checkerboard(across)">
                                      <p:cBhvr>
                                        <p:cTn id="26" dur="500"/>
                                        <p:tgtEl>
                                          <p:spTgt spid="31747">
                                            <p:txEl>
                                              <p:pRg st="8" end="8"/>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1747">
                                            <p:txEl>
                                              <p:pRg st="10" end="10"/>
                                            </p:txEl>
                                          </p:spTgt>
                                        </p:tgtEl>
                                        <p:attrNameLst>
                                          <p:attrName>style.visibility</p:attrName>
                                        </p:attrNameLst>
                                      </p:cBhvr>
                                      <p:to>
                                        <p:strVal val="visible"/>
                                      </p:to>
                                    </p:set>
                                    <p:anim calcmode="lin" valueType="num">
                                      <p:cBhvr additive="base">
                                        <p:cTn id="31" dur="500" fill="hold"/>
                                        <p:tgtEl>
                                          <p:spTgt spid="31747">
                                            <p:txEl>
                                              <p:pRg st="10" end="10"/>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17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848519" y="0"/>
            <a:ext cx="7519988" cy="985838"/>
          </a:xfrm>
        </p:spPr>
        <p:txBody>
          <a:bodyPr/>
          <a:lstStyle/>
          <a:p>
            <a:pPr eaLnBrk="1" hangingPunct="1"/>
            <a:r>
              <a:rPr lang="en-US" altLang="zh-CN" b="1" dirty="0"/>
              <a:t>1.4.3  </a:t>
            </a:r>
            <a:r>
              <a:rPr lang="en-US" altLang="zh-CN" b="1" dirty="0" err="1">
                <a:solidFill>
                  <a:srgbClr val="0000CC"/>
                </a:solidFill>
              </a:rPr>
              <a:t>cin</a:t>
            </a:r>
            <a:r>
              <a:rPr lang="zh-CN" altLang="zh-CN" b="1" dirty="0">
                <a:solidFill>
                  <a:srgbClr val="0000CC"/>
                </a:solidFill>
              </a:rPr>
              <a:t>和</a:t>
            </a:r>
            <a:r>
              <a:rPr lang="zh-CN" altLang="zh-CN" b="1" dirty="0"/>
              <a:t>提取</a:t>
            </a:r>
            <a:r>
              <a:rPr lang="zh-CN" altLang="zh-CN" b="1" dirty="0">
                <a:solidFill>
                  <a:srgbClr val="FF0000"/>
                </a:solidFill>
              </a:rPr>
              <a:t>运算符</a:t>
            </a:r>
            <a:r>
              <a:rPr lang="en-US" altLang="zh-CN" b="1" dirty="0">
                <a:solidFill>
                  <a:srgbClr val="FF0000"/>
                </a:solidFill>
              </a:rPr>
              <a:t>&gt;&gt;</a:t>
            </a:r>
            <a:endParaRPr lang="zh-CN" altLang="en-US" b="1" dirty="0">
              <a:solidFill>
                <a:srgbClr val="FF3300"/>
              </a:solidFill>
            </a:endParaRPr>
          </a:p>
        </p:txBody>
      </p:sp>
      <p:sp>
        <p:nvSpPr>
          <p:cNvPr id="32771" name="Rectangle 3"/>
          <p:cNvSpPr>
            <a:spLocks noGrp="1" noChangeArrowheads="1"/>
          </p:cNvSpPr>
          <p:nvPr>
            <p:ph type="body" idx="1"/>
          </p:nvPr>
        </p:nvSpPr>
        <p:spPr>
          <a:xfrm>
            <a:off x="687388" y="1340768"/>
            <a:ext cx="7842250" cy="4419600"/>
          </a:xfrm>
        </p:spPr>
        <p:txBody>
          <a:bodyPr/>
          <a:lstStyle/>
          <a:p>
            <a:pPr eaLnBrk="1" hangingPunct="1">
              <a:buFontTx/>
              <a:buNone/>
            </a:pPr>
            <a:r>
              <a:rPr lang="en-US" altLang="zh-CN" sz="2800" b="1" dirty="0">
                <a:solidFill>
                  <a:srgbClr val="0000CC"/>
                </a:solidFill>
              </a:rPr>
              <a:t>3</a:t>
            </a:r>
            <a:r>
              <a:rPr lang="zh-CN" altLang="en-US" sz="2800" b="1" dirty="0">
                <a:solidFill>
                  <a:srgbClr val="0000CC"/>
                </a:solidFill>
              </a:rPr>
              <a:t>、用</a:t>
            </a:r>
            <a:r>
              <a:rPr lang="en-US" altLang="zh-CN" sz="2800" b="1" dirty="0" err="1">
                <a:solidFill>
                  <a:srgbClr val="0000CC"/>
                </a:solidFill>
              </a:rPr>
              <a:t>cin</a:t>
            </a:r>
            <a:r>
              <a:rPr lang="zh-CN" altLang="en-US" sz="2800" b="1" dirty="0">
                <a:solidFill>
                  <a:srgbClr val="0000CC"/>
                </a:solidFill>
              </a:rPr>
              <a:t>时的注意事项</a:t>
            </a:r>
          </a:p>
          <a:p>
            <a:pPr lvl="1" eaLnBrk="1" hangingPunct="1"/>
            <a:r>
              <a:rPr lang="zh-CN" altLang="en-US" sz="2400" b="1" dirty="0">
                <a:solidFill>
                  <a:srgbClr val="FF3300"/>
                </a:solidFill>
              </a:rPr>
              <a:t>在一条</a:t>
            </a:r>
            <a:r>
              <a:rPr lang="en-US" altLang="zh-CN" sz="2400" b="1" dirty="0" err="1">
                <a:solidFill>
                  <a:srgbClr val="FF3300"/>
                </a:solidFill>
              </a:rPr>
              <a:t>cin</a:t>
            </a:r>
            <a:r>
              <a:rPr lang="zh-CN" altLang="en-US" sz="2400" b="1" dirty="0">
                <a:solidFill>
                  <a:srgbClr val="FF3300"/>
                </a:solidFill>
              </a:rPr>
              <a:t>语句中同时为多个变量输入数据</a:t>
            </a:r>
            <a:r>
              <a:rPr lang="zh-CN" altLang="en-US" sz="2400" b="1" dirty="0"/>
              <a:t>。输入数据的个数应当与</a:t>
            </a:r>
            <a:r>
              <a:rPr lang="en-US" altLang="zh-CN" sz="2400" b="1" dirty="0" err="1"/>
              <a:t>cin</a:t>
            </a:r>
            <a:r>
              <a:rPr lang="zh-CN" altLang="en-US" sz="2400" b="1" dirty="0"/>
              <a:t>语句中变量个数相同，各输入数据之间用一个或多个空白（包括空格、回车、</a:t>
            </a:r>
            <a:r>
              <a:rPr lang="en-US" altLang="zh-CN" sz="2400" b="1" dirty="0"/>
              <a:t>Tab</a:t>
            </a:r>
            <a:r>
              <a:rPr lang="zh-CN" altLang="en-US" sz="2400" b="1" dirty="0"/>
              <a:t>）作为间隔符，全部数据输入完成后，按</a:t>
            </a:r>
            <a:r>
              <a:rPr lang="en-US" altLang="zh-CN" sz="2400" b="1" dirty="0"/>
              <a:t>Enter</a:t>
            </a:r>
            <a:r>
              <a:rPr lang="zh-CN" altLang="en-US" sz="2400" b="1" dirty="0"/>
              <a:t>键结束。</a:t>
            </a:r>
            <a:r>
              <a:rPr lang="zh-CN" altLang="en-US" sz="2400" dirty="0"/>
              <a:t> </a:t>
            </a:r>
          </a:p>
          <a:p>
            <a:pPr lvl="1" eaLnBrk="1" hangingPunct="1"/>
            <a:r>
              <a:rPr lang="zh-CN" altLang="en-US" sz="2400" b="1" dirty="0">
                <a:solidFill>
                  <a:srgbClr val="FF3300"/>
                </a:solidFill>
              </a:rPr>
              <a:t>在</a:t>
            </a:r>
            <a:r>
              <a:rPr lang="en-US" altLang="zh-CN" sz="2400" b="1" dirty="0">
                <a:solidFill>
                  <a:srgbClr val="FF3300"/>
                </a:solidFill>
              </a:rPr>
              <a:t>&gt;&gt;</a:t>
            </a:r>
            <a:r>
              <a:rPr lang="zh-CN" altLang="en-US" sz="2400" b="1" dirty="0">
                <a:solidFill>
                  <a:srgbClr val="FF3300"/>
                </a:solidFill>
              </a:rPr>
              <a:t>后面只能出现变量名，下面的语句是错误的。</a:t>
            </a:r>
          </a:p>
          <a:p>
            <a:pPr lvl="2" eaLnBrk="1" hangingPunct="1">
              <a:buFontTx/>
              <a:buNone/>
            </a:pPr>
            <a:r>
              <a:rPr lang="en-US" altLang="zh-CN" sz="2200" dirty="0" err="1"/>
              <a:t>cin</a:t>
            </a:r>
            <a:r>
              <a:rPr lang="en-US" altLang="zh-CN" sz="2200" dirty="0"/>
              <a:t>&gt;&gt;"x="&gt;&gt;x;	//</a:t>
            </a:r>
            <a:r>
              <a:rPr lang="zh-CN" altLang="en-US" sz="2200" dirty="0"/>
              <a:t>错误，</a:t>
            </a:r>
            <a:r>
              <a:rPr lang="en-US" altLang="zh-CN" sz="2200" dirty="0"/>
              <a:t>&gt;&gt;</a:t>
            </a:r>
            <a:r>
              <a:rPr lang="zh-CN" altLang="en-US" sz="2200" dirty="0"/>
              <a:t>后面含有字符串</a:t>
            </a:r>
            <a:r>
              <a:rPr lang="en-US" altLang="zh-CN" sz="2200" dirty="0"/>
              <a:t>"x="</a:t>
            </a:r>
          </a:p>
          <a:p>
            <a:pPr lvl="2" eaLnBrk="1" hangingPunct="1">
              <a:buFontTx/>
              <a:buNone/>
            </a:pPr>
            <a:r>
              <a:rPr lang="en-US" altLang="zh-CN" sz="2200" dirty="0" err="1"/>
              <a:t>cin</a:t>
            </a:r>
            <a:r>
              <a:rPr lang="en-US" altLang="zh-CN" sz="2200" dirty="0"/>
              <a:t>&gt;&gt;12&gt;&gt;x;	//</a:t>
            </a:r>
            <a:r>
              <a:rPr lang="zh-CN" altLang="en-US" sz="2200" dirty="0"/>
              <a:t>错误，</a:t>
            </a:r>
            <a:r>
              <a:rPr lang="en-US" altLang="zh-CN" sz="2200" dirty="0"/>
              <a:t>&gt;&gt;</a:t>
            </a:r>
            <a:r>
              <a:rPr lang="zh-CN" altLang="en-US" sz="2200" dirty="0"/>
              <a:t>后面含有常数</a:t>
            </a:r>
            <a:r>
              <a:rPr lang="en-US" altLang="zh-CN" sz="2200" dirty="0"/>
              <a:t>12</a:t>
            </a:r>
          </a:p>
          <a:p>
            <a:pPr lvl="2" eaLnBrk="1" hangingPunct="1">
              <a:buFontTx/>
              <a:buNone/>
            </a:pPr>
            <a:r>
              <a:rPr lang="en-US" altLang="zh-CN" sz="2200" dirty="0" err="1"/>
              <a:t>cin</a:t>
            </a:r>
            <a:r>
              <a:rPr lang="en-US" altLang="zh-CN" sz="2200" dirty="0"/>
              <a:t>&gt;&gt;'x'&gt;&gt;x;	</a:t>
            </a:r>
          </a:p>
        </p:txBody>
      </p:sp>
    </p:spTree>
    <p:extLst>
      <p:ext uri="{BB962C8B-B14F-4D97-AF65-F5344CB8AC3E}">
        <p14:creationId xmlns:p14="http://schemas.microsoft.com/office/powerpoint/2010/main" val="29122723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 calcmode="lin" valueType="num">
                                      <p:cBhvr additive="base">
                                        <p:cTn id="7"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anim calcmode="lin" valueType="num">
                                      <p:cBhvr additive="base">
                                        <p:cTn id="11"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2771">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2771">
                                            <p:txEl>
                                              <p:pRg st="4" end="4"/>
                                            </p:txEl>
                                          </p:spTgt>
                                        </p:tgtEl>
                                        <p:attrNameLst>
                                          <p:attrName>style.visibility</p:attrName>
                                        </p:attrNameLst>
                                      </p:cBhvr>
                                      <p:to>
                                        <p:strVal val="visible"/>
                                      </p:to>
                                    </p:set>
                                    <p:anim calcmode="lin" valueType="num">
                                      <p:cBhvr additive="base">
                                        <p:cTn id="15"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2771">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2771">
                                            <p:txEl>
                                              <p:pRg st="5" end="5"/>
                                            </p:txEl>
                                          </p:spTgt>
                                        </p:tgtEl>
                                        <p:attrNameLst>
                                          <p:attrName>style.visibility</p:attrName>
                                        </p:attrNameLst>
                                      </p:cBhvr>
                                      <p:to>
                                        <p:strVal val="visible"/>
                                      </p:to>
                                    </p:set>
                                    <p:anim calcmode="lin" valueType="num">
                                      <p:cBhvr additive="base">
                                        <p:cTn id="19"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848519" y="0"/>
            <a:ext cx="7519988" cy="985838"/>
          </a:xfrm>
        </p:spPr>
        <p:txBody>
          <a:bodyPr/>
          <a:lstStyle/>
          <a:p>
            <a:pPr eaLnBrk="1" hangingPunct="1"/>
            <a:r>
              <a:rPr lang="en-US" altLang="zh-CN" b="1" dirty="0"/>
              <a:t>1.4.3  </a:t>
            </a:r>
            <a:r>
              <a:rPr lang="en-US" altLang="zh-CN" b="1" dirty="0" err="1">
                <a:solidFill>
                  <a:srgbClr val="0000CC"/>
                </a:solidFill>
              </a:rPr>
              <a:t>cin</a:t>
            </a:r>
            <a:r>
              <a:rPr lang="zh-CN" altLang="zh-CN" b="1" dirty="0">
                <a:solidFill>
                  <a:srgbClr val="0000CC"/>
                </a:solidFill>
              </a:rPr>
              <a:t>和</a:t>
            </a:r>
            <a:r>
              <a:rPr lang="zh-CN" altLang="zh-CN" b="1" dirty="0"/>
              <a:t>提取</a:t>
            </a:r>
            <a:r>
              <a:rPr lang="zh-CN" altLang="zh-CN" b="1" dirty="0">
                <a:solidFill>
                  <a:srgbClr val="FF0000"/>
                </a:solidFill>
              </a:rPr>
              <a:t>运算符</a:t>
            </a:r>
            <a:r>
              <a:rPr lang="en-US" altLang="zh-CN" b="1" dirty="0">
                <a:solidFill>
                  <a:srgbClr val="FF0000"/>
                </a:solidFill>
              </a:rPr>
              <a:t>&gt;&gt;</a:t>
            </a:r>
            <a:endParaRPr lang="zh-CN" altLang="en-US" b="1" dirty="0">
              <a:solidFill>
                <a:srgbClr val="FF3300"/>
              </a:solidFill>
            </a:endParaRPr>
          </a:p>
        </p:txBody>
      </p:sp>
      <p:sp>
        <p:nvSpPr>
          <p:cNvPr id="33795" name="Rectangle 3"/>
          <p:cNvSpPr>
            <a:spLocks noGrp="1" noChangeArrowheads="1"/>
          </p:cNvSpPr>
          <p:nvPr>
            <p:ph type="body" idx="1"/>
          </p:nvPr>
        </p:nvSpPr>
        <p:spPr>
          <a:xfrm>
            <a:off x="687388" y="1268760"/>
            <a:ext cx="7842250" cy="4419600"/>
          </a:xfrm>
        </p:spPr>
        <p:txBody>
          <a:bodyPr/>
          <a:lstStyle/>
          <a:p>
            <a:pPr lvl="1" eaLnBrk="1" hangingPunct="1">
              <a:lnSpc>
                <a:spcPct val="150000"/>
              </a:lnSpc>
            </a:pPr>
            <a:r>
              <a:rPr lang="en-US" altLang="zh-CN" sz="2400" b="1" dirty="0" err="1">
                <a:solidFill>
                  <a:srgbClr val="FF3300"/>
                </a:solidFill>
              </a:rPr>
              <a:t>cin</a:t>
            </a:r>
            <a:r>
              <a:rPr lang="zh-CN" altLang="en-US" sz="2400" b="1" dirty="0">
                <a:solidFill>
                  <a:srgbClr val="FF3300"/>
                </a:solidFill>
              </a:rPr>
              <a:t>具有自动识别数据类型的能力</a:t>
            </a:r>
            <a:endParaRPr lang="en-US" altLang="zh-CN" sz="2400" b="1" dirty="0">
              <a:solidFill>
                <a:srgbClr val="FF3300"/>
              </a:solidFill>
            </a:endParaRPr>
          </a:p>
          <a:p>
            <a:pPr lvl="2" eaLnBrk="1" hangingPunct="1">
              <a:lnSpc>
                <a:spcPct val="80000"/>
              </a:lnSpc>
            </a:pPr>
            <a:r>
              <a:rPr lang="zh-CN" altLang="en-US" b="1" dirty="0"/>
              <a:t>析取运算</a:t>
            </a:r>
            <a:r>
              <a:rPr lang="en-US" altLang="zh-CN" b="1" dirty="0"/>
              <a:t>&gt;&gt;</a:t>
            </a:r>
            <a:r>
              <a:rPr lang="zh-CN" altLang="en-US" b="1" dirty="0"/>
              <a:t>将根据它后面的变量的类型从输入流中为它们提取对应的数据。比如：</a:t>
            </a:r>
          </a:p>
          <a:p>
            <a:pPr lvl="2" eaLnBrk="1" hangingPunct="1">
              <a:lnSpc>
                <a:spcPct val="80000"/>
              </a:lnSpc>
              <a:buFontTx/>
              <a:buNone/>
            </a:pPr>
            <a:r>
              <a:rPr lang="en-US" altLang="zh-CN" b="1" dirty="0" err="1">
                <a:solidFill>
                  <a:srgbClr val="FF3300"/>
                </a:solidFill>
              </a:rPr>
              <a:t>cin</a:t>
            </a:r>
            <a:r>
              <a:rPr lang="en-US" altLang="zh-CN" b="1" dirty="0">
                <a:solidFill>
                  <a:srgbClr val="FF3300"/>
                </a:solidFill>
              </a:rPr>
              <a:t>&gt;&gt;x;</a:t>
            </a:r>
          </a:p>
          <a:p>
            <a:pPr lvl="2" eaLnBrk="1" hangingPunct="1">
              <a:lnSpc>
                <a:spcPct val="80000"/>
              </a:lnSpc>
              <a:buFontTx/>
              <a:buNone/>
            </a:pPr>
            <a:endParaRPr lang="en-US" altLang="zh-CN" b="1" dirty="0">
              <a:solidFill>
                <a:srgbClr val="FF3300"/>
              </a:solidFill>
            </a:endParaRPr>
          </a:p>
          <a:p>
            <a:pPr lvl="2" eaLnBrk="1" hangingPunct="1">
              <a:lnSpc>
                <a:spcPct val="80000"/>
              </a:lnSpc>
            </a:pPr>
            <a:r>
              <a:rPr lang="zh-CN" altLang="en-US" b="1" dirty="0"/>
              <a:t>假设输入数据</a:t>
            </a:r>
            <a:r>
              <a:rPr lang="en-US" altLang="zh-CN" b="1" dirty="0"/>
              <a:t>2</a:t>
            </a:r>
            <a:r>
              <a:rPr lang="zh-CN" altLang="en-US" b="1" dirty="0"/>
              <a:t>，析取运算符</a:t>
            </a:r>
            <a:r>
              <a:rPr lang="en-US" altLang="zh-CN" b="1" dirty="0"/>
              <a:t>&gt;&gt;</a:t>
            </a:r>
            <a:r>
              <a:rPr lang="zh-CN" altLang="en-US" b="1" dirty="0"/>
              <a:t>将根据其后的</a:t>
            </a:r>
            <a:r>
              <a:rPr lang="en-US" altLang="zh-CN" b="1" dirty="0"/>
              <a:t>x</a:t>
            </a:r>
            <a:r>
              <a:rPr lang="zh-CN" altLang="en-US" b="1" dirty="0"/>
              <a:t>的类型决定输入的</a:t>
            </a:r>
            <a:r>
              <a:rPr lang="en-US" altLang="zh-CN" b="1" dirty="0"/>
              <a:t>2</a:t>
            </a:r>
            <a:r>
              <a:rPr lang="zh-CN" altLang="en-US" b="1" dirty="0"/>
              <a:t>到底是数字还是字符。若</a:t>
            </a:r>
            <a:r>
              <a:rPr lang="en-US" altLang="zh-CN" b="1" dirty="0"/>
              <a:t>x</a:t>
            </a:r>
            <a:r>
              <a:rPr lang="zh-CN" altLang="en-US" b="1" dirty="0"/>
              <a:t>是</a:t>
            </a:r>
            <a:r>
              <a:rPr lang="en-US" altLang="zh-CN" b="1" dirty="0"/>
              <a:t>char</a:t>
            </a:r>
            <a:r>
              <a:rPr lang="zh-CN" altLang="en-US" b="1" dirty="0"/>
              <a:t>类型，则</a:t>
            </a:r>
            <a:r>
              <a:rPr lang="en-US" altLang="zh-CN" b="1" dirty="0"/>
              <a:t>2</a:t>
            </a:r>
            <a:r>
              <a:rPr lang="zh-CN" altLang="en-US" b="1" dirty="0"/>
              <a:t>就是字符；若</a:t>
            </a:r>
            <a:r>
              <a:rPr lang="en-US" altLang="zh-CN" b="1" dirty="0"/>
              <a:t>x</a:t>
            </a:r>
            <a:r>
              <a:rPr lang="zh-CN" altLang="en-US" b="1" dirty="0"/>
              <a:t>是</a:t>
            </a:r>
            <a:r>
              <a:rPr lang="en-US" altLang="zh-CN" b="1" dirty="0" err="1"/>
              <a:t>int</a:t>
            </a:r>
            <a:r>
              <a:rPr lang="zh-CN" altLang="en-US" b="1" dirty="0"/>
              <a:t>，</a:t>
            </a:r>
            <a:r>
              <a:rPr lang="en-US" altLang="zh-CN" b="1" dirty="0"/>
              <a:t>float</a:t>
            </a:r>
            <a:r>
              <a:rPr lang="zh-CN" altLang="en-US" b="1" dirty="0"/>
              <a:t>之类的类型，则</a:t>
            </a:r>
            <a:r>
              <a:rPr lang="en-US" altLang="zh-CN" b="1" dirty="0"/>
              <a:t>2</a:t>
            </a:r>
            <a:r>
              <a:rPr lang="zh-CN" altLang="en-US" b="1" dirty="0"/>
              <a:t>就是一个数字。</a:t>
            </a:r>
          </a:p>
          <a:p>
            <a:pPr lvl="2" eaLnBrk="1" hangingPunct="1">
              <a:lnSpc>
                <a:spcPct val="80000"/>
              </a:lnSpc>
            </a:pPr>
            <a:endParaRPr lang="zh-CN" altLang="en-US" b="1" dirty="0"/>
          </a:p>
          <a:p>
            <a:pPr lvl="2" eaLnBrk="1" hangingPunct="1">
              <a:lnSpc>
                <a:spcPct val="80000"/>
              </a:lnSpc>
            </a:pPr>
            <a:r>
              <a:rPr lang="zh-CN" altLang="en-US" b="1" dirty="0"/>
              <a:t>再如，若输入</a:t>
            </a:r>
            <a:r>
              <a:rPr lang="en-US" altLang="zh-CN" b="1" dirty="0"/>
              <a:t>34</a:t>
            </a:r>
            <a:r>
              <a:rPr lang="zh-CN" altLang="en-US" b="1" dirty="0"/>
              <a:t>，且</a:t>
            </a:r>
            <a:r>
              <a:rPr lang="en-US" altLang="zh-CN" b="1" dirty="0"/>
              <a:t>x</a:t>
            </a:r>
            <a:r>
              <a:rPr lang="zh-CN" altLang="en-US" b="1" dirty="0"/>
              <a:t>是</a:t>
            </a:r>
            <a:r>
              <a:rPr lang="en-US" altLang="zh-CN" b="1" dirty="0"/>
              <a:t>char</a:t>
            </a:r>
            <a:r>
              <a:rPr lang="zh-CN" altLang="en-US" b="1" dirty="0"/>
              <a:t>类型，则只有字符</a:t>
            </a:r>
            <a:r>
              <a:rPr lang="en-US" altLang="zh-CN" b="1" dirty="0"/>
              <a:t>3</a:t>
            </a:r>
            <a:r>
              <a:rPr lang="zh-CN" altLang="en-US" b="1" dirty="0"/>
              <a:t>被存储到</a:t>
            </a:r>
            <a:r>
              <a:rPr lang="en-US" altLang="zh-CN" b="1" dirty="0"/>
              <a:t>x</a:t>
            </a:r>
            <a:r>
              <a:rPr lang="zh-CN" altLang="en-US" b="1" dirty="0"/>
              <a:t>中，</a:t>
            </a:r>
            <a:r>
              <a:rPr lang="en-US" altLang="zh-CN" b="1" dirty="0"/>
              <a:t>4</a:t>
            </a:r>
            <a:r>
              <a:rPr lang="zh-CN" altLang="en-US" b="1" dirty="0"/>
              <a:t>将继续保存在流中；若</a:t>
            </a:r>
            <a:r>
              <a:rPr lang="en-US" altLang="zh-CN" b="1" dirty="0"/>
              <a:t>x</a:t>
            </a:r>
            <a:r>
              <a:rPr lang="zh-CN" altLang="en-US" b="1" dirty="0"/>
              <a:t>是</a:t>
            </a:r>
            <a:r>
              <a:rPr lang="en-US" altLang="zh-CN" b="1" dirty="0" err="1"/>
              <a:t>int</a:t>
            </a:r>
            <a:r>
              <a:rPr lang="zh-CN" altLang="en-US" b="1" dirty="0"/>
              <a:t>或</a:t>
            </a:r>
            <a:r>
              <a:rPr lang="en-US" altLang="zh-CN" b="1" dirty="0"/>
              <a:t>float</a:t>
            </a:r>
            <a:r>
              <a:rPr lang="zh-CN" altLang="en-US" b="1" dirty="0"/>
              <a:t>，则</a:t>
            </a:r>
            <a:r>
              <a:rPr lang="en-US" altLang="zh-CN" b="1" dirty="0"/>
              <a:t>34</a:t>
            </a:r>
            <a:r>
              <a:rPr lang="zh-CN" altLang="en-US" b="1" dirty="0"/>
              <a:t>就会存储</a:t>
            </a:r>
            <a:r>
              <a:rPr lang="en-US" altLang="zh-CN" b="1" dirty="0"/>
              <a:t>x</a:t>
            </a:r>
            <a:r>
              <a:rPr lang="zh-CN" altLang="en-US" b="1" dirty="0"/>
              <a:t>中。</a:t>
            </a:r>
            <a:endParaRPr lang="zh-CN" altLang="en-US" dirty="0"/>
          </a:p>
          <a:p>
            <a:pPr lvl="1" eaLnBrk="1" hangingPunct="1">
              <a:lnSpc>
                <a:spcPct val="80000"/>
              </a:lnSpc>
              <a:buFontTx/>
              <a:buNone/>
            </a:pPr>
            <a:r>
              <a:rPr lang="zh-CN" altLang="en-US" sz="2400" dirty="0"/>
              <a:t>	</a:t>
            </a:r>
          </a:p>
        </p:txBody>
      </p:sp>
    </p:spTree>
    <p:extLst>
      <p:ext uri="{BB962C8B-B14F-4D97-AF65-F5344CB8AC3E}">
        <p14:creationId xmlns:p14="http://schemas.microsoft.com/office/powerpoint/2010/main" val="24794995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3795">
                                            <p:txEl>
                                              <p:pRg st="4" end="4"/>
                                            </p:txEl>
                                          </p:spTgt>
                                        </p:tgtEl>
                                        <p:attrNameLst>
                                          <p:attrName>style.visibility</p:attrName>
                                        </p:attrNameLst>
                                      </p:cBhvr>
                                      <p:to>
                                        <p:strVal val="visible"/>
                                      </p:to>
                                    </p:set>
                                    <p:anim calcmode="lin" valueType="num">
                                      <p:cBhvr additive="base">
                                        <p:cTn id="7" dur="500" fill="hold"/>
                                        <p:tgtEl>
                                          <p:spTgt spid="33795">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379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3795">
                                            <p:txEl>
                                              <p:pRg st="6" end="6"/>
                                            </p:txEl>
                                          </p:spTgt>
                                        </p:tgtEl>
                                        <p:attrNameLst>
                                          <p:attrName>style.visibility</p:attrName>
                                        </p:attrNameLst>
                                      </p:cBhvr>
                                      <p:to>
                                        <p:strVal val="visible"/>
                                      </p:to>
                                    </p:set>
                                    <p:anim calcmode="lin" valueType="num">
                                      <p:cBhvr additive="base">
                                        <p:cTn id="13" dur="500" fill="hold"/>
                                        <p:tgtEl>
                                          <p:spTgt spid="33795">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3795">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848519" y="10769"/>
            <a:ext cx="7519988" cy="985838"/>
          </a:xfrm>
        </p:spPr>
        <p:txBody>
          <a:bodyPr/>
          <a:lstStyle/>
          <a:p>
            <a:pPr eaLnBrk="1" hangingPunct="1"/>
            <a:r>
              <a:rPr lang="en-US" altLang="zh-CN" b="1" dirty="0"/>
              <a:t>1.4.3  </a:t>
            </a:r>
            <a:r>
              <a:rPr lang="en-US" altLang="zh-CN" b="1" dirty="0" err="1">
                <a:solidFill>
                  <a:srgbClr val="0000CC"/>
                </a:solidFill>
              </a:rPr>
              <a:t>cin</a:t>
            </a:r>
            <a:r>
              <a:rPr lang="zh-CN" altLang="zh-CN" b="1" dirty="0">
                <a:solidFill>
                  <a:srgbClr val="0000CC"/>
                </a:solidFill>
              </a:rPr>
              <a:t>和</a:t>
            </a:r>
            <a:r>
              <a:rPr lang="zh-CN" altLang="zh-CN" b="1" dirty="0"/>
              <a:t>提取</a:t>
            </a:r>
            <a:r>
              <a:rPr lang="zh-CN" altLang="zh-CN" b="1" dirty="0">
                <a:solidFill>
                  <a:srgbClr val="FF0000"/>
                </a:solidFill>
              </a:rPr>
              <a:t>运算符</a:t>
            </a:r>
            <a:r>
              <a:rPr lang="en-US" altLang="zh-CN" b="1" dirty="0">
                <a:solidFill>
                  <a:srgbClr val="FF0000"/>
                </a:solidFill>
              </a:rPr>
              <a:t>&gt;&gt;</a:t>
            </a:r>
            <a:endParaRPr lang="zh-CN" altLang="en-US" b="1" dirty="0">
              <a:solidFill>
                <a:srgbClr val="FF3300"/>
              </a:solidFill>
            </a:endParaRPr>
          </a:p>
        </p:txBody>
      </p:sp>
      <p:sp>
        <p:nvSpPr>
          <p:cNvPr id="34819" name="Rectangle 3"/>
          <p:cNvSpPr>
            <a:spLocks noGrp="1" noChangeArrowheads="1"/>
          </p:cNvSpPr>
          <p:nvPr>
            <p:ph type="body" idx="1"/>
          </p:nvPr>
        </p:nvSpPr>
        <p:spPr>
          <a:xfrm>
            <a:off x="687388" y="1340768"/>
            <a:ext cx="7917060" cy="4419600"/>
          </a:xfrm>
        </p:spPr>
        <p:txBody>
          <a:bodyPr/>
          <a:lstStyle/>
          <a:p>
            <a:pPr lvl="1" eaLnBrk="1" hangingPunct="1"/>
            <a:r>
              <a:rPr lang="zh-CN" altLang="en-US" sz="2400" b="1" dirty="0">
                <a:solidFill>
                  <a:srgbClr val="FF3300"/>
                </a:solidFill>
              </a:rPr>
              <a:t>数值型数据的输入</a:t>
            </a:r>
          </a:p>
          <a:p>
            <a:pPr lvl="2" eaLnBrk="1" hangingPunct="1"/>
            <a:r>
              <a:rPr lang="zh-CN" altLang="en-US" b="1" dirty="0"/>
              <a:t>在读取数值型数据时，析取运算符</a:t>
            </a:r>
            <a:r>
              <a:rPr lang="en-US" altLang="zh-CN" b="1" dirty="0"/>
              <a:t>&gt;&gt;</a:t>
            </a:r>
            <a:r>
              <a:rPr lang="zh-CN" altLang="en-US" b="1" dirty="0"/>
              <a:t>首先略掉数据前面的所有空白符号，如果遇到正、负号或数字，就开始读入，包括浮点型数据的小数点，并在遇到空白符或其他非数字字符时停止。例如：</a:t>
            </a:r>
          </a:p>
          <a:p>
            <a:pPr lvl="3" eaLnBrk="1" hangingPunct="1">
              <a:buFontTx/>
              <a:buNone/>
            </a:pPr>
            <a:r>
              <a:rPr lang="en-US" altLang="zh-CN" sz="2400" b="1" dirty="0" err="1">
                <a:solidFill>
                  <a:srgbClr val="FF3300"/>
                </a:solidFill>
              </a:rPr>
              <a:t>int</a:t>
            </a:r>
            <a:r>
              <a:rPr lang="en-US" altLang="zh-CN" sz="2400" b="1" dirty="0">
                <a:solidFill>
                  <a:srgbClr val="FF3300"/>
                </a:solidFill>
              </a:rPr>
              <a:t> x1;</a:t>
            </a:r>
          </a:p>
          <a:p>
            <a:pPr lvl="3" eaLnBrk="1" hangingPunct="1">
              <a:buFontTx/>
              <a:buNone/>
            </a:pPr>
            <a:r>
              <a:rPr lang="en-US" altLang="zh-CN" sz="2400" b="1" dirty="0">
                <a:solidFill>
                  <a:srgbClr val="FF3300"/>
                </a:solidFill>
              </a:rPr>
              <a:t>double x2;</a:t>
            </a:r>
          </a:p>
          <a:p>
            <a:pPr lvl="3" eaLnBrk="1" hangingPunct="1">
              <a:buFontTx/>
              <a:buNone/>
            </a:pPr>
            <a:r>
              <a:rPr lang="en-US" altLang="zh-CN" sz="2400" b="1" dirty="0">
                <a:solidFill>
                  <a:srgbClr val="FF3300"/>
                </a:solidFill>
              </a:rPr>
              <a:t>char x3;</a:t>
            </a:r>
          </a:p>
          <a:p>
            <a:pPr lvl="3" eaLnBrk="1" hangingPunct="1">
              <a:buFontTx/>
              <a:buNone/>
            </a:pPr>
            <a:r>
              <a:rPr lang="en-US" altLang="zh-CN" sz="2400" b="1" dirty="0" err="1">
                <a:solidFill>
                  <a:srgbClr val="FF3300"/>
                </a:solidFill>
              </a:rPr>
              <a:t>cin</a:t>
            </a:r>
            <a:r>
              <a:rPr lang="en-US" altLang="zh-CN" sz="2400" b="1" dirty="0">
                <a:solidFill>
                  <a:srgbClr val="FF3300"/>
                </a:solidFill>
              </a:rPr>
              <a:t>&gt;&gt;x1&gt;&gt;x2&gt;&gt;x3;</a:t>
            </a:r>
          </a:p>
          <a:p>
            <a:pPr lvl="3" eaLnBrk="1" hangingPunct="1">
              <a:buFontTx/>
              <a:buNone/>
            </a:pPr>
            <a:endParaRPr lang="en-US" altLang="zh-CN" sz="2400" b="1" dirty="0">
              <a:solidFill>
                <a:srgbClr val="FF3300"/>
              </a:solidFill>
            </a:endParaRPr>
          </a:p>
          <a:p>
            <a:pPr lvl="2" eaLnBrk="1" hangingPunct="1"/>
            <a:r>
              <a:rPr lang="zh-CN" altLang="en-US" b="1" dirty="0"/>
              <a:t>假如输入“</a:t>
            </a:r>
            <a:r>
              <a:rPr lang="en-US" altLang="zh-CN" b="1" dirty="0">
                <a:solidFill>
                  <a:srgbClr val="FF3300"/>
                </a:solidFill>
              </a:rPr>
              <a:t>35.4A”</a:t>
            </a:r>
            <a:r>
              <a:rPr lang="zh-CN" altLang="en-US" b="1" dirty="0"/>
              <a:t>并按</a:t>
            </a:r>
            <a:r>
              <a:rPr lang="en-US" altLang="zh-CN" b="1" dirty="0"/>
              <a:t>Enter</a:t>
            </a:r>
            <a:r>
              <a:rPr lang="zh-CN" altLang="en-US" b="1" dirty="0"/>
              <a:t>键，</a:t>
            </a:r>
            <a:r>
              <a:rPr lang="en-US" altLang="zh-CN" b="1" dirty="0"/>
              <a:t>x1</a:t>
            </a:r>
            <a:r>
              <a:rPr lang="zh-CN" altLang="en-US" b="1" dirty="0"/>
              <a:t>是</a:t>
            </a:r>
            <a:r>
              <a:rPr lang="en-US" altLang="zh-CN" b="1" dirty="0"/>
              <a:t>35</a:t>
            </a:r>
            <a:r>
              <a:rPr lang="zh-CN" altLang="en-US" b="1" dirty="0"/>
              <a:t>；</a:t>
            </a:r>
            <a:r>
              <a:rPr lang="en-US" altLang="zh-CN" b="1" dirty="0"/>
              <a:t>x2 </a:t>
            </a:r>
            <a:r>
              <a:rPr lang="zh-CN" altLang="en-US" b="1" dirty="0"/>
              <a:t>是</a:t>
            </a:r>
            <a:r>
              <a:rPr lang="en-US" altLang="zh-CN" b="1" dirty="0"/>
              <a:t>.4</a:t>
            </a:r>
            <a:r>
              <a:rPr lang="zh-CN" altLang="en-US" b="1" dirty="0"/>
              <a:t>；</a:t>
            </a:r>
            <a:r>
              <a:rPr lang="en-US" altLang="zh-CN" b="1" dirty="0"/>
              <a:t>x3</a:t>
            </a:r>
            <a:r>
              <a:rPr lang="zh-CN" altLang="en-US" b="1" dirty="0"/>
              <a:t>是</a:t>
            </a:r>
            <a:r>
              <a:rPr lang="en-US" altLang="zh-CN" b="1" dirty="0"/>
              <a:t>'A'</a:t>
            </a:r>
          </a:p>
        </p:txBody>
      </p:sp>
    </p:spTree>
    <p:extLst>
      <p:ext uri="{BB962C8B-B14F-4D97-AF65-F5344CB8AC3E}">
        <p14:creationId xmlns:p14="http://schemas.microsoft.com/office/powerpoint/2010/main" val="3023228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anim calcmode="lin" valueType="num">
                                      <p:cBhvr additive="base">
                                        <p:cTn id="7" dur="500" fill="hold"/>
                                        <p:tgtEl>
                                          <p:spTgt spid="34819">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4819">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4819">
                                            <p:txEl>
                                              <p:pRg st="3" end="3"/>
                                            </p:txEl>
                                          </p:spTgt>
                                        </p:tgtEl>
                                        <p:attrNameLst>
                                          <p:attrName>style.visibility</p:attrName>
                                        </p:attrNameLst>
                                      </p:cBhvr>
                                      <p:to>
                                        <p:strVal val="visible"/>
                                      </p:to>
                                    </p:set>
                                    <p:anim calcmode="lin" valueType="num">
                                      <p:cBhvr additive="base">
                                        <p:cTn id="11" dur="500" fill="hold"/>
                                        <p:tgtEl>
                                          <p:spTgt spid="34819">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4819">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819">
                                            <p:txEl>
                                              <p:pRg st="4" end="4"/>
                                            </p:txEl>
                                          </p:spTgt>
                                        </p:tgtEl>
                                        <p:attrNameLst>
                                          <p:attrName>style.visibility</p:attrName>
                                        </p:attrNameLst>
                                      </p:cBhvr>
                                      <p:to>
                                        <p:strVal val="visible"/>
                                      </p:to>
                                    </p:set>
                                    <p:anim calcmode="lin" valueType="num">
                                      <p:cBhvr additive="base">
                                        <p:cTn id="15" dur="500" fill="hold"/>
                                        <p:tgtEl>
                                          <p:spTgt spid="34819">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4819">
                                            <p:txEl>
                                              <p:pRg st="4" end="4"/>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4819">
                                            <p:txEl>
                                              <p:pRg st="5" end="5"/>
                                            </p:txEl>
                                          </p:spTgt>
                                        </p:tgtEl>
                                        <p:attrNameLst>
                                          <p:attrName>style.visibility</p:attrName>
                                        </p:attrNameLst>
                                      </p:cBhvr>
                                      <p:to>
                                        <p:strVal val="visible"/>
                                      </p:to>
                                    </p:set>
                                    <p:anim calcmode="lin" valueType="num">
                                      <p:cBhvr additive="base">
                                        <p:cTn id="19" dur="500" fill="hold"/>
                                        <p:tgtEl>
                                          <p:spTgt spid="34819">
                                            <p:txEl>
                                              <p:pRg st="5" end="5"/>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4819">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34819">
                                            <p:txEl>
                                              <p:pRg st="7" end="7"/>
                                            </p:txEl>
                                          </p:spTgt>
                                        </p:tgtEl>
                                        <p:attrNameLst>
                                          <p:attrName>style.visibility</p:attrName>
                                        </p:attrNameLst>
                                      </p:cBhvr>
                                      <p:to>
                                        <p:strVal val="visible"/>
                                      </p:to>
                                    </p:set>
                                    <p:animEffect transition="in" filter="box(in)">
                                      <p:cBhvr>
                                        <p:cTn id="25" dur="500"/>
                                        <p:tgtEl>
                                          <p:spTgt spid="348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684213" y="18158"/>
            <a:ext cx="7772400" cy="818554"/>
          </a:xfrm>
        </p:spPr>
        <p:txBody>
          <a:bodyPr/>
          <a:lstStyle/>
          <a:p>
            <a:pPr eaLnBrk="1" hangingPunct="1"/>
            <a:r>
              <a:rPr lang="en-US" altLang="zh-CN" b="1" dirty="0"/>
              <a:t>1.4.3  </a:t>
            </a:r>
            <a:r>
              <a:rPr lang="en-US" altLang="zh-CN" b="1" dirty="0" err="1">
                <a:solidFill>
                  <a:srgbClr val="0000CC"/>
                </a:solidFill>
              </a:rPr>
              <a:t>cin</a:t>
            </a:r>
            <a:r>
              <a:rPr lang="zh-CN" altLang="zh-CN" b="1" dirty="0">
                <a:solidFill>
                  <a:srgbClr val="0000CC"/>
                </a:solidFill>
              </a:rPr>
              <a:t>和</a:t>
            </a:r>
            <a:r>
              <a:rPr lang="zh-CN" altLang="zh-CN" b="1" dirty="0"/>
              <a:t>提取</a:t>
            </a:r>
            <a:r>
              <a:rPr lang="zh-CN" altLang="zh-CN" b="1" dirty="0">
                <a:solidFill>
                  <a:srgbClr val="FF0000"/>
                </a:solidFill>
              </a:rPr>
              <a:t>运算符</a:t>
            </a:r>
            <a:r>
              <a:rPr lang="en-US" altLang="zh-CN" b="1" dirty="0">
                <a:solidFill>
                  <a:srgbClr val="FF0000"/>
                </a:solidFill>
              </a:rPr>
              <a:t>&gt;&gt;</a:t>
            </a:r>
            <a:endParaRPr lang="zh-CN" altLang="en-US" b="1" dirty="0">
              <a:solidFill>
                <a:srgbClr val="FF3300"/>
              </a:solidFill>
            </a:endParaRPr>
          </a:p>
        </p:txBody>
      </p:sp>
      <p:sp>
        <p:nvSpPr>
          <p:cNvPr id="35843" name="Rectangle 3"/>
          <p:cNvSpPr>
            <a:spLocks noGrp="1" noChangeArrowheads="1"/>
          </p:cNvSpPr>
          <p:nvPr>
            <p:ph type="body" idx="1"/>
          </p:nvPr>
        </p:nvSpPr>
        <p:spPr>
          <a:xfrm>
            <a:off x="684213" y="1196752"/>
            <a:ext cx="7991475" cy="4752975"/>
          </a:xfrm>
        </p:spPr>
        <p:txBody>
          <a:bodyPr/>
          <a:lstStyle/>
          <a:p>
            <a:pPr eaLnBrk="1" hangingPunct="1">
              <a:lnSpc>
                <a:spcPct val="80000"/>
              </a:lnSpc>
              <a:buFontTx/>
              <a:buNone/>
            </a:pPr>
            <a:r>
              <a:rPr lang="en-US" altLang="zh-CN" sz="2800" b="1" dirty="0">
                <a:solidFill>
                  <a:srgbClr val="0000CC"/>
                </a:solidFill>
              </a:rPr>
              <a:t>4</a:t>
            </a:r>
            <a:r>
              <a:rPr lang="zh-CN" altLang="en-US" sz="2800" b="1" dirty="0">
                <a:solidFill>
                  <a:srgbClr val="0000CC"/>
                </a:solidFill>
              </a:rPr>
              <a:t>、输入数据案例分析</a:t>
            </a:r>
          </a:p>
          <a:p>
            <a:pPr eaLnBrk="1" hangingPunct="1">
              <a:lnSpc>
                <a:spcPct val="80000"/>
              </a:lnSpc>
              <a:buFontTx/>
              <a:buNone/>
            </a:pPr>
            <a:r>
              <a:rPr lang="en-US" altLang="zh-CN" sz="1200" b="1" dirty="0"/>
              <a:t>【</a:t>
            </a:r>
            <a:r>
              <a:rPr lang="zh-CN" altLang="en-US" sz="1200" b="1" dirty="0"/>
              <a:t>例</a:t>
            </a:r>
            <a:r>
              <a:rPr lang="en-US" altLang="zh-CN" sz="1200" b="1" dirty="0"/>
              <a:t>1-4】  </a:t>
            </a:r>
            <a:r>
              <a:rPr lang="zh-CN" altLang="en-US" sz="1200" b="1" dirty="0"/>
              <a:t>假设有变量定义语句如下：</a:t>
            </a:r>
          </a:p>
          <a:p>
            <a:pPr eaLnBrk="1" hangingPunct="1">
              <a:lnSpc>
                <a:spcPct val="80000"/>
              </a:lnSpc>
              <a:buFontTx/>
              <a:buNone/>
            </a:pPr>
            <a:r>
              <a:rPr lang="en-US" altLang="zh-CN" sz="1200" b="1" dirty="0" err="1"/>
              <a:t>int</a:t>
            </a:r>
            <a:r>
              <a:rPr lang="en-US" altLang="zh-CN" sz="1200" b="1" dirty="0"/>
              <a:t> </a:t>
            </a:r>
            <a:r>
              <a:rPr lang="en-US" altLang="zh-CN" sz="1200" b="1" dirty="0" err="1"/>
              <a:t>a,b</a:t>
            </a:r>
            <a:r>
              <a:rPr lang="en-US" altLang="zh-CN" sz="1200" b="1" dirty="0"/>
              <a:t>;</a:t>
            </a:r>
          </a:p>
          <a:p>
            <a:pPr eaLnBrk="1" hangingPunct="1">
              <a:lnSpc>
                <a:spcPct val="80000"/>
              </a:lnSpc>
              <a:buFontTx/>
              <a:buNone/>
            </a:pPr>
            <a:r>
              <a:rPr lang="en-US" altLang="zh-CN" sz="1200" b="1" dirty="0"/>
              <a:t>double z;</a:t>
            </a:r>
          </a:p>
          <a:p>
            <a:pPr eaLnBrk="1" hangingPunct="1">
              <a:lnSpc>
                <a:spcPct val="80000"/>
              </a:lnSpc>
              <a:buFontTx/>
              <a:buNone/>
            </a:pPr>
            <a:r>
              <a:rPr lang="en-US" altLang="zh-CN" sz="1200" b="1" dirty="0"/>
              <a:t>char </a:t>
            </a:r>
            <a:r>
              <a:rPr lang="en-US" altLang="zh-CN" sz="1200" b="1" dirty="0" err="1"/>
              <a:t>ch</a:t>
            </a:r>
            <a:r>
              <a:rPr lang="en-US" altLang="zh-CN" sz="1200" b="1" dirty="0"/>
              <a:t>;</a:t>
            </a:r>
          </a:p>
          <a:p>
            <a:pPr eaLnBrk="1" hangingPunct="1">
              <a:lnSpc>
                <a:spcPct val="80000"/>
              </a:lnSpc>
              <a:buFontTx/>
              <a:buNone/>
            </a:pPr>
            <a:r>
              <a:rPr lang="zh-CN" altLang="en-US" sz="1200" b="1" dirty="0"/>
              <a:t>下面的语句说明数据输入的含义。</a:t>
            </a:r>
          </a:p>
          <a:p>
            <a:pPr eaLnBrk="1" hangingPunct="1">
              <a:lnSpc>
                <a:spcPct val="80000"/>
              </a:lnSpc>
              <a:buFontTx/>
              <a:buNone/>
            </a:pPr>
            <a:r>
              <a:rPr lang="zh-CN" altLang="en-US" sz="1200" b="1" dirty="0"/>
              <a:t>语句		 		输入	内存变量的值</a:t>
            </a:r>
          </a:p>
          <a:p>
            <a:pPr eaLnBrk="1" hangingPunct="1">
              <a:lnSpc>
                <a:spcPct val="80000"/>
              </a:lnSpc>
              <a:buFontTx/>
              <a:buNone/>
            </a:pPr>
            <a:r>
              <a:rPr lang="zh-CN" altLang="en-US" sz="1600" b="1" dirty="0"/>
              <a:t> </a:t>
            </a:r>
            <a:r>
              <a:rPr lang="en-US" altLang="zh-CN" sz="1600" b="1" dirty="0"/>
              <a:t>1	</a:t>
            </a:r>
            <a:r>
              <a:rPr lang="en-US" altLang="zh-CN" sz="1600" b="1" dirty="0" err="1"/>
              <a:t>cin</a:t>
            </a:r>
            <a:r>
              <a:rPr lang="en-US" altLang="zh-CN" sz="1600" b="1" dirty="0"/>
              <a:t>&gt;&gt;</a:t>
            </a:r>
            <a:r>
              <a:rPr lang="en-US" altLang="zh-CN" sz="1600" b="1" dirty="0" err="1"/>
              <a:t>ch</a:t>
            </a:r>
            <a:r>
              <a:rPr lang="en-US" altLang="zh-CN" sz="1600" b="1" dirty="0"/>
              <a:t>;		A	</a:t>
            </a:r>
            <a:r>
              <a:rPr lang="en-US" altLang="zh-CN" sz="1600" b="1" dirty="0" err="1"/>
              <a:t>ch</a:t>
            </a:r>
            <a:r>
              <a:rPr lang="en-US" altLang="zh-CN" sz="1600" b="1" dirty="0"/>
              <a:t>='A'</a:t>
            </a:r>
          </a:p>
          <a:p>
            <a:pPr eaLnBrk="1" hangingPunct="1">
              <a:lnSpc>
                <a:spcPct val="80000"/>
              </a:lnSpc>
              <a:buFontTx/>
              <a:buNone/>
            </a:pPr>
            <a:r>
              <a:rPr lang="en-US" altLang="zh-CN" sz="1600" b="1" dirty="0"/>
              <a:t> 2	</a:t>
            </a:r>
            <a:r>
              <a:rPr lang="en-US" altLang="zh-CN" sz="1600" b="1" dirty="0" err="1"/>
              <a:t>cin</a:t>
            </a:r>
            <a:r>
              <a:rPr lang="en-US" altLang="zh-CN" sz="1600" b="1" dirty="0"/>
              <a:t>&gt;&gt;</a:t>
            </a:r>
            <a:r>
              <a:rPr lang="en-US" altLang="zh-CN" sz="1600" b="1" dirty="0" err="1"/>
              <a:t>ch</a:t>
            </a:r>
            <a:r>
              <a:rPr lang="en-US" altLang="zh-CN" sz="1600" b="1" dirty="0"/>
              <a:t>;		AB	</a:t>
            </a:r>
            <a:r>
              <a:rPr lang="en-US" altLang="zh-CN" sz="1600" b="1" dirty="0" err="1"/>
              <a:t>ch</a:t>
            </a:r>
            <a:r>
              <a:rPr lang="en-US" altLang="zh-CN" sz="1600" b="1" dirty="0"/>
              <a:t>='A'</a:t>
            </a:r>
            <a:r>
              <a:rPr lang="zh-CN" altLang="en-US" sz="1600" b="1" dirty="0"/>
              <a:t>，而</a:t>
            </a:r>
            <a:r>
              <a:rPr lang="en-US" altLang="zh-CN" sz="1600" b="1" dirty="0"/>
              <a:t>'B'</a:t>
            </a:r>
            <a:r>
              <a:rPr lang="zh-CN" altLang="en-US" sz="1600" b="1" dirty="0"/>
              <a:t>被保留在输入流中等待被读取</a:t>
            </a:r>
          </a:p>
          <a:p>
            <a:pPr eaLnBrk="1" hangingPunct="1">
              <a:lnSpc>
                <a:spcPct val="80000"/>
              </a:lnSpc>
              <a:buFontTx/>
              <a:buNone/>
            </a:pPr>
            <a:r>
              <a:rPr lang="zh-CN" altLang="en-US" sz="1600" b="1" dirty="0"/>
              <a:t> </a:t>
            </a:r>
            <a:r>
              <a:rPr lang="en-US" altLang="zh-CN" sz="1600" b="1" dirty="0"/>
              <a:t>3	</a:t>
            </a:r>
            <a:r>
              <a:rPr lang="en-US" altLang="zh-CN" sz="1600" b="1" dirty="0" err="1"/>
              <a:t>cin</a:t>
            </a:r>
            <a:r>
              <a:rPr lang="en-US" altLang="zh-CN" sz="1600" b="1" dirty="0"/>
              <a:t>&gt;&gt;a;		32	a=32</a:t>
            </a:r>
          </a:p>
          <a:p>
            <a:pPr eaLnBrk="1" hangingPunct="1">
              <a:lnSpc>
                <a:spcPct val="80000"/>
              </a:lnSpc>
              <a:buFontTx/>
              <a:buNone/>
            </a:pPr>
            <a:r>
              <a:rPr lang="en-US" altLang="zh-CN" sz="1600" b="1" dirty="0"/>
              <a:t> 4	</a:t>
            </a:r>
            <a:r>
              <a:rPr lang="en-US" altLang="zh-CN" sz="1600" b="1" dirty="0" err="1"/>
              <a:t>cin</a:t>
            </a:r>
            <a:r>
              <a:rPr lang="en-US" altLang="zh-CN" sz="1600" b="1" dirty="0"/>
              <a:t>&gt;&gt;a;		32.23	a=32</a:t>
            </a:r>
            <a:r>
              <a:rPr lang="zh-CN" altLang="en-US" sz="1600" b="1" dirty="0"/>
              <a:t>，</a:t>
            </a:r>
            <a:r>
              <a:rPr lang="en-US" altLang="zh-CN" sz="1600" b="1" dirty="0"/>
              <a:t>.23</a:t>
            </a:r>
            <a:r>
              <a:rPr lang="zh-CN" altLang="en-US" sz="1600" b="1" dirty="0"/>
              <a:t>留在输入流中等待被读取</a:t>
            </a:r>
          </a:p>
          <a:p>
            <a:pPr eaLnBrk="1" hangingPunct="1">
              <a:lnSpc>
                <a:spcPct val="80000"/>
              </a:lnSpc>
              <a:buFontTx/>
              <a:buNone/>
            </a:pPr>
            <a:r>
              <a:rPr lang="zh-CN" altLang="en-US" sz="1600" b="1" dirty="0"/>
              <a:t> </a:t>
            </a:r>
            <a:r>
              <a:rPr lang="en-US" altLang="zh-CN" sz="1600" b="1" dirty="0"/>
              <a:t>5	</a:t>
            </a:r>
            <a:r>
              <a:rPr lang="en-US" altLang="zh-CN" sz="1600" b="1" dirty="0" err="1"/>
              <a:t>cin</a:t>
            </a:r>
            <a:r>
              <a:rPr lang="en-US" altLang="zh-CN" sz="1600" b="1" dirty="0"/>
              <a:t>&gt;&gt;z;		76.21	z=76.21</a:t>
            </a:r>
          </a:p>
          <a:p>
            <a:pPr eaLnBrk="1" hangingPunct="1">
              <a:lnSpc>
                <a:spcPct val="80000"/>
              </a:lnSpc>
              <a:buFontTx/>
              <a:buNone/>
            </a:pPr>
            <a:r>
              <a:rPr lang="en-US" altLang="zh-CN" sz="1600" b="1" dirty="0"/>
              <a:t> 6	</a:t>
            </a:r>
            <a:r>
              <a:rPr lang="en-US" altLang="zh-CN" sz="1600" b="1" dirty="0" err="1"/>
              <a:t>cin</a:t>
            </a:r>
            <a:r>
              <a:rPr lang="en-US" altLang="zh-CN" sz="1600" b="1" dirty="0"/>
              <a:t>&gt;&gt;z;		65	z=65.0</a:t>
            </a:r>
          </a:p>
          <a:p>
            <a:pPr eaLnBrk="1" hangingPunct="1">
              <a:lnSpc>
                <a:spcPct val="80000"/>
              </a:lnSpc>
              <a:buFontTx/>
              <a:buNone/>
            </a:pPr>
            <a:r>
              <a:rPr lang="en-US" altLang="zh-CN" sz="1600" b="1" dirty="0"/>
              <a:t> 7	</a:t>
            </a:r>
            <a:r>
              <a:rPr lang="en-US" altLang="zh-CN" sz="1600" b="1" dirty="0" err="1"/>
              <a:t>cin</a:t>
            </a:r>
            <a:r>
              <a:rPr lang="en-US" altLang="zh-CN" sz="1600" b="1" dirty="0"/>
              <a:t>&gt;&gt;a&gt;&gt;</a:t>
            </a:r>
            <a:r>
              <a:rPr lang="en-US" altLang="zh-CN" sz="1600" b="1" dirty="0" err="1"/>
              <a:t>ch</a:t>
            </a:r>
            <a:r>
              <a:rPr lang="en-US" altLang="zh-CN" sz="1600" b="1" dirty="0"/>
              <a:t>&gt;&gt;z		23 B 3.2	a=23</a:t>
            </a:r>
            <a:r>
              <a:rPr lang="zh-CN" altLang="en-US" sz="1600" b="1" dirty="0"/>
              <a:t>，</a:t>
            </a:r>
            <a:r>
              <a:rPr lang="en-US" altLang="zh-CN" sz="1600" b="1" dirty="0" err="1"/>
              <a:t>ch</a:t>
            </a:r>
            <a:r>
              <a:rPr lang="en-US" altLang="zh-CN" sz="1600" b="1" dirty="0"/>
              <a:t>='B',Z=3.2</a:t>
            </a:r>
          </a:p>
          <a:p>
            <a:pPr eaLnBrk="1" hangingPunct="1">
              <a:lnSpc>
                <a:spcPct val="80000"/>
              </a:lnSpc>
              <a:buFontTx/>
              <a:buNone/>
            </a:pPr>
            <a:r>
              <a:rPr lang="en-US" altLang="zh-CN" sz="1600" b="1" dirty="0"/>
              <a:t> 8	</a:t>
            </a:r>
            <a:r>
              <a:rPr lang="en-US" altLang="zh-CN" sz="1600" b="1" dirty="0" err="1"/>
              <a:t>cin</a:t>
            </a:r>
            <a:r>
              <a:rPr lang="en-US" altLang="zh-CN" sz="1600" b="1" dirty="0"/>
              <a:t>&gt;&gt;a&gt;&gt;</a:t>
            </a:r>
            <a:r>
              <a:rPr lang="en-US" altLang="zh-CN" sz="1600" b="1" dirty="0" err="1"/>
              <a:t>ch</a:t>
            </a:r>
            <a:r>
              <a:rPr lang="en-US" altLang="zh-CN" sz="1600" b="1" dirty="0"/>
              <a:t>&gt;&gt;z		23B3.2	a=23</a:t>
            </a:r>
            <a:r>
              <a:rPr lang="zh-CN" altLang="en-US" sz="1600" b="1" dirty="0"/>
              <a:t>，</a:t>
            </a:r>
            <a:r>
              <a:rPr lang="en-US" altLang="zh-CN" sz="1600" b="1" dirty="0" err="1"/>
              <a:t>ch</a:t>
            </a:r>
            <a:r>
              <a:rPr lang="en-US" altLang="zh-CN" sz="1600" b="1" dirty="0"/>
              <a:t>='B',Z=3.2</a:t>
            </a:r>
          </a:p>
          <a:p>
            <a:pPr eaLnBrk="1" hangingPunct="1">
              <a:lnSpc>
                <a:spcPct val="80000"/>
              </a:lnSpc>
              <a:buFontTx/>
              <a:buNone/>
            </a:pPr>
            <a:r>
              <a:rPr lang="en-US" altLang="zh-CN" sz="1600" b="1" dirty="0"/>
              <a:t> 9  </a:t>
            </a:r>
            <a:r>
              <a:rPr lang="en-US" altLang="zh-CN" sz="1600" b="1" dirty="0" err="1"/>
              <a:t>cin</a:t>
            </a:r>
            <a:r>
              <a:rPr lang="en-US" altLang="zh-CN" sz="1600" b="1" dirty="0"/>
              <a:t>&gt;&gt;a&gt;&gt;b&gt;&gt;z		23 32	a=23</a:t>
            </a:r>
            <a:r>
              <a:rPr lang="zh-CN" altLang="en-US" sz="1600" b="1" dirty="0"/>
              <a:t>，</a:t>
            </a:r>
            <a:r>
              <a:rPr lang="en-US" altLang="zh-CN" sz="1600" b="1" dirty="0"/>
              <a:t>b=32</a:t>
            </a:r>
            <a:r>
              <a:rPr lang="zh-CN" altLang="en-US" sz="1600" b="1" dirty="0"/>
              <a:t>，等待输入下一个数据存入</a:t>
            </a:r>
            <a:r>
              <a:rPr lang="en-US" altLang="zh-CN" sz="1600" b="1" dirty="0"/>
              <a:t>z</a:t>
            </a:r>
          </a:p>
          <a:p>
            <a:pPr eaLnBrk="1" hangingPunct="1">
              <a:lnSpc>
                <a:spcPct val="80000"/>
              </a:lnSpc>
              <a:buFontTx/>
              <a:buNone/>
            </a:pPr>
            <a:r>
              <a:rPr lang="en-US" altLang="zh-CN" sz="1600" b="1" dirty="0"/>
              <a:t>10	</a:t>
            </a:r>
            <a:r>
              <a:rPr lang="en-US" altLang="zh-CN" sz="1600" b="1" dirty="0" err="1"/>
              <a:t>cin</a:t>
            </a:r>
            <a:r>
              <a:rPr lang="en-US" altLang="zh-CN" sz="1600" b="1" dirty="0"/>
              <a:t>&gt;&gt;a&gt;&gt;z		2 3.2 24	a=2</a:t>
            </a:r>
            <a:r>
              <a:rPr lang="zh-CN" altLang="en-US" sz="1600" b="1" dirty="0"/>
              <a:t>，</a:t>
            </a:r>
            <a:r>
              <a:rPr lang="en-US" altLang="zh-CN" sz="1600" b="1" dirty="0"/>
              <a:t>z=3.2</a:t>
            </a:r>
            <a:r>
              <a:rPr lang="zh-CN" altLang="en-US" sz="1600" b="1" dirty="0"/>
              <a:t>，</a:t>
            </a:r>
            <a:r>
              <a:rPr lang="en-US" altLang="zh-CN" sz="1600" b="1" dirty="0"/>
              <a:t>24</a:t>
            </a:r>
            <a:r>
              <a:rPr lang="zh-CN" altLang="en-US" sz="1600" b="1" dirty="0"/>
              <a:t>被保留在输入流中等待被读取</a:t>
            </a:r>
          </a:p>
          <a:p>
            <a:pPr eaLnBrk="1" hangingPunct="1">
              <a:lnSpc>
                <a:spcPct val="80000"/>
              </a:lnSpc>
              <a:buFontTx/>
              <a:buNone/>
            </a:pPr>
            <a:r>
              <a:rPr lang="en-US" altLang="zh-CN" sz="1600" b="1" dirty="0"/>
              <a:t>11	</a:t>
            </a:r>
            <a:r>
              <a:rPr lang="en-US" altLang="zh-CN" sz="1600" b="1" dirty="0" err="1"/>
              <a:t>cin</a:t>
            </a:r>
            <a:r>
              <a:rPr lang="en-US" altLang="zh-CN" sz="1600" b="1" dirty="0"/>
              <a:t>&gt;&gt;a&gt;&gt;</a:t>
            </a:r>
            <a:r>
              <a:rPr lang="en-US" altLang="zh-CN" sz="1600" b="1" dirty="0" err="1"/>
              <a:t>ch</a:t>
            </a:r>
            <a:r>
              <a:rPr lang="en-US" altLang="zh-CN" sz="1600" b="1" dirty="0"/>
              <a:t>		132	a=132</a:t>
            </a:r>
            <a:r>
              <a:rPr lang="zh-CN" altLang="en-US" sz="1600" b="1" dirty="0"/>
              <a:t>，计算机等待输入 </a:t>
            </a:r>
            <a:r>
              <a:rPr lang="en-US" altLang="zh-CN" sz="1600" b="1" dirty="0" err="1"/>
              <a:t>ch</a:t>
            </a:r>
            <a:r>
              <a:rPr lang="zh-CN" altLang="en-US" sz="1600" b="1" dirty="0"/>
              <a:t>的值</a:t>
            </a:r>
          </a:p>
          <a:p>
            <a:pPr eaLnBrk="1" hangingPunct="1">
              <a:lnSpc>
                <a:spcPct val="80000"/>
              </a:lnSpc>
              <a:buFontTx/>
              <a:buNone/>
            </a:pPr>
            <a:r>
              <a:rPr lang="en-US" altLang="zh-CN" sz="1600" b="1" dirty="0"/>
              <a:t>12	</a:t>
            </a:r>
            <a:r>
              <a:rPr lang="en-US" altLang="zh-CN" sz="1600" b="1" dirty="0" err="1"/>
              <a:t>cin</a:t>
            </a:r>
            <a:r>
              <a:rPr lang="en-US" altLang="zh-CN" sz="1600" b="1" dirty="0"/>
              <a:t>&gt;&gt;</a:t>
            </a:r>
            <a:r>
              <a:rPr lang="en-US" altLang="zh-CN" sz="1600" b="1" dirty="0" err="1"/>
              <a:t>ch</a:t>
            </a:r>
            <a:r>
              <a:rPr lang="en-US" altLang="zh-CN" sz="1600" b="1" dirty="0"/>
              <a:t>&gt;&gt;a		132	</a:t>
            </a:r>
            <a:r>
              <a:rPr lang="en-US" altLang="zh-CN" sz="1600" b="1" dirty="0" err="1"/>
              <a:t>ch</a:t>
            </a:r>
            <a:r>
              <a:rPr lang="en-US" altLang="zh-CN" sz="1600" b="1" dirty="0"/>
              <a:t>='1'</a:t>
            </a:r>
            <a:r>
              <a:rPr lang="zh-CN" altLang="en-US" sz="1600" b="1" dirty="0"/>
              <a:t>，</a:t>
            </a:r>
            <a:r>
              <a:rPr lang="en-US" altLang="zh-CN" sz="1600" b="1" dirty="0"/>
              <a:t>a=32</a:t>
            </a:r>
          </a:p>
        </p:txBody>
      </p:sp>
    </p:spTree>
    <p:extLst>
      <p:ext uri="{BB962C8B-B14F-4D97-AF65-F5344CB8AC3E}">
        <p14:creationId xmlns:p14="http://schemas.microsoft.com/office/powerpoint/2010/main" val="2767329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5843">
                                            <p:txEl>
                                              <p:pRg st="1" end="1"/>
                                            </p:txEl>
                                          </p:spTgt>
                                        </p:tgtEl>
                                        <p:attrNameLst>
                                          <p:attrName>style.visibility</p:attrName>
                                        </p:attrNameLst>
                                      </p:cBhvr>
                                      <p:to>
                                        <p:strVal val="visible"/>
                                      </p:to>
                                    </p:set>
                                    <p:anim calcmode="lin" valueType="num">
                                      <p:cBhvr additive="base">
                                        <p:cTn id="7" dur="500" fill="hold"/>
                                        <p:tgtEl>
                                          <p:spTgt spid="3584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584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5843">
                                            <p:txEl>
                                              <p:pRg st="2" end="2"/>
                                            </p:txEl>
                                          </p:spTgt>
                                        </p:tgtEl>
                                        <p:attrNameLst>
                                          <p:attrName>style.visibility</p:attrName>
                                        </p:attrNameLst>
                                      </p:cBhvr>
                                      <p:to>
                                        <p:strVal val="visible"/>
                                      </p:to>
                                    </p:set>
                                    <p:anim calcmode="lin" valueType="num">
                                      <p:cBhvr additive="base">
                                        <p:cTn id="13" dur="500" fill="hold"/>
                                        <p:tgtEl>
                                          <p:spTgt spid="3584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5843">
                                            <p:txEl>
                                              <p:pRg st="2" end="2"/>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5843">
                                            <p:txEl>
                                              <p:pRg st="3" end="3"/>
                                            </p:txEl>
                                          </p:spTgt>
                                        </p:tgtEl>
                                        <p:attrNameLst>
                                          <p:attrName>style.visibility</p:attrName>
                                        </p:attrNameLst>
                                      </p:cBhvr>
                                      <p:to>
                                        <p:strVal val="visible"/>
                                      </p:to>
                                    </p:set>
                                    <p:anim calcmode="lin" valueType="num">
                                      <p:cBhvr additive="base">
                                        <p:cTn id="17" dur="500" fill="hold"/>
                                        <p:tgtEl>
                                          <p:spTgt spid="3584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5843">
                                            <p:txEl>
                                              <p:pRg st="3" end="3"/>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5843">
                                            <p:txEl>
                                              <p:pRg st="4" end="4"/>
                                            </p:txEl>
                                          </p:spTgt>
                                        </p:tgtEl>
                                        <p:attrNameLst>
                                          <p:attrName>style.visibility</p:attrName>
                                        </p:attrNameLst>
                                      </p:cBhvr>
                                      <p:to>
                                        <p:strVal val="visible"/>
                                      </p:to>
                                    </p:set>
                                    <p:anim calcmode="lin" valueType="num">
                                      <p:cBhvr additive="base">
                                        <p:cTn id="21" dur="500" fill="hold"/>
                                        <p:tgtEl>
                                          <p:spTgt spid="35843">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5843">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35843">
                                            <p:txEl>
                                              <p:pRg st="5" end="5"/>
                                            </p:txEl>
                                          </p:spTgt>
                                        </p:tgtEl>
                                        <p:attrNameLst>
                                          <p:attrName>style.visibility</p:attrName>
                                        </p:attrNameLst>
                                      </p:cBhvr>
                                      <p:to>
                                        <p:strVal val="visible"/>
                                      </p:to>
                                    </p:set>
                                    <p:anim calcmode="lin" valueType="num">
                                      <p:cBhvr additive="base">
                                        <p:cTn id="25" dur="500" fill="hold"/>
                                        <p:tgtEl>
                                          <p:spTgt spid="3584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5843">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5843">
                                            <p:txEl>
                                              <p:pRg st="6" end="6"/>
                                            </p:txEl>
                                          </p:spTgt>
                                        </p:tgtEl>
                                        <p:attrNameLst>
                                          <p:attrName>style.visibility</p:attrName>
                                        </p:attrNameLst>
                                      </p:cBhvr>
                                      <p:to>
                                        <p:strVal val="visible"/>
                                      </p:to>
                                    </p:set>
                                    <p:anim calcmode="lin" valueType="num">
                                      <p:cBhvr additive="base">
                                        <p:cTn id="29" dur="500" fill="hold"/>
                                        <p:tgtEl>
                                          <p:spTgt spid="35843">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5843">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5843">
                                            <p:txEl>
                                              <p:pRg st="7" end="7"/>
                                            </p:txEl>
                                          </p:spTgt>
                                        </p:tgtEl>
                                        <p:attrNameLst>
                                          <p:attrName>style.visibility</p:attrName>
                                        </p:attrNameLst>
                                      </p:cBhvr>
                                      <p:to>
                                        <p:strVal val="visible"/>
                                      </p:to>
                                    </p:set>
                                    <p:anim calcmode="lin" valueType="num">
                                      <p:cBhvr additive="base">
                                        <p:cTn id="33" dur="500" fill="hold"/>
                                        <p:tgtEl>
                                          <p:spTgt spid="3584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584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4" fill="hold" nodeType="clickEffect">
                                  <p:stCondLst>
                                    <p:cond delay="0"/>
                                  </p:stCondLst>
                                  <p:childTnLst>
                                    <p:set>
                                      <p:cBhvr>
                                        <p:cTn id="38" dur="1" fill="hold">
                                          <p:stCondLst>
                                            <p:cond delay="0"/>
                                          </p:stCondLst>
                                        </p:cTn>
                                        <p:tgtEl>
                                          <p:spTgt spid="35843">
                                            <p:txEl>
                                              <p:pRg st="8" end="8"/>
                                            </p:txEl>
                                          </p:spTgt>
                                        </p:tgtEl>
                                        <p:attrNameLst>
                                          <p:attrName>style.visibility</p:attrName>
                                        </p:attrNameLst>
                                      </p:cBhvr>
                                      <p:to>
                                        <p:strVal val="visible"/>
                                      </p:to>
                                    </p:set>
                                    <p:anim calcmode="lin" valueType="num">
                                      <p:cBhvr additive="base">
                                        <p:cTn id="39" dur="500" fill="hold"/>
                                        <p:tgtEl>
                                          <p:spTgt spid="3584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584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4" fill="hold" nodeType="clickEffect">
                                  <p:stCondLst>
                                    <p:cond delay="0"/>
                                  </p:stCondLst>
                                  <p:childTnLst>
                                    <p:set>
                                      <p:cBhvr>
                                        <p:cTn id="44" dur="1" fill="hold">
                                          <p:stCondLst>
                                            <p:cond delay="0"/>
                                          </p:stCondLst>
                                        </p:cTn>
                                        <p:tgtEl>
                                          <p:spTgt spid="35843">
                                            <p:txEl>
                                              <p:pRg st="9" end="9"/>
                                            </p:txEl>
                                          </p:spTgt>
                                        </p:tgtEl>
                                        <p:attrNameLst>
                                          <p:attrName>style.visibility</p:attrName>
                                        </p:attrNameLst>
                                      </p:cBhvr>
                                      <p:to>
                                        <p:strVal val="visible"/>
                                      </p:to>
                                    </p:set>
                                    <p:anim calcmode="lin" valueType="num">
                                      <p:cBhvr additive="base">
                                        <p:cTn id="45" dur="500" fill="hold"/>
                                        <p:tgtEl>
                                          <p:spTgt spid="3584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584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4" fill="hold" nodeType="clickEffect">
                                  <p:stCondLst>
                                    <p:cond delay="0"/>
                                  </p:stCondLst>
                                  <p:childTnLst>
                                    <p:set>
                                      <p:cBhvr>
                                        <p:cTn id="50" dur="1" fill="hold">
                                          <p:stCondLst>
                                            <p:cond delay="0"/>
                                          </p:stCondLst>
                                        </p:cTn>
                                        <p:tgtEl>
                                          <p:spTgt spid="35843">
                                            <p:txEl>
                                              <p:pRg st="10" end="10"/>
                                            </p:txEl>
                                          </p:spTgt>
                                        </p:tgtEl>
                                        <p:attrNameLst>
                                          <p:attrName>style.visibility</p:attrName>
                                        </p:attrNameLst>
                                      </p:cBhvr>
                                      <p:to>
                                        <p:strVal val="visible"/>
                                      </p:to>
                                    </p:set>
                                    <p:anim calcmode="lin" valueType="num">
                                      <p:cBhvr additive="base">
                                        <p:cTn id="51" dur="500" fill="hold"/>
                                        <p:tgtEl>
                                          <p:spTgt spid="35843">
                                            <p:txEl>
                                              <p:pRg st="10" end="1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3584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 presetClass="entr" presetSubtype="4" fill="hold" nodeType="clickEffect">
                                  <p:stCondLst>
                                    <p:cond delay="0"/>
                                  </p:stCondLst>
                                  <p:childTnLst>
                                    <p:set>
                                      <p:cBhvr>
                                        <p:cTn id="56" dur="1" fill="hold">
                                          <p:stCondLst>
                                            <p:cond delay="0"/>
                                          </p:stCondLst>
                                        </p:cTn>
                                        <p:tgtEl>
                                          <p:spTgt spid="35843">
                                            <p:txEl>
                                              <p:pRg st="11" end="11"/>
                                            </p:txEl>
                                          </p:spTgt>
                                        </p:tgtEl>
                                        <p:attrNameLst>
                                          <p:attrName>style.visibility</p:attrName>
                                        </p:attrNameLst>
                                      </p:cBhvr>
                                      <p:to>
                                        <p:strVal val="visible"/>
                                      </p:to>
                                    </p:set>
                                    <p:anim calcmode="lin" valueType="num">
                                      <p:cBhvr additive="base">
                                        <p:cTn id="57" dur="500" fill="hold"/>
                                        <p:tgtEl>
                                          <p:spTgt spid="35843">
                                            <p:txEl>
                                              <p:pRg st="11" end="11"/>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35843">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2" presetClass="entr" presetSubtype="4" fill="hold" nodeType="clickEffect">
                                  <p:stCondLst>
                                    <p:cond delay="0"/>
                                  </p:stCondLst>
                                  <p:childTnLst>
                                    <p:set>
                                      <p:cBhvr>
                                        <p:cTn id="62" dur="1" fill="hold">
                                          <p:stCondLst>
                                            <p:cond delay="0"/>
                                          </p:stCondLst>
                                        </p:cTn>
                                        <p:tgtEl>
                                          <p:spTgt spid="35843">
                                            <p:txEl>
                                              <p:pRg st="12" end="12"/>
                                            </p:txEl>
                                          </p:spTgt>
                                        </p:tgtEl>
                                        <p:attrNameLst>
                                          <p:attrName>style.visibility</p:attrName>
                                        </p:attrNameLst>
                                      </p:cBhvr>
                                      <p:to>
                                        <p:strVal val="visible"/>
                                      </p:to>
                                    </p:set>
                                    <p:anim calcmode="lin" valueType="num">
                                      <p:cBhvr additive="base">
                                        <p:cTn id="63" dur="500" fill="hold"/>
                                        <p:tgtEl>
                                          <p:spTgt spid="35843">
                                            <p:txEl>
                                              <p:pRg st="12" end="12"/>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5843">
                                            <p:txEl>
                                              <p:pRg st="12" end="12"/>
                                            </p:txEl>
                                          </p:spTgt>
                                        </p:tgtEl>
                                        <p:attrNameLst>
                                          <p:attrName>ppt_y</p:attrName>
                                        </p:attrNameLst>
                                      </p:cBhvr>
                                      <p:tavLst>
                                        <p:tav tm="0">
                                          <p:val>
                                            <p:strVal val="1+#ppt_h/2"/>
                                          </p:val>
                                        </p:tav>
                                        <p:tav tm="100000">
                                          <p:val>
                                            <p:strVal val="#ppt_y"/>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 presetClass="entr" presetSubtype="4" fill="hold" nodeType="clickEffect">
                                  <p:stCondLst>
                                    <p:cond delay="0"/>
                                  </p:stCondLst>
                                  <p:childTnLst>
                                    <p:set>
                                      <p:cBhvr>
                                        <p:cTn id="68" dur="1" fill="hold">
                                          <p:stCondLst>
                                            <p:cond delay="0"/>
                                          </p:stCondLst>
                                        </p:cTn>
                                        <p:tgtEl>
                                          <p:spTgt spid="35843">
                                            <p:txEl>
                                              <p:pRg st="13" end="13"/>
                                            </p:txEl>
                                          </p:spTgt>
                                        </p:tgtEl>
                                        <p:attrNameLst>
                                          <p:attrName>style.visibility</p:attrName>
                                        </p:attrNameLst>
                                      </p:cBhvr>
                                      <p:to>
                                        <p:strVal val="visible"/>
                                      </p:to>
                                    </p:set>
                                    <p:anim calcmode="lin" valueType="num">
                                      <p:cBhvr additive="base">
                                        <p:cTn id="69" dur="500" fill="hold"/>
                                        <p:tgtEl>
                                          <p:spTgt spid="35843">
                                            <p:txEl>
                                              <p:pRg st="13" end="13"/>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584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71" fill="hold" nodeType="clickPar">
                      <p:stCondLst>
                        <p:cond delay="indefinite"/>
                      </p:stCondLst>
                      <p:childTnLst>
                        <p:par>
                          <p:cTn id="72" fill="hold" nodeType="withGroup">
                            <p:stCondLst>
                              <p:cond delay="0"/>
                            </p:stCondLst>
                            <p:childTnLst>
                              <p:par>
                                <p:cTn id="73" presetID="2" presetClass="entr" presetSubtype="4" fill="hold" nodeType="clickEffect">
                                  <p:stCondLst>
                                    <p:cond delay="0"/>
                                  </p:stCondLst>
                                  <p:childTnLst>
                                    <p:set>
                                      <p:cBhvr>
                                        <p:cTn id="74" dur="1" fill="hold">
                                          <p:stCondLst>
                                            <p:cond delay="0"/>
                                          </p:stCondLst>
                                        </p:cTn>
                                        <p:tgtEl>
                                          <p:spTgt spid="35843">
                                            <p:txEl>
                                              <p:pRg st="14" end="14"/>
                                            </p:txEl>
                                          </p:spTgt>
                                        </p:tgtEl>
                                        <p:attrNameLst>
                                          <p:attrName>style.visibility</p:attrName>
                                        </p:attrNameLst>
                                      </p:cBhvr>
                                      <p:to>
                                        <p:strVal val="visible"/>
                                      </p:to>
                                    </p:set>
                                    <p:anim calcmode="lin" valueType="num">
                                      <p:cBhvr additive="base">
                                        <p:cTn id="75" dur="500" fill="hold"/>
                                        <p:tgtEl>
                                          <p:spTgt spid="35843">
                                            <p:txEl>
                                              <p:pRg st="14" end="14"/>
                                            </p:txEl>
                                          </p:spTgt>
                                        </p:tgtEl>
                                        <p:attrNameLst>
                                          <p:attrName>ppt_x</p:attrName>
                                        </p:attrNameLst>
                                      </p:cBhvr>
                                      <p:tavLst>
                                        <p:tav tm="0">
                                          <p:val>
                                            <p:strVal val="#ppt_x"/>
                                          </p:val>
                                        </p:tav>
                                        <p:tav tm="100000">
                                          <p:val>
                                            <p:strVal val="#ppt_x"/>
                                          </p:val>
                                        </p:tav>
                                      </p:tavLst>
                                    </p:anim>
                                    <p:anim calcmode="lin" valueType="num">
                                      <p:cBhvr additive="base">
                                        <p:cTn id="76" dur="500" fill="hold"/>
                                        <p:tgtEl>
                                          <p:spTgt spid="35843">
                                            <p:txEl>
                                              <p:pRg st="14" end="14"/>
                                            </p:txEl>
                                          </p:spTgt>
                                        </p:tgtEl>
                                        <p:attrNameLst>
                                          <p:attrName>ppt_y</p:attrName>
                                        </p:attrNameLst>
                                      </p:cBhvr>
                                      <p:tavLst>
                                        <p:tav tm="0">
                                          <p:val>
                                            <p:strVal val="1+#ppt_h/2"/>
                                          </p:val>
                                        </p:tav>
                                        <p:tav tm="100000">
                                          <p:val>
                                            <p:strVal val="#ppt_y"/>
                                          </p:val>
                                        </p:tav>
                                      </p:tavLst>
                                    </p:anim>
                                  </p:childTnLst>
                                </p:cTn>
                              </p:par>
                            </p:childTnLst>
                          </p:cTn>
                        </p:par>
                      </p:childTnLst>
                    </p:cTn>
                  </p:par>
                  <p:par>
                    <p:cTn id="77" fill="hold" nodeType="clickPar">
                      <p:stCondLst>
                        <p:cond delay="indefinite"/>
                      </p:stCondLst>
                      <p:childTnLst>
                        <p:par>
                          <p:cTn id="78" fill="hold" nodeType="withGroup">
                            <p:stCondLst>
                              <p:cond delay="0"/>
                            </p:stCondLst>
                            <p:childTnLst>
                              <p:par>
                                <p:cTn id="79" presetID="2" presetClass="entr" presetSubtype="4" fill="hold" nodeType="clickEffect">
                                  <p:stCondLst>
                                    <p:cond delay="0"/>
                                  </p:stCondLst>
                                  <p:childTnLst>
                                    <p:set>
                                      <p:cBhvr>
                                        <p:cTn id="80" dur="1" fill="hold">
                                          <p:stCondLst>
                                            <p:cond delay="0"/>
                                          </p:stCondLst>
                                        </p:cTn>
                                        <p:tgtEl>
                                          <p:spTgt spid="35843">
                                            <p:txEl>
                                              <p:pRg st="15" end="15"/>
                                            </p:txEl>
                                          </p:spTgt>
                                        </p:tgtEl>
                                        <p:attrNameLst>
                                          <p:attrName>style.visibility</p:attrName>
                                        </p:attrNameLst>
                                      </p:cBhvr>
                                      <p:to>
                                        <p:strVal val="visible"/>
                                      </p:to>
                                    </p:set>
                                    <p:anim calcmode="lin" valueType="num">
                                      <p:cBhvr additive="base">
                                        <p:cTn id="81" dur="500" fill="hold"/>
                                        <p:tgtEl>
                                          <p:spTgt spid="35843">
                                            <p:txEl>
                                              <p:pRg st="15" end="15"/>
                                            </p:txEl>
                                          </p:spTgt>
                                        </p:tgtEl>
                                        <p:attrNameLst>
                                          <p:attrName>ppt_x</p:attrName>
                                        </p:attrNameLst>
                                      </p:cBhvr>
                                      <p:tavLst>
                                        <p:tav tm="0">
                                          <p:val>
                                            <p:strVal val="#ppt_x"/>
                                          </p:val>
                                        </p:tav>
                                        <p:tav tm="100000">
                                          <p:val>
                                            <p:strVal val="#ppt_x"/>
                                          </p:val>
                                        </p:tav>
                                      </p:tavLst>
                                    </p:anim>
                                    <p:anim calcmode="lin" valueType="num">
                                      <p:cBhvr additive="base">
                                        <p:cTn id="82" dur="500" fill="hold"/>
                                        <p:tgtEl>
                                          <p:spTgt spid="35843">
                                            <p:txEl>
                                              <p:pRg st="15" end="15"/>
                                            </p:txEl>
                                          </p:spTgt>
                                        </p:tgtEl>
                                        <p:attrNameLst>
                                          <p:attrName>ppt_y</p:attrName>
                                        </p:attrNameLst>
                                      </p:cBhvr>
                                      <p:tavLst>
                                        <p:tav tm="0">
                                          <p:val>
                                            <p:strVal val="1+#ppt_h/2"/>
                                          </p:val>
                                        </p:tav>
                                        <p:tav tm="100000">
                                          <p:val>
                                            <p:strVal val="#ppt_y"/>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2" presetClass="entr" presetSubtype="4" fill="hold" nodeType="clickEffect">
                                  <p:stCondLst>
                                    <p:cond delay="0"/>
                                  </p:stCondLst>
                                  <p:childTnLst>
                                    <p:set>
                                      <p:cBhvr>
                                        <p:cTn id="86" dur="1" fill="hold">
                                          <p:stCondLst>
                                            <p:cond delay="0"/>
                                          </p:stCondLst>
                                        </p:cTn>
                                        <p:tgtEl>
                                          <p:spTgt spid="35843">
                                            <p:txEl>
                                              <p:pRg st="16" end="16"/>
                                            </p:txEl>
                                          </p:spTgt>
                                        </p:tgtEl>
                                        <p:attrNameLst>
                                          <p:attrName>style.visibility</p:attrName>
                                        </p:attrNameLst>
                                      </p:cBhvr>
                                      <p:to>
                                        <p:strVal val="visible"/>
                                      </p:to>
                                    </p:set>
                                    <p:anim calcmode="lin" valueType="num">
                                      <p:cBhvr additive="base">
                                        <p:cTn id="87" dur="500" fill="hold"/>
                                        <p:tgtEl>
                                          <p:spTgt spid="35843">
                                            <p:txEl>
                                              <p:pRg st="16" end="16"/>
                                            </p:txEl>
                                          </p:spTgt>
                                        </p:tgtEl>
                                        <p:attrNameLst>
                                          <p:attrName>ppt_x</p:attrName>
                                        </p:attrNameLst>
                                      </p:cBhvr>
                                      <p:tavLst>
                                        <p:tav tm="0">
                                          <p:val>
                                            <p:strVal val="#ppt_x"/>
                                          </p:val>
                                        </p:tav>
                                        <p:tav tm="100000">
                                          <p:val>
                                            <p:strVal val="#ppt_x"/>
                                          </p:val>
                                        </p:tav>
                                      </p:tavLst>
                                    </p:anim>
                                    <p:anim calcmode="lin" valueType="num">
                                      <p:cBhvr additive="base">
                                        <p:cTn id="88" dur="500" fill="hold"/>
                                        <p:tgtEl>
                                          <p:spTgt spid="35843">
                                            <p:txEl>
                                              <p:pRg st="16" end="16"/>
                                            </p:txEl>
                                          </p:spTgt>
                                        </p:tgtEl>
                                        <p:attrNameLst>
                                          <p:attrName>ppt_y</p:attrName>
                                        </p:attrNameLst>
                                      </p:cBhvr>
                                      <p:tavLst>
                                        <p:tav tm="0">
                                          <p:val>
                                            <p:strVal val="1+#ppt_h/2"/>
                                          </p:val>
                                        </p:tav>
                                        <p:tav tm="100000">
                                          <p:val>
                                            <p:strVal val="#ppt_y"/>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nodeType="clickEffect">
                                  <p:stCondLst>
                                    <p:cond delay="0"/>
                                  </p:stCondLst>
                                  <p:childTnLst>
                                    <p:set>
                                      <p:cBhvr>
                                        <p:cTn id="92" dur="1" fill="hold">
                                          <p:stCondLst>
                                            <p:cond delay="0"/>
                                          </p:stCondLst>
                                        </p:cTn>
                                        <p:tgtEl>
                                          <p:spTgt spid="35843">
                                            <p:txEl>
                                              <p:pRg st="17" end="17"/>
                                            </p:txEl>
                                          </p:spTgt>
                                        </p:tgtEl>
                                        <p:attrNameLst>
                                          <p:attrName>style.visibility</p:attrName>
                                        </p:attrNameLst>
                                      </p:cBhvr>
                                      <p:to>
                                        <p:strVal val="visible"/>
                                      </p:to>
                                    </p:set>
                                    <p:anim calcmode="lin" valueType="num">
                                      <p:cBhvr additive="base">
                                        <p:cTn id="93" dur="500" fill="hold"/>
                                        <p:tgtEl>
                                          <p:spTgt spid="35843">
                                            <p:txEl>
                                              <p:pRg st="17" end="17"/>
                                            </p:txEl>
                                          </p:spTgt>
                                        </p:tgtEl>
                                        <p:attrNameLst>
                                          <p:attrName>ppt_x</p:attrName>
                                        </p:attrNameLst>
                                      </p:cBhvr>
                                      <p:tavLst>
                                        <p:tav tm="0">
                                          <p:val>
                                            <p:strVal val="#ppt_x"/>
                                          </p:val>
                                        </p:tav>
                                        <p:tav tm="100000">
                                          <p:val>
                                            <p:strVal val="#ppt_x"/>
                                          </p:val>
                                        </p:tav>
                                      </p:tavLst>
                                    </p:anim>
                                    <p:anim calcmode="lin" valueType="num">
                                      <p:cBhvr additive="base">
                                        <p:cTn id="94" dur="500" fill="hold"/>
                                        <p:tgtEl>
                                          <p:spTgt spid="35843">
                                            <p:txEl>
                                              <p:pRg st="17" end="17"/>
                                            </p:txEl>
                                          </p:spTgt>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2" presetClass="entr" presetSubtype="4" fill="hold" nodeType="clickEffect">
                                  <p:stCondLst>
                                    <p:cond delay="0"/>
                                  </p:stCondLst>
                                  <p:childTnLst>
                                    <p:set>
                                      <p:cBhvr>
                                        <p:cTn id="98" dur="1" fill="hold">
                                          <p:stCondLst>
                                            <p:cond delay="0"/>
                                          </p:stCondLst>
                                        </p:cTn>
                                        <p:tgtEl>
                                          <p:spTgt spid="35843">
                                            <p:txEl>
                                              <p:pRg st="18" end="18"/>
                                            </p:txEl>
                                          </p:spTgt>
                                        </p:tgtEl>
                                        <p:attrNameLst>
                                          <p:attrName>style.visibility</p:attrName>
                                        </p:attrNameLst>
                                      </p:cBhvr>
                                      <p:to>
                                        <p:strVal val="visible"/>
                                      </p:to>
                                    </p:set>
                                    <p:anim calcmode="lin" valueType="num">
                                      <p:cBhvr additive="base">
                                        <p:cTn id="99" dur="500" fill="hold"/>
                                        <p:tgtEl>
                                          <p:spTgt spid="35843">
                                            <p:txEl>
                                              <p:pRg st="18" end="18"/>
                                            </p:txEl>
                                          </p:spTgt>
                                        </p:tgtEl>
                                        <p:attrNameLst>
                                          <p:attrName>ppt_x</p:attrName>
                                        </p:attrNameLst>
                                      </p:cBhvr>
                                      <p:tavLst>
                                        <p:tav tm="0">
                                          <p:val>
                                            <p:strVal val="#ppt_x"/>
                                          </p:val>
                                        </p:tav>
                                        <p:tav tm="100000">
                                          <p:val>
                                            <p:strVal val="#ppt_x"/>
                                          </p:val>
                                        </p:tav>
                                      </p:tavLst>
                                    </p:anim>
                                    <p:anim calcmode="lin" valueType="num">
                                      <p:cBhvr additive="base">
                                        <p:cTn id="100" dur="500" fill="hold"/>
                                        <p:tgtEl>
                                          <p:spTgt spid="35843">
                                            <p:txEl>
                                              <p:pRg st="18" end="1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539552" y="0"/>
            <a:ext cx="7772400" cy="1143000"/>
          </a:xfrm>
        </p:spPr>
        <p:txBody>
          <a:bodyPr/>
          <a:lstStyle/>
          <a:p>
            <a:pPr eaLnBrk="1" hangingPunct="1"/>
            <a:r>
              <a:rPr lang="en-US" altLang="zh-CN" b="1" dirty="0"/>
              <a:t>2.3 </a:t>
            </a:r>
            <a:r>
              <a:rPr lang="en-US" altLang="zh-CN" b="1" dirty="0" err="1"/>
              <a:t>cin</a:t>
            </a:r>
            <a:r>
              <a:rPr lang="zh-CN" altLang="en-US" b="1" dirty="0">
                <a:solidFill>
                  <a:srgbClr val="FF3300"/>
                </a:solidFill>
              </a:rPr>
              <a:t>和析取运符</a:t>
            </a:r>
          </a:p>
        </p:txBody>
      </p:sp>
      <p:sp>
        <p:nvSpPr>
          <p:cNvPr id="16387" name="Rectangle 3"/>
          <p:cNvSpPr>
            <a:spLocks noGrp="1" noChangeArrowheads="1"/>
          </p:cNvSpPr>
          <p:nvPr>
            <p:ph type="body" idx="1"/>
          </p:nvPr>
        </p:nvSpPr>
        <p:spPr>
          <a:xfrm>
            <a:off x="684213" y="1268413"/>
            <a:ext cx="7991475" cy="4752975"/>
          </a:xfrm>
        </p:spPr>
        <p:txBody>
          <a:bodyPr/>
          <a:lstStyle/>
          <a:p>
            <a:pPr eaLnBrk="1" hangingPunct="1">
              <a:lnSpc>
                <a:spcPct val="80000"/>
              </a:lnSpc>
              <a:buFontTx/>
              <a:buNone/>
            </a:pPr>
            <a:r>
              <a:rPr lang="en-US" altLang="zh-CN" sz="2800" b="1">
                <a:solidFill>
                  <a:srgbClr val="FF3300"/>
                </a:solidFill>
              </a:rPr>
              <a:t>4</a:t>
            </a:r>
            <a:r>
              <a:rPr lang="zh-CN" altLang="en-US" sz="2800" b="1">
                <a:solidFill>
                  <a:srgbClr val="FF3300"/>
                </a:solidFill>
              </a:rPr>
              <a:t>、</a:t>
            </a:r>
            <a:r>
              <a:rPr lang="en-US" altLang="zh-CN" sz="2800" b="1">
                <a:solidFill>
                  <a:srgbClr val="FF3300"/>
                </a:solidFill>
              </a:rPr>
              <a:t>get</a:t>
            </a:r>
            <a:r>
              <a:rPr lang="zh-CN" altLang="en-US" sz="2800" b="1">
                <a:solidFill>
                  <a:srgbClr val="FF3300"/>
                </a:solidFill>
              </a:rPr>
              <a:t>输入空白字符</a:t>
            </a:r>
            <a:endParaRPr lang="en-US" altLang="zh-CN" sz="2800" b="1">
              <a:solidFill>
                <a:srgbClr val="FF3300"/>
              </a:solidFill>
            </a:endParaRPr>
          </a:p>
          <a:p>
            <a:pPr lvl="1" eaLnBrk="1" hangingPunct="1">
              <a:lnSpc>
                <a:spcPct val="80000"/>
              </a:lnSpc>
            </a:pPr>
            <a:r>
              <a:rPr lang="zh-CN" altLang="en-US" sz="2400" b="1">
                <a:solidFill>
                  <a:srgbClr val="FF3300"/>
                </a:solidFill>
              </a:rPr>
              <a:t>用</a:t>
            </a:r>
            <a:r>
              <a:rPr lang="en-US" altLang="zh-CN" sz="2400" b="1">
                <a:solidFill>
                  <a:srgbClr val="FF3300"/>
                </a:solidFill>
              </a:rPr>
              <a:t>Cin </a:t>
            </a:r>
            <a:r>
              <a:rPr lang="zh-CN" altLang="en-US" sz="2400" b="1">
                <a:solidFill>
                  <a:srgbClr val="FF3300"/>
                </a:solidFill>
              </a:rPr>
              <a:t>输入数据时</a:t>
            </a:r>
            <a:r>
              <a:rPr lang="en-US" altLang="zh-CN" sz="2400" b="1">
                <a:solidFill>
                  <a:srgbClr val="FF3300"/>
                </a:solidFill>
              </a:rPr>
              <a:t>,</a:t>
            </a:r>
            <a:r>
              <a:rPr lang="zh-CN" altLang="en-US" sz="2400" b="1">
                <a:solidFill>
                  <a:srgbClr val="FF3300"/>
                </a:solidFill>
              </a:rPr>
              <a:t>空白作为数据之间的间隔</a:t>
            </a:r>
            <a:r>
              <a:rPr lang="en-US" altLang="zh-CN" sz="2400" b="1">
                <a:solidFill>
                  <a:srgbClr val="FF3300"/>
                </a:solidFill>
              </a:rPr>
              <a:t>,</a:t>
            </a:r>
            <a:r>
              <a:rPr lang="zh-CN" altLang="en-US" sz="2400" b="1">
                <a:solidFill>
                  <a:srgbClr val="FF3300"/>
                </a:solidFill>
              </a:rPr>
              <a:t>无法输入</a:t>
            </a:r>
            <a:endParaRPr lang="en-US" altLang="zh-CN" sz="2400" b="1">
              <a:solidFill>
                <a:srgbClr val="FF3300"/>
              </a:solidFill>
            </a:endParaRPr>
          </a:p>
          <a:p>
            <a:pPr eaLnBrk="1" hangingPunct="1">
              <a:buFontTx/>
              <a:buNone/>
            </a:pPr>
            <a:r>
              <a:rPr lang="en-US" altLang="zh-CN"/>
              <a:t>char c1,c2;</a:t>
            </a:r>
            <a:endParaRPr lang="zh-CN" altLang="zh-CN"/>
          </a:p>
          <a:p>
            <a:pPr eaLnBrk="1" hangingPunct="1">
              <a:buFontTx/>
              <a:buNone/>
            </a:pPr>
            <a:r>
              <a:rPr lang="en-US" altLang="zh-CN"/>
              <a:t>int n;</a:t>
            </a:r>
            <a:endParaRPr lang="zh-CN" altLang="zh-CN"/>
          </a:p>
          <a:p>
            <a:pPr eaLnBrk="1" hangingPunct="1">
              <a:buFontTx/>
              <a:buNone/>
            </a:pPr>
            <a:r>
              <a:rPr lang="en-US" altLang="zh-CN"/>
              <a:t>std::cin&gt;&gt;c1&gt;&gt;c2&gt;&gt;n</a:t>
            </a:r>
            <a:r>
              <a:rPr lang="zh-CN" altLang="en-US"/>
              <a:t>；</a:t>
            </a:r>
          </a:p>
          <a:p>
            <a:pPr eaLnBrk="1" hangingPunct="1">
              <a:buFontTx/>
              <a:buNone/>
            </a:pPr>
            <a:r>
              <a:rPr lang="zh-CN" altLang="en-US"/>
              <a:t>若输入：</a:t>
            </a:r>
            <a:r>
              <a:rPr lang="en-US" altLang="zh-CN"/>
              <a:t>X  5</a:t>
            </a:r>
          </a:p>
          <a:p>
            <a:pPr eaLnBrk="1" hangingPunct="1">
              <a:buFontTx/>
              <a:buNone/>
            </a:pPr>
            <a:r>
              <a:rPr lang="zh-CN" altLang="en-US"/>
              <a:t>则</a:t>
            </a:r>
            <a:r>
              <a:rPr lang="en-US" altLang="zh-CN"/>
              <a:t>X</a:t>
            </a:r>
            <a:r>
              <a:rPr lang="zh-CN" altLang="en-US"/>
              <a:t>将存入</a:t>
            </a:r>
            <a:r>
              <a:rPr lang="en-US" altLang="zh-CN"/>
              <a:t>c1</a:t>
            </a:r>
            <a:r>
              <a:rPr lang="zh-CN" altLang="en-US"/>
              <a:t>，</a:t>
            </a:r>
            <a:r>
              <a:rPr lang="en-US" altLang="zh-CN"/>
              <a:t>5</a:t>
            </a:r>
            <a:r>
              <a:rPr lang="zh-CN" altLang="en-US"/>
              <a:t>被存入</a:t>
            </a:r>
            <a:r>
              <a:rPr lang="en-US" altLang="zh-CN"/>
              <a:t>c2</a:t>
            </a:r>
            <a:r>
              <a:rPr lang="zh-CN" altLang="en-US"/>
              <a:t>，</a:t>
            </a:r>
            <a:r>
              <a:rPr lang="en-US" altLang="zh-CN"/>
              <a:t>n</a:t>
            </a:r>
            <a:r>
              <a:rPr lang="zh-CN" altLang="en-US"/>
              <a:t>没有输入值</a:t>
            </a:r>
          </a:p>
          <a:p>
            <a:pPr lvl="1" eaLnBrk="1" hangingPunct="1">
              <a:lnSpc>
                <a:spcPct val="80000"/>
              </a:lnSpc>
            </a:pPr>
            <a:endParaRPr lang="zh-CN" altLang="en-US" sz="2400" b="1" i="1">
              <a:solidFill>
                <a:srgbClr val="FF3300"/>
              </a:solidFill>
            </a:endParaRPr>
          </a:p>
          <a:p>
            <a:pPr eaLnBrk="1" hangingPunct="1">
              <a:lnSpc>
                <a:spcPct val="80000"/>
              </a:lnSpc>
              <a:buFontTx/>
              <a:buNone/>
            </a:pPr>
            <a:endParaRPr lang="en-US" altLang="zh-CN" sz="1600" b="1"/>
          </a:p>
        </p:txBody>
      </p:sp>
    </p:spTree>
    <p:extLst>
      <p:ext uri="{BB962C8B-B14F-4D97-AF65-F5344CB8AC3E}">
        <p14:creationId xmlns:p14="http://schemas.microsoft.com/office/powerpoint/2010/main" val="27696021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188913"/>
            <a:ext cx="7772400" cy="1143000"/>
          </a:xfrm>
        </p:spPr>
        <p:txBody>
          <a:bodyPr/>
          <a:lstStyle/>
          <a:p>
            <a:pPr eaLnBrk="1" hangingPunct="1"/>
            <a:r>
              <a:rPr lang="en-US" altLang="zh-CN" b="1"/>
              <a:t>2.3 cin</a:t>
            </a:r>
            <a:r>
              <a:rPr lang="zh-CN" altLang="en-US" b="1">
                <a:solidFill>
                  <a:srgbClr val="FF3300"/>
                </a:solidFill>
              </a:rPr>
              <a:t>和析取运符</a:t>
            </a:r>
          </a:p>
        </p:txBody>
      </p:sp>
      <p:sp>
        <p:nvSpPr>
          <p:cNvPr id="17411" name="Rectangle 3"/>
          <p:cNvSpPr>
            <a:spLocks noGrp="1" noChangeArrowheads="1"/>
          </p:cNvSpPr>
          <p:nvPr>
            <p:ph type="body" idx="1"/>
          </p:nvPr>
        </p:nvSpPr>
        <p:spPr>
          <a:xfrm>
            <a:off x="684213" y="1268413"/>
            <a:ext cx="7991475" cy="4752975"/>
          </a:xfrm>
        </p:spPr>
        <p:txBody>
          <a:bodyPr/>
          <a:lstStyle/>
          <a:p>
            <a:pPr eaLnBrk="1" hangingPunct="1">
              <a:lnSpc>
                <a:spcPct val="80000"/>
              </a:lnSpc>
              <a:buFontTx/>
              <a:buNone/>
            </a:pPr>
            <a:r>
              <a:rPr lang="en-US" altLang="zh-CN" sz="2800" b="1">
                <a:solidFill>
                  <a:srgbClr val="FF3300"/>
                </a:solidFill>
              </a:rPr>
              <a:t>5</a:t>
            </a:r>
            <a:r>
              <a:rPr lang="zh-CN" altLang="en-US" sz="2800" b="1">
                <a:solidFill>
                  <a:srgbClr val="FF3300"/>
                </a:solidFill>
              </a:rPr>
              <a:t>、</a:t>
            </a:r>
            <a:r>
              <a:rPr lang="en-US" altLang="zh-CN" sz="2800" b="1">
                <a:solidFill>
                  <a:srgbClr val="FF3300"/>
                </a:solidFill>
              </a:rPr>
              <a:t>getline</a:t>
            </a:r>
            <a:r>
              <a:rPr lang="zh-CN" altLang="en-US" sz="2800" b="1">
                <a:solidFill>
                  <a:srgbClr val="FF3300"/>
                </a:solidFill>
              </a:rPr>
              <a:t>输入包括空白字符的长字符串</a:t>
            </a:r>
            <a:endParaRPr lang="en-US" altLang="zh-CN" sz="2800" b="1">
              <a:solidFill>
                <a:srgbClr val="FF3300"/>
              </a:solidFill>
            </a:endParaRPr>
          </a:p>
          <a:p>
            <a:pPr lvl="1"/>
            <a:r>
              <a:rPr lang="en-US" altLang="zh-CN" b="1"/>
              <a:t>getline</a:t>
            </a:r>
            <a:r>
              <a:rPr lang="zh-CN" altLang="en-US" b="1"/>
              <a:t>函数一次读取一行字符，其用法如下</a:t>
            </a:r>
          </a:p>
          <a:p>
            <a:pPr lvl="1">
              <a:buFontTx/>
              <a:buNone/>
            </a:pPr>
            <a:r>
              <a:rPr lang="en-US" altLang="zh-CN" b="1"/>
              <a:t>std::cin.getline( char *c ,int n ,char ='\n');</a:t>
            </a:r>
          </a:p>
          <a:p>
            <a:pPr lvl="1">
              <a:buFontTx/>
              <a:buNone/>
            </a:pPr>
            <a:r>
              <a:rPr lang="en-US" altLang="zh-CN" b="1">
                <a:solidFill>
                  <a:srgbClr val="FF0000"/>
                </a:solidFill>
              </a:rPr>
              <a:t>【</a:t>
            </a:r>
            <a:r>
              <a:rPr lang="zh-CN" altLang="en-US" b="1">
                <a:solidFill>
                  <a:srgbClr val="FF0000"/>
                </a:solidFill>
              </a:rPr>
              <a:t>例</a:t>
            </a:r>
            <a:r>
              <a:rPr lang="en-US" altLang="zh-CN" b="1">
                <a:solidFill>
                  <a:srgbClr val="FF0000"/>
                </a:solidFill>
              </a:rPr>
              <a:t>2-3】 getline</a:t>
            </a:r>
            <a:r>
              <a:rPr lang="zh-CN" altLang="en-US" b="1">
                <a:solidFill>
                  <a:srgbClr val="FF0000"/>
                </a:solidFill>
              </a:rPr>
              <a:t>读取一行输入存入字符串中</a:t>
            </a:r>
            <a:r>
              <a:rPr lang="zh-CN" altLang="en-US"/>
              <a:t> </a:t>
            </a:r>
            <a:endParaRPr lang="en-US" altLang="zh-CN" b="1"/>
          </a:p>
          <a:p>
            <a:pPr lvl="1">
              <a:buFontTx/>
              <a:buNone/>
            </a:pPr>
            <a:r>
              <a:rPr lang="en-US" altLang="zh-CN" sz="2000" b="1"/>
              <a:t>#include&lt;iostream&gt;</a:t>
            </a:r>
          </a:p>
          <a:p>
            <a:pPr lvl="1">
              <a:buFontTx/>
              <a:buNone/>
            </a:pPr>
            <a:r>
              <a:rPr lang="en-US" altLang="zh-CN" sz="2000" b="1"/>
              <a:t>void main()</a:t>
            </a:r>
          </a:p>
          <a:p>
            <a:pPr lvl="1">
              <a:buFontTx/>
              <a:buNone/>
            </a:pPr>
            <a:r>
              <a:rPr lang="en-US" altLang="zh-CN" sz="2000" b="1"/>
              <a:t>{</a:t>
            </a:r>
          </a:p>
          <a:p>
            <a:pPr lvl="1">
              <a:buFontTx/>
              <a:buNone/>
            </a:pPr>
            <a:r>
              <a:rPr lang="en-US" altLang="zh-CN" sz="2000" b="1"/>
              <a:t>	char s1[100];</a:t>
            </a:r>
          </a:p>
          <a:p>
            <a:pPr lvl="1">
              <a:buFontTx/>
              <a:buNone/>
            </a:pPr>
            <a:r>
              <a:rPr lang="en-US" altLang="zh-CN" sz="2000" b="1"/>
              <a:t>	std::cout&lt;&lt;"use getline input char: ";</a:t>
            </a:r>
          </a:p>
          <a:p>
            <a:pPr lvl="1">
              <a:buFontTx/>
              <a:buNone/>
            </a:pPr>
            <a:r>
              <a:rPr lang="en-US" altLang="zh-CN" sz="2000" b="1"/>
              <a:t>	std::cin.getline(s1,50);   </a:t>
            </a:r>
          </a:p>
          <a:p>
            <a:pPr lvl="1">
              <a:buFontTx/>
              <a:buNone/>
            </a:pPr>
            <a:r>
              <a:rPr lang="en-US" altLang="zh-CN" sz="2000" b="1"/>
              <a:t>	std::cout&lt;&lt;s1&lt;&lt;std::endl;</a:t>
            </a:r>
          </a:p>
          <a:p>
            <a:pPr lvl="1">
              <a:buFontTx/>
              <a:buNone/>
            </a:pPr>
            <a:r>
              <a:rPr lang="en-US" altLang="zh-CN" sz="2000" b="1"/>
              <a:t>}</a:t>
            </a:r>
            <a:endParaRPr lang="en-US" altLang="zh-CN" sz="2000" b="1">
              <a:solidFill>
                <a:schemeClr val="accent2"/>
              </a:solidFill>
            </a:endParaRPr>
          </a:p>
          <a:p>
            <a:pPr eaLnBrk="1" hangingPunct="1">
              <a:lnSpc>
                <a:spcPct val="80000"/>
              </a:lnSpc>
              <a:buFontTx/>
              <a:buNone/>
            </a:pPr>
            <a:endParaRPr lang="en-US" altLang="zh-CN" sz="2000" b="1">
              <a:solidFill>
                <a:schemeClr val="accent2"/>
              </a:solidFill>
            </a:endParaRPr>
          </a:p>
        </p:txBody>
      </p:sp>
      <p:pic>
        <p:nvPicPr>
          <p:cNvPr id="144388"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378936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261260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xfrm>
            <a:off x="251520" y="116632"/>
            <a:ext cx="8642350" cy="836712"/>
          </a:xfrm>
        </p:spPr>
        <p:txBody>
          <a:bodyPr/>
          <a:lstStyle/>
          <a:p>
            <a:pPr eaLnBrk="1" hangingPunct="1"/>
            <a:r>
              <a:rPr lang="zh-CN" altLang="en-US" sz="3600" b="1" dirty="0">
                <a:solidFill>
                  <a:srgbClr val="000000"/>
                </a:solidFill>
              </a:rPr>
              <a:t>第</a:t>
            </a:r>
            <a:r>
              <a:rPr lang="en-US" altLang="zh-CN" sz="3600" b="1" dirty="0">
                <a:solidFill>
                  <a:srgbClr val="000000"/>
                </a:solidFill>
              </a:rPr>
              <a:t>1</a:t>
            </a:r>
            <a:r>
              <a:rPr lang="zh-CN" altLang="en-US" sz="3600" b="1" dirty="0">
                <a:solidFill>
                  <a:srgbClr val="000000"/>
                </a:solidFill>
              </a:rPr>
              <a:t>章 </a:t>
            </a:r>
            <a:r>
              <a:rPr lang="en-US" altLang="zh-CN" sz="3600" b="1" dirty="0">
                <a:solidFill>
                  <a:srgbClr val="FF0000"/>
                </a:solidFill>
              </a:rPr>
              <a:t>C++.NET</a:t>
            </a:r>
            <a:r>
              <a:rPr lang="zh-CN" altLang="en-US" sz="3600" b="1" dirty="0">
                <a:solidFill>
                  <a:srgbClr val="0000CC"/>
                </a:solidFill>
              </a:rPr>
              <a:t>面向对象程序</a:t>
            </a:r>
            <a:r>
              <a:rPr lang="zh-CN" altLang="en-US" sz="3600" b="1" dirty="0"/>
              <a:t>设计</a:t>
            </a:r>
            <a:r>
              <a:rPr lang="zh-CN" altLang="en-US" sz="3600" b="1" dirty="0">
                <a:solidFill>
                  <a:schemeClr val="tx1"/>
                </a:solidFill>
              </a:rPr>
              <a:t>概述</a:t>
            </a:r>
          </a:p>
        </p:txBody>
      </p:sp>
      <p:sp>
        <p:nvSpPr>
          <p:cNvPr id="5123" name="Rectangle 3"/>
          <p:cNvSpPr>
            <a:spLocks noGrp="1" noChangeArrowheads="1"/>
          </p:cNvSpPr>
          <p:nvPr>
            <p:ph type="body" idx="1"/>
          </p:nvPr>
        </p:nvSpPr>
        <p:spPr>
          <a:xfrm>
            <a:off x="971600" y="1412776"/>
            <a:ext cx="7489825" cy="4357688"/>
          </a:xfrm>
        </p:spPr>
        <p:txBody>
          <a:bodyPr/>
          <a:lstStyle/>
          <a:p>
            <a:pPr marL="533400" indent="-533400" eaLnBrk="1" hangingPunct="1">
              <a:buFontTx/>
              <a:buNone/>
            </a:pPr>
            <a:r>
              <a:rPr lang="zh-CN" altLang="en-US" b="1" dirty="0">
                <a:solidFill>
                  <a:srgbClr val="FF3300"/>
                </a:solidFill>
              </a:rPr>
              <a:t>本章主要讲述：</a:t>
            </a:r>
          </a:p>
          <a:p>
            <a:pPr marL="533400" indent="-533400" eaLnBrk="1" hangingPunct="1">
              <a:buFontTx/>
              <a:buAutoNum type="arabicPeriod"/>
            </a:pPr>
            <a:r>
              <a:rPr lang="zh-CN" altLang="en-US" b="1" dirty="0"/>
              <a:t>面向对象与面向过程程序的</a:t>
            </a:r>
            <a:r>
              <a:rPr lang="zh-CN" altLang="en-US" b="1" dirty="0">
                <a:solidFill>
                  <a:srgbClr val="0000CC"/>
                </a:solidFill>
              </a:rPr>
              <a:t>结构差异</a:t>
            </a:r>
            <a:endParaRPr lang="zh-CN" altLang="en-US" b="1" dirty="0">
              <a:solidFill>
                <a:srgbClr val="0000CC"/>
              </a:solidFill>
              <a:sym typeface="Symbol" panose="05050102010706020507" pitchFamily="18" charset="2"/>
            </a:endParaRPr>
          </a:p>
          <a:p>
            <a:pPr marL="533400" indent="-533400" eaLnBrk="1" hangingPunct="1">
              <a:buFontTx/>
              <a:buAutoNum type="arabicPeriod"/>
            </a:pPr>
            <a:r>
              <a:rPr lang="zh-CN" altLang="en-US" b="1" dirty="0"/>
              <a:t>面向对象程序语言的</a:t>
            </a:r>
            <a:r>
              <a:rPr lang="zh-CN" altLang="en-US" b="1" dirty="0">
                <a:solidFill>
                  <a:srgbClr val="0000CC"/>
                </a:solidFill>
              </a:rPr>
              <a:t>基本特征</a:t>
            </a:r>
            <a:endParaRPr lang="zh-CN" altLang="en-US" b="1" dirty="0">
              <a:solidFill>
                <a:srgbClr val="0000CC"/>
              </a:solidFill>
              <a:sym typeface="Symbol" panose="05050102010706020507" pitchFamily="18" charset="2"/>
            </a:endParaRPr>
          </a:p>
          <a:p>
            <a:pPr marL="533400" indent="-533400" eaLnBrk="1" hangingPunct="1">
              <a:buFontTx/>
              <a:buAutoNum type="arabicPeriod"/>
            </a:pPr>
            <a:r>
              <a:rPr lang="en-US" altLang="zh-CN" b="1" dirty="0"/>
              <a:t>C++</a:t>
            </a:r>
            <a:r>
              <a:rPr lang="zh-CN" altLang="en-US" b="1" dirty="0"/>
              <a:t>标准的</a:t>
            </a:r>
            <a:r>
              <a:rPr lang="zh-CN" altLang="en-US" b="1" dirty="0">
                <a:solidFill>
                  <a:srgbClr val="FF0000"/>
                </a:solidFill>
              </a:rPr>
              <a:t>演化</a:t>
            </a:r>
            <a:endParaRPr lang="en-US" altLang="zh-CN" b="1" dirty="0">
              <a:solidFill>
                <a:srgbClr val="FF0000"/>
              </a:solidFill>
            </a:endParaRPr>
          </a:p>
          <a:p>
            <a:pPr marL="533400" indent="-533400" eaLnBrk="1" hangingPunct="1">
              <a:buFontTx/>
              <a:buAutoNum type="arabicPeriod"/>
            </a:pPr>
            <a:r>
              <a:rPr lang="en-US" altLang="zh-CN" b="1" dirty="0"/>
              <a:t>C++</a:t>
            </a:r>
            <a:r>
              <a:rPr lang="zh-CN" altLang="en-US" b="1" dirty="0"/>
              <a:t>程序的</a:t>
            </a:r>
            <a:r>
              <a:rPr lang="zh-CN" altLang="en-US" b="1" dirty="0">
                <a:solidFill>
                  <a:srgbClr val="0000CC"/>
                </a:solidFill>
              </a:rPr>
              <a:t>数据输入</a:t>
            </a:r>
            <a:r>
              <a:rPr lang="en-US" altLang="zh-CN" b="1" dirty="0">
                <a:solidFill>
                  <a:srgbClr val="0000CC"/>
                </a:solidFill>
              </a:rPr>
              <a:t>/</a:t>
            </a:r>
            <a:r>
              <a:rPr lang="zh-CN" altLang="en-US" b="1" dirty="0">
                <a:solidFill>
                  <a:srgbClr val="0000CC"/>
                </a:solidFill>
              </a:rPr>
              <a:t>输出</a:t>
            </a:r>
            <a:endParaRPr lang="zh-CN" altLang="en-US" b="1" dirty="0">
              <a:solidFill>
                <a:srgbClr val="0000CC"/>
              </a:solidFill>
              <a:sym typeface="Symbol" panose="05050102010706020507" pitchFamily="18" charset="2"/>
            </a:endParaRPr>
          </a:p>
          <a:p>
            <a:pPr marL="533400" indent="-533400" eaLnBrk="1" hangingPunct="1">
              <a:buFontTx/>
              <a:buAutoNum type="arabicPeriod"/>
            </a:pPr>
            <a:r>
              <a:rPr lang="en-US" altLang="zh-CN" b="1" dirty="0">
                <a:solidFill>
                  <a:srgbClr val="0000CC"/>
                </a:solidFill>
              </a:rPr>
              <a:t>VC++2015</a:t>
            </a:r>
            <a:r>
              <a:rPr lang="zh-CN" altLang="en-US" b="1" dirty="0"/>
              <a:t>程序实现方法</a:t>
            </a:r>
            <a:endParaRPr lang="en-US" altLang="zh-CN" b="1" dirty="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4213" y="188913"/>
            <a:ext cx="7772400" cy="1143000"/>
          </a:xfrm>
        </p:spPr>
        <p:txBody>
          <a:bodyPr/>
          <a:lstStyle/>
          <a:p>
            <a:pPr eaLnBrk="1" hangingPunct="1"/>
            <a:r>
              <a:rPr lang="en-US" altLang="zh-CN" b="1"/>
              <a:t>2.3 cin</a:t>
            </a:r>
            <a:r>
              <a:rPr lang="zh-CN" altLang="en-US" b="1">
                <a:solidFill>
                  <a:srgbClr val="FF3300"/>
                </a:solidFill>
              </a:rPr>
              <a:t>和析取运符</a:t>
            </a:r>
          </a:p>
        </p:txBody>
      </p:sp>
      <p:sp>
        <p:nvSpPr>
          <p:cNvPr id="18435" name="Rectangle 3"/>
          <p:cNvSpPr>
            <a:spLocks noGrp="1" noChangeArrowheads="1"/>
          </p:cNvSpPr>
          <p:nvPr>
            <p:ph type="body" idx="4294967295"/>
          </p:nvPr>
        </p:nvSpPr>
        <p:spPr>
          <a:xfrm>
            <a:off x="684213" y="1268413"/>
            <a:ext cx="7991475" cy="4752975"/>
          </a:xfrm>
        </p:spPr>
        <p:txBody>
          <a:bodyPr/>
          <a:lstStyle/>
          <a:p>
            <a:pPr eaLnBrk="1" hangingPunct="1">
              <a:lnSpc>
                <a:spcPct val="80000"/>
              </a:lnSpc>
              <a:buFontTx/>
              <a:buNone/>
            </a:pPr>
            <a:r>
              <a:rPr lang="en-US" altLang="zh-CN" sz="2800" b="1">
                <a:solidFill>
                  <a:srgbClr val="FF3300"/>
                </a:solidFill>
              </a:rPr>
              <a:t>4</a:t>
            </a:r>
            <a:r>
              <a:rPr lang="zh-CN" altLang="en-US" sz="2800" b="1">
                <a:solidFill>
                  <a:srgbClr val="FF3300"/>
                </a:solidFill>
              </a:rPr>
              <a:t>、</a:t>
            </a:r>
            <a:r>
              <a:rPr lang="en-US" altLang="zh-CN" sz="2800" b="1">
                <a:solidFill>
                  <a:srgbClr val="FF3300"/>
                </a:solidFill>
              </a:rPr>
              <a:t>get</a:t>
            </a:r>
            <a:r>
              <a:rPr lang="zh-CN" altLang="en-US" sz="2800" b="1">
                <a:solidFill>
                  <a:srgbClr val="FF3300"/>
                </a:solidFill>
              </a:rPr>
              <a:t>输入空白字符</a:t>
            </a:r>
            <a:endParaRPr lang="en-US" altLang="zh-CN" sz="2800" b="1">
              <a:solidFill>
                <a:srgbClr val="FF3300"/>
              </a:solidFill>
            </a:endParaRPr>
          </a:p>
          <a:p>
            <a:pPr lvl="1"/>
            <a:r>
              <a:rPr lang="en-US" altLang="zh-CN" b="1" i="1"/>
              <a:t>get</a:t>
            </a:r>
            <a:r>
              <a:rPr lang="zh-CN" altLang="en-US" b="1" i="1"/>
              <a:t>输入流函数完成单个空白字符（包括空格、回车换行等、</a:t>
            </a:r>
            <a:r>
              <a:rPr lang="en-US" altLang="zh-CN" b="1" i="1"/>
              <a:t>Tab</a:t>
            </a:r>
            <a:r>
              <a:rPr lang="zh-CN" altLang="en-US" b="1" i="1"/>
              <a:t>等）的输入，</a:t>
            </a:r>
          </a:p>
          <a:p>
            <a:pPr lvl="1"/>
            <a:r>
              <a:rPr lang="en-US" altLang="zh-CN" b="1" i="1"/>
              <a:t>get</a:t>
            </a:r>
            <a:r>
              <a:rPr lang="zh-CN" altLang="en-US" b="1" i="1"/>
              <a:t>函数的用法如下：</a:t>
            </a:r>
          </a:p>
          <a:p>
            <a:pPr lvl="1">
              <a:buFontTx/>
              <a:buNone/>
            </a:pPr>
            <a:r>
              <a:rPr lang="en-US" altLang="zh-CN" b="1" i="1"/>
              <a:t>std::cin.get(char varChar)</a:t>
            </a:r>
            <a:r>
              <a:rPr lang="zh-CN" altLang="en-US" b="1" i="1"/>
              <a:t>；</a:t>
            </a:r>
          </a:p>
          <a:p>
            <a:pPr lvl="1">
              <a:buFontTx/>
              <a:buNone/>
            </a:pPr>
            <a:r>
              <a:rPr lang="zh-CN" altLang="en-US" b="1">
                <a:solidFill>
                  <a:srgbClr val="FF0000"/>
                </a:solidFill>
              </a:rPr>
              <a:t>例如</a:t>
            </a:r>
            <a:r>
              <a:rPr lang="en-US" altLang="zh-CN" b="1">
                <a:solidFill>
                  <a:srgbClr val="FF0000"/>
                </a:solidFill>
              </a:rPr>
              <a:t>:</a:t>
            </a:r>
          </a:p>
          <a:p>
            <a:pPr lvl="1">
              <a:buFontTx/>
              <a:buNone/>
            </a:pPr>
            <a:r>
              <a:rPr lang="en-US" altLang="zh-CN" b="1" i="1"/>
              <a:t>std::cin.get(c1);</a:t>
            </a:r>
          </a:p>
          <a:p>
            <a:pPr lvl="1">
              <a:buFontTx/>
              <a:buNone/>
            </a:pPr>
            <a:r>
              <a:rPr lang="en-US" altLang="zh-CN" b="1" i="1"/>
              <a:t>  		std::cin.get(c2);</a:t>
            </a:r>
          </a:p>
          <a:p>
            <a:pPr lvl="1">
              <a:buFontTx/>
              <a:buNone/>
            </a:pPr>
            <a:r>
              <a:rPr lang="en-US" altLang="zh-CN" b="1" i="1"/>
              <a:t> 	std::cin&gt;&gt;n;</a:t>
            </a:r>
          </a:p>
          <a:p>
            <a:pPr lvl="1">
              <a:buFontTx/>
              <a:buNone/>
            </a:pPr>
            <a:r>
              <a:rPr lang="zh-CN" altLang="en-US" b="1">
                <a:solidFill>
                  <a:schemeClr val="accent2"/>
                </a:solidFill>
              </a:rPr>
              <a:t>若输入 </a:t>
            </a:r>
            <a:r>
              <a:rPr lang="en-US" altLang="zh-CN" b="1">
                <a:solidFill>
                  <a:schemeClr val="accent2"/>
                </a:solidFill>
              </a:rPr>
              <a:t>1  3,</a:t>
            </a:r>
            <a:r>
              <a:rPr lang="zh-CN" altLang="en-US" b="1">
                <a:solidFill>
                  <a:schemeClr val="accent2"/>
                </a:solidFill>
              </a:rPr>
              <a:t>则</a:t>
            </a:r>
            <a:r>
              <a:rPr lang="en-US" altLang="zh-CN" b="1">
                <a:solidFill>
                  <a:schemeClr val="accent2"/>
                </a:solidFill>
              </a:rPr>
              <a:t>C1</a:t>
            </a:r>
            <a:r>
              <a:rPr lang="zh-CN" altLang="en-US" b="1">
                <a:solidFill>
                  <a:schemeClr val="accent2"/>
                </a:solidFill>
              </a:rPr>
              <a:t>为</a:t>
            </a:r>
            <a:r>
              <a:rPr lang="en-US" altLang="zh-CN" b="1">
                <a:solidFill>
                  <a:schemeClr val="accent2"/>
                </a:solidFill>
              </a:rPr>
              <a:t>1,C2</a:t>
            </a:r>
            <a:r>
              <a:rPr lang="zh-CN" altLang="en-US" b="1">
                <a:solidFill>
                  <a:schemeClr val="accent2"/>
                </a:solidFill>
              </a:rPr>
              <a:t>为空白  </a:t>
            </a:r>
            <a:r>
              <a:rPr lang="en-US" altLang="zh-CN" b="1">
                <a:solidFill>
                  <a:schemeClr val="accent2"/>
                </a:solidFill>
              </a:rPr>
              <a:t>,C2</a:t>
            </a:r>
            <a:r>
              <a:rPr lang="zh-CN" altLang="en-US" b="1">
                <a:solidFill>
                  <a:schemeClr val="accent2"/>
                </a:solidFill>
              </a:rPr>
              <a:t>为</a:t>
            </a:r>
            <a:r>
              <a:rPr lang="en-US" altLang="zh-CN" b="1">
                <a:solidFill>
                  <a:schemeClr val="accent2"/>
                </a:solidFill>
              </a:rPr>
              <a:t>3</a:t>
            </a:r>
            <a:endParaRPr lang="en-US" altLang="zh-CN" sz="2400" b="1">
              <a:solidFill>
                <a:schemeClr val="accent2"/>
              </a:solidFill>
            </a:endParaRPr>
          </a:p>
          <a:p>
            <a:pPr eaLnBrk="1" hangingPunct="1">
              <a:lnSpc>
                <a:spcPct val="80000"/>
              </a:lnSpc>
              <a:buFontTx/>
              <a:buNone/>
            </a:pPr>
            <a:endParaRPr lang="en-US" altLang="zh-CN" sz="1600" b="1">
              <a:solidFill>
                <a:schemeClr val="accent2"/>
              </a:solidFill>
            </a:endParaRPr>
          </a:p>
        </p:txBody>
      </p:sp>
    </p:spTree>
    <p:extLst>
      <p:ext uri="{BB962C8B-B14F-4D97-AF65-F5344CB8AC3E}">
        <p14:creationId xmlns:p14="http://schemas.microsoft.com/office/powerpoint/2010/main" val="178314840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166688" y="981075"/>
            <a:ext cx="8569325" cy="5876925"/>
          </a:xfrm>
        </p:spPr>
        <p:txBody>
          <a:bodyPr/>
          <a:lstStyle/>
          <a:p>
            <a:pPr marL="0" indent="0">
              <a:buFontTx/>
              <a:buNone/>
            </a:pPr>
            <a:r>
              <a:rPr lang="en-US" altLang="zh-CN" sz="2000" b="1"/>
              <a:t>#include "stdafx.h"</a:t>
            </a:r>
          </a:p>
          <a:p>
            <a:pPr marL="0" indent="0">
              <a:buFontTx/>
              <a:buNone/>
            </a:pPr>
            <a:r>
              <a:rPr lang="en-US" altLang="zh-CN" sz="2000" b="1"/>
              <a:t>#include &lt;iostream&gt;</a:t>
            </a:r>
          </a:p>
          <a:p>
            <a:pPr marL="0" indent="0">
              <a:buFontTx/>
              <a:buNone/>
            </a:pPr>
            <a:r>
              <a:rPr lang="en-US" altLang="zh-CN" sz="2000" b="1"/>
              <a:t>using namespace std;</a:t>
            </a:r>
          </a:p>
          <a:p>
            <a:pPr marL="0" indent="0">
              <a:buFontTx/>
              <a:buNone/>
            </a:pPr>
            <a:r>
              <a:rPr lang="en-US" altLang="zh-CN" sz="2000" b="1"/>
              <a:t>int _tmain(int argc, _TCHAR* argv[]){</a:t>
            </a:r>
          </a:p>
          <a:p>
            <a:pPr marL="400050" lvl="1" indent="0">
              <a:buFontTx/>
              <a:buNone/>
            </a:pPr>
            <a:r>
              <a:rPr lang="en-US" altLang="zh-CN" sz="2000" b="1"/>
              <a:t>int a,b;</a:t>
            </a:r>
          </a:p>
          <a:p>
            <a:pPr marL="400050" lvl="1" indent="0">
              <a:buFontTx/>
              <a:buNone/>
            </a:pPr>
            <a:r>
              <a:rPr lang="en-US" altLang="zh-CN" sz="2000" b="1"/>
              <a:t>double z;</a:t>
            </a:r>
          </a:p>
          <a:p>
            <a:pPr marL="400050" lvl="1" indent="0">
              <a:buFontTx/>
              <a:buNone/>
            </a:pPr>
            <a:r>
              <a:rPr lang="en-US" altLang="zh-CN" sz="2000" b="1"/>
              <a:t>char ch;</a:t>
            </a:r>
            <a:endParaRPr lang="zh-CN" altLang="en-US" sz="2000" b="1"/>
          </a:p>
          <a:p>
            <a:pPr marL="400050" lvl="1" indent="0">
              <a:buFontTx/>
              <a:buNone/>
            </a:pPr>
            <a:r>
              <a:rPr lang="en-US" altLang="zh-CN" sz="2000" b="1"/>
              <a:t>cin&gt;&gt;ch;cout&lt;&lt;"ch="&lt;&lt;ch&lt;&lt;endl;</a:t>
            </a:r>
          </a:p>
          <a:p>
            <a:pPr marL="400050" lvl="1" indent="0">
              <a:buFontTx/>
              <a:buNone/>
            </a:pPr>
            <a:r>
              <a:rPr lang="en-US" altLang="zh-CN" sz="2000" b="1"/>
              <a:t>cin&gt;&gt;a;cout&lt;&lt;"a="&lt;&lt;a&lt;&lt;endl;</a:t>
            </a:r>
          </a:p>
          <a:p>
            <a:pPr marL="400050" lvl="1" indent="0">
              <a:buFontTx/>
              <a:buNone/>
            </a:pPr>
            <a:r>
              <a:rPr lang="en-US" altLang="zh-CN" sz="2000" b="1"/>
              <a:t>cin&gt;&gt;a;cout&lt;&lt;"a="&lt;&lt;a&lt;&lt;endl;</a:t>
            </a:r>
          </a:p>
          <a:p>
            <a:pPr marL="400050" lvl="1" indent="0">
              <a:buFontTx/>
              <a:buNone/>
            </a:pPr>
            <a:r>
              <a:rPr lang="pl-PL" altLang="zh-CN" sz="2000" b="1"/>
              <a:t>cin&gt;&gt;z;cout&lt;&lt;"z="&lt;&lt;z&lt;&lt;endl;</a:t>
            </a:r>
          </a:p>
          <a:p>
            <a:pPr marL="400050" lvl="1" indent="0">
              <a:buFontTx/>
              <a:buNone/>
            </a:pPr>
            <a:r>
              <a:rPr lang="pl-PL" altLang="zh-CN" sz="2000" b="1"/>
              <a:t>cin&gt;&gt;z;cout&lt;&lt;"z="&lt;&lt;z&lt;&lt;endl;</a:t>
            </a:r>
          </a:p>
          <a:p>
            <a:pPr marL="400050" lvl="1" indent="0">
              <a:buFontTx/>
              <a:buNone/>
            </a:pPr>
            <a:r>
              <a:rPr lang="en-US" altLang="zh-CN" sz="2000" b="1"/>
              <a:t>printf("Hellow C++!\n");</a:t>
            </a:r>
          </a:p>
          <a:p>
            <a:pPr marL="400050" lvl="1" indent="0">
              <a:buFontTx/>
              <a:buNone/>
            </a:pPr>
            <a:r>
              <a:rPr lang="en-US" altLang="zh-CN" sz="2000" b="1"/>
              <a:t>return 0;</a:t>
            </a:r>
            <a:endParaRPr lang="zh-CN" altLang="en-US" sz="2000" b="1"/>
          </a:p>
          <a:p>
            <a:pPr marL="0" indent="0">
              <a:buFontTx/>
              <a:buNone/>
            </a:pPr>
            <a:r>
              <a:rPr lang="en-US" altLang="zh-CN" sz="2000" b="1"/>
              <a:t>}</a:t>
            </a:r>
          </a:p>
          <a:p>
            <a:pPr marL="0" indent="0">
              <a:buFontTx/>
              <a:buNone/>
            </a:pPr>
            <a:endParaRPr lang="zh-CN" altLang="en-US" sz="2000" b="1"/>
          </a:p>
        </p:txBody>
      </p:sp>
      <p:sp>
        <p:nvSpPr>
          <p:cNvPr id="19459" name="标题 1"/>
          <p:cNvSpPr>
            <a:spLocks noGrp="1"/>
          </p:cNvSpPr>
          <p:nvPr>
            <p:ph type="title"/>
          </p:nvPr>
        </p:nvSpPr>
        <p:spPr>
          <a:xfrm>
            <a:off x="198438" y="19050"/>
            <a:ext cx="8507412" cy="1143000"/>
          </a:xfrm>
        </p:spPr>
        <p:txBody>
          <a:bodyPr/>
          <a:lstStyle/>
          <a:p>
            <a:r>
              <a:rPr lang="zh-CN" altLang="en-US" sz="3600"/>
              <a:t>常见问题</a:t>
            </a:r>
            <a:r>
              <a:rPr lang="en-US" altLang="zh-CN" sz="3600"/>
              <a:t>1: </a:t>
            </a:r>
            <a:r>
              <a:rPr lang="zh-CN" altLang="en-US" sz="3600"/>
              <a:t>输入类型错误</a:t>
            </a:r>
          </a:p>
        </p:txBody>
      </p:sp>
      <p:sp>
        <p:nvSpPr>
          <p:cNvPr id="4" name="云形 3"/>
          <p:cNvSpPr/>
          <p:nvPr/>
        </p:nvSpPr>
        <p:spPr>
          <a:xfrm>
            <a:off x="3779838" y="1268413"/>
            <a:ext cx="5184775"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输入类型不对的数据，</a:t>
            </a:r>
            <a:r>
              <a:rPr lang="en-US" altLang="zh-CN" sz="2000" b="1" dirty="0" err="1">
                <a:solidFill>
                  <a:schemeClr val="tx1"/>
                </a:solidFill>
              </a:rPr>
              <a:t>cin</a:t>
            </a:r>
            <a:r>
              <a:rPr lang="zh-CN" altLang="en-US" sz="2000" b="1" dirty="0">
                <a:solidFill>
                  <a:schemeClr val="tx1"/>
                </a:solidFill>
              </a:rPr>
              <a:t>会设置输入失效位，并关闭输入流！影响后续输入语句的执行</a:t>
            </a:r>
            <a:endParaRPr lang="en-US" altLang="zh-CN" sz="2000" b="1" dirty="0">
              <a:solidFill>
                <a:schemeClr val="tx1"/>
              </a:solidFill>
            </a:endParaRPr>
          </a:p>
          <a:p>
            <a:pPr algn="ctr">
              <a:defRPr/>
            </a:pPr>
            <a:r>
              <a:rPr lang="zh-CN" altLang="en-US" sz="2000" b="1" dirty="0">
                <a:solidFill>
                  <a:schemeClr val="tx1"/>
                </a:solidFill>
              </a:rPr>
              <a:t>！</a:t>
            </a:r>
          </a:p>
        </p:txBody>
      </p:sp>
    </p:spTree>
    <p:extLst>
      <p:ext uri="{BB962C8B-B14F-4D97-AF65-F5344CB8AC3E}">
        <p14:creationId xmlns:p14="http://schemas.microsoft.com/office/powerpoint/2010/main" val="42366033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388" y="292100"/>
            <a:ext cx="8507412" cy="1143000"/>
          </a:xfrm>
        </p:spPr>
        <p:txBody>
          <a:bodyPr/>
          <a:lstStyle/>
          <a:p>
            <a:r>
              <a:rPr lang="zh-CN" altLang="en-US" sz="3600"/>
              <a:t>常见问题</a:t>
            </a:r>
            <a:r>
              <a:rPr lang="en-US" altLang="zh-CN" sz="3600"/>
              <a:t>2: </a:t>
            </a:r>
            <a:r>
              <a:rPr lang="zh-CN" altLang="en-US" sz="3600"/>
              <a:t>前一条</a:t>
            </a:r>
            <a:r>
              <a:rPr lang="en-US" altLang="zh-CN" sz="3600"/>
              <a:t>getline</a:t>
            </a:r>
            <a:r>
              <a:rPr lang="zh-CN" altLang="en-US" sz="3600"/>
              <a:t>输入过多符号</a:t>
            </a:r>
          </a:p>
        </p:txBody>
      </p:sp>
      <p:sp>
        <p:nvSpPr>
          <p:cNvPr id="20483" name="内容占位符 2"/>
          <p:cNvSpPr>
            <a:spLocks noGrp="1"/>
          </p:cNvSpPr>
          <p:nvPr>
            <p:ph idx="1"/>
          </p:nvPr>
        </p:nvSpPr>
        <p:spPr/>
        <p:txBody>
          <a:bodyPr/>
          <a:lstStyle/>
          <a:p>
            <a:r>
              <a:rPr lang="en-US" altLang="zh-CN" sz="1800" b="1"/>
              <a:t>//Eg1-12.cpp</a:t>
            </a:r>
            <a:endParaRPr lang="zh-CN" altLang="zh-CN" sz="1800" b="1"/>
          </a:p>
          <a:p>
            <a:r>
              <a:rPr lang="en-US" altLang="zh-CN" sz="1800" b="1"/>
              <a:t>#include&lt;iostream&gt;</a:t>
            </a:r>
            <a:endParaRPr lang="zh-CN" altLang="zh-CN" sz="1800" b="1"/>
          </a:p>
          <a:p>
            <a:r>
              <a:rPr lang="en-US" altLang="zh-CN" sz="1800" b="1"/>
              <a:t>using namespace std;</a:t>
            </a:r>
            <a:endParaRPr lang="zh-CN" altLang="zh-CN" sz="1800" b="1"/>
          </a:p>
          <a:p>
            <a:r>
              <a:rPr lang="en-US" altLang="zh-CN" sz="1800" b="1"/>
              <a:t>void main(){</a:t>
            </a:r>
            <a:endParaRPr lang="zh-CN" altLang="zh-CN" sz="1800" b="1"/>
          </a:p>
          <a:p>
            <a:r>
              <a:rPr lang="en-US" altLang="zh-CN" sz="1800" b="1"/>
              <a:t>	char s1[100];</a:t>
            </a:r>
            <a:endParaRPr lang="zh-CN" altLang="zh-CN" sz="1800" b="1"/>
          </a:p>
          <a:p>
            <a:r>
              <a:rPr lang="en-US" altLang="zh-CN" sz="1800" b="1"/>
              <a:t>	char s2[10];</a:t>
            </a:r>
            <a:endParaRPr lang="zh-CN" altLang="zh-CN" sz="1800" b="1"/>
          </a:p>
          <a:p>
            <a:r>
              <a:rPr lang="en-US" altLang="zh-CN" sz="1800" b="1"/>
              <a:t>	cout &lt;&lt; "use getline input s1:  ";               	//L1</a:t>
            </a:r>
            <a:endParaRPr lang="zh-CN" altLang="zh-CN" sz="1800" b="1"/>
          </a:p>
          <a:p>
            <a:r>
              <a:rPr lang="en-US" altLang="zh-CN" sz="1800" b="1"/>
              <a:t>	cin.getline(s1, 11);                             	//L2</a:t>
            </a:r>
            <a:endParaRPr lang="zh-CN" altLang="zh-CN" sz="1800" b="1"/>
          </a:p>
          <a:p>
            <a:r>
              <a:rPr lang="en-US" altLang="zh-CN" sz="1800" b="1"/>
              <a:t>	cout &lt;&lt; "input s2:  " &lt;&lt; endl;                   	//L3</a:t>
            </a:r>
            <a:endParaRPr lang="zh-CN" altLang="zh-CN" sz="1800" b="1"/>
          </a:p>
          <a:p>
            <a:r>
              <a:rPr lang="en-US" altLang="zh-CN" sz="1800" b="1"/>
              <a:t>//	cin.clear();                                     		//L4*</a:t>
            </a:r>
            <a:endParaRPr lang="zh-CN" altLang="zh-CN" sz="1800" b="1"/>
          </a:p>
          <a:p>
            <a:r>
              <a:rPr lang="en-US" altLang="zh-CN" sz="1800" b="1"/>
              <a:t>//	cin.ignore(1024,'\n');                           	//L5*</a:t>
            </a:r>
            <a:endParaRPr lang="zh-CN" altLang="zh-CN" sz="1800" b="1"/>
          </a:p>
          <a:p>
            <a:r>
              <a:rPr lang="en-US" altLang="zh-CN" sz="1800" b="1"/>
              <a:t>	cin.getline(s2, 6);                              	//L6</a:t>
            </a:r>
            <a:endParaRPr lang="zh-CN" altLang="zh-CN" sz="1800" b="1"/>
          </a:p>
          <a:p>
            <a:r>
              <a:rPr lang="en-US" altLang="zh-CN" sz="1800" b="1"/>
              <a:t>	cout &lt;&lt; "s1=" &lt;&lt; s1 &lt;&lt; endl;                     	//L7</a:t>
            </a:r>
            <a:endParaRPr lang="zh-CN" altLang="zh-CN" sz="1800" b="1"/>
          </a:p>
          <a:p>
            <a:r>
              <a:rPr lang="en-US" altLang="zh-CN" sz="1800" b="1"/>
              <a:t>	cout &lt;&lt; "s2=" &lt;&lt; s2 &lt;&lt; endl;                     	//L8</a:t>
            </a:r>
            <a:endParaRPr lang="zh-CN" altLang="zh-CN" sz="1800" b="1"/>
          </a:p>
          <a:p>
            <a:r>
              <a:rPr lang="en-US" altLang="zh-CN" sz="1800" b="1"/>
              <a:t>}</a:t>
            </a:r>
            <a:endParaRPr lang="zh-CN" altLang="zh-CN" sz="1800" b="1"/>
          </a:p>
          <a:p>
            <a:endParaRPr lang="zh-CN" altLang="en-US" sz="1800"/>
          </a:p>
        </p:txBody>
      </p:sp>
      <p:sp>
        <p:nvSpPr>
          <p:cNvPr id="4" name="云形 3"/>
          <p:cNvSpPr/>
          <p:nvPr/>
        </p:nvSpPr>
        <p:spPr>
          <a:xfrm>
            <a:off x="3779838" y="1268413"/>
            <a:ext cx="5184775"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输入字符超过</a:t>
            </a:r>
            <a:r>
              <a:rPr lang="en-US" altLang="zh-CN" sz="2000" b="1" dirty="0" err="1">
                <a:solidFill>
                  <a:schemeClr val="tx1"/>
                </a:solidFill>
              </a:rPr>
              <a:t>getline</a:t>
            </a:r>
            <a:r>
              <a:rPr lang="zh-CN" altLang="en-US" sz="2000" b="1" dirty="0">
                <a:solidFill>
                  <a:schemeClr val="tx1"/>
                </a:solidFill>
              </a:rPr>
              <a:t>设置的字符长度，</a:t>
            </a:r>
            <a:r>
              <a:rPr lang="en-US" altLang="zh-CN" sz="2000" b="1" dirty="0" err="1">
                <a:solidFill>
                  <a:schemeClr val="tx1"/>
                </a:solidFill>
              </a:rPr>
              <a:t>getline</a:t>
            </a:r>
            <a:r>
              <a:rPr lang="zh-CN" altLang="en-US" sz="2000" b="1" dirty="0">
                <a:solidFill>
                  <a:schemeClr val="tx1"/>
                </a:solidFill>
              </a:rPr>
              <a:t>会设置输入失效位，并关闭输入流！影响后续输入语句的执行</a:t>
            </a:r>
            <a:endParaRPr lang="en-US" altLang="zh-CN" sz="2000" b="1" dirty="0">
              <a:solidFill>
                <a:schemeClr val="tx1"/>
              </a:solidFill>
            </a:endParaRPr>
          </a:p>
          <a:p>
            <a:pPr algn="ctr">
              <a:defRPr/>
            </a:pPr>
            <a:r>
              <a:rPr lang="zh-CN" altLang="en-US" sz="2000" b="1" dirty="0">
                <a:solidFill>
                  <a:schemeClr val="tx1"/>
                </a:solidFill>
              </a:rPr>
              <a:t>！</a:t>
            </a:r>
          </a:p>
        </p:txBody>
      </p:sp>
    </p:spTree>
    <p:extLst>
      <p:ext uri="{BB962C8B-B14F-4D97-AF65-F5344CB8AC3E}">
        <p14:creationId xmlns:p14="http://schemas.microsoft.com/office/powerpoint/2010/main" val="8088060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220663"/>
            <a:ext cx="8229600" cy="1143000"/>
          </a:xfrm>
        </p:spPr>
        <p:txBody>
          <a:bodyPr/>
          <a:lstStyle/>
          <a:p>
            <a:r>
              <a:rPr lang="zh-CN" altLang="en-US"/>
              <a:t>常见问题</a:t>
            </a:r>
            <a:r>
              <a:rPr lang="en-US" altLang="zh-CN"/>
              <a:t>3：getline</a:t>
            </a:r>
            <a:r>
              <a:rPr lang="zh-CN" altLang="en-US"/>
              <a:t>没有读数据</a:t>
            </a:r>
          </a:p>
        </p:txBody>
      </p:sp>
      <p:sp>
        <p:nvSpPr>
          <p:cNvPr id="21507" name="内容占位符 2"/>
          <p:cNvSpPr>
            <a:spLocks noGrp="1"/>
          </p:cNvSpPr>
          <p:nvPr>
            <p:ph idx="1"/>
          </p:nvPr>
        </p:nvSpPr>
        <p:spPr>
          <a:xfrm>
            <a:off x="482600" y="1335088"/>
            <a:ext cx="8229600" cy="4525962"/>
          </a:xfrm>
        </p:spPr>
        <p:txBody>
          <a:bodyPr/>
          <a:lstStyle/>
          <a:p>
            <a:pPr marL="0" indent="0">
              <a:buFontTx/>
              <a:buNone/>
            </a:pPr>
            <a:r>
              <a:rPr lang="en-US" altLang="zh-CN" sz="2000"/>
              <a:t>#include&lt;iostream&gt;</a:t>
            </a:r>
          </a:p>
          <a:p>
            <a:pPr marL="0" indent="0">
              <a:buFontTx/>
              <a:buNone/>
            </a:pPr>
            <a:r>
              <a:rPr lang="en-US" altLang="zh-CN" sz="2000"/>
              <a:t>#include&lt;string&gt;</a:t>
            </a:r>
          </a:p>
          <a:p>
            <a:pPr marL="0" indent="0">
              <a:buFontTx/>
              <a:buNone/>
            </a:pPr>
            <a:r>
              <a:rPr lang="en-US" altLang="zh-CN" sz="2000"/>
              <a:t>using namespace std;</a:t>
            </a:r>
          </a:p>
          <a:p>
            <a:pPr marL="0" indent="0">
              <a:buFontTx/>
              <a:buNone/>
            </a:pPr>
            <a:r>
              <a:rPr lang="en-US" altLang="zh-CN" sz="2000"/>
              <a:t>void main() {</a:t>
            </a:r>
          </a:p>
          <a:p>
            <a:pPr marL="400050" lvl="1" indent="0">
              <a:buFontTx/>
              <a:buNone/>
            </a:pPr>
            <a:r>
              <a:rPr lang="en-US" altLang="zh-CN" sz="2000"/>
              <a:t>int Sno;</a:t>
            </a:r>
          </a:p>
          <a:p>
            <a:pPr marL="400050" lvl="1" indent="0">
              <a:buFontTx/>
              <a:buNone/>
            </a:pPr>
            <a:r>
              <a:rPr lang="en-US" altLang="zh-CN" sz="2000"/>
              <a:t>char name[10];</a:t>
            </a:r>
          </a:p>
          <a:p>
            <a:pPr marL="400050" lvl="1" indent="0">
              <a:buFontTx/>
              <a:buNone/>
            </a:pPr>
            <a:r>
              <a:rPr lang="en-US" altLang="zh-CN" sz="2000"/>
              <a:t>cout &lt;&lt; "input Sno:  ";</a:t>
            </a:r>
          </a:p>
          <a:p>
            <a:pPr marL="400050" lvl="1" indent="0">
              <a:buFontTx/>
              <a:buNone/>
            </a:pPr>
            <a:r>
              <a:rPr lang="en-US" altLang="zh-CN" sz="2000"/>
              <a:t>cin &gt;&gt; Sno;                                              //L1</a:t>
            </a:r>
          </a:p>
          <a:p>
            <a:pPr marL="400050" lvl="1" indent="0">
              <a:buFontTx/>
              <a:buNone/>
            </a:pPr>
            <a:r>
              <a:rPr lang="en-US" altLang="zh-CN" sz="2000"/>
              <a:t>cout &lt;&lt; "input name:  ";</a:t>
            </a:r>
          </a:p>
          <a:p>
            <a:pPr marL="400050" lvl="1" indent="0">
              <a:buFontTx/>
              <a:buNone/>
            </a:pPr>
            <a:r>
              <a:rPr lang="en-US" altLang="zh-CN" sz="2000" b="1">
                <a:solidFill>
                  <a:srgbClr val="FF0000"/>
                </a:solidFill>
              </a:rPr>
              <a:t>//getchar();</a:t>
            </a:r>
          </a:p>
          <a:p>
            <a:pPr marL="400050" lvl="1" indent="0">
              <a:buFontTx/>
              <a:buNone/>
            </a:pPr>
            <a:r>
              <a:rPr lang="en-US" altLang="zh-CN" sz="2000"/>
              <a:t>cin.getline(name, 10);                              //L2</a:t>
            </a:r>
          </a:p>
          <a:p>
            <a:pPr marL="400050" lvl="1" indent="0">
              <a:buFontTx/>
              <a:buNone/>
            </a:pPr>
            <a:r>
              <a:rPr lang="en-US" altLang="zh-CN" sz="2000"/>
              <a:t>cout &lt;&lt; "Sno:" &lt;&lt; Sno &lt;&lt; endl;</a:t>
            </a:r>
          </a:p>
          <a:p>
            <a:pPr marL="400050" lvl="1" indent="0">
              <a:buFontTx/>
              <a:buNone/>
            </a:pPr>
            <a:r>
              <a:rPr lang="en-US" altLang="zh-CN" sz="2000"/>
              <a:t>cout &lt;&lt; "name:" &lt;&lt; name &lt;&lt; endl;</a:t>
            </a:r>
          </a:p>
          <a:p>
            <a:pPr marL="0" indent="0">
              <a:buFontTx/>
              <a:buNone/>
            </a:pPr>
            <a:r>
              <a:rPr lang="en-US" altLang="zh-CN" sz="2000"/>
              <a:t>}</a:t>
            </a:r>
            <a:endParaRPr lang="zh-CN" altLang="en-US" sz="2000"/>
          </a:p>
        </p:txBody>
      </p:sp>
      <p:sp>
        <p:nvSpPr>
          <p:cNvPr id="4" name="云形 3"/>
          <p:cNvSpPr/>
          <p:nvPr/>
        </p:nvSpPr>
        <p:spPr>
          <a:xfrm>
            <a:off x="3779838" y="1268413"/>
            <a:ext cx="4906962"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紧接在读取数字等类型的</a:t>
            </a:r>
            <a:r>
              <a:rPr lang="en-US" altLang="zh-CN" sz="2400" b="1" dirty="0" err="1">
                <a:solidFill>
                  <a:schemeClr val="tx1"/>
                </a:solidFill>
              </a:rPr>
              <a:t>cin</a:t>
            </a:r>
            <a:r>
              <a:rPr lang="zh-CN" altLang="en-US" sz="2400" b="1" dirty="0">
                <a:solidFill>
                  <a:schemeClr val="tx1"/>
                </a:solidFill>
              </a:rPr>
              <a:t>语句后，</a:t>
            </a:r>
            <a:r>
              <a:rPr lang="en-US" altLang="zh-CN" sz="2400" b="1" dirty="0" err="1">
                <a:solidFill>
                  <a:schemeClr val="tx1"/>
                </a:solidFill>
              </a:rPr>
              <a:t>getline</a:t>
            </a:r>
            <a:r>
              <a:rPr lang="zh-CN" altLang="en-US" sz="2400" b="1" dirty="0">
                <a:solidFill>
                  <a:schemeClr val="tx1"/>
                </a:solidFill>
              </a:rPr>
              <a:t>会读取其前一条语句留在输入法中的</a:t>
            </a:r>
            <a:r>
              <a:rPr lang="en-US" altLang="zh-CN" sz="2400" b="1" dirty="0">
                <a:solidFill>
                  <a:schemeClr val="tx1"/>
                </a:solidFill>
              </a:rPr>
              <a:t>”\n”</a:t>
            </a:r>
            <a:r>
              <a:rPr lang="zh-CN" altLang="en-US" sz="2400" b="1" dirty="0">
                <a:solidFill>
                  <a:schemeClr val="tx1"/>
                </a:solidFill>
              </a:rPr>
              <a:t>而结束</a:t>
            </a:r>
          </a:p>
        </p:txBody>
      </p:sp>
    </p:spTree>
    <p:extLst>
      <p:ext uri="{BB962C8B-B14F-4D97-AF65-F5344CB8AC3E}">
        <p14:creationId xmlns:p14="http://schemas.microsoft.com/office/powerpoint/2010/main" val="101528159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812006" y="116632"/>
            <a:ext cx="7519988" cy="984250"/>
          </a:xfrm>
        </p:spPr>
        <p:txBody>
          <a:bodyPr/>
          <a:lstStyle/>
          <a:p>
            <a:r>
              <a:rPr lang="en-US" altLang="zh-CN" b="1" dirty="0"/>
              <a:t>1.4.4  </a:t>
            </a:r>
            <a:r>
              <a:rPr lang="en-US" altLang="zh-CN" b="1" dirty="0" err="1">
                <a:solidFill>
                  <a:srgbClr val="0000CC"/>
                </a:solidFill>
              </a:rPr>
              <a:t>cout</a:t>
            </a:r>
            <a:r>
              <a:rPr lang="zh-CN" altLang="zh-CN" b="1" dirty="0"/>
              <a:t>和插入</a:t>
            </a:r>
            <a:r>
              <a:rPr lang="zh-CN" altLang="zh-CN" b="1" dirty="0">
                <a:solidFill>
                  <a:srgbClr val="FF0000"/>
                </a:solidFill>
              </a:rPr>
              <a:t>运算符</a:t>
            </a:r>
            <a:r>
              <a:rPr lang="en-US" altLang="zh-CN" b="1" dirty="0">
                <a:solidFill>
                  <a:srgbClr val="FF0000"/>
                </a:solidFill>
              </a:rPr>
              <a:t>&lt;&lt;</a:t>
            </a:r>
            <a:endParaRPr lang="zh-CN" altLang="zh-CN" b="1" dirty="0">
              <a:solidFill>
                <a:srgbClr val="FF0000"/>
              </a:solidFill>
            </a:endParaRPr>
          </a:p>
        </p:txBody>
      </p:sp>
      <p:sp>
        <p:nvSpPr>
          <p:cNvPr id="36867" name="Rectangle 3"/>
          <p:cNvSpPr>
            <a:spLocks noGrp="1" noChangeArrowheads="1"/>
          </p:cNvSpPr>
          <p:nvPr>
            <p:ph type="body" idx="1"/>
          </p:nvPr>
        </p:nvSpPr>
        <p:spPr>
          <a:xfrm>
            <a:off x="685800" y="1340768"/>
            <a:ext cx="7918648" cy="4683125"/>
          </a:xfrm>
        </p:spPr>
        <p:txBody>
          <a:bodyPr/>
          <a:lstStyle/>
          <a:p>
            <a:pPr eaLnBrk="1" hangingPunct="1">
              <a:lnSpc>
                <a:spcPct val="90000"/>
              </a:lnSpc>
              <a:buFontTx/>
              <a:buNone/>
            </a:pPr>
            <a:r>
              <a:rPr lang="en-US" altLang="zh-CN" sz="2800" b="1" dirty="0">
                <a:solidFill>
                  <a:srgbClr val="0000CC"/>
                </a:solidFill>
              </a:rPr>
              <a:t>1</a:t>
            </a:r>
            <a:r>
              <a:rPr lang="zh-CN" altLang="en-US" sz="2800" b="1" dirty="0">
                <a:solidFill>
                  <a:srgbClr val="0000CC"/>
                </a:solidFill>
              </a:rPr>
              <a:t>、</a:t>
            </a:r>
            <a:r>
              <a:rPr lang="en-US" altLang="zh-CN" sz="2800" b="1" dirty="0" err="1">
                <a:solidFill>
                  <a:srgbClr val="0000CC"/>
                </a:solidFill>
              </a:rPr>
              <a:t>cout</a:t>
            </a:r>
            <a:r>
              <a:rPr lang="zh-CN" altLang="en-US" sz="2800" b="1" dirty="0">
                <a:solidFill>
                  <a:srgbClr val="0000CC"/>
                </a:solidFill>
              </a:rPr>
              <a:t>的用途</a:t>
            </a:r>
          </a:p>
          <a:p>
            <a:pPr lvl="1" eaLnBrk="1" hangingPunct="1">
              <a:lnSpc>
                <a:spcPct val="90000"/>
              </a:lnSpc>
            </a:pPr>
            <a:r>
              <a:rPr lang="en-US" altLang="zh-CN" sz="2400" b="1" dirty="0" err="1"/>
              <a:t>cout</a:t>
            </a:r>
            <a:r>
              <a:rPr lang="zh-CN" altLang="en-US" sz="2400" b="1" dirty="0"/>
              <a:t>（读作</a:t>
            </a:r>
            <a:r>
              <a:rPr lang="en-US" altLang="zh-CN" sz="2400" b="1" dirty="0"/>
              <a:t>see-out</a:t>
            </a:r>
            <a:r>
              <a:rPr lang="zh-CN" altLang="en-US" sz="2400" b="1" dirty="0"/>
              <a:t>）是</a:t>
            </a:r>
            <a:r>
              <a:rPr lang="en-US" altLang="zh-CN" sz="2400" b="1" dirty="0" err="1"/>
              <a:t>iostream</a:t>
            </a:r>
            <a:r>
              <a:rPr lang="zh-CN" altLang="en-US" sz="2400" b="1" dirty="0"/>
              <a:t>库中用</a:t>
            </a:r>
            <a:r>
              <a:rPr lang="en-US" altLang="zh-CN" sz="2400" b="1" dirty="0" err="1"/>
              <a:t>ostream</a:t>
            </a:r>
            <a:r>
              <a:rPr lang="zh-CN" altLang="en-US" sz="2400" b="1" dirty="0"/>
              <a:t>定义的一个输出流对象，类似于：</a:t>
            </a:r>
            <a:endParaRPr lang="en-US" altLang="zh-CN" sz="2400" b="1" dirty="0"/>
          </a:p>
          <a:p>
            <a:pPr lvl="1" eaLnBrk="1" hangingPunct="1">
              <a:lnSpc>
                <a:spcPct val="90000"/>
              </a:lnSpc>
              <a:buFontTx/>
              <a:buNone/>
            </a:pPr>
            <a:r>
              <a:rPr lang="en-US" altLang="zh-CN" sz="2400" b="1" dirty="0">
                <a:solidFill>
                  <a:srgbClr val="FF0000"/>
                </a:solidFill>
              </a:rPr>
              <a:t>               </a:t>
            </a:r>
            <a:r>
              <a:rPr lang="en-US" altLang="zh-CN" sz="2400" b="1" dirty="0" err="1">
                <a:solidFill>
                  <a:srgbClr val="FF0000"/>
                </a:solidFill>
              </a:rPr>
              <a:t>ostream</a:t>
            </a:r>
            <a:r>
              <a:rPr lang="en-US" altLang="zh-CN" sz="2400" b="1" dirty="0">
                <a:solidFill>
                  <a:srgbClr val="FF0000"/>
                </a:solidFill>
              </a:rPr>
              <a:t> </a:t>
            </a:r>
            <a:r>
              <a:rPr lang="en-US" altLang="zh-CN" sz="2400" b="1" dirty="0" err="1">
                <a:solidFill>
                  <a:srgbClr val="FF0000"/>
                </a:solidFill>
              </a:rPr>
              <a:t>cout</a:t>
            </a:r>
            <a:r>
              <a:rPr lang="en-US" altLang="zh-CN" sz="2400" b="1" dirty="0">
                <a:solidFill>
                  <a:srgbClr val="FF0000"/>
                </a:solidFill>
              </a:rPr>
              <a:t>;</a:t>
            </a:r>
          </a:p>
          <a:p>
            <a:pPr lvl="1" eaLnBrk="1" hangingPunct="1">
              <a:lnSpc>
                <a:spcPct val="90000"/>
              </a:lnSpc>
            </a:pPr>
            <a:r>
              <a:rPr lang="en-US" altLang="zh-CN" sz="2400" b="1" dirty="0" err="1"/>
              <a:t>cout</a:t>
            </a:r>
            <a:r>
              <a:rPr lang="zh-CN" altLang="en-US" sz="2400" b="1" dirty="0"/>
              <a:t>已被</a:t>
            </a:r>
            <a:r>
              <a:rPr lang="en-US" altLang="zh-CN" sz="2400" b="1" dirty="0"/>
              <a:t>C++</a:t>
            </a:r>
            <a:r>
              <a:rPr lang="zh-CN" altLang="en-US" sz="2400" b="1" dirty="0"/>
              <a:t>默认关联到显示器，用于在屏幕上输入数据。在</a:t>
            </a:r>
            <a:r>
              <a:rPr lang="en-US" altLang="zh-CN" sz="2400" b="1" dirty="0"/>
              <a:t>C++</a:t>
            </a:r>
            <a:r>
              <a:rPr lang="zh-CN" altLang="en-US" sz="2400" b="1" dirty="0"/>
              <a:t>程序中，也可使用</a:t>
            </a:r>
            <a:r>
              <a:rPr lang="en-US" altLang="zh-CN" sz="2400" b="1" dirty="0"/>
              <a:t>C</a:t>
            </a:r>
            <a:r>
              <a:rPr lang="zh-CN" altLang="en-US" sz="2400" b="1" dirty="0"/>
              <a:t>语言的</a:t>
            </a:r>
            <a:r>
              <a:rPr lang="en-US" altLang="zh-CN" sz="2400" b="1" dirty="0" err="1"/>
              <a:t>sprintf</a:t>
            </a:r>
            <a:r>
              <a:rPr lang="zh-CN" altLang="en-US" sz="2400" b="1" dirty="0"/>
              <a:t>输出数据，但</a:t>
            </a:r>
            <a:r>
              <a:rPr lang="en-US" altLang="zh-CN" sz="2400" b="1" dirty="0" err="1">
                <a:solidFill>
                  <a:srgbClr val="0000CC"/>
                </a:solidFill>
              </a:rPr>
              <a:t>cout</a:t>
            </a:r>
            <a:r>
              <a:rPr lang="zh-CN" altLang="en-US" sz="2400" b="1" dirty="0">
                <a:solidFill>
                  <a:srgbClr val="0000CC"/>
                </a:solidFill>
              </a:rPr>
              <a:t>更简单。</a:t>
            </a:r>
          </a:p>
          <a:p>
            <a:pPr lvl="1" eaLnBrk="1" hangingPunct="1">
              <a:lnSpc>
                <a:spcPct val="90000"/>
              </a:lnSpc>
              <a:buFontTx/>
              <a:buNone/>
            </a:pPr>
            <a:endParaRPr lang="zh-CN" altLang="en-US" sz="2400" b="1" dirty="0">
              <a:solidFill>
                <a:schemeClr val="accent2"/>
              </a:solidFill>
            </a:endParaRPr>
          </a:p>
          <a:p>
            <a:pPr eaLnBrk="1" hangingPunct="1">
              <a:lnSpc>
                <a:spcPct val="90000"/>
              </a:lnSpc>
              <a:buFontTx/>
              <a:buNone/>
            </a:pPr>
            <a:r>
              <a:rPr lang="en-US" altLang="zh-CN" sz="2800" b="1" dirty="0">
                <a:solidFill>
                  <a:srgbClr val="0000CC"/>
                </a:solidFill>
              </a:rPr>
              <a:t>2</a:t>
            </a:r>
            <a:r>
              <a:rPr lang="zh-CN" altLang="en-US" sz="2800" b="1" dirty="0">
                <a:solidFill>
                  <a:srgbClr val="0000CC"/>
                </a:solidFill>
              </a:rPr>
              <a:t>、</a:t>
            </a:r>
            <a:r>
              <a:rPr lang="en-US" altLang="zh-CN" sz="2800" b="1" dirty="0" err="1">
                <a:solidFill>
                  <a:srgbClr val="0000CC"/>
                </a:solidFill>
              </a:rPr>
              <a:t>cout</a:t>
            </a:r>
            <a:r>
              <a:rPr lang="zh-CN" altLang="en-US" sz="2800" b="1" dirty="0">
                <a:solidFill>
                  <a:srgbClr val="0000CC"/>
                </a:solidFill>
              </a:rPr>
              <a:t>的用法</a:t>
            </a:r>
          </a:p>
          <a:p>
            <a:pPr lvl="1" eaLnBrk="1" hangingPunct="1">
              <a:lnSpc>
                <a:spcPct val="90000"/>
              </a:lnSpc>
              <a:buFontTx/>
              <a:buNone/>
            </a:pPr>
            <a:r>
              <a:rPr lang="en-US" altLang="zh-CN" sz="2400" b="1" dirty="0" err="1"/>
              <a:t>cout</a:t>
            </a:r>
            <a:r>
              <a:rPr lang="en-US" altLang="zh-CN" sz="2400" b="1" dirty="0"/>
              <a:t>&lt;&lt;x;</a:t>
            </a:r>
          </a:p>
          <a:p>
            <a:pPr lvl="1" eaLnBrk="1" hangingPunct="1">
              <a:lnSpc>
                <a:spcPct val="90000"/>
              </a:lnSpc>
              <a:buFontTx/>
              <a:buNone/>
            </a:pPr>
            <a:endParaRPr lang="en-US" altLang="zh-CN" sz="2400" b="1" dirty="0">
              <a:solidFill>
                <a:schemeClr val="accent2"/>
              </a:solidFill>
            </a:endParaRPr>
          </a:p>
          <a:p>
            <a:pPr lvl="1" eaLnBrk="1" hangingPunct="1">
              <a:lnSpc>
                <a:spcPct val="90000"/>
              </a:lnSpc>
            </a:pPr>
            <a:r>
              <a:rPr lang="zh-CN" altLang="en-US" sz="2400" b="1" dirty="0"/>
              <a:t>其中</a:t>
            </a:r>
            <a:r>
              <a:rPr lang="en-US" altLang="zh-CN" sz="2400" b="1" dirty="0"/>
              <a:t>x</a:t>
            </a:r>
            <a:r>
              <a:rPr lang="zh-CN" altLang="en-US" sz="2400" b="1" dirty="0"/>
              <a:t>可是以内置数据类型如</a:t>
            </a:r>
            <a:r>
              <a:rPr lang="en-US" altLang="zh-CN" sz="2400" b="1" dirty="0" err="1"/>
              <a:t>int</a:t>
            </a:r>
            <a:r>
              <a:rPr lang="zh-CN" altLang="en-US" sz="2400" b="1" dirty="0"/>
              <a:t>，</a:t>
            </a:r>
            <a:r>
              <a:rPr lang="en-US" altLang="zh-CN" sz="2400" b="1" dirty="0"/>
              <a:t>char</a:t>
            </a:r>
            <a:r>
              <a:rPr lang="zh-CN" altLang="en-US" sz="2400" b="1" dirty="0"/>
              <a:t>，</a:t>
            </a:r>
            <a:r>
              <a:rPr lang="en-US" altLang="zh-CN" sz="2400" b="1" dirty="0"/>
              <a:t>float</a:t>
            </a:r>
            <a:r>
              <a:rPr lang="zh-CN" altLang="en-US" sz="2400" b="1" dirty="0"/>
              <a:t>等。</a:t>
            </a:r>
          </a:p>
        </p:txBody>
      </p:sp>
    </p:spTree>
    <p:extLst>
      <p:ext uri="{BB962C8B-B14F-4D97-AF65-F5344CB8AC3E}">
        <p14:creationId xmlns:p14="http://schemas.microsoft.com/office/powerpoint/2010/main" val="28979284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6867">
                                            <p:txEl>
                                              <p:pRg st="3" end="3"/>
                                            </p:txEl>
                                          </p:spTgt>
                                        </p:tgtEl>
                                        <p:attrNameLst>
                                          <p:attrName>style.visibility</p:attrName>
                                        </p:attrNameLst>
                                      </p:cBhvr>
                                      <p:to>
                                        <p:strVal val="visible"/>
                                      </p:to>
                                    </p:set>
                                    <p:anim calcmode="lin" valueType="num">
                                      <p:cBhvr additive="base">
                                        <p:cTn id="7" dur="500" fill="hold"/>
                                        <p:tgtEl>
                                          <p:spTgt spid="3686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686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6867">
                                            <p:txEl>
                                              <p:pRg st="5" end="5"/>
                                            </p:txEl>
                                          </p:spTgt>
                                        </p:tgtEl>
                                        <p:attrNameLst>
                                          <p:attrName>style.visibility</p:attrName>
                                        </p:attrNameLst>
                                      </p:cBhvr>
                                      <p:to>
                                        <p:strVal val="visible"/>
                                      </p:to>
                                    </p:set>
                                    <p:anim calcmode="lin" valueType="num">
                                      <p:cBhvr additive="base">
                                        <p:cTn id="13" dur="500" fill="hold"/>
                                        <p:tgtEl>
                                          <p:spTgt spid="36867">
                                            <p:txEl>
                                              <p:pRg st="5" end="5"/>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6867">
                                            <p:txEl>
                                              <p:pRg st="5" end="5"/>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36867">
                                            <p:txEl>
                                              <p:pRg st="6" end="6"/>
                                            </p:txEl>
                                          </p:spTgt>
                                        </p:tgtEl>
                                        <p:attrNameLst>
                                          <p:attrName>style.visibility</p:attrName>
                                        </p:attrNameLst>
                                      </p:cBhvr>
                                      <p:to>
                                        <p:strVal val="visible"/>
                                      </p:to>
                                    </p:set>
                                    <p:anim calcmode="lin" valueType="num">
                                      <p:cBhvr additive="base">
                                        <p:cTn id="17" dur="500" fill="hold"/>
                                        <p:tgtEl>
                                          <p:spTgt spid="36867">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686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nodeType="clickEffect">
                                  <p:stCondLst>
                                    <p:cond delay="0"/>
                                  </p:stCondLst>
                                  <p:childTnLst>
                                    <p:set>
                                      <p:cBhvr>
                                        <p:cTn id="22" dur="1" fill="hold">
                                          <p:stCondLst>
                                            <p:cond delay="0"/>
                                          </p:stCondLst>
                                        </p:cTn>
                                        <p:tgtEl>
                                          <p:spTgt spid="36867">
                                            <p:txEl>
                                              <p:pRg st="8" end="8"/>
                                            </p:txEl>
                                          </p:spTgt>
                                        </p:tgtEl>
                                        <p:attrNameLst>
                                          <p:attrName>style.visibility</p:attrName>
                                        </p:attrNameLst>
                                      </p:cBhvr>
                                      <p:to>
                                        <p:strVal val="visible"/>
                                      </p:to>
                                    </p:set>
                                    <p:anim calcmode="lin" valueType="num">
                                      <p:cBhvr additive="base">
                                        <p:cTn id="23" dur="500" fill="hold"/>
                                        <p:tgtEl>
                                          <p:spTgt spid="36867">
                                            <p:txEl>
                                              <p:pRg st="8" end="8"/>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686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55576" y="0"/>
            <a:ext cx="7519988" cy="908720"/>
          </a:xfrm>
        </p:spPr>
        <p:txBody>
          <a:bodyPr/>
          <a:lstStyle/>
          <a:p>
            <a:pPr eaLnBrk="1" hangingPunct="1"/>
            <a:r>
              <a:rPr lang="en-US" altLang="zh-CN" b="1" dirty="0"/>
              <a:t>1.4.4  </a:t>
            </a:r>
            <a:r>
              <a:rPr lang="en-US" altLang="zh-CN" b="1" dirty="0" err="1">
                <a:solidFill>
                  <a:srgbClr val="0000CC"/>
                </a:solidFill>
              </a:rPr>
              <a:t>cout</a:t>
            </a:r>
            <a:r>
              <a:rPr lang="zh-CN" altLang="zh-CN" b="1" dirty="0"/>
              <a:t>和插入</a:t>
            </a:r>
            <a:r>
              <a:rPr lang="zh-CN" altLang="zh-CN" b="1" dirty="0">
                <a:solidFill>
                  <a:srgbClr val="FF0000"/>
                </a:solidFill>
              </a:rPr>
              <a:t>运算符</a:t>
            </a:r>
            <a:r>
              <a:rPr lang="en-US" altLang="zh-CN" b="1" dirty="0">
                <a:solidFill>
                  <a:srgbClr val="FF0000"/>
                </a:solidFill>
              </a:rPr>
              <a:t>&lt;&lt;</a:t>
            </a:r>
            <a:endParaRPr lang="zh-CN" altLang="en-US" b="1" dirty="0">
              <a:solidFill>
                <a:srgbClr val="FF3300"/>
              </a:solidFill>
            </a:endParaRPr>
          </a:p>
        </p:txBody>
      </p:sp>
      <p:sp>
        <p:nvSpPr>
          <p:cNvPr id="23555" name="Rectangle 3"/>
          <p:cNvSpPr>
            <a:spLocks noGrp="1" noChangeArrowheads="1"/>
          </p:cNvSpPr>
          <p:nvPr>
            <p:ph type="body" idx="1"/>
          </p:nvPr>
        </p:nvSpPr>
        <p:spPr>
          <a:xfrm>
            <a:off x="323850" y="1341438"/>
            <a:ext cx="3527425" cy="4683125"/>
          </a:xfrm>
        </p:spPr>
        <p:txBody>
          <a:bodyPr/>
          <a:lstStyle/>
          <a:p>
            <a:pPr marL="0" indent="0" eaLnBrk="1" hangingPunct="1">
              <a:buNone/>
            </a:pPr>
            <a:r>
              <a:rPr lang="en-US" altLang="zh-CN" b="1" dirty="0">
                <a:solidFill>
                  <a:srgbClr val="0000CC"/>
                </a:solidFill>
              </a:rPr>
              <a:t>3．</a:t>
            </a:r>
            <a:r>
              <a:rPr lang="zh-CN" altLang="en-US" b="1" dirty="0">
                <a:solidFill>
                  <a:srgbClr val="0000CC"/>
                </a:solidFill>
              </a:rPr>
              <a:t>输出字符类型的数据</a:t>
            </a:r>
          </a:p>
          <a:p>
            <a:pPr lvl="1" eaLnBrk="1" hangingPunct="1">
              <a:buFontTx/>
              <a:buNone/>
            </a:pPr>
            <a:r>
              <a:rPr lang="zh-CN" altLang="en-US" b="1" dirty="0"/>
              <a:t>对于字符变量和字符串变量，</a:t>
            </a:r>
            <a:r>
              <a:rPr lang="en-US" altLang="zh-CN" b="1" dirty="0" err="1"/>
              <a:t>cout</a:t>
            </a:r>
            <a:r>
              <a:rPr lang="zh-CN" altLang="en-US" b="1" dirty="0"/>
              <a:t>将把变量的值输出到显示屏幕上。对于字符常量和字符串常量，</a:t>
            </a:r>
            <a:r>
              <a:rPr lang="en-US" altLang="zh-CN" b="1" dirty="0" err="1"/>
              <a:t>cout</a:t>
            </a:r>
            <a:r>
              <a:rPr lang="zh-CN" altLang="en-US" b="1" dirty="0"/>
              <a:t>将把它们原样输出在屏幕上</a:t>
            </a:r>
          </a:p>
        </p:txBody>
      </p:sp>
      <p:sp>
        <p:nvSpPr>
          <p:cNvPr id="37892" name="Rectangle 4"/>
          <p:cNvSpPr>
            <a:spLocks noChangeArrowheads="1"/>
          </p:cNvSpPr>
          <p:nvPr/>
        </p:nvSpPr>
        <p:spPr bwMode="auto">
          <a:xfrm>
            <a:off x="4211638" y="1387506"/>
            <a:ext cx="4670425" cy="4524315"/>
          </a:xfrm>
          <a:prstGeom prst="rect">
            <a:avLst/>
          </a:prstGeom>
          <a:gradFill flip="none" rotWithShape="1">
            <a:gsLst>
              <a:gs pos="0">
                <a:srgbClr val="FFFF00">
                  <a:tint val="66000"/>
                  <a:satMod val="160000"/>
                </a:srgbClr>
              </a:gs>
              <a:gs pos="50000">
                <a:srgbClr val="FFFF00">
                  <a:tint val="44500"/>
                  <a:satMod val="160000"/>
                </a:srgbClr>
              </a:gs>
              <a:gs pos="100000">
                <a:srgbClr val="FFFF00">
                  <a:tint val="23500"/>
                  <a:satMod val="160000"/>
                </a:srgbClr>
              </a:gs>
            </a:gsLst>
            <a:lin ang="13500000" scaled="1"/>
            <a:tileRect/>
          </a:gradFill>
          <a:ln>
            <a:noFill/>
          </a:ln>
        </p:spPr>
        <p:txBody>
          <a:bodyPr anchor="ctr">
            <a:spAutoFit/>
          </a:bodyPr>
          <a:lstStyle>
            <a:lvl1pPr indent="533400">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en-US" altLang="zh-CN" sz="2400" dirty="0">
                <a:latin typeface="Times New Roman" panose="02020603050405020304" pitchFamily="18" charset="0"/>
              </a:rPr>
              <a:t>【</a:t>
            </a:r>
            <a:r>
              <a:rPr lang="zh-CN" altLang="en-US" sz="2400" dirty="0">
                <a:latin typeface="Times New Roman" panose="02020603050405020304" pitchFamily="18" charset="0"/>
              </a:rPr>
              <a:t>例</a:t>
            </a:r>
            <a:r>
              <a:rPr lang="en-US" altLang="zh-CN" sz="2400" dirty="0">
                <a:latin typeface="Times New Roman" panose="02020603050405020304" pitchFamily="18" charset="0"/>
              </a:rPr>
              <a:t>1-5】  </a:t>
            </a:r>
            <a:r>
              <a:rPr lang="en-US" altLang="zh-CN" sz="2400" dirty="0" err="1">
                <a:latin typeface="Times New Roman" panose="02020603050405020304" pitchFamily="18" charset="0"/>
              </a:rPr>
              <a:t>cout</a:t>
            </a:r>
            <a:r>
              <a:rPr lang="zh-CN" altLang="en-US" sz="2400" dirty="0">
                <a:latin typeface="Times New Roman" panose="02020603050405020304" pitchFamily="18" charset="0"/>
              </a:rPr>
              <a:t>输出字符数据。</a:t>
            </a:r>
          </a:p>
          <a:p>
            <a:pPr eaLnBrk="1" hangingPunct="1">
              <a:spcBef>
                <a:spcPct val="0"/>
              </a:spcBef>
              <a:buFontTx/>
              <a:buNone/>
            </a:pPr>
            <a:r>
              <a:rPr lang="en-US" altLang="zh-CN" sz="2400" dirty="0">
                <a:latin typeface="Times New Roman" panose="02020603050405020304" pitchFamily="18" charset="0"/>
              </a:rPr>
              <a:t>//CH2-4.cpp</a:t>
            </a:r>
          </a:p>
          <a:p>
            <a:pPr eaLnBrk="1" hangingPunct="1">
              <a:spcBef>
                <a:spcPct val="0"/>
              </a:spcBef>
              <a:buFontTx/>
              <a:buNone/>
            </a:pPr>
            <a:r>
              <a:rPr lang="en-US" altLang="zh-CN" sz="2400" dirty="0">
                <a:latin typeface="Times New Roman" panose="02020603050405020304" pitchFamily="18" charset="0"/>
              </a:rPr>
              <a:t>#include&lt;</a:t>
            </a:r>
            <a:r>
              <a:rPr lang="en-US" altLang="zh-CN" sz="2400" dirty="0" err="1">
                <a:latin typeface="Times New Roman" panose="02020603050405020304" pitchFamily="18" charset="0"/>
              </a:rPr>
              <a:t>iostream.h</a:t>
            </a:r>
            <a:r>
              <a:rPr lang="en-US" altLang="zh-CN" sz="2400" dirty="0">
                <a:latin typeface="Times New Roman" panose="02020603050405020304" pitchFamily="18" charset="0"/>
              </a:rPr>
              <a:t>&gt;</a:t>
            </a:r>
          </a:p>
          <a:p>
            <a:pPr eaLnBrk="1" hangingPunct="1">
              <a:spcBef>
                <a:spcPct val="0"/>
              </a:spcBef>
              <a:buFontTx/>
              <a:buNone/>
            </a:pPr>
            <a:r>
              <a:rPr lang="en-US" altLang="zh-CN" sz="2400" dirty="0">
                <a:latin typeface="Times New Roman" panose="02020603050405020304" pitchFamily="18" charset="0"/>
              </a:rPr>
              <a:t>void main()</a:t>
            </a:r>
          </a:p>
          <a:p>
            <a:pPr eaLnBrk="1" hangingPunct="1">
              <a:spcBef>
                <a:spcPct val="0"/>
              </a:spcBef>
              <a:buFontTx/>
              <a:buNone/>
            </a:pPr>
            <a:r>
              <a:rPr lang="en-US" altLang="zh-CN" sz="2400" dirty="0">
                <a:latin typeface="Times New Roman" panose="02020603050405020304" pitchFamily="18" charset="0"/>
              </a:rPr>
              <a:t>{</a:t>
            </a:r>
          </a:p>
          <a:p>
            <a:pPr eaLnBrk="1" hangingPunct="1">
              <a:spcBef>
                <a:spcPct val="0"/>
              </a:spcBef>
              <a:buFontTx/>
              <a:buNone/>
            </a:pPr>
            <a:r>
              <a:rPr lang="en-US" altLang="zh-CN" sz="2400" dirty="0">
                <a:latin typeface="Times New Roman" panose="02020603050405020304" pitchFamily="18" charset="0"/>
              </a:rPr>
              <a:t>	char ch1='c';</a:t>
            </a:r>
          </a:p>
          <a:p>
            <a:pPr eaLnBrk="1" hangingPunct="1">
              <a:spcBef>
                <a:spcPct val="0"/>
              </a:spcBef>
              <a:buFontTx/>
              <a:buNone/>
            </a:pPr>
            <a:r>
              <a:rPr lang="en-US" altLang="zh-CN" sz="2400" dirty="0">
                <a:latin typeface="Times New Roman" panose="02020603050405020304" pitchFamily="18" charset="0"/>
              </a:rPr>
              <a:t>	char ch2[]="</a:t>
            </a:r>
            <a:r>
              <a:rPr lang="en-US" altLang="zh-CN" sz="2400" dirty="0" err="1">
                <a:latin typeface="Times New Roman" panose="02020603050405020304" pitchFamily="18" charset="0"/>
              </a:rPr>
              <a:t>Hellow</a:t>
            </a:r>
            <a:r>
              <a:rPr lang="en-US" altLang="zh-CN" sz="2400" dirty="0">
                <a:latin typeface="Times New Roman" panose="02020603050405020304" pitchFamily="18" charset="0"/>
              </a:rPr>
              <a:t> C++!";</a:t>
            </a:r>
          </a:p>
          <a:p>
            <a:pPr eaLnBrk="1" hangingPunct="1">
              <a:spcBef>
                <a:spcPct val="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cout</a:t>
            </a:r>
            <a:r>
              <a:rPr lang="en-US" altLang="zh-CN" sz="2400" dirty="0">
                <a:latin typeface="Times New Roman" panose="02020603050405020304" pitchFamily="18" charset="0"/>
              </a:rPr>
              <a:t>&lt;&lt;ch1;</a:t>
            </a:r>
          </a:p>
          <a:p>
            <a:pPr eaLnBrk="1" hangingPunct="1">
              <a:spcBef>
                <a:spcPct val="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cout</a:t>
            </a:r>
            <a:r>
              <a:rPr lang="en-US" altLang="zh-CN" sz="2400" dirty="0">
                <a:latin typeface="Times New Roman" panose="02020603050405020304" pitchFamily="18" charset="0"/>
              </a:rPr>
              <a:t>&lt;&lt;ch2;</a:t>
            </a:r>
          </a:p>
          <a:p>
            <a:pPr eaLnBrk="1" hangingPunct="1">
              <a:spcBef>
                <a:spcPct val="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cout</a:t>
            </a:r>
            <a:r>
              <a:rPr lang="en-US" altLang="zh-CN" sz="2400" dirty="0">
                <a:latin typeface="Times New Roman" panose="02020603050405020304" pitchFamily="18" charset="0"/>
              </a:rPr>
              <a:t>&lt;&lt;"C";</a:t>
            </a:r>
          </a:p>
          <a:p>
            <a:pPr eaLnBrk="1" hangingPunct="1">
              <a:spcBef>
                <a:spcPct val="0"/>
              </a:spcBef>
              <a:buFontTx/>
              <a:buNone/>
            </a:pPr>
            <a:r>
              <a:rPr lang="en-US" altLang="zh-CN" sz="2400" dirty="0">
                <a:latin typeface="Times New Roman" panose="02020603050405020304" pitchFamily="18" charset="0"/>
              </a:rPr>
              <a:t>	</a:t>
            </a:r>
            <a:r>
              <a:rPr lang="en-US" altLang="zh-CN" sz="2400" dirty="0" err="1">
                <a:latin typeface="Times New Roman" panose="02020603050405020304" pitchFamily="18" charset="0"/>
              </a:rPr>
              <a:t>cout</a:t>
            </a:r>
            <a:r>
              <a:rPr lang="en-US" altLang="zh-CN" sz="2400" dirty="0">
                <a:latin typeface="Times New Roman" panose="02020603050405020304" pitchFamily="18" charset="0"/>
              </a:rPr>
              <a:t>&lt;&lt;"</a:t>
            </a:r>
            <a:r>
              <a:rPr lang="en-US" altLang="zh-CN" sz="2400" dirty="0" err="1">
                <a:latin typeface="Times New Roman" panose="02020603050405020304" pitchFamily="18" charset="0"/>
              </a:rPr>
              <a:t>Hellow</a:t>
            </a:r>
            <a:r>
              <a:rPr lang="en-US" altLang="zh-CN" sz="2400" dirty="0">
                <a:latin typeface="Times New Roman" panose="02020603050405020304" pitchFamily="18" charset="0"/>
              </a:rPr>
              <a:t> everyone!";</a:t>
            </a:r>
          </a:p>
          <a:p>
            <a:pPr eaLnBrk="1" hangingPunct="1">
              <a:spcBef>
                <a:spcPct val="0"/>
              </a:spcBef>
              <a:buFontTx/>
              <a:buNone/>
            </a:pPr>
            <a:r>
              <a:rPr lang="en-US" altLang="zh-CN" sz="2400" dirty="0">
                <a:latin typeface="Times New Roman" panose="02020603050405020304" pitchFamily="18" charset="0"/>
              </a:rPr>
              <a:t>}</a:t>
            </a:r>
          </a:p>
        </p:txBody>
      </p:sp>
    </p:spTree>
    <p:extLst>
      <p:ext uri="{BB962C8B-B14F-4D97-AF65-F5344CB8AC3E}">
        <p14:creationId xmlns:p14="http://schemas.microsoft.com/office/powerpoint/2010/main" val="280777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7892"/>
                                        </p:tgtEl>
                                        <p:attrNameLst>
                                          <p:attrName>style.visibility</p:attrName>
                                        </p:attrNameLst>
                                      </p:cBhvr>
                                      <p:to>
                                        <p:strVal val="visible"/>
                                      </p:to>
                                    </p:set>
                                    <p:anim calcmode="lin" valueType="num">
                                      <p:cBhvr additive="base">
                                        <p:cTn id="7" dur="500" fill="hold"/>
                                        <p:tgtEl>
                                          <p:spTgt spid="37892"/>
                                        </p:tgtEl>
                                        <p:attrNameLst>
                                          <p:attrName>ppt_x</p:attrName>
                                        </p:attrNameLst>
                                      </p:cBhvr>
                                      <p:tavLst>
                                        <p:tav tm="0">
                                          <p:val>
                                            <p:strVal val="#ppt_x"/>
                                          </p:val>
                                        </p:tav>
                                        <p:tav tm="100000">
                                          <p:val>
                                            <p:strVal val="#ppt_x"/>
                                          </p:val>
                                        </p:tav>
                                      </p:tavLst>
                                    </p:anim>
                                    <p:anim calcmode="lin" valueType="num">
                                      <p:cBhvr additive="base">
                                        <p:cTn id="8" dur="500" fill="hold"/>
                                        <p:tgtEl>
                                          <p:spTgt spid="3789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812006" y="-34774"/>
            <a:ext cx="7519988" cy="984250"/>
          </a:xfrm>
        </p:spPr>
        <p:txBody>
          <a:bodyPr/>
          <a:lstStyle/>
          <a:p>
            <a:pPr eaLnBrk="1" hangingPunct="1"/>
            <a:r>
              <a:rPr lang="en-US" altLang="zh-CN" b="1" dirty="0"/>
              <a:t>1.4.4  </a:t>
            </a:r>
            <a:r>
              <a:rPr lang="en-US" altLang="zh-CN" b="1" dirty="0" err="1">
                <a:solidFill>
                  <a:srgbClr val="0000CC"/>
                </a:solidFill>
              </a:rPr>
              <a:t>cout</a:t>
            </a:r>
            <a:r>
              <a:rPr lang="zh-CN" altLang="zh-CN" b="1" dirty="0"/>
              <a:t>和插入</a:t>
            </a:r>
            <a:r>
              <a:rPr lang="zh-CN" altLang="zh-CN" b="1" dirty="0">
                <a:solidFill>
                  <a:srgbClr val="FF0000"/>
                </a:solidFill>
              </a:rPr>
              <a:t>运算符</a:t>
            </a:r>
            <a:r>
              <a:rPr lang="en-US" altLang="zh-CN" b="1" dirty="0">
                <a:solidFill>
                  <a:srgbClr val="FF0000"/>
                </a:solidFill>
              </a:rPr>
              <a:t>&lt;&lt;</a:t>
            </a:r>
            <a:endParaRPr lang="zh-CN" altLang="en-US" b="1" dirty="0">
              <a:solidFill>
                <a:srgbClr val="FF3300"/>
              </a:solidFill>
            </a:endParaRPr>
          </a:p>
        </p:txBody>
      </p:sp>
      <p:sp>
        <p:nvSpPr>
          <p:cNvPr id="38915" name="Rectangle 3"/>
          <p:cNvSpPr>
            <a:spLocks noGrp="1" noChangeArrowheads="1"/>
          </p:cNvSpPr>
          <p:nvPr>
            <p:ph type="body" idx="1"/>
          </p:nvPr>
        </p:nvSpPr>
        <p:spPr>
          <a:xfrm>
            <a:off x="576672" y="1124744"/>
            <a:ext cx="7990656" cy="4683125"/>
          </a:xfrm>
        </p:spPr>
        <p:txBody>
          <a:bodyPr/>
          <a:lstStyle/>
          <a:p>
            <a:pPr eaLnBrk="1" hangingPunct="1">
              <a:lnSpc>
                <a:spcPct val="80000"/>
              </a:lnSpc>
              <a:buFontTx/>
              <a:buNone/>
            </a:pPr>
            <a:r>
              <a:rPr lang="en-US" altLang="zh-CN" b="1" dirty="0">
                <a:solidFill>
                  <a:srgbClr val="0000CC"/>
                </a:solidFill>
              </a:rPr>
              <a:t>4. </a:t>
            </a:r>
            <a:r>
              <a:rPr lang="zh-CN" altLang="en-US" b="1" dirty="0">
                <a:solidFill>
                  <a:srgbClr val="0000CC"/>
                </a:solidFill>
              </a:rPr>
              <a:t>连续输出</a:t>
            </a:r>
          </a:p>
          <a:p>
            <a:pPr eaLnBrk="1" hangingPunct="1">
              <a:lnSpc>
                <a:spcPct val="80000"/>
              </a:lnSpc>
            </a:pPr>
            <a:r>
              <a:rPr lang="en-US" altLang="zh-CN" sz="2800" b="1" dirty="0" err="1"/>
              <a:t>cout</a:t>
            </a:r>
            <a:r>
              <a:rPr lang="zh-CN" altLang="en-US" sz="2800" b="1" dirty="0"/>
              <a:t>能够同时输出多个数据，用法如下：</a:t>
            </a:r>
          </a:p>
          <a:p>
            <a:pPr lvl="1" eaLnBrk="1" hangingPunct="1">
              <a:lnSpc>
                <a:spcPct val="80000"/>
              </a:lnSpc>
              <a:buFontTx/>
              <a:buNone/>
            </a:pPr>
            <a:r>
              <a:rPr lang="en-US" altLang="zh-CN" sz="2400" b="1" dirty="0" err="1"/>
              <a:t>cout</a:t>
            </a:r>
            <a:r>
              <a:rPr lang="en-US" altLang="zh-CN" sz="2400" b="1" dirty="0"/>
              <a:t>&lt;&lt;x1&lt;&lt;x2&lt;&lt;x3&lt;&lt;…;</a:t>
            </a:r>
          </a:p>
          <a:p>
            <a:pPr lvl="1" eaLnBrk="1" hangingPunct="1">
              <a:lnSpc>
                <a:spcPct val="80000"/>
              </a:lnSpc>
              <a:buFontTx/>
              <a:buNone/>
            </a:pPr>
            <a:r>
              <a:rPr lang="zh-CN" altLang="en-US" sz="2400" b="1" dirty="0"/>
              <a:t>例：</a:t>
            </a:r>
          </a:p>
          <a:p>
            <a:pPr lvl="1" eaLnBrk="1" hangingPunct="1">
              <a:lnSpc>
                <a:spcPct val="80000"/>
              </a:lnSpc>
              <a:buFontTx/>
              <a:buNone/>
            </a:pPr>
            <a:r>
              <a:rPr lang="en-US" altLang="zh-CN" sz="2400" b="1" dirty="0" err="1">
                <a:solidFill>
                  <a:schemeClr val="accent2"/>
                </a:solidFill>
              </a:rPr>
              <a:t>cout</a:t>
            </a:r>
            <a:r>
              <a:rPr lang="en-US" altLang="zh-CN" sz="2400" b="1" dirty="0">
                <a:solidFill>
                  <a:schemeClr val="accent2"/>
                </a:solidFill>
              </a:rPr>
              <a:t>&lt;&lt;ch1&lt;&lt;ch2&lt;&lt;"C"&lt;&lt;"</a:t>
            </a:r>
            <a:r>
              <a:rPr lang="en-US" altLang="zh-CN" sz="2400" b="1" dirty="0" err="1">
                <a:solidFill>
                  <a:schemeClr val="accent2"/>
                </a:solidFill>
              </a:rPr>
              <a:t>Hellow</a:t>
            </a:r>
            <a:r>
              <a:rPr lang="en-US" altLang="zh-CN" sz="2400" b="1" dirty="0">
                <a:solidFill>
                  <a:schemeClr val="accent2"/>
                </a:solidFill>
              </a:rPr>
              <a:t> everyone!";</a:t>
            </a:r>
          </a:p>
          <a:p>
            <a:pPr eaLnBrk="1" hangingPunct="1">
              <a:lnSpc>
                <a:spcPct val="80000"/>
              </a:lnSpc>
            </a:pPr>
            <a:r>
              <a:rPr lang="zh-CN" altLang="en-US" sz="2800" b="1" dirty="0"/>
              <a:t>与</a:t>
            </a:r>
            <a:r>
              <a:rPr lang="en-US" altLang="zh-CN" sz="2800" b="1" dirty="0"/>
              <a:t>C</a:t>
            </a:r>
            <a:r>
              <a:rPr lang="zh-CN" altLang="en-US" sz="2800" b="1" dirty="0"/>
              <a:t>一样，在</a:t>
            </a:r>
            <a:r>
              <a:rPr lang="en-US" altLang="zh-CN" sz="2800" b="1" dirty="0"/>
              <a:t>C++</a:t>
            </a:r>
            <a:r>
              <a:rPr lang="zh-CN" altLang="en-US" sz="2800" b="1" dirty="0"/>
              <a:t>中也可以将一条命令写在多行上。比如，上面的语句也可写成下面的形式：</a:t>
            </a:r>
          </a:p>
          <a:p>
            <a:pPr lvl="1" eaLnBrk="1" hangingPunct="1">
              <a:lnSpc>
                <a:spcPct val="80000"/>
              </a:lnSpc>
              <a:buFontTx/>
              <a:buNone/>
            </a:pPr>
            <a:r>
              <a:rPr lang="en-US" altLang="zh-CN" sz="2400" b="1" dirty="0" err="1">
                <a:solidFill>
                  <a:schemeClr val="accent2"/>
                </a:solidFill>
              </a:rPr>
              <a:t>cout</a:t>
            </a:r>
            <a:r>
              <a:rPr lang="en-US" altLang="zh-CN" sz="2400" b="1" dirty="0">
                <a:solidFill>
                  <a:schemeClr val="accent2"/>
                </a:solidFill>
              </a:rPr>
              <a:t>&lt;&lt;ch1</a:t>
            </a:r>
          </a:p>
          <a:p>
            <a:pPr lvl="1" eaLnBrk="1" hangingPunct="1">
              <a:lnSpc>
                <a:spcPct val="80000"/>
              </a:lnSpc>
              <a:buFontTx/>
              <a:buNone/>
            </a:pPr>
            <a:r>
              <a:rPr lang="en-US" altLang="zh-CN" sz="2400" b="1" dirty="0">
                <a:solidFill>
                  <a:schemeClr val="accent2"/>
                </a:solidFill>
              </a:rPr>
              <a:t>		&lt;&lt;ch2</a:t>
            </a:r>
          </a:p>
          <a:p>
            <a:pPr lvl="1" eaLnBrk="1" hangingPunct="1">
              <a:lnSpc>
                <a:spcPct val="80000"/>
              </a:lnSpc>
              <a:buFontTx/>
              <a:buNone/>
            </a:pPr>
            <a:r>
              <a:rPr lang="en-US" altLang="zh-CN" sz="2400" b="1" dirty="0">
                <a:solidFill>
                  <a:schemeClr val="accent2"/>
                </a:solidFill>
              </a:rPr>
              <a:t>		&lt;&lt;"C"</a:t>
            </a:r>
          </a:p>
          <a:p>
            <a:pPr lvl="1" eaLnBrk="1" hangingPunct="1">
              <a:lnSpc>
                <a:spcPct val="80000"/>
              </a:lnSpc>
              <a:buFontTx/>
              <a:buNone/>
            </a:pPr>
            <a:r>
              <a:rPr lang="en-US" altLang="zh-CN" sz="2400" b="1" dirty="0">
                <a:solidFill>
                  <a:schemeClr val="accent2"/>
                </a:solidFill>
              </a:rPr>
              <a:t>		&lt;&lt;"</a:t>
            </a:r>
            <a:r>
              <a:rPr lang="en-US" altLang="zh-CN" sz="2400" b="1" dirty="0" err="1">
                <a:solidFill>
                  <a:schemeClr val="accent2"/>
                </a:solidFill>
              </a:rPr>
              <a:t>Hellow</a:t>
            </a:r>
            <a:r>
              <a:rPr lang="en-US" altLang="zh-CN" sz="2400" b="1" dirty="0">
                <a:solidFill>
                  <a:schemeClr val="accent2"/>
                </a:solidFill>
              </a:rPr>
              <a:t> everyone!";</a:t>
            </a:r>
          </a:p>
        </p:txBody>
      </p:sp>
    </p:spTree>
    <p:extLst>
      <p:ext uri="{BB962C8B-B14F-4D97-AF65-F5344CB8AC3E}">
        <p14:creationId xmlns:p14="http://schemas.microsoft.com/office/powerpoint/2010/main" val="10406525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xEl>
                                              <p:pRg st="5" end="5"/>
                                            </p:txEl>
                                          </p:spTgt>
                                        </p:tgtEl>
                                        <p:attrNameLst>
                                          <p:attrName>style.visibility</p:attrName>
                                        </p:attrNameLst>
                                      </p:cBhvr>
                                      <p:to>
                                        <p:strVal val="visible"/>
                                      </p:to>
                                    </p:set>
                                    <p:anim calcmode="lin" valueType="num">
                                      <p:cBhvr additive="base">
                                        <p:cTn id="7" dur="500" fill="hold"/>
                                        <p:tgtEl>
                                          <p:spTgt spid="38915">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8915">
                                            <p:txEl>
                                              <p:pRg st="5" end="5"/>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8915">
                                            <p:txEl>
                                              <p:pRg st="6" end="6"/>
                                            </p:txEl>
                                          </p:spTgt>
                                        </p:tgtEl>
                                        <p:attrNameLst>
                                          <p:attrName>style.visibility</p:attrName>
                                        </p:attrNameLst>
                                      </p:cBhvr>
                                      <p:to>
                                        <p:strVal val="visible"/>
                                      </p:to>
                                    </p:set>
                                    <p:anim calcmode="lin" valueType="num">
                                      <p:cBhvr additive="base">
                                        <p:cTn id="11" dur="500" fill="hold"/>
                                        <p:tgtEl>
                                          <p:spTgt spid="38915">
                                            <p:txEl>
                                              <p:pRg st="6" end="6"/>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8915">
                                            <p:txEl>
                                              <p:pRg st="6" end="6"/>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8915">
                                            <p:txEl>
                                              <p:pRg st="7" end="7"/>
                                            </p:txEl>
                                          </p:spTgt>
                                        </p:tgtEl>
                                        <p:attrNameLst>
                                          <p:attrName>style.visibility</p:attrName>
                                        </p:attrNameLst>
                                      </p:cBhvr>
                                      <p:to>
                                        <p:strVal val="visible"/>
                                      </p:to>
                                    </p:set>
                                    <p:anim calcmode="lin" valueType="num">
                                      <p:cBhvr additive="base">
                                        <p:cTn id="15" dur="500" fill="hold"/>
                                        <p:tgtEl>
                                          <p:spTgt spid="38915">
                                            <p:txEl>
                                              <p:pRg st="7" end="7"/>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8915">
                                            <p:txEl>
                                              <p:pRg st="7" end="7"/>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8915">
                                            <p:txEl>
                                              <p:pRg st="8" end="8"/>
                                            </p:txEl>
                                          </p:spTgt>
                                        </p:tgtEl>
                                        <p:attrNameLst>
                                          <p:attrName>style.visibility</p:attrName>
                                        </p:attrNameLst>
                                      </p:cBhvr>
                                      <p:to>
                                        <p:strVal val="visible"/>
                                      </p:to>
                                    </p:set>
                                    <p:anim calcmode="lin" valueType="num">
                                      <p:cBhvr additive="base">
                                        <p:cTn id="19" dur="500" fill="hold"/>
                                        <p:tgtEl>
                                          <p:spTgt spid="38915">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8915">
                                            <p:txEl>
                                              <p:pRg st="8" end="8"/>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8915">
                                            <p:txEl>
                                              <p:pRg st="9" end="9"/>
                                            </p:txEl>
                                          </p:spTgt>
                                        </p:tgtEl>
                                        <p:attrNameLst>
                                          <p:attrName>style.visibility</p:attrName>
                                        </p:attrNameLst>
                                      </p:cBhvr>
                                      <p:to>
                                        <p:strVal val="visible"/>
                                      </p:to>
                                    </p:set>
                                    <p:anim calcmode="lin" valueType="num">
                                      <p:cBhvr additive="base">
                                        <p:cTn id="23" dur="500" fill="hold"/>
                                        <p:tgtEl>
                                          <p:spTgt spid="38915">
                                            <p:txEl>
                                              <p:pRg st="9" end="9"/>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891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812006" y="63786"/>
            <a:ext cx="7519988" cy="984250"/>
          </a:xfrm>
        </p:spPr>
        <p:txBody>
          <a:bodyPr/>
          <a:lstStyle/>
          <a:p>
            <a:pPr eaLnBrk="1" hangingPunct="1"/>
            <a:r>
              <a:rPr lang="en-US" altLang="zh-CN" b="1" dirty="0"/>
              <a:t>1.4.4  </a:t>
            </a:r>
            <a:r>
              <a:rPr lang="en-US" altLang="zh-CN" b="1" dirty="0" err="1">
                <a:solidFill>
                  <a:srgbClr val="0000CC"/>
                </a:solidFill>
              </a:rPr>
              <a:t>cout</a:t>
            </a:r>
            <a:r>
              <a:rPr lang="zh-CN" altLang="zh-CN" b="1" dirty="0"/>
              <a:t>和插入</a:t>
            </a:r>
            <a:r>
              <a:rPr lang="zh-CN" altLang="zh-CN" b="1" dirty="0">
                <a:solidFill>
                  <a:srgbClr val="FF0000"/>
                </a:solidFill>
              </a:rPr>
              <a:t>运算符</a:t>
            </a:r>
            <a:r>
              <a:rPr lang="en-US" altLang="zh-CN" b="1" dirty="0">
                <a:solidFill>
                  <a:srgbClr val="FF0000"/>
                </a:solidFill>
              </a:rPr>
              <a:t>&lt;&lt;</a:t>
            </a:r>
            <a:endParaRPr lang="zh-CN" altLang="en-US" b="1" dirty="0">
              <a:solidFill>
                <a:srgbClr val="FF3300"/>
              </a:solidFill>
            </a:endParaRPr>
          </a:p>
        </p:txBody>
      </p:sp>
      <p:sp>
        <p:nvSpPr>
          <p:cNvPr id="39939" name="Rectangle 3"/>
          <p:cNvSpPr>
            <a:spLocks noGrp="1" noChangeArrowheads="1"/>
          </p:cNvSpPr>
          <p:nvPr>
            <p:ph type="body" idx="1"/>
          </p:nvPr>
        </p:nvSpPr>
        <p:spPr>
          <a:xfrm>
            <a:off x="559594" y="1082178"/>
            <a:ext cx="7772400" cy="4895850"/>
          </a:xfrm>
        </p:spPr>
        <p:txBody>
          <a:bodyPr/>
          <a:lstStyle/>
          <a:p>
            <a:pPr eaLnBrk="1" hangingPunct="1">
              <a:lnSpc>
                <a:spcPct val="90000"/>
              </a:lnSpc>
              <a:buFontTx/>
              <a:buNone/>
            </a:pPr>
            <a:r>
              <a:rPr lang="en-US" altLang="zh-CN" b="1" dirty="0">
                <a:solidFill>
                  <a:srgbClr val="0000CC"/>
                </a:solidFill>
              </a:rPr>
              <a:t>3</a:t>
            </a:r>
            <a:r>
              <a:rPr lang="zh-CN" altLang="en-US" b="1" dirty="0">
                <a:solidFill>
                  <a:srgbClr val="0000CC"/>
                </a:solidFill>
              </a:rPr>
              <a:t>、输出换行</a:t>
            </a:r>
          </a:p>
          <a:p>
            <a:pPr lvl="1" eaLnBrk="1" hangingPunct="1">
              <a:lnSpc>
                <a:spcPct val="90000"/>
              </a:lnSpc>
              <a:buFontTx/>
              <a:buNone/>
            </a:pPr>
            <a:r>
              <a:rPr lang="zh-CN" altLang="en-US" sz="2000" b="1" dirty="0"/>
              <a:t>在</a:t>
            </a:r>
            <a:r>
              <a:rPr lang="en-US" altLang="zh-CN" sz="2000" b="1" dirty="0" err="1"/>
              <a:t>cout</a:t>
            </a:r>
            <a:r>
              <a:rPr lang="zh-CN" altLang="en-US" sz="2000" b="1" dirty="0"/>
              <a:t>语句中换行可用：“</a:t>
            </a:r>
            <a:r>
              <a:rPr lang="en-US" altLang="zh-CN" sz="2000" b="1" dirty="0"/>
              <a:t>\n”</a:t>
            </a:r>
            <a:r>
              <a:rPr lang="zh-CN" altLang="en-US" sz="2000" b="1" dirty="0"/>
              <a:t>或</a:t>
            </a:r>
            <a:r>
              <a:rPr lang="en-US" altLang="zh-CN" sz="2000" b="1" dirty="0" err="1"/>
              <a:t>endl</a:t>
            </a:r>
            <a:endParaRPr lang="en-US" altLang="zh-CN" sz="2000" b="1" dirty="0"/>
          </a:p>
          <a:p>
            <a:pPr lvl="1" eaLnBrk="1" hangingPunct="1">
              <a:lnSpc>
                <a:spcPct val="90000"/>
              </a:lnSpc>
              <a:buFontTx/>
              <a:buNone/>
            </a:pPr>
            <a:r>
              <a:rPr lang="en-US" altLang="zh-CN" sz="2000" b="1" dirty="0">
                <a:solidFill>
                  <a:schemeClr val="accent2"/>
                </a:solidFill>
              </a:rPr>
              <a:t>【</a:t>
            </a:r>
            <a:r>
              <a:rPr lang="zh-CN" altLang="en-US" sz="2000" b="1" dirty="0">
                <a:solidFill>
                  <a:schemeClr val="accent2"/>
                </a:solidFill>
              </a:rPr>
              <a:t>例</a:t>
            </a:r>
            <a:r>
              <a:rPr lang="en-US" altLang="zh-CN" sz="2000" b="1" dirty="0">
                <a:solidFill>
                  <a:schemeClr val="accent2"/>
                </a:solidFill>
              </a:rPr>
              <a:t>1-6】  </a:t>
            </a:r>
            <a:r>
              <a:rPr lang="zh-CN" altLang="en-US" sz="2000" b="1" dirty="0">
                <a:solidFill>
                  <a:schemeClr val="accent2"/>
                </a:solidFill>
              </a:rPr>
              <a:t>在例</a:t>
            </a:r>
            <a:r>
              <a:rPr lang="en-US" altLang="zh-CN" sz="2000" b="1" dirty="0">
                <a:solidFill>
                  <a:schemeClr val="accent2"/>
                </a:solidFill>
              </a:rPr>
              <a:t>1-5</a:t>
            </a:r>
            <a:r>
              <a:rPr lang="zh-CN" altLang="en-US" sz="2000" b="1" dirty="0">
                <a:solidFill>
                  <a:schemeClr val="accent2"/>
                </a:solidFill>
              </a:rPr>
              <a:t>的输出语句中增加换行符。</a:t>
            </a:r>
          </a:p>
          <a:p>
            <a:pPr lvl="1" eaLnBrk="1" hangingPunct="1">
              <a:lnSpc>
                <a:spcPct val="90000"/>
              </a:lnSpc>
              <a:buFontTx/>
              <a:buNone/>
            </a:pPr>
            <a:r>
              <a:rPr lang="en-US" altLang="zh-CN" sz="2000" b="1" dirty="0"/>
              <a:t>// </a:t>
            </a:r>
            <a:r>
              <a:rPr lang="zh-CN" altLang="en-US" sz="2000" b="1" dirty="0"/>
              <a:t>Ｅ</a:t>
            </a:r>
            <a:r>
              <a:rPr lang="en-US" altLang="zh-CN" sz="2000" b="1" dirty="0"/>
              <a:t>g</a:t>
            </a:r>
            <a:r>
              <a:rPr lang="en-US" altLang="zh-CN" sz="2000" b="1" dirty="0">
                <a:solidFill>
                  <a:schemeClr val="accent2"/>
                </a:solidFill>
              </a:rPr>
              <a:t>1-6</a:t>
            </a:r>
            <a:r>
              <a:rPr lang="en-US" altLang="zh-CN" sz="2000" b="1" dirty="0"/>
              <a:t>.cpp</a:t>
            </a:r>
          </a:p>
          <a:p>
            <a:pPr lvl="1" eaLnBrk="1" hangingPunct="1">
              <a:lnSpc>
                <a:spcPct val="90000"/>
              </a:lnSpc>
              <a:buFontTx/>
              <a:buNone/>
            </a:pPr>
            <a:r>
              <a:rPr lang="en-US" altLang="zh-CN" sz="2000" b="1" dirty="0"/>
              <a:t>#include&lt;</a:t>
            </a:r>
            <a:r>
              <a:rPr lang="en-US" altLang="zh-CN" sz="2000" b="1" dirty="0" err="1"/>
              <a:t>iostream.h</a:t>
            </a:r>
            <a:r>
              <a:rPr lang="en-US" altLang="zh-CN" sz="2000" b="1" dirty="0"/>
              <a:t>&gt;</a:t>
            </a:r>
          </a:p>
          <a:p>
            <a:pPr lvl="1" eaLnBrk="1" hangingPunct="1">
              <a:lnSpc>
                <a:spcPct val="90000"/>
              </a:lnSpc>
              <a:buFontTx/>
              <a:buNone/>
            </a:pPr>
            <a:r>
              <a:rPr lang="en-US" altLang="zh-CN" sz="2000" b="1" dirty="0"/>
              <a:t>void main(){</a:t>
            </a:r>
          </a:p>
          <a:p>
            <a:pPr lvl="1" eaLnBrk="1" hangingPunct="1">
              <a:lnSpc>
                <a:spcPct val="90000"/>
              </a:lnSpc>
              <a:buFontTx/>
              <a:buNone/>
            </a:pPr>
            <a:r>
              <a:rPr lang="en-US" altLang="zh-CN" sz="2000" b="1" dirty="0"/>
              <a:t>		char ch1='c';</a:t>
            </a:r>
          </a:p>
          <a:p>
            <a:pPr lvl="1" eaLnBrk="1" hangingPunct="1">
              <a:lnSpc>
                <a:spcPct val="90000"/>
              </a:lnSpc>
              <a:buFontTx/>
              <a:buNone/>
            </a:pPr>
            <a:r>
              <a:rPr lang="en-US" altLang="zh-CN" sz="2000" b="1" dirty="0"/>
              <a:t>		char ch2[]="</a:t>
            </a:r>
            <a:r>
              <a:rPr lang="en-US" altLang="zh-CN" sz="2000" b="1" dirty="0" err="1"/>
              <a:t>Hellow</a:t>
            </a:r>
            <a:r>
              <a:rPr lang="en-US" altLang="zh-CN" sz="2000" b="1" dirty="0"/>
              <a:t> C++!";</a:t>
            </a:r>
          </a:p>
          <a:p>
            <a:pPr lvl="1" eaLnBrk="1" hangingPunct="1">
              <a:lnSpc>
                <a:spcPct val="90000"/>
              </a:lnSpc>
              <a:buFontTx/>
              <a:buNone/>
            </a:pPr>
            <a:r>
              <a:rPr lang="en-US" altLang="zh-CN" sz="2000" b="1" dirty="0"/>
              <a:t>		</a:t>
            </a:r>
            <a:r>
              <a:rPr lang="en-US" altLang="zh-CN" sz="2400" b="1" noProof="1"/>
              <a:t>std::</a:t>
            </a:r>
            <a:r>
              <a:rPr lang="en-US" altLang="zh-CN" sz="2000" b="1" dirty="0" err="1"/>
              <a:t>cout</a:t>
            </a:r>
            <a:r>
              <a:rPr lang="en-US" altLang="zh-CN" sz="2000" b="1" dirty="0"/>
              <a:t>&lt;&lt;ch1&lt;&lt;</a:t>
            </a:r>
            <a:r>
              <a:rPr lang="en-US" altLang="zh-CN" sz="2000" b="1" noProof="1"/>
              <a:t>std::</a:t>
            </a:r>
            <a:r>
              <a:rPr lang="en-US" altLang="zh-CN" sz="2000" b="1" dirty="0" err="1"/>
              <a:t>endl</a:t>
            </a:r>
            <a:r>
              <a:rPr lang="en-US" altLang="zh-CN" sz="2000" b="1" dirty="0"/>
              <a:t>;</a:t>
            </a:r>
          </a:p>
          <a:p>
            <a:pPr lvl="1" eaLnBrk="1" hangingPunct="1">
              <a:lnSpc>
                <a:spcPct val="90000"/>
              </a:lnSpc>
              <a:buFontTx/>
              <a:buNone/>
            </a:pPr>
            <a:r>
              <a:rPr lang="en-US" altLang="zh-CN" sz="2000" b="1" dirty="0"/>
              <a:t>		</a:t>
            </a:r>
            <a:r>
              <a:rPr lang="en-US" altLang="zh-CN" sz="2400" b="1" noProof="1"/>
              <a:t>std::</a:t>
            </a:r>
            <a:r>
              <a:rPr lang="en-US" altLang="zh-CN" sz="2000" b="1" dirty="0" err="1"/>
              <a:t>cout</a:t>
            </a:r>
            <a:r>
              <a:rPr lang="en-US" altLang="zh-CN" sz="2000" b="1" dirty="0"/>
              <a:t>&lt;&lt;ch2&lt;&lt;"\n";</a:t>
            </a:r>
          </a:p>
          <a:p>
            <a:pPr lvl="1" eaLnBrk="1" hangingPunct="1">
              <a:lnSpc>
                <a:spcPct val="90000"/>
              </a:lnSpc>
              <a:buFontTx/>
              <a:buNone/>
            </a:pPr>
            <a:r>
              <a:rPr lang="en-US" altLang="zh-CN" sz="2000" b="1" dirty="0"/>
              <a:t>		</a:t>
            </a:r>
            <a:r>
              <a:rPr lang="en-US" altLang="zh-CN" sz="2000" b="1" noProof="1"/>
              <a:t>std::</a:t>
            </a:r>
            <a:r>
              <a:rPr lang="en-US" altLang="zh-CN" sz="2000" b="1" dirty="0" err="1"/>
              <a:t>cout</a:t>
            </a:r>
            <a:r>
              <a:rPr lang="en-US" altLang="zh-CN" sz="2000" b="1" dirty="0"/>
              <a:t>&lt;&lt;"C"&lt;&lt;</a:t>
            </a:r>
            <a:r>
              <a:rPr lang="en-US" altLang="zh-CN" sz="2000" b="1" dirty="0" err="1"/>
              <a:t>endl</a:t>
            </a:r>
            <a:r>
              <a:rPr lang="en-US" altLang="zh-CN" sz="2000" b="1" dirty="0"/>
              <a:t>;</a:t>
            </a:r>
          </a:p>
          <a:p>
            <a:pPr lvl="1" eaLnBrk="1" hangingPunct="1">
              <a:lnSpc>
                <a:spcPct val="90000"/>
              </a:lnSpc>
              <a:buFontTx/>
              <a:buNone/>
            </a:pPr>
            <a:r>
              <a:rPr lang="en-US" altLang="zh-CN" sz="2000" b="1" dirty="0"/>
              <a:t>		</a:t>
            </a:r>
            <a:r>
              <a:rPr lang="en-US" altLang="zh-CN" sz="2000" b="1" noProof="1"/>
              <a:t>std::</a:t>
            </a:r>
            <a:r>
              <a:rPr lang="en-US" altLang="zh-CN" sz="2000" b="1" dirty="0" err="1"/>
              <a:t>cout</a:t>
            </a:r>
            <a:r>
              <a:rPr lang="en-US" altLang="zh-CN" sz="2000" b="1" dirty="0"/>
              <a:t>&lt;&lt;"</a:t>
            </a:r>
            <a:r>
              <a:rPr lang="en-US" altLang="zh-CN" sz="2000" b="1" dirty="0" err="1"/>
              <a:t>Hellow</a:t>
            </a:r>
            <a:r>
              <a:rPr lang="en-US" altLang="zh-CN" sz="2000" b="1" dirty="0"/>
              <a:t> everyone!\n";	</a:t>
            </a:r>
          </a:p>
          <a:p>
            <a:pPr lvl="1" eaLnBrk="1" hangingPunct="1">
              <a:lnSpc>
                <a:spcPct val="90000"/>
              </a:lnSpc>
              <a:buFontTx/>
              <a:buNone/>
            </a:pPr>
            <a:r>
              <a:rPr lang="en-US" altLang="zh-CN" sz="2000" b="1" dirty="0"/>
              <a:t>}</a:t>
            </a:r>
          </a:p>
        </p:txBody>
      </p:sp>
      <p:pic>
        <p:nvPicPr>
          <p:cNvPr id="144388"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314166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059455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checkerboard(across)">
                                      <p:cBhvr>
                                        <p:cTn id="7" dur="500"/>
                                        <p:tgtEl>
                                          <p:spTgt spid="39939">
                                            <p:txEl>
                                              <p:pRg st="2" end="2"/>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checkerboard(across)">
                                      <p:cBhvr>
                                        <p:cTn id="10" dur="500"/>
                                        <p:tgtEl>
                                          <p:spTgt spid="39939">
                                            <p:txEl>
                                              <p:pRg st="3" end="3"/>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Effect transition="in" filter="checkerboard(across)">
                                      <p:cBhvr>
                                        <p:cTn id="13" dur="500"/>
                                        <p:tgtEl>
                                          <p:spTgt spid="39939">
                                            <p:txEl>
                                              <p:pRg st="4" end="4"/>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9939">
                                            <p:txEl>
                                              <p:pRg st="5" end="5"/>
                                            </p:txEl>
                                          </p:spTgt>
                                        </p:tgtEl>
                                        <p:attrNameLst>
                                          <p:attrName>style.visibility</p:attrName>
                                        </p:attrNameLst>
                                      </p:cBhvr>
                                      <p:to>
                                        <p:strVal val="visible"/>
                                      </p:to>
                                    </p:set>
                                    <p:animEffect transition="in" filter="checkerboard(across)">
                                      <p:cBhvr>
                                        <p:cTn id="16" dur="500"/>
                                        <p:tgtEl>
                                          <p:spTgt spid="39939">
                                            <p:txEl>
                                              <p:pRg st="5" end="5"/>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9939">
                                            <p:txEl>
                                              <p:pRg st="6" end="6"/>
                                            </p:txEl>
                                          </p:spTgt>
                                        </p:tgtEl>
                                        <p:attrNameLst>
                                          <p:attrName>style.visibility</p:attrName>
                                        </p:attrNameLst>
                                      </p:cBhvr>
                                      <p:to>
                                        <p:strVal val="visible"/>
                                      </p:to>
                                    </p:set>
                                    <p:animEffect transition="in" filter="checkerboard(across)">
                                      <p:cBhvr>
                                        <p:cTn id="19" dur="500"/>
                                        <p:tgtEl>
                                          <p:spTgt spid="39939">
                                            <p:txEl>
                                              <p:pRg st="6" end="6"/>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9939">
                                            <p:txEl>
                                              <p:pRg st="7" end="7"/>
                                            </p:txEl>
                                          </p:spTgt>
                                        </p:tgtEl>
                                        <p:attrNameLst>
                                          <p:attrName>style.visibility</p:attrName>
                                        </p:attrNameLst>
                                      </p:cBhvr>
                                      <p:to>
                                        <p:strVal val="visible"/>
                                      </p:to>
                                    </p:set>
                                    <p:animEffect transition="in" filter="checkerboard(across)">
                                      <p:cBhvr>
                                        <p:cTn id="22" dur="500"/>
                                        <p:tgtEl>
                                          <p:spTgt spid="39939">
                                            <p:txEl>
                                              <p:pRg st="7" end="7"/>
                                            </p:txEl>
                                          </p:spTgt>
                                        </p:tgtEl>
                                      </p:cBhvr>
                                    </p:animEffect>
                                  </p:childTnLst>
                                </p:cTn>
                              </p:par>
                              <p:par>
                                <p:cTn id="23" presetID="5" presetClass="entr" presetSubtype="10" fill="hold" nodeType="withEffect">
                                  <p:stCondLst>
                                    <p:cond delay="0"/>
                                  </p:stCondLst>
                                  <p:childTnLst>
                                    <p:set>
                                      <p:cBhvr>
                                        <p:cTn id="24" dur="1" fill="hold">
                                          <p:stCondLst>
                                            <p:cond delay="0"/>
                                          </p:stCondLst>
                                        </p:cTn>
                                        <p:tgtEl>
                                          <p:spTgt spid="39939">
                                            <p:txEl>
                                              <p:pRg st="8" end="8"/>
                                            </p:txEl>
                                          </p:spTgt>
                                        </p:tgtEl>
                                        <p:attrNameLst>
                                          <p:attrName>style.visibility</p:attrName>
                                        </p:attrNameLst>
                                      </p:cBhvr>
                                      <p:to>
                                        <p:strVal val="visible"/>
                                      </p:to>
                                    </p:set>
                                    <p:animEffect transition="in" filter="checkerboard(across)">
                                      <p:cBhvr>
                                        <p:cTn id="25" dur="500"/>
                                        <p:tgtEl>
                                          <p:spTgt spid="39939">
                                            <p:txEl>
                                              <p:pRg st="8" end="8"/>
                                            </p:txEl>
                                          </p:spTgt>
                                        </p:tgtEl>
                                      </p:cBhvr>
                                    </p:animEffect>
                                  </p:childTnLst>
                                </p:cTn>
                              </p:par>
                              <p:par>
                                <p:cTn id="26" presetID="5" presetClass="entr" presetSubtype="10" fill="hold" nodeType="withEffect">
                                  <p:stCondLst>
                                    <p:cond delay="0"/>
                                  </p:stCondLst>
                                  <p:childTnLst>
                                    <p:set>
                                      <p:cBhvr>
                                        <p:cTn id="27" dur="1" fill="hold">
                                          <p:stCondLst>
                                            <p:cond delay="0"/>
                                          </p:stCondLst>
                                        </p:cTn>
                                        <p:tgtEl>
                                          <p:spTgt spid="39939">
                                            <p:txEl>
                                              <p:pRg st="9" end="9"/>
                                            </p:txEl>
                                          </p:spTgt>
                                        </p:tgtEl>
                                        <p:attrNameLst>
                                          <p:attrName>style.visibility</p:attrName>
                                        </p:attrNameLst>
                                      </p:cBhvr>
                                      <p:to>
                                        <p:strVal val="visible"/>
                                      </p:to>
                                    </p:set>
                                    <p:animEffect transition="in" filter="checkerboard(across)">
                                      <p:cBhvr>
                                        <p:cTn id="28" dur="500"/>
                                        <p:tgtEl>
                                          <p:spTgt spid="39939">
                                            <p:txEl>
                                              <p:pRg st="9" end="9"/>
                                            </p:txEl>
                                          </p:spTgt>
                                        </p:tgtEl>
                                      </p:cBhvr>
                                    </p:animEffect>
                                  </p:childTnLst>
                                </p:cTn>
                              </p:par>
                              <p:par>
                                <p:cTn id="29" presetID="5" presetClass="entr" presetSubtype="10" fill="hold" nodeType="withEffect">
                                  <p:stCondLst>
                                    <p:cond delay="0"/>
                                  </p:stCondLst>
                                  <p:childTnLst>
                                    <p:set>
                                      <p:cBhvr>
                                        <p:cTn id="30" dur="1" fill="hold">
                                          <p:stCondLst>
                                            <p:cond delay="0"/>
                                          </p:stCondLst>
                                        </p:cTn>
                                        <p:tgtEl>
                                          <p:spTgt spid="39939">
                                            <p:txEl>
                                              <p:pRg st="10" end="10"/>
                                            </p:txEl>
                                          </p:spTgt>
                                        </p:tgtEl>
                                        <p:attrNameLst>
                                          <p:attrName>style.visibility</p:attrName>
                                        </p:attrNameLst>
                                      </p:cBhvr>
                                      <p:to>
                                        <p:strVal val="visible"/>
                                      </p:to>
                                    </p:set>
                                    <p:animEffect transition="in" filter="checkerboard(across)">
                                      <p:cBhvr>
                                        <p:cTn id="31" dur="500"/>
                                        <p:tgtEl>
                                          <p:spTgt spid="39939">
                                            <p:txEl>
                                              <p:pRg st="10" end="10"/>
                                            </p:txEl>
                                          </p:spTgt>
                                        </p:tgtEl>
                                      </p:cBhvr>
                                    </p:animEffect>
                                  </p:childTnLst>
                                </p:cTn>
                              </p:par>
                              <p:par>
                                <p:cTn id="32" presetID="5" presetClass="entr" presetSubtype="10" fill="hold" nodeType="withEffect">
                                  <p:stCondLst>
                                    <p:cond delay="0"/>
                                  </p:stCondLst>
                                  <p:childTnLst>
                                    <p:set>
                                      <p:cBhvr>
                                        <p:cTn id="33" dur="1" fill="hold">
                                          <p:stCondLst>
                                            <p:cond delay="0"/>
                                          </p:stCondLst>
                                        </p:cTn>
                                        <p:tgtEl>
                                          <p:spTgt spid="39939">
                                            <p:txEl>
                                              <p:pRg st="11" end="11"/>
                                            </p:txEl>
                                          </p:spTgt>
                                        </p:tgtEl>
                                        <p:attrNameLst>
                                          <p:attrName>style.visibility</p:attrName>
                                        </p:attrNameLst>
                                      </p:cBhvr>
                                      <p:to>
                                        <p:strVal val="visible"/>
                                      </p:to>
                                    </p:set>
                                    <p:animEffect transition="in" filter="checkerboard(across)">
                                      <p:cBhvr>
                                        <p:cTn id="34" dur="500"/>
                                        <p:tgtEl>
                                          <p:spTgt spid="39939">
                                            <p:txEl>
                                              <p:pRg st="11" end="11"/>
                                            </p:txEl>
                                          </p:spTgt>
                                        </p:tgtEl>
                                      </p:cBhvr>
                                    </p:animEffect>
                                  </p:childTnLst>
                                </p:cTn>
                              </p:par>
                              <p:par>
                                <p:cTn id="35" presetID="5" presetClass="entr" presetSubtype="10" fill="hold" nodeType="withEffect">
                                  <p:stCondLst>
                                    <p:cond delay="0"/>
                                  </p:stCondLst>
                                  <p:childTnLst>
                                    <p:set>
                                      <p:cBhvr>
                                        <p:cTn id="36" dur="1" fill="hold">
                                          <p:stCondLst>
                                            <p:cond delay="0"/>
                                          </p:stCondLst>
                                        </p:cTn>
                                        <p:tgtEl>
                                          <p:spTgt spid="39939">
                                            <p:txEl>
                                              <p:pRg st="12" end="12"/>
                                            </p:txEl>
                                          </p:spTgt>
                                        </p:tgtEl>
                                        <p:attrNameLst>
                                          <p:attrName>style.visibility</p:attrName>
                                        </p:attrNameLst>
                                      </p:cBhvr>
                                      <p:to>
                                        <p:strVal val="visible"/>
                                      </p:to>
                                    </p:set>
                                    <p:animEffect transition="in" filter="checkerboard(across)">
                                      <p:cBhvr>
                                        <p:cTn id="37" dur="500"/>
                                        <p:tgtEl>
                                          <p:spTgt spid="39939">
                                            <p:txEl>
                                              <p:pRg st="12" end="12"/>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4" fill="hold" nodeType="clickEffect">
                                  <p:stCondLst>
                                    <p:cond delay="0"/>
                                  </p:stCondLst>
                                  <p:childTnLst>
                                    <p:set>
                                      <p:cBhvr>
                                        <p:cTn id="41" dur="1" fill="hold">
                                          <p:stCondLst>
                                            <p:cond delay="0"/>
                                          </p:stCondLst>
                                        </p:cTn>
                                        <p:tgtEl>
                                          <p:spTgt spid="144388"/>
                                        </p:tgtEl>
                                        <p:attrNameLst>
                                          <p:attrName>style.visibility</p:attrName>
                                        </p:attrNameLst>
                                      </p:cBhvr>
                                      <p:to>
                                        <p:strVal val="visible"/>
                                      </p:to>
                                    </p:set>
                                    <p:anim calcmode="lin" valueType="num">
                                      <p:cBhvr additive="base">
                                        <p:cTn id="42" dur="500" fill="hold"/>
                                        <p:tgtEl>
                                          <p:spTgt spid="144388"/>
                                        </p:tgtEl>
                                        <p:attrNameLst>
                                          <p:attrName>ppt_x</p:attrName>
                                        </p:attrNameLst>
                                      </p:cBhvr>
                                      <p:tavLst>
                                        <p:tav tm="0">
                                          <p:val>
                                            <p:strVal val="#ppt_x"/>
                                          </p:val>
                                        </p:tav>
                                        <p:tav tm="100000">
                                          <p:val>
                                            <p:strVal val="#ppt_x"/>
                                          </p:val>
                                        </p:tav>
                                      </p:tavLst>
                                    </p:anim>
                                    <p:anim calcmode="lin" valueType="num">
                                      <p:cBhvr additive="base">
                                        <p:cTn id="43" dur="500" fill="hold"/>
                                        <p:tgtEl>
                                          <p:spTgt spid="144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938212" y="0"/>
            <a:ext cx="7519988" cy="984250"/>
          </a:xfrm>
        </p:spPr>
        <p:txBody>
          <a:bodyPr/>
          <a:lstStyle/>
          <a:p>
            <a:r>
              <a:rPr lang="en-US" altLang="zh-CN" b="1" dirty="0"/>
              <a:t>1.4.4  </a:t>
            </a:r>
            <a:r>
              <a:rPr lang="en-US" altLang="zh-CN" b="1" dirty="0" err="1">
                <a:solidFill>
                  <a:srgbClr val="0000CC"/>
                </a:solidFill>
              </a:rPr>
              <a:t>cout</a:t>
            </a:r>
            <a:r>
              <a:rPr lang="zh-CN" altLang="zh-CN" b="1" dirty="0"/>
              <a:t>和插入</a:t>
            </a:r>
            <a:r>
              <a:rPr lang="zh-CN" altLang="zh-CN" b="1" dirty="0">
                <a:solidFill>
                  <a:srgbClr val="FF0000"/>
                </a:solidFill>
              </a:rPr>
              <a:t>运算符</a:t>
            </a:r>
            <a:r>
              <a:rPr lang="en-US" altLang="zh-CN" b="1" dirty="0">
                <a:solidFill>
                  <a:srgbClr val="FF0000"/>
                </a:solidFill>
              </a:rPr>
              <a:t>&lt;&lt;</a:t>
            </a:r>
            <a:endParaRPr lang="zh-CN" altLang="zh-CN" b="1" dirty="0"/>
          </a:p>
        </p:txBody>
      </p:sp>
      <p:sp>
        <p:nvSpPr>
          <p:cNvPr id="40963" name="Rectangle 3"/>
          <p:cNvSpPr>
            <a:spLocks noGrp="1" noChangeArrowheads="1"/>
          </p:cNvSpPr>
          <p:nvPr>
            <p:ph type="body" idx="1"/>
          </p:nvPr>
        </p:nvSpPr>
        <p:spPr>
          <a:xfrm>
            <a:off x="677946" y="1196752"/>
            <a:ext cx="7772400" cy="4683125"/>
          </a:xfrm>
        </p:spPr>
        <p:txBody>
          <a:bodyPr/>
          <a:lstStyle/>
          <a:p>
            <a:pPr marL="533400" indent="-533400" eaLnBrk="1" hangingPunct="1">
              <a:buFontTx/>
              <a:buNone/>
            </a:pPr>
            <a:r>
              <a:rPr lang="en-US" altLang="zh-CN" b="1" dirty="0">
                <a:solidFill>
                  <a:srgbClr val="0000CC"/>
                </a:solidFill>
              </a:rPr>
              <a:t>４</a:t>
            </a:r>
            <a:r>
              <a:rPr lang="zh-CN" altLang="en-US" b="1" dirty="0">
                <a:solidFill>
                  <a:srgbClr val="0000CC"/>
                </a:solidFill>
              </a:rPr>
              <a:t>、输出数据间隔符</a:t>
            </a:r>
          </a:p>
          <a:p>
            <a:pPr marL="1295400" lvl="2" indent="-381000" eaLnBrk="1" hangingPunct="1">
              <a:buFontTx/>
              <a:buNone/>
            </a:pPr>
            <a:r>
              <a:rPr lang="zh-CN" altLang="en-US" sz="2000" b="1" dirty="0"/>
              <a:t>在连续输入多个数据时，应注意在数据之加插入间隔符。如</a:t>
            </a:r>
          </a:p>
          <a:p>
            <a:pPr marL="1295400" lvl="2" indent="-381000" eaLnBrk="1" hangingPunct="1">
              <a:buFontTx/>
              <a:buNone/>
            </a:pPr>
            <a:r>
              <a:rPr lang="en-US" altLang="zh-CN" sz="2000" b="1" dirty="0" err="1"/>
              <a:t>int</a:t>
            </a:r>
            <a:r>
              <a:rPr lang="en-US" altLang="zh-CN" sz="2000" b="1" dirty="0"/>
              <a:t> x1=23;</a:t>
            </a:r>
          </a:p>
          <a:p>
            <a:pPr marL="1295400" lvl="2" indent="-381000" eaLnBrk="1" hangingPunct="1">
              <a:buFontTx/>
              <a:buNone/>
            </a:pPr>
            <a:r>
              <a:rPr lang="en-US" altLang="zh-CN" sz="2000" b="1" dirty="0"/>
              <a:t>float x2=34.1;</a:t>
            </a:r>
          </a:p>
          <a:p>
            <a:pPr marL="1295400" lvl="2" indent="-381000" eaLnBrk="1" hangingPunct="1">
              <a:buFontTx/>
              <a:buNone/>
            </a:pPr>
            <a:r>
              <a:rPr lang="en-US" altLang="zh-CN" sz="2000" b="1" dirty="0"/>
              <a:t>double x3=67.12;</a:t>
            </a:r>
          </a:p>
          <a:p>
            <a:pPr marL="1295400" lvl="2" indent="-381000" eaLnBrk="1" hangingPunct="1">
              <a:buFontTx/>
              <a:buNone/>
            </a:pPr>
            <a:r>
              <a:rPr lang="en-US" altLang="zh-CN" sz="2000" b="1" dirty="0" err="1"/>
              <a:t>cout</a:t>
            </a:r>
            <a:r>
              <a:rPr lang="en-US" altLang="zh-CN" sz="2000" b="1" dirty="0"/>
              <a:t>&lt;&lt;x1&lt;&lt;x2&lt;&lt;x3&lt;&lt;900;</a:t>
            </a:r>
          </a:p>
          <a:p>
            <a:pPr marL="1295400" lvl="2" indent="-381000" eaLnBrk="1" hangingPunct="1">
              <a:buFontTx/>
              <a:buNone/>
            </a:pPr>
            <a:endParaRPr lang="en-US" altLang="zh-CN" sz="2000" b="1" dirty="0">
              <a:solidFill>
                <a:schemeClr val="accent2"/>
              </a:solidFill>
            </a:endParaRPr>
          </a:p>
          <a:p>
            <a:pPr marL="1295400" lvl="2" indent="-381000" eaLnBrk="1" hangingPunct="1"/>
            <a:r>
              <a:rPr lang="zh-CN" altLang="en-US" sz="2000" b="1" dirty="0"/>
              <a:t>其中的</a:t>
            </a:r>
            <a:r>
              <a:rPr lang="en-US" altLang="zh-CN" sz="2000" b="1" dirty="0" err="1"/>
              <a:t>cout</a:t>
            </a:r>
            <a:r>
              <a:rPr lang="zh-CN" altLang="en-US" sz="2000" b="1" dirty="0"/>
              <a:t>语句将在屏幕上输出，</a:t>
            </a:r>
          </a:p>
          <a:p>
            <a:pPr marL="1295400" lvl="2" indent="-381000" eaLnBrk="1" hangingPunct="1">
              <a:buFontTx/>
              <a:buNone/>
            </a:pPr>
            <a:r>
              <a:rPr lang="en-US" altLang="zh-CN" sz="2000" b="1" dirty="0">
                <a:solidFill>
                  <a:schemeClr val="accent2"/>
                </a:solidFill>
              </a:rPr>
              <a:t>2334.167.12900</a:t>
            </a:r>
          </a:p>
          <a:p>
            <a:pPr marL="1295400" lvl="2" indent="-381000" eaLnBrk="1" hangingPunct="1">
              <a:buFontTx/>
              <a:buNone/>
            </a:pPr>
            <a:endParaRPr lang="en-US" altLang="zh-CN" sz="2000" b="1" dirty="0">
              <a:solidFill>
                <a:schemeClr val="accent2"/>
              </a:solidFill>
            </a:endParaRPr>
          </a:p>
          <a:p>
            <a:pPr marL="1295400" lvl="2" indent="-381000" eaLnBrk="1" hangingPunct="1">
              <a:buFontTx/>
              <a:buNone/>
            </a:pPr>
            <a:r>
              <a:rPr lang="zh-CN" altLang="en-US" sz="2000" b="1" dirty="0">
                <a:solidFill>
                  <a:srgbClr val="FF3300"/>
                </a:solidFill>
              </a:rPr>
              <a:t>谁知道这是个什么数据呢？</a:t>
            </a:r>
          </a:p>
          <a:p>
            <a:pPr marL="1295400" lvl="2" indent="-381000" eaLnBrk="1" hangingPunct="1">
              <a:buFontTx/>
              <a:buNone/>
            </a:pPr>
            <a:endParaRPr lang="en-US" altLang="zh-CN" sz="2000" dirty="0">
              <a:solidFill>
                <a:srgbClr val="FF3300"/>
              </a:solidFill>
            </a:endParaRPr>
          </a:p>
        </p:txBody>
      </p:sp>
    </p:spTree>
    <p:extLst>
      <p:ext uri="{BB962C8B-B14F-4D97-AF65-F5344CB8AC3E}">
        <p14:creationId xmlns:p14="http://schemas.microsoft.com/office/powerpoint/2010/main" val="87573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0963">
                                            <p:txEl>
                                              <p:pRg st="7" end="7"/>
                                            </p:txEl>
                                          </p:spTgt>
                                        </p:tgtEl>
                                        <p:attrNameLst>
                                          <p:attrName>style.visibility</p:attrName>
                                        </p:attrNameLst>
                                      </p:cBhvr>
                                      <p:to>
                                        <p:strVal val="visible"/>
                                      </p:to>
                                    </p:set>
                                    <p:anim calcmode="lin" valueType="num">
                                      <p:cBhvr additive="base">
                                        <p:cTn id="7" dur="500" fill="hold"/>
                                        <p:tgtEl>
                                          <p:spTgt spid="40963">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0963">
                                            <p:txEl>
                                              <p:pRg st="7" end="7"/>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0963">
                                            <p:txEl>
                                              <p:pRg st="8" end="8"/>
                                            </p:txEl>
                                          </p:spTgt>
                                        </p:tgtEl>
                                        <p:attrNameLst>
                                          <p:attrName>style.visibility</p:attrName>
                                        </p:attrNameLst>
                                      </p:cBhvr>
                                      <p:to>
                                        <p:strVal val="visible"/>
                                      </p:to>
                                    </p:set>
                                    <p:anim calcmode="lin" valueType="num">
                                      <p:cBhvr additive="base">
                                        <p:cTn id="11" dur="500" fill="hold"/>
                                        <p:tgtEl>
                                          <p:spTgt spid="40963">
                                            <p:txEl>
                                              <p:pRg st="8" end="8"/>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096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0963">
                                            <p:txEl>
                                              <p:pRg st="10" end="10"/>
                                            </p:txEl>
                                          </p:spTgt>
                                        </p:tgtEl>
                                        <p:attrNameLst>
                                          <p:attrName>style.visibility</p:attrName>
                                        </p:attrNameLst>
                                      </p:cBhvr>
                                      <p:to>
                                        <p:strVal val="visible"/>
                                      </p:to>
                                    </p:set>
                                    <p:anim calcmode="lin" valueType="num">
                                      <p:cBhvr additive="base">
                                        <p:cTn id="17" dur="500" fill="hold"/>
                                        <p:tgtEl>
                                          <p:spTgt spid="40963">
                                            <p:txEl>
                                              <p:pRg st="10" end="10"/>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096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812006" y="9099"/>
            <a:ext cx="7519988" cy="984250"/>
          </a:xfrm>
        </p:spPr>
        <p:txBody>
          <a:bodyPr/>
          <a:lstStyle/>
          <a:p>
            <a:pPr eaLnBrk="1" hangingPunct="1"/>
            <a:r>
              <a:rPr lang="en-US" altLang="zh-CN" b="1" dirty="0"/>
              <a:t>1.4.5  </a:t>
            </a:r>
            <a:r>
              <a:rPr lang="zh-CN" altLang="zh-CN" b="1" dirty="0">
                <a:solidFill>
                  <a:srgbClr val="FF0000"/>
                </a:solidFill>
              </a:rPr>
              <a:t>输出格式</a:t>
            </a:r>
            <a:r>
              <a:rPr lang="zh-CN" altLang="zh-CN" b="1" dirty="0"/>
              <a:t>控制符</a:t>
            </a:r>
            <a:endParaRPr lang="zh-CN" altLang="en-US" b="1" dirty="0">
              <a:solidFill>
                <a:srgbClr val="FF3300"/>
              </a:solidFill>
            </a:endParaRPr>
          </a:p>
        </p:txBody>
      </p:sp>
      <p:sp>
        <p:nvSpPr>
          <p:cNvPr id="43011" name="Rectangle 3"/>
          <p:cNvSpPr>
            <a:spLocks noGrp="1" noChangeArrowheads="1"/>
          </p:cNvSpPr>
          <p:nvPr>
            <p:ph type="body" idx="1"/>
          </p:nvPr>
        </p:nvSpPr>
        <p:spPr>
          <a:xfrm>
            <a:off x="0" y="1268760"/>
            <a:ext cx="8964488" cy="4683125"/>
          </a:xfrm>
        </p:spPr>
        <p:txBody>
          <a:bodyPr/>
          <a:lstStyle/>
          <a:p>
            <a:pPr eaLnBrk="1" hangingPunct="1"/>
            <a:r>
              <a:rPr lang="zh-CN" altLang="en-US" b="1" dirty="0"/>
              <a:t>１．设置浮点数的精度</a:t>
            </a:r>
            <a:r>
              <a:rPr lang="zh-CN" altLang="en-US" dirty="0"/>
              <a:t> </a:t>
            </a:r>
          </a:p>
          <a:p>
            <a:pPr lvl="2" eaLnBrk="1" hangingPunct="1">
              <a:buFontTx/>
              <a:buNone/>
            </a:pPr>
            <a:r>
              <a:rPr lang="en-US" altLang="zh-CN" dirty="0" err="1">
                <a:solidFill>
                  <a:schemeClr val="accent2"/>
                </a:solidFill>
              </a:rPr>
              <a:t>setprecision</a:t>
            </a:r>
            <a:r>
              <a:rPr lang="en-US" altLang="zh-CN" dirty="0">
                <a:solidFill>
                  <a:schemeClr val="accent2"/>
                </a:solidFill>
              </a:rPr>
              <a:t>(n)      //</a:t>
            </a:r>
            <a:r>
              <a:rPr lang="zh-CN" altLang="en-US" dirty="0">
                <a:solidFill>
                  <a:schemeClr val="accent2"/>
                </a:solidFill>
              </a:rPr>
              <a:t>最后一有效位将对其右边数字４合５入</a:t>
            </a:r>
            <a:endParaRPr lang="en-US" altLang="zh-CN" dirty="0">
              <a:solidFill>
                <a:schemeClr val="accent2"/>
              </a:solidFill>
            </a:endParaRPr>
          </a:p>
          <a:p>
            <a:pPr lvl="2" eaLnBrk="1" hangingPunct="1">
              <a:buNone/>
            </a:pPr>
            <a:r>
              <a:rPr lang="en-US" altLang="zh-CN" dirty="0" err="1"/>
              <a:t>cout</a:t>
            </a:r>
            <a:r>
              <a:rPr lang="en-US" altLang="zh-CN" dirty="0"/>
              <a:t>&lt;&lt;</a:t>
            </a:r>
            <a:r>
              <a:rPr lang="en-US" altLang="zh-CN" dirty="0" err="1"/>
              <a:t>setprecision</a:t>
            </a:r>
            <a:r>
              <a:rPr lang="en-US" altLang="zh-CN" dirty="0"/>
              <a:t>(3)&lt;&lt;3.14126&lt;&lt;"   "&lt;&lt;2.4576&lt;&lt;</a:t>
            </a:r>
            <a:r>
              <a:rPr lang="en-US" altLang="zh-CN" dirty="0" err="1"/>
              <a:t>endl</a:t>
            </a:r>
            <a:r>
              <a:rPr lang="en-US" altLang="zh-CN" dirty="0"/>
              <a:t>;</a:t>
            </a:r>
            <a:endParaRPr lang="zh-CN" altLang="zh-CN" dirty="0"/>
          </a:p>
          <a:p>
            <a:pPr lvl="2" eaLnBrk="1" hangingPunct="1">
              <a:buFontTx/>
              <a:buNone/>
            </a:pPr>
            <a:r>
              <a:rPr lang="zh-CN" altLang="en-US" dirty="0">
                <a:solidFill>
                  <a:srgbClr val="0000CC"/>
                </a:solidFill>
              </a:rPr>
              <a:t>输出：</a:t>
            </a:r>
            <a:r>
              <a:rPr lang="en-US" altLang="zh-CN" dirty="0">
                <a:solidFill>
                  <a:srgbClr val="0000CC"/>
                </a:solidFill>
              </a:rPr>
              <a:t>3.14  2.4</a:t>
            </a:r>
            <a:r>
              <a:rPr lang="en-US" altLang="zh-CN" b="1" dirty="0">
                <a:solidFill>
                  <a:srgbClr val="FF0000"/>
                </a:solidFill>
              </a:rPr>
              <a:t>6</a:t>
            </a:r>
          </a:p>
          <a:p>
            <a:pPr eaLnBrk="1" hangingPunct="1"/>
            <a:r>
              <a:rPr lang="zh-CN" altLang="en-US" b="1" dirty="0"/>
              <a:t>２．设置输出域宽和对齐方式</a:t>
            </a:r>
          </a:p>
          <a:p>
            <a:pPr lvl="2" eaLnBrk="1" hangingPunct="1">
              <a:buFontTx/>
              <a:buNone/>
            </a:pPr>
            <a:r>
              <a:rPr lang="en-US" altLang="zh-CN" dirty="0" err="1">
                <a:solidFill>
                  <a:schemeClr val="accent2"/>
                </a:solidFill>
              </a:rPr>
              <a:t>setw</a:t>
            </a:r>
            <a:r>
              <a:rPr lang="en-US" altLang="zh-CN" dirty="0">
                <a:solidFill>
                  <a:schemeClr val="accent2"/>
                </a:solidFill>
              </a:rPr>
              <a:t>(n) </a:t>
            </a:r>
          </a:p>
          <a:p>
            <a:pPr eaLnBrk="1" hangingPunct="1"/>
            <a:r>
              <a:rPr lang="zh-CN" altLang="en-US" b="1" dirty="0"/>
              <a:t>３．设置对齐方式 </a:t>
            </a:r>
          </a:p>
          <a:p>
            <a:pPr lvl="2" eaLnBrk="1" hangingPunct="1"/>
            <a:r>
              <a:rPr lang="en-US" altLang="zh-CN" b="1" dirty="0" err="1"/>
              <a:t>Setiosflags</a:t>
            </a:r>
            <a:r>
              <a:rPr lang="en-US" altLang="zh-CN" b="1" dirty="0"/>
              <a:t>(long f);</a:t>
            </a:r>
          </a:p>
          <a:p>
            <a:pPr lvl="2" eaLnBrk="1" hangingPunct="1"/>
            <a:r>
              <a:rPr lang="en-US" altLang="zh-CN" b="1" dirty="0" err="1"/>
              <a:t>resetiosflags</a:t>
            </a:r>
            <a:r>
              <a:rPr lang="en-US" altLang="zh-CN" b="1" dirty="0"/>
              <a:t>(long f);</a:t>
            </a:r>
          </a:p>
        </p:txBody>
      </p:sp>
    </p:spTree>
    <p:extLst>
      <p:ext uri="{BB962C8B-B14F-4D97-AF65-F5344CB8AC3E}">
        <p14:creationId xmlns:p14="http://schemas.microsoft.com/office/powerpoint/2010/main" val="3975342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3011">
                                            <p:txEl>
                                              <p:pRg st="4" end="4"/>
                                            </p:txEl>
                                          </p:spTgt>
                                        </p:tgtEl>
                                        <p:attrNameLst>
                                          <p:attrName>style.visibility</p:attrName>
                                        </p:attrNameLst>
                                      </p:cBhvr>
                                      <p:to>
                                        <p:strVal val="visible"/>
                                      </p:to>
                                    </p:set>
                                    <p:anim calcmode="lin" valueType="num">
                                      <p:cBhvr additive="base">
                                        <p:cTn id="7" dur="500" fill="hold"/>
                                        <p:tgtEl>
                                          <p:spTgt spid="43011">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3011">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3011">
                                            <p:txEl>
                                              <p:pRg st="5" end="5"/>
                                            </p:txEl>
                                          </p:spTgt>
                                        </p:tgtEl>
                                        <p:attrNameLst>
                                          <p:attrName>style.visibility</p:attrName>
                                        </p:attrNameLst>
                                      </p:cBhvr>
                                      <p:to>
                                        <p:strVal val="visible"/>
                                      </p:to>
                                    </p:set>
                                    <p:anim calcmode="lin" valueType="num">
                                      <p:cBhvr additive="base">
                                        <p:cTn id="11" dur="500" fill="hold"/>
                                        <p:tgtEl>
                                          <p:spTgt spid="43011">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3011">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43011">
                                            <p:txEl>
                                              <p:pRg st="6" end="6"/>
                                            </p:txEl>
                                          </p:spTgt>
                                        </p:tgtEl>
                                        <p:attrNameLst>
                                          <p:attrName>style.visibility</p:attrName>
                                        </p:attrNameLst>
                                      </p:cBhvr>
                                      <p:to>
                                        <p:strVal val="visible"/>
                                      </p:to>
                                    </p:set>
                                    <p:anim calcmode="lin" valueType="num">
                                      <p:cBhvr additive="base">
                                        <p:cTn id="17" dur="500" fill="hold"/>
                                        <p:tgtEl>
                                          <p:spTgt spid="43011">
                                            <p:txEl>
                                              <p:pRg st="6" end="6"/>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3011">
                                            <p:txEl>
                                              <p:pRg st="6" end="6"/>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43011">
                                            <p:txEl>
                                              <p:pRg st="7" end="7"/>
                                            </p:txEl>
                                          </p:spTgt>
                                        </p:tgtEl>
                                        <p:attrNameLst>
                                          <p:attrName>style.visibility</p:attrName>
                                        </p:attrNameLst>
                                      </p:cBhvr>
                                      <p:to>
                                        <p:strVal val="visible"/>
                                      </p:to>
                                    </p:set>
                                    <p:anim calcmode="lin" valueType="num">
                                      <p:cBhvr additive="base">
                                        <p:cTn id="21" dur="500" fill="hold"/>
                                        <p:tgtEl>
                                          <p:spTgt spid="43011">
                                            <p:txEl>
                                              <p:pRg st="7" end="7"/>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43011">
                                            <p:txEl>
                                              <p:pRg st="7" end="7"/>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43011">
                                            <p:txEl>
                                              <p:pRg st="8" end="8"/>
                                            </p:txEl>
                                          </p:spTgt>
                                        </p:tgtEl>
                                        <p:attrNameLst>
                                          <p:attrName>style.visibility</p:attrName>
                                        </p:attrNameLst>
                                      </p:cBhvr>
                                      <p:to>
                                        <p:strVal val="visible"/>
                                      </p:to>
                                    </p:set>
                                    <p:anim calcmode="lin" valueType="num">
                                      <p:cBhvr additive="base">
                                        <p:cTn id="25" dur="500" fill="hold"/>
                                        <p:tgtEl>
                                          <p:spTgt spid="43011">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3011">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79512" y="26506"/>
            <a:ext cx="8692004" cy="693738"/>
          </a:xfrm>
        </p:spPr>
        <p:txBody>
          <a:bodyPr/>
          <a:lstStyle/>
          <a:p>
            <a:pPr eaLnBrk="1" hangingPunct="1"/>
            <a:r>
              <a:rPr lang="en-US" altLang="zh-CN" sz="4000" b="1" dirty="0"/>
              <a:t>1.1  </a:t>
            </a:r>
            <a:r>
              <a:rPr lang="zh-CN" altLang="zh-CN" sz="4000" b="1" dirty="0">
                <a:solidFill>
                  <a:srgbClr val="0000CC"/>
                </a:solidFill>
              </a:rPr>
              <a:t>面向过程</a:t>
            </a:r>
            <a:r>
              <a:rPr lang="zh-CN" altLang="zh-CN" sz="4000" b="1" dirty="0"/>
              <a:t>与</a:t>
            </a:r>
            <a:r>
              <a:rPr lang="zh-CN" altLang="zh-CN" sz="4000" b="1" dirty="0">
                <a:solidFill>
                  <a:srgbClr val="FF0000"/>
                </a:solidFill>
              </a:rPr>
              <a:t>面向对象程序</a:t>
            </a:r>
            <a:r>
              <a:rPr lang="zh-CN" altLang="zh-CN" sz="4000" b="1" dirty="0"/>
              <a:t>设</a:t>
            </a:r>
            <a:r>
              <a:rPr lang="zh-CN" altLang="en-US" sz="4000" b="1" dirty="0"/>
              <a:t>计	</a:t>
            </a:r>
          </a:p>
        </p:txBody>
      </p:sp>
      <p:sp>
        <p:nvSpPr>
          <p:cNvPr id="12291" name="Rectangle 3"/>
          <p:cNvSpPr>
            <a:spLocks noGrp="1" noChangeArrowheads="1"/>
          </p:cNvSpPr>
          <p:nvPr>
            <p:ph type="body" idx="1"/>
          </p:nvPr>
        </p:nvSpPr>
        <p:spPr>
          <a:xfrm>
            <a:off x="529070" y="1268760"/>
            <a:ext cx="8352928" cy="5040312"/>
          </a:xfrm>
        </p:spPr>
        <p:txBody>
          <a:bodyPr/>
          <a:lstStyle/>
          <a:p>
            <a:pPr eaLnBrk="1" hangingPunct="1">
              <a:lnSpc>
                <a:spcPct val="80000"/>
              </a:lnSpc>
              <a:buFontTx/>
              <a:buNone/>
            </a:pPr>
            <a:r>
              <a:rPr lang="en-US" altLang="zh-CN" b="1" dirty="0">
                <a:solidFill>
                  <a:srgbClr val="FF3300"/>
                </a:solidFill>
              </a:rPr>
              <a:t>1</a:t>
            </a:r>
            <a:r>
              <a:rPr lang="zh-CN" altLang="en-US" b="1" dirty="0">
                <a:solidFill>
                  <a:srgbClr val="FF3300"/>
                </a:solidFill>
              </a:rPr>
              <a:t>．面向过程的程序设计</a:t>
            </a:r>
            <a:endParaRPr lang="en-US" altLang="zh-CN" b="1" dirty="0">
              <a:solidFill>
                <a:srgbClr val="FF3300"/>
              </a:solidFill>
            </a:endParaRPr>
          </a:p>
          <a:p>
            <a:pPr lvl="1" eaLnBrk="1" hangingPunct="1">
              <a:lnSpc>
                <a:spcPct val="80000"/>
              </a:lnSpc>
            </a:pPr>
            <a:r>
              <a:rPr lang="zh-CN" altLang="en-US" b="1" dirty="0"/>
              <a:t>主要采用</a:t>
            </a:r>
            <a:r>
              <a:rPr lang="zh-CN" altLang="en-US" b="1" dirty="0">
                <a:solidFill>
                  <a:srgbClr val="003399"/>
                </a:solidFill>
              </a:rPr>
              <a:t>结构化程序设计语言编程，因此也常称为</a:t>
            </a:r>
            <a:r>
              <a:rPr lang="zh-CN" altLang="en-US" b="1" dirty="0">
                <a:solidFill>
                  <a:srgbClr val="00B050"/>
                </a:solidFill>
              </a:rPr>
              <a:t>结构化程序设计</a:t>
            </a:r>
            <a:endParaRPr lang="en-US" altLang="zh-CN" b="1" dirty="0">
              <a:solidFill>
                <a:srgbClr val="00B050"/>
              </a:solidFill>
            </a:endParaRPr>
          </a:p>
          <a:p>
            <a:pPr eaLnBrk="1" hangingPunct="1">
              <a:lnSpc>
                <a:spcPct val="80000"/>
              </a:lnSpc>
              <a:buFontTx/>
              <a:buNone/>
            </a:pPr>
            <a:endParaRPr lang="zh-CN" altLang="en-US" b="1" dirty="0">
              <a:solidFill>
                <a:srgbClr val="003399"/>
              </a:solidFill>
            </a:endParaRPr>
          </a:p>
          <a:p>
            <a:pPr marL="457200" lvl="1" indent="0" eaLnBrk="1" hangingPunct="1">
              <a:lnSpc>
                <a:spcPct val="80000"/>
              </a:lnSpc>
              <a:buNone/>
            </a:pPr>
            <a:r>
              <a:rPr lang="zh-CN" altLang="en-US" b="1" dirty="0">
                <a:solidFill>
                  <a:srgbClr val="00B050"/>
                </a:solidFill>
              </a:rPr>
              <a:t>（</a:t>
            </a:r>
            <a:r>
              <a:rPr lang="en-US" altLang="zh-CN" b="1" dirty="0">
                <a:solidFill>
                  <a:srgbClr val="00B050"/>
                </a:solidFill>
              </a:rPr>
              <a:t>1）</a:t>
            </a:r>
            <a:r>
              <a:rPr lang="zh-CN" altLang="en-US" b="1" dirty="0">
                <a:solidFill>
                  <a:srgbClr val="00B050"/>
                </a:solidFill>
              </a:rPr>
              <a:t>结构化程序设计</a:t>
            </a:r>
            <a:r>
              <a:rPr lang="zh-CN" altLang="en-US" b="1" dirty="0"/>
              <a:t>的基本内容</a:t>
            </a:r>
          </a:p>
          <a:p>
            <a:pPr lvl="2" eaLnBrk="1" hangingPunct="1">
              <a:lnSpc>
                <a:spcPct val="80000"/>
              </a:lnSpc>
            </a:pPr>
            <a:r>
              <a:rPr lang="zh-CN" altLang="en-US" sz="2800" b="1" dirty="0">
                <a:solidFill>
                  <a:srgbClr val="000099"/>
                </a:solidFill>
              </a:rPr>
              <a:t>结构的类型</a:t>
            </a:r>
          </a:p>
          <a:p>
            <a:pPr lvl="3" eaLnBrk="1" hangingPunct="1">
              <a:lnSpc>
                <a:spcPct val="80000"/>
              </a:lnSpc>
            </a:pPr>
            <a:r>
              <a:rPr lang="zh-CN" altLang="en-US" sz="2800" b="1" dirty="0"/>
              <a:t>顺利、分支、循环</a:t>
            </a:r>
          </a:p>
          <a:p>
            <a:pPr lvl="2" eaLnBrk="1" hangingPunct="1">
              <a:lnSpc>
                <a:spcPct val="80000"/>
              </a:lnSpc>
            </a:pPr>
            <a:r>
              <a:rPr lang="zh-CN" altLang="en-US" sz="2800" b="1" dirty="0">
                <a:solidFill>
                  <a:srgbClr val="000099"/>
                </a:solidFill>
              </a:rPr>
              <a:t>结构化程序设计思想</a:t>
            </a:r>
          </a:p>
          <a:p>
            <a:pPr lvl="3" eaLnBrk="1" hangingPunct="1">
              <a:lnSpc>
                <a:spcPct val="80000"/>
              </a:lnSpc>
            </a:pPr>
            <a:r>
              <a:rPr lang="zh-CN" altLang="en-US" sz="2800" b="1" dirty="0"/>
              <a:t>利用过程或函数来抽象和模拟客观现实</a:t>
            </a:r>
            <a:r>
              <a:rPr lang="zh-CN" altLang="en-US" sz="1800" b="1" dirty="0"/>
              <a:t>。</a:t>
            </a:r>
          </a:p>
          <a:p>
            <a:pPr lvl="3" eaLnBrk="1" hangingPunct="1">
              <a:lnSpc>
                <a:spcPct val="80000"/>
              </a:lnSpc>
            </a:pPr>
            <a:endParaRPr lang="en-US" altLang="zh-CN" sz="1800"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2291">
                                            <p:txEl>
                                              <p:pRg st="6" end="6"/>
                                            </p:txEl>
                                          </p:spTgt>
                                        </p:tgtEl>
                                        <p:attrNameLst>
                                          <p:attrName>style.visibility</p:attrName>
                                        </p:attrNameLst>
                                      </p:cBhvr>
                                      <p:to>
                                        <p:strVal val="visible"/>
                                      </p:to>
                                    </p:set>
                                    <p:anim calcmode="lin" valueType="num">
                                      <p:cBhvr additive="base">
                                        <p:cTn id="7" dur="500" fill="hold"/>
                                        <p:tgtEl>
                                          <p:spTgt spid="12291">
                                            <p:txEl>
                                              <p:pRg st="6" end="6"/>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2291">
                                            <p:txEl>
                                              <p:pRg st="6" end="6"/>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2291">
                                            <p:txEl>
                                              <p:pRg st="7" end="7"/>
                                            </p:txEl>
                                          </p:spTgt>
                                        </p:tgtEl>
                                        <p:attrNameLst>
                                          <p:attrName>style.visibility</p:attrName>
                                        </p:attrNameLst>
                                      </p:cBhvr>
                                      <p:to>
                                        <p:strVal val="visible"/>
                                      </p:to>
                                    </p:set>
                                    <p:anim calcmode="lin" valueType="num">
                                      <p:cBhvr additive="base">
                                        <p:cTn id="11" dur="500" fill="hold"/>
                                        <p:tgtEl>
                                          <p:spTgt spid="12291">
                                            <p:txEl>
                                              <p:pRg st="7" end="7"/>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2291">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847725" y="0"/>
            <a:ext cx="7519988" cy="984250"/>
          </a:xfrm>
        </p:spPr>
        <p:txBody>
          <a:bodyPr/>
          <a:lstStyle/>
          <a:p>
            <a:pPr eaLnBrk="1" hangingPunct="1"/>
            <a:r>
              <a:rPr lang="en-US" altLang="zh-CN" b="1" dirty="0"/>
              <a:t>1.4.5  </a:t>
            </a:r>
            <a:r>
              <a:rPr lang="zh-CN" altLang="zh-CN" b="1" dirty="0">
                <a:solidFill>
                  <a:srgbClr val="FF0000"/>
                </a:solidFill>
              </a:rPr>
              <a:t>输出格式</a:t>
            </a:r>
            <a:r>
              <a:rPr lang="zh-CN" altLang="zh-CN" b="1" dirty="0"/>
              <a:t>控制符</a:t>
            </a:r>
            <a:endParaRPr lang="zh-CN" altLang="en-US" b="1" dirty="0">
              <a:solidFill>
                <a:srgbClr val="FF3300"/>
              </a:solidFill>
            </a:endParaRPr>
          </a:p>
        </p:txBody>
      </p:sp>
      <p:sp>
        <p:nvSpPr>
          <p:cNvPr id="44035" name="Rectangle 3"/>
          <p:cNvSpPr>
            <a:spLocks noGrp="1" noChangeArrowheads="1"/>
          </p:cNvSpPr>
          <p:nvPr>
            <p:ph type="body" idx="1"/>
          </p:nvPr>
        </p:nvSpPr>
        <p:spPr>
          <a:xfrm>
            <a:off x="395288" y="1412875"/>
            <a:ext cx="8424862" cy="4683125"/>
          </a:xfrm>
        </p:spPr>
        <p:txBody>
          <a:bodyPr/>
          <a:lstStyle/>
          <a:p>
            <a:pPr eaLnBrk="1" hangingPunct="1">
              <a:lnSpc>
                <a:spcPct val="90000"/>
              </a:lnSpc>
              <a:buFontTx/>
              <a:buNone/>
            </a:pPr>
            <a:r>
              <a:rPr lang="en-US" altLang="zh-CN" sz="2400" b="1" dirty="0">
                <a:solidFill>
                  <a:srgbClr val="0000CC"/>
                </a:solidFill>
              </a:rPr>
              <a:t>【</a:t>
            </a:r>
            <a:r>
              <a:rPr lang="zh-CN" altLang="en-US" sz="2400" b="1" dirty="0">
                <a:solidFill>
                  <a:srgbClr val="0000CC"/>
                </a:solidFill>
              </a:rPr>
              <a:t>例１</a:t>
            </a:r>
            <a:r>
              <a:rPr lang="en-US" altLang="zh-CN" sz="2400" b="1" dirty="0">
                <a:solidFill>
                  <a:srgbClr val="0000CC"/>
                </a:solidFill>
              </a:rPr>
              <a:t>-７】</a:t>
            </a:r>
            <a:r>
              <a:rPr lang="zh-CN" altLang="en-US" sz="2400" b="1" dirty="0">
                <a:solidFill>
                  <a:srgbClr val="0000CC"/>
                </a:solidFill>
              </a:rPr>
              <a:t>用</a:t>
            </a:r>
            <a:r>
              <a:rPr lang="en-US" altLang="zh-CN" sz="2400" b="1" dirty="0" err="1">
                <a:solidFill>
                  <a:srgbClr val="0000CC"/>
                </a:solidFill>
              </a:rPr>
              <a:t>setiosflags</a:t>
            </a:r>
            <a:r>
              <a:rPr lang="zh-CN" altLang="en-US" sz="2400" b="1" dirty="0">
                <a:solidFill>
                  <a:srgbClr val="0000CC"/>
                </a:solidFill>
              </a:rPr>
              <a:t>和 </a:t>
            </a:r>
            <a:r>
              <a:rPr lang="en-US" altLang="zh-CN" sz="2400" b="1" dirty="0" err="1">
                <a:solidFill>
                  <a:srgbClr val="0000CC"/>
                </a:solidFill>
              </a:rPr>
              <a:t>resetiosflags</a:t>
            </a:r>
            <a:r>
              <a:rPr lang="zh-CN" altLang="en-US" sz="2400" b="1" dirty="0">
                <a:solidFill>
                  <a:srgbClr val="0000CC"/>
                </a:solidFill>
              </a:rPr>
              <a:t>设置 和取消输出数据的对齐方式。</a:t>
            </a:r>
          </a:p>
          <a:p>
            <a:pPr lvl="1" eaLnBrk="1" hangingPunct="1">
              <a:lnSpc>
                <a:spcPct val="90000"/>
              </a:lnSpc>
              <a:buFontTx/>
              <a:buNone/>
            </a:pPr>
            <a:r>
              <a:rPr lang="en-US" altLang="zh-CN" sz="2000" b="1" dirty="0"/>
              <a:t>//Eg1-7.cpp</a:t>
            </a:r>
          </a:p>
          <a:p>
            <a:pPr lvl="1" eaLnBrk="1" hangingPunct="1">
              <a:lnSpc>
                <a:spcPct val="90000"/>
              </a:lnSpc>
              <a:buFontTx/>
              <a:buNone/>
            </a:pPr>
            <a:r>
              <a:rPr lang="en-US" altLang="zh-CN" sz="2000" b="1" dirty="0"/>
              <a:t>#include&lt;</a:t>
            </a:r>
            <a:r>
              <a:rPr lang="en-US" altLang="zh-CN" sz="2000" b="1" dirty="0" err="1"/>
              <a:t>iostream</a:t>
            </a:r>
            <a:r>
              <a:rPr lang="en-US" altLang="zh-CN" sz="2000" b="1" dirty="0"/>
              <a:t>&gt;		</a:t>
            </a:r>
          </a:p>
          <a:p>
            <a:pPr lvl="1" eaLnBrk="1" hangingPunct="1">
              <a:lnSpc>
                <a:spcPct val="90000"/>
              </a:lnSpc>
              <a:buFontTx/>
              <a:buNone/>
            </a:pPr>
            <a:r>
              <a:rPr lang="en-US" altLang="zh-CN" sz="2000" b="1" dirty="0"/>
              <a:t>#include&lt;</a:t>
            </a:r>
            <a:r>
              <a:rPr lang="en-US" altLang="zh-CN" sz="2000" b="1" dirty="0" err="1"/>
              <a:t>iomanip</a:t>
            </a:r>
            <a:r>
              <a:rPr lang="en-US" altLang="zh-CN" sz="2000" b="1" dirty="0"/>
              <a:t>&gt;				    </a:t>
            </a:r>
          </a:p>
          <a:p>
            <a:pPr lvl="1" eaLnBrk="1" hangingPunct="1">
              <a:lnSpc>
                <a:spcPct val="90000"/>
              </a:lnSpc>
              <a:buFontTx/>
              <a:buNone/>
            </a:pPr>
            <a:r>
              <a:rPr lang="en-US" altLang="zh-CN" sz="2000" b="1" dirty="0"/>
              <a:t>void main(){	</a:t>
            </a:r>
          </a:p>
          <a:p>
            <a:pPr lvl="1" eaLnBrk="1" hangingPunct="1">
              <a:lnSpc>
                <a:spcPct val="90000"/>
              </a:lnSpc>
              <a:buFontTx/>
              <a:buNone/>
            </a:pPr>
            <a:r>
              <a:rPr lang="en-US" altLang="zh-CN" sz="2000" b="1" dirty="0" err="1"/>
              <a:t>std</a:t>
            </a:r>
            <a:r>
              <a:rPr lang="en-US" altLang="zh-CN" sz="2000" b="1" dirty="0"/>
              <a:t>::</a:t>
            </a:r>
            <a:r>
              <a:rPr lang="en-US" altLang="zh-CN" sz="2000" b="1" dirty="0" err="1"/>
              <a:t>cout</a:t>
            </a:r>
            <a:r>
              <a:rPr lang="en-US" altLang="zh-CN" sz="2000" b="1" dirty="0"/>
              <a:t>&lt;&lt;“123456781234567812345678”</a:t>
            </a:r>
          </a:p>
          <a:p>
            <a:pPr lvl="1" eaLnBrk="1" hangingPunct="1">
              <a:lnSpc>
                <a:spcPct val="90000"/>
              </a:lnSpc>
              <a:buFontTx/>
              <a:buNone/>
            </a:pPr>
            <a:r>
              <a:rPr lang="en-US" altLang="zh-CN" sz="2000" b="1" dirty="0"/>
              <a:t>                      &lt;&lt; </a:t>
            </a:r>
            <a:r>
              <a:rPr lang="en-US" altLang="zh-CN" sz="2000" b="1" dirty="0" err="1"/>
              <a:t>std</a:t>
            </a:r>
            <a:r>
              <a:rPr lang="en-US" altLang="zh-CN" sz="2000" b="1" dirty="0"/>
              <a:t>:: </a:t>
            </a:r>
            <a:r>
              <a:rPr lang="en-US" altLang="zh-CN" sz="2000" b="1" dirty="0" err="1"/>
              <a:t>endl</a:t>
            </a:r>
            <a:r>
              <a:rPr lang="en-US" altLang="zh-CN" sz="2000" b="1" dirty="0"/>
              <a:t>; 	 </a:t>
            </a:r>
          </a:p>
          <a:p>
            <a:pPr lvl="1" eaLnBrk="1" hangingPunct="1">
              <a:lnSpc>
                <a:spcPct val="90000"/>
              </a:lnSpc>
              <a:buFontTx/>
              <a:buNone/>
            </a:pPr>
            <a:r>
              <a:rPr lang="en-US" altLang="zh-CN" sz="2000" b="1" dirty="0" err="1"/>
              <a:t>std</a:t>
            </a:r>
            <a:r>
              <a:rPr lang="en-US" altLang="zh-CN" sz="2000" b="1" dirty="0"/>
              <a:t>:: </a:t>
            </a:r>
            <a:r>
              <a:rPr lang="en-US" altLang="zh-CN" sz="2000" b="1" dirty="0" err="1"/>
              <a:t>cout</a:t>
            </a:r>
            <a:r>
              <a:rPr lang="en-US" altLang="zh-CN" sz="2000" b="1" dirty="0"/>
              <a:t>&lt;&lt;</a:t>
            </a:r>
            <a:r>
              <a:rPr lang="en-US" altLang="zh-CN" sz="2000" b="1" dirty="0" err="1"/>
              <a:t>setiosflags</a:t>
            </a:r>
            <a:r>
              <a:rPr lang="en-US" altLang="zh-CN" sz="2000" b="1" dirty="0"/>
              <a:t>(</a:t>
            </a:r>
            <a:r>
              <a:rPr lang="en-US" altLang="zh-CN" sz="2000" b="1" dirty="0" err="1"/>
              <a:t>ios</a:t>
            </a:r>
            <a:r>
              <a:rPr lang="en-US" altLang="zh-CN" sz="2000" b="1" dirty="0"/>
              <a:t>::left)&lt;&lt;</a:t>
            </a:r>
            <a:r>
              <a:rPr lang="en-US" altLang="zh-CN" sz="2000" b="1" dirty="0" err="1"/>
              <a:t>setw</a:t>
            </a:r>
            <a:r>
              <a:rPr lang="en-US" altLang="zh-CN" sz="2000" b="1" dirty="0"/>
              <a:t>(8)</a:t>
            </a:r>
          </a:p>
          <a:p>
            <a:pPr lvl="1" eaLnBrk="1" hangingPunct="1">
              <a:lnSpc>
                <a:spcPct val="90000"/>
              </a:lnSpc>
              <a:buFontTx/>
              <a:buNone/>
            </a:pPr>
            <a:r>
              <a:rPr lang="en-US" altLang="zh-CN" sz="2000" b="1" dirty="0"/>
              <a:t>		       &lt;&lt;456&lt;&lt;</a:t>
            </a:r>
            <a:r>
              <a:rPr lang="en-US" altLang="zh-CN" sz="2000" b="1" dirty="0" err="1"/>
              <a:t>setw</a:t>
            </a:r>
            <a:r>
              <a:rPr lang="en-US" altLang="zh-CN" sz="2000" b="1" dirty="0"/>
              <a:t>(8)&lt;&lt;123&lt;&lt; </a:t>
            </a:r>
            <a:r>
              <a:rPr lang="en-US" altLang="zh-CN" sz="2000" b="1" dirty="0" err="1"/>
              <a:t>std</a:t>
            </a:r>
            <a:r>
              <a:rPr lang="en-US" altLang="zh-CN" sz="2000" b="1" dirty="0"/>
              <a:t>::</a:t>
            </a:r>
            <a:r>
              <a:rPr lang="en-US" altLang="zh-CN" sz="2000" b="1" dirty="0" err="1"/>
              <a:t>endl</a:t>
            </a:r>
            <a:r>
              <a:rPr lang="en-US" altLang="zh-CN" sz="2000" b="1" dirty="0"/>
              <a:t>; 	</a:t>
            </a:r>
          </a:p>
          <a:p>
            <a:pPr lvl="1" eaLnBrk="1" hangingPunct="1">
              <a:lnSpc>
                <a:spcPct val="90000"/>
              </a:lnSpc>
              <a:buFontTx/>
              <a:buNone/>
            </a:pPr>
            <a:r>
              <a:rPr lang="en-US" altLang="zh-CN" sz="2000" b="1" dirty="0" err="1"/>
              <a:t>std</a:t>
            </a:r>
            <a:r>
              <a:rPr lang="en-US" altLang="zh-CN" sz="2000" b="1" dirty="0"/>
              <a:t>:: </a:t>
            </a:r>
            <a:r>
              <a:rPr lang="en-US" altLang="zh-CN" sz="2000" b="1" dirty="0" err="1"/>
              <a:t>cout</a:t>
            </a:r>
            <a:r>
              <a:rPr lang="en-US" altLang="zh-CN" sz="2000" b="1" dirty="0"/>
              <a:t>&lt;&lt;</a:t>
            </a:r>
            <a:r>
              <a:rPr lang="en-US" altLang="zh-CN" sz="2000" b="1" dirty="0" err="1"/>
              <a:t>resetiosflags</a:t>
            </a:r>
            <a:r>
              <a:rPr lang="en-US" altLang="zh-CN" sz="2000" b="1" dirty="0"/>
              <a:t>(</a:t>
            </a:r>
            <a:r>
              <a:rPr lang="en-US" altLang="zh-CN" sz="2000" b="1" dirty="0" err="1"/>
              <a:t>ios</a:t>
            </a:r>
            <a:r>
              <a:rPr lang="en-US" altLang="zh-CN" sz="2000" b="1" dirty="0"/>
              <a:t>::left)&lt;&lt;</a:t>
            </a:r>
            <a:r>
              <a:rPr lang="en-US" altLang="zh-CN" sz="2000" b="1" dirty="0" err="1"/>
              <a:t>setw</a:t>
            </a:r>
            <a:r>
              <a:rPr lang="en-US" altLang="zh-CN" sz="2000" b="1" dirty="0"/>
              <a:t>(8)</a:t>
            </a:r>
          </a:p>
          <a:p>
            <a:pPr lvl="1" eaLnBrk="1" hangingPunct="1">
              <a:lnSpc>
                <a:spcPct val="90000"/>
              </a:lnSpc>
              <a:buFontTx/>
              <a:buNone/>
            </a:pPr>
            <a:r>
              <a:rPr lang="en-US" altLang="zh-CN" sz="2000" b="1" dirty="0"/>
              <a:t>             &lt;&lt;123&lt;&lt; </a:t>
            </a:r>
            <a:r>
              <a:rPr lang="en-US" altLang="zh-CN" sz="2000" b="1" dirty="0" err="1"/>
              <a:t>std</a:t>
            </a:r>
            <a:r>
              <a:rPr lang="en-US" altLang="zh-CN" sz="2000" b="1" dirty="0"/>
              <a:t>:: </a:t>
            </a:r>
            <a:r>
              <a:rPr lang="en-US" altLang="zh-CN" sz="2000" b="1" dirty="0" err="1"/>
              <a:t>endl</a:t>
            </a:r>
            <a:r>
              <a:rPr lang="en-US" altLang="zh-CN" sz="2000" b="1" dirty="0"/>
              <a:t>;  </a:t>
            </a:r>
          </a:p>
          <a:p>
            <a:pPr lvl="1" eaLnBrk="1" hangingPunct="1">
              <a:lnSpc>
                <a:spcPct val="90000"/>
              </a:lnSpc>
              <a:buFontTx/>
              <a:buNone/>
            </a:pPr>
            <a:r>
              <a:rPr lang="en-US" altLang="zh-CN" sz="2000" b="1" dirty="0"/>
              <a:t>	}</a:t>
            </a:r>
          </a:p>
        </p:txBody>
      </p:sp>
    </p:spTree>
    <p:extLst>
      <p:ext uri="{BB962C8B-B14F-4D97-AF65-F5344CB8AC3E}">
        <p14:creationId xmlns:p14="http://schemas.microsoft.com/office/powerpoint/2010/main" val="1061118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035">
                                            <p:txEl>
                                              <p:pRg st="1" end="1"/>
                                            </p:txEl>
                                          </p:spTgt>
                                        </p:tgtEl>
                                        <p:attrNameLst>
                                          <p:attrName>style.visibility</p:attrName>
                                        </p:attrNameLst>
                                      </p:cBhvr>
                                      <p:to>
                                        <p:strVal val="visible"/>
                                      </p:to>
                                    </p:set>
                                    <p:animEffect transition="in" filter="blinds(horizontal)">
                                      <p:cBhvr>
                                        <p:cTn id="7" dur="500"/>
                                        <p:tgtEl>
                                          <p:spTgt spid="4403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035">
                                            <p:txEl>
                                              <p:pRg st="2" end="2"/>
                                            </p:txEl>
                                          </p:spTgt>
                                        </p:tgtEl>
                                        <p:attrNameLst>
                                          <p:attrName>style.visibility</p:attrName>
                                        </p:attrNameLst>
                                      </p:cBhvr>
                                      <p:to>
                                        <p:strVal val="visible"/>
                                      </p:to>
                                    </p:set>
                                    <p:animEffect transition="in" filter="blinds(horizontal)">
                                      <p:cBhvr>
                                        <p:cTn id="10" dur="500"/>
                                        <p:tgtEl>
                                          <p:spTgt spid="44035">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4035">
                                            <p:txEl>
                                              <p:pRg st="3" end="3"/>
                                            </p:txEl>
                                          </p:spTgt>
                                        </p:tgtEl>
                                        <p:attrNameLst>
                                          <p:attrName>style.visibility</p:attrName>
                                        </p:attrNameLst>
                                      </p:cBhvr>
                                      <p:to>
                                        <p:strVal val="visible"/>
                                      </p:to>
                                    </p:set>
                                    <p:animEffect transition="in" filter="blinds(horizontal)">
                                      <p:cBhvr>
                                        <p:cTn id="13" dur="500"/>
                                        <p:tgtEl>
                                          <p:spTgt spid="44035">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4035">
                                            <p:txEl>
                                              <p:pRg st="4" end="4"/>
                                            </p:txEl>
                                          </p:spTgt>
                                        </p:tgtEl>
                                        <p:attrNameLst>
                                          <p:attrName>style.visibility</p:attrName>
                                        </p:attrNameLst>
                                      </p:cBhvr>
                                      <p:to>
                                        <p:strVal val="visible"/>
                                      </p:to>
                                    </p:set>
                                    <p:animEffect transition="in" filter="blinds(horizontal)">
                                      <p:cBhvr>
                                        <p:cTn id="16" dur="500"/>
                                        <p:tgtEl>
                                          <p:spTgt spid="44035">
                                            <p:txEl>
                                              <p:pRg st="4" end="4"/>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4035">
                                            <p:txEl>
                                              <p:pRg st="5" end="5"/>
                                            </p:txEl>
                                          </p:spTgt>
                                        </p:tgtEl>
                                        <p:attrNameLst>
                                          <p:attrName>style.visibility</p:attrName>
                                        </p:attrNameLst>
                                      </p:cBhvr>
                                      <p:to>
                                        <p:strVal val="visible"/>
                                      </p:to>
                                    </p:set>
                                    <p:animEffect transition="in" filter="blinds(horizontal)">
                                      <p:cBhvr>
                                        <p:cTn id="19" dur="500"/>
                                        <p:tgtEl>
                                          <p:spTgt spid="44035">
                                            <p:txEl>
                                              <p:pRg st="5" end="5"/>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44035">
                                            <p:txEl>
                                              <p:pRg st="6" end="6"/>
                                            </p:txEl>
                                          </p:spTgt>
                                        </p:tgtEl>
                                        <p:attrNameLst>
                                          <p:attrName>style.visibility</p:attrName>
                                        </p:attrNameLst>
                                      </p:cBhvr>
                                      <p:to>
                                        <p:strVal val="visible"/>
                                      </p:to>
                                    </p:set>
                                    <p:animEffect transition="in" filter="blinds(horizontal)">
                                      <p:cBhvr>
                                        <p:cTn id="22" dur="500"/>
                                        <p:tgtEl>
                                          <p:spTgt spid="44035">
                                            <p:txEl>
                                              <p:pRg st="6" end="6"/>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44035">
                                            <p:txEl>
                                              <p:pRg st="7" end="7"/>
                                            </p:txEl>
                                          </p:spTgt>
                                        </p:tgtEl>
                                        <p:attrNameLst>
                                          <p:attrName>style.visibility</p:attrName>
                                        </p:attrNameLst>
                                      </p:cBhvr>
                                      <p:to>
                                        <p:strVal val="visible"/>
                                      </p:to>
                                    </p:set>
                                    <p:animEffect transition="in" filter="blinds(horizontal)">
                                      <p:cBhvr>
                                        <p:cTn id="25" dur="500"/>
                                        <p:tgtEl>
                                          <p:spTgt spid="44035">
                                            <p:txEl>
                                              <p:pRg st="7" end="7"/>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44035">
                                            <p:txEl>
                                              <p:pRg st="8" end="8"/>
                                            </p:txEl>
                                          </p:spTgt>
                                        </p:tgtEl>
                                        <p:attrNameLst>
                                          <p:attrName>style.visibility</p:attrName>
                                        </p:attrNameLst>
                                      </p:cBhvr>
                                      <p:to>
                                        <p:strVal val="visible"/>
                                      </p:to>
                                    </p:set>
                                    <p:animEffect transition="in" filter="blinds(horizontal)">
                                      <p:cBhvr>
                                        <p:cTn id="28" dur="500"/>
                                        <p:tgtEl>
                                          <p:spTgt spid="44035">
                                            <p:txEl>
                                              <p:pRg st="8" end="8"/>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44035">
                                            <p:txEl>
                                              <p:pRg st="9" end="9"/>
                                            </p:txEl>
                                          </p:spTgt>
                                        </p:tgtEl>
                                        <p:attrNameLst>
                                          <p:attrName>style.visibility</p:attrName>
                                        </p:attrNameLst>
                                      </p:cBhvr>
                                      <p:to>
                                        <p:strVal val="visible"/>
                                      </p:to>
                                    </p:set>
                                    <p:animEffect transition="in" filter="blinds(horizontal)">
                                      <p:cBhvr>
                                        <p:cTn id="31" dur="500"/>
                                        <p:tgtEl>
                                          <p:spTgt spid="44035">
                                            <p:txEl>
                                              <p:pRg st="9" end="9"/>
                                            </p:txEl>
                                          </p:spTgt>
                                        </p:tgtEl>
                                      </p:cBhvr>
                                    </p:animEffect>
                                  </p:childTnLst>
                                </p:cTn>
                              </p:par>
                              <p:par>
                                <p:cTn id="32" presetID="3" presetClass="entr" presetSubtype="10" fill="hold" nodeType="withEffect">
                                  <p:stCondLst>
                                    <p:cond delay="0"/>
                                  </p:stCondLst>
                                  <p:childTnLst>
                                    <p:set>
                                      <p:cBhvr>
                                        <p:cTn id="33" dur="1" fill="hold">
                                          <p:stCondLst>
                                            <p:cond delay="0"/>
                                          </p:stCondLst>
                                        </p:cTn>
                                        <p:tgtEl>
                                          <p:spTgt spid="44035">
                                            <p:txEl>
                                              <p:pRg st="10" end="10"/>
                                            </p:txEl>
                                          </p:spTgt>
                                        </p:tgtEl>
                                        <p:attrNameLst>
                                          <p:attrName>style.visibility</p:attrName>
                                        </p:attrNameLst>
                                      </p:cBhvr>
                                      <p:to>
                                        <p:strVal val="visible"/>
                                      </p:to>
                                    </p:set>
                                    <p:animEffect transition="in" filter="blinds(horizontal)">
                                      <p:cBhvr>
                                        <p:cTn id="34" dur="500"/>
                                        <p:tgtEl>
                                          <p:spTgt spid="44035">
                                            <p:txEl>
                                              <p:pRg st="10" end="10"/>
                                            </p:txEl>
                                          </p:spTgt>
                                        </p:tgtEl>
                                      </p:cBhvr>
                                    </p:animEffect>
                                  </p:childTnLst>
                                </p:cTn>
                              </p:par>
                              <p:par>
                                <p:cTn id="35" presetID="3" presetClass="entr" presetSubtype="10" fill="hold" nodeType="withEffect">
                                  <p:stCondLst>
                                    <p:cond delay="0"/>
                                  </p:stCondLst>
                                  <p:childTnLst>
                                    <p:set>
                                      <p:cBhvr>
                                        <p:cTn id="36" dur="1" fill="hold">
                                          <p:stCondLst>
                                            <p:cond delay="0"/>
                                          </p:stCondLst>
                                        </p:cTn>
                                        <p:tgtEl>
                                          <p:spTgt spid="44035">
                                            <p:txEl>
                                              <p:pRg st="11" end="11"/>
                                            </p:txEl>
                                          </p:spTgt>
                                        </p:tgtEl>
                                        <p:attrNameLst>
                                          <p:attrName>style.visibility</p:attrName>
                                        </p:attrNameLst>
                                      </p:cBhvr>
                                      <p:to>
                                        <p:strVal val="visible"/>
                                      </p:to>
                                    </p:set>
                                    <p:animEffect transition="in" filter="blinds(horizontal)">
                                      <p:cBhvr>
                                        <p:cTn id="37" dur="500"/>
                                        <p:tgtEl>
                                          <p:spTgt spid="44035">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1.4.5  </a:t>
            </a:r>
            <a:r>
              <a:rPr lang="zh-CN" altLang="zh-CN" b="1" dirty="0">
                <a:solidFill>
                  <a:srgbClr val="FF0000"/>
                </a:solidFill>
              </a:rPr>
              <a:t>输出格式</a:t>
            </a:r>
            <a:r>
              <a:rPr lang="zh-CN" altLang="zh-CN" b="1" dirty="0"/>
              <a:t>控制符</a:t>
            </a:r>
            <a:endParaRPr lang="zh-CN" altLang="en-US" dirty="0"/>
          </a:p>
        </p:txBody>
      </p:sp>
      <p:sp>
        <p:nvSpPr>
          <p:cNvPr id="3" name="内容占位符 2"/>
          <p:cNvSpPr>
            <a:spLocks noGrp="1"/>
          </p:cNvSpPr>
          <p:nvPr>
            <p:ph idx="1"/>
          </p:nvPr>
        </p:nvSpPr>
        <p:spPr/>
        <p:txBody>
          <a:bodyPr/>
          <a:lstStyle/>
          <a:p>
            <a:pPr>
              <a:spcBef>
                <a:spcPct val="0"/>
              </a:spcBef>
              <a:buFontTx/>
              <a:buNone/>
            </a:pPr>
            <a:r>
              <a:rPr lang="en-US" altLang="zh-CN" sz="2000" b="1" dirty="0">
                <a:solidFill>
                  <a:srgbClr val="0000CC"/>
                </a:solidFill>
              </a:rPr>
              <a:t>4. </a:t>
            </a:r>
            <a:r>
              <a:rPr lang="zh-CN" altLang="en-US" sz="2000" b="1" dirty="0">
                <a:solidFill>
                  <a:srgbClr val="0000CC"/>
                </a:solidFill>
              </a:rPr>
              <a:t>输出填充字符</a:t>
            </a:r>
            <a:r>
              <a:rPr lang="en-US" altLang="zh-CN" sz="2000" b="1" dirty="0">
                <a:solidFill>
                  <a:srgbClr val="0000CC"/>
                </a:solidFill>
              </a:rPr>
              <a:t>(</a:t>
            </a:r>
            <a:r>
              <a:rPr lang="zh-CN" altLang="en-US" sz="2000" b="1" dirty="0">
                <a:solidFill>
                  <a:srgbClr val="0000CC"/>
                </a:solidFill>
              </a:rPr>
              <a:t>用指定字符填充空白</a:t>
            </a:r>
            <a:r>
              <a:rPr lang="en-US" altLang="zh-CN" sz="2000" b="1" dirty="0">
                <a:solidFill>
                  <a:srgbClr val="0000CC"/>
                </a:solidFill>
              </a:rPr>
              <a:t>)——</a:t>
            </a:r>
            <a:r>
              <a:rPr lang="zh-CN" altLang="en-US" sz="2000" b="1" dirty="0">
                <a:solidFill>
                  <a:srgbClr val="0000CC"/>
                </a:solidFill>
              </a:rPr>
              <a:t>补充内容</a:t>
            </a:r>
            <a:endParaRPr lang="en-US" altLang="zh-CN" sz="2000" b="1" dirty="0">
              <a:solidFill>
                <a:srgbClr val="0000CC"/>
              </a:solidFill>
            </a:endParaRPr>
          </a:p>
          <a:p>
            <a:pPr>
              <a:spcBef>
                <a:spcPct val="0"/>
              </a:spcBef>
              <a:buFontTx/>
              <a:buNone/>
            </a:pPr>
            <a:r>
              <a:rPr lang="en-US" altLang="zh-CN" sz="1600" b="1" dirty="0" err="1"/>
              <a:t>std</a:t>
            </a:r>
            <a:r>
              <a:rPr lang="en-US" altLang="zh-CN" sz="1600" b="1" dirty="0"/>
              <a:t>::</a:t>
            </a:r>
            <a:r>
              <a:rPr lang="en-US" altLang="zh-CN" sz="1600" b="1" dirty="0" err="1"/>
              <a:t>cout.fill</a:t>
            </a:r>
            <a:r>
              <a:rPr lang="en-US" altLang="zh-CN" sz="1600" b="1" dirty="0"/>
              <a:t>(</a:t>
            </a:r>
            <a:r>
              <a:rPr lang="en-US" altLang="zh-CN" sz="1600" b="1" dirty="0" err="1"/>
              <a:t>ch</a:t>
            </a:r>
            <a:r>
              <a:rPr lang="en-US" altLang="zh-CN" sz="1600" b="1" dirty="0"/>
              <a:t>);</a:t>
            </a:r>
          </a:p>
          <a:p>
            <a:pPr>
              <a:spcBef>
                <a:spcPct val="0"/>
              </a:spcBef>
              <a:buFontTx/>
              <a:buNone/>
            </a:pPr>
            <a:r>
              <a:rPr lang="en-US" altLang="zh-CN" sz="1600" b="1" dirty="0" err="1"/>
              <a:t>std</a:t>
            </a:r>
            <a:r>
              <a:rPr lang="en-US" altLang="zh-CN" sz="1600" b="1" dirty="0"/>
              <a:t>::</a:t>
            </a:r>
            <a:r>
              <a:rPr lang="en-US" altLang="zh-CN" sz="1600" b="1" dirty="0" err="1"/>
              <a:t>cout</a:t>
            </a:r>
            <a:r>
              <a:rPr lang="en-US" altLang="zh-CN" sz="1600" b="1" dirty="0"/>
              <a:t>&lt;&lt; </a:t>
            </a:r>
            <a:r>
              <a:rPr lang="en-US" altLang="zh-CN" sz="1600" b="1" dirty="0" err="1"/>
              <a:t>std</a:t>
            </a:r>
            <a:r>
              <a:rPr lang="en-US" altLang="zh-CN" sz="1600" b="1" dirty="0"/>
              <a:t>::</a:t>
            </a:r>
            <a:r>
              <a:rPr lang="en-US" altLang="zh-CN" sz="1600" b="1" dirty="0" err="1"/>
              <a:t>setfill</a:t>
            </a:r>
            <a:r>
              <a:rPr lang="en-US" altLang="zh-CN" sz="1600" b="1" dirty="0"/>
              <a:t>(</a:t>
            </a:r>
            <a:r>
              <a:rPr lang="en-US" altLang="zh-CN" sz="1600" b="1" dirty="0" err="1"/>
              <a:t>ch</a:t>
            </a:r>
            <a:r>
              <a:rPr lang="en-US" altLang="zh-CN" sz="1600" b="1" dirty="0"/>
              <a:t>);</a:t>
            </a:r>
            <a:endParaRPr lang="zh-CN" altLang="en-US" sz="1600" b="1" dirty="0"/>
          </a:p>
          <a:p>
            <a:pPr>
              <a:buFontTx/>
              <a:buNone/>
            </a:pPr>
            <a:endParaRPr lang="en-US" altLang="zh-CN" sz="1600" b="1" dirty="0"/>
          </a:p>
          <a:p>
            <a:pPr>
              <a:buFontTx/>
              <a:buNone/>
            </a:pPr>
            <a:r>
              <a:rPr lang="en-US" altLang="zh-CN" sz="1600" b="1" dirty="0"/>
              <a:t>【</a:t>
            </a:r>
            <a:r>
              <a:rPr lang="zh-CN" altLang="en-US" sz="1600" b="1" dirty="0"/>
              <a:t>例</a:t>
            </a:r>
            <a:r>
              <a:rPr lang="en-US" altLang="zh-CN" sz="1600" b="1" dirty="0"/>
              <a:t>】</a:t>
            </a:r>
            <a:r>
              <a:rPr lang="zh-CN" altLang="en-US" sz="1600" b="1" dirty="0"/>
              <a:t>用</a:t>
            </a:r>
            <a:r>
              <a:rPr lang="en-US" altLang="zh-CN" sz="1600" b="1" dirty="0"/>
              <a:t>fill</a:t>
            </a:r>
            <a:r>
              <a:rPr lang="zh-CN" altLang="en-US" sz="1600" b="1" dirty="0"/>
              <a:t>和</a:t>
            </a:r>
            <a:r>
              <a:rPr lang="en-US" altLang="zh-CN" sz="1600" b="1" dirty="0" err="1"/>
              <a:t>setfill</a:t>
            </a:r>
            <a:r>
              <a:rPr lang="zh-CN" altLang="en-US" sz="1600" b="1" dirty="0"/>
              <a:t>设置输出填充字符。</a:t>
            </a:r>
          </a:p>
          <a:p>
            <a:pPr>
              <a:buFontTx/>
              <a:buNone/>
            </a:pPr>
            <a:r>
              <a:rPr lang="en-US" altLang="zh-CN" sz="1600" b="1" dirty="0"/>
              <a:t>//ch1-fill.cpp</a:t>
            </a:r>
          </a:p>
          <a:p>
            <a:pPr>
              <a:buFontTx/>
              <a:buNone/>
            </a:pPr>
            <a:r>
              <a:rPr lang="en-US" altLang="zh-CN" sz="1600" b="1" dirty="0"/>
              <a:t>#include&lt;</a:t>
            </a:r>
            <a:r>
              <a:rPr lang="en-US" altLang="zh-CN" sz="1600" b="1" dirty="0" err="1"/>
              <a:t>iostream</a:t>
            </a:r>
            <a:r>
              <a:rPr lang="en-US" altLang="zh-CN" sz="1600" b="1" dirty="0"/>
              <a:t>&gt;						    </a:t>
            </a:r>
          </a:p>
          <a:p>
            <a:pPr>
              <a:buFontTx/>
              <a:buNone/>
            </a:pPr>
            <a:r>
              <a:rPr lang="en-US" altLang="zh-CN" sz="1600" b="1" dirty="0"/>
              <a:t>#include&lt;</a:t>
            </a:r>
            <a:r>
              <a:rPr lang="en-US" altLang="zh-CN" sz="1600" b="1" dirty="0" err="1"/>
              <a:t>iomanip</a:t>
            </a:r>
            <a:r>
              <a:rPr lang="en-US" altLang="zh-CN" sz="1600" b="1" dirty="0"/>
              <a:t>&gt;					   </a:t>
            </a:r>
          </a:p>
          <a:p>
            <a:pPr>
              <a:buFontTx/>
              <a:buNone/>
            </a:pPr>
            <a:r>
              <a:rPr lang="en-US" altLang="zh-CN" sz="1600" b="1" dirty="0"/>
              <a:t>void main()</a:t>
            </a:r>
          </a:p>
          <a:p>
            <a:pPr>
              <a:buFontTx/>
              <a:buNone/>
            </a:pPr>
            <a:r>
              <a:rPr lang="en-US" altLang="zh-CN" sz="1600" b="1" dirty="0"/>
              <a:t>{									    </a:t>
            </a:r>
          </a:p>
          <a:p>
            <a:pPr>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&lt;&lt;"123456781234567812345678"&lt;&lt;</a:t>
            </a:r>
            <a:r>
              <a:rPr lang="en-US" altLang="zh-CN" sz="1600" b="1" dirty="0" err="1"/>
              <a:t>std</a:t>
            </a:r>
            <a:r>
              <a:rPr lang="en-US" altLang="zh-CN" sz="1600" b="1" dirty="0"/>
              <a:t>::</a:t>
            </a:r>
            <a:r>
              <a:rPr lang="en-US" altLang="zh-CN" sz="1600" b="1" dirty="0" err="1"/>
              <a:t>endl</a:t>
            </a:r>
            <a:r>
              <a:rPr lang="en-US" altLang="zh-CN" sz="1600" b="1" dirty="0"/>
              <a:t>;	    </a:t>
            </a:r>
          </a:p>
          <a:p>
            <a:pPr>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std</a:t>
            </a:r>
            <a:r>
              <a:rPr lang="en-US" altLang="zh-CN" sz="1600" b="1" dirty="0"/>
              <a:t>::</a:t>
            </a:r>
            <a:r>
              <a:rPr lang="en-US" altLang="zh-CN" sz="1600" b="1" dirty="0" err="1"/>
              <a:t>setw</a:t>
            </a:r>
            <a:r>
              <a:rPr lang="en-US" altLang="zh-CN" sz="1600" b="1" dirty="0"/>
              <a:t>(8)&lt;&lt;123&lt;&lt;</a:t>
            </a:r>
            <a:r>
              <a:rPr lang="en-US" altLang="zh-CN" sz="1600" b="1" dirty="0" err="1"/>
              <a:t>std</a:t>
            </a:r>
            <a:r>
              <a:rPr lang="en-US" altLang="zh-CN" sz="1600" b="1" dirty="0"/>
              <a:t>::</a:t>
            </a:r>
            <a:r>
              <a:rPr lang="en-US" altLang="zh-CN" sz="1600" b="1" dirty="0" err="1"/>
              <a:t>setw</a:t>
            </a:r>
            <a:r>
              <a:rPr lang="en-US" altLang="zh-CN" sz="1600" b="1" dirty="0"/>
              <a:t>(8)&lt;&lt;456&lt;&lt;</a:t>
            </a:r>
            <a:r>
              <a:rPr lang="en-US" altLang="zh-CN" sz="1600" b="1" dirty="0" err="1"/>
              <a:t>std</a:t>
            </a:r>
            <a:r>
              <a:rPr lang="en-US" altLang="zh-CN" sz="1600" b="1" dirty="0"/>
              <a:t>::</a:t>
            </a:r>
            <a:r>
              <a:rPr lang="en-US" altLang="zh-CN" sz="1600" b="1" dirty="0" err="1"/>
              <a:t>setw</a:t>
            </a:r>
            <a:r>
              <a:rPr lang="en-US" altLang="zh-CN" sz="1600" b="1" dirty="0"/>
              <a:t>(8)&lt;&lt;789&lt;&lt;</a:t>
            </a:r>
            <a:r>
              <a:rPr lang="en-US" altLang="zh-CN" sz="1600" b="1" dirty="0" err="1"/>
              <a:t>std</a:t>
            </a:r>
            <a:r>
              <a:rPr lang="en-US" altLang="zh-CN" sz="1600" b="1" dirty="0"/>
              <a:t>::</a:t>
            </a:r>
            <a:r>
              <a:rPr lang="en-US" altLang="zh-CN" sz="1600" b="1" dirty="0" err="1"/>
              <a:t>endl</a:t>
            </a:r>
            <a:r>
              <a:rPr lang="en-US" altLang="zh-CN" sz="1600" b="1" dirty="0"/>
              <a:t>; </a:t>
            </a:r>
          </a:p>
          <a:p>
            <a:pPr>
              <a:buFontTx/>
              <a:buNone/>
            </a:pPr>
            <a:r>
              <a:rPr lang="en-US" altLang="zh-CN" sz="1600" b="1" dirty="0"/>
              <a:t>	</a:t>
            </a:r>
            <a:r>
              <a:rPr lang="en-US" altLang="zh-CN" sz="1600" b="1" dirty="0" err="1"/>
              <a:t>std</a:t>
            </a:r>
            <a:r>
              <a:rPr lang="en-US" altLang="zh-CN" sz="1600" b="1" dirty="0"/>
              <a:t>::</a:t>
            </a:r>
            <a:r>
              <a:rPr lang="en-US" altLang="zh-CN" sz="1600" b="1" dirty="0" err="1"/>
              <a:t>cout.fill</a:t>
            </a:r>
            <a:r>
              <a:rPr lang="en-US" altLang="zh-CN" sz="1600" b="1" dirty="0"/>
              <a:t>('@');                                                           </a:t>
            </a:r>
          </a:p>
          <a:p>
            <a:pPr>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std</a:t>
            </a:r>
            <a:r>
              <a:rPr lang="en-US" altLang="zh-CN" sz="1600" b="1" dirty="0"/>
              <a:t>::</a:t>
            </a:r>
            <a:r>
              <a:rPr lang="en-US" altLang="zh-CN" sz="1600" b="1" dirty="0" err="1"/>
              <a:t>setw</a:t>
            </a:r>
            <a:r>
              <a:rPr lang="en-US" altLang="zh-CN" sz="1600" b="1" dirty="0"/>
              <a:t>(8)&lt;&lt;123&lt;&lt;</a:t>
            </a:r>
            <a:r>
              <a:rPr lang="en-US" altLang="zh-CN" sz="1600" b="1" dirty="0" err="1"/>
              <a:t>std</a:t>
            </a:r>
            <a:r>
              <a:rPr lang="en-US" altLang="zh-CN" sz="1600" b="1" dirty="0"/>
              <a:t>::</a:t>
            </a:r>
            <a:r>
              <a:rPr lang="en-US" altLang="zh-CN" sz="1600" b="1" dirty="0" err="1"/>
              <a:t>setw</a:t>
            </a:r>
            <a:r>
              <a:rPr lang="en-US" altLang="zh-CN" sz="1600" b="1" dirty="0"/>
              <a:t>(8)&lt;&lt;456&lt;&lt;</a:t>
            </a:r>
            <a:r>
              <a:rPr lang="en-US" altLang="zh-CN" sz="1600" b="1" dirty="0" err="1"/>
              <a:t>std</a:t>
            </a:r>
            <a:r>
              <a:rPr lang="en-US" altLang="zh-CN" sz="1600" b="1" dirty="0"/>
              <a:t>::</a:t>
            </a:r>
            <a:r>
              <a:rPr lang="en-US" altLang="zh-CN" sz="1600" b="1" dirty="0" err="1"/>
              <a:t>setw</a:t>
            </a:r>
            <a:r>
              <a:rPr lang="en-US" altLang="zh-CN" sz="1600" b="1" dirty="0"/>
              <a:t>(8)&lt;&lt;789&lt;&lt;</a:t>
            </a:r>
            <a:r>
              <a:rPr lang="en-US" altLang="zh-CN" sz="1600" b="1" dirty="0" err="1"/>
              <a:t>std</a:t>
            </a:r>
            <a:r>
              <a:rPr lang="en-US" altLang="zh-CN" sz="1600" b="1" dirty="0"/>
              <a:t>::</a:t>
            </a:r>
            <a:r>
              <a:rPr lang="en-US" altLang="zh-CN" sz="1600" b="1" dirty="0" err="1"/>
              <a:t>endl</a:t>
            </a:r>
            <a:r>
              <a:rPr lang="en-US" altLang="zh-CN" sz="1600" b="1" dirty="0"/>
              <a:t>;</a:t>
            </a:r>
          </a:p>
          <a:p>
            <a:pPr>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std</a:t>
            </a:r>
            <a:r>
              <a:rPr lang="en-US" altLang="zh-CN" sz="1600" b="1" dirty="0"/>
              <a:t>::</a:t>
            </a:r>
            <a:r>
              <a:rPr lang="en-US" altLang="zh-CN" sz="1600" b="1" dirty="0" err="1"/>
              <a:t>setfill</a:t>
            </a:r>
            <a:r>
              <a:rPr lang="en-US" altLang="zh-CN" sz="1600" b="1" dirty="0"/>
              <a:t>('^');                                                  </a:t>
            </a:r>
          </a:p>
          <a:p>
            <a:pPr>
              <a:buFontTx/>
              <a:buNone/>
            </a:pPr>
            <a:r>
              <a:rPr lang="en-US" altLang="zh-CN" sz="1600" b="1" dirty="0"/>
              <a:t>	</a:t>
            </a:r>
            <a:r>
              <a:rPr lang="en-US" altLang="zh-CN" sz="1600" b="1" dirty="0" err="1"/>
              <a:t>std</a:t>
            </a:r>
            <a:r>
              <a:rPr lang="en-US" altLang="zh-CN" sz="1600" b="1" dirty="0"/>
              <a:t>::</a:t>
            </a:r>
            <a:r>
              <a:rPr lang="en-US" altLang="zh-CN" sz="1600" b="1" dirty="0" err="1"/>
              <a:t>cout</a:t>
            </a:r>
            <a:r>
              <a:rPr lang="en-US" altLang="zh-CN" sz="1600" b="1" dirty="0"/>
              <a:t>&lt;&lt;</a:t>
            </a:r>
            <a:r>
              <a:rPr lang="en-US" altLang="zh-CN" sz="1600" b="1" dirty="0" err="1"/>
              <a:t>std</a:t>
            </a:r>
            <a:r>
              <a:rPr lang="en-US" altLang="zh-CN" sz="1600" b="1" dirty="0"/>
              <a:t>::</a:t>
            </a:r>
            <a:r>
              <a:rPr lang="en-US" altLang="zh-CN" sz="1600" b="1" dirty="0" err="1"/>
              <a:t>setw</a:t>
            </a:r>
            <a:r>
              <a:rPr lang="en-US" altLang="zh-CN" sz="1600" b="1" dirty="0"/>
              <a:t>(8)&lt;&lt;123&lt;&lt;</a:t>
            </a:r>
            <a:r>
              <a:rPr lang="en-US" altLang="zh-CN" sz="1600" b="1" dirty="0" err="1"/>
              <a:t>std</a:t>
            </a:r>
            <a:r>
              <a:rPr lang="en-US" altLang="zh-CN" sz="1600" b="1" dirty="0"/>
              <a:t>::</a:t>
            </a:r>
            <a:r>
              <a:rPr lang="en-US" altLang="zh-CN" sz="1600" b="1" dirty="0" err="1"/>
              <a:t>setw</a:t>
            </a:r>
            <a:r>
              <a:rPr lang="en-US" altLang="zh-CN" sz="1600" b="1" dirty="0"/>
              <a:t>(8)&lt;&lt;456&lt;&lt;</a:t>
            </a:r>
            <a:r>
              <a:rPr lang="en-US" altLang="zh-CN" sz="1600" b="1" dirty="0" err="1"/>
              <a:t>std</a:t>
            </a:r>
            <a:r>
              <a:rPr lang="en-US" altLang="zh-CN" sz="1600" b="1" dirty="0"/>
              <a:t>::</a:t>
            </a:r>
            <a:r>
              <a:rPr lang="en-US" altLang="zh-CN" sz="1600" b="1" dirty="0" err="1"/>
              <a:t>setw</a:t>
            </a:r>
            <a:r>
              <a:rPr lang="en-US" altLang="zh-CN" sz="1600" b="1" dirty="0"/>
              <a:t>(8)&lt;&lt;789&lt;&lt;</a:t>
            </a:r>
            <a:r>
              <a:rPr lang="en-US" altLang="zh-CN" sz="1600" b="1" dirty="0" err="1"/>
              <a:t>std</a:t>
            </a:r>
            <a:r>
              <a:rPr lang="en-US" altLang="zh-CN" sz="1600" b="1" dirty="0"/>
              <a:t>::</a:t>
            </a:r>
            <a:r>
              <a:rPr lang="en-US" altLang="zh-CN" sz="1600" b="1" dirty="0" err="1"/>
              <a:t>endl</a:t>
            </a:r>
            <a:r>
              <a:rPr lang="en-US" altLang="zh-CN" sz="1600" b="1" dirty="0"/>
              <a:t>; </a:t>
            </a:r>
          </a:p>
          <a:p>
            <a:pPr>
              <a:buFontTx/>
              <a:buNone/>
            </a:pPr>
            <a:r>
              <a:rPr lang="en-US" altLang="zh-CN" sz="1600" b="1" dirty="0"/>
              <a:t>}</a:t>
            </a:r>
          </a:p>
          <a:p>
            <a:endParaRPr lang="zh-CN" altLang="en-US" sz="1600" dirty="0"/>
          </a:p>
        </p:txBody>
      </p:sp>
    </p:spTree>
    <p:extLst>
      <p:ext uri="{BB962C8B-B14F-4D97-AF65-F5344CB8AC3E}">
        <p14:creationId xmlns:p14="http://schemas.microsoft.com/office/powerpoint/2010/main" val="2888014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827584" y="0"/>
            <a:ext cx="7519988" cy="984250"/>
          </a:xfrm>
        </p:spPr>
        <p:txBody>
          <a:bodyPr/>
          <a:lstStyle/>
          <a:p>
            <a:r>
              <a:rPr lang="en-US" altLang="zh-CN" b="1" dirty="0"/>
              <a:t>1.4.6  </a:t>
            </a:r>
            <a:r>
              <a:rPr lang="zh-CN" altLang="zh-CN" b="1" dirty="0">
                <a:solidFill>
                  <a:srgbClr val="FF0000"/>
                </a:solidFill>
              </a:rPr>
              <a:t>数制</a:t>
            </a:r>
            <a:r>
              <a:rPr lang="zh-CN" altLang="zh-CN" b="1" dirty="0"/>
              <a:t>基数</a:t>
            </a:r>
          </a:p>
        </p:txBody>
      </p:sp>
      <p:sp>
        <p:nvSpPr>
          <p:cNvPr id="41987" name="Rectangle 3"/>
          <p:cNvSpPr>
            <a:spLocks noGrp="1" noChangeArrowheads="1"/>
          </p:cNvSpPr>
          <p:nvPr>
            <p:ph type="body" idx="1"/>
          </p:nvPr>
        </p:nvSpPr>
        <p:spPr>
          <a:xfrm>
            <a:off x="555328" y="1124744"/>
            <a:ext cx="8064500" cy="5472608"/>
          </a:xfrm>
        </p:spPr>
        <p:txBody>
          <a:bodyPr/>
          <a:lstStyle/>
          <a:p>
            <a:pPr eaLnBrk="1" hangingPunct="1">
              <a:lnSpc>
                <a:spcPct val="80000"/>
              </a:lnSpc>
            </a:pPr>
            <a:r>
              <a:rPr lang="zh-CN" altLang="en-US" sz="2800" b="1" dirty="0">
                <a:solidFill>
                  <a:srgbClr val="0000CC"/>
                </a:solidFill>
              </a:rPr>
              <a:t>数制基数操纵符（在</a:t>
            </a:r>
            <a:r>
              <a:rPr lang="en-US" altLang="zh-CN" sz="2800" b="1" dirty="0" err="1">
                <a:solidFill>
                  <a:srgbClr val="0000CC"/>
                </a:solidFill>
              </a:rPr>
              <a:t>iostream</a:t>
            </a:r>
            <a:r>
              <a:rPr lang="zh-CN" altLang="en-US" sz="2800" b="1" dirty="0">
                <a:solidFill>
                  <a:srgbClr val="0000CC"/>
                </a:solidFill>
              </a:rPr>
              <a:t>头文件中定义）</a:t>
            </a:r>
            <a:endParaRPr lang="en-US" altLang="zh-CN" sz="2800" b="1" dirty="0">
              <a:solidFill>
                <a:srgbClr val="0000CC"/>
              </a:solidFill>
            </a:endParaRPr>
          </a:p>
          <a:p>
            <a:pPr lvl="1" eaLnBrk="1" hangingPunct="1">
              <a:lnSpc>
                <a:spcPct val="80000"/>
              </a:lnSpc>
            </a:pPr>
            <a:r>
              <a:rPr lang="en-US" altLang="zh-CN" b="1" dirty="0"/>
              <a:t>hex</a:t>
            </a:r>
            <a:r>
              <a:rPr lang="zh-CN" altLang="en-US" b="1" dirty="0"/>
              <a:t>：</a:t>
            </a:r>
            <a:r>
              <a:rPr lang="en-US" altLang="zh-CN" b="1" dirty="0"/>
              <a:t>16</a:t>
            </a:r>
            <a:r>
              <a:rPr lang="zh-CN" altLang="en-US" b="1" dirty="0"/>
              <a:t>进制，</a:t>
            </a:r>
            <a:r>
              <a:rPr lang="en-US" altLang="zh-CN" b="1" dirty="0" err="1"/>
              <a:t>oct</a:t>
            </a:r>
            <a:r>
              <a:rPr lang="zh-CN" altLang="en-US" b="1" dirty="0"/>
              <a:t>：</a:t>
            </a:r>
            <a:r>
              <a:rPr lang="en-US" altLang="zh-CN" b="1" dirty="0"/>
              <a:t>8</a:t>
            </a:r>
            <a:r>
              <a:rPr lang="zh-CN" altLang="en-US" b="1" dirty="0"/>
              <a:t>进制，</a:t>
            </a:r>
            <a:r>
              <a:rPr lang="en-US" altLang="zh-CN" b="1" dirty="0" err="1"/>
              <a:t>dec</a:t>
            </a:r>
            <a:r>
              <a:rPr lang="zh-CN" altLang="en-US" b="1" dirty="0"/>
              <a:t>：</a:t>
            </a:r>
            <a:r>
              <a:rPr lang="en-US" altLang="zh-CN" b="1" dirty="0"/>
              <a:t>10</a:t>
            </a:r>
            <a:r>
              <a:rPr lang="zh-CN" altLang="en-US" b="1" dirty="0"/>
              <a:t>进制 </a:t>
            </a:r>
            <a:endParaRPr lang="en-US" altLang="zh-CN" b="1" dirty="0">
              <a:solidFill>
                <a:srgbClr val="0000CC"/>
              </a:solidFill>
            </a:endParaRPr>
          </a:p>
          <a:p>
            <a:pPr eaLnBrk="1" hangingPunct="1">
              <a:lnSpc>
                <a:spcPct val="80000"/>
              </a:lnSpc>
            </a:pPr>
            <a:r>
              <a:rPr lang="zh-CN" altLang="en-US" sz="2800" b="1" dirty="0">
                <a:solidFill>
                  <a:srgbClr val="0000CC"/>
                </a:solidFill>
              </a:rPr>
              <a:t>输入不同进制的数据</a:t>
            </a:r>
            <a:endParaRPr lang="en-US" altLang="zh-CN" sz="2800" b="1" dirty="0">
              <a:solidFill>
                <a:srgbClr val="0000CC"/>
              </a:solidFill>
            </a:endParaRPr>
          </a:p>
          <a:p>
            <a:pPr lvl="1" eaLnBrk="1" hangingPunct="1">
              <a:lnSpc>
                <a:spcPct val="80000"/>
              </a:lnSpc>
            </a:pPr>
            <a:r>
              <a:rPr lang="zh-CN" altLang="en-US" b="1" dirty="0"/>
              <a:t>在</a:t>
            </a:r>
            <a:r>
              <a:rPr lang="en-US" altLang="zh-CN" b="1" dirty="0" err="1"/>
              <a:t>cin</a:t>
            </a:r>
            <a:r>
              <a:rPr lang="zh-CN" altLang="en-US" b="1" dirty="0"/>
              <a:t>输入流中先插入数制操纵符，再输入数据</a:t>
            </a:r>
            <a:endParaRPr lang="en-US" altLang="zh-CN" b="1" dirty="0"/>
          </a:p>
          <a:p>
            <a:pPr eaLnBrk="1" hangingPunct="1">
              <a:lnSpc>
                <a:spcPct val="80000"/>
              </a:lnSpc>
            </a:pPr>
            <a:r>
              <a:rPr lang="zh-CN" altLang="en-US" sz="2800" b="1" dirty="0">
                <a:solidFill>
                  <a:srgbClr val="0000CC"/>
                </a:solidFill>
              </a:rPr>
              <a:t>输出不同进制的数据</a:t>
            </a:r>
            <a:endParaRPr lang="en-US" altLang="zh-CN" sz="2800" b="1" dirty="0">
              <a:solidFill>
                <a:srgbClr val="0000CC"/>
              </a:solidFill>
            </a:endParaRPr>
          </a:p>
          <a:p>
            <a:pPr lvl="1" eaLnBrk="1" hangingPunct="1">
              <a:lnSpc>
                <a:spcPct val="80000"/>
              </a:lnSpc>
            </a:pPr>
            <a:r>
              <a:rPr lang="zh-CN" altLang="en-US" b="1" dirty="0"/>
              <a:t>在</a:t>
            </a:r>
            <a:r>
              <a:rPr lang="en-US" altLang="zh-CN" b="1" dirty="0" err="1"/>
              <a:t>cout</a:t>
            </a:r>
            <a:r>
              <a:rPr lang="zh-CN" altLang="en-US" b="1" dirty="0"/>
              <a:t>输出流中先插入数制操纵符，再输出数据</a:t>
            </a:r>
            <a:endParaRPr lang="en-US" altLang="zh-CN" b="1" dirty="0"/>
          </a:p>
          <a:p>
            <a:pPr eaLnBrk="1" hangingPunct="1">
              <a:lnSpc>
                <a:spcPct val="80000"/>
              </a:lnSpc>
            </a:pPr>
            <a:r>
              <a:rPr lang="zh-CN" altLang="en-US" b="1" dirty="0">
                <a:solidFill>
                  <a:srgbClr val="FF0000"/>
                </a:solidFill>
              </a:rPr>
              <a:t>注意</a:t>
            </a:r>
            <a:endParaRPr lang="en-US" altLang="zh-CN" b="1" dirty="0">
              <a:solidFill>
                <a:srgbClr val="FF0000"/>
              </a:solidFill>
            </a:endParaRPr>
          </a:p>
          <a:p>
            <a:pPr lvl="1" eaLnBrk="1" hangingPunct="1">
              <a:lnSpc>
                <a:spcPct val="80000"/>
              </a:lnSpc>
            </a:pPr>
            <a:r>
              <a:rPr lang="zh-CN" altLang="en-US" b="1" dirty="0"/>
              <a:t>数制基数设置后将一致有效，直到下一次设置新数制基数才取消。</a:t>
            </a:r>
            <a:endParaRPr lang="en-US" altLang="zh-CN" b="1" dirty="0"/>
          </a:p>
        </p:txBody>
      </p:sp>
    </p:spTree>
    <p:extLst>
      <p:ext uri="{BB962C8B-B14F-4D97-AF65-F5344CB8AC3E}">
        <p14:creationId xmlns:p14="http://schemas.microsoft.com/office/powerpoint/2010/main" val="397558806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1.4.6  </a:t>
            </a:r>
            <a:r>
              <a:rPr lang="zh-CN" altLang="zh-CN" b="1" dirty="0">
                <a:solidFill>
                  <a:srgbClr val="FF0000"/>
                </a:solidFill>
              </a:rPr>
              <a:t>数制</a:t>
            </a:r>
            <a:r>
              <a:rPr lang="zh-CN" altLang="zh-CN" b="1" dirty="0"/>
              <a:t>基数</a:t>
            </a:r>
            <a:endParaRPr lang="zh-CN" altLang="en-US" dirty="0"/>
          </a:p>
        </p:txBody>
      </p:sp>
      <p:sp>
        <p:nvSpPr>
          <p:cNvPr id="3" name="内容占位符 2"/>
          <p:cNvSpPr>
            <a:spLocks noGrp="1"/>
          </p:cNvSpPr>
          <p:nvPr>
            <p:ph idx="1"/>
          </p:nvPr>
        </p:nvSpPr>
        <p:spPr>
          <a:xfrm>
            <a:off x="125760" y="1052736"/>
            <a:ext cx="8892480" cy="5168635"/>
          </a:xfrm>
        </p:spPr>
        <p:txBody>
          <a:bodyPr/>
          <a:lstStyle/>
          <a:p>
            <a:pPr marL="0" indent="0">
              <a:buNone/>
            </a:pPr>
            <a:r>
              <a:rPr lang="en-US" altLang="zh-CN" sz="2000" dirty="0"/>
              <a:t>//Eg1-8.cpp</a:t>
            </a:r>
            <a:endParaRPr lang="zh-CN" altLang="zh-CN" sz="2000" dirty="0"/>
          </a:p>
          <a:p>
            <a:pPr marL="0" indent="0">
              <a:buNone/>
            </a:pPr>
            <a:r>
              <a:rPr lang="en-US" altLang="zh-CN" sz="2000" dirty="0"/>
              <a:t>#include&lt;</a:t>
            </a:r>
            <a:r>
              <a:rPr lang="en-US" altLang="zh-CN" sz="2000" dirty="0" err="1"/>
              <a:t>iostream</a:t>
            </a:r>
            <a:r>
              <a:rPr lang="en-US" altLang="zh-CN" sz="2000" dirty="0"/>
              <a:t>&gt;</a:t>
            </a:r>
            <a:endParaRPr lang="zh-CN" altLang="zh-CN" sz="2000" dirty="0"/>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void main(){</a:t>
            </a:r>
            <a:endParaRPr lang="zh-CN" altLang="zh-CN" sz="2000" dirty="0"/>
          </a:p>
          <a:p>
            <a:pPr marL="0" indent="0">
              <a:buNone/>
            </a:pPr>
            <a:r>
              <a:rPr lang="en-US" altLang="zh-CN" sz="2000" dirty="0"/>
              <a:t>   </a:t>
            </a:r>
            <a:r>
              <a:rPr lang="en-US" altLang="zh-CN" sz="2000" dirty="0" err="1"/>
              <a:t>int</a:t>
            </a:r>
            <a:r>
              <a:rPr lang="en-US" altLang="zh-CN" sz="2000" dirty="0"/>
              <a:t> x=34;</a:t>
            </a:r>
            <a:endParaRPr lang="zh-CN" altLang="zh-CN" sz="2000" dirty="0"/>
          </a:p>
          <a:p>
            <a:pPr marL="0" indent="0">
              <a:buNone/>
            </a:pPr>
            <a:r>
              <a:rPr lang="en-US" altLang="zh-CN" sz="2000" dirty="0"/>
              <a:t>   </a:t>
            </a:r>
            <a:r>
              <a:rPr lang="en-US" altLang="zh-CN" sz="2000" dirty="0" err="1"/>
              <a:t>cout</a:t>
            </a:r>
            <a:r>
              <a:rPr lang="en-US" altLang="zh-CN" sz="2000" dirty="0"/>
              <a:t>&lt;&lt;hex&lt;&lt;17  &lt;&lt;"  "&lt;&lt;x&lt;&lt;"  "&lt;&lt;18&lt;&lt;</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&lt;&lt;17 &lt;&lt;"  "&lt;&lt;</a:t>
            </a:r>
            <a:r>
              <a:rPr lang="en-US" altLang="zh-CN" sz="2000" b="1" dirty="0" err="1">
                <a:solidFill>
                  <a:srgbClr val="FF0000"/>
                </a:solidFill>
              </a:rPr>
              <a:t>oct</a:t>
            </a:r>
            <a:r>
              <a:rPr lang="en-US" altLang="zh-CN" sz="2000" dirty="0"/>
              <a:t> &lt;&lt;x&lt;&lt;"  "&lt;&lt;18&lt;&lt;</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dec</a:t>
            </a:r>
            <a:r>
              <a:rPr lang="en-US" altLang="zh-CN" sz="2000" dirty="0"/>
              <a:t>&lt;&lt;17  &lt;&lt;"  "&lt;&lt;x&lt;&lt;"  "&lt;&lt;18&lt;&lt;</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int</a:t>
            </a:r>
            <a:r>
              <a:rPr lang="en-US" altLang="zh-CN" sz="2000" dirty="0"/>
              <a:t> x1, x2, x3, x4;</a:t>
            </a:r>
            <a:endParaRPr lang="zh-CN" altLang="zh-CN" sz="2000" dirty="0"/>
          </a:p>
          <a:p>
            <a:pPr marL="0" indent="0">
              <a:buNone/>
            </a:pPr>
            <a:r>
              <a:rPr lang="en-US" altLang="zh-CN" sz="2000" dirty="0"/>
              <a:t>   </a:t>
            </a:r>
            <a:r>
              <a:rPr lang="en-US" altLang="zh-CN" sz="2000" dirty="0" err="1"/>
              <a:t>cout</a:t>
            </a:r>
            <a:r>
              <a:rPr lang="en-US" altLang="zh-CN" sz="2000" dirty="0"/>
              <a:t>&lt;&lt;"</a:t>
            </a:r>
            <a:r>
              <a:rPr lang="zh-CN" altLang="zh-CN" sz="2000" dirty="0"/>
              <a:t>输入</a:t>
            </a:r>
            <a:r>
              <a:rPr lang="en-US" altLang="zh-CN" sz="2000" dirty="0"/>
              <a:t> x1(</a:t>
            </a:r>
            <a:r>
              <a:rPr lang="en-US" altLang="zh-CN" sz="2000" dirty="0" err="1"/>
              <a:t>oct</a:t>
            </a:r>
            <a:r>
              <a:rPr lang="en-US" altLang="zh-CN" sz="2000" dirty="0"/>
              <a:t>), x2(</a:t>
            </a:r>
            <a:r>
              <a:rPr lang="en-US" altLang="zh-CN" sz="2000" dirty="0" err="1"/>
              <a:t>oct</a:t>
            </a:r>
            <a:r>
              <a:rPr lang="en-US" altLang="zh-CN" sz="2000" dirty="0"/>
              <a:t>), x3(hex), x4(</a:t>
            </a:r>
            <a:r>
              <a:rPr lang="en-US" altLang="zh-CN" sz="2000" dirty="0" err="1"/>
              <a:t>dec</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   </a:t>
            </a:r>
            <a:r>
              <a:rPr lang="en-US" altLang="zh-CN" sz="2000" dirty="0" err="1"/>
              <a:t>cin</a:t>
            </a:r>
            <a:r>
              <a:rPr lang="en-US" altLang="zh-CN" sz="2000" dirty="0"/>
              <a:t>&gt;&gt;</a:t>
            </a:r>
            <a:r>
              <a:rPr lang="en-US" altLang="zh-CN" sz="2000" b="1" dirty="0" err="1">
                <a:solidFill>
                  <a:srgbClr val="FF0000"/>
                </a:solidFill>
              </a:rPr>
              <a:t>oct</a:t>
            </a:r>
            <a:r>
              <a:rPr lang="en-US" altLang="zh-CN" sz="2000" dirty="0"/>
              <a:t>&gt;&gt;x1;			//</a:t>
            </a:r>
            <a:r>
              <a:rPr lang="zh-CN" altLang="zh-CN" sz="2000" dirty="0"/>
              <a:t>八进制数</a:t>
            </a:r>
          </a:p>
          <a:p>
            <a:pPr marL="0" indent="0">
              <a:buNone/>
            </a:pPr>
            <a:r>
              <a:rPr lang="en-US" altLang="zh-CN" sz="2000" dirty="0"/>
              <a:t>   </a:t>
            </a:r>
            <a:r>
              <a:rPr lang="en-US" altLang="zh-CN" sz="2000" dirty="0" err="1"/>
              <a:t>cin</a:t>
            </a:r>
            <a:r>
              <a:rPr lang="en-US" altLang="zh-CN" sz="2000" dirty="0"/>
              <a:t>&gt;&gt;x2;				//</a:t>
            </a:r>
            <a:r>
              <a:rPr lang="zh-CN" altLang="zh-CN" sz="2000" dirty="0"/>
              <a:t>八进制数</a:t>
            </a:r>
          </a:p>
          <a:p>
            <a:pPr marL="0" indent="0">
              <a:buNone/>
            </a:pPr>
            <a:r>
              <a:rPr lang="en-US" altLang="zh-CN" sz="2000" dirty="0"/>
              <a:t>   </a:t>
            </a:r>
            <a:r>
              <a:rPr lang="en-US" altLang="zh-CN" sz="2000" dirty="0" err="1"/>
              <a:t>cin</a:t>
            </a:r>
            <a:r>
              <a:rPr lang="en-US" altLang="zh-CN" sz="2000" dirty="0"/>
              <a:t>&gt;&gt;</a:t>
            </a:r>
            <a:r>
              <a:rPr lang="en-US" altLang="zh-CN" sz="2000" b="1" dirty="0">
                <a:solidFill>
                  <a:srgbClr val="FF0000"/>
                </a:solidFill>
              </a:rPr>
              <a:t>hex</a:t>
            </a:r>
            <a:r>
              <a:rPr lang="en-US" altLang="zh-CN" sz="2000" dirty="0"/>
              <a:t>&gt;&gt;x3;			//</a:t>
            </a:r>
            <a:r>
              <a:rPr lang="zh-CN" altLang="zh-CN" sz="2000" dirty="0"/>
              <a:t>输入十六进制数</a:t>
            </a:r>
          </a:p>
          <a:p>
            <a:pPr marL="0" indent="0">
              <a:buNone/>
            </a:pPr>
            <a:r>
              <a:rPr lang="en-US" altLang="zh-CN" sz="2000" dirty="0"/>
              <a:t>   </a:t>
            </a:r>
            <a:r>
              <a:rPr lang="en-US" altLang="zh-CN" sz="2000" dirty="0" err="1"/>
              <a:t>cin</a:t>
            </a:r>
            <a:r>
              <a:rPr lang="en-US" altLang="zh-CN" sz="2000" dirty="0"/>
              <a:t>&gt;&gt;</a:t>
            </a:r>
            <a:r>
              <a:rPr lang="en-US" altLang="zh-CN" sz="2000" b="1" dirty="0" err="1">
                <a:solidFill>
                  <a:srgbClr val="FF0000"/>
                </a:solidFill>
              </a:rPr>
              <a:t>dec</a:t>
            </a:r>
            <a:r>
              <a:rPr lang="en-US" altLang="zh-CN" sz="2000" dirty="0"/>
              <a:t>&gt;&gt;x4;			//</a:t>
            </a:r>
            <a:r>
              <a:rPr lang="zh-CN" altLang="zh-CN" sz="2000" dirty="0"/>
              <a:t>输入十进制数</a:t>
            </a:r>
          </a:p>
          <a:p>
            <a:pPr marL="0" indent="0">
              <a:buNone/>
            </a:pPr>
            <a:r>
              <a:rPr lang="en-US" altLang="zh-CN" sz="2000" dirty="0"/>
              <a:t>   </a:t>
            </a:r>
            <a:r>
              <a:rPr lang="en-US" altLang="zh-CN" sz="2000" dirty="0" err="1"/>
              <a:t>cout</a:t>
            </a:r>
            <a:r>
              <a:rPr lang="en-US" altLang="zh-CN" sz="2000" dirty="0"/>
              <a:t>&lt;&lt;"x1="&lt;&lt;x1&lt;&lt;"\tx2="&lt;&lt;x2&lt;&lt;"\tx3="&lt;&lt;x3&lt;&lt;"\tx4="&lt;&lt;x4&lt;&lt;</a:t>
            </a:r>
            <a:r>
              <a:rPr lang="en-US" altLang="zh-CN" sz="2000" dirty="0" err="1"/>
              <a:t>endl</a:t>
            </a:r>
            <a:r>
              <a:rPr lang="en-US" altLang="zh-CN" sz="2000" dirty="0"/>
              <a:t>;</a:t>
            </a:r>
            <a:endParaRPr lang="zh-CN" altLang="zh-CN" sz="2000" dirty="0"/>
          </a:p>
          <a:p>
            <a:pPr marL="0" indent="0">
              <a:buNone/>
            </a:pPr>
            <a:r>
              <a:rPr lang="en-US" altLang="zh-CN" sz="2000" dirty="0"/>
              <a:t>}</a:t>
            </a:r>
            <a:endParaRPr lang="zh-CN" altLang="zh-CN" sz="2000" dirty="0"/>
          </a:p>
          <a:p>
            <a:endParaRPr lang="zh-CN" altLang="en-US" sz="2000" dirty="0"/>
          </a:p>
        </p:txBody>
      </p:sp>
    </p:spTree>
    <p:extLst>
      <p:ext uri="{BB962C8B-B14F-4D97-AF65-F5344CB8AC3E}">
        <p14:creationId xmlns:p14="http://schemas.microsoft.com/office/powerpoint/2010/main" val="8973036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1.4.7 </a:t>
            </a:r>
            <a:r>
              <a:rPr lang="en-US" altLang="zh-CN" b="1" dirty="0">
                <a:solidFill>
                  <a:srgbClr val="0000CC"/>
                </a:solidFill>
              </a:rPr>
              <a:t>string</a:t>
            </a:r>
            <a:r>
              <a:rPr lang="zh-CN" altLang="zh-CN" b="1" dirty="0"/>
              <a:t>与</a:t>
            </a:r>
            <a:r>
              <a:rPr lang="zh-CN" altLang="zh-CN" b="1" dirty="0">
                <a:solidFill>
                  <a:srgbClr val="FF0000"/>
                </a:solidFill>
              </a:rPr>
              <a:t>字符串</a:t>
            </a:r>
            <a:r>
              <a:rPr lang="zh-CN" altLang="zh-CN" b="1" dirty="0"/>
              <a:t>输入</a:t>
            </a:r>
            <a:r>
              <a:rPr lang="en-US" altLang="zh-CN" b="1" dirty="0"/>
              <a:t>/</a:t>
            </a:r>
            <a:r>
              <a:rPr lang="zh-CN" altLang="zh-CN" b="1" dirty="0"/>
              <a:t>输出</a:t>
            </a:r>
            <a:endParaRPr lang="zh-CN" altLang="en-US" dirty="0"/>
          </a:p>
        </p:txBody>
      </p:sp>
      <p:sp>
        <p:nvSpPr>
          <p:cNvPr id="3" name="内容占位符 2"/>
          <p:cNvSpPr>
            <a:spLocks noGrp="1"/>
          </p:cNvSpPr>
          <p:nvPr>
            <p:ph idx="1"/>
          </p:nvPr>
        </p:nvSpPr>
        <p:spPr/>
        <p:txBody>
          <a:bodyPr/>
          <a:lstStyle/>
          <a:p>
            <a:pPr marL="0" indent="0">
              <a:buNone/>
            </a:pPr>
            <a:r>
              <a:rPr lang="en-US" altLang="zh-CN" b="1" dirty="0">
                <a:solidFill>
                  <a:srgbClr val="0000CC"/>
                </a:solidFill>
              </a:rPr>
              <a:t>1．string </a:t>
            </a:r>
            <a:r>
              <a:rPr lang="zh-CN" altLang="en-US" b="1" dirty="0">
                <a:solidFill>
                  <a:srgbClr val="0000CC"/>
                </a:solidFill>
              </a:rPr>
              <a:t>类型</a:t>
            </a:r>
            <a:endParaRPr lang="en-US" altLang="zh-CN" b="1" dirty="0">
              <a:solidFill>
                <a:srgbClr val="0000CC"/>
              </a:solidFill>
            </a:endParaRPr>
          </a:p>
          <a:p>
            <a:pPr lvl="1"/>
            <a:r>
              <a:rPr lang="en-US" altLang="zh-CN" sz="2400" dirty="0"/>
              <a:t>string</a:t>
            </a:r>
            <a:r>
              <a:rPr lang="zh-CN" altLang="en-US" sz="2400" dirty="0"/>
              <a:t>是</a:t>
            </a:r>
            <a:r>
              <a:rPr lang="zh-CN" altLang="zh-CN" sz="2400" dirty="0"/>
              <a:t>标准模板库（</a:t>
            </a:r>
            <a:r>
              <a:rPr lang="en-US" altLang="zh-CN" sz="2400" dirty="0"/>
              <a:t>STL</a:t>
            </a:r>
            <a:r>
              <a:rPr lang="zh-CN" altLang="zh-CN" sz="2400" dirty="0"/>
              <a:t>）中提供</a:t>
            </a:r>
            <a:r>
              <a:rPr lang="zh-CN" altLang="en-US" sz="2400" dirty="0"/>
              <a:t>的</a:t>
            </a:r>
            <a:r>
              <a:rPr lang="zh-CN" altLang="zh-CN" sz="2400" dirty="0"/>
              <a:t>字符串类</a:t>
            </a:r>
            <a:r>
              <a:rPr lang="zh-CN" altLang="en-US" sz="2400" dirty="0"/>
              <a:t>型</a:t>
            </a:r>
            <a:r>
              <a:rPr lang="zh-CN" altLang="zh-CN" sz="2400" dirty="0"/>
              <a:t>，可以像</a:t>
            </a:r>
            <a:r>
              <a:rPr lang="en-US" altLang="zh-CN" sz="2400" dirty="0" err="1"/>
              <a:t>int</a:t>
            </a:r>
            <a:r>
              <a:rPr lang="zh-CN" altLang="zh-CN" sz="2400" dirty="0"/>
              <a:t>、</a:t>
            </a:r>
            <a:r>
              <a:rPr lang="en-US" altLang="zh-CN" sz="2400" dirty="0"/>
              <a:t>char</a:t>
            </a:r>
            <a:r>
              <a:rPr lang="zh-CN" altLang="en-US" sz="2400" dirty="0"/>
              <a:t>等</a:t>
            </a:r>
            <a:r>
              <a:rPr lang="zh-CN" altLang="zh-CN" sz="2400" dirty="0"/>
              <a:t>基本数据类型</a:t>
            </a:r>
            <a:r>
              <a:rPr lang="zh-CN" altLang="en-US" sz="2400" dirty="0"/>
              <a:t>一</a:t>
            </a:r>
            <a:r>
              <a:rPr lang="zh-CN" altLang="zh-CN" sz="2400" dirty="0"/>
              <a:t>样定义</a:t>
            </a:r>
            <a:r>
              <a:rPr lang="en-US" altLang="zh-CN" sz="2400" dirty="0"/>
              <a:t>string</a:t>
            </a:r>
            <a:r>
              <a:rPr lang="zh-CN" altLang="zh-CN" sz="2400" dirty="0"/>
              <a:t>类型的对象，以及用“</a:t>
            </a:r>
            <a:r>
              <a:rPr lang="en-US" altLang="zh-CN" sz="2400" dirty="0"/>
              <a:t>&gt;</a:t>
            </a:r>
            <a:r>
              <a:rPr lang="zh-CN" altLang="zh-CN" sz="2400" dirty="0"/>
              <a:t>、</a:t>
            </a:r>
            <a:r>
              <a:rPr lang="en-US" altLang="zh-CN" sz="2400" dirty="0"/>
              <a:t>&lt;</a:t>
            </a:r>
            <a:r>
              <a:rPr lang="zh-CN" altLang="zh-CN" sz="2400" dirty="0"/>
              <a:t>、</a:t>
            </a:r>
            <a:r>
              <a:rPr lang="en-US" altLang="zh-CN" sz="2400" dirty="0"/>
              <a:t>&gt;=</a:t>
            </a:r>
            <a:r>
              <a:rPr lang="zh-CN" altLang="zh-CN" sz="2400" dirty="0"/>
              <a:t>、</a:t>
            </a:r>
            <a:r>
              <a:rPr lang="en-US" altLang="zh-CN" sz="2400" dirty="0"/>
              <a:t>&lt;=</a:t>
            </a:r>
            <a:r>
              <a:rPr lang="zh-CN" altLang="zh-CN" sz="2400" dirty="0"/>
              <a:t>、</a:t>
            </a:r>
            <a:r>
              <a:rPr lang="en-US" altLang="zh-CN" sz="2400" dirty="0"/>
              <a:t>&lt;&gt;</a:t>
            </a:r>
            <a:r>
              <a:rPr lang="zh-CN" altLang="zh-CN" sz="2400" dirty="0"/>
              <a:t>、</a:t>
            </a:r>
            <a:r>
              <a:rPr lang="en-US" altLang="zh-CN" sz="2400" dirty="0"/>
              <a:t>=</a:t>
            </a:r>
            <a:r>
              <a:rPr lang="zh-CN" altLang="zh-CN" sz="2400" dirty="0"/>
              <a:t>、</a:t>
            </a:r>
            <a:r>
              <a:rPr lang="en-US" altLang="zh-CN" sz="2400" dirty="0"/>
              <a:t>+=</a:t>
            </a:r>
            <a:r>
              <a:rPr lang="zh-CN" altLang="zh-CN" sz="2400" dirty="0"/>
              <a:t>”等运算符进行各种字符运算</a:t>
            </a:r>
            <a:r>
              <a:rPr lang="zh-CN" altLang="en-US" sz="2400" dirty="0"/>
              <a:t>。</a:t>
            </a:r>
            <a:endParaRPr lang="en-US" altLang="zh-CN" sz="2400" dirty="0">
              <a:solidFill>
                <a:srgbClr val="0000CC"/>
              </a:solidFill>
            </a:endParaRPr>
          </a:p>
          <a:p>
            <a:pPr marL="0" indent="0">
              <a:buNone/>
            </a:pPr>
            <a:r>
              <a:rPr lang="en-US" altLang="zh-CN" b="1" dirty="0">
                <a:solidFill>
                  <a:srgbClr val="0000CC"/>
                </a:solidFill>
              </a:rPr>
              <a:t>2．String</a:t>
            </a:r>
            <a:r>
              <a:rPr lang="zh-CN" altLang="en-US" b="1" dirty="0">
                <a:solidFill>
                  <a:srgbClr val="0000CC"/>
                </a:solidFill>
              </a:rPr>
              <a:t>的定义及初始化</a:t>
            </a:r>
            <a:endParaRPr lang="en-US" altLang="zh-CN" b="1" dirty="0">
              <a:solidFill>
                <a:srgbClr val="0000CC"/>
              </a:solidFill>
            </a:endParaRPr>
          </a:p>
          <a:p>
            <a:pPr lvl="1"/>
            <a:r>
              <a:rPr lang="en-US" altLang="zh-CN" sz="2000" dirty="0"/>
              <a:t>string c;                          /</a:t>
            </a:r>
            <a:r>
              <a:rPr lang="zh-CN" altLang="zh-CN" sz="2000" dirty="0"/>
              <a:t>定义</a:t>
            </a:r>
            <a:r>
              <a:rPr lang="zh-CN" altLang="en-US" sz="2000" dirty="0"/>
              <a:t>空</a:t>
            </a:r>
            <a:r>
              <a:rPr lang="zh-CN" altLang="zh-CN" sz="2000" dirty="0"/>
              <a:t>字符串</a:t>
            </a:r>
            <a:r>
              <a:rPr lang="en-US" altLang="zh-CN" sz="2000" dirty="0"/>
              <a:t>c</a:t>
            </a:r>
            <a:r>
              <a:rPr lang="zh-CN" altLang="zh-CN" sz="2000" dirty="0"/>
              <a:t>，</a:t>
            </a:r>
          </a:p>
          <a:p>
            <a:pPr lvl="1"/>
            <a:r>
              <a:rPr lang="en-US" altLang="zh-CN" sz="2000" dirty="0">
                <a:solidFill>
                  <a:srgbClr val="0000CC"/>
                </a:solidFill>
              </a:rPr>
              <a:t>string c1("this is a string");   //</a:t>
            </a:r>
            <a:r>
              <a:rPr lang="zh-CN" altLang="zh-CN" sz="2000" dirty="0">
                <a:solidFill>
                  <a:srgbClr val="0000CC"/>
                </a:solidFill>
              </a:rPr>
              <a:t>定义字符串</a:t>
            </a:r>
            <a:r>
              <a:rPr lang="en-US" altLang="zh-CN" sz="2000" dirty="0">
                <a:solidFill>
                  <a:srgbClr val="0000CC"/>
                </a:solidFill>
              </a:rPr>
              <a:t>c1</a:t>
            </a:r>
            <a:r>
              <a:rPr lang="zh-CN" altLang="zh-CN" sz="2000" dirty="0">
                <a:solidFill>
                  <a:srgbClr val="0000CC"/>
                </a:solidFill>
              </a:rPr>
              <a:t>，用指定字符串初始化</a:t>
            </a:r>
          </a:p>
          <a:p>
            <a:pPr lvl="1"/>
            <a:r>
              <a:rPr lang="en-US" altLang="zh-CN" sz="2000" dirty="0"/>
              <a:t>string c2=c1;                    	//</a:t>
            </a:r>
            <a:r>
              <a:rPr lang="zh-CN" altLang="zh-CN" sz="2000" dirty="0"/>
              <a:t>定义字符串</a:t>
            </a:r>
            <a:r>
              <a:rPr lang="en-US" altLang="zh-CN" sz="2000" dirty="0"/>
              <a:t>c2</a:t>
            </a:r>
            <a:r>
              <a:rPr lang="zh-CN" altLang="zh-CN" sz="2000" dirty="0"/>
              <a:t>，用</a:t>
            </a:r>
            <a:r>
              <a:rPr lang="en-US" altLang="zh-CN" sz="2000" dirty="0"/>
              <a:t>c1</a:t>
            </a:r>
            <a:r>
              <a:rPr lang="zh-CN" altLang="zh-CN" sz="2000" dirty="0"/>
              <a:t>初始化它</a:t>
            </a:r>
          </a:p>
          <a:p>
            <a:pPr lvl="1"/>
            <a:r>
              <a:rPr lang="en-US" altLang="zh-CN" sz="2000" dirty="0">
                <a:solidFill>
                  <a:srgbClr val="0000CC"/>
                </a:solidFill>
              </a:rPr>
              <a:t>string s[10];          //</a:t>
            </a:r>
            <a:r>
              <a:rPr lang="zh-CN" altLang="zh-CN" sz="2000" dirty="0">
                <a:solidFill>
                  <a:srgbClr val="0000CC"/>
                </a:solidFill>
              </a:rPr>
              <a:t>定义能够保存</a:t>
            </a:r>
            <a:r>
              <a:rPr lang="en-US" altLang="zh-CN" sz="2000" dirty="0">
                <a:solidFill>
                  <a:srgbClr val="0000CC"/>
                </a:solidFill>
              </a:rPr>
              <a:t>10</a:t>
            </a:r>
            <a:r>
              <a:rPr lang="zh-CN" altLang="zh-CN" sz="2000" dirty="0">
                <a:solidFill>
                  <a:srgbClr val="0000CC"/>
                </a:solidFill>
              </a:rPr>
              <a:t>个字符串</a:t>
            </a:r>
            <a:r>
              <a:rPr lang="zh-CN" altLang="en-US" sz="2000" dirty="0">
                <a:solidFill>
                  <a:srgbClr val="0000CC"/>
                </a:solidFill>
              </a:rPr>
              <a:t>的数组</a:t>
            </a:r>
            <a:r>
              <a:rPr lang="zh-CN" altLang="zh-CN" sz="2000" dirty="0">
                <a:solidFill>
                  <a:srgbClr val="0000CC"/>
                </a:solidFill>
              </a:rPr>
              <a:t>，相当于</a:t>
            </a:r>
            <a:r>
              <a:rPr lang="en-US" altLang="zh-CN" sz="2000" dirty="0">
                <a:solidFill>
                  <a:srgbClr val="0000CC"/>
                </a:solidFill>
              </a:rPr>
              <a:t> char[][];</a:t>
            </a:r>
            <a:endParaRPr lang="zh-CN" altLang="zh-CN" sz="2000" dirty="0">
              <a:solidFill>
                <a:srgbClr val="0000CC"/>
              </a:solidFill>
            </a:endParaRPr>
          </a:p>
          <a:p>
            <a:pPr lvl="1"/>
            <a:r>
              <a:rPr lang="en-US" altLang="zh-CN" sz="2000" dirty="0"/>
              <a:t>string s(5,’c’);      //</a:t>
            </a:r>
            <a:r>
              <a:rPr lang="zh-CN" altLang="zh-CN" sz="2000" dirty="0"/>
              <a:t>定义</a:t>
            </a:r>
            <a:r>
              <a:rPr lang="en-US" altLang="zh-CN" sz="2000" dirty="0"/>
              <a:t>s</a:t>
            </a:r>
            <a:r>
              <a:rPr lang="zh-CN" altLang="zh-CN" sz="2000" dirty="0"/>
              <a:t>，用</a:t>
            </a:r>
            <a:r>
              <a:rPr lang="en-US" altLang="zh-CN" sz="2000" dirty="0"/>
              <a:t>5</a:t>
            </a:r>
            <a:r>
              <a:rPr lang="zh-CN" altLang="zh-CN" sz="2000" dirty="0"/>
              <a:t>个</a:t>
            </a:r>
            <a:r>
              <a:rPr lang="en-US" altLang="zh-CN" sz="2000" dirty="0"/>
              <a:t>’c’</a:t>
            </a:r>
            <a:r>
              <a:rPr lang="zh-CN" altLang="zh-CN" sz="2000" dirty="0"/>
              <a:t>，即</a:t>
            </a:r>
            <a:r>
              <a:rPr lang="en-US" altLang="zh-CN" sz="2000" dirty="0"/>
              <a:t>“</a:t>
            </a:r>
            <a:r>
              <a:rPr lang="en-US" altLang="zh-CN" sz="2000" dirty="0" err="1"/>
              <a:t>ccccc</a:t>
            </a:r>
            <a:r>
              <a:rPr lang="en-US" altLang="zh-CN" sz="2000" dirty="0"/>
              <a:t>”</a:t>
            </a:r>
            <a:r>
              <a:rPr lang="zh-CN" altLang="zh-CN" sz="2000" dirty="0"/>
              <a:t>初始化；</a:t>
            </a:r>
          </a:p>
          <a:p>
            <a:pPr marL="0" indent="0">
              <a:buNone/>
            </a:pPr>
            <a:endParaRPr lang="en-US" altLang="zh-CN" dirty="0">
              <a:solidFill>
                <a:srgbClr val="0000CC"/>
              </a:solidFill>
            </a:endParaRPr>
          </a:p>
          <a:p>
            <a:pPr marL="0" indent="0">
              <a:buNone/>
            </a:pPr>
            <a:endParaRPr lang="en-US" altLang="zh-CN" dirty="0">
              <a:solidFill>
                <a:srgbClr val="0000CC"/>
              </a:solidFill>
            </a:endParaRPr>
          </a:p>
          <a:p>
            <a:endParaRPr lang="zh-CN" altLang="en-US" dirty="0">
              <a:solidFill>
                <a:srgbClr val="0000CC"/>
              </a:solidFill>
            </a:endParaRPr>
          </a:p>
        </p:txBody>
      </p:sp>
    </p:spTree>
    <p:extLst>
      <p:ext uri="{BB962C8B-B14F-4D97-AF65-F5344CB8AC3E}">
        <p14:creationId xmlns:p14="http://schemas.microsoft.com/office/powerpoint/2010/main" val="2372632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1.4.7 </a:t>
            </a:r>
            <a:r>
              <a:rPr lang="en-US" altLang="zh-CN" b="1" dirty="0">
                <a:solidFill>
                  <a:srgbClr val="0000CC"/>
                </a:solidFill>
              </a:rPr>
              <a:t>string</a:t>
            </a:r>
            <a:r>
              <a:rPr lang="zh-CN" altLang="zh-CN" b="1" dirty="0"/>
              <a:t>与</a:t>
            </a:r>
            <a:r>
              <a:rPr lang="zh-CN" altLang="zh-CN" b="1" dirty="0">
                <a:solidFill>
                  <a:srgbClr val="FF0000"/>
                </a:solidFill>
              </a:rPr>
              <a:t>字符串</a:t>
            </a:r>
            <a:r>
              <a:rPr lang="zh-CN" altLang="zh-CN" b="1" dirty="0"/>
              <a:t>输入</a:t>
            </a:r>
            <a:r>
              <a:rPr lang="en-US" altLang="zh-CN" b="1" dirty="0"/>
              <a:t>/</a:t>
            </a:r>
            <a:r>
              <a:rPr lang="zh-CN" altLang="zh-CN" b="1" dirty="0"/>
              <a:t>输出</a:t>
            </a:r>
            <a:endParaRPr lang="zh-CN" altLang="en-US" dirty="0"/>
          </a:p>
        </p:txBody>
      </p:sp>
      <p:sp>
        <p:nvSpPr>
          <p:cNvPr id="3" name="内容占位符 2"/>
          <p:cNvSpPr>
            <a:spLocks noGrp="1"/>
          </p:cNvSpPr>
          <p:nvPr>
            <p:ph idx="1"/>
          </p:nvPr>
        </p:nvSpPr>
        <p:spPr/>
        <p:txBody>
          <a:bodyPr/>
          <a:lstStyle/>
          <a:p>
            <a:pPr marL="0" indent="0">
              <a:buNone/>
            </a:pPr>
            <a:r>
              <a:rPr lang="zh-CN" altLang="en-US" b="1" dirty="0">
                <a:solidFill>
                  <a:srgbClr val="0000CC"/>
                </a:solidFill>
              </a:rPr>
              <a:t>３</a:t>
            </a:r>
            <a:r>
              <a:rPr lang="zh-CN" altLang="zh-CN" b="1" dirty="0">
                <a:solidFill>
                  <a:srgbClr val="0000CC"/>
                </a:solidFill>
              </a:rPr>
              <a:t>．</a:t>
            </a:r>
            <a:r>
              <a:rPr lang="en-US" altLang="zh-CN" b="1" dirty="0">
                <a:solidFill>
                  <a:srgbClr val="0000CC"/>
                </a:solidFill>
              </a:rPr>
              <a:t>string</a:t>
            </a:r>
            <a:r>
              <a:rPr lang="zh-CN" altLang="zh-CN" b="1" dirty="0">
                <a:solidFill>
                  <a:srgbClr val="0000CC"/>
                </a:solidFill>
              </a:rPr>
              <a:t>类型的赋值</a:t>
            </a:r>
          </a:p>
          <a:p>
            <a:pPr lvl="1"/>
            <a:r>
              <a:rPr lang="en-US" altLang="zh-CN" dirty="0">
                <a:solidFill>
                  <a:srgbClr val="FF0000"/>
                </a:solidFill>
              </a:rPr>
              <a:t>string</a:t>
            </a:r>
            <a:r>
              <a:rPr lang="zh-CN" altLang="zh-CN" dirty="0">
                <a:solidFill>
                  <a:srgbClr val="FF0000"/>
                </a:solidFill>
              </a:rPr>
              <a:t>类型的赋值操作与</a:t>
            </a:r>
            <a:r>
              <a:rPr lang="en-US" altLang="zh-CN" dirty="0" err="1">
                <a:solidFill>
                  <a:srgbClr val="FF0000"/>
                </a:solidFill>
              </a:rPr>
              <a:t>int</a:t>
            </a:r>
            <a:r>
              <a:rPr lang="zh-CN" altLang="zh-CN" dirty="0">
                <a:solidFill>
                  <a:srgbClr val="FF0000"/>
                </a:solidFill>
              </a:rPr>
              <a:t>等基本类型的赋值操作相同，不必用</a:t>
            </a:r>
            <a:r>
              <a:rPr lang="en-US" altLang="zh-CN" dirty="0" err="1">
                <a:solidFill>
                  <a:srgbClr val="FF0000"/>
                </a:solidFill>
              </a:rPr>
              <a:t>strcpy</a:t>
            </a:r>
            <a:r>
              <a:rPr lang="zh-CN" altLang="zh-CN" dirty="0">
                <a:solidFill>
                  <a:srgbClr val="FF0000"/>
                </a:solidFill>
              </a:rPr>
              <a:t>函数。例如，</a:t>
            </a:r>
          </a:p>
          <a:p>
            <a:pPr marL="0" indent="0">
              <a:buNone/>
            </a:pPr>
            <a:r>
              <a:rPr lang="en-US" altLang="zh-CN" sz="2400" dirty="0"/>
              <a:t>	string s1, s2,s3[3];                  //</a:t>
            </a:r>
            <a:r>
              <a:rPr lang="zh-CN" altLang="zh-CN" sz="2400" dirty="0"/>
              <a:t>定义</a:t>
            </a:r>
            <a:r>
              <a:rPr lang="en-US" altLang="zh-CN" sz="2400" dirty="0"/>
              <a:t>string</a:t>
            </a:r>
            <a:r>
              <a:rPr lang="zh-CN" altLang="zh-CN" sz="2400" dirty="0"/>
              <a:t>对象及数组</a:t>
            </a:r>
          </a:p>
          <a:p>
            <a:pPr marL="0" indent="0">
              <a:buNone/>
            </a:pPr>
            <a:r>
              <a:rPr lang="en-US" altLang="zh-CN" sz="2400" dirty="0"/>
              <a:t>	</a:t>
            </a:r>
            <a:r>
              <a:rPr lang="en-US" altLang="zh-CN" sz="2400" dirty="0">
                <a:solidFill>
                  <a:srgbClr val="0000CC"/>
                </a:solidFill>
              </a:rPr>
              <a:t> //string</a:t>
            </a:r>
            <a:r>
              <a:rPr lang="zh-CN" altLang="zh-CN" sz="2400" dirty="0">
                <a:solidFill>
                  <a:srgbClr val="0000CC"/>
                </a:solidFill>
              </a:rPr>
              <a:t>对象数组定义与初始化</a:t>
            </a:r>
            <a:endParaRPr lang="en-US" altLang="zh-CN" sz="2400" dirty="0">
              <a:solidFill>
                <a:srgbClr val="0000CC"/>
              </a:solidFill>
            </a:endParaRPr>
          </a:p>
          <a:p>
            <a:pPr marL="0" indent="0">
              <a:buNone/>
            </a:pPr>
            <a:r>
              <a:rPr lang="en-US" altLang="zh-CN" sz="2400" dirty="0">
                <a:solidFill>
                  <a:srgbClr val="0000CC"/>
                </a:solidFill>
              </a:rPr>
              <a:t>	string name[3] = { "</a:t>
            </a:r>
            <a:r>
              <a:rPr lang="en-US" altLang="zh-CN" sz="2400" dirty="0" err="1">
                <a:solidFill>
                  <a:srgbClr val="0000CC"/>
                </a:solidFill>
              </a:rPr>
              <a:t>tom","jerry","duck</a:t>
            </a:r>
            <a:r>
              <a:rPr lang="en-US" altLang="zh-CN" sz="2400" dirty="0">
                <a:solidFill>
                  <a:srgbClr val="0000CC"/>
                </a:solidFill>
              </a:rPr>
              <a:t>" }; </a:t>
            </a:r>
            <a:endParaRPr lang="zh-CN" altLang="zh-CN" sz="2400" dirty="0">
              <a:solidFill>
                <a:srgbClr val="0000CC"/>
              </a:solidFill>
            </a:endParaRPr>
          </a:p>
          <a:p>
            <a:pPr marL="0" indent="0">
              <a:buNone/>
            </a:pPr>
            <a:r>
              <a:rPr lang="en-US" altLang="zh-CN" sz="2400" dirty="0"/>
              <a:t>	s1 = "this is a string!";             //string</a:t>
            </a:r>
            <a:r>
              <a:rPr lang="zh-CN" altLang="zh-CN" sz="2400" dirty="0"/>
              <a:t>赋值</a:t>
            </a:r>
          </a:p>
          <a:p>
            <a:pPr marL="0" indent="0">
              <a:buNone/>
            </a:pPr>
            <a:r>
              <a:rPr lang="en-US" altLang="zh-CN" sz="2400" dirty="0"/>
              <a:t>	s2 = s1;                                             </a:t>
            </a:r>
            <a:endParaRPr lang="zh-CN" altLang="zh-CN" sz="2400" dirty="0"/>
          </a:p>
          <a:p>
            <a:pPr marL="0" indent="0">
              <a:buNone/>
            </a:pPr>
            <a:r>
              <a:rPr lang="en-US" altLang="zh-CN" sz="2400" dirty="0"/>
              <a:t>	s3[0] = s1;                               //string</a:t>
            </a:r>
            <a:r>
              <a:rPr lang="zh-CN" altLang="zh-CN" sz="2400" dirty="0"/>
              <a:t>数组元素访问</a:t>
            </a:r>
          </a:p>
          <a:p>
            <a:pPr marL="0" indent="0">
              <a:buNone/>
            </a:pPr>
            <a:r>
              <a:rPr lang="en-US" altLang="zh-CN" sz="2400" dirty="0"/>
              <a:t>	s3[1]="string </a:t>
            </a:r>
            <a:r>
              <a:rPr lang="en-US" altLang="zh-CN" sz="2400" dirty="0" err="1"/>
              <a:t>arr</a:t>
            </a:r>
            <a:r>
              <a:rPr lang="en-US" altLang="zh-CN" sz="2400" dirty="0"/>
              <a:t>";</a:t>
            </a:r>
            <a:endParaRPr lang="zh-CN" altLang="zh-CN" sz="2400" dirty="0"/>
          </a:p>
          <a:p>
            <a:endParaRPr lang="zh-CN" altLang="en-US" sz="2400" dirty="0"/>
          </a:p>
        </p:txBody>
      </p:sp>
    </p:spTree>
    <p:extLst>
      <p:ext uri="{BB962C8B-B14F-4D97-AF65-F5344CB8AC3E}">
        <p14:creationId xmlns:p14="http://schemas.microsoft.com/office/powerpoint/2010/main" val="39446867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1.4.7 </a:t>
            </a:r>
            <a:r>
              <a:rPr lang="en-US" altLang="zh-CN" b="1" dirty="0">
                <a:solidFill>
                  <a:srgbClr val="0000CC"/>
                </a:solidFill>
              </a:rPr>
              <a:t>string</a:t>
            </a:r>
            <a:r>
              <a:rPr lang="zh-CN" altLang="zh-CN" b="1" dirty="0"/>
              <a:t>与</a:t>
            </a:r>
            <a:r>
              <a:rPr lang="zh-CN" altLang="zh-CN" b="1" dirty="0">
                <a:solidFill>
                  <a:srgbClr val="FF0000"/>
                </a:solidFill>
              </a:rPr>
              <a:t>字符串</a:t>
            </a:r>
            <a:r>
              <a:rPr lang="zh-CN" altLang="zh-CN" b="1" dirty="0"/>
              <a:t>输入</a:t>
            </a:r>
            <a:r>
              <a:rPr lang="en-US" altLang="zh-CN" b="1" dirty="0"/>
              <a:t>/</a:t>
            </a:r>
            <a:r>
              <a:rPr lang="zh-CN" altLang="zh-CN" b="1" dirty="0"/>
              <a:t>输出</a:t>
            </a:r>
            <a:endParaRPr lang="zh-CN" altLang="en-US" dirty="0"/>
          </a:p>
        </p:txBody>
      </p:sp>
      <p:sp>
        <p:nvSpPr>
          <p:cNvPr id="3" name="内容占位符 2"/>
          <p:cNvSpPr>
            <a:spLocks noGrp="1"/>
          </p:cNvSpPr>
          <p:nvPr>
            <p:ph idx="1"/>
          </p:nvPr>
        </p:nvSpPr>
        <p:spPr>
          <a:xfrm>
            <a:off x="251520" y="1076590"/>
            <a:ext cx="8712968" cy="5168635"/>
          </a:xfrm>
        </p:spPr>
        <p:txBody>
          <a:bodyPr/>
          <a:lstStyle/>
          <a:p>
            <a:pPr marL="0" indent="0">
              <a:buNone/>
            </a:pPr>
            <a:r>
              <a:rPr lang="en-US" altLang="zh-CN" b="1" dirty="0">
                <a:solidFill>
                  <a:srgbClr val="0000CC"/>
                </a:solidFill>
              </a:rPr>
              <a:t>４</a:t>
            </a:r>
            <a:r>
              <a:rPr lang="zh-CN" altLang="zh-CN" b="1" dirty="0">
                <a:solidFill>
                  <a:srgbClr val="0000CC"/>
                </a:solidFill>
              </a:rPr>
              <a:t>．</a:t>
            </a:r>
            <a:r>
              <a:rPr lang="en-US" altLang="zh-CN" b="1" dirty="0">
                <a:solidFill>
                  <a:srgbClr val="0000CC"/>
                </a:solidFill>
              </a:rPr>
              <a:t>string</a:t>
            </a:r>
            <a:r>
              <a:rPr lang="zh-CN" altLang="zh-CN" b="1" dirty="0">
                <a:solidFill>
                  <a:srgbClr val="0000CC"/>
                </a:solidFill>
              </a:rPr>
              <a:t>类型的连接</a:t>
            </a:r>
          </a:p>
          <a:p>
            <a:pPr lvl="1"/>
            <a:r>
              <a:rPr lang="zh-CN" altLang="zh-CN" dirty="0">
                <a:solidFill>
                  <a:srgbClr val="FF0000"/>
                </a:solidFill>
              </a:rPr>
              <a:t>“</a:t>
            </a:r>
            <a:r>
              <a:rPr lang="en-US" altLang="zh-CN" dirty="0">
                <a:solidFill>
                  <a:srgbClr val="FF0000"/>
                </a:solidFill>
              </a:rPr>
              <a:t>+</a:t>
            </a:r>
            <a:r>
              <a:rPr lang="zh-CN" altLang="en-US" dirty="0">
                <a:solidFill>
                  <a:srgbClr val="FF0000"/>
                </a:solidFill>
              </a:rPr>
              <a:t>、</a:t>
            </a:r>
            <a:r>
              <a:rPr lang="en-US" altLang="zh-CN" dirty="0">
                <a:solidFill>
                  <a:srgbClr val="FF0000"/>
                </a:solidFill>
              </a:rPr>
              <a:t>+=</a:t>
            </a:r>
            <a:r>
              <a:rPr lang="zh-CN" altLang="zh-CN" dirty="0">
                <a:solidFill>
                  <a:srgbClr val="FF0000"/>
                </a:solidFill>
              </a:rPr>
              <a:t>”可以</a:t>
            </a:r>
            <a:r>
              <a:rPr lang="zh-CN" altLang="en-US" dirty="0">
                <a:solidFill>
                  <a:srgbClr val="FF0000"/>
                </a:solidFill>
              </a:rPr>
              <a:t>连接</a:t>
            </a:r>
            <a:r>
              <a:rPr lang="zh-CN" altLang="zh-CN" dirty="0">
                <a:solidFill>
                  <a:srgbClr val="FF0000"/>
                </a:solidFill>
              </a:rPr>
              <a:t>两个</a:t>
            </a:r>
            <a:r>
              <a:rPr lang="en-US" altLang="zh-CN" dirty="0">
                <a:solidFill>
                  <a:srgbClr val="FF0000"/>
                </a:solidFill>
              </a:rPr>
              <a:t>string</a:t>
            </a:r>
            <a:r>
              <a:rPr lang="zh-CN" altLang="zh-CN" dirty="0">
                <a:solidFill>
                  <a:srgbClr val="FF0000"/>
                </a:solidFill>
              </a:rPr>
              <a:t>类型对象</a:t>
            </a:r>
            <a:r>
              <a:rPr lang="zh-CN" altLang="en-US" dirty="0">
                <a:solidFill>
                  <a:srgbClr val="FF0000"/>
                </a:solidFill>
              </a:rPr>
              <a:t>，</a:t>
            </a:r>
            <a:r>
              <a:rPr lang="zh-CN" altLang="zh-CN" dirty="0"/>
              <a:t>例如：</a:t>
            </a:r>
          </a:p>
          <a:p>
            <a:pPr marL="0" indent="0">
              <a:buNone/>
            </a:pPr>
            <a:r>
              <a:rPr lang="en-US" altLang="zh-CN" dirty="0"/>
              <a:t>	string s1("I am boy"), s3;</a:t>
            </a:r>
            <a:endParaRPr lang="zh-CN" altLang="zh-CN" dirty="0"/>
          </a:p>
          <a:p>
            <a:pPr marL="0" indent="0">
              <a:buNone/>
            </a:pPr>
            <a:r>
              <a:rPr lang="en-US" altLang="zh-CN" dirty="0"/>
              <a:t>	string s2 = "</a:t>
            </a:r>
            <a:r>
              <a:rPr lang="en-US" altLang="zh-CN" dirty="0" err="1"/>
              <a:t>i</a:t>
            </a:r>
            <a:r>
              <a:rPr lang="en-US" altLang="zh-CN" dirty="0"/>
              <a:t> come from china!";</a:t>
            </a:r>
            <a:endParaRPr lang="zh-CN" altLang="zh-CN" dirty="0"/>
          </a:p>
          <a:p>
            <a:pPr marL="0" indent="0">
              <a:buNone/>
            </a:pPr>
            <a:r>
              <a:rPr lang="en-US" altLang="zh-CN" dirty="0"/>
              <a:t>	s3 = s1 + "," + s2</a:t>
            </a:r>
            <a:r>
              <a:rPr lang="en-US" altLang="zh-CN" sz="2000" dirty="0"/>
              <a:t>;       //s3: I am boy</a:t>
            </a:r>
            <a:r>
              <a:rPr lang="zh-CN" altLang="zh-CN" sz="2000" dirty="0"/>
              <a:t>，</a:t>
            </a:r>
            <a:r>
              <a:rPr lang="en-US" altLang="zh-CN" sz="2000" dirty="0" err="1"/>
              <a:t>i</a:t>
            </a:r>
            <a:r>
              <a:rPr lang="en-US" altLang="zh-CN" sz="2000" dirty="0"/>
              <a:t> come from china!</a:t>
            </a:r>
            <a:endParaRPr lang="zh-CN" altLang="zh-CN" sz="2000" dirty="0"/>
          </a:p>
          <a:p>
            <a:pPr marL="0" indent="0">
              <a:buNone/>
            </a:pPr>
            <a:r>
              <a:rPr lang="en-US" altLang="zh-CN" dirty="0"/>
              <a:t>	s1 += "," + s2</a:t>
            </a:r>
            <a:r>
              <a:rPr lang="en-US" altLang="zh-CN" sz="2000" dirty="0"/>
              <a:t>;                //s1: I am boy</a:t>
            </a:r>
            <a:r>
              <a:rPr lang="zh-CN" altLang="zh-CN" sz="2000" dirty="0"/>
              <a:t>，</a:t>
            </a:r>
            <a:r>
              <a:rPr lang="en-US" altLang="zh-CN" sz="2000" dirty="0" err="1"/>
              <a:t>i</a:t>
            </a:r>
            <a:r>
              <a:rPr lang="en-US" altLang="zh-CN" sz="2000" dirty="0"/>
              <a:t> come from china!</a:t>
            </a:r>
            <a:endParaRPr lang="zh-CN" altLang="zh-CN" sz="2000" dirty="0"/>
          </a:p>
          <a:p>
            <a:pPr marL="0" indent="0">
              <a:buNone/>
            </a:pPr>
            <a:endParaRPr lang="zh-CN" altLang="en-US" sz="2400" dirty="0"/>
          </a:p>
        </p:txBody>
      </p:sp>
    </p:spTree>
    <p:extLst>
      <p:ext uri="{BB962C8B-B14F-4D97-AF65-F5344CB8AC3E}">
        <p14:creationId xmlns:p14="http://schemas.microsoft.com/office/powerpoint/2010/main" val="79411881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1.4.7 </a:t>
            </a:r>
            <a:r>
              <a:rPr lang="en-US" altLang="zh-CN" b="1" dirty="0">
                <a:solidFill>
                  <a:srgbClr val="0000CC"/>
                </a:solidFill>
              </a:rPr>
              <a:t>string</a:t>
            </a:r>
            <a:r>
              <a:rPr lang="zh-CN" altLang="zh-CN" b="1" dirty="0"/>
              <a:t>与</a:t>
            </a:r>
            <a:r>
              <a:rPr lang="zh-CN" altLang="zh-CN" b="1" dirty="0">
                <a:solidFill>
                  <a:srgbClr val="FF0000"/>
                </a:solidFill>
              </a:rPr>
              <a:t>字符串</a:t>
            </a:r>
            <a:r>
              <a:rPr lang="zh-CN" altLang="zh-CN" b="1" dirty="0"/>
              <a:t>输入</a:t>
            </a:r>
            <a:r>
              <a:rPr lang="en-US" altLang="zh-CN" b="1" dirty="0"/>
              <a:t>/</a:t>
            </a:r>
            <a:r>
              <a:rPr lang="zh-CN" altLang="zh-CN" b="1" dirty="0"/>
              <a:t>输出</a:t>
            </a:r>
            <a:endParaRPr lang="zh-CN" altLang="en-US" dirty="0"/>
          </a:p>
        </p:txBody>
      </p:sp>
      <p:sp>
        <p:nvSpPr>
          <p:cNvPr id="3" name="内容占位符 2"/>
          <p:cNvSpPr>
            <a:spLocks noGrp="1"/>
          </p:cNvSpPr>
          <p:nvPr>
            <p:ph idx="1"/>
          </p:nvPr>
        </p:nvSpPr>
        <p:spPr/>
        <p:txBody>
          <a:bodyPr/>
          <a:lstStyle/>
          <a:p>
            <a:r>
              <a:rPr lang="en-US" altLang="zh-CN" b="1" dirty="0">
                <a:solidFill>
                  <a:srgbClr val="0000CC"/>
                </a:solidFill>
              </a:rPr>
              <a:t>4</a:t>
            </a:r>
            <a:r>
              <a:rPr lang="zh-CN" altLang="zh-CN" b="1" dirty="0">
                <a:solidFill>
                  <a:srgbClr val="0000CC"/>
                </a:solidFill>
              </a:rPr>
              <a:t>．</a:t>
            </a:r>
            <a:r>
              <a:rPr lang="en-US" altLang="zh-CN" b="1" dirty="0">
                <a:solidFill>
                  <a:srgbClr val="0000CC"/>
                </a:solidFill>
              </a:rPr>
              <a:t>string</a:t>
            </a:r>
            <a:r>
              <a:rPr lang="zh-CN" altLang="zh-CN" b="1" dirty="0">
                <a:solidFill>
                  <a:srgbClr val="0000CC"/>
                </a:solidFill>
              </a:rPr>
              <a:t>类型的输入输出和大小比较</a:t>
            </a:r>
          </a:p>
          <a:p>
            <a:r>
              <a:rPr lang="en-US" altLang="zh-CN" sz="2000" dirty="0"/>
              <a:t>string</a:t>
            </a:r>
            <a:r>
              <a:rPr lang="zh-CN" altLang="zh-CN" sz="2000" dirty="0"/>
              <a:t>类型可以用</a:t>
            </a:r>
            <a:r>
              <a:rPr lang="en-US" altLang="zh-CN" sz="2000" dirty="0" err="1">
                <a:solidFill>
                  <a:srgbClr val="FF0000"/>
                </a:solidFill>
              </a:rPr>
              <a:t>cin</a:t>
            </a:r>
            <a:r>
              <a:rPr lang="zh-CN" altLang="zh-CN" sz="2000" dirty="0">
                <a:solidFill>
                  <a:srgbClr val="FF0000"/>
                </a:solidFill>
              </a:rPr>
              <a:t>和</a:t>
            </a:r>
            <a:r>
              <a:rPr lang="en-US" altLang="zh-CN" sz="2000" dirty="0" err="1">
                <a:solidFill>
                  <a:srgbClr val="FF0000"/>
                </a:solidFill>
              </a:rPr>
              <a:t>cout</a:t>
            </a:r>
            <a:r>
              <a:rPr lang="zh-CN" altLang="zh-CN" sz="2000" dirty="0"/>
              <a:t>直接输入或输出</a:t>
            </a:r>
            <a:r>
              <a:rPr lang="zh-CN" altLang="en-US" sz="2000" dirty="0"/>
              <a:t>；用</a:t>
            </a:r>
            <a:r>
              <a:rPr lang="zh-CN" altLang="zh-CN" sz="2000" dirty="0"/>
              <a:t>“</a:t>
            </a:r>
            <a:r>
              <a:rPr lang="en-US" altLang="zh-CN" sz="2000" dirty="0">
                <a:solidFill>
                  <a:srgbClr val="FF0000"/>
                </a:solidFill>
              </a:rPr>
              <a:t>&gt;</a:t>
            </a:r>
            <a:r>
              <a:rPr lang="zh-CN" altLang="zh-CN" sz="2000" dirty="0">
                <a:solidFill>
                  <a:srgbClr val="FF0000"/>
                </a:solidFill>
              </a:rPr>
              <a:t>、</a:t>
            </a:r>
            <a:r>
              <a:rPr lang="en-US" altLang="zh-CN" sz="2000" dirty="0">
                <a:solidFill>
                  <a:srgbClr val="FF0000"/>
                </a:solidFill>
              </a:rPr>
              <a:t>&gt;=</a:t>
            </a:r>
            <a:r>
              <a:rPr lang="zh-CN" altLang="zh-CN" sz="2000" dirty="0">
                <a:solidFill>
                  <a:srgbClr val="FF0000"/>
                </a:solidFill>
              </a:rPr>
              <a:t>、</a:t>
            </a:r>
            <a:r>
              <a:rPr lang="en-US" altLang="zh-CN" sz="2000" dirty="0">
                <a:solidFill>
                  <a:srgbClr val="FF0000"/>
                </a:solidFill>
              </a:rPr>
              <a:t>==</a:t>
            </a:r>
            <a:r>
              <a:rPr lang="zh-CN" altLang="zh-CN" sz="2000" dirty="0">
                <a:solidFill>
                  <a:srgbClr val="FF0000"/>
                </a:solidFill>
              </a:rPr>
              <a:t>、</a:t>
            </a:r>
            <a:r>
              <a:rPr lang="en-US" altLang="zh-CN" sz="2000" dirty="0">
                <a:solidFill>
                  <a:srgbClr val="FF0000"/>
                </a:solidFill>
              </a:rPr>
              <a:t>&lt;</a:t>
            </a:r>
            <a:r>
              <a:rPr lang="zh-CN" altLang="zh-CN" sz="2000" dirty="0">
                <a:solidFill>
                  <a:srgbClr val="FF0000"/>
                </a:solidFill>
              </a:rPr>
              <a:t>、</a:t>
            </a:r>
            <a:r>
              <a:rPr lang="en-US" altLang="zh-CN" sz="2000" dirty="0">
                <a:solidFill>
                  <a:srgbClr val="FF0000"/>
                </a:solidFill>
              </a:rPr>
              <a:t>&lt;=</a:t>
            </a:r>
            <a:r>
              <a:rPr lang="zh-CN" altLang="zh-CN" sz="2000" dirty="0">
                <a:solidFill>
                  <a:srgbClr val="FF0000"/>
                </a:solidFill>
              </a:rPr>
              <a:t>、</a:t>
            </a:r>
            <a:r>
              <a:rPr lang="en-US" altLang="zh-CN" sz="2000" dirty="0">
                <a:solidFill>
                  <a:srgbClr val="FF0000"/>
                </a:solidFill>
              </a:rPr>
              <a:t>!=</a:t>
            </a:r>
            <a:r>
              <a:rPr lang="zh-CN" altLang="zh-CN" sz="2000" dirty="0">
                <a:solidFill>
                  <a:srgbClr val="FF0000"/>
                </a:solidFill>
              </a:rPr>
              <a:t>、</a:t>
            </a:r>
            <a:r>
              <a:rPr lang="zh-CN" altLang="zh-CN" sz="2000" dirty="0"/>
              <a:t>”进行大小比较，比较的是两个</a:t>
            </a:r>
            <a:r>
              <a:rPr lang="en-US" altLang="zh-CN" sz="2000" dirty="0"/>
              <a:t>string</a:t>
            </a:r>
            <a:r>
              <a:rPr lang="zh-CN" altLang="zh-CN" sz="2000" dirty="0"/>
              <a:t>对象对应位置字符的</a:t>
            </a:r>
            <a:r>
              <a:rPr lang="en-US" altLang="zh-CN" sz="2000" dirty="0" err="1"/>
              <a:t>Ascii</a:t>
            </a:r>
            <a:r>
              <a:rPr lang="zh-CN" altLang="zh-CN" sz="2000" dirty="0"/>
              <a:t>码。</a:t>
            </a:r>
          </a:p>
          <a:p>
            <a:pPr marL="400050" lvl="1" indent="0">
              <a:buNone/>
            </a:pPr>
            <a:r>
              <a:rPr lang="en-US" altLang="zh-CN" sz="1600" dirty="0"/>
              <a:t>//Eg1-9.cpp</a:t>
            </a:r>
            <a:endParaRPr lang="zh-CN" altLang="zh-CN" sz="1600" dirty="0"/>
          </a:p>
          <a:p>
            <a:pPr marL="400050" lvl="1" indent="0">
              <a:buNone/>
            </a:pPr>
            <a:r>
              <a:rPr lang="en-US" altLang="zh-CN" sz="1600" dirty="0"/>
              <a:t>#include&lt;</a:t>
            </a:r>
            <a:r>
              <a:rPr lang="en-US" altLang="zh-CN" sz="1600" dirty="0" err="1"/>
              <a:t>iostream</a:t>
            </a:r>
            <a:r>
              <a:rPr lang="en-US" altLang="zh-CN" sz="1600" dirty="0"/>
              <a:t>&gt;</a:t>
            </a:r>
            <a:endParaRPr lang="zh-CN" altLang="zh-CN" sz="1600" dirty="0"/>
          </a:p>
          <a:p>
            <a:pPr marL="400050" lvl="1" indent="0">
              <a:buNone/>
            </a:pPr>
            <a:r>
              <a:rPr lang="en-US" altLang="zh-CN" sz="1600" dirty="0"/>
              <a:t>#include&lt;string&gt;</a:t>
            </a:r>
            <a:endParaRPr lang="zh-CN" altLang="zh-CN" sz="1600" dirty="0"/>
          </a:p>
          <a:p>
            <a:pPr marL="400050" lvl="1" indent="0">
              <a:buNone/>
            </a:pPr>
            <a:r>
              <a:rPr lang="en-US" altLang="zh-CN" sz="1600" dirty="0"/>
              <a:t>using namespace </a:t>
            </a:r>
            <a:r>
              <a:rPr lang="en-US" altLang="zh-CN" sz="1600" dirty="0" err="1"/>
              <a:t>std</a:t>
            </a:r>
            <a:r>
              <a:rPr lang="en-US" altLang="zh-CN" sz="1600" dirty="0"/>
              <a:t>;</a:t>
            </a:r>
            <a:endParaRPr lang="zh-CN" altLang="zh-CN" sz="1600" dirty="0"/>
          </a:p>
          <a:p>
            <a:pPr marL="400050" lvl="1" indent="0">
              <a:buNone/>
            </a:pPr>
            <a:r>
              <a:rPr lang="en-US" altLang="zh-CN" sz="1600" dirty="0" err="1"/>
              <a:t>int</a:t>
            </a:r>
            <a:r>
              <a:rPr lang="en-US" altLang="zh-CN" sz="1600" dirty="0"/>
              <a:t> main(){</a:t>
            </a:r>
            <a:endParaRPr lang="zh-CN" altLang="zh-CN" sz="1600" dirty="0"/>
          </a:p>
          <a:p>
            <a:pPr marL="400050" lvl="1" indent="0">
              <a:buNone/>
            </a:pPr>
            <a:r>
              <a:rPr lang="en-US" altLang="zh-CN" sz="1600" dirty="0"/>
              <a:t>	   string s1,s2,big;</a:t>
            </a:r>
            <a:endParaRPr lang="zh-CN" altLang="zh-CN" sz="1600" dirty="0"/>
          </a:p>
          <a:p>
            <a:pPr marL="400050" lvl="1" indent="0">
              <a:buNone/>
            </a:pPr>
            <a:r>
              <a:rPr lang="en-US" altLang="zh-CN" sz="1600" dirty="0"/>
              <a:t>	   </a:t>
            </a:r>
            <a:r>
              <a:rPr lang="en-US" altLang="zh-CN" sz="1600" dirty="0" err="1"/>
              <a:t>cout</a:t>
            </a:r>
            <a:r>
              <a:rPr lang="en-US" altLang="zh-CN" sz="1600" dirty="0"/>
              <a:t> &lt;&lt; "</a:t>
            </a:r>
            <a:r>
              <a:rPr lang="zh-CN" altLang="zh-CN" sz="1600" dirty="0"/>
              <a:t>输入两个字符串</a:t>
            </a:r>
            <a:r>
              <a:rPr lang="en-US" altLang="zh-CN" sz="1600" dirty="0"/>
              <a:t>:" &lt;&lt; </a:t>
            </a:r>
            <a:r>
              <a:rPr lang="en-US" altLang="zh-CN" sz="1600" dirty="0" err="1"/>
              <a:t>endl</a:t>
            </a:r>
            <a:r>
              <a:rPr lang="en-US" altLang="zh-CN" sz="1600" dirty="0"/>
              <a:t>;</a:t>
            </a:r>
            <a:endParaRPr lang="zh-CN" altLang="zh-CN" sz="1600" dirty="0"/>
          </a:p>
          <a:p>
            <a:pPr marL="400050" lvl="1" indent="0">
              <a:buNone/>
            </a:pPr>
            <a:r>
              <a:rPr lang="en-US" altLang="zh-CN" sz="1600" dirty="0"/>
              <a:t>	   </a:t>
            </a:r>
            <a:r>
              <a:rPr lang="en-US" altLang="zh-CN" sz="1600" dirty="0" err="1"/>
              <a:t>cin</a:t>
            </a:r>
            <a:r>
              <a:rPr lang="en-US" altLang="zh-CN" sz="1600" dirty="0"/>
              <a:t> &gt;&gt; s1 &gt;&gt; s2;</a:t>
            </a:r>
            <a:endParaRPr lang="zh-CN" altLang="zh-CN" sz="1600" dirty="0"/>
          </a:p>
          <a:p>
            <a:pPr marL="400050" lvl="1" indent="0">
              <a:buNone/>
            </a:pPr>
            <a:r>
              <a:rPr lang="en-US" altLang="zh-CN" sz="1600" dirty="0"/>
              <a:t>	   </a:t>
            </a:r>
            <a:r>
              <a:rPr lang="en-US" altLang="zh-CN" sz="1600" dirty="0" err="1"/>
              <a:t>cout</a:t>
            </a:r>
            <a:r>
              <a:rPr lang="en-US" altLang="zh-CN" sz="1600" dirty="0"/>
              <a:t> &lt;&lt; "</a:t>
            </a:r>
            <a:r>
              <a:rPr lang="zh-CN" altLang="zh-CN" sz="1600" dirty="0"/>
              <a:t>参加比较的两个字符串是</a:t>
            </a:r>
            <a:r>
              <a:rPr lang="en-US" altLang="zh-CN" sz="1600" dirty="0"/>
              <a:t>: " &lt;&lt; s1 &lt;&lt; "," &lt;&lt; s2 &lt;&lt; </a:t>
            </a:r>
            <a:r>
              <a:rPr lang="en-US" altLang="zh-CN" sz="1600" dirty="0" err="1"/>
              <a:t>endl</a:t>
            </a:r>
            <a:r>
              <a:rPr lang="en-US" altLang="zh-CN" sz="1600" dirty="0"/>
              <a:t>;</a:t>
            </a:r>
            <a:endParaRPr lang="zh-CN" altLang="zh-CN" sz="1600" dirty="0"/>
          </a:p>
          <a:p>
            <a:pPr marL="400050" lvl="1" indent="0">
              <a:buNone/>
            </a:pPr>
            <a:r>
              <a:rPr lang="en-US" altLang="zh-CN" sz="1600" dirty="0"/>
              <a:t>	   if (s1 &gt; s2) big = s1;</a:t>
            </a:r>
            <a:endParaRPr lang="zh-CN" altLang="zh-CN" sz="1600" dirty="0"/>
          </a:p>
          <a:p>
            <a:pPr marL="400050" lvl="1" indent="0">
              <a:buNone/>
            </a:pPr>
            <a:r>
              <a:rPr lang="en-US" altLang="zh-CN" sz="1600" dirty="0"/>
              <a:t>	   else if (s1 == s2) big = "same";</a:t>
            </a:r>
            <a:endParaRPr lang="zh-CN" altLang="zh-CN" sz="1600" dirty="0"/>
          </a:p>
          <a:p>
            <a:pPr marL="400050" lvl="1" indent="0">
              <a:buNone/>
            </a:pPr>
            <a:r>
              <a:rPr lang="en-US" altLang="zh-CN" sz="1600" dirty="0"/>
              <a:t>	   else big = s2;</a:t>
            </a:r>
            <a:endParaRPr lang="zh-CN" altLang="zh-CN" sz="1600" dirty="0"/>
          </a:p>
          <a:p>
            <a:pPr marL="400050" lvl="1" indent="0">
              <a:buNone/>
            </a:pPr>
            <a:r>
              <a:rPr lang="en-US" altLang="zh-CN" sz="1600" dirty="0"/>
              <a:t>	   </a:t>
            </a:r>
            <a:r>
              <a:rPr lang="en-US" altLang="zh-CN" sz="1600" dirty="0" err="1"/>
              <a:t>cout</a:t>
            </a:r>
            <a:r>
              <a:rPr lang="en-US" altLang="zh-CN" sz="1600" dirty="0"/>
              <a:t> &lt;&lt; "</a:t>
            </a:r>
            <a:r>
              <a:rPr lang="zh-CN" altLang="zh-CN" sz="1600" dirty="0"/>
              <a:t>大字符串是</a:t>
            </a:r>
            <a:r>
              <a:rPr lang="en-US" altLang="zh-CN" sz="1600" dirty="0"/>
              <a:t>: " &lt;&lt; big &lt;&lt; </a:t>
            </a:r>
            <a:r>
              <a:rPr lang="en-US" altLang="zh-CN" sz="1600" dirty="0" err="1"/>
              <a:t>endl</a:t>
            </a:r>
            <a:r>
              <a:rPr lang="en-US" altLang="zh-CN" sz="1600" dirty="0"/>
              <a:t>;</a:t>
            </a:r>
            <a:endParaRPr lang="zh-CN" altLang="zh-CN" sz="1600" dirty="0"/>
          </a:p>
          <a:p>
            <a:pPr marL="400050" lvl="1" indent="0">
              <a:buNone/>
            </a:pPr>
            <a:r>
              <a:rPr lang="en-US" altLang="zh-CN" sz="1600" dirty="0"/>
              <a:t>	   return 0;</a:t>
            </a:r>
            <a:endParaRPr lang="zh-CN" altLang="zh-CN" sz="1600" dirty="0"/>
          </a:p>
          <a:p>
            <a:pPr marL="400050" lvl="1" indent="0">
              <a:buNone/>
            </a:pPr>
            <a:r>
              <a:rPr lang="en-US" altLang="zh-CN" sz="1600" dirty="0"/>
              <a:t>}</a:t>
            </a:r>
            <a:endParaRPr lang="zh-CN" altLang="zh-CN" sz="1600" dirty="0"/>
          </a:p>
          <a:p>
            <a:endParaRPr lang="zh-CN" altLang="en-US" sz="2400" dirty="0"/>
          </a:p>
        </p:txBody>
      </p:sp>
    </p:spTree>
    <p:extLst>
      <p:ext uri="{BB962C8B-B14F-4D97-AF65-F5344CB8AC3E}">
        <p14:creationId xmlns:p14="http://schemas.microsoft.com/office/powerpoint/2010/main" val="160361561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b="1" dirty="0"/>
              <a:t>1.4.8 </a:t>
            </a:r>
            <a:r>
              <a:rPr lang="zh-CN" altLang="zh-CN" b="1" dirty="0">
                <a:solidFill>
                  <a:srgbClr val="FF0000"/>
                </a:solidFill>
              </a:rPr>
              <a:t>数据输入</a:t>
            </a:r>
            <a:r>
              <a:rPr lang="zh-CN" altLang="zh-CN" b="1" dirty="0"/>
              <a:t>的典型</a:t>
            </a:r>
            <a:r>
              <a:rPr lang="zh-CN" altLang="zh-CN" b="1" dirty="0">
                <a:solidFill>
                  <a:srgbClr val="0000CC"/>
                </a:solidFill>
              </a:rPr>
              <a:t>问题</a:t>
            </a:r>
            <a:endParaRPr lang="zh-CN" altLang="en-US" dirty="0">
              <a:solidFill>
                <a:srgbClr val="0000CC"/>
              </a:solidFill>
            </a:endParaRPr>
          </a:p>
        </p:txBody>
      </p:sp>
      <p:sp>
        <p:nvSpPr>
          <p:cNvPr id="3" name="内容占位符 2"/>
          <p:cNvSpPr>
            <a:spLocks noGrp="1"/>
          </p:cNvSpPr>
          <p:nvPr>
            <p:ph idx="1"/>
          </p:nvPr>
        </p:nvSpPr>
        <p:spPr>
          <a:xfrm>
            <a:off x="251519" y="1076590"/>
            <a:ext cx="2646425" cy="5168635"/>
          </a:xfrm>
        </p:spPr>
        <p:txBody>
          <a:bodyPr/>
          <a:lstStyle/>
          <a:p>
            <a:pPr marL="0" indent="0">
              <a:buNone/>
            </a:pPr>
            <a:r>
              <a:rPr lang="en-US" altLang="zh-CN" b="1" dirty="0">
                <a:solidFill>
                  <a:srgbClr val="0000CC"/>
                </a:solidFill>
              </a:rPr>
              <a:t>1.</a:t>
            </a:r>
            <a:r>
              <a:rPr lang="zh-CN" altLang="zh-CN" b="1" dirty="0">
                <a:solidFill>
                  <a:srgbClr val="0000CC"/>
                </a:solidFill>
              </a:rPr>
              <a:t>输入数据类型不匹配引发的问题</a:t>
            </a:r>
            <a:endParaRPr lang="en-US" altLang="zh-CN" b="1" dirty="0">
              <a:solidFill>
                <a:srgbClr val="0000CC"/>
              </a:solidFill>
            </a:endParaRPr>
          </a:p>
          <a:p>
            <a:pPr lvl="1"/>
            <a:r>
              <a:rPr lang="zh-CN" altLang="zh-CN" sz="2400" dirty="0"/>
              <a:t>即使程序完全正确，但输入数据有问题，程序也可能出现运行错误，甚至无法正常运行。</a:t>
            </a:r>
          </a:p>
          <a:p>
            <a:pPr lvl="1"/>
            <a:endParaRPr lang="zh-CN" altLang="zh-CN" b="1" dirty="0"/>
          </a:p>
          <a:p>
            <a:endParaRPr lang="zh-CN" altLang="en-US" dirty="0"/>
          </a:p>
        </p:txBody>
      </p:sp>
      <p:sp>
        <p:nvSpPr>
          <p:cNvPr id="4" name="矩形 3"/>
          <p:cNvSpPr/>
          <p:nvPr/>
        </p:nvSpPr>
        <p:spPr>
          <a:xfrm>
            <a:off x="2699792" y="1076590"/>
            <a:ext cx="6444208" cy="4708981"/>
          </a:xfrm>
          <a:prstGeom prst="rect">
            <a:avLst/>
          </a:prstGeom>
        </p:spPr>
        <p:txBody>
          <a:bodyPr wrap="square">
            <a:spAutoFit/>
          </a:bodyPr>
          <a:lstStyle/>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//Eg1-10.cpp</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#include&lt;</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iostream</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&gt;</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using namespace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std</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void main(){</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int</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 b;</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double z;</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char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ch</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cin</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&gt;&gt;</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ch</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cin</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&gt;&gt; a&gt;&gt;b;</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cin</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&gt;&gt; z;</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cout</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ch</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ch</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a:t>
            </a: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"\ta=" &lt;&lt; a </a:t>
            </a: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tb</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b </a:t>
            </a: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tz</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 &lt;&lt; z&lt;&lt; </a:t>
            </a:r>
            <a:r>
              <a:rPr lang="en-US" altLang="zh-CN" sz="2000" b="1" kern="0" dirty="0" err="1">
                <a:latin typeface="Courier New" panose="02070309020205020404" pitchFamily="49" charset="0"/>
                <a:ea typeface="华文中宋" panose="02010600040101010101" pitchFamily="2" charset="-122"/>
                <a:cs typeface="Times New Roman" panose="02020603050405020304" pitchFamily="18" charset="0"/>
              </a:rPr>
              <a:t>endl</a:t>
            </a: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000" b="1" kern="100" dirty="0">
              <a:latin typeface="Times New Roman" panose="02020603050405020304" pitchFamily="18" charset="0"/>
            </a:endParaRPr>
          </a:p>
          <a:p>
            <a:pPr indent="467995" algn="just">
              <a:spcAft>
                <a:spcPts val="0"/>
              </a:spcAft>
            </a:pPr>
            <a:r>
              <a:rPr lang="en-US" altLang="zh-CN" sz="2000" b="1" kern="0" dirty="0">
                <a:latin typeface="Courier New" panose="02070309020205020404" pitchFamily="49" charset="0"/>
                <a:ea typeface="华文中宋" panose="02010600040101010101" pitchFamily="2" charset="-122"/>
                <a:cs typeface="Times New Roman" panose="02020603050405020304" pitchFamily="18" charset="0"/>
              </a:rPr>
              <a:t>}</a:t>
            </a:r>
            <a:endParaRPr lang="zh-CN" altLang="zh-CN" sz="2000" b="1" kern="100" dirty="0">
              <a:latin typeface="Times New Roman" panose="02020603050405020304" pitchFamily="18" charset="0"/>
            </a:endParaRPr>
          </a:p>
        </p:txBody>
      </p:sp>
      <p:sp>
        <p:nvSpPr>
          <p:cNvPr id="5" name="矩形 4"/>
          <p:cNvSpPr/>
          <p:nvPr/>
        </p:nvSpPr>
        <p:spPr>
          <a:xfrm>
            <a:off x="251520" y="5785571"/>
            <a:ext cx="8435280" cy="707886"/>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txBody>
          <a:bodyPr wrap="square">
            <a:spAutoFit/>
          </a:bodyPr>
          <a:lstStyle/>
          <a:p>
            <a:pPr indent="467995">
              <a:spcAft>
                <a:spcPts val="0"/>
              </a:spcAft>
            </a:pPr>
            <a:r>
              <a:rPr lang="en-US" altLang="zh-CN" sz="2000" kern="0" dirty="0">
                <a:latin typeface="Courier New" panose="02070309020205020404" pitchFamily="49" charset="0"/>
                <a:ea typeface="华文中宋" panose="02010600040101010101" pitchFamily="2" charset="-122"/>
                <a:cs typeface="Times New Roman" panose="02020603050405020304" pitchFamily="18" charset="0"/>
              </a:rPr>
              <a:t>AB 32 49 8.7      //</a:t>
            </a:r>
            <a:r>
              <a:rPr lang="zh-CN" altLang="zh-CN" sz="2000" kern="0" dirty="0">
                <a:latin typeface="Courier New" panose="02070309020205020404" pitchFamily="49" charset="0"/>
                <a:ea typeface="华文中宋" panose="02010600040101010101" pitchFamily="2" charset="-122"/>
              </a:rPr>
              <a:t>键盘输入</a:t>
            </a:r>
            <a:r>
              <a:rPr lang="en-US" altLang="zh-CN" sz="2000" kern="0" dirty="0">
                <a:latin typeface="Courier New" panose="02070309020205020404" pitchFamily="49" charset="0"/>
                <a:ea typeface="华文中宋" panose="02010600040101010101" pitchFamily="2" charset="-122"/>
              </a:rPr>
              <a:t>,</a:t>
            </a:r>
            <a:r>
              <a:rPr lang="zh-CN" altLang="en-US" sz="2000" kern="0" dirty="0">
                <a:latin typeface="Courier New" panose="02070309020205020404" pitchFamily="49" charset="0"/>
                <a:ea typeface="华文中宋" panose="02010600040101010101" pitchFamily="2" charset="-122"/>
              </a:rPr>
              <a:t>将产生下面的错误输出</a:t>
            </a:r>
            <a:endParaRPr lang="en-US" altLang="zh-CN" sz="2000" kern="100" dirty="0">
              <a:latin typeface="Times New Roman" panose="02020603050405020304" pitchFamily="18" charset="0"/>
            </a:endParaRPr>
          </a:p>
          <a:p>
            <a:pPr indent="467995">
              <a:spcAft>
                <a:spcPts val="0"/>
              </a:spcAft>
            </a:pPr>
            <a:r>
              <a:rPr lang="en-US" altLang="zh-CN" sz="2000" b="1" kern="0" dirty="0" err="1">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ch</a:t>
            </a:r>
            <a:r>
              <a:rPr lang="en-US" altLang="zh-CN" sz="2000" b="1" kern="0" dirty="0">
                <a:solidFill>
                  <a:srgbClr val="FF0000"/>
                </a:solidFill>
                <a:latin typeface="Courier New" panose="02070309020205020404" pitchFamily="49" charset="0"/>
                <a:ea typeface="华文中宋" panose="02010600040101010101" pitchFamily="2" charset="-122"/>
                <a:cs typeface="Times New Roman" panose="02020603050405020304" pitchFamily="18" charset="0"/>
              </a:rPr>
              <a:t>=A a=-858993460 b=-858993460	z=-9.25596e+61</a:t>
            </a:r>
            <a:endParaRPr lang="zh-CN" altLang="zh-CN" sz="2000" b="1" kern="100" dirty="0">
              <a:solidFill>
                <a:srgbClr val="FF0000"/>
              </a:solidFill>
              <a:latin typeface="Times New Roman" panose="02020603050405020304" pitchFamily="18" charset="0"/>
            </a:endParaRPr>
          </a:p>
        </p:txBody>
      </p:sp>
      <p:sp>
        <p:nvSpPr>
          <p:cNvPr id="6" name="对话气泡: 矩形 5"/>
          <p:cNvSpPr/>
          <p:nvPr/>
        </p:nvSpPr>
        <p:spPr>
          <a:xfrm>
            <a:off x="6300192" y="2060848"/>
            <a:ext cx="2520280" cy="2088232"/>
          </a:xfrm>
          <a:prstGeom prst="wedgeRectCallout">
            <a:avLst>
              <a:gd name="adj1" fmla="val 3924"/>
              <a:gd name="adj2" fmla="val 129193"/>
            </a:avLst>
          </a:prstGeom>
          <a:solidFill>
            <a:srgbClr val="FFFF00"/>
          </a:solidFill>
          <a:effectLst>
            <a:innerShdw blurRad="63500" dist="50800" dir="54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solidFill>
                  <a:schemeClr val="tx1"/>
                </a:solidFill>
              </a:rPr>
              <a:t>错误原因：</a:t>
            </a:r>
            <a:endParaRPr lang="en-US" altLang="zh-CN" b="1" dirty="0">
              <a:solidFill>
                <a:schemeClr val="tx1"/>
              </a:solidFill>
            </a:endParaRPr>
          </a:p>
          <a:p>
            <a:pPr algn="ctr"/>
            <a:r>
              <a:rPr lang="en-US" altLang="zh-CN" b="1" dirty="0" err="1">
                <a:solidFill>
                  <a:schemeClr val="tx1"/>
                </a:solidFill>
              </a:rPr>
              <a:t>Cin</a:t>
            </a:r>
            <a:r>
              <a:rPr lang="zh-CN" altLang="en-US" b="1" dirty="0">
                <a:solidFill>
                  <a:schemeClr val="tx1"/>
                </a:solidFill>
              </a:rPr>
              <a:t>依次从输入流读数据，</a:t>
            </a:r>
            <a:r>
              <a:rPr lang="en-US" altLang="zh-CN" b="1" dirty="0">
                <a:solidFill>
                  <a:schemeClr val="tx1"/>
                </a:solidFill>
              </a:rPr>
              <a:t>A</a:t>
            </a:r>
            <a:r>
              <a:rPr lang="zh-CN" altLang="en-US" b="1" dirty="0">
                <a:solidFill>
                  <a:schemeClr val="tx1"/>
                </a:solidFill>
              </a:rPr>
              <a:t>被提取给</a:t>
            </a:r>
            <a:r>
              <a:rPr lang="en-US" altLang="zh-CN" b="1" dirty="0" err="1">
                <a:solidFill>
                  <a:schemeClr val="tx1"/>
                </a:solidFill>
              </a:rPr>
              <a:t>ch</a:t>
            </a:r>
            <a:r>
              <a:rPr lang="zh-CN" altLang="en-US" b="1" dirty="0">
                <a:solidFill>
                  <a:schemeClr val="tx1"/>
                </a:solidFill>
              </a:rPr>
              <a:t>后，</a:t>
            </a:r>
            <a:r>
              <a:rPr lang="en-US" altLang="zh-CN" b="1" dirty="0">
                <a:solidFill>
                  <a:schemeClr val="tx1"/>
                </a:solidFill>
              </a:rPr>
              <a:t>B</a:t>
            </a:r>
            <a:r>
              <a:rPr lang="zh-CN" altLang="en-US" b="1" dirty="0">
                <a:solidFill>
                  <a:schemeClr val="tx1"/>
                </a:solidFill>
              </a:rPr>
              <a:t>将被提取给</a:t>
            </a:r>
            <a:r>
              <a:rPr lang="en-US" altLang="zh-CN" b="1" dirty="0">
                <a:solidFill>
                  <a:schemeClr val="tx1"/>
                </a:solidFill>
              </a:rPr>
              <a:t>a，</a:t>
            </a:r>
            <a:r>
              <a:rPr lang="zh-CN" altLang="en-US" b="1" dirty="0">
                <a:solidFill>
                  <a:schemeClr val="tx1"/>
                </a:solidFill>
              </a:rPr>
              <a:t>因类型不对，导到</a:t>
            </a:r>
            <a:r>
              <a:rPr lang="en-US" altLang="zh-CN" b="1" dirty="0">
                <a:solidFill>
                  <a:schemeClr val="tx1"/>
                </a:solidFill>
              </a:rPr>
              <a:t>C++</a:t>
            </a:r>
            <a:r>
              <a:rPr lang="zh-CN" altLang="en-US" b="1" dirty="0">
                <a:solidFill>
                  <a:schemeClr val="tx1"/>
                </a:solidFill>
              </a:rPr>
              <a:t>关闭输入流！因而</a:t>
            </a:r>
            <a:r>
              <a:rPr lang="en-US" altLang="zh-CN" b="1" dirty="0">
                <a:solidFill>
                  <a:schemeClr val="tx1"/>
                </a:solidFill>
              </a:rPr>
              <a:t>a\b\z</a:t>
            </a:r>
            <a:r>
              <a:rPr lang="zh-CN" altLang="en-US" b="1" dirty="0">
                <a:solidFill>
                  <a:schemeClr val="tx1"/>
                </a:solidFill>
              </a:rPr>
              <a:t>都是未初始化的值！</a:t>
            </a:r>
          </a:p>
        </p:txBody>
      </p:sp>
    </p:spTree>
    <p:extLst>
      <p:ext uri="{BB962C8B-B14F-4D97-AF65-F5344CB8AC3E}">
        <p14:creationId xmlns:p14="http://schemas.microsoft.com/office/powerpoint/2010/main" val="199623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wipe(down)">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84213" y="188913"/>
            <a:ext cx="7772400" cy="719807"/>
          </a:xfrm>
        </p:spPr>
        <p:txBody>
          <a:bodyPr/>
          <a:lstStyle/>
          <a:p>
            <a:pPr eaLnBrk="1" hangingPunct="1"/>
            <a:r>
              <a:rPr lang="en-US" altLang="zh-CN" b="1" dirty="0"/>
              <a:t>1.4.8 </a:t>
            </a:r>
            <a:r>
              <a:rPr lang="zh-CN" altLang="zh-CN" b="1" dirty="0">
                <a:solidFill>
                  <a:srgbClr val="FF0000"/>
                </a:solidFill>
              </a:rPr>
              <a:t>数据输入</a:t>
            </a:r>
            <a:r>
              <a:rPr lang="zh-CN" altLang="zh-CN" b="1" dirty="0"/>
              <a:t>的典型</a:t>
            </a:r>
            <a:r>
              <a:rPr lang="zh-CN" altLang="zh-CN" b="1" dirty="0">
                <a:solidFill>
                  <a:srgbClr val="0000CC"/>
                </a:solidFill>
              </a:rPr>
              <a:t>问题</a:t>
            </a:r>
            <a:endParaRPr lang="zh-CN" altLang="en-US" b="1" dirty="0">
              <a:solidFill>
                <a:srgbClr val="FF3300"/>
              </a:solidFill>
            </a:endParaRPr>
          </a:p>
        </p:txBody>
      </p:sp>
      <p:sp>
        <p:nvSpPr>
          <p:cNvPr id="16387" name="Rectangle 3"/>
          <p:cNvSpPr>
            <a:spLocks noGrp="1" noChangeArrowheads="1"/>
          </p:cNvSpPr>
          <p:nvPr>
            <p:ph type="body" idx="1"/>
          </p:nvPr>
        </p:nvSpPr>
        <p:spPr>
          <a:xfrm>
            <a:off x="684213" y="1268413"/>
            <a:ext cx="8208267" cy="4752975"/>
          </a:xfrm>
        </p:spPr>
        <p:txBody>
          <a:bodyPr/>
          <a:lstStyle/>
          <a:p>
            <a:r>
              <a:rPr lang="en-US" altLang="zh-CN" b="1" dirty="0">
                <a:solidFill>
                  <a:srgbClr val="0000CC"/>
                </a:solidFill>
              </a:rPr>
              <a:t>2</a:t>
            </a:r>
            <a:r>
              <a:rPr lang="zh-CN" altLang="zh-CN" b="1" dirty="0">
                <a:solidFill>
                  <a:srgbClr val="0000CC"/>
                </a:solidFill>
              </a:rPr>
              <a:t>．为变量输入空白字符的问题</a:t>
            </a:r>
          </a:p>
          <a:p>
            <a:pPr lvl="1" eaLnBrk="1" hangingPunct="1">
              <a:lnSpc>
                <a:spcPct val="80000"/>
              </a:lnSpc>
            </a:pPr>
            <a:r>
              <a:rPr lang="en-US" altLang="zh-CN" sz="2400" b="1" dirty="0" err="1">
                <a:solidFill>
                  <a:srgbClr val="FF3300"/>
                </a:solidFill>
              </a:rPr>
              <a:t>cin</a:t>
            </a:r>
            <a:r>
              <a:rPr lang="en-US" altLang="zh-CN" sz="2400" b="1" dirty="0">
                <a:solidFill>
                  <a:srgbClr val="FF3300"/>
                </a:solidFill>
              </a:rPr>
              <a:t> </a:t>
            </a:r>
            <a:r>
              <a:rPr lang="zh-CN" altLang="en-US" sz="2400" b="1" dirty="0">
                <a:solidFill>
                  <a:srgbClr val="FF3300"/>
                </a:solidFill>
              </a:rPr>
              <a:t>输入数据时</a:t>
            </a:r>
            <a:r>
              <a:rPr lang="en-US" altLang="zh-CN" sz="2400" b="1" dirty="0">
                <a:solidFill>
                  <a:srgbClr val="FF3300"/>
                </a:solidFill>
              </a:rPr>
              <a:t>,</a:t>
            </a:r>
            <a:r>
              <a:rPr lang="zh-CN" altLang="en-US" sz="2400" b="1" dirty="0">
                <a:solidFill>
                  <a:srgbClr val="FF3300"/>
                </a:solidFill>
              </a:rPr>
              <a:t>空白作为数据之间的间隔</a:t>
            </a:r>
            <a:r>
              <a:rPr lang="en-US" altLang="zh-CN" sz="2400" b="1" dirty="0">
                <a:solidFill>
                  <a:srgbClr val="FF3300"/>
                </a:solidFill>
              </a:rPr>
              <a:t>,</a:t>
            </a:r>
            <a:r>
              <a:rPr lang="zh-CN" altLang="en-US" sz="2400" b="1" dirty="0">
                <a:solidFill>
                  <a:srgbClr val="FF3300"/>
                </a:solidFill>
              </a:rPr>
              <a:t>无法输入</a:t>
            </a:r>
            <a:endParaRPr lang="en-US" altLang="zh-CN" sz="2400" b="1" dirty="0">
              <a:solidFill>
                <a:srgbClr val="FF3300"/>
              </a:solidFill>
            </a:endParaRPr>
          </a:p>
          <a:p>
            <a:pPr lvl="1" eaLnBrk="1" hangingPunct="1">
              <a:lnSpc>
                <a:spcPct val="80000"/>
              </a:lnSpc>
            </a:pPr>
            <a:r>
              <a:rPr lang="zh-CN" altLang="en-US" sz="2400" b="1" dirty="0"/>
              <a:t>可用</a:t>
            </a:r>
            <a:r>
              <a:rPr lang="en-US" altLang="zh-CN" sz="2400" b="1" dirty="0" err="1"/>
              <a:t>cin</a:t>
            </a:r>
            <a:r>
              <a:rPr lang="zh-CN" altLang="en-US" sz="2400" b="1" dirty="0"/>
              <a:t>的</a:t>
            </a:r>
            <a:r>
              <a:rPr lang="en-US" altLang="zh-CN" sz="2400" b="1" dirty="0"/>
              <a:t>get</a:t>
            </a:r>
            <a:r>
              <a:rPr lang="zh-CN" altLang="en-US" sz="2400" b="1" dirty="0"/>
              <a:t>或</a:t>
            </a:r>
            <a:r>
              <a:rPr lang="en-US" altLang="zh-CN" sz="2400" b="1" dirty="0" err="1"/>
              <a:t>getline</a:t>
            </a:r>
            <a:r>
              <a:rPr lang="zh-CN" altLang="en-US" sz="2400" b="1" dirty="0"/>
              <a:t>成员函数输入</a:t>
            </a:r>
            <a:endParaRPr lang="en-US" altLang="zh-CN" sz="2400" b="1" dirty="0"/>
          </a:p>
          <a:p>
            <a:pPr eaLnBrk="1" hangingPunct="1">
              <a:buFontTx/>
              <a:buNone/>
            </a:pPr>
            <a:r>
              <a:rPr lang="en-US" altLang="zh-CN" dirty="0"/>
              <a:t>char c1,c2;</a:t>
            </a:r>
            <a:endParaRPr lang="zh-CN" altLang="zh-CN" dirty="0"/>
          </a:p>
          <a:p>
            <a:pPr eaLnBrk="1" hangingPunct="1">
              <a:buFontTx/>
              <a:buNone/>
            </a:pPr>
            <a:r>
              <a:rPr lang="en-US" altLang="zh-CN" dirty="0" err="1"/>
              <a:t>int</a:t>
            </a:r>
            <a:r>
              <a:rPr lang="en-US" altLang="zh-CN" dirty="0"/>
              <a:t> n;</a:t>
            </a:r>
            <a:endParaRPr lang="zh-CN" altLang="zh-CN" dirty="0"/>
          </a:p>
          <a:p>
            <a:pPr eaLnBrk="1" hangingPunct="1">
              <a:buFontTx/>
              <a:buNone/>
            </a:pPr>
            <a:r>
              <a:rPr lang="en-US" altLang="zh-CN" dirty="0" err="1"/>
              <a:t>std</a:t>
            </a:r>
            <a:r>
              <a:rPr lang="en-US" altLang="zh-CN" dirty="0"/>
              <a:t>::</a:t>
            </a:r>
            <a:r>
              <a:rPr lang="en-US" altLang="zh-CN" dirty="0" err="1"/>
              <a:t>cin</a:t>
            </a:r>
            <a:r>
              <a:rPr lang="en-US" altLang="zh-CN" dirty="0"/>
              <a:t>&gt;&gt;c1&gt;&gt;c2&gt;&gt;n</a:t>
            </a:r>
            <a:r>
              <a:rPr lang="zh-CN" altLang="en-US" dirty="0"/>
              <a:t>；</a:t>
            </a:r>
          </a:p>
          <a:p>
            <a:pPr eaLnBrk="1" hangingPunct="1">
              <a:buFontTx/>
              <a:buNone/>
            </a:pPr>
            <a:r>
              <a:rPr lang="zh-CN" altLang="en-US" dirty="0"/>
              <a:t>若输入：</a:t>
            </a:r>
            <a:r>
              <a:rPr lang="en-US" altLang="zh-CN" dirty="0"/>
              <a:t>X  5</a:t>
            </a:r>
          </a:p>
          <a:p>
            <a:pPr eaLnBrk="1" hangingPunct="1">
              <a:buFontTx/>
              <a:buNone/>
            </a:pPr>
            <a:r>
              <a:rPr lang="zh-CN" altLang="en-US" dirty="0"/>
              <a:t>则</a:t>
            </a:r>
            <a:r>
              <a:rPr lang="en-US" altLang="zh-CN" dirty="0"/>
              <a:t>X</a:t>
            </a:r>
            <a:r>
              <a:rPr lang="zh-CN" altLang="en-US" dirty="0"/>
              <a:t>将存入</a:t>
            </a:r>
            <a:r>
              <a:rPr lang="en-US" altLang="zh-CN" dirty="0"/>
              <a:t>c1</a:t>
            </a:r>
            <a:r>
              <a:rPr lang="zh-CN" altLang="en-US" dirty="0"/>
              <a:t>，</a:t>
            </a:r>
            <a:r>
              <a:rPr lang="en-US" altLang="zh-CN" dirty="0"/>
              <a:t>5</a:t>
            </a:r>
            <a:r>
              <a:rPr lang="zh-CN" altLang="en-US" dirty="0"/>
              <a:t>被存入</a:t>
            </a:r>
            <a:r>
              <a:rPr lang="en-US" altLang="zh-CN" dirty="0"/>
              <a:t>c2</a:t>
            </a:r>
            <a:r>
              <a:rPr lang="zh-CN" altLang="en-US" dirty="0"/>
              <a:t>，</a:t>
            </a:r>
            <a:r>
              <a:rPr lang="en-US" altLang="zh-CN" dirty="0"/>
              <a:t>n</a:t>
            </a:r>
            <a:r>
              <a:rPr lang="zh-CN" altLang="en-US" dirty="0"/>
              <a:t>没有输入值</a:t>
            </a:r>
          </a:p>
          <a:p>
            <a:pPr lvl="1" eaLnBrk="1" hangingPunct="1">
              <a:lnSpc>
                <a:spcPct val="80000"/>
              </a:lnSpc>
            </a:pPr>
            <a:endParaRPr lang="zh-CN" altLang="en-US" sz="2400" b="1" i="1" dirty="0">
              <a:solidFill>
                <a:srgbClr val="FF3300"/>
              </a:solidFill>
            </a:endParaRPr>
          </a:p>
          <a:p>
            <a:pPr eaLnBrk="1" hangingPunct="1">
              <a:lnSpc>
                <a:spcPct val="80000"/>
              </a:lnSpc>
              <a:buFontTx/>
              <a:buNone/>
            </a:pPr>
            <a:endParaRPr lang="en-US" altLang="zh-CN" sz="1600" b="1" dirty="0"/>
          </a:p>
        </p:txBody>
      </p:sp>
    </p:spTree>
    <p:extLst>
      <p:ext uri="{BB962C8B-B14F-4D97-AF65-F5344CB8AC3E}">
        <p14:creationId xmlns:p14="http://schemas.microsoft.com/office/powerpoint/2010/main" val="3030111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25773" y="260648"/>
            <a:ext cx="8492480" cy="638175"/>
          </a:xfrm>
        </p:spPr>
        <p:txBody>
          <a:bodyPr/>
          <a:lstStyle/>
          <a:p>
            <a:pPr eaLnBrk="1" hangingPunct="1"/>
            <a:r>
              <a:rPr lang="en-US" altLang="zh-CN" sz="4000" b="1" dirty="0"/>
              <a:t>1.1  </a:t>
            </a:r>
            <a:r>
              <a:rPr lang="zh-CN" altLang="zh-CN" sz="4000" b="1" dirty="0">
                <a:solidFill>
                  <a:srgbClr val="0000CC"/>
                </a:solidFill>
              </a:rPr>
              <a:t>面向过程</a:t>
            </a:r>
            <a:r>
              <a:rPr lang="zh-CN" altLang="zh-CN" sz="4000" b="1" dirty="0"/>
              <a:t>与</a:t>
            </a:r>
            <a:r>
              <a:rPr lang="zh-CN" altLang="zh-CN" sz="4000" b="1" dirty="0">
                <a:solidFill>
                  <a:srgbClr val="FF0000"/>
                </a:solidFill>
              </a:rPr>
              <a:t>面向对象程序</a:t>
            </a:r>
            <a:r>
              <a:rPr lang="zh-CN" altLang="zh-CN" sz="4000" b="1" dirty="0"/>
              <a:t>设计</a:t>
            </a:r>
            <a:endParaRPr lang="zh-CN" altLang="en-US" sz="4000" b="1" dirty="0"/>
          </a:p>
        </p:txBody>
      </p:sp>
      <p:sp>
        <p:nvSpPr>
          <p:cNvPr id="13315" name="Rectangle 3"/>
          <p:cNvSpPr>
            <a:spLocks noGrp="1" noChangeArrowheads="1"/>
          </p:cNvSpPr>
          <p:nvPr>
            <p:ph type="body" idx="1"/>
          </p:nvPr>
        </p:nvSpPr>
        <p:spPr>
          <a:xfrm>
            <a:off x="611560" y="1196752"/>
            <a:ext cx="7543800" cy="4114800"/>
          </a:xfrm>
        </p:spPr>
        <p:txBody>
          <a:bodyPr/>
          <a:lstStyle/>
          <a:p>
            <a:pPr eaLnBrk="1" hangingPunct="1">
              <a:buFontTx/>
              <a:buNone/>
            </a:pPr>
            <a:r>
              <a:rPr lang="zh-CN" altLang="en-US" b="1" dirty="0">
                <a:solidFill>
                  <a:srgbClr val="00B050"/>
                </a:solidFill>
              </a:rPr>
              <a:t>（</a:t>
            </a:r>
            <a:r>
              <a:rPr lang="en-US" altLang="zh-CN" b="1" dirty="0">
                <a:solidFill>
                  <a:srgbClr val="00B050"/>
                </a:solidFill>
              </a:rPr>
              <a:t>2）</a:t>
            </a:r>
            <a:r>
              <a:rPr lang="zh-CN" altLang="en-US" b="1" dirty="0">
                <a:solidFill>
                  <a:srgbClr val="00B050"/>
                </a:solidFill>
              </a:rPr>
              <a:t>结构化程序设计的</a:t>
            </a:r>
            <a:r>
              <a:rPr lang="zh-CN" altLang="en-US" b="1" dirty="0">
                <a:solidFill>
                  <a:srgbClr val="000099"/>
                </a:solidFill>
              </a:rPr>
              <a:t>方法</a:t>
            </a:r>
          </a:p>
          <a:p>
            <a:pPr lvl="1" eaLnBrk="1" hangingPunct="1"/>
            <a:r>
              <a:rPr lang="zh-CN" altLang="en-US" b="1" dirty="0"/>
              <a:t>重点放在如何实现细节过程方面，将数据与函数分开。</a:t>
            </a:r>
          </a:p>
          <a:p>
            <a:pPr lvl="1" eaLnBrk="1" hangingPunct="1"/>
            <a:r>
              <a:rPr lang="zh-CN" altLang="en-US" b="1" dirty="0">
                <a:solidFill>
                  <a:srgbClr val="FF3300"/>
                </a:solidFill>
              </a:rPr>
              <a:t>形式：主模块</a:t>
            </a:r>
            <a:r>
              <a:rPr lang="en-US" altLang="zh-CN" b="1" dirty="0">
                <a:solidFill>
                  <a:srgbClr val="FF3300"/>
                </a:solidFill>
              </a:rPr>
              <a:t>+</a:t>
            </a:r>
            <a:r>
              <a:rPr lang="zh-CN" altLang="en-US" b="1" dirty="0">
                <a:solidFill>
                  <a:srgbClr val="FF3300"/>
                </a:solidFill>
              </a:rPr>
              <a:t>若干个子模块</a:t>
            </a:r>
            <a:br>
              <a:rPr lang="zh-CN" altLang="en-US" b="1" dirty="0">
                <a:solidFill>
                  <a:srgbClr val="FF3300"/>
                </a:solidFill>
              </a:rPr>
            </a:br>
            <a:r>
              <a:rPr lang="zh-CN" altLang="en-US" b="1" dirty="0">
                <a:solidFill>
                  <a:srgbClr val="FF3300"/>
                </a:solidFill>
              </a:rPr>
              <a:t>（如Ｃ：</a:t>
            </a:r>
            <a:r>
              <a:rPr lang="en-US" altLang="zh-CN" b="1" dirty="0">
                <a:solidFill>
                  <a:srgbClr val="FF3300"/>
                </a:solidFill>
              </a:rPr>
              <a:t>main()+</a:t>
            </a:r>
            <a:r>
              <a:rPr lang="zh-CN" altLang="en-US" b="1" dirty="0">
                <a:solidFill>
                  <a:srgbClr val="FF3300"/>
                </a:solidFill>
              </a:rPr>
              <a:t>子函数）。</a:t>
            </a:r>
          </a:p>
          <a:p>
            <a:pPr lvl="1" eaLnBrk="1" hangingPunct="1"/>
            <a:r>
              <a:rPr lang="zh-CN" altLang="en-US" b="1" dirty="0"/>
              <a:t>特点：</a:t>
            </a:r>
            <a:br>
              <a:rPr lang="zh-CN" altLang="en-US" b="1" dirty="0"/>
            </a:br>
            <a:r>
              <a:rPr lang="zh-CN" altLang="en-US" b="1" dirty="0"/>
              <a:t>自顶向下，逐步求精</a:t>
            </a:r>
            <a:r>
              <a:rPr lang="en-US" altLang="zh-CN" b="1" dirty="0"/>
              <a:t>——</a:t>
            </a:r>
            <a:r>
              <a:rPr lang="zh-CN" altLang="en-US" b="1" dirty="0"/>
              <a:t>功能分解。</a:t>
            </a:r>
          </a:p>
          <a:p>
            <a:pPr lvl="1" eaLnBrk="1" hangingPunct="1"/>
            <a:r>
              <a:rPr lang="zh-CN" altLang="en-US" b="1" dirty="0">
                <a:solidFill>
                  <a:srgbClr val="FF3300"/>
                </a:solidFill>
              </a:rPr>
              <a:t>缺点：效率低，是手工作坊式的编程。</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nodeType="clickEffect">
                                  <p:stCondLst>
                                    <p:cond delay="0"/>
                                  </p:stCondLst>
                                  <p:childTnLst>
                                    <p:set>
                                      <p:cBhvr>
                                        <p:cTn id="6" dur="1" fill="hold">
                                          <p:stCondLst>
                                            <p:cond delay="0"/>
                                          </p:stCondLst>
                                        </p:cTn>
                                        <p:tgtEl>
                                          <p:spTgt spid="13315">
                                            <p:txEl>
                                              <p:pRg st="2" end="2"/>
                                            </p:txEl>
                                          </p:spTgt>
                                        </p:tgtEl>
                                        <p:attrNameLst>
                                          <p:attrName>style.visibility</p:attrName>
                                        </p:attrNameLst>
                                      </p:cBhvr>
                                      <p:to>
                                        <p:strVal val="visible"/>
                                      </p:to>
                                    </p:set>
                                    <p:animEffect transition="in" filter="barn(inHorizontal)">
                                      <p:cBhvr>
                                        <p:cTn id="7" dur="500"/>
                                        <p:tgtEl>
                                          <p:spTgt spid="13315">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5" presetClass="entr" presetSubtype="10" fill="hold" nodeType="clickEffect">
                                  <p:stCondLst>
                                    <p:cond delay="0"/>
                                  </p:stCondLst>
                                  <p:childTnLst>
                                    <p:set>
                                      <p:cBhvr>
                                        <p:cTn id="11" dur="1" fill="hold">
                                          <p:stCondLst>
                                            <p:cond delay="0"/>
                                          </p:stCondLst>
                                        </p:cTn>
                                        <p:tgtEl>
                                          <p:spTgt spid="13315">
                                            <p:txEl>
                                              <p:pRg st="3" end="3"/>
                                            </p:txEl>
                                          </p:spTgt>
                                        </p:tgtEl>
                                        <p:attrNameLst>
                                          <p:attrName>style.visibility</p:attrName>
                                        </p:attrNameLst>
                                      </p:cBhvr>
                                      <p:to>
                                        <p:strVal val="visible"/>
                                      </p:to>
                                    </p:set>
                                    <p:animEffect transition="in" filter="checkerboard(across)">
                                      <p:cBhvr>
                                        <p:cTn id="12" dur="500"/>
                                        <p:tgtEl>
                                          <p:spTgt spid="13315">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nodeType="clickEffect">
                                  <p:stCondLst>
                                    <p:cond delay="0"/>
                                  </p:stCondLst>
                                  <p:childTnLst>
                                    <p:set>
                                      <p:cBhvr>
                                        <p:cTn id="16" dur="1" fill="hold">
                                          <p:stCondLst>
                                            <p:cond delay="0"/>
                                          </p:stCondLst>
                                        </p:cTn>
                                        <p:tgtEl>
                                          <p:spTgt spid="13315">
                                            <p:txEl>
                                              <p:pRg st="4" end="4"/>
                                            </p:txEl>
                                          </p:spTgt>
                                        </p:tgtEl>
                                        <p:attrNameLst>
                                          <p:attrName>style.visibility</p:attrName>
                                        </p:attrNameLst>
                                      </p:cBhvr>
                                      <p:to>
                                        <p:strVal val="visible"/>
                                      </p:to>
                                    </p:set>
                                    <p:anim calcmode="lin" valueType="num">
                                      <p:cBhvr additive="base">
                                        <p:cTn id="17" dur="500" fill="hold"/>
                                        <p:tgtEl>
                                          <p:spTgt spid="13315">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331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endParaRPr lang="zh-CN" altLang="en-US"/>
          </a:p>
        </p:txBody>
      </p:sp>
    </p:spTree>
    <p:extLst>
      <p:ext uri="{BB962C8B-B14F-4D97-AF65-F5344CB8AC3E}">
        <p14:creationId xmlns:p14="http://schemas.microsoft.com/office/powerpoint/2010/main" val="267432318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4213" y="188913"/>
            <a:ext cx="7772400" cy="431775"/>
          </a:xfrm>
        </p:spPr>
        <p:txBody>
          <a:bodyPr/>
          <a:lstStyle/>
          <a:p>
            <a:pPr eaLnBrk="1" hangingPunct="1"/>
            <a:r>
              <a:rPr lang="en-US" altLang="zh-CN" b="1" dirty="0"/>
              <a:t>1.4.8 </a:t>
            </a:r>
            <a:r>
              <a:rPr lang="zh-CN" altLang="zh-CN" b="1" dirty="0">
                <a:solidFill>
                  <a:srgbClr val="FF0000"/>
                </a:solidFill>
              </a:rPr>
              <a:t>数据输入</a:t>
            </a:r>
            <a:r>
              <a:rPr lang="zh-CN" altLang="zh-CN" b="1" dirty="0"/>
              <a:t>的典型</a:t>
            </a:r>
            <a:r>
              <a:rPr lang="zh-CN" altLang="zh-CN" b="1" dirty="0">
                <a:solidFill>
                  <a:srgbClr val="0000CC"/>
                </a:solidFill>
              </a:rPr>
              <a:t>问题</a:t>
            </a:r>
            <a:endParaRPr lang="zh-CN" altLang="en-US" b="1" dirty="0">
              <a:solidFill>
                <a:srgbClr val="FF3300"/>
              </a:solidFill>
            </a:endParaRPr>
          </a:p>
        </p:txBody>
      </p:sp>
      <p:sp>
        <p:nvSpPr>
          <p:cNvPr id="18435" name="Rectangle 3"/>
          <p:cNvSpPr>
            <a:spLocks noGrp="1" noChangeArrowheads="1"/>
          </p:cNvSpPr>
          <p:nvPr>
            <p:ph type="body" idx="4294967295"/>
          </p:nvPr>
        </p:nvSpPr>
        <p:spPr>
          <a:xfrm>
            <a:off x="690398" y="1052736"/>
            <a:ext cx="7991475" cy="4752975"/>
          </a:xfrm>
        </p:spPr>
        <p:txBody>
          <a:bodyPr/>
          <a:lstStyle/>
          <a:p>
            <a:pPr eaLnBrk="1" hangingPunct="1">
              <a:lnSpc>
                <a:spcPct val="80000"/>
              </a:lnSpc>
              <a:buFontTx/>
              <a:buNone/>
            </a:pPr>
            <a:r>
              <a:rPr lang="zh-CN" altLang="en-US" b="1" dirty="0">
                <a:solidFill>
                  <a:srgbClr val="0000CC"/>
                </a:solidFill>
              </a:rPr>
              <a:t>（</a:t>
            </a:r>
            <a:r>
              <a:rPr lang="en-US" altLang="zh-CN" b="1" dirty="0">
                <a:solidFill>
                  <a:srgbClr val="0000CC"/>
                </a:solidFill>
              </a:rPr>
              <a:t>1）get</a:t>
            </a:r>
            <a:r>
              <a:rPr lang="zh-CN" altLang="en-US" b="1" dirty="0">
                <a:solidFill>
                  <a:srgbClr val="0000CC"/>
                </a:solidFill>
              </a:rPr>
              <a:t>输入空白字符</a:t>
            </a:r>
            <a:endParaRPr lang="en-US" altLang="zh-CN" b="1" dirty="0">
              <a:solidFill>
                <a:srgbClr val="0000CC"/>
              </a:solidFill>
            </a:endParaRPr>
          </a:p>
          <a:p>
            <a:pPr lvl="1"/>
            <a:r>
              <a:rPr lang="en-US" altLang="zh-CN" b="1" i="1" dirty="0"/>
              <a:t>get</a:t>
            </a:r>
            <a:r>
              <a:rPr lang="zh-CN" altLang="en-US" b="1" i="1" dirty="0"/>
              <a:t>输入流函数完成单个空白字符（包括空格、回车换行等、</a:t>
            </a:r>
            <a:r>
              <a:rPr lang="en-US" altLang="zh-CN" b="1" i="1" dirty="0"/>
              <a:t>Tab</a:t>
            </a:r>
            <a:r>
              <a:rPr lang="zh-CN" altLang="en-US" b="1" i="1" dirty="0"/>
              <a:t>等）的输入，</a:t>
            </a:r>
          </a:p>
          <a:p>
            <a:pPr lvl="1"/>
            <a:r>
              <a:rPr lang="en-US" altLang="zh-CN" b="1" i="1" dirty="0"/>
              <a:t>get</a:t>
            </a:r>
            <a:r>
              <a:rPr lang="zh-CN" altLang="en-US" b="1" i="1" dirty="0"/>
              <a:t>函数的用法如下：</a:t>
            </a:r>
          </a:p>
          <a:p>
            <a:pPr lvl="1">
              <a:buFontTx/>
              <a:buNone/>
            </a:pPr>
            <a:r>
              <a:rPr lang="en-US" altLang="zh-CN" b="1" i="1" dirty="0" err="1"/>
              <a:t>std</a:t>
            </a:r>
            <a:r>
              <a:rPr lang="en-US" altLang="zh-CN" b="1" i="1" dirty="0"/>
              <a:t>::</a:t>
            </a:r>
            <a:r>
              <a:rPr lang="en-US" altLang="zh-CN" b="1" i="1" dirty="0" err="1"/>
              <a:t>cin.get</a:t>
            </a:r>
            <a:r>
              <a:rPr lang="en-US" altLang="zh-CN" b="1" i="1" dirty="0"/>
              <a:t>(char </a:t>
            </a:r>
            <a:r>
              <a:rPr lang="en-US" altLang="zh-CN" b="1" i="1" dirty="0" err="1"/>
              <a:t>varChar</a:t>
            </a:r>
            <a:r>
              <a:rPr lang="en-US" altLang="zh-CN" b="1" i="1" dirty="0"/>
              <a:t>)</a:t>
            </a:r>
            <a:r>
              <a:rPr lang="zh-CN" altLang="en-US" b="1" i="1" dirty="0"/>
              <a:t>；</a:t>
            </a:r>
          </a:p>
          <a:p>
            <a:pPr lvl="1">
              <a:buFontTx/>
              <a:buNone/>
            </a:pPr>
            <a:r>
              <a:rPr lang="zh-CN" altLang="en-US" b="1" dirty="0">
                <a:solidFill>
                  <a:srgbClr val="FF0000"/>
                </a:solidFill>
              </a:rPr>
              <a:t>例如</a:t>
            </a:r>
            <a:r>
              <a:rPr lang="en-US" altLang="zh-CN" b="1" dirty="0">
                <a:solidFill>
                  <a:srgbClr val="FF0000"/>
                </a:solidFill>
              </a:rPr>
              <a:t>:</a:t>
            </a:r>
          </a:p>
          <a:p>
            <a:pPr lvl="1">
              <a:buFontTx/>
              <a:buNone/>
            </a:pPr>
            <a:r>
              <a:rPr lang="en-US" altLang="zh-CN" b="1" i="1" dirty="0" err="1"/>
              <a:t>std</a:t>
            </a:r>
            <a:r>
              <a:rPr lang="en-US" altLang="zh-CN" b="1" i="1" dirty="0"/>
              <a:t>::</a:t>
            </a:r>
            <a:r>
              <a:rPr lang="en-US" altLang="zh-CN" b="1" i="1" dirty="0" err="1"/>
              <a:t>cin.get</a:t>
            </a:r>
            <a:r>
              <a:rPr lang="en-US" altLang="zh-CN" b="1" i="1" dirty="0"/>
              <a:t>(c1);</a:t>
            </a:r>
          </a:p>
          <a:p>
            <a:pPr lvl="1">
              <a:buFontTx/>
              <a:buNone/>
            </a:pPr>
            <a:r>
              <a:rPr lang="en-US" altLang="zh-CN" b="1" i="1" dirty="0"/>
              <a:t>  		</a:t>
            </a:r>
            <a:r>
              <a:rPr lang="en-US" altLang="zh-CN" b="1" i="1" dirty="0" err="1"/>
              <a:t>std</a:t>
            </a:r>
            <a:r>
              <a:rPr lang="en-US" altLang="zh-CN" b="1" i="1" dirty="0"/>
              <a:t>::</a:t>
            </a:r>
            <a:r>
              <a:rPr lang="en-US" altLang="zh-CN" b="1" i="1" dirty="0" err="1"/>
              <a:t>cin.get</a:t>
            </a:r>
            <a:r>
              <a:rPr lang="en-US" altLang="zh-CN" b="1" i="1" dirty="0"/>
              <a:t>(c2);</a:t>
            </a:r>
          </a:p>
          <a:p>
            <a:pPr lvl="1">
              <a:buFontTx/>
              <a:buNone/>
            </a:pPr>
            <a:r>
              <a:rPr lang="en-US" altLang="zh-CN" b="1" i="1" dirty="0"/>
              <a:t> 	</a:t>
            </a:r>
            <a:r>
              <a:rPr lang="en-US" altLang="zh-CN" b="1" i="1" dirty="0" err="1"/>
              <a:t>std</a:t>
            </a:r>
            <a:r>
              <a:rPr lang="en-US" altLang="zh-CN" b="1" i="1" dirty="0"/>
              <a:t>::</a:t>
            </a:r>
            <a:r>
              <a:rPr lang="en-US" altLang="zh-CN" b="1" i="1" dirty="0" err="1"/>
              <a:t>cin</a:t>
            </a:r>
            <a:r>
              <a:rPr lang="en-US" altLang="zh-CN" b="1" i="1" dirty="0"/>
              <a:t>&gt;&gt;n;</a:t>
            </a:r>
          </a:p>
          <a:p>
            <a:pPr lvl="1">
              <a:buFontTx/>
              <a:buNone/>
            </a:pPr>
            <a:r>
              <a:rPr lang="zh-CN" altLang="en-US" b="1" dirty="0">
                <a:solidFill>
                  <a:schemeClr val="accent2"/>
                </a:solidFill>
              </a:rPr>
              <a:t>若输入 </a:t>
            </a:r>
            <a:r>
              <a:rPr lang="en-US" altLang="zh-CN" b="1" dirty="0">
                <a:solidFill>
                  <a:schemeClr val="accent2"/>
                </a:solidFill>
              </a:rPr>
              <a:t>1  3,</a:t>
            </a:r>
            <a:r>
              <a:rPr lang="zh-CN" altLang="en-US" b="1" dirty="0">
                <a:solidFill>
                  <a:schemeClr val="accent2"/>
                </a:solidFill>
              </a:rPr>
              <a:t>则</a:t>
            </a:r>
            <a:r>
              <a:rPr lang="en-US" altLang="zh-CN" b="1" dirty="0">
                <a:solidFill>
                  <a:schemeClr val="accent2"/>
                </a:solidFill>
              </a:rPr>
              <a:t>C1</a:t>
            </a:r>
            <a:r>
              <a:rPr lang="zh-CN" altLang="en-US" b="1" dirty="0">
                <a:solidFill>
                  <a:schemeClr val="accent2"/>
                </a:solidFill>
              </a:rPr>
              <a:t>为</a:t>
            </a:r>
            <a:r>
              <a:rPr lang="en-US" altLang="zh-CN" b="1" dirty="0">
                <a:solidFill>
                  <a:schemeClr val="accent2"/>
                </a:solidFill>
              </a:rPr>
              <a:t>1,C2</a:t>
            </a:r>
            <a:r>
              <a:rPr lang="zh-CN" altLang="en-US" b="1" dirty="0">
                <a:solidFill>
                  <a:schemeClr val="accent2"/>
                </a:solidFill>
              </a:rPr>
              <a:t>为空白  </a:t>
            </a:r>
            <a:r>
              <a:rPr lang="en-US" altLang="zh-CN" b="1" dirty="0">
                <a:solidFill>
                  <a:schemeClr val="accent2"/>
                </a:solidFill>
              </a:rPr>
              <a:t>,C2</a:t>
            </a:r>
            <a:r>
              <a:rPr lang="zh-CN" altLang="en-US" b="1" dirty="0">
                <a:solidFill>
                  <a:schemeClr val="accent2"/>
                </a:solidFill>
              </a:rPr>
              <a:t>为</a:t>
            </a:r>
            <a:r>
              <a:rPr lang="en-US" altLang="zh-CN" b="1" dirty="0">
                <a:solidFill>
                  <a:schemeClr val="accent2"/>
                </a:solidFill>
              </a:rPr>
              <a:t>3</a:t>
            </a:r>
            <a:endParaRPr lang="en-US" altLang="zh-CN" sz="2400" b="1" dirty="0">
              <a:solidFill>
                <a:schemeClr val="accent2"/>
              </a:solidFill>
            </a:endParaRPr>
          </a:p>
          <a:p>
            <a:pPr eaLnBrk="1" hangingPunct="1">
              <a:lnSpc>
                <a:spcPct val="80000"/>
              </a:lnSpc>
              <a:buFontTx/>
              <a:buNone/>
            </a:pPr>
            <a:endParaRPr lang="en-US" altLang="zh-CN" sz="1600" b="1" dirty="0">
              <a:solidFill>
                <a:schemeClr val="accent2"/>
              </a:solidFill>
            </a:endParaRPr>
          </a:p>
        </p:txBody>
      </p:sp>
    </p:spTree>
    <p:extLst>
      <p:ext uri="{BB962C8B-B14F-4D97-AF65-F5344CB8AC3E}">
        <p14:creationId xmlns:p14="http://schemas.microsoft.com/office/powerpoint/2010/main" val="321631873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684213" y="188913"/>
            <a:ext cx="7772400" cy="719807"/>
          </a:xfrm>
        </p:spPr>
        <p:txBody>
          <a:bodyPr/>
          <a:lstStyle/>
          <a:p>
            <a:pPr eaLnBrk="1" hangingPunct="1"/>
            <a:r>
              <a:rPr lang="en-US" altLang="zh-CN" b="1" dirty="0"/>
              <a:t>1.4.8 </a:t>
            </a:r>
            <a:r>
              <a:rPr lang="zh-CN" altLang="zh-CN" b="1" dirty="0">
                <a:solidFill>
                  <a:srgbClr val="FF0000"/>
                </a:solidFill>
              </a:rPr>
              <a:t>数据输入</a:t>
            </a:r>
            <a:r>
              <a:rPr lang="zh-CN" altLang="zh-CN" b="1" dirty="0"/>
              <a:t>的典型</a:t>
            </a:r>
            <a:r>
              <a:rPr lang="zh-CN" altLang="zh-CN" b="1" dirty="0">
                <a:solidFill>
                  <a:srgbClr val="0000CC"/>
                </a:solidFill>
              </a:rPr>
              <a:t>问题</a:t>
            </a:r>
            <a:endParaRPr lang="zh-CN" altLang="en-US" b="1" dirty="0">
              <a:solidFill>
                <a:srgbClr val="FF3300"/>
              </a:solidFill>
            </a:endParaRPr>
          </a:p>
        </p:txBody>
      </p:sp>
      <p:sp>
        <p:nvSpPr>
          <p:cNvPr id="17411" name="Rectangle 3"/>
          <p:cNvSpPr>
            <a:spLocks noGrp="1" noChangeArrowheads="1"/>
          </p:cNvSpPr>
          <p:nvPr>
            <p:ph type="body" idx="1"/>
          </p:nvPr>
        </p:nvSpPr>
        <p:spPr>
          <a:xfrm>
            <a:off x="684213" y="1268413"/>
            <a:ext cx="7991475" cy="4752975"/>
          </a:xfrm>
        </p:spPr>
        <p:txBody>
          <a:bodyPr/>
          <a:lstStyle/>
          <a:p>
            <a:pPr eaLnBrk="1" hangingPunct="1">
              <a:lnSpc>
                <a:spcPct val="80000"/>
              </a:lnSpc>
              <a:buFontTx/>
              <a:buNone/>
            </a:pPr>
            <a:r>
              <a:rPr lang="zh-CN" altLang="en-US" b="1" dirty="0">
                <a:solidFill>
                  <a:srgbClr val="0000CC"/>
                </a:solidFill>
              </a:rPr>
              <a:t>（</a:t>
            </a:r>
            <a:r>
              <a:rPr lang="en-US" altLang="zh-CN" b="1" dirty="0">
                <a:solidFill>
                  <a:srgbClr val="0000CC"/>
                </a:solidFill>
              </a:rPr>
              <a:t>2）getline</a:t>
            </a:r>
            <a:r>
              <a:rPr lang="zh-CN" altLang="en-US" b="1" dirty="0">
                <a:solidFill>
                  <a:srgbClr val="0000CC"/>
                </a:solidFill>
              </a:rPr>
              <a:t>输入包括空白字符的长字符串</a:t>
            </a:r>
            <a:endParaRPr lang="en-US" altLang="zh-CN" b="1" dirty="0">
              <a:solidFill>
                <a:srgbClr val="0000CC"/>
              </a:solidFill>
            </a:endParaRPr>
          </a:p>
          <a:p>
            <a:pPr lvl="1"/>
            <a:r>
              <a:rPr lang="en-US" altLang="zh-CN" b="1" dirty="0" err="1"/>
              <a:t>getline</a:t>
            </a:r>
            <a:r>
              <a:rPr lang="zh-CN" altLang="en-US" b="1" dirty="0"/>
              <a:t>函数一次读取一行字符，其用法如下</a:t>
            </a:r>
          </a:p>
          <a:p>
            <a:pPr lvl="1">
              <a:buFontTx/>
              <a:buNone/>
            </a:pPr>
            <a:r>
              <a:rPr lang="en-US" altLang="zh-CN" b="1" dirty="0" err="1"/>
              <a:t>std</a:t>
            </a:r>
            <a:r>
              <a:rPr lang="en-US" altLang="zh-CN" b="1" dirty="0"/>
              <a:t>::</a:t>
            </a:r>
            <a:r>
              <a:rPr lang="en-US" altLang="zh-CN" b="1" dirty="0" err="1"/>
              <a:t>cin.getline</a:t>
            </a:r>
            <a:r>
              <a:rPr lang="en-US" altLang="zh-CN" b="1" dirty="0"/>
              <a:t>( char *c ,</a:t>
            </a:r>
            <a:r>
              <a:rPr lang="en-US" altLang="zh-CN" b="1" dirty="0" err="1"/>
              <a:t>int</a:t>
            </a:r>
            <a:r>
              <a:rPr lang="en-US" altLang="zh-CN" b="1" dirty="0"/>
              <a:t> n ,char ='\n');</a:t>
            </a:r>
          </a:p>
          <a:p>
            <a:pPr lvl="1">
              <a:buFontTx/>
              <a:buNone/>
            </a:pPr>
            <a:r>
              <a:rPr lang="en-US" altLang="zh-CN" b="1" dirty="0">
                <a:solidFill>
                  <a:srgbClr val="FF0000"/>
                </a:solidFill>
              </a:rPr>
              <a:t>【</a:t>
            </a:r>
            <a:r>
              <a:rPr lang="zh-CN" altLang="en-US" b="1" dirty="0">
                <a:solidFill>
                  <a:srgbClr val="FF0000"/>
                </a:solidFill>
              </a:rPr>
              <a:t>例</a:t>
            </a:r>
            <a:r>
              <a:rPr lang="en-US" altLang="zh-CN" b="1" dirty="0">
                <a:solidFill>
                  <a:srgbClr val="FF0000"/>
                </a:solidFill>
              </a:rPr>
              <a:t>1-11】 </a:t>
            </a:r>
            <a:r>
              <a:rPr lang="en-US" altLang="zh-CN" b="1" dirty="0" err="1">
                <a:solidFill>
                  <a:srgbClr val="FF0000"/>
                </a:solidFill>
              </a:rPr>
              <a:t>getline</a:t>
            </a:r>
            <a:r>
              <a:rPr lang="zh-CN" altLang="en-US" b="1" dirty="0">
                <a:solidFill>
                  <a:srgbClr val="FF0000"/>
                </a:solidFill>
              </a:rPr>
              <a:t>读取一行输入存入字符串中</a:t>
            </a:r>
            <a:r>
              <a:rPr lang="zh-CN" altLang="en-US" dirty="0"/>
              <a:t> </a:t>
            </a:r>
            <a:endParaRPr lang="en-US" altLang="zh-CN" b="1" dirty="0"/>
          </a:p>
          <a:p>
            <a:pPr lvl="1">
              <a:buFontTx/>
              <a:buNone/>
            </a:pPr>
            <a:r>
              <a:rPr lang="en-US" altLang="zh-CN" sz="2000" b="1" dirty="0"/>
              <a:t>#include&lt;</a:t>
            </a:r>
            <a:r>
              <a:rPr lang="en-US" altLang="zh-CN" sz="2000" b="1" dirty="0" err="1"/>
              <a:t>iostream</a:t>
            </a:r>
            <a:r>
              <a:rPr lang="en-US" altLang="zh-CN" sz="2000" b="1" dirty="0"/>
              <a:t>&gt;</a:t>
            </a:r>
          </a:p>
          <a:p>
            <a:pPr lvl="1">
              <a:buFontTx/>
              <a:buNone/>
            </a:pPr>
            <a:r>
              <a:rPr lang="en-US" altLang="zh-CN" sz="2000" b="1" dirty="0"/>
              <a:t>void main()</a:t>
            </a:r>
          </a:p>
          <a:p>
            <a:pPr lvl="1">
              <a:buFontTx/>
              <a:buNone/>
            </a:pPr>
            <a:r>
              <a:rPr lang="en-US" altLang="zh-CN" sz="2000" b="1" dirty="0"/>
              <a:t>{</a:t>
            </a:r>
          </a:p>
          <a:p>
            <a:pPr lvl="1">
              <a:buFontTx/>
              <a:buNone/>
            </a:pPr>
            <a:r>
              <a:rPr lang="en-US" altLang="zh-CN" sz="2000" b="1" dirty="0"/>
              <a:t>	char s1[100];</a:t>
            </a:r>
          </a:p>
          <a:p>
            <a:pPr lvl="1">
              <a:buFontTx/>
              <a:buNone/>
            </a:pPr>
            <a:r>
              <a:rPr lang="en-US" altLang="zh-CN" sz="2000" b="1" dirty="0"/>
              <a:t>	</a:t>
            </a:r>
            <a:r>
              <a:rPr lang="en-US" altLang="zh-CN" sz="2000" b="1" dirty="0" err="1"/>
              <a:t>std</a:t>
            </a:r>
            <a:r>
              <a:rPr lang="en-US" altLang="zh-CN" sz="2000" b="1" dirty="0"/>
              <a:t>::</a:t>
            </a:r>
            <a:r>
              <a:rPr lang="en-US" altLang="zh-CN" sz="2000" b="1" dirty="0" err="1"/>
              <a:t>cout</a:t>
            </a:r>
            <a:r>
              <a:rPr lang="en-US" altLang="zh-CN" sz="2000" b="1" dirty="0"/>
              <a:t>&lt;&lt;"use </a:t>
            </a:r>
            <a:r>
              <a:rPr lang="en-US" altLang="zh-CN" sz="2000" b="1" dirty="0" err="1"/>
              <a:t>getline</a:t>
            </a:r>
            <a:r>
              <a:rPr lang="en-US" altLang="zh-CN" sz="2000" b="1" dirty="0"/>
              <a:t> input char: ";</a:t>
            </a:r>
          </a:p>
          <a:p>
            <a:pPr lvl="1">
              <a:buFontTx/>
              <a:buNone/>
            </a:pPr>
            <a:r>
              <a:rPr lang="en-US" altLang="zh-CN" sz="2000" b="1" dirty="0"/>
              <a:t>	</a:t>
            </a:r>
            <a:r>
              <a:rPr lang="en-US" altLang="zh-CN" sz="2000" b="1" dirty="0" err="1"/>
              <a:t>std</a:t>
            </a:r>
            <a:r>
              <a:rPr lang="en-US" altLang="zh-CN" sz="2000" b="1" dirty="0"/>
              <a:t>::</a:t>
            </a:r>
            <a:r>
              <a:rPr lang="en-US" altLang="zh-CN" sz="2000" b="1" dirty="0" err="1"/>
              <a:t>cin.getline</a:t>
            </a:r>
            <a:r>
              <a:rPr lang="en-US" altLang="zh-CN" sz="2000" b="1" dirty="0"/>
              <a:t>(s1,50);   </a:t>
            </a:r>
          </a:p>
          <a:p>
            <a:pPr lvl="1">
              <a:buFontTx/>
              <a:buNone/>
            </a:pPr>
            <a:r>
              <a:rPr lang="en-US" altLang="zh-CN" sz="2000" b="1" dirty="0"/>
              <a:t>	</a:t>
            </a:r>
            <a:r>
              <a:rPr lang="en-US" altLang="zh-CN" sz="2000" b="1" dirty="0" err="1"/>
              <a:t>std</a:t>
            </a:r>
            <a:r>
              <a:rPr lang="en-US" altLang="zh-CN" sz="2000" b="1" dirty="0"/>
              <a:t>::</a:t>
            </a:r>
            <a:r>
              <a:rPr lang="en-US" altLang="zh-CN" sz="2000" b="1" dirty="0" err="1"/>
              <a:t>cout</a:t>
            </a:r>
            <a:r>
              <a:rPr lang="en-US" altLang="zh-CN" sz="2000" b="1" dirty="0"/>
              <a:t>&lt;&lt;s1&lt;&lt;</a:t>
            </a:r>
            <a:r>
              <a:rPr lang="en-US" altLang="zh-CN" sz="2000" b="1" dirty="0" err="1"/>
              <a:t>std</a:t>
            </a:r>
            <a:r>
              <a:rPr lang="en-US" altLang="zh-CN" sz="2000" b="1" dirty="0"/>
              <a:t>::</a:t>
            </a:r>
            <a:r>
              <a:rPr lang="en-US" altLang="zh-CN" sz="2000" b="1" dirty="0" err="1"/>
              <a:t>endl</a:t>
            </a:r>
            <a:r>
              <a:rPr lang="en-US" altLang="zh-CN" sz="2000" b="1" dirty="0"/>
              <a:t>;</a:t>
            </a:r>
          </a:p>
          <a:p>
            <a:pPr lvl="1">
              <a:buFontTx/>
              <a:buNone/>
            </a:pPr>
            <a:r>
              <a:rPr lang="en-US" altLang="zh-CN" sz="2000" b="1" dirty="0"/>
              <a:t>}</a:t>
            </a:r>
            <a:endParaRPr lang="en-US" altLang="zh-CN" sz="2000" b="1" dirty="0">
              <a:solidFill>
                <a:schemeClr val="accent2"/>
              </a:solidFill>
            </a:endParaRPr>
          </a:p>
          <a:p>
            <a:pPr eaLnBrk="1" hangingPunct="1">
              <a:lnSpc>
                <a:spcPct val="80000"/>
              </a:lnSpc>
              <a:buFontTx/>
              <a:buNone/>
            </a:pPr>
            <a:endParaRPr lang="en-US" altLang="zh-CN" sz="2000" b="1" dirty="0">
              <a:solidFill>
                <a:schemeClr val="accent2"/>
              </a:solidFill>
            </a:endParaRPr>
          </a:p>
        </p:txBody>
      </p:sp>
      <p:pic>
        <p:nvPicPr>
          <p:cNvPr id="144388" name="Picture 4">
            <a:hlinkClick r:id="rId2" action="ppaction://hlinkfile"/>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3789363"/>
            <a:ext cx="1304925" cy="1304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8117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144388"/>
                                        </p:tgtEl>
                                        <p:attrNameLst>
                                          <p:attrName>style.visibility</p:attrName>
                                        </p:attrNameLst>
                                      </p:cBhvr>
                                      <p:to>
                                        <p:strVal val="visible"/>
                                      </p:to>
                                    </p:set>
                                    <p:anim calcmode="lin" valueType="num">
                                      <p:cBhvr additive="base">
                                        <p:cTn id="7" dur="500" fill="hold"/>
                                        <p:tgtEl>
                                          <p:spTgt spid="144388"/>
                                        </p:tgtEl>
                                        <p:attrNameLst>
                                          <p:attrName>ppt_x</p:attrName>
                                        </p:attrNameLst>
                                      </p:cBhvr>
                                      <p:tavLst>
                                        <p:tav tm="0">
                                          <p:val>
                                            <p:strVal val="#ppt_x"/>
                                          </p:val>
                                        </p:tav>
                                        <p:tav tm="100000">
                                          <p:val>
                                            <p:strVal val="#ppt_x"/>
                                          </p:val>
                                        </p:tav>
                                      </p:tavLst>
                                    </p:anim>
                                    <p:anim calcmode="lin" valueType="num">
                                      <p:cBhvr additive="base">
                                        <p:cTn id="8" dur="500" fill="hold"/>
                                        <p:tgtEl>
                                          <p:spTgt spid="1443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内容占位符 2"/>
          <p:cNvSpPr>
            <a:spLocks noGrp="1"/>
          </p:cNvSpPr>
          <p:nvPr>
            <p:ph idx="1"/>
          </p:nvPr>
        </p:nvSpPr>
        <p:spPr>
          <a:xfrm>
            <a:off x="166688" y="981075"/>
            <a:ext cx="8569325" cy="5876925"/>
          </a:xfrm>
        </p:spPr>
        <p:txBody>
          <a:bodyPr/>
          <a:lstStyle/>
          <a:p>
            <a:pPr marL="0" indent="0">
              <a:buFontTx/>
              <a:buNone/>
            </a:pPr>
            <a:r>
              <a:rPr lang="en-US" altLang="zh-CN" sz="2000" b="1"/>
              <a:t>#include "stdafx.h"</a:t>
            </a:r>
          </a:p>
          <a:p>
            <a:pPr marL="0" indent="0">
              <a:buFontTx/>
              <a:buNone/>
            </a:pPr>
            <a:r>
              <a:rPr lang="en-US" altLang="zh-CN" sz="2000" b="1"/>
              <a:t>#include &lt;iostream&gt;</a:t>
            </a:r>
          </a:p>
          <a:p>
            <a:pPr marL="0" indent="0">
              <a:buFontTx/>
              <a:buNone/>
            </a:pPr>
            <a:r>
              <a:rPr lang="en-US" altLang="zh-CN" sz="2000" b="1"/>
              <a:t>using namespace std;</a:t>
            </a:r>
          </a:p>
          <a:p>
            <a:pPr marL="0" indent="0">
              <a:buFontTx/>
              <a:buNone/>
            </a:pPr>
            <a:r>
              <a:rPr lang="en-US" altLang="zh-CN" sz="2000" b="1"/>
              <a:t>int _tmain(int argc, _TCHAR* argv[]){</a:t>
            </a:r>
          </a:p>
          <a:p>
            <a:pPr marL="400050" lvl="1" indent="0">
              <a:buFontTx/>
              <a:buNone/>
            </a:pPr>
            <a:r>
              <a:rPr lang="en-US" altLang="zh-CN" sz="2000" b="1"/>
              <a:t>int a,b;</a:t>
            </a:r>
          </a:p>
          <a:p>
            <a:pPr marL="400050" lvl="1" indent="0">
              <a:buFontTx/>
              <a:buNone/>
            </a:pPr>
            <a:r>
              <a:rPr lang="en-US" altLang="zh-CN" sz="2000" b="1"/>
              <a:t>double z;</a:t>
            </a:r>
          </a:p>
          <a:p>
            <a:pPr marL="400050" lvl="1" indent="0">
              <a:buFontTx/>
              <a:buNone/>
            </a:pPr>
            <a:r>
              <a:rPr lang="en-US" altLang="zh-CN" sz="2000" b="1"/>
              <a:t>char ch;</a:t>
            </a:r>
            <a:endParaRPr lang="zh-CN" altLang="en-US" sz="2000" b="1"/>
          </a:p>
          <a:p>
            <a:pPr marL="400050" lvl="1" indent="0">
              <a:buFontTx/>
              <a:buNone/>
            </a:pPr>
            <a:r>
              <a:rPr lang="en-US" altLang="zh-CN" sz="2000" b="1"/>
              <a:t>cin&gt;&gt;ch;cout&lt;&lt;"ch="&lt;&lt;ch&lt;&lt;endl;</a:t>
            </a:r>
          </a:p>
          <a:p>
            <a:pPr marL="400050" lvl="1" indent="0">
              <a:buFontTx/>
              <a:buNone/>
            </a:pPr>
            <a:r>
              <a:rPr lang="en-US" altLang="zh-CN" sz="2000" b="1"/>
              <a:t>cin&gt;&gt;a;cout&lt;&lt;"a="&lt;&lt;a&lt;&lt;endl;</a:t>
            </a:r>
          </a:p>
          <a:p>
            <a:pPr marL="400050" lvl="1" indent="0">
              <a:buFontTx/>
              <a:buNone/>
            </a:pPr>
            <a:r>
              <a:rPr lang="en-US" altLang="zh-CN" sz="2000" b="1"/>
              <a:t>cin&gt;&gt;a;cout&lt;&lt;"a="&lt;&lt;a&lt;&lt;endl;</a:t>
            </a:r>
          </a:p>
          <a:p>
            <a:pPr marL="400050" lvl="1" indent="0">
              <a:buFontTx/>
              <a:buNone/>
            </a:pPr>
            <a:r>
              <a:rPr lang="pl-PL" altLang="zh-CN" sz="2000" b="1"/>
              <a:t>cin&gt;&gt;z;cout&lt;&lt;"z="&lt;&lt;z&lt;&lt;endl;</a:t>
            </a:r>
          </a:p>
          <a:p>
            <a:pPr marL="400050" lvl="1" indent="0">
              <a:buFontTx/>
              <a:buNone/>
            </a:pPr>
            <a:r>
              <a:rPr lang="pl-PL" altLang="zh-CN" sz="2000" b="1"/>
              <a:t>cin&gt;&gt;z;cout&lt;&lt;"z="&lt;&lt;z&lt;&lt;endl;</a:t>
            </a:r>
          </a:p>
          <a:p>
            <a:pPr marL="400050" lvl="1" indent="0">
              <a:buFontTx/>
              <a:buNone/>
            </a:pPr>
            <a:r>
              <a:rPr lang="en-US" altLang="zh-CN" sz="2000" b="1"/>
              <a:t>printf("Hellow C++!\n");</a:t>
            </a:r>
          </a:p>
          <a:p>
            <a:pPr marL="400050" lvl="1" indent="0">
              <a:buFontTx/>
              <a:buNone/>
            </a:pPr>
            <a:r>
              <a:rPr lang="en-US" altLang="zh-CN" sz="2000" b="1"/>
              <a:t>return 0;</a:t>
            </a:r>
            <a:endParaRPr lang="zh-CN" altLang="en-US" sz="2000" b="1"/>
          </a:p>
          <a:p>
            <a:pPr marL="0" indent="0">
              <a:buFontTx/>
              <a:buNone/>
            </a:pPr>
            <a:r>
              <a:rPr lang="en-US" altLang="zh-CN" sz="2000" b="1"/>
              <a:t>}</a:t>
            </a:r>
          </a:p>
          <a:p>
            <a:pPr marL="0" indent="0">
              <a:buFontTx/>
              <a:buNone/>
            </a:pPr>
            <a:endParaRPr lang="zh-CN" altLang="en-US" sz="2000" b="1"/>
          </a:p>
        </p:txBody>
      </p:sp>
      <p:sp>
        <p:nvSpPr>
          <p:cNvPr id="19459" name="标题 1"/>
          <p:cNvSpPr>
            <a:spLocks noGrp="1"/>
          </p:cNvSpPr>
          <p:nvPr>
            <p:ph type="title"/>
          </p:nvPr>
        </p:nvSpPr>
        <p:spPr>
          <a:xfrm>
            <a:off x="198438" y="19050"/>
            <a:ext cx="8507412" cy="1143000"/>
          </a:xfrm>
        </p:spPr>
        <p:txBody>
          <a:bodyPr/>
          <a:lstStyle/>
          <a:p>
            <a:r>
              <a:rPr lang="zh-CN" altLang="en-US" sz="3600" dirty="0"/>
              <a:t>常见问题</a:t>
            </a:r>
            <a:r>
              <a:rPr lang="en-US" altLang="zh-CN" sz="3600" dirty="0"/>
              <a:t>1: </a:t>
            </a:r>
            <a:r>
              <a:rPr lang="zh-CN" altLang="en-US" sz="3600" dirty="0"/>
              <a:t>输入类型错误</a:t>
            </a:r>
          </a:p>
        </p:txBody>
      </p:sp>
      <p:sp>
        <p:nvSpPr>
          <p:cNvPr id="4" name="云形 3"/>
          <p:cNvSpPr/>
          <p:nvPr/>
        </p:nvSpPr>
        <p:spPr>
          <a:xfrm>
            <a:off x="3779838" y="1268413"/>
            <a:ext cx="5184775"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输入类型不对的数据，</a:t>
            </a:r>
            <a:r>
              <a:rPr lang="en-US" altLang="zh-CN" sz="2000" b="1" dirty="0" err="1">
                <a:solidFill>
                  <a:schemeClr val="tx1"/>
                </a:solidFill>
              </a:rPr>
              <a:t>cin</a:t>
            </a:r>
            <a:r>
              <a:rPr lang="zh-CN" altLang="en-US" sz="2000" b="1" dirty="0">
                <a:solidFill>
                  <a:schemeClr val="tx1"/>
                </a:solidFill>
              </a:rPr>
              <a:t>会设置输入失效位，并关闭输入流！影响后续输入语句的执行</a:t>
            </a:r>
            <a:endParaRPr lang="en-US" altLang="zh-CN" sz="2000" b="1" dirty="0">
              <a:solidFill>
                <a:schemeClr val="tx1"/>
              </a:solidFill>
            </a:endParaRPr>
          </a:p>
          <a:p>
            <a:pPr algn="ctr">
              <a:defRPr/>
            </a:pPr>
            <a:r>
              <a:rPr lang="zh-CN" altLang="en-US" sz="2000" b="1" dirty="0">
                <a:solidFill>
                  <a:schemeClr val="tx1"/>
                </a:solidFill>
              </a:rPr>
              <a:t>！</a:t>
            </a:r>
          </a:p>
        </p:txBody>
      </p:sp>
    </p:spTree>
    <p:extLst>
      <p:ext uri="{BB962C8B-B14F-4D97-AF65-F5344CB8AC3E}">
        <p14:creationId xmlns:p14="http://schemas.microsoft.com/office/powerpoint/2010/main" val="38575741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a:xfrm>
            <a:off x="179388" y="292100"/>
            <a:ext cx="8507412" cy="544612"/>
          </a:xfrm>
        </p:spPr>
        <p:txBody>
          <a:bodyPr/>
          <a:lstStyle/>
          <a:p>
            <a:r>
              <a:rPr lang="zh-CN" altLang="en-US" sz="3600" dirty="0"/>
              <a:t>常见问题</a:t>
            </a:r>
            <a:r>
              <a:rPr lang="en-US" altLang="zh-CN" sz="3600" dirty="0"/>
              <a:t>2: </a:t>
            </a:r>
            <a:r>
              <a:rPr lang="zh-CN" altLang="en-US" sz="3600" dirty="0"/>
              <a:t>前一条</a:t>
            </a:r>
            <a:r>
              <a:rPr lang="en-US" altLang="zh-CN" sz="3600" dirty="0" err="1"/>
              <a:t>getline</a:t>
            </a:r>
            <a:r>
              <a:rPr lang="zh-CN" altLang="en-US" sz="3600" dirty="0"/>
              <a:t>输入过多符号</a:t>
            </a:r>
          </a:p>
        </p:txBody>
      </p:sp>
      <p:sp>
        <p:nvSpPr>
          <p:cNvPr id="20483" name="内容占位符 2"/>
          <p:cNvSpPr>
            <a:spLocks noGrp="1"/>
          </p:cNvSpPr>
          <p:nvPr>
            <p:ph idx="1"/>
          </p:nvPr>
        </p:nvSpPr>
        <p:spPr/>
        <p:txBody>
          <a:bodyPr/>
          <a:lstStyle/>
          <a:p>
            <a:r>
              <a:rPr lang="en-US" altLang="zh-CN" sz="1800" b="1"/>
              <a:t>//Eg1-12.cpp</a:t>
            </a:r>
            <a:endParaRPr lang="zh-CN" altLang="zh-CN" sz="1800" b="1"/>
          </a:p>
          <a:p>
            <a:r>
              <a:rPr lang="en-US" altLang="zh-CN" sz="1800" b="1"/>
              <a:t>#include&lt;iostream&gt;</a:t>
            </a:r>
            <a:endParaRPr lang="zh-CN" altLang="zh-CN" sz="1800" b="1"/>
          </a:p>
          <a:p>
            <a:r>
              <a:rPr lang="en-US" altLang="zh-CN" sz="1800" b="1"/>
              <a:t>using namespace std;</a:t>
            </a:r>
            <a:endParaRPr lang="zh-CN" altLang="zh-CN" sz="1800" b="1"/>
          </a:p>
          <a:p>
            <a:r>
              <a:rPr lang="en-US" altLang="zh-CN" sz="1800" b="1"/>
              <a:t>void main(){</a:t>
            </a:r>
            <a:endParaRPr lang="zh-CN" altLang="zh-CN" sz="1800" b="1"/>
          </a:p>
          <a:p>
            <a:r>
              <a:rPr lang="en-US" altLang="zh-CN" sz="1800" b="1"/>
              <a:t>	char s1[100];</a:t>
            </a:r>
            <a:endParaRPr lang="zh-CN" altLang="zh-CN" sz="1800" b="1"/>
          </a:p>
          <a:p>
            <a:r>
              <a:rPr lang="en-US" altLang="zh-CN" sz="1800" b="1"/>
              <a:t>	char s2[10];</a:t>
            </a:r>
            <a:endParaRPr lang="zh-CN" altLang="zh-CN" sz="1800" b="1"/>
          </a:p>
          <a:p>
            <a:r>
              <a:rPr lang="en-US" altLang="zh-CN" sz="1800" b="1"/>
              <a:t>	cout &lt;&lt; "use getline input s1:  ";               	//L1</a:t>
            </a:r>
            <a:endParaRPr lang="zh-CN" altLang="zh-CN" sz="1800" b="1"/>
          </a:p>
          <a:p>
            <a:r>
              <a:rPr lang="en-US" altLang="zh-CN" sz="1800" b="1"/>
              <a:t>	cin.getline(s1, 11);                             	//L2</a:t>
            </a:r>
            <a:endParaRPr lang="zh-CN" altLang="zh-CN" sz="1800" b="1"/>
          </a:p>
          <a:p>
            <a:r>
              <a:rPr lang="en-US" altLang="zh-CN" sz="1800" b="1"/>
              <a:t>	cout &lt;&lt; "input s2:  " &lt;&lt; endl;                   	//L3</a:t>
            </a:r>
            <a:endParaRPr lang="zh-CN" altLang="zh-CN" sz="1800" b="1"/>
          </a:p>
          <a:p>
            <a:r>
              <a:rPr lang="en-US" altLang="zh-CN" sz="1800" b="1"/>
              <a:t>//	cin.clear();                                     		//L4*</a:t>
            </a:r>
            <a:endParaRPr lang="zh-CN" altLang="zh-CN" sz="1800" b="1"/>
          </a:p>
          <a:p>
            <a:r>
              <a:rPr lang="en-US" altLang="zh-CN" sz="1800" b="1"/>
              <a:t>//	cin.ignore(1024,'\n');                           	//L5*</a:t>
            </a:r>
            <a:endParaRPr lang="zh-CN" altLang="zh-CN" sz="1800" b="1"/>
          </a:p>
          <a:p>
            <a:r>
              <a:rPr lang="en-US" altLang="zh-CN" sz="1800" b="1"/>
              <a:t>	cin.getline(s2, 6);                              	//L6</a:t>
            </a:r>
            <a:endParaRPr lang="zh-CN" altLang="zh-CN" sz="1800" b="1"/>
          </a:p>
          <a:p>
            <a:r>
              <a:rPr lang="en-US" altLang="zh-CN" sz="1800" b="1"/>
              <a:t>	cout &lt;&lt; "s1=" &lt;&lt; s1 &lt;&lt; endl;                     	//L7</a:t>
            </a:r>
            <a:endParaRPr lang="zh-CN" altLang="zh-CN" sz="1800" b="1"/>
          </a:p>
          <a:p>
            <a:r>
              <a:rPr lang="en-US" altLang="zh-CN" sz="1800" b="1"/>
              <a:t>	cout &lt;&lt; "s2=" &lt;&lt; s2 &lt;&lt; endl;                     	//L8</a:t>
            </a:r>
            <a:endParaRPr lang="zh-CN" altLang="zh-CN" sz="1800" b="1"/>
          </a:p>
          <a:p>
            <a:r>
              <a:rPr lang="en-US" altLang="zh-CN" sz="1800" b="1"/>
              <a:t>}</a:t>
            </a:r>
            <a:endParaRPr lang="zh-CN" altLang="zh-CN" sz="1800" b="1"/>
          </a:p>
          <a:p>
            <a:endParaRPr lang="zh-CN" altLang="en-US" sz="1800"/>
          </a:p>
        </p:txBody>
      </p:sp>
      <p:sp>
        <p:nvSpPr>
          <p:cNvPr id="4" name="云形 3"/>
          <p:cNvSpPr/>
          <p:nvPr/>
        </p:nvSpPr>
        <p:spPr>
          <a:xfrm>
            <a:off x="3779838" y="1268413"/>
            <a:ext cx="5184775"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000" b="1" dirty="0">
                <a:solidFill>
                  <a:schemeClr val="tx1"/>
                </a:solidFill>
              </a:rPr>
              <a:t>输入字符超过</a:t>
            </a:r>
            <a:r>
              <a:rPr lang="en-US" altLang="zh-CN" sz="2000" b="1" dirty="0" err="1">
                <a:solidFill>
                  <a:schemeClr val="tx1"/>
                </a:solidFill>
              </a:rPr>
              <a:t>getline</a:t>
            </a:r>
            <a:r>
              <a:rPr lang="zh-CN" altLang="en-US" sz="2000" b="1" dirty="0">
                <a:solidFill>
                  <a:schemeClr val="tx1"/>
                </a:solidFill>
              </a:rPr>
              <a:t>设置的字符长度，</a:t>
            </a:r>
            <a:r>
              <a:rPr lang="en-US" altLang="zh-CN" sz="2000" b="1" dirty="0" err="1">
                <a:solidFill>
                  <a:schemeClr val="tx1"/>
                </a:solidFill>
              </a:rPr>
              <a:t>getline</a:t>
            </a:r>
            <a:r>
              <a:rPr lang="zh-CN" altLang="en-US" sz="2000" b="1" dirty="0">
                <a:solidFill>
                  <a:schemeClr val="tx1"/>
                </a:solidFill>
              </a:rPr>
              <a:t>会设置输入失效位，并关闭输入流！影响后续输入语句的执行</a:t>
            </a:r>
            <a:endParaRPr lang="en-US" altLang="zh-CN" sz="2000" b="1" dirty="0">
              <a:solidFill>
                <a:schemeClr val="tx1"/>
              </a:solidFill>
            </a:endParaRPr>
          </a:p>
          <a:p>
            <a:pPr algn="ctr">
              <a:defRPr/>
            </a:pPr>
            <a:r>
              <a:rPr lang="zh-CN" altLang="en-US" sz="2000" b="1" dirty="0">
                <a:solidFill>
                  <a:schemeClr val="tx1"/>
                </a:solidFill>
              </a:rPr>
              <a:t>！</a:t>
            </a:r>
          </a:p>
        </p:txBody>
      </p:sp>
    </p:spTree>
    <p:extLst>
      <p:ext uri="{BB962C8B-B14F-4D97-AF65-F5344CB8AC3E}">
        <p14:creationId xmlns:p14="http://schemas.microsoft.com/office/powerpoint/2010/main" val="16240332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p:cNvSpPr>
            <a:spLocks noGrp="1"/>
          </p:cNvSpPr>
          <p:nvPr>
            <p:ph type="title"/>
          </p:nvPr>
        </p:nvSpPr>
        <p:spPr>
          <a:xfrm>
            <a:off x="457200" y="220663"/>
            <a:ext cx="8229600" cy="616049"/>
          </a:xfrm>
        </p:spPr>
        <p:txBody>
          <a:bodyPr/>
          <a:lstStyle/>
          <a:p>
            <a:r>
              <a:rPr lang="zh-CN" altLang="en-US" dirty="0"/>
              <a:t>常见问题</a:t>
            </a:r>
            <a:r>
              <a:rPr lang="en-US" altLang="zh-CN" dirty="0"/>
              <a:t>3：getline</a:t>
            </a:r>
            <a:r>
              <a:rPr lang="zh-CN" altLang="en-US" dirty="0"/>
              <a:t>没有读数据</a:t>
            </a:r>
          </a:p>
        </p:txBody>
      </p:sp>
      <p:sp>
        <p:nvSpPr>
          <p:cNvPr id="21507" name="内容占位符 2"/>
          <p:cNvSpPr>
            <a:spLocks noGrp="1"/>
          </p:cNvSpPr>
          <p:nvPr>
            <p:ph idx="1"/>
          </p:nvPr>
        </p:nvSpPr>
        <p:spPr>
          <a:xfrm>
            <a:off x="482600" y="1335088"/>
            <a:ext cx="8229600" cy="4525962"/>
          </a:xfrm>
        </p:spPr>
        <p:txBody>
          <a:bodyPr/>
          <a:lstStyle/>
          <a:p>
            <a:pPr marL="0" indent="0">
              <a:buFontTx/>
              <a:buNone/>
            </a:pPr>
            <a:r>
              <a:rPr lang="en-US" altLang="zh-CN" sz="2000"/>
              <a:t>#include&lt;iostream&gt;</a:t>
            </a:r>
          </a:p>
          <a:p>
            <a:pPr marL="0" indent="0">
              <a:buFontTx/>
              <a:buNone/>
            </a:pPr>
            <a:r>
              <a:rPr lang="en-US" altLang="zh-CN" sz="2000"/>
              <a:t>#include&lt;string&gt;</a:t>
            </a:r>
          </a:p>
          <a:p>
            <a:pPr marL="0" indent="0">
              <a:buFontTx/>
              <a:buNone/>
            </a:pPr>
            <a:r>
              <a:rPr lang="en-US" altLang="zh-CN" sz="2000"/>
              <a:t>using namespace std;</a:t>
            </a:r>
          </a:p>
          <a:p>
            <a:pPr marL="0" indent="0">
              <a:buFontTx/>
              <a:buNone/>
            </a:pPr>
            <a:r>
              <a:rPr lang="en-US" altLang="zh-CN" sz="2000"/>
              <a:t>void main() {</a:t>
            </a:r>
          </a:p>
          <a:p>
            <a:pPr marL="400050" lvl="1" indent="0">
              <a:buFontTx/>
              <a:buNone/>
            </a:pPr>
            <a:r>
              <a:rPr lang="en-US" altLang="zh-CN" sz="2000"/>
              <a:t>int Sno;</a:t>
            </a:r>
          </a:p>
          <a:p>
            <a:pPr marL="400050" lvl="1" indent="0">
              <a:buFontTx/>
              <a:buNone/>
            </a:pPr>
            <a:r>
              <a:rPr lang="en-US" altLang="zh-CN" sz="2000"/>
              <a:t>char name[10];</a:t>
            </a:r>
          </a:p>
          <a:p>
            <a:pPr marL="400050" lvl="1" indent="0">
              <a:buFontTx/>
              <a:buNone/>
            </a:pPr>
            <a:r>
              <a:rPr lang="en-US" altLang="zh-CN" sz="2000"/>
              <a:t>cout &lt;&lt; "input Sno:  ";</a:t>
            </a:r>
          </a:p>
          <a:p>
            <a:pPr marL="400050" lvl="1" indent="0">
              <a:buFontTx/>
              <a:buNone/>
            </a:pPr>
            <a:r>
              <a:rPr lang="en-US" altLang="zh-CN" sz="2000"/>
              <a:t>cin &gt;&gt; Sno;                                              //L1</a:t>
            </a:r>
          </a:p>
          <a:p>
            <a:pPr marL="400050" lvl="1" indent="0">
              <a:buFontTx/>
              <a:buNone/>
            </a:pPr>
            <a:r>
              <a:rPr lang="en-US" altLang="zh-CN" sz="2000"/>
              <a:t>cout &lt;&lt; "input name:  ";</a:t>
            </a:r>
          </a:p>
          <a:p>
            <a:pPr marL="400050" lvl="1" indent="0">
              <a:buFontTx/>
              <a:buNone/>
            </a:pPr>
            <a:r>
              <a:rPr lang="en-US" altLang="zh-CN" sz="2000" b="1">
                <a:solidFill>
                  <a:srgbClr val="FF0000"/>
                </a:solidFill>
              </a:rPr>
              <a:t>//getchar();</a:t>
            </a:r>
          </a:p>
          <a:p>
            <a:pPr marL="400050" lvl="1" indent="0">
              <a:buFontTx/>
              <a:buNone/>
            </a:pPr>
            <a:r>
              <a:rPr lang="en-US" altLang="zh-CN" sz="2000"/>
              <a:t>cin.getline(name, 10);                              //L2</a:t>
            </a:r>
          </a:p>
          <a:p>
            <a:pPr marL="400050" lvl="1" indent="0">
              <a:buFontTx/>
              <a:buNone/>
            </a:pPr>
            <a:r>
              <a:rPr lang="en-US" altLang="zh-CN" sz="2000"/>
              <a:t>cout &lt;&lt; "Sno:" &lt;&lt; Sno &lt;&lt; endl;</a:t>
            </a:r>
          </a:p>
          <a:p>
            <a:pPr marL="400050" lvl="1" indent="0">
              <a:buFontTx/>
              <a:buNone/>
            </a:pPr>
            <a:r>
              <a:rPr lang="en-US" altLang="zh-CN" sz="2000"/>
              <a:t>cout &lt;&lt; "name:" &lt;&lt; name &lt;&lt; endl;</a:t>
            </a:r>
          </a:p>
          <a:p>
            <a:pPr marL="0" indent="0">
              <a:buFontTx/>
              <a:buNone/>
            </a:pPr>
            <a:r>
              <a:rPr lang="en-US" altLang="zh-CN" sz="2000"/>
              <a:t>}</a:t>
            </a:r>
            <a:endParaRPr lang="zh-CN" altLang="en-US" sz="2000"/>
          </a:p>
        </p:txBody>
      </p:sp>
      <p:sp>
        <p:nvSpPr>
          <p:cNvPr id="4" name="云形 3"/>
          <p:cNvSpPr/>
          <p:nvPr/>
        </p:nvSpPr>
        <p:spPr>
          <a:xfrm>
            <a:off x="3779838" y="1268413"/>
            <a:ext cx="4906962" cy="2232025"/>
          </a:xfrm>
          <a:prstGeom prst="cloud">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2400" b="1" dirty="0">
                <a:solidFill>
                  <a:schemeClr val="tx1"/>
                </a:solidFill>
              </a:rPr>
              <a:t>紧接在读取数字等类型的</a:t>
            </a:r>
            <a:r>
              <a:rPr lang="en-US" altLang="zh-CN" sz="2400" b="1" dirty="0" err="1">
                <a:solidFill>
                  <a:schemeClr val="tx1"/>
                </a:solidFill>
              </a:rPr>
              <a:t>cin</a:t>
            </a:r>
            <a:r>
              <a:rPr lang="zh-CN" altLang="en-US" sz="2400" b="1" dirty="0">
                <a:solidFill>
                  <a:schemeClr val="tx1"/>
                </a:solidFill>
              </a:rPr>
              <a:t>语句后，</a:t>
            </a:r>
            <a:r>
              <a:rPr lang="en-US" altLang="zh-CN" sz="2400" b="1" dirty="0" err="1">
                <a:solidFill>
                  <a:schemeClr val="tx1"/>
                </a:solidFill>
              </a:rPr>
              <a:t>getline</a:t>
            </a:r>
            <a:r>
              <a:rPr lang="zh-CN" altLang="en-US" sz="2400" b="1" dirty="0">
                <a:solidFill>
                  <a:schemeClr val="tx1"/>
                </a:solidFill>
              </a:rPr>
              <a:t>会读取其前一条语句留在输入法中的</a:t>
            </a:r>
            <a:r>
              <a:rPr lang="en-US" altLang="zh-CN" sz="2400" b="1" dirty="0">
                <a:solidFill>
                  <a:schemeClr val="tx1"/>
                </a:solidFill>
              </a:rPr>
              <a:t>”\n”</a:t>
            </a:r>
            <a:r>
              <a:rPr lang="zh-CN" altLang="en-US" sz="2400" b="1" dirty="0">
                <a:solidFill>
                  <a:schemeClr val="tx1"/>
                </a:solidFill>
              </a:rPr>
              <a:t>而结束</a:t>
            </a:r>
          </a:p>
        </p:txBody>
      </p:sp>
    </p:spTree>
    <p:extLst>
      <p:ext uri="{BB962C8B-B14F-4D97-AF65-F5344CB8AC3E}">
        <p14:creationId xmlns:p14="http://schemas.microsoft.com/office/powerpoint/2010/main" val="197810267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475456" y="7430"/>
            <a:ext cx="8332787" cy="911225"/>
          </a:xfrm>
        </p:spPr>
        <p:txBody>
          <a:bodyPr/>
          <a:lstStyle/>
          <a:p>
            <a:r>
              <a:rPr lang="en-US" altLang="zh-CN" sz="3600" b="1" dirty="0"/>
              <a:t>1.5  </a:t>
            </a:r>
            <a:r>
              <a:rPr lang="zh-CN" altLang="zh-CN" sz="3600" b="1" dirty="0">
                <a:solidFill>
                  <a:srgbClr val="0000CC"/>
                </a:solidFill>
              </a:rPr>
              <a:t>编程实作</a:t>
            </a:r>
            <a:r>
              <a:rPr lang="zh-CN" altLang="zh-CN" sz="3600" b="1" dirty="0"/>
              <a:t>——</a:t>
            </a:r>
            <a:r>
              <a:rPr lang="en-US" altLang="zh-CN" sz="3600" b="1" dirty="0">
                <a:solidFill>
                  <a:srgbClr val="FF0000"/>
                </a:solidFill>
              </a:rPr>
              <a:t>VC++ 2015</a:t>
            </a:r>
            <a:r>
              <a:rPr lang="zh-CN" altLang="zh-CN" sz="3600" b="1" dirty="0"/>
              <a:t>编程简介</a:t>
            </a:r>
          </a:p>
        </p:txBody>
      </p:sp>
      <p:sp>
        <p:nvSpPr>
          <p:cNvPr id="46083" name="Rectangle 3"/>
          <p:cNvSpPr>
            <a:spLocks noGrp="1" noChangeArrowheads="1"/>
          </p:cNvSpPr>
          <p:nvPr>
            <p:ph type="body" idx="1"/>
          </p:nvPr>
        </p:nvSpPr>
        <p:spPr>
          <a:xfrm>
            <a:off x="755650" y="1341438"/>
            <a:ext cx="7772400" cy="4114800"/>
          </a:xfrm>
        </p:spPr>
        <p:txBody>
          <a:bodyPr/>
          <a:lstStyle/>
          <a:p>
            <a:pPr eaLnBrk="1" hangingPunct="1">
              <a:buFontTx/>
              <a:buNone/>
            </a:pPr>
            <a:r>
              <a:rPr lang="en-US" altLang="zh-CN" b="1" dirty="0">
                <a:solidFill>
                  <a:srgbClr val="000099"/>
                </a:solidFill>
              </a:rPr>
              <a:t>1</a:t>
            </a:r>
            <a:r>
              <a:rPr lang="zh-CN" altLang="en-US" b="1" dirty="0">
                <a:solidFill>
                  <a:srgbClr val="000099"/>
                </a:solidFill>
              </a:rPr>
              <a:t>、 </a:t>
            </a:r>
            <a:r>
              <a:rPr lang="en-US" altLang="zh-CN" b="1" dirty="0">
                <a:solidFill>
                  <a:srgbClr val="000099"/>
                </a:solidFill>
              </a:rPr>
              <a:t>.NET</a:t>
            </a:r>
            <a:r>
              <a:rPr lang="zh-CN" altLang="en-US" b="1" dirty="0">
                <a:solidFill>
                  <a:srgbClr val="000099"/>
                </a:solidFill>
              </a:rPr>
              <a:t>平台主要功能</a:t>
            </a:r>
          </a:p>
          <a:p>
            <a:pPr lvl="1" eaLnBrk="1" hangingPunct="1"/>
            <a:r>
              <a:rPr lang="en-US" altLang="zh-CN" b="1" dirty="0"/>
              <a:t>.NET</a:t>
            </a:r>
            <a:r>
              <a:rPr lang="zh-CN" altLang="en-US" b="1" dirty="0"/>
              <a:t>是基于因特网和</a:t>
            </a:r>
            <a:r>
              <a:rPr lang="en-US" altLang="zh-CN" b="1" dirty="0"/>
              <a:t>Web</a:t>
            </a:r>
            <a:r>
              <a:rPr lang="zh-CN" altLang="en-US" b="1" dirty="0"/>
              <a:t>的，它独立于任何语言或平台，对于程序开发的语言不作限制，开发者可以使用多种</a:t>
            </a:r>
            <a:r>
              <a:rPr lang="en-US" altLang="zh-CN" b="1" dirty="0"/>
              <a:t>.NET</a:t>
            </a:r>
            <a:r>
              <a:rPr lang="zh-CN" altLang="en-US" b="1" dirty="0"/>
              <a:t>兼容语言的任意组合创建</a:t>
            </a:r>
            <a:r>
              <a:rPr lang="en-US" altLang="zh-CN" b="1" dirty="0"/>
              <a:t>.NET</a:t>
            </a:r>
            <a:r>
              <a:rPr lang="zh-CN" altLang="en-US" b="1" dirty="0"/>
              <a:t>程序，这就允许在同一软件项目中，多个程序员分别使用自己精通的</a:t>
            </a:r>
            <a:r>
              <a:rPr lang="en-US" altLang="zh-CN" b="1" dirty="0"/>
              <a:t>.NET</a:t>
            </a:r>
            <a:r>
              <a:rPr lang="zh-CN" altLang="en-US" b="1" dirty="0"/>
              <a:t>语言编写程序代码。 </a:t>
            </a:r>
          </a:p>
          <a:p>
            <a:pPr eaLnBrk="1" hangingPunct="1">
              <a:buFontTx/>
              <a:buNone/>
            </a:pPr>
            <a:endParaRPr lang="en-US" altLang="zh-CN" b="1"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xfrm>
            <a:off x="539750" y="0"/>
            <a:ext cx="8332788" cy="911225"/>
          </a:xfrm>
        </p:spPr>
        <p:txBody>
          <a:bodyPr/>
          <a:lstStyle/>
          <a:p>
            <a:pPr eaLnBrk="1" hangingPunct="1"/>
            <a:r>
              <a:rPr lang="en-US" altLang="zh-CN" sz="3600" b="1" dirty="0"/>
              <a:t>1.5  </a:t>
            </a:r>
            <a:r>
              <a:rPr lang="zh-CN" altLang="zh-CN" sz="3600" b="1" dirty="0">
                <a:solidFill>
                  <a:srgbClr val="0000CC"/>
                </a:solidFill>
              </a:rPr>
              <a:t>编程实作</a:t>
            </a:r>
            <a:r>
              <a:rPr lang="zh-CN" altLang="zh-CN" sz="3600" b="1" dirty="0"/>
              <a:t>——</a:t>
            </a:r>
            <a:r>
              <a:rPr lang="en-US" altLang="zh-CN" sz="3600" b="1" dirty="0">
                <a:solidFill>
                  <a:srgbClr val="FF0000"/>
                </a:solidFill>
              </a:rPr>
              <a:t>VC++ 2015</a:t>
            </a:r>
            <a:r>
              <a:rPr lang="zh-CN" altLang="zh-CN" sz="3600" b="1" dirty="0"/>
              <a:t>编程简介</a:t>
            </a:r>
            <a:endParaRPr lang="en-US" altLang="zh-CN" sz="3600" b="1" dirty="0">
              <a:solidFill>
                <a:srgbClr val="000099"/>
              </a:solidFill>
            </a:endParaRPr>
          </a:p>
        </p:txBody>
      </p:sp>
      <p:sp>
        <p:nvSpPr>
          <p:cNvPr id="49155" name="Rectangle 3"/>
          <p:cNvSpPr>
            <a:spLocks noGrp="1" noChangeArrowheads="1"/>
          </p:cNvSpPr>
          <p:nvPr>
            <p:ph type="body" idx="1"/>
          </p:nvPr>
        </p:nvSpPr>
        <p:spPr>
          <a:xfrm>
            <a:off x="395288" y="981075"/>
            <a:ext cx="8748712" cy="5616575"/>
          </a:xfrm>
        </p:spPr>
        <p:txBody>
          <a:bodyPr/>
          <a:lstStyle/>
          <a:p>
            <a:pPr eaLnBrk="1" hangingPunct="1">
              <a:buFontTx/>
              <a:buNone/>
            </a:pPr>
            <a:r>
              <a:rPr lang="en-US" altLang="zh-CN" b="1">
                <a:solidFill>
                  <a:srgbClr val="FF3300"/>
                </a:solidFill>
              </a:rPr>
              <a:t>1</a:t>
            </a:r>
            <a:r>
              <a:rPr lang="zh-CN" altLang="en-US" b="1">
                <a:solidFill>
                  <a:srgbClr val="FF3300"/>
                </a:solidFill>
              </a:rPr>
              <a:t>、 </a:t>
            </a:r>
            <a:r>
              <a:rPr lang="en-US" altLang="zh-CN" b="1">
                <a:solidFill>
                  <a:srgbClr val="FF3300"/>
                </a:solidFill>
              </a:rPr>
              <a:t>Visual C++</a:t>
            </a:r>
            <a:endParaRPr lang="en-US" altLang="zh-CN" b="1">
              <a:solidFill>
                <a:srgbClr val="000099"/>
              </a:solidFill>
            </a:endParaRPr>
          </a:p>
          <a:p>
            <a:pPr lvl="1" eaLnBrk="1" hangingPunct="1">
              <a:buFontTx/>
              <a:buNone/>
            </a:pPr>
            <a:r>
              <a:rPr lang="en-US" altLang="zh-CN" b="1"/>
              <a:t>Visual C++</a:t>
            </a:r>
            <a:r>
              <a:rPr lang="zh-CN" altLang="en-US" b="1"/>
              <a:t>是微软公司对</a:t>
            </a:r>
            <a:r>
              <a:rPr lang="en-US" altLang="zh-CN" b="1"/>
              <a:t>C++</a:t>
            </a:r>
            <a:r>
              <a:rPr lang="zh-CN" altLang="en-US" b="1"/>
              <a:t>的一个特定实现，支持</a:t>
            </a:r>
            <a:r>
              <a:rPr lang="en-US" altLang="zh-CN" b="1"/>
              <a:t>C</a:t>
            </a:r>
            <a:r>
              <a:rPr lang="zh-CN" altLang="en-US" b="1"/>
              <a:t>和</a:t>
            </a:r>
            <a:r>
              <a:rPr lang="en-US" altLang="zh-CN" b="1"/>
              <a:t>C++</a:t>
            </a:r>
            <a:r>
              <a:rPr lang="zh-CN" altLang="en-US" b="1"/>
              <a:t>程序设计，并在其中添加了微软公司的语言扩展。</a:t>
            </a:r>
            <a:r>
              <a:rPr lang="zh-CN" altLang="en-US"/>
              <a:t> </a:t>
            </a:r>
          </a:p>
          <a:p>
            <a:pPr lvl="1" eaLnBrk="1" hangingPunct="1">
              <a:buFontTx/>
              <a:buNone/>
            </a:pPr>
            <a:r>
              <a:rPr lang="en-US" altLang="zh-CN" b="1"/>
              <a:t>Visual C++</a:t>
            </a:r>
            <a:r>
              <a:rPr lang="zh-CN" altLang="en-US" b="1"/>
              <a:t>是一个集成开发环境，具有编辑、编译、调试、链接、装配和执行</a:t>
            </a:r>
            <a:r>
              <a:rPr lang="en-US" altLang="zh-CN" b="1"/>
              <a:t>C++</a:t>
            </a:r>
            <a:r>
              <a:rPr lang="zh-CN" altLang="en-US" b="1"/>
              <a:t>程序的功能。能够编制基于控制台和</a:t>
            </a:r>
            <a:r>
              <a:rPr lang="en-US" altLang="zh-CN" b="1"/>
              <a:t>Windows</a:t>
            </a:r>
            <a:r>
              <a:rPr lang="zh-CN" altLang="en-US" b="1"/>
              <a:t>平台的</a:t>
            </a:r>
            <a:r>
              <a:rPr lang="en-US" altLang="zh-CN" b="1"/>
              <a:t>C++</a:t>
            </a:r>
            <a:r>
              <a:rPr lang="zh-CN" altLang="en-US" b="1"/>
              <a:t>程序。</a:t>
            </a:r>
          </a:p>
          <a:p>
            <a:pPr eaLnBrk="1" hangingPunct="1">
              <a:buFontTx/>
              <a:buNone/>
            </a:pPr>
            <a:r>
              <a:rPr lang="en-US" altLang="zh-CN" b="1">
                <a:solidFill>
                  <a:srgbClr val="000099"/>
                </a:solidFill>
              </a:rPr>
              <a:t>2</a:t>
            </a:r>
            <a:r>
              <a:rPr lang="zh-CN" altLang="en-US" b="1">
                <a:solidFill>
                  <a:srgbClr val="000099"/>
                </a:solidFill>
              </a:rPr>
              <a:t>、 </a:t>
            </a:r>
            <a:r>
              <a:rPr lang="en-US" altLang="zh-CN" b="1">
                <a:solidFill>
                  <a:srgbClr val="FF3300"/>
                </a:solidFill>
              </a:rPr>
              <a:t>Visual C++</a:t>
            </a:r>
            <a:r>
              <a:rPr lang="zh-CN" altLang="en-US" b="1">
                <a:solidFill>
                  <a:srgbClr val="FF3300"/>
                </a:solidFill>
              </a:rPr>
              <a:t>版本</a:t>
            </a:r>
          </a:p>
          <a:p>
            <a:pPr lvl="1" eaLnBrk="1" hangingPunct="1"/>
            <a:r>
              <a:rPr lang="zh-CN" altLang="en-US" b="1">
                <a:solidFill>
                  <a:srgbClr val="FF3300"/>
                </a:solidFill>
              </a:rPr>
              <a:t> </a:t>
            </a:r>
            <a:r>
              <a:rPr lang="en-US" altLang="zh-CN" b="1">
                <a:solidFill>
                  <a:srgbClr val="FF3300"/>
                </a:solidFill>
              </a:rPr>
              <a:t>Visual C++6.0</a:t>
            </a:r>
          </a:p>
          <a:p>
            <a:pPr lvl="1" eaLnBrk="1" hangingPunct="1"/>
            <a:r>
              <a:rPr lang="en-US" altLang="zh-CN" b="1">
                <a:solidFill>
                  <a:srgbClr val="000099"/>
                </a:solidFill>
              </a:rPr>
              <a:t>Visual C++.NET</a:t>
            </a:r>
            <a:endParaRPr lang="en-US" altLang="zh-CN" b="1"/>
          </a:p>
        </p:txBody>
      </p:sp>
      <p:sp>
        <p:nvSpPr>
          <p:cNvPr id="49156" name="Rectangle 4"/>
          <p:cNvSpPr>
            <a:spLocks noChangeArrowheads="1"/>
          </p:cNvSpPr>
          <p:nvPr/>
        </p:nvSpPr>
        <p:spPr bwMode="auto">
          <a:xfrm>
            <a:off x="0" y="1776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7504" y="0"/>
            <a:ext cx="8765034" cy="911225"/>
          </a:xfrm>
        </p:spPr>
        <p:txBody>
          <a:bodyPr/>
          <a:lstStyle/>
          <a:p>
            <a:pPr eaLnBrk="1" hangingPunct="1"/>
            <a:r>
              <a:rPr lang="en-US" altLang="zh-CN" sz="3600" b="1" dirty="0"/>
              <a:t>1.5  </a:t>
            </a:r>
            <a:r>
              <a:rPr lang="zh-CN" altLang="zh-CN" sz="3600" b="1" dirty="0">
                <a:solidFill>
                  <a:srgbClr val="0000CC"/>
                </a:solidFill>
              </a:rPr>
              <a:t>编程实作</a:t>
            </a:r>
            <a:r>
              <a:rPr lang="zh-CN" altLang="zh-CN" sz="3600" b="1" dirty="0"/>
              <a:t>——</a:t>
            </a:r>
            <a:r>
              <a:rPr lang="en-US" altLang="zh-CN" sz="3600" b="1" dirty="0">
                <a:solidFill>
                  <a:srgbClr val="FF0000"/>
                </a:solidFill>
              </a:rPr>
              <a:t>VC++ 2015</a:t>
            </a:r>
            <a:r>
              <a:rPr lang="zh-CN" altLang="zh-CN" sz="3600" b="1" dirty="0"/>
              <a:t>编程简介</a:t>
            </a:r>
            <a:endParaRPr lang="en-US" altLang="zh-CN" sz="3600" b="1" dirty="0">
              <a:solidFill>
                <a:srgbClr val="000099"/>
              </a:solidFill>
            </a:endParaRPr>
          </a:p>
        </p:txBody>
      </p:sp>
      <p:sp>
        <p:nvSpPr>
          <p:cNvPr id="50179" name="Rectangle 3"/>
          <p:cNvSpPr>
            <a:spLocks noGrp="1" noChangeArrowheads="1"/>
          </p:cNvSpPr>
          <p:nvPr>
            <p:ph type="body" idx="1"/>
          </p:nvPr>
        </p:nvSpPr>
        <p:spPr>
          <a:xfrm>
            <a:off x="395288" y="981075"/>
            <a:ext cx="8748712" cy="5616575"/>
          </a:xfrm>
        </p:spPr>
        <p:txBody>
          <a:bodyPr/>
          <a:lstStyle/>
          <a:p>
            <a:pPr eaLnBrk="1" hangingPunct="1">
              <a:buFontTx/>
              <a:buNone/>
            </a:pPr>
            <a:r>
              <a:rPr lang="en-US" altLang="zh-CN" b="1" dirty="0">
                <a:solidFill>
                  <a:srgbClr val="FF3300"/>
                </a:solidFill>
              </a:rPr>
              <a:t>3</a:t>
            </a:r>
            <a:r>
              <a:rPr lang="zh-CN" altLang="en-US" b="1" dirty="0">
                <a:solidFill>
                  <a:srgbClr val="FF3300"/>
                </a:solidFill>
              </a:rPr>
              <a:t>、 </a:t>
            </a:r>
            <a:r>
              <a:rPr lang="en-US" altLang="zh-CN" b="1" dirty="0">
                <a:solidFill>
                  <a:srgbClr val="000099"/>
                </a:solidFill>
              </a:rPr>
              <a:t>Visual studio.net</a:t>
            </a:r>
          </a:p>
          <a:p>
            <a:pPr lvl="1" eaLnBrk="1" hangingPunct="1"/>
            <a:r>
              <a:rPr lang="zh-CN" altLang="en-US" b="1" dirty="0">
                <a:solidFill>
                  <a:srgbClr val="000099"/>
                </a:solidFill>
              </a:rPr>
              <a:t>托管程序设计</a:t>
            </a:r>
          </a:p>
          <a:p>
            <a:pPr lvl="1" eaLnBrk="1" hangingPunct="1"/>
            <a:r>
              <a:rPr lang="zh-CN" altLang="en-US" b="1" dirty="0">
                <a:solidFill>
                  <a:srgbClr val="000099"/>
                </a:solidFill>
              </a:rPr>
              <a:t>窗体程序设计</a:t>
            </a:r>
          </a:p>
          <a:p>
            <a:pPr lvl="1" eaLnBrk="1" hangingPunct="1"/>
            <a:r>
              <a:rPr lang="en-US" altLang="zh-CN" b="1" dirty="0">
                <a:solidFill>
                  <a:srgbClr val="000099"/>
                </a:solidFill>
              </a:rPr>
              <a:t>FCL</a:t>
            </a:r>
            <a:r>
              <a:rPr lang="zh-CN" altLang="en-US" b="1" dirty="0">
                <a:solidFill>
                  <a:srgbClr val="000099"/>
                </a:solidFill>
              </a:rPr>
              <a:t>和</a:t>
            </a:r>
            <a:r>
              <a:rPr lang="en-US" altLang="zh-CN" b="1" dirty="0">
                <a:solidFill>
                  <a:srgbClr val="000099"/>
                </a:solidFill>
              </a:rPr>
              <a:t>CLR</a:t>
            </a:r>
          </a:p>
          <a:p>
            <a:pPr lvl="1" eaLnBrk="1" hangingPunct="1"/>
            <a:r>
              <a:rPr lang="en-US" altLang="zh-CN" b="1" dirty="0">
                <a:solidFill>
                  <a:srgbClr val="000099"/>
                </a:solidFill>
              </a:rPr>
              <a:t>C#</a:t>
            </a:r>
            <a:r>
              <a:rPr lang="zh-CN" altLang="en-US" b="1" dirty="0">
                <a:solidFill>
                  <a:srgbClr val="000099"/>
                </a:solidFill>
              </a:rPr>
              <a:t>、</a:t>
            </a:r>
            <a:r>
              <a:rPr lang="en-US" altLang="zh-CN" b="1" dirty="0">
                <a:solidFill>
                  <a:srgbClr val="000099"/>
                </a:solidFill>
              </a:rPr>
              <a:t>J#</a:t>
            </a:r>
            <a:r>
              <a:rPr lang="zh-CN" altLang="en-US" b="1" dirty="0">
                <a:solidFill>
                  <a:srgbClr val="000099"/>
                </a:solidFill>
              </a:rPr>
              <a:t>、</a:t>
            </a:r>
            <a:r>
              <a:rPr lang="en-US" altLang="zh-CN" b="1" dirty="0">
                <a:solidFill>
                  <a:srgbClr val="000099"/>
                </a:solidFill>
              </a:rPr>
              <a:t>VC++</a:t>
            </a:r>
            <a:r>
              <a:rPr lang="zh-CN" altLang="en-US" b="1" dirty="0">
                <a:solidFill>
                  <a:srgbClr val="000099"/>
                </a:solidFill>
              </a:rPr>
              <a:t>、</a:t>
            </a:r>
            <a:r>
              <a:rPr lang="en-US" altLang="zh-CN" b="1" dirty="0">
                <a:solidFill>
                  <a:srgbClr val="000099"/>
                </a:solidFill>
              </a:rPr>
              <a:t>Visual Basic</a:t>
            </a:r>
          </a:p>
          <a:p>
            <a:pPr lvl="1" eaLnBrk="1" hangingPunct="1"/>
            <a:r>
              <a:rPr lang="zh-CN" altLang="en-US" b="1" dirty="0">
                <a:solidFill>
                  <a:srgbClr val="000099"/>
                </a:solidFill>
              </a:rPr>
              <a:t>多语言混合程序设计</a:t>
            </a:r>
          </a:p>
          <a:p>
            <a:pPr lvl="1" eaLnBrk="1" hangingPunct="1"/>
            <a:r>
              <a:rPr lang="zh-CN" altLang="en-US" b="1" dirty="0">
                <a:solidFill>
                  <a:srgbClr val="000099"/>
                </a:solidFill>
              </a:rPr>
              <a:t>垃圾回收</a:t>
            </a:r>
          </a:p>
        </p:txBody>
      </p:sp>
      <p:sp>
        <p:nvSpPr>
          <p:cNvPr id="50180" name="Rectangle 4"/>
          <p:cNvSpPr>
            <a:spLocks noChangeArrowheads="1"/>
          </p:cNvSpPr>
          <p:nvPr/>
        </p:nvSpPr>
        <p:spPr bwMode="auto">
          <a:xfrm>
            <a:off x="0" y="17764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body" idx="1"/>
          </p:nvPr>
        </p:nvSpPr>
        <p:spPr>
          <a:xfrm>
            <a:off x="684213" y="1700213"/>
            <a:ext cx="7772400" cy="4179887"/>
          </a:xfrm>
        </p:spPr>
        <p:txBody>
          <a:bodyPr/>
          <a:lstStyle/>
          <a:p>
            <a:pPr eaLnBrk="1" hangingPunct="1">
              <a:buFontTx/>
              <a:buNone/>
            </a:pPr>
            <a:r>
              <a:rPr lang="en-US" altLang="zh-CN" b="1" dirty="0">
                <a:solidFill>
                  <a:schemeClr val="accent2"/>
                </a:solidFill>
              </a:rPr>
              <a:t>1</a:t>
            </a:r>
            <a:r>
              <a:rPr lang="zh-CN" altLang="en-US" b="1" dirty="0">
                <a:solidFill>
                  <a:schemeClr val="accent2"/>
                </a:solidFill>
              </a:rPr>
              <a:t>、</a:t>
            </a:r>
            <a:r>
              <a:rPr lang="en-US" altLang="zh-CN" b="1" dirty="0">
                <a:solidFill>
                  <a:schemeClr val="accent2"/>
                </a:solidFill>
              </a:rPr>
              <a:t>Visual C++2016</a:t>
            </a:r>
            <a:r>
              <a:rPr lang="zh-CN" altLang="en-US" b="1" dirty="0">
                <a:solidFill>
                  <a:schemeClr val="accent2"/>
                </a:solidFill>
              </a:rPr>
              <a:t>简介</a:t>
            </a:r>
          </a:p>
          <a:p>
            <a:pPr lvl="1" eaLnBrk="1" hangingPunct="1"/>
            <a:r>
              <a:rPr lang="zh-CN" altLang="en-US" b="1" dirty="0"/>
              <a:t> </a:t>
            </a:r>
            <a:r>
              <a:rPr lang="en-US" altLang="zh-CN" b="1" dirty="0"/>
              <a:t>visual studio 2016</a:t>
            </a:r>
            <a:r>
              <a:rPr lang="zh-CN" altLang="en-US" b="1" dirty="0"/>
              <a:t>中的编译器之一</a:t>
            </a:r>
          </a:p>
          <a:p>
            <a:pPr lvl="1" eaLnBrk="1" hangingPunct="1"/>
            <a:r>
              <a:rPr lang="zh-CN" altLang="en-US" b="1" dirty="0"/>
              <a:t>支持标准</a:t>
            </a:r>
            <a:r>
              <a:rPr lang="en-US" altLang="zh-CN" b="1" dirty="0"/>
              <a:t>C++</a:t>
            </a:r>
            <a:r>
              <a:rPr lang="zh-CN" altLang="en-US" b="1" dirty="0"/>
              <a:t>和托管</a:t>
            </a:r>
            <a:r>
              <a:rPr lang="en-US" altLang="zh-CN" b="1" dirty="0"/>
              <a:t>C++</a:t>
            </a:r>
            <a:r>
              <a:rPr lang="zh-CN" altLang="en-US" b="1" dirty="0"/>
              <a:t>程序设计</a:t>
            </a:r>
          </a:p>
          <a:p>
            <a:pPr lvl="1" eaLnBrk="1" hangingPunct="1"/>
            <a:r>
              <a:rPr lang="zh-CN" altLang="en-US" b="1" dirty="0"/>
              <a:t>托管</a:t>
            </a:r>
            <a:r>
              <a:rPr lang="en-US" altLang="zh-CN" b="1" dirty="0"/>
              <a:t>C++</a:t>
            </a:r>
            <a:r>
              <a:rPr lang="zh-CN" altLang="en-US" b="1" dirty="0"/>
              <a:t>采用新语法</a:t>
            </a:r>
          </a:p>
          <a:p>
            <a:pPr lvl="1" eaLnBrk="1" hangingPunct="1"/>
            <a:r>
              <a:rPr lang="zh-CN" altLang="en-US" b="1" dirty="0"/>
              <a:t>支持</a:t>
            </a:r>
            <a:r>
              <a:rPr lang="en-US" altLang="zh-CN" b="1" dirty="0"/>
              <a:t>MFC</a:t>
            </a:r>
            <a:r>
              <a:rPr lang="zh-CN" altLang="en-US" b="1" dirty="0"/>
              <a:t>和窗体程序设计</a:t>
            </a:r>
          </a:p>
        </p:txBody>
      </p:sp>
      <p:sp>
        <p:nvSpPr>
          <p:cNvPr id="5" name="Rectangle 2"/>
          <p:cNvSpPr txBox="1">
            <a:spLocks noChangeArrowheads="1"/>
          </p:cNvSpPr>
          <p:nvPr/>
        </p:nvSpPr>
        <p:spPr bwMode="auto">
          <a:xfrm>
            <a:off x="539552" y="26506"/>
            <a:ext cx="8332788"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3600" b="1" kern="0" dirty="0"/>
              <a:t>1.5  </a:t>
            </a:r>
            <a:r>
              <a:rPr lang="zh-CN" altLang="zh-CN" sz="3600" b="1" kern="0" dirty="0">
                <a:solidFill>
                  <a:srgbClr val="0000CC"/>
                </a:solidFill>
              </a:rPr>
              <a:t>编程实作</a:t>
            </a:r>
            <a:r>
              <a:rPr lang="zh-CN" altLang="zh-CN" sz="3600" b="1" kern="0" dirty="0"/>
              <a:t>——</a:t>
            </a:r>
            <a:r>
              <a:rPr lang="en-US" altLang="zh-CN" sz="3600" b="1" kern="0" dirty="0">
                <a:solidFill>
                  <a:srgbClr val="FF0000"/>
                </a:solidFill>
              </a:rPr>
              <a:t>VC++ 2015</a:t>
            </a:r>
            <a:r>
              <a:rPr lang="zh-CN" altLang="zh-CN" sz="3600" b="1" kern="0" dirty="0"/>
              <a:t>编程简介</a:t>
            </a:r>
            <a:endParaRPr lang="en-US" altLang="zh-CN" sz="3600" b="1" kern="0" dirty="0">
              <a:solidFill>
                <a:srgbClr val="00009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p:cNvSpPr>
            <a:spLocks noGrp="1"/>
          </p:cNvSpPr>
          <p:nvPr>
            <p:ph type="title"/>
          </p:nvPr>
        </p:nvSpPr>
        <p:spPr>
          <a:xfrm>
            <a:off x="282351" y="43882"/>
            <a:ext cx="8579296" cy="811195"/>
          </a:xfrm>
        </p:spPr>
        <p:txBody>
          <a:bodyPr/>
          <a:lstStyle/>
          <a:p>
            <a:pPr eaLnBrk="1" hangingPunct="1"/>
            <a:r>
              <a:rPr lang="en-US" altLang="zh-CN" b="1" dirty="0"/>
              <a:t>1.1  </a:t>
            </a:r>
            <a:r>
              <a:rPr lang="zh-CN" altLang="zh-CN" b="1" dirty="0">
                <a:solidFill>
                  <a:srgbClr val="0000CC"/>
                </a:solidFill>
              </a:rPr>
              <a:t>面向过程</a:t>
            </a:r>
            <a:r>
              <a:rPr lang="zh-CN" altLang="zh-CN" b="1" dirty="0"/>
              <a:t>与</a:t>
            </a:r>
            <a:r>
              <a:rPr lang="zh-CN" altLang="zh-CN" b="1" dirty="0">
                <a:solidFill>
                  <a:srgbClr val="FF0000"/>
                </a:solidFill>
              </a:rPr>
              <a:t>面向对象程序</a:t>
            </a:r>
            <a:r>
              <a:rPr lang="zh-CN" altLang="zh-CN" b="1" dirty="0"/>
              <a:t>设计</a:t>
            </a:r>
            <a:endParaRPr lang="zh-CN" altLang="en-US" dirty="0"/>
          </a:p>
        </p:txBody>
      </p:sp>
      <p:sp>
        <p:nvSpPr>
          <p:cNvPr id="11267" name="内容占位符 2"/>
          <p:cNvSpPr>
            <a:spLocks noGrp="1"/>
          </p:cNvSpPr>
          <p:nvPr>
            <p:ph idx="1"/>
          </p:nvPr>
        </p:nvSpPr>
        <p:spPr>
          <a:xfrm>
            <a:off x="921543" y="1412776"/>
            <a:ext cx="8229600" cy="4525963"/>
          </a:xfrm>
        </p:spPr>
        <p:txBody>
          <a:bodyPr/>
          <a:lstStyle/>
          <a:p>
            <a:pPr eaLnBrk="1" hangingPunct="1"/>
            <a:r>
              <a:rPr lang="zh-CN" altLang="en-US" sz="2400" b="1" dirty="0"/>
              <a:t>自顶向下，逐步求精</a:t>
            </a:r>
            <a:r>
              <a:rPr lang="en-US" altLang="zh-CN" sz="2400" b="1" dirty="0"/>
              <a:t>——</a:t>
            </a:r>
            <a:r>
              <a:rPr lang="zh-CN" altLang="en-US" sz="2400" b="1" dirty="0">
                <a:solidFill>
                  <a:srgbClr val="FF0000"/>
                </a:solidFill>
              </a:rPr>
              <a:t>软件基本结构模型</a:t>
            </a:r>
            <a:r>
              <a:rPr lang="zh-CN" altLang="en-US" sz="2400" b="1" dirty="0">
                <a:solidFill>
                  <a:srgbClr val="0000CC"/>
                </a:solidFill>
              </a:rPr>
              <a:t>示例</a:t>
            </a:r>
            <a:endParaRPr lang="zh-CN" altLang="en-US" sz="2400" dirty="0">
              <a:solidFill>
                <a:srgbClr val="0000CC"/>
              </a:solidFill>
            </a:endParaRPr>
          </a:p>
        </p:txBody>
      </p:sp>
      <p:pic>
        <p:nvPicPr>
          <p:cNvPr id="2" name="图片 1"/>
          <p:cNvPicPr>
            <a:picLocks noChangeAspect="1"/>
          </p:cNvPicPr>
          <p:nvPr/>
        </p:nvPicPr>
        <p:blipFill>
          <a:blip r:embed="rId2"/>
          <a:stretch>
            <a:fillRect/>
          </a:stretch>
        </p:blipFill>
        <p:spPr>
          <a:xfrm>
            <a:off x="642936" y="2132856"/>
            <a:ext cx="7858125" cy="3409950"/>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zh-CN" sz="2000" dirty="0">
                <a:solidFill>
                  <a:srgbClr val="FF0000"/>
                </a:solidFill>
              </a:rPr>
              <a:t>【例</a:t>
            </a:r>
            <a:r>
              <a:rPr lang="en-US" altLang="zh-CN" sz="2000" dirty="0">
                <a:solidFill>
                  <a:srgbClr val="FF0000"/>
                </a:solidFill>
              </a:rPr>
              <a:t>1-14</a:t>
            </a:r>
            <a:r>
              <a:rPr lang="zh-CN" altLang="zh-CN" sz="2000" dirty="0">
                <a:solidFill>
                  <a:srgbClr val="FF0000"/>
                </a:solidFill>
              </a:rPr>
              <a:t>】 </a:t>
            </a:r>
            <a:r>
              <a:rPr lang="zh-CN" altLang="zh-CN" sz="2000" dirty="0"/>
              <a:t>某次考试成绩如下，编写程序计算每位同学的平均分。要求成绩从键盘输入，程序输出结果的形式与下面相同，但要输出每位同学的平均分。</a:t>
            </a:r>
          </a:p>
          <a:p>
            <a:r>
              <a:rPr lang="en-US" altLang="zh-CN" sz="2000" dirty="0"/>
              <a:t>       </a:t>
            </a:r>
            <a:r>
              <a:rPr lang="zh-CN" altLang="zh-CN" sz="2000" dirty="0"/>
              <a:t>语文</a:t>
            </a:r>
            <a:r>
              <a:rPr lang="en-US" altLang="zh-CN" sz="2000" dirty="0"/>
              <a:t>  </a:t>
            </a:r>
            <a:r>
              <a:rPr lang="zh-CN" altLang="zh-CN" sz="2000" dirty="0"/>
              <a:t>数学</a:t>
            </a:r>
            <a:r>
              <a:rPr lang="en-US" altLang="zh-CN" sz="2000" dirty="0"/>
              <a:t>  </a:t>
            </a:r>
            <a:r>
              <a:rPr lang="zh-CN" altLang="zh-CN" sz="2000" dirty="0"/>
              <a:t>政治</a:t>
            </a:r>
            <a:r>
              <a:rPr lang="en-US" altLang="zh-CN" sz="2000" dirty="0"/>
              <a:t>  </a:t>
            </a:r>
            <a:r>
              <a:rPr lang="zh-CN" altLang="zh-CN" sz="2000" dirty="0"/>
              <a:t>化学</a:t>
            </a:r>
            <a:r>
              <a:rPr lang="en-US" altLang="zh-CN" sz="2000" dirty="0"/>
              <a:t>  </a:t>
            </a:r>
            <a:r>
              <a:rPr lang="zh-CN" altLang="zh-CN" sz="2000" dirty="0"/>
              <a:t>英语</a:t>
            </a:r>
            <a:r>
              <a:rPr lang="en-US" altLang="zh-CN" sz="2000" dirty="0"/>
              <a:t>  </a:t>
            </a:r>
            <a:r>
              <a:rPr lang="zh-CN" altLang="zh-CN" sz="2000" dirty="0"/>
              <a:t>平均分</a:t>
            </a:r>
          </a:p>
          <a:p>
            <a:r>
              <a:rPr lang="zh-CN" altLang="zh-CN" sz="2000" dirty="0"/>
              <a:t>学生</a:t>
            </a:r>
            <a:r>
              <a:rPr lang="en-US" altLang="zh-CN" sz="2000" dirty="0"/>
              <a:t>1  67  	 76    87    89    76</a:t>
            </a:r>
            <a:endParaRPr lang="zh-CN" altLang="zh-CN" sz="2000" dirty="0"/>
          </a:p>
          <a:p>
            <a:r>
              <a:rPr lang="zh-CN" altLang="zh-CN" sz="2000" dirty="0"/>
              <a:t>学生</a:t>
            </a:r>
            <a:r>
              <a:rPr lang="en-US" altLang="zh-CN" sz="2000" dirty="0"/>
              <a:t>2  78  	 87    78    90    87</a:t>
            </a:r>
          </a:p>
          <a:p>
            <a:endParaRPr lang="en-US" altLang="zh-CN" sz="2000" dirty="0"/>
          </a:p>
          <a:p>
            <a:r>
              <a:rPr lang="zh-CN" altLang="zh-CN" sz="2400" b="1" dirty="0">
                <a:solidFill>
                  <a:srgbClr val="FF0000"/>
                </a:solidFill>
              </a:rPr>
              <a:t>程序设计思路</a:t>
            </a:r>
            <a:r>
              <a:rPr lang="zh-CN" altLang="zh-CN" sz="2400" b="1" dirty="0"/>
              <a:t>：</a:t>
            </a:r>
            <a:endParaRPr lang="en-US" altLang="zh-CN" sz="2400" b="1" dirty="0"/>
          </a:p>
          <a:p>
            <a:pPr lvl="1"/>
            <a:r>
              <a:rPr lang="zh-CN" altLang="zh-CN" sz="2000" dirty="0"/>
              <a:t>设计一个二维数组</a:t>
            </a:r>
            <a:r>
              <a:rPr lang="en-US" altLang="zh-CN" sz="2000" dirty="0"/>
              <a:t>s</a:t>
            </a:r>
            <a:r>
              <a:rPr lang="zh-CN" altLang="zh-CN" sz="2000" dirty="0"/>
              <a:t>保存学生的成绩和平均分；设计一个读入学生成绩表的函数</a:t>
            </a:r>
            <a:r>
              <a:rPr lang="en-US" altLang="zh-CN" sz="2000" dirty="0" err="1"/>
              <a:t>ReadData</a:t>
            </a:r>
            <a:r>
              <a:rPr lang="zh-CN" altLang="zh-CN" sz="2000" dirty="0"/>
              <a:t>，该函数将学生成绩读入数组</a:t>
            </a:r>
            <a:r>
              <a:rPr lang="en-US" altLang="zh-CN" sz="2000" dirty="0"/>
              <a:t>s</a:t>
            </a:r>
            <a:r>
              <a:rPr lang="zh-CN" altLang="zh-CN" sz="2000" dirty="0"/>
              <a:t>的前</a:t>
            </a:r>
            <a:r>
              <a:rPr lang="en-US" altLang="zh-CN" sz="2000" dirty="0"/>
              <a:t>5</a:t>
            </a:r>
            <a:r>
              <a:rPr lang="zh-CN" altLang="zh-CN" sz="2000" dirty="0"/>
              <a:t>列中；</a:t>
            </a:r>
            <a:endParaRPr lang="en-US" altLang="zh-CN" sz="2000" dirty="0"/>
          </a:p>
          <a:p>
            <a:pPr lvl="1"/>
            <a:r>
              <a:rPr lang="zh-CN" altLang="zh-CN" sz="2000" dirty="0"/>
              <a:t>设计一个计算平均成绩的函数</a:t>
            </a:r>
            <a:r>
              <a:rPr lang="en-US" altLang="zh-CN" sz="2000" dirty="0" err="1"/>
              <a:t>AveScore</a:t>
            </a:r>
            <a:r>
              <a:rPr lang="zh-CN" altLang="zh-CN" sz="2000" dirty="0"/>
              <a:t>，该函数计算每位同学的平均成绩，并将计算结果放入</a:t>
            </a:r>
            <a:r>
              <a:rPr lang="en-US" altLang="zh-CN" sz="2000" dirty="0"/>
              <a:t>s</a:t>
            </a:r>
            <a:r>
              <a:rPr lang="zh-CN" altLang="zh-CN" sz="2000" dirty="0"/>
              <a:t>数组的第</a:t>
            </a:r>
            <a:r>
              <a:rPr lang="en-US" altLang="zh-CN" sz="2000" dirty="0"/>
              <a:t>6</a:t>
            </a:r>
            <a:r>
              <a:rPr lang="zh-CN" altLang="zh-CN" sz="2000" dirty="0"/>
              <a:t>列；</a:t>
            </a:r>
            <a:endParaRPr lang="en-US" altLang="zh-CN" sz="2000" dirty="0"/>
          </a:p>
          <a:p>
            <a:pPr lvl="1"/>
            <a:r>
              <a:rPr lang="zh-CN" altLang="zh-CN" sz="2000" dirty="0"/>
              <a:t>设计一个输出数据的函数</a:t>
            </a:r>
            <a:r>
              <a:rPr lang="en-US" altLang="zh-CN" sz="2000" dirty="0" err="1"/>
              <a:t>OutData</a:t>
            </a:r>
            <a:r>
              <a:rPr lang="zh-CN" altLang="zh-CN" sz="2000" dirty="0"/>
              <a:t>，该函数将</a:t>
            </a:r>
            <a:r>
              <a:rPr lang="en-US" altLang="zh-CN" sz="2000" dirty="0"/>
              <a:t>s</a:t>
            </a:r>
            <a:r>
              <a:rPr lang="zh-CN" altLang="zh-CN" sz="2000" dirty="0"/>
              <a:t>数组的数据按指定格式输出。</a:t>
            </a:r>
          </a:p>
          <a:p>
            <a:endParaRPr lang="zh-CN" altLang="zh-CN" sz="2000" dirty="0"/>
          </a:p>
          <a:p>
            <a:endParaRPr lang="zh-CN" altLang="en-US" sz="2000" dirty="0"/>
          </a:p>
        </p:txBody>
      </p:sp>
      <p:sp>
        <p:nvSpPr>
          <p:cNvPr id="4" name="Rectangle 2"/>
          <p:cNvSpPr>
            <a:spLocks noGrp="1" noChangeArrowheads="1"/>
          </p:cNvSpPr>
          <p:nvPr>
            <p:ph type="title"/>
          </p:nvPr>
        </p:nvSpPr>
        <p:spPr>
          <a:xfrm>
            <a:off x="539750" y="0"/>
            <a:ext cx="8332788" cy="911225"/>
          </a:xfrm>
        </p:spPr>
        <p:txBody>
          <a:bodyPr/>
          <a:lstStyle/>
          <a:p>
            <a:pPr eaLnBrk="1" hangingPunct="1"/>
            <a:r>
              <a:rPr lang="en-US" altLang="zh-CN" sz="3600" b="1" dirty="0"/>
              <a:t>1.5  </a:t>
            </a:r>
            <a:r>
              <a:rPr lang="zh-CN" altLang="zh-CN" sz="3600" b="1" dirty="0">
                <a:solidFill>
                  <a:srgbClr val="0000CC"/>
                </a:solidFill>
              </a:rPr>
              <a:t>编程实作</a:t>
            </a:r>
            <a:r>
              <a:rPr lang="zh-CN" altLang="zh-CN" sz="3600" b="1" dirty="0"/>
              <a:t>——</a:t>
            </a:r>
            <a:r>
              <a:rPr lang="en-US" altLang="zh-CN" sz="3600" b="1" dirty="0">
                <a:solidFill>
                  <a:srgbClr val="FF0000"/>
                </a:solidFill>
              </a:rPr>
              <a:t>VC++ 2015</a:t>
            </a:r>
            <a:r>
              <a:rPr lang="zh-CN" altLang="zh-CN" sz="3600" b="1" dirty="0"/>
              <a:t>编程简介</a:t>
            </a:r>
            <a:endParaRPr lang="en-US" altLang="zh-CN" sz="3600" b="1" dirty="0">
              <a:solidFill>
                <a:srgbClr val="000099"/>
              </a:solidFill>
            </a:endParaRPr>
          </a:p>
        </p:txBody>
      </p:sp>
    </p:spTree>
    <p:extLst>
      <p:ext uri="{BB962C8B-B14F-4D97-AF65-F5344CB8AC3E}">
        <p14:creationId xmlns:p14="http://schemas.microsoft.com/office/powerpoint/2010/main" val="160851944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body" idx="1"/>
          </p:nvPr>
        </p:nvSpPr>
        <p:spPr>
          <a:xfrm>
            <a:off x="684213" y="1196974"/>
            <a:ext cx="7772400" cy="4824313"/>
          </a:xfrm>
        </p:spPr>
        <p:txBody>
          <a:bodyPr/>
          <a:lstStyle/>
          <a:p>
            <a:r>
              <a:rPr lang="en-US" altLang="zh-CN" sz="2800" dirty="0"/>
              <a:t>&lt;1&gt; </a:t>
            </a:r>
            <a:r>
              <a:rPr lang="zh-CN" altLang="zh-CN" sz="2800" dirty="0"/>
              <a:t>选择“</a:t>
            </a:r>
            <a:r>
              <a:rPr lang="zh-CN" altLang="zh-CN" sz="2800" b="1" dirty="0">
                <a:solidFill>
                  <a:srgbClr val="FF0000"/>
                </a:solidFill>
              </a:rPr>
              <a:t>开始</a:t>
            </a:r>
            <a:r>
              <a:rPr lang="en-US" altLang="zh-CN" sz="2800" b="1" dirty="0">
                <a:solidFill>
                  <a:srgbClr val="FF0000"/>
                </a:solidFill>
              </a:rPr>
              <a:t> | </a:t>
            </a:r>
            <a:r>
              <a:rPr lang="zh-CN" altLang="zh-CN" sz="2800" b="1" dirty="0">
                <a:solidFill>
                  <a:srgbClr val="FF0000"/>
                </a:solidFill>
              </a:rPr>
              <a:t>所有程序</a:t>
            </a:r>
            <a:r>
              <a:rPr lang="en-US" altLang="zh-CN" sz="2800" b="1" dirty="0">
                <a:solidFill>
                  <a:srgbClr val="FF0000"/>
                </a:solidFill>
              </a:rPr>
              <a:t> | Visual </a:t>
            </a:r>
            <a:r>
              <a:rPr lang="en-US" altLang="zh-CN" sz="2800" b="1" dirty="0" err="1">
                <a:solidFill>
                  <a:srgbClr val="FF0000"/>
                </a:solidFill>
              </a:rPr>
              <a:t>Stduio</a:t>
            </a:r>
            <a:r>
              <a:rPr lang="en-US" altLang="zh-CN" sz="2800" b="1" dirty="0">
                <a:solidFill>
                  <a:srgbClr val="FF0000"/>
                </a:solidFill>
              </a:rPr>
              <a:t> 2015</a:t>
            </a:r>
            <a:r>
              <a:rPr lang="zh-CN" altLang="zh-CN" sz="2800" b="1" dirty="0">
                <a:solidFill>
                  <a:srgbClr val="FF0000"/>
                </a:solidFill>
              </a:rPr>
              <a:t>”</a:t>
            </a:r>
            <a:r>
              <a:rPr lang="zh-CN" altLang="zh-CN" sz="2800" dirty="0"/>
              <a:t>菜单命令，启动</a:t>
            </a:r>
            <a:r>
              <a:rPr lang="en-US" altLang="zh-CN" sz="2800" dirty="0"/>
              <a:t>VC++ 2015</a:t>
            </a:r>
            <a:r>
              <a:rPr lang="zh-CN" altLang="zh-CN" sz="2800" dirty="0"/>
              <a:t>。</a:t>
            </a:r>
          </a:p>
          <a:p>
            <a:r>
              <a:rPr lang="en-US" altLang="zh-CN" sz="2800" dirty="0"/>
              <a:t>&lt;2&gt; </a:t>
            </a:r>
            <a:r>
              <a:rPr lang="zh-CN" altLang="zh-CN" sz="2800" dirty="0"/>
              <a:t>选择“</a:t>
            </a:r>
            <a:r>
              <a:rPr lang="zh-CN" altLang="zh-CN" sz="2800" b="1" dirty="0">
                <a:solidFill>
                  <a:srgbClr val="FF0000"/>
                </a:solidFill>
              </a:rPr>
              <a:t>文件</a:t>
            </a:r>
            <a:r>
              <a:rPr lang="en-US" altLang="zh-CN" sz="2800" b="1" dirty="0">
                <a:solidFill>
                  <a:srgbClr val="FF0000"/>
                </a:solidFill>
              </a:rPr>
              <a:t> | </a:t>
            </a:r>
            <a:r>
              <a:rPr lang="zh-CN" altLang="zh-CN" sz="2800" b="1" dirty="0">
                <a:solidFill>
                  <a:srgbClr val="FF0000"/>
                </a:solidFill>
              </a:rPr>
              <a:t>新建</a:t>
            </a:r>
            <a:r>
              <a:rPr lang="en-US" altLang="zh-CN" sz="2800" b="1" dirty="0">
                <a:solidFill>
                  <a:srgbClr val="FF0000"/>
                </a:solidFill>
              </a:rPr>
              <a:t> | </a:t>
            </a:r>
            <a:r>
              <a:rPr lang="zh-CN" altLang="zh-CN" sz="2800" b="1" dirty="0">
                <a:solidFill>
                  <a:srgbClr val="FF0000"/>
                </a:solidFill>
              </a:rPr>
              <a:t>项目</a:t>
            </a:r>
            <a:r>
              <a:rPr lang="zh-CN" altLang="zh-CN" sz="2800" dirty="0"/>
              <a:t>”菜单命令，弹出“新建”对话框，如图</a:t>
            </a:r>
            <a:r>
              <a:rPr lang="en-US" altLang="zh-CN" sz="2800" dirty="0"/>
              <a:t>1-11</a:t>
            </a:r>
            <a:r>
              <a:rPr lang="zh-CN" altLang="zh-CN" sz="2800" dirty="0"/>
              <a:t>所示。</a:t>
            </a:r>
          </a:p>
          <a:p>
            <a:r>
              <a:rPr lang="en-US" altLang="zh-CN" sz="2800" dirty="0"/>
              <a:t>&lt;3&gt; </a:t>
            </a:r>
            <a:r>
              <a:rPr lang="zh-CN" altLang="zh-CN" sz="2800" dirty="0"/>
              <a:t>在“新建”对话框的“位置”标签后面，单击“浏览</a:t>
            </a:r>
            <a:r>
              <a:rPr lang="en-US" altLang="zh-CN" sz="2800" dirty="0"/>
              <a:t>…</a:t>
            </a:r>
            <a:r>
              <a:rPr lang="zh-CN" altLang="zh-CN" sz="2800" dirty="0"/>
              <a:t>”，选择要保存源程序的目录。</a:t>
            </a:r>
          </a:p>
          <a:p>
            <a:r>
              <a:rPr lang="en-US" altLang="zh-CN" sz="2800" dirty="0"/>
              <a:t>&lt;4&gt; </a:t>
            </a:r>
            <a:r>
              <a:rPr lang="zh-CN" altLang="zh-CN" sz="2800" dirty="0"/>
              <a:t>在“</a:t>
            </a:r>
            <a:r>
              <a:rPr lang="zh-CN" altLang="zh-CN" sz="2800" b="1" dirty="0">
                <a:solidFill>
                  <a:srgbClr val="FF0000"/>
                </a:solidFill>
              </a:rPr>
              <a:t>名称”对话框中的输入项目名称“</a:t>
            </a:r>
            <a:r>
              <a:rPr lang="en-US" altLang="zh-CN" sz="2800" b="1" dirty="0">
                <a:solidFill>
                  <a:srgbClr val="FF0000"/>
                </a:solidFill>
              </a:rPr>
              <a:t>Eg1-14</a:t>
            </a:r>
            <a:r>
              <a:rPr lang="zh-CN" altLang="zh-CN" sz="2800" b="1" dirty="0">
                <a:solidFill>
                  <a:srgbClr val="FF0000"/>
                </a:solidFill>
              </a:rPr>
              <a:t>”</a:t>
            </a:r>
            <a:r>
              <a:rPr lang="zh-CN" altLang="zh-CN" sz="2800" dirty="0"/>
              <a:t>。然后单击“确定”按钮，然后单击弹出对话框中的“完成”按钮，进入</a:t>
            </a:r>
            <a:r>
              <a:rPr lang="en-US" altLang="zh-CN" sz="2800" dirty="0"/>
              <a:t>Visual C++</a:t>
            </a:r>
            <a:r>
              <a:rPr lang="zh-CN" altLang="zh-CN" sz="2800" dirty="0"/>
              <a:t>的编程序环境，</a:t>
            </a:r>
            <a:endParaRPr lang="en-US" altLang="zh-CN" sz="2800" b="1" dirty="0"/>
          </a:p>
        </p:txBody>
      </p:sp>
      <p:sp>
        <p:nvSpPr>
          <p:cNvPr id="52227" name="Rectangle 3"/>
          <p:cNvSpPr>
            <a:spLocks noChangeArrowheads="1"/>
          </p:cNvSpPr>
          <p:nvPr/>
        </p:nvSpPr>
        <p:spPr bwMode="auto">
          <a:xfrm>
            <a:off x="0" y="22256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7" name="Rectangle 2"/>
          <p:cNvSpPr>
            <a:spLocks noGrp="1" noChangeArrowheads="1"/>
          </p:cNvSpPr>
          <p:nvPr>
            <p:ph type="title"/>
          </p:nvPr>
        </p:nvSpPr>
        <p:spPr>
          <a:xfrm>
            <a:off x="539750" y="0"/>
            <a:ext cx="8332788" cy="911225"/>
          </a:xfrm>
        </p:spPr>
        <p:txBody>
          <a:bodyPr/>
          <a:lstStyle/>
          <a:p>
            <a:pPr eaLnBrk="1" hangingPunct="1"/>
            <a:r>
              <a:rPr lang="en-US" altLang="zh-CN" sz="3600" b="1" dirty="0"/>
              <a:t>1.5  </a:t>
            </a:r>
            <a:r>
              <a:rPr lang="zh-CN" altLang="zh-CN" sz="3600" b="1" dirty="0">
                <a:solidFill>
                  <a:srgbClr val="0000CC"/>
                </a:solidFill>
              </a:rPr>
              <a:t>编程实作</a:t>
            </a:r>
            <a:r>
              <a:rPr lang="zh-CN" altLang="zh-CN" sz="3600" b="1" dirty="0"/>
              <a:t>——</a:t>
            </a:r>
            <a:r>
              <a:rPr lang="en-US" altLang="zh-CN" sz="3600" b="1" dirty="0">
                <a:solidFill>
                  <a:srgbClr val="FF0000"/>
                </a:solidFill>
              </a:rPr>
              <a:t>VC++ 2015</a:t>
            </a:r>
            <a:r>
              <a:rPr lang="zh-CN" altLang="zh-CN" sz="3600" b="1" dirty="0"/>
              <a:t>编程简介</a:t>
            </a:r>
            <a:endParaRPr lang="en-US" altLang="zh-CN" sz="3600" b="1" dirty="0">
              <a:solidFill>
                <a:srgbClr val="000099"/>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/Eg1-14.cpp</a:t>
            </a:r>
            <a:endParaRPr lang="zh-CN" altLang="zh-CN" sz="2000" dirty="0"/>
          </a:p>
          <a:p>
            <a:pPr marL="0" indent="0">
              <a:buNone/>
            </a:pPr>
            <a:r>
              <a:rPr lang="en-US" altLang="zh-CN" sz="2000" dirty="0"/>
              <a:t>#include &lt;</a:t>
            </a:r>
            <a:r>
              <a:rPr lang="en-US" altLang="zh-CN" sz="2000" dirty="0" err="1"/>
              <a:t>iostream</a:t>
            </a:r>
            <a:r>
              <a:rPr lang="en-US" altLang="zh-CN" sz="2000" dirty="0"/>
              <a:t>&gt; </a:t>
            </a:r>
            <a:endParaRPr lang="zh-CN" altLang="zh-CN" sz="2000" dirty="0"/>
          </a:p>
          <a:p>
            <a:pPr marL="0" indent="0">
              <a:buNone/>
            </a:pPr>
            <a:r>
              <a:rPr lang="en-US" altLang="zh-CN" sz="2000" dirty="0"/>
              <a:t>#include &lt;</a:t>
            </a:r>
            <a:r>
              <a:rPr lang="en-US" altLang="zh-CN" sz="2000" dirty="0" err="1"/>
              <a:t>iomanip</a:t>
            </a:r>
            <a:r>
              <a:rPr lang="en-US" altLang="zh-CN" sz="2000" dirty="0"/>
              <a:t>&gt;		//</a:t>
            </a:r>
            <a:r>
              <a:rPr lang="en-US" altLang="zh-CN" sz="2000" dirty="0" err="1"/>
              <a:t>setw</a:t>
            </a:r>
            <a:r>
              <a:rPr lang="zh-CN" altLang="zh-CN" sz="2000" dirty="0"/>
              <a:t>在此头文件中定义</a:t>
            </a:r>
          </a:p>
          <a:p>
            <a:pPr marL="0" indent="0">
              <a:buNone/>
            </a:pPr>
            <a:r>
              <a:rPr lang="en-US" altLang="zh-CN" sz="2000" dirty="0"/>
              <a:t>using namespace </a:t>
            </a:r>
            <a:r>
              <a:rPr lang="en-US" altLang="zh-CN" sz="2000" dirty="0" err="1"/>
              <a:t>std</a:t>
            </a:r>
            <a:r>
              <a:rPr lang="en-US" altLang="zh-CN" sz="2000" dirty="0"/>
              <a:t>;</a:t>
            </a:r>
            <a:endParaRPr lang="zh-CN" altLang="zh-CN" sz="2000" dirty="0"/>
          </a:p>
          <a:p>
            <a:pPr marL="0" indent="0">
              <a:buNone/>
            </a:pPr>
            <a:r>
              <a:rPr lang="en-US" altLang="zh-CN" sz="2000" dirty="0"/>
              <a:t>#define </a:t>
            </a:r>
            <a:r>
              <a:rPr lang="en-US" altLang="zh-CN" sz="2000" dirty="0" err="1"/>
              <a:t>StuNum</a:t>
            </a:r>
            <a:r>
              <a:rPr lang="en-US" altLang="zh-CN" sz="2000" dirty="0"/>
              <a:t> 5		//</a:t>
            </a:r>
            <a:r>
              <a:rPr lang="en-US" altLang="zh-CN" sz="2000" dirty="0" err="1"/>
              <a:t>StuNum</a:t>
            </a:r>
            <a:r>
              <a:rPr lang="zh-CN" altLang="zh-CN" sz="2000" dirty="0"/>
              <a:t>代表学生人数</a:t>
            </a:r>
          </a:p>
          <a:p>
            <a:pPr marL="0" indent="0">
              <a:buNone/>
            </a:pPr>
            <a:r>
              <a:rPr lang="en-US" altLang="zh-CN" sz="2000" dirty="0"/>
              <a:t>void </a:t>
            </a:r>
            <a:r>
              <a:rPr lang="en-US" altLang="zh-CN" sz="2000" dirty="0" err="1"/>
              <a:t>ReadData</a:t>
            </a:r>
            <a:r>
              <a:rPr lang="en-US" altLang="zh-CN" sz="2000" dirty="0"/>
              <a:t>(double s[][6],</a:t>
            </a:r>
            <a:r>
              <a:rPr lang="en-US" altLang="zh-CN" sz="2000" dirty="0" err="1"/>
              <a:t>int</a:t>
            </a:r>
            <a:r>
              <a:rPr lang="en-US" altLang="zh-CN" sz="2000" dirty="0"/>
              <a:t> n);	//</a:t>
            </a:r>
            <a:r>
              <a:rPr lang="zh-CN" altLang="zh-CN" sz="2000" dirty="0"/>
              <a:t>这</a:t>
            </a:r>
            <a:r>
              <a:rPr lang="en-US" altLang="zh-CN" sz="2000" dirty="0"/>
              <a:t>3</a:t>
            </a:r>
            <a:r>
              <a:rPr lang="zh-CN" altLang="zh-CN" sz="2000" dirty="0"/>
              <a:t>行是函数声明</a:t>
            </a:r>
          </a:p>
          <a:p>
            <a:pPr marL="0" indent="0">
              <a:buNone/>
            </a:pPr>
            <a:r>
              <a:rPr lang="en-US" altLang="zh-CN" sz="2000" dirty="0"/>
              <a:t>void </a:t>
            </a:r>
            <a:r>
              <a:rPr lang="en-US" altLang="zh-CN" sz="2000" dirty="0" err="1"/>
              <a:t>AveScore</a:t>
            </a:r>
            <a:r>
              <a:rPr lang="en-US" altLang="zh-CN" sz="2000" dirty="0"/>
              <a:t>(double s[][6],</a:t>
            </a:r>
            <a:r>
              <a:rPr lang="en-US" altLang="zh-CN" sz="2000" dirty="0" err="1"/>
              <a:t>int</a:t>
            </a:r>
            <a:r>
              <a:rPr lang="en-US" altLang="zh-CN" sz="2000" dirty="0"/>
              <a:t> n);</a:t>
            </a:r>
            <a:endParaRPr lang="zh-CN" altLang="zh-CN" sz="2000" dirty="0"/>
          </a:p>
          <a:p>
            <a:pPr marL="0" indent="0">
              <a:buNone/>
            </a:pPr>
            <a:r>
              <a:rPr lang="en-US" altLang="zh-CN" sz="2000" dirty="0"/>
              <a:t>void </a:t>
            </a:r>
            <a:r>
              <a:rPr lang="en-US" altLang="zh-CN" sz="2000" dirty="0" err="1"/>
              <a:t>OutData</a:t>
            </a:r>
            <a:r>
              <a:rPr lang="en-US" altLang="zh-CN" sz="2000" dirty="0"/>
              <a:t>(double s[][6],</a:t>
            </a:r>
            <a:r>
              <a:rPr lang="en-US" altLang="zh-CN" sz="2000" dirty="0" err="1"/>
              <a:t>int</a:t>
            </a:r>
            <a:r>
              <a:rPr lang="en-US" altLang="zh-CN" sz="2000" dirty="0"/>
              <a:t> n);</a:t>
            </a:r>
            <a:endParaRPr lang="zh-CN" altLang="zh-CN" sz="2000" dirty="0"/>
          </a:p>
          <a:p>
            <a:pPr marL="0" indent="0">
              <a:buNone/>
            </a:pPr>
            <a:r>
              <a:rPr lang="en-US" altLang="zh-CN" sz="2000" b="1" dirty="0">
                <a:solidFill>
                  <a:srgbClr val="0000CC"/>
                </a:solidFill>
              </a:rPr>
              <a:t>void main(){</a:t>
            </a:r>
            <a:endParaRPr lang="zh-CN" altLang="zh-CN" sz="2000" b="1" dirty="0">
              <a:solidFill>
                <a:srgbClr val="0000CC"/>
              </a:solidFill>
            </a:endParaRPr>
          </a:p>
          <a:p>
            <a:pPr marL="0" indent="0">
              <a:buNone/>
            </a:pPr>
            <a:r>
              <a:rPr lang="en-US" altLang="zh-CN" sz="2000" b="1" dirty="0">
                <a:solidFill>
                  <a:srgbClr val="0000CC"/>
                </a:solidFill>
              </a:rPr>
              <a:t>   double s[</a:t>
            </a:r>
            <a:r>
              <a:rPr lang="en-US" altLang="zh-CN" sz="2000" b="1" dirty="0" err="1">
                <a:solidFill>
                  <a:srgbClr val="0000CC"/>
                </a:solidFill>
              </a:rPr>
              <a:t>StuNum</a:t>
            </a:r>
            <a:r>
              <a:rPr lang="en-US" altLang="zh-CN" sz="2000" b="1" dirty="0">
                <a:solidFill>
                  <a:srgbClr val="0000CC"/>
                </a:solidFill>
              </a:rPr>
              <a:t>][6];			//</a:t>
            </a:r>
            <a:r>
              <a:rPr lang="zh-CN" altLang="zh-CN" sz="2000" b="1" dirty="0">
                <a:solidFill>
                  <a:srgbClr val="0000CC"/>
                </a:solidFill>
              </a:rPr>
              <a:t>定义保存学生成绩的数组</a:t>
            </a:r>
          </a:p>
          <a:p>
            <a:pPr marL="0" indent="0">
              <a:buNone/>
            </a:pPr>
            <a:r>
              <a:rPr lang="en-US" altLang="zh-CN" sz="2000" b="1" dirty="0">
                <a:solidFill>
                  <a:srgbClr val="0000CC"/>
                </a:solidFill>
              </a:rPr>
              <a:t>   </a:t>
            </a:r>
            <a:r>
              <a:rPr lang="en-US" altLang="zh-CN" sz="2000" b="1" dirty="0" err="1">
                <a:solidFill>
                  <a:srgbClr val="0000CC"/>
                </a:solidFill>
              </a:rPr>
              <a:t>ReadData</a:t>
            </a:r>
            <a:r>
              <a:rPr lang="en-US" altLang="zh-CN" sz="2000" b="1" dirty="0">
                <a:solidFill>
                  <a:srgbClr val="0000CC"/>
                </a:solidFill>
              </a:rPr>
              <a:t>(s,2);			//</a:t>
            </a:r>
            <a:r>
              <a:rPr lang="zh-CN" altLang="zh-CN" sz="2000" b="1" dirty="0">
                <a:solidFill>
                  <a:srgbClr val="0000CC"/>
                </a:solidFill>
              </a:rPr>
              <a:t>读入学生成绩</a:t>
            </a:r>
          </a:p>
          <a:p>
            <a:pPr marL="0" indent="0">
              <a:buNone/>
            </a:pPr>
            <a:r>
              <a:rPr lang="en-US" altLang="zh-CN" sz="2000" b="1" dirty="0">
                <a:solidFill>
                  <a:srgbClr val="0000CC"/>
                </a:solidFill>
              </a:rPr>
              <a:t>   </a:t>
            </a:r>
            <a:r>
              <a:rPr lang="en-US" altLang="zh-CN" sz="2000" b="1" dirty="0" err="1">
                <a:solidFill>
                  <a:srgbClr val="0000CC"/>
                </a:solidFill>
              </a:rPr>
              <a:t>AveScore</a:t>
            </a:r>
            <a:r>
              <a:rPr lang="en-US" altLang="zh-CN" sz="2000" b="1" dirty="0">
                <a:solidFill>
                  <a:srgbClr val="0000CC"/>
                </a:solidFill>
              </a:rPr>
              <a:t>(s,2);			//</a:t>
            </a:r>
            <a:r>
              <a:rPr lang="zh-CN" altLang="zh-CN" sz="2000" b="1" dirty="0">
                <a:solidFill>
                  <a:srgbClr val="0000CC"/>
                </a:solidFill>
              </a:rPr>
              <a:t>计算各学生的平均分</a:t>
            </a:r>
          </a:p>
          <a:p>
            <a:pPr marL="0" indent="0">
              <a:buNone/>
            </a:pPr>
            <a:r>
              <a:rPr lang="en-US" altLang="zh-CN" sz="2000" b="1" dirty="0">
                <a:solidFill>
                  <a:srgbClr val="0000CC"/>
                </a:solidFill>
              </a:rPr>
              <a:t>   </a:t>
            </a:r>
            <a:r>
              <a:rPr lang="en-US" altLang="zh-CN" sz="2000" b="1" dirty="0" err="1">
                <a:solidFill>
                  <a:srgbClr val="0000CC"/>
                </a:solidFill>
              </a:rPr>
              <a:t>OutData</a:t>
            </a:r>
            <a:r>
              <a:rPr lang="en-US" altLang="zh-CN" sz="2000" b="1" dirty="0">
                <a:solidFill>
                  <a:srgbClr val="0000CC"/>
                </a:solidFill>
              </a:rPr>
              <a:t>(s,2);				//</a:t>
            </a:r>
            <a:r>
              <a:rPr lang="zh-CN" altLang="zh-CN" sz="2000" b="1" dirty="0">
                <a:solidFill>
                  <a:srgbClr val="0000CC"/>
                </a:solidFill>
              </a:rPr>
              <a:t>输出学生成绩表</a:t>
            </a:r>
          </a:p>
          <a:p>
            <a:pPr marL="0" indent="0">
              <a:buNone/>
            </a:pPr>
            <a:r>
              <a:rPr lang="en-US" altLang="zh-CN" sz="2000" b="1" dirty="0">
                <a:solidFill>
                  <a:srgbClr val="0000CC"/>
                </a:solidFill>
              </a:rPr>
              <a:t>} </a:t>
            </a:r>
            <a:endParaRPr lang="zh-CN" altLang="zh-CN" sz="2000" b="1" dirty="0">
              <a:solidFill>
                <a:srgbClr val="0000CC"/>
              </a:solidFill>
            </a:endParaRPr>
          </a:p>
          <a:p>
            <a:pPr marL="0" indent="0">
              <a:buNone/>
            </a:pPr>
            <a:endParaRPr lang="zh-CN" altLang="en-US" sz="2000" dirty="0"/>
          </a:p>
        </p:txBody>
      </p:sp>
      <p:sp>
        <p:nvSpPr>
          <p:cNvPr id="4" name="Rectangle 2"/>
          <p:cNvSpPr txBox="1">
            <a:spLocks noChangeArrowheads="1"/>
          </p:cNvSpPr>
          <p:nvPr/>
        </p:nvSpPr>
        <p:spPr bwMode="auto">
          <a:xfrm>
            <a:off x="539552" y="26506"/>
            <a:ext cx="8332788"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3600" b="1" kern="0" dirty="0"/>
              <a:t>1.5  </a:t>
            </a:r>
            <a:r>
              <a:rPr lang="zh-CN" altLang="zh-CN" sz="3600" b="1" kern="0" dirty="0">
                <a:solidFill>
                  <a:srgbClr val="0000CC"/>
                </a:solidFill>
              </a:rPr>
              <a:t>编程实作</a:t>
            </a:r>
            <a:r>
              <a:rPr lang="zh-CN" altLang="zh-CN" sz="3600" b="1" kern="0" dirty="0"/>
              <a:t>——</a:t>
            </a:r>
            <a:r>
              <a:rPr lang="en-US" altLang="zh-CN" sz="3600" b="1" kern="0" dirty="0">
                <a:solidFill>
                  <a:srgbClr val="FF0000"/>
                </a:solidFill>
              </a:rPr>
              <a:t>VC++ 2015</a:t>
            </a:r>
            <a:r>
              <a:rPr lang="zh-CN" altLang="zh-CN" sz="3600" b="1" kern="0" dirty="0"/>
              <a:t>编程简介</a:t>
            </a:r>
            <a:endParaRPr lang="en-US" altLang="zh-CN" sz="3600" b="1" kern="0" dirty="0">
              <a:solidFill>
                <a:srgbClr val="000099"/>
              </a:solidFill>
            </a:endParaRPr>
          </a:p>
        </p:txBody>
      </p:sp>
    </p:spTree>
    <p:extLst>
      <p:ext uri="{BB962C8B-B14F-4D97-AF65-F5344CB8AC3E}">
        <p14:creationId xmlns:p14="http://schemas.microsoft.com/office/powerpoint/2010/main" val="6087606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a:t>
            </a:r>
            <a:r>
              <a:rPr lang="en-US" altLang="zh-CN" sz="2000" dirty="0" err="1"/>
              <a:t>ReadData</a:t>
            </a:r>
            <a:r>
              <a:rPr lang="en-US" altLang="zh-CN" sz="2000" dirty="0"/>
              <a:t>(double s[][6],</a:t>
            </a:r>
            <a:r>
              <a:rPr lang="en-US" altLang="zh-CN" sz="2000" dirty="0" err="1"/>
              <a:t>int</a:t>
            </a:r>
            <a:r>
              <a:rPr lang="en-US" altLang="zh-CN" sz="2000" dirty="0"/>
              <a:t> n){</a:t>
            </a:r>
            <a:endParaRPr lang="zh-CN" altLang="zh-CN" sz="2000" dirty="0"/>
          </a:p>
          <a:p>
            <a:pPr marL="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n;i</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a:t>
            </a:r>
            <a:r>
              <a:rPr lang="zh-CN" altLang="zh-CN" sz="2000" dirty="0"/>
              <a:t>输入学生</a:t>
            </a:r>
            <a:r>
              <a:rPr lang="en-US" altLang="zh-CN" sz="2000" dirty="0"/>
              <a:t> "&lt;&lt;i+1&lt;&lt;" </a:t>
            </a:r>
            <a:r>
              <a:rPr lang="zh-CN" altLang="zh-CN" sz="2000" dirty="0"/>
              <a:t>的</a:t>
            </a:r>
            <a:r>
              <a:rPr lang="en-US" altLang="zh-CN" sz="2000" dirty="0"/>
              <a:t>5</a:t>
            </a:r>
            <a:r>
              <a:rPr lang="zh-CN" altLang="zh-CN" sz="2000" dirty="0"/>
              <a:t>科成绩</a:t>
            </a:r>
            <a:r>
              <a:rPr lang="en-US" altLang="zh-CN" sz="2000" dirty="0"/>
              <a:t>: ";           //</a:t>
            </a:r>
            <a:r>
              <a:rPr lang="zh-CN" altLang="zh-CN" sz="2000" dirty="0"/>
              <a:t>提示输入学生成绩</a:t>
            </a:r>
          </a:p>
          <a:p>
            <a:pPr marL="0" indent="0">
              <a:buNone/>
            </a:pPr>
            <a:r>
              <a:rPr lang="en-US" altLang="zh-CN" sz="2000" dirty="0"/>
              <a:t>      for(</a:t>
            </a:r>
            <a:r>
              <a:rPr lang="en-US" altLang="zh-CN" sz="2000" dirty="0" err="1"/>
              <a:t>int</a:t>
            </a:r>
            <a:r>
              <a:rPr lang="en-US" altLang="zh-CN" sz="2000" dirty="0"/>
              <a:t> j=0;j&lt;5;j++) 				   //</a:t>
            </a:r>
            <a:r>
              <a:rPr lang="zh-CN" altLang="zh-CN" sz="2000" dirty="0"/>
              <a:t>输入学生的</a:t>
            </a:r>
            <a:r>
              <a:rPr lang="en-US" altLang="zh-CN" sz="2000" dirty="0"/>
              <a:t>5</a:t>
            </a:r>
            <a:r>
              <a:rPr lang="zh-CN" altLang="zh-CN" sz="2000" dirty="0"/>
              <a:t>科成绩</a:t>
            </a:r>
          </a:p>
          <a:p>
            <a:pPr marL="0" indent="0">
              <a:buNone/>
            </a:pPr>
            <a:r>
              <a:rPr lang="en-US" altLang="zh-CN" sz="2000" dirty="0"/>
              <a:t>         </a:t>
            </a:r>
            <a:r>
              <a:rPr lang="en-US" altLang="zh-CN" sz="2000" dirty="0" err="1"/>
              <a:t>cin</a:t>
            </a:r>
            <a:r>
              <a:rPr lang="en-US" altLang="zh-CN" sz="2000" dirty="0"/>
              <a:t>&gt;&gt;s[</a:t>
            </a:r>
            <a:r>
              <a:rPr lang="en-US" altLang="zh-CN" sz="2000" dirty="0" err="1"/>
              <a:t>i</a:t>
            </a:r>
            <a:r>
              <a:rPr lang="en-US" altLang="zh-CN" sz="2000" dirty="0"/>
              <a:t>][j];</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void </a:t>
            </a:r>
            <a:r>
              <a:rPr lang="en-US" altLang="zh-CN" sz="2000" dirty="0" err="1"/>
              <a:t>AveScore</a:t>
            </a:r>
            <a:r>
              <a:rPr lang="en-US" altLang="zh-CN" sz="2000" dirty="0"/>
              <a:t>(double s[ ][6],</a:t>
            </a:r>
            <a:r>
              <a:rPr lang="en-US" altLang="zh-CN" sz="2000" dirty="0" err="1"/>
              <a:t>int</a:t>
            </a:r>
            <a:r>
              <a:rPr lang="en-US" altLang="zh-CN" sz="2000" dirty="0"/>
              <a:t> n) {</a:t>
            </a:r>
            <a:endParaRPr lang="zh-CN" altLang="zh-CN" sz="2000" dirty="0"/>
          </a:p>
          <a:p>
            <a:pPr marL="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n;i</a:t>
            </a:r>
            <a:r>
              <a:rPr lang="en-US" altLang="zh-CN" sz="2000" dirty="0"/>
              <a:t>++){</a:t>
            </a:r>
            <a:endParaRPr lang="zh-CN" altLang="zh-CN" sz="2000" dirty="0"/>
          </a:p>
          <a:p>
            <a:pPr marL="0" indent="0">
              <a:buNone/>
            </a:pPr>
            <a:r>
              <a:rPr lang="en-US" altLang="zh-CN" sz="2000" dirty="0"/>
              <a:t>      double sum=0;</a:t>
            </a:r>
            <a:endParaRPr lang="zh-CN" altLang="zh-CN" sz="2000" dirty="0"/>
          </a:p>
          <a:p>
            <a:pPr marL="0" indent="0">
              <a:buNone/>
            </a:pPr>
            <a:r>
              <a:rPr lang="en-US" altLang="zh-CN" sz="2000" dirty="0"/>
              <a:t>      for(</a:t>
            </a:r>
            <a:r>
              <a:rPr lang="en-US" altLang="zh-CN" sz="2000" dirty="0" err="1"/>
              <a:t>int</a:t>
            </a:r>
            <a:r>
              <a:rPr lang="en-US" altLang="zh-CN" sz="2000" dirty="0"/>
              <a:t> j=0;j&lt;5;j++)</a:t>
            </a:r>
            <a:endParaRPr lang="zh-CN" altLang="zh-CN" sz="2000" dirty="0"/>
          </a:p>
          <a:p>
            <a:pPr marL="0" indent="0">
              <a:buNone/>
            </a:pPr>
            <a:r>
              <a:rPr lang="en-US" altLang="zh-CN" sz="2000" dirty="0"/>
              <a:t>         sum=</a:t>
            </a:r>
            <a:r>
              <a:rPr lang="en-US" altLang="zh-CN" sz="2000" dirty="0" err="1"/>
              <a:t>sum+s</a:t>
            </a:r>
            <a:r>
              <a:rPr lang="en-US" altLang="zh-CN" sz="2000" dirty="0"/>
              <a:t>[</a:t>
            </a:r>
            <a:r>
              <a:rPr lang="en-US" altLang="zh-CN" sz="2000" dirty="0" err="1"/>
              <a:t>i</a:t>
            </a:r>
            <a:r>
              <a:rPr lang="en-US" altLang="zh-CN" sz="2000" dirty="0"/>
              <a:t>][j];</a:t>
            </a:r>
            <a:endParaRPr lang="zh-CN" altLang="zh-CN" sz="2000" dirty="0"/>
          </a:p>
          <a:p>
            <a:pPr marL="0" indent="0">
              <a:buNone/>
            </a:pPr>
            <a:r>
              <a:rPr lang="en-US" altLang="zh-CN" sz="2000" dirty="0"/>
              <a:t>         s[</a:t>
            </a:r>
            <a:r>
              <a:rPr lang="en-US" altLang="zh-CN" sz="2000" dirty="0" err="1"/>
              <a:t>i</a:t>
            </a:r>
            <a:r>
              <a:rPr lang="en-US" altLang="zh-CN" sz="2000" dirty="0"/>
              <a:t>][5]=sum/5.0;</a:t>
            </a:r>
            <a:endParaRPr lang="zh-CN" altLang="zh-CN" sz="2000" dirty="0"/>
          </a:p>
          <a:p>
            <a:pPr marL="0" indent="0">
              <a:buNone/>
            </a:pPr>
            <a:r>
              <a:rPr lang="en-US" altLang="zh-CN" sz="2000" dirty="0"/>
              <a:t>   }</a:t>
            </a:r>
            <a:endParaRPr lang="zh-CN" altLang="zh-CN" sz="2000" dirty="0"/>
          </a:p>
          <a:p>
            <a:pPr marL="0" indent="0">
              <a:buNone/>
            </a:pPr>
            <a:r>
              <a:rPr lang="en-US" altLang="zh-CN" sz="2000" dirty="0"/>
              <a:t>}		</a:t>
            </a:r>
            <a:endParaRPr lang="zh-CN" altLang="en-US" sz="2000" dirty="0"/>
          </a:p>
        </p:txBody>
      </p:sp>
      <p:sp>
        <p:nvSpPr>
          <p:cNvPr id="4" name="Rectangle 2"/>
          <p:cNvSpPr txBox="1">
            <a:spLocks noChangeArrowheads="1"/>
          </p:cNvSpPr>
          <p:nvPr/>
        </p:nvSpPr>
        <p:spPr bwMode="auto">
          <a:xfrm>
            <a:off x="539552" y="26506"/>
            <a:ext cx="8332788"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3600" b="1" kern="0" dirty="0"/>
              <a:t>1.5  </a:t>
            </a:r>
            <a:r>
              <a:rPr lang="zh-CN" altLang="zh-CN" sz="3600" b="1" kern="0" dirty="0">
                <a:solidFill>
                  <a:srgbClr val="0000CC"/>
                </a:solidFill>
              </a:rPr>
              <a:t>编程实作</a:t>
            </a:r>
            <a:r>
              <a:rPr lang="zh-CN" altLang="zh-CN" sz="3600" b="1" kern="0" dirty="0"/>
              <a:t>——</a:t>
            </a:r>
            <a:r>
              <a:rPr lang="en-US" altLang="zh-CN" sz="3600" b="1" kern="0" dirty="0">
                <a:solidFill>
                  <a:srgbClr val="FF0000"/>
                </a:solidFill>
              </a:rPr>
              <a:t>VC++ 2015</a:t>
            </a:r>
            <a:r>
              <a:rPr lang="zh-CN" altLang="zh-CN" sz="3600" b="1" kern="0" dirty="0"/>
              <a:t>编程简介</a:t>
            </a:r>
            <a:endParaRPr lang="en-US" altLang="zh-CN" sz="3600" b="1" kern="0" dirty="0">
              <a:solidFill>
                <a:srgbClr val="000099"/>
              </a:solidFill>
            </a:endParaRPr>
          </a:p>
        </p:txBody>
      </p:sp>
    </p:spTree>
    <p:extLst>
      <p:ext uri="{BB962C8B-B14F-4D97-AF65-F5344CB8AC3E}">
        <p14:creationId xmlns:p14="http://schemas.microsoft.com/office/powerpoint/2010/main" val="406893937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marL="0" indent="0">
              <a:buNone/>
            </a:pPr>
            <a:r>
              <a:rPr lang="en-US" altLang="zh-CN" sz="2000" dirty="0"/>
              <a:t>void </a:t>
            </a:r>
            <a:r>
              <a:rPr lang="en-US" altLang="zh-CN" sz="2000" dirty="0" err="1"/>
              <a:t>OutData</a:t>
            </a:r>
            <a:r>
              <a:rPr lang="en-US" altLang="zh-CN" sz="2000" dirty="0"/>
              <a:t>(double s[ ][6],</a:t>
            </a:r>
            <a:r>
              <a:rPr lang="en-US" altLang="zh-CN" sz="2000" dirty="0" err="1"/>
              <a:t>int</a:t>
            </a:r>
            <a:r>
              <a:rPr lang="en-US" altLang="zh-CN" sz="2000" dirty="0"/>
              <a:t> n) {	//</a:t>
            </a:r>
            <a:r>
              <a:rPr lang="zh-CN" altLang="zh-CN" sz="2000" dirty="0"/>
              <a:t>在屏幕上输出科目名称</a:t>
            </a:r>
          </a:p>
          <a:p>
            <a:pPr marL="0" indent="0">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(17)&lt;&lt;"</a:t>
            </a:r>
            <a:r>
              <a:rPr lang="zh-CN" altLang="zh-CN" sz="2000" dirty="0"/>
              <a:t>语文</a:t>
            </a:r>
            <a:r>
              <a:rPr lang="en-US" altLang="zh-CN" sz="2000" dirty="0"/>
              <a:t>"&lt;&lt;</a:t>
            </a:r>
            <a:r>
              <a:rPr lang="en-US" altLang="zh-CN" sz="2000" dirty="0" err="1"/>
              <a:t>setw</a:t>
            </a:r>
            <a:r>
              <a:rPr lang="en-US" altLang="zh-CN" sz="2000" dirty="0"/>
              <a:t>(8)&lt;&lt;"</a:t>
            </a:r>
            <a:r>
              <a:rPr lang="zh-CN" altLang="zh-CN" sz="2000" dirty="0"/>
              <a:t>数学</a:t>
            </a:r>
            <a:r>
              <a:rPr lang="en-US" altLang="zh-CN" sz="2000" dirty="0"/>
              <a:t>"&lt;&lt;</a:t>
            </a:r>
            <a:r>
              <a:rPr lang="en-US" altLang="zh-CN" sz="2000" dirty="0" err="1"/>
              <a:t>setw</a:t>
            </a:r>
            <a:r>
              <a:rPr lang="en-US" altLang="zh-CN" sz="2000" dirty="0"/>
              <a:t>(8)&lt;&lt;"</a:t>
            </a:r>
            <a:r>
              <a:rPr lang="zh-CN" altLang="zh-CN" sz="2000" dirty="0"/>
              <a:t>政治</a:t>
            </a:r>
            <a:r>
              <a:rPr lang="en-US" altLang="zh-CN" sz="2000" dirty="0"/>
              <a:t>"</a:t>
            </a:r>
            <a:endParaRPr lang="zh-CN" altLang="zh-CN" sz="2000" dirty="0"/>
          </a:p>
          <a:p>
            <a:pPr marL="0" indent="0">
              <a:buNone/>
            </a:pPr>
            <a:r>
              <a:rPr lang="en-US" altLang="zh-CN" sz="2000" dirty="0"/>
              <a:t>        &lt;&lt;</a:t>
            </a:r>
            <a:r>
              <a:rPr lang="en-US" altLang="zh-CN" sz="2000" dirty="0" err="1"/>
              <a:t>setw</a:t>
            </a:r>
            <a:r>
              <a:rPr lang="en-US" altLang="zh-CN" sz="2000" dirty="0"/>
              <a:t>(8)&lt;&lt;"</a:t>
            </a:r>
            <a:r>
              <a:rPr lang="zh-CN" altLang="zh-CN" sz="2000" dirty="0"/>
              <a:t>化学</a:t>
            </a:r>
            <a:r>
              <a:rPr lang="en-US" altLang="zh-CN" sz="2000" dirty="0"/>
              <a:t>"&lt;&lt;</a:t>
            </a:r>
            <a:r>
              <a:rPr lang="en-US" altLang="zh-CN" sz="2000" dirty="0" err="1"/>
              <a:t>setw</a:t>
            </a:r>
            <a:r>
              <a:rPr lang="en-US" altLang="zh-CN" sz="2000" dirty="0"/>
              <a:t>(8)&lt;&lt;"</a:t>
            </a:r>
            <a:r>
              <a:rPr lang="zh-CN" altLang="zh-CN" sz="2000" dirty="0"/>
              <a:t>英语</a:t>
            </a:r>
            <a:r>
              <a:rPr lang="en-US" altLang="zh-CN" sz="2000" dirty="0"/>
              <a:t>"&lt;&lt;</a:t>
            </a:r>
            <a:r>
              <a:rPr lang="en-US" altLang="zh-CN" sz="2000" dirty="0" err="1"/>
              <a:t>setw</a:t>
            </a:r>
            <a:r>
              <a:rPr lang="en-US" altLang="zh-CN" sz="2000" dirty="0"/>
              <a:t>(8)&lt;&lt;"</a:t>
            </a:r>
            <a:r>
              <a:rPr lang="zh-CN" altLang="zh-CN" sz="2000" dirty="0"/>
              <a:t>平均分</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   for(</a:t>
            </a:r>
            <a:r>
              <a:rPr lang="en-US" altLang="zh-CN" sz="2000" dirty="0" err="1"/>
              <a:t>int</a:t>
            </a:r>
            <a:r>
              <a:rPr lang="en-US" altLang="zh-CN" sz="2000" dirty="0"/>
              <a:t> </a:t>
            </a:r>
            <a:r>
              <a:rPr lang="en-US" altLang="zh-CN" sz="2000" dirty="0" err="1"/>
              <a:t>i</a:t>
            </a:r>
            <a:r>
              <a:rPr lang="en-US" altLang="zh-CN" sz="2000" dirty="0"/>
              <a:t>=0;i&lt;</a:t>
            </a:r>
            <a:r>
              <a:rPr lang="en-US" altLang="zh-CN" sz="2000" dirty="0" err="1"/>
              <a:t>n;i</a:t>
            </a:r>
            <a:r>
              <a:rPr lang="en-US" altLang="zh-CN" sz="2000" dirty="0"/>
              <a:t>++){</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(8)&lt;&lt;"</a:t>
            </a:r>
            <a:r>
              <a:rPr lang="zh-CN" altLang="zh-CN" sz="2000" dirty="0"/>
              <a:t>学生</a:t>
            </a:r>
            <a:r>
              <a:rPr lang="en-US" altLang="zh-CN" sz="2000" dirty="0"/>
              <a:t> "&lt;&lt;i+1;</a:t>
            </a:r>
            <a:endParaRPr lang="zh-CN" altLang="zh-CN" sz="2000" dirty="0"/>
          </a:p>
          <a:p>
            <a:pPr marL="0" indent="0">
              <a:buNone/>
            </a:pPr>
            <a:r>
              <a:rPr lang="en-US" altLang="zh-CN" sz="2000" dirty="0"/>
              <a:t>      for(</a:t>
            </a:r>
            <a:r>
              <a:rPr lang="en-US" altLang="zh-CN" sz="2000" dirty="0" err="1"/>
              <a:t>int</a:t>
            </a:r>
            <a:r>
              <a:rPr lang="en-US" altLang="zh-CN" sz="2000" dirty="0"/>
              <a:t> j=0;j&lt;6;j++)</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setw</a:t>
            </a:r>
            <a:r>
              <a:rPr lang="en-US" altLang="zh-CN" sz="2000" dirty="0"/>
              <a:t>(8)&lt;&lt;s[</a:t>
            </a:r>
            <a:r>
              <a:rPr lang="en-US" altLang="zh-CN" sz="2000" dirty="0" err="1"/>
              <a:t>i</a:t>
            </a:r>
            <a:r>
              <a:rPr lang="en-US" altLang="zh-CN" sz="2000" dirty="0"/>
              <a:t>][j]; </a:t>
            </a:r>
            <a:endParaRPr lang="zh-CN" altLang="zh-CN" sz="2000" dirty="0"/>
          </a:p>
          <a:p>
            <a:pPr marL="0" indent="0">
              <a:buNone/>
            </a:pPr>
            <a:r>
              <a:rPr lang="en-US" altLang="zh-CN" sz="2000" dirty="0"/>
              <a:t>      </a:t>
            </a:r>
            <a:r>
              <a:rPr lang="en-US" altLang="zh-CN" sz="2000" dirty="0" err="1"/>
              <a:t>cout</a:t>
            </a:r>
            <a:r>
              <a:rPr lang="en-US" altLang="zh-CN" sz="2000" dirty="0"/>
              <a:t>&lt;&lt;</a:t>
            </a:r>
            <a:r>
              <a:rPr lang="en-US" altLang="zh-CN" sz="2000" dirty="0" err="1"/>
              <a:t>endl</a:t>
            </a:r>
            <a:r>
              <a:rPr lang="en-US" altLang="zh-CN" sz="2000" dirty="0"/>
              <a:t>;</a:t>
            </a:r>
            <a:endParaRPr lang="zh-CN" altLang="zh-CN" sz="2000" dirty="0"/>
          </a:p>
          <a:p>
            <a:pPr marL="0" indent="0">
              <a:buNone/>
            </a:pPr>
            <a:r>
              <a:rPr lang="en-US" altLang="zh-CN" sz="2000" dirty="0"/>
              <a:t>   }</a:t>
            </a:r>
            <a:endParaRPr lang="zh-CN" altLang="zh-CN" sz="2000" dirty="0"/>
          </a:p>
          <a:p>
            <a:pPr marL="0" indent="0">
              <a:buNone/>
            </a:pPr>
            <a:r>
              <a:rPr lang="en-US" altLang="zh-CN" sz="2000" dirty="0"/>
              <a:t>}</a:t>
            </a:r>
            <a:endParaRPr lang="zh-CN" altLang="zh-CN" sz="2000" dirty="0"/>
          </a:p>
          <a:p>
            <a:pPr marL="0" indent="0">
              <a:buNone/>
            </a:pPr>
            <a:r>
              <a:rPr lang="en-US" altLang="zh-CN" sz="2000" dirty="0"/>
              <a:t>		</a:t>
            </a:r>
            <a:endParaRPr lang="zh-CN" altLang="en-US" sz="2000" dirty="0"/>
          </a:p>
        </p:txBody>
      </p:sp>
      <p:sp>
        <p:nvSpPr>
          <p:cNvPr id="4" name="Rectangle 2"/>
          <p:cNvSpPr txBox="1">
            <a:spLocks noChangeArrowheads="1"/>
          </p:cNvSpPr>
          <p:nvPr/>
        </p:nvSpPr>
        <p:spPr bwMode="auto">
          <a:xfrm>
            <a:off x="539552" y="26506"/>
            <a:ext cx="8332788" cy="911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charset="-122"/>
              </a:defRPr>
            </a:lvl2pPr>
            <a:lvl3pPr algn="ctr" rtl="0" eaLnBrk="0" fontAlgn="base" hangingPunct="0">
              <a:spcBef>
                <a:spcPct val="0"/>
              </a:spcBef>
              <a:spcAft>
                <a:spcPct val="0"/>
              </a:spcAft>
              <a:defRPr sz="4400">
                <a:solidFill>
                  <a:schemeClr val="tx2"/>
                </a:solidFill>
                <a:latin typeface="Arial" charset="0"/>
                <a:ea typeface="宋体" charset="-122"/>
              </a:defRPr>
            </a:lvl3pPr>
            <a:lvl4pPr algn="ctr" rtl="0" eaLnBrk="0" fontAlgn="base" hangingPunct="0">
              <a:spcBef>
                <a:spcPct val="0"/>
              </a:spcBef>
              <a:spcAft>
                <a:spcPct val="0"/>
              </a:spcAft>
              <a:defRPr sz="4400">
                <a:solidFill>
                  <a:schemeClr val="tx2"/>
                </a:solidFill>
                <a:latin typeface="Arial" charset="0"/>
                <a:ea typeface="宋体" charset="-122"/>
              </a:defRPr>
            </a:lvl4pPr>
            <a:lvl5pPr algn="ctr" rtl="0" eaLnBrk="0" fontAlgn="base" hangingPunct="0">
              <a:spcBef>
                <a:spcPct val="0"/>
              </a:spcBef>
              <a:spcAft>
                <a:spcPct val="0"/>
              </a:spcAft>
              <a:defRPr sz="4400">
                <a:solidFill>
                  <a:schemeClr val="tx2"/>
                </a:solidFill>
                <a:latin typeface="Arial" charset="0"/>
                <a:ea typeface="宋体" charset="-122"/>
              </a:defRPr>
            </a:lvl5pPr>
            <a:lvl6pPr marL="457200" algn="ctr" rtl="0" fontAlgn="base">
              <a:spcBef>
                <a:spcPct val="0"/>
              </a:spcBef>
              <a:spcAft>
                <a:spcPct val="0"/>
              </a:spcAft>
              <a:defRPr sz="4400">
                <a:solidFill>
                  <a:schemeClr val="tx2"/>
                </a:solidFill>
                <a:latin typeface="Arial" charset="0"/>
                <a:ea typeface="宋体" charset="-122"/>
              </a:defRPr>
            </a:lvl6pPr>
            <a:lvl7pPr marL="914400" algn="ctr" rtl="0" fontAlgn="base">
              <a:spcBef>
                <a:spcPct val="0"/>
              </a:spcBef>
              <a:spcAft>
                <a:spcPct val="0"/>
              </a:spcAft>
              <a:defRPr sz="4400">
                <a:solidFill>
                  <a:schemeClr val="tx2"/>
                </a:solidFill>
                <a:latin typeface="Arial" charset="0"/>
                <a:ea typeface="宋体" charset="-122"/>
              </a:defRPr>
            </a:lvl7pPr>
            <a:lvl8pPr marL="1371600" algn="ctr" rtl="0" fontAlgn="base">
              <a:spcBef>
                <a:spcPct val="0"/>
              </a:spcBef>
              <a:spcAft>
                <a:spcPct val="0"/>
              </a:spcAft>
              <a:defRPr sz="4400">
                <a:solidFill>
                  <a:schemeClr val="tx2"/>
                </a:solidFill>
                <a:latin typeface="Arial" charset="0"/>
                <a:ea typeface="宋体" charset="-122"/>
              </a:defRPr>
            </a:lvl8pPr>
            <a:lvl9pPr marL="1828800" algn="ctr" rtl="0" fontAlgn="base">
              <a:spcBef>
                <a:spcPct val="0"/>
              </a:spcBef>
              <a:spcAft>
                <a:spcPct val="0"/>
              </a:spcAft>
              <a:defRPr sz="4400">
                <a:solidFill>
                  <a:schemeClr val="tx2"/>
                </a:solidFill>
                <a:latin typeface="Arial" charset="0"/>
                <a:ea typeface="宋体" charset="-122"/>
              </a:defRPr>
            </a:lvl9pPr>
          </a:lstStyle>
          <a:p>
            <a:pPr eaLnBrk="1" hangingPunct="1"/>
            <a:r>
              <a:rPr lang="en-US" altLang="zh-CN" sz="3600" b="1" kern="0" dirty="0"/>
              <a:t>1.5  </a:t>
            </a:r>
            <a:r>
              <a:rPr lang="zh-CN" altLang="zh-CN" sz="3600" b="1" kern="0" dirty="0">
                <a:solidFill>
                  <a:srgbClr val="0000CC"/>
                </a:solidFill>
              </a:rPr>
              <a:t>编程实作</a:t>
            </a:r>
            <a:r>
              <a:rPr lang="zh-CN" altLang="zh-CN" sz="3600" b="1" kern="0" dirty="0"/>
              <a:t>——</a:t>
            </a:r>
            <a:r>
              <a:rPr lang="en-US" altLang="zh-CN" sz="3600" b="1" kern="0" dirty="0">
                <a:solidFill>
                  <a:srgbClr val="FF0000"/>
                </a:solidFill>
              </a:rPr>
              <a:t>VC++ 2015</a:t>
            </a:r>
            <a:r>
              <a:rPr lang="zh-CN" altLang="zh-CN" sz="3600" b="1" kern="0" dirty="0"/>
              <a:t>编程简介</a:t>
            </a:r>
            <a:endParaRPr lang="en-US" altLang="zh-CN" sz="3600" b="1" kern="0" dirty="0">
              <a:solidFill>
                <a:srgbClr val="000099"/>
              </a:solidFill>
            </a:endParaRPr>
          </a:p>
        </p:txBody>
      </p:sp>
    </p:spTree>
    <p:extLst>
      <p:ext uri="{BB962C8B-B14F-4D97-AF65-F5344CB8AC3E}">
        <p14:creationId xmlns:p14="http://schemas.microsoft.com/office/powerpoint/2010/main" val="55099461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WordArt 2"/>
          <p:cNvSpPr>
            <a:spLocks noChangeArrowheads="1" noChangeShapeType="1" noTextEdit="1"/>
          </p:cNvSpPr>
          <p:nvPr/>
        </p:nvSpPr>
        <p:spPr bwMode="auto">
          <a:xfrm>
            <a:off x="971550" y="549275"/>
            <a:ext cx="4752975" cy="3455988"/>
          </a:xfrm>
          <a:prstGeom prst="rect">
            <a:avLst/>
          </a:prstGeom>
        </p:spPr>
        <p:txBody>
          <a:bodyPr wrap="none" fromWordArt="1">
            <a:prstTxWarp prst="textCascadeUp">
              <a:avLst>
                <a:gd name="adj" fmla="val 44444"/>
              </a:avLst>
            </a:prstTxWarp>
            <a:scene3d>
              <a:camera prst="legacyPerspectiveFront">
                <a:rot lat="20519985" lon="1080000" rev="0"/>
              </a:camera>
              <a:lightRig rig="legacyHarsh2" dir="b"/>
            </a:scene3d>
            <a:sp3d extrusionH="430200" prstMaterial="legacyMatte">
              <a:extrusionClr>
                <a:srgbClr val="FF6600"/>
              </a:extrusionClr>
              <a:contourClr>
                <a:srgbClr val="FFE701"/>
              </a:contourClr>
            </a:sp3d>
          </a:bodyPr>
          <a:lstStyle/>
          <a:p>
            <a:pPr algn="ctr"/>
            <a:r>
              <a:rPr lang="en-US" altLang="zh-CN" sz="9600" kern="10">
                <a:ln w="9525">
                  <a:round/>
                  <a:headEnd/>
                  <a:tailEnd/>
                </a:ln>
                <a:gradFill rotWithShape="1">
                  <a:gsLst>
                    <a:gs pos="0">
                      <a:srgbClr val="FFE701"/>
                    </a:gs>
                    <a:gs pos="100000">
                      <a:srgbClr val="FE3E02"/>
                    </a:gs>
                  </a:gsLst>
                  <a:lin ang="5400000" scaled="1"/>
                </a:gradFill>
                <a:latin typeface="Blackadder ITC" panose="04020505051007020D02" pitchFamily="82" charset="0"/>
              </a:rPr>
              <a:t>The End</a:t>
            </a:r>
            <a:endParaRPr lang="zh-CN" altLang="en-US" sz="9600" kern="10">
              <a:ln w="9525">
                <a:round/>
                <a:headEnd/>
                <a:tailEnd/>
              </a:ln>
              <a:gradFill rotWithShape="1">
                <a:gsLst>
                  <a:gs pos="0">
                    <a:srgbClr val="FFE701"/>
                  </a:gs>
                  <a:gs pos="100000">
                    <a:srgbClr val="FE3E02"/>
                  </a:gs>
                </a:gsLst>
                <a:lin ang="5400000" scaled="1"/>
              </a:gradFill>
              <a:latin typeface="Blackadder ITC" panose="04020505051007020D02" pitchFamily="82" charset="0"/>
            </a:endParaRPr>
          </a:p>
        </p:txBody>
      </p:sp>
      <p:sp>
        <p:nvSpPr>
          <p:cNvPr id="55299" name="WordArt 3"/>
          <p:cNvSpPr>
            <a:spLocks noChangeArrowheads="1" noChangeShapeType="1" noTextEdit="1"/>
          </p:cNvSpPr>
          <p:nvPr/>
        </p:nvSpPr>
        <p:spPr bwMode="auto">
          <a:xfrm>
            <a:off x="3492500" y="3573463"/>
            <a:ext cx="4679950" cy="1511300"/>
          </a:xfrm>
          <a:prstGeom prst="rect">
            <a:avLst/>
          </a:prstGeom>
        </p:spPr>
        <p:txBody>
          <a:bodyPr wrap="none" fromWordArt="1">
            <a:prstTxWarp prst="textPlain">
              <a:avLst>
                <a:gd name="adj" fmla="val 50000"/>
              </a:avLst>
            </a:prstTxWarp>
          </a:bodyPr>
          <a:lstStyle/>
          <a:p>
            <a:pPr algn="ctr"/>
            <a:r>
              <a:rPr lang="zh-CN" altLang="en-US" sz="4400" kern="10">
                <a:ln w="12700">
                  <a:solidFill>
                    <a:srgbClr val="EAEAEA"/>
                  </a:solidFill>
                  <a:round/>
                  <a:headEnd/>
                  <a:tailEnd/>
                </a:ln>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79999"/>
                    </a:srgbClr>
                  </a:outerShdw>
                </a:effectLst>
                <a:latin typeface="方正舒体" panose="02010601030101010101" pitchFamily="2" charset="-122"/>
                <a:ea typeface="方正舒体" panose="02010601030101010101" pitchFamily="2" charset="-122"/>
              </a:rPr>
              <a:t>谢谢大家！</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iterate type="lt">
                                    <p:tmPct val="5000"/>
                                  </p:iterate>
                                  <p:childTnLst>
                                    <p:set>
                                      <p:cBhvr>
                                        <p:cTn id="6" dur="1" fill="hold">
                                          <p:stCondLst>
                                            <p:cond delay="0"/>
                                          </p:stCondLst>
                                        </p:cTn>
                                        <p:tgtEl>
                                          <p:spTgt spid="55298"/>
                                        </p:tgtEl>
                                        <p:attrNameLst>
                                          <p:attrName>style.visibility</p:attrName>
                                        </p:attrNameLst>
                                      </p:cBhvr>
                                      <p:to>
                                        <p:strVal val="visible"/>
                                      </p:to>
                                    </p:set>
                                    <p:anim calcmode="lin" valueType="num">
                                      <p:cBhvr>
                                        <p:cTn id="7" dur="1000" fill="hold"/>
                                        <p:tgtEl>
                                          <p:spTgt spid="55298"/>
                                        </p:tgtEl>
                                        <p:attrNameLst>
                                          <p:attrName>ppt_w</p:attrName>
                                        </p:attrNameLst>
                                      </p:cBhvr>
                                      <p:tavLst>
                                        <p:tav tm="0">
                                          <p:val>
                                            <p:fltVal val="0"/>
                                          </p:val>
                                        </p:tav>
                                        <p:tav tm="100000">
                                          <p:val>
                                            <p:strVal val="#ppt_w"/>
                                          </p:val>
                                        </p:tav>
                                      </p:tavLst>
                                    </p:anim>
                                    <p:anim calcmode="lin" valueType="num">
                                      <p:cBhvr>
                                        <p:cTn id="8" dur="1000" fill="hold"/>
                                        <p:tgtEl>
                                          <p:spTgt spid="55298"/>
                                        </p:tgtEl>
                                        <p:attrNameLst>
                                          <p:attrName>ppt_h</p:attrName>
                                        </p:attrNameLst>
                                      </p:cBhvr>
                                      <p:tavLst>
                                        <p:tav tm="0">
                                          <p:val>
                                            <p:fltVal val="0"/>
                                          </p:val>
                                        </p:tav>
                                        <p:tav tm="100000">
                                          <p:val>
                                            <p:strVal val="#ppt_h"/>
                                          </p:val>
                                        </p:tav>
                                      </p:tavLst>
                                    </p:anim>
                                    <p:anim calcmode="lin" valueType="num">
                                      <p:cBhvr>
                                        <p:cTn id="9" dur="1000" fill="hold"/>
                                        <p:tgtEl>
                                          <p:spTgt spid="55298"/>
                                        </p:tgtEl>
                                        <p:attrNameLst>
                                          <p:attrName>style.rotation</p:attrName>
                                        </p:attrNameLst>
                                      </p:cBhvr>
                                      <p:tavLst>
                                        <p:tav tm="0">
                                          <p:val>
                                            <p:fltVal val="90"/>
                                          </p:val>
                                        </p:tav>
                                        <p:tav tm="100000">
                                          <p:val>
                                            <p:fltVal val="0"/>
                                          </p:val>
                                        </p:tav>
                                      </p:tavLst>
                                    </p:anim>
                                    <p:animEffect transition="in" filter="fade">
                                      <p:cBhvr>
                                        <p:cTn id="10" dur="1000"/>
                                        <p:tgtEl>
                                          <p:spTgt spid="5529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4" presetClass="entr" presetSubtype="0" fill="hold" nodeType="clickEffect">
                                  <p:stCondLst>
                                    <p:cond delay="0"/>
                                  </p:stCondLst>
                                  <p:childTnLst>
                                    <p:set>
                                      <p:cBhvr>
                                        <p:cTn id="14" dur="1" fill="hold">
                                          <p:stCondLst>
                                            <p:cond delay="0"/>
                                          </p:stCondLst>
                                        </p:cTn>
                                        <p:tgtEl>
                                          <p:spTgt spid="55299"/>
                                        </p:tgtEl>
                                        <p:attrNameLst>
                                          <p:attrName>style.visibility</p:attrName>
                                        </p:attrNameLst>
                                      </p:cBhvr>
                                      <p:to>
                                        <p:strVal val="visible"/>
                                      </p:to>
                                    </p:set>
                                    <p:anim from="(-#ppt_w/2)" to="(#ppt_x)" calcmode="lin" valueType="num">
                                      <p:cBhvr>
                                        <p:cTn id="15" dur="600" fill="hold">
                                          <p:stCondLst>
                                            <p:cond delay="0"/>
                                          </p:stCondLst>
                                        </p:cTn>
                                        <p:tgtEl>
                                          <p:spTgt spid="55299"/>
                                        </p:tgtEl>
                                        <p:attrNameLst>
                                          <p:attrName>ppt_x</p:attrName>
                                        </p:attrNameLst>
                                      </p:cBhvr>
                                    </p:anim>
                                    <p:anim from="0" to="-1.0" calcmode="lin" valueType="num">
                                      <p:cBhvr>
                                        <p:cTn id="16" dur="200" decel="50000" autoRev="1" fill="hold">
                                          <p:stCondLst>
                                            <p:cond delay="600"/>
                                          </p:stCondLst>
                                        </p:cTn>
                                        <p:tgtEl>
                                          <p:spTgt spid="55299"/>
                                        </p:tgtEl>
                                        <p:attrNameLst>
                                          <p:attrName>xshear</p:attrName>
                                        </p:attrNameLst>
                                      </p:cBhvr>
                                    </p:anim>
                                    <p:animScale>
                                      <p:cBhvr>
                                        <p:cTn id="17" dur="200" decel="100000" autoRev="1" fill="hold">
                                          <p:stCondLst>
                                            <p:cond delay="600"/>
                                          </p:stCondLst>
                                        </p:cTn>
                                        <p:tgtEl>
                                          <p:spTgt spid="55299"/>
                                        </p:tgtEl>
                                      </p:cBhvr>
                                      <p:from x="100000" y="100000"/>
                                      <p:to x="80000" y="100000"/>
                                    </p:animScale>
                                    <p:anim by="(#ppt_h/3+#ppt_w*0.1)" calcmode="lin" valueType="num">
                                      <p:cBhvr additive="sum">
                                        <p:cTn id="18" dur="200" decel="100000" autoRev="1" fill="hold">
                                          <p:stCondLst>
                                            <p:cond delay="600"/>
                                          </p:stCondLst>
                                        </p:cTn>
                                        <p:tgtEl>
                                          <p:spTgt spid="55299"/>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1"/>
          <p:cNvSpPr/>
          <p:nvPr/>
        </p:nvSpPr>
        <p:spPr>
          <a:xfrm>
            <a:off x="5004680" y="1468547"/>
            <a:ext cx="3744913" cy="5140776"/>
          </a:xfrm>
          <a:prstGeom prst="roundRect">
            <a:avLst/>
          </a:prstGeom>
          <a:solidFill>
            <a:srgbClr val="C2FABA"/>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2291" name="Rectangle 3"/>
          <p:cNvSpPr>
            <a:spLocks noGrp="1" noChangeArrowheads="1"/>
          </p:cNvSpPr>
          <p:nvPr>
            <p:ph type="title"/>
          </p:nvPr>
        </p:nvSpPr>
        <p:spPr>
          <a:xfrm>
            <a:off x="485048" y="129059"/>
            <a:ext cx="8020372" cy="693738"/>
          </a:xfrm>
        </p:spPr>
        <p:txBody>
          <a:bodyPr/>
          <a:lstStyle/>
          <a:p>
            <a:pPr eaLnBrk="1" hangingPunct="1"/>
            <a:r>
              <a:rPr lang="en-US" altLang="zh-CN" sz="4000" b="1" dirty="0"/>
              <a:t>1.1  </a:t>
            </a:r>
            <a:r>
              <a:rPr lang="zh-CN" altLang="zh-CN" sz="4000" b="1" dirty="0">
                <a:solidFill>
                  <a:srgbClr val="0000CC"/>
                </a:solidFill>
              </a:rPr>
              <a:t>面向过程</a:t>
            </a:r>
            <a:r>
              <a:rPr lang="zh-CN" altLang="zh-CN" sz="4000" b="1" dirty="0"/>
              <a:t>与</a:t>
            </a:r>
            <a:r>
              <a:rPr lang="zh-CN" altLang="zh-CN" sz="4000" b="1" dirty="0">
                <a:solidFill>
                  <a:srgbClr val="FF0000"/>
                </a:solidFill>
              </a:rPr>
              <a:t>面向对象程序</a:t>
            </a:r>
            <a:r>
              <a:rPr lang="zh-CN" altLang="zh-CN" sz="4000" b="1" dirty="0"/>
              <a:t>设计</a:t>
            </a:r>
            <a:endParaRPr lang="zh-CN" altLang="en-US" sz="4000" b="1" dirty="0"/>
          </a:p>
        </p:txBody>
      </p:sp>
      <p:sp>
        <p:nvSpPr>
          <p:cNvPr id="16388" name="Oval 4"/>
          <p:cNvSpPr>
            <a:spLocks noChangeArrowheads="1"/>
          </p:cNvSpPr>
          <p:nvPr/>
        </p:nvSpPr>
        <p:spPr bwMode="auto">
          <a:xfrm>
            <a:off x="5436096" y="1722997"/>
            <a:ext cx="1920875" cy="611188"/>
          </a:xfrm>
          <a:prstGeom prst="ellipse">
            <a:avLst/>
          </a:prstGeom>
          <a:noFill/>
          <a:ln w="3175">
            <a:solidFill>
              <a:schemeClr val="bg1"/>
            </a:solidFill>
            <a:round/>
            <a:headEnd/>
            <a:tailEnd/>
          </a:ln>
          <a:effec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全局变量</a:t>
            </a:r>
          </a:p>
        </p:txBody>
      </p:sp>
      <p:grpSp>
        <p:nvGrpSpPr>
          <p:cNvPr id="16389" name="Group 5"/>
          <p:cNvGrpSpPr>
            <a:grpSpLocks/>
          </p:cNvGrpSpPr>
          <p:nvPr/>
        </p:nvGrpSpPr>
        <p:grpSpPr bwMode="auto">
          <a:xfrm>
            <a:off x="5340846" y="2416735"/>
            <a:ext cx="2087563" cy="1380836"/>
            <a:chOff x="612" y="2251"/>
            <a:chExt cx="1315" cy="1278"/>
          </a:xfrm>
        </p:grpSpPr>
        <p:sp>
          <p:nvSpPr>
            <p:cNvPr id="12308" name="Rectangle 6"/>
            <p:cNvSpPr>
              <a:spLocks noChangeArrowheads="1"/>
            </p:cNvSpPr>
            <p:nvPr/>
          </p:nvSpPr>
          <p:spPr bwMode="auto">
            <a:xfrm>
              <a:off x="612" y="2251"/>
              <a:ext cx="1315" cy="1270"/>
            </a:xfrm>
            <a:prstGeom prst="rect">
              <a:avLst/>
            </a:prstGeom>
            <a:solidFill>
              <a:schemeClr val="tx2">
                <a:lumMod val="20000"/>
                <a:lumOff val="80000"/>
              </a:schemeClr>
            </a:solid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9" name="Oval 7"/>
            <p:cNvSpPr>
              <a:spLocks noChangeArrowheads="1"/>
            </p:cNvSpPr>
            <p:nvPr/>
          </p:nvSpPr>
          <p:spPr bwMode="auto">
            <a:xfrm>
              <a:off x="701" y="2623"/>
              <a:ext cx="1210" cy="468"/>
            </a:xfrm>
            <a:prstGeom prst="ellipse">
              <a:avLst/>
            </a:prstGeom>
            <a:solidFill>
              <a:srgbClr val="FF9900"/>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局部变量</a:t>
              </a:r>
            </a:p>
          </p:txBody>
        </p:sp>
        <p:sp>
          <p:nvSpPr>
            <p:cNvPr id="12310" name="Text Box 8"/>
            <p:cNvSpPr txBox="1">
              <a:spLocks noChangeArrowheads="1"/>
            </p:cNvSpPr>
            <p:nvPr/>
          </p:nvSpPr>
          <p:spPr bwMode="auto">
            <a:xfrm>
              <a:off x="725" y="2272"/>
              <a:ext cx="1089" cy="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latin typeface="Times New Roman" panose="02020603050405020304" pitchFamily="18" charset="0"/>
                </a:rPr>
                <a:t>函数Ａ</a:t>
              </a:r>
            </a:p>
          </p:txBody>
        </p:sp>
        <p:sp>
          <p:nvSpPr>
            <p:cNvPr id="12311" name="Oval 7"/>
            <p:cNvSpPr>
              <a:spLocks noChangeArrowheads="1"/>
            </p:cNvSpPr>
            <p:nvPr/>
          </p:nvSpPr>
          <p:spPr bwMode="auto">
            <a:xfrm>
              <a:off x="812" y="3031"/>
              <a:ext cx="987" cy="498"/>
            </a:xfrm>
            <a:prstGeom prst="ellipse">
              <a:avLst/>
            </a:prstGeom>
            <a:solidFill>
              <a:srgbClr val="FF9900"/>
            </a:solid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函数体</a:t>
              </a:r>
            </a:p>
          </p:txBody>
        </p:sp>
      </p:grpSp>
      <p:sp>
        <p:nvSpPr>
          <p:cNvPr id="16397" name="AutoShape 13"/>
          <p:cNvSpPr>
            <a:spLocks noChangeArrowheads="1"/>
          </p:cNvSpPr>
          <p:nvPr/>
        </p:nvSpPr>
        <p:spPr bwMode="auto">
          <a:xfrm>
            <a:off x="2515096" y="3010739"/>
            <a:ext cx="1911350" cy="1443037"/>
          </a:xfrm>
          <a:prstGeom prst="wedgeEllipseCallout">
            <a:avLst>
              <a:gd name="adj1" fmla="val 108997"/>
              <a:gd name="adj2" fmla="val -42933"/>
            </a:avLst>
          </a:prstGeom>
          <a:solidFill>
            <a:srgbClr val="FFFF00"/>
          </a:solidFill>
          <a:ln w="3175">
            <a:solidFill>
              <a:schemeClr val="bg1"/>
            </a:solidFill>
            <a:miter lim="800000"/>
            <a:headEnd/>
            <a:tailEnd/>
          </a:ln>
          <a:effec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dirty="0">
                <a:latin typeface="Times New Roman" panose="02020603050405020304" pitchFamily="18" charset="0"/>
              </a:rPr>
              <a:t>只有函数Ａ才能访问</a:t>
            </a:r>
          </a:p>
        </p:txBody>
      </p:sp>
      <p:sp>
        <p:nvSpPr>
          <p:cNvPr id="12298" name="Text Box 18"/>
          <p:cNvSpPr txBox="1">
            <a:spLocks noChangeArrowheads="1"/>
          </p:cNvSpPr>
          <p:nvPr/>
        </p:nvSpPr>
        <p:spPr bwMode="auto">
          <a:xfrm>
            <a:off x="228479" y="1144241"/>
            <a:ext cx="2304888"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pPr>
            <a:r>
              <a:rPr lang="zh-CN" altLang="en-US" b="1" dirty="0">
                <a:solidFill>
                  <a:srgbClr val="00B050"/>
                </a:solidFill>
              </a:rPr>
              <a:t>（</a:t>
            </a:r>
            <a:r>
              <a:rPr lang="en-US" altLang="zh-CN" b="1" dirty="0">
                <a:solidFill>
                  <a:srgbClr val="00B050"/>
                </a:solidFill>
              </a:rPr>
              <a:t>3）</a:t>
            </a:r>
            <a:r>
              <a:rPr lang="zh-CN" altLang="en-US" b="1" dirty="0">
                <a:solidFill>
                  <a:srgbClr val="00B050"/>
                </a:solidFill>
              </a:rPr>
              <a:t>结构化程序设计</a:t>
            </a:r>
            <a:r>
              <a:rPr lang="zh-CN" altLang="en-US" b="1" dirty="0">
                <a:latin typeface="Times New Roman" panose="02020603050405020304" pitchFamily="18" charset="0"/>
              </a:rPr>
              <a:t>的问题</a:t>
            </a:r>
            <a:endParaRPr lang="en-US" altLang="zh-CN" b="1" dirty="0">
              <a:latin typeface="Times New Roman" panose="02020603050405020304" pitchFamily="18" charset="0"/>
            </a:endParaRPr>
          </a:p>
          <a:p>
            <a:pPr eaLnBrk="1" hangingPunct="1">
              <a:spcBef>
                <a:spcPct val="50000"/>
              </a:spcBef>
              <a:buFontTx/>
              <a:buNone/>
            </a:pPr>
            <a:r>
              <a:rPr lang="en-US" altLang="zh-CN" sz="2400" b="1" dirty="0"/>
              <a:t>——</a:t>
            </a:r>
            <a:r>
              <a:rPr lang="zh-CN" altLang="en-US" sz="2400" b="1" dirty="0">
                <a:latin typeface="Times New Roman" panose="02020603050405020304" pitchFamily="18" charset="0"/>
              </a:rPr>
              <a:t>数据同算法分离。</a:t>
            </a:r>
            <a:r>
              <a:rPr lang="zh-CN" altLang="en-US" sz="2400" b="1" dirty="0">
                <a:solidFill>
                  <a:srgbClr val="FF0000"/>
                </a:solidFill>
                <a:latin typeface="Times New Roman" panose="02020603050405020304" pitchFamily="18" charset="0"/>
              </a:rPr>
              <a:t>即</a:t>
            </a:r>
            <a:r>
              <a:rPr lang="zh-CN" altLang="en-US" sz="2400" b="1" dirty="0">
                <a:latin typeface="Times New Roman" panose="02020603050405020304" pitchFamily="18" charset="0"/>
              </a:rPr>
              <a:t>程序数据和操作数据的函数是分离的。</a:t>
            </a:r>
          </a:p>
        </p:txBody>
      </p:sp>
      <p:grpSp>
        <p:nvGrpSpPr>
          <p:cNvPr id="21" name="Group 9"/>
          <p:cNvGrpSpPr>
            <a:grpSpLocks/>
          </p:cNvGrpSpPr>
          <p:nvPr/>
        </p:nvGrpSpPr>
        <p:grpSpPr bwMode="auto">
          <a:xfrm>
            <a:off x="5340846" y="4058210"/>
            <a:ext cx="2087563" cy="1639887"/>
            <a:chOff x="612" y="2251"/>
            <a:chExt cx="1315" cy="1270"/>
          </a:xfrm>
          <a:solidFill>
            <a:srgbClr val="FF99FF"/>
          </a:solidFill>
        </p:grpSpPr>
        <p:sp>
          <p:nvSpPr>
            <p:cNvPr id="12304" name="Rectangle 10"/>
            <p:cNvSpPr>
              <a:spLocks noChangeArrowheads="1"/>
            </p:cNvSpPr>
            <p:nvPr/>
          </p:nvSpPr>
          <p:spPr bwMode="auto">
            <a:xfrm>
              <a:off x="612" y="2251"/>
              <a:ext cx="1315" cy="1270"/>
            </a:xfrm>
            <a:prstGeom prst="rect">
              <a:avLst/>
            </a:prstGeom>
            <a:grp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5" name="Oval 11"/>
            <p:cNvSpPr>
              <a:spLocks noChangeArrowheads="1"/>
            </p:cNvSpPr>
            <p:nvPr/>
          </p:nvSpPr>
          <p:spPr bwMode="auto">
            <a:xfrm>
              <a:off x="678" y="2600"/>
              <a:ext cx="1210" cy="490"/>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局部变量</a:t>
              </a:r>
            </a:p>
          </p:txBody>
        </p:sp>
        <p:sp>
          <p:nvSpPr>
            <p:cNvPr id="12306" name="Text Box 12"/>
            <p:cNvSpPr txBox="1">
              <a:spLocks noChangeArrowheads="1"/>
            </p:cNvSpPr>
            <p:nvPr/>
          </p:nvSpPr>
          <p:spPr bwMode="auto">
            <a:xfrm>
              <a:off x="738" y="2283"/>
              <a:ext cx="1089" cy="366"/>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dirty="0">
                  <a:latin typeface="Times New Roman" panose="02020603050405020304" pitchFamily="18" charset="0"/>
                </a:rPr>
                <a:t>函数Ｂ</a:t>
              </a:r>
            </a:p>
          </p:txBody>
        </p:sp>
        <p:sp>
          <p:nvSpPr>
            <p:cNvPr id="12307" name="Oval 11"/>
            <p:cNvSpPr>
              <a:spLocks noChangeArrowheads="1"/>
            </p:cNvSpPr>
            <p:nvPr/>
          </p:nvSpPr>
          <p:spPr bwMode="auto">
            <a:xfrm>
              <a:off x="765" y="3072"/>
              <a:ext cx="987" cy="441"/>
            </a:xfrm>
            <a:prstGeom prst="ellipse">
              <a:avLst/>
            </a:prstGeom>
            <a:grpFill/>
            <a:ln w="317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400" b="1">
                  <a:latin typeface="Times New Roman" panose="02020603050405020304" pitchFamily="18" charset="0"/>
                </a:rPr>
                <a:t>函数体</a:t>
              </a:r>
            </a:p>
          </p:txBody>
        </p:sp>
      </p:grpSp>
      <p:sp>
        <p:nvSpPr>
          <p:cNvPr id="3" name="文本框 2"/>
          <p:cNvSpPr txBox="1">
            <a:spLocks noChangeArrowheads="1"/>
          </p:cNvSpPr>
          <p:nvPr/>
        </p:nvSpPr>
        <p:spPr bwMode="auto">
          <a:xfrm>
            <a:off x="8071346" y="2056372"/>
            <a:ext cx="461963" cy="3408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r>
              <a:rPr lang="zh-CN" altLang="en-US" sz="1800" b="1">
                <a:solidFill>
                  <a:srgbClr val="0000CC"/>
                </a:solidFill>
              </a:rPr>
              <a:t>面向过程程序结构</a:t>
            </a:r>
          </a:p>
        </p:txBody>
      </p:sp>
      <p:grpSp>
        <p:nvGrpSpPr>
          <p:cNvPr id="28" name="Group 9"/>
          <p:cNvGrpSpPr>
            <a:grpSpLocks/>
          </p:cNvGrpSpPr>
          <p:nvPr/>
        </p:nvGrpSpPr>
        <p:grpSpPr bwMode="auto">
          <a:xfrm>
            <a:off x="5338160" y="5699805"/>
            <a:ext cx="2327498" cy="754063"/>
            <a:chOff x="612" y="2251"/>
            <a:chExt cx="1315" cy="1270"/>
          </a:xfrm>
          <a:solidFill>
            <a:srgbClr val="92D050"/>
          </a:solidFill>
        </p:grpSpPr>
        <p:sp>
          <p:nvSpPr>
            <p:cNvPr id="12302" name="Rectangle 10"/>
            <p:cNvSpPr>
              <a:spLocks noChangeArrowheads="1"/>
            </p:cNvSpPr>
            <p:nvPr/>
          </p:nvSpPr>
          <p:spPr bwMode="auto">
            <a:xfrm>
              <a:off x="612" y="2251"/>
              <a:ext cx="1315" cy="1270"/>
            </a:xfrm>
            <a:prstGeom prst="rect">
              <a:avLst/>
            </a:prstGeom>
            <a:grpFill/>
            <a:ln w="3175">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12303" name="Text Box 12"/>
            <p:cNvSpPr txBox="1">
              <a:spLocks noChangeArrowheads="1"/>
            </p:cNvSpPr>
            <p:nvPr/>
          </p:nvSpPr>
          <p:spPr bwMode="auto">
            <a:xfrm>
              <a:off x="738" y="2318"/>
              <a:ext cx="1089" cy="366"/>
            </a:xfrm>
            <a:prstGeom prst="rect">
              <a:avLst/>
            </a:prstGeom>
            <a:grpFill/>
            <a:ln>
              <a:noFill/>
            </a:ln>
            <a:effectLst/>
            <a:extLst>
              <a:ext uri="{91240B29-F687-4F45-9708-019B960494DF}">
                <a14:hiddenLine xmlns:a14="http://schemas.microsoft.com/office/drawing/2010/main" w="317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400" b="1">
                  <a:latin typeface="Times New Roman" panose="02020603050405020304" pitchFamily="18" charset="0"/>
                </a:rPr>
                <a:t>主函数</a:t>
              </a:r>
            </a:p>
          </p:txBody>
        </p:sp>
      </p:grpSp>
      <p:sp>
        <p:nvSpPr>
          <p:cNvPr id="24" name="AutoShape 13"/>
          <p:cNvSpPr>
            <a:spLocks noChangeArrowheads="1"/>
          </p:cNvSpPr>
          <p:nvPr/>
        </p:nvSpPr>
        <p:spPr bwMode="auto">
          <a:xfrm>
            <a:off x="2490243" y="1468547"/>
            <a:ext cx="1911350" cy="1443037"/>
          </a:xfrm>
          <a:prstGeom prst="wedgeEllipseCallout">
            <a:avLst>
              <a:gd name="adj1" fmla="val 111205"/>
              <a:gd name="adj2" fmla="val -9788"/>
            </a:avLst>
          </a:prstGeom>
          <a:solidFill>
            <a:srgbClr val="FFFF00"/>
          </a:solidFill>
          <a:ln w="3175">
            <a:solidFill>
              <a:schemeClr val="bg1"/>
            </a:solidFill>
            <a:miter lim="800000"/>
            <a:headEnd/>
            <a:tailEnd/>
          </a:ln>
          <a:effec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buFontTx/>
              <a:buNone/>
            </a:pPr>
            <a:r>
              <a:rPr kumimoji="1" lang="zh-CN" altLang="en-US" sz="2000" b="1" dirty="0">
                <a:latin typeface="Times New Roman" panose="02020603050405020304" pitchFamily="18" charset="0"/>
              </a:rPr>
              <a:t>全局变题可被任何函数访问</a:t>
            </a:r>
          </a:p>
        </p:txBody>
      </p:sp>
      <p:sp>
        <p:nvSpPr>
          <p:cNvPr id="16398" name="AutoShape 14"/>
          <p:cNvSpPr>
            <a:spLocks noChangeArrowheads="1"/>
          </p:cNvSpPr>
          <p:nvPr/>
        </p:nvSpPr>
        <p:spPr bwMode="auto">
          <a:xfrm>
            <a:off x="2833525" y="4572127"/>
            <a:ext cx="1763712" cy="1368425"/>
          </a:xfrm>
          <a:prstGeom prst="wedgeEllipseCallout">
            <a:avLst>
              <a:gd name="adj1" fmla="val 99923"/>
              <a:gd name="adj2" fmla="val -31918"/>
            </a:avLst>
          </a:prstGeom>
          <a:solidFill>
            <a:srgbClr val="FFFF00"/>
          </a:solidFill>
          <a:ln w="3175">
            <a:solidFill>
              <a:schemeClr val="bg1"/>
            </a:solidFill>
            <a:miter lim="800000"/>
            <a:headEnd/>
            <a:tailEnd/>
          </a:ln>
          <a:effectLst/>
        </p:spPr>
        <p:txBody>
          <a:bodyPr lIns="92075" tIns="46038" rIns="92075" bIns="46038"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FontTx/>
              <a:buNone/>
            </a:pPr>
            <a:r>
              <a:rPr kumimoji="1" lang="zh-CN" altLang="en-US" sz="2000" b="1" dirty="0">
                <a:latin typeface="Times New Roman" panose="02020603050405020304" pitchFamily="18" charset="0"/>
              </a:rPr>
              <a:t>只有函数Ｂ才能访问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51" presetClass="entr" presetSubtype="0" fill="hold" grpId="0" nodeType="clickEffect">
                                  <p:stCondLst>
                                    <p:cond delay="0"/>
                                  </p:stCondLst>
                                  <p:childTnLst>
                                    <p:set>
                                      <p:cBhvr>
                                        <p:cTn id="16" dur="1" fill="hold">
                                          <p:stCondLst>
                                            <p:cond delay="0"/>
                                          </p:stCondLst>
                                        </p:cTn>
                                        <p:tgtEl>
                                          <p:spTgt spid="16388"/>
                                        </p:tgtEl>
                                        <p:attrNameLst>
                                          <p:attrName>style.visibility</p:attrName>
                                        </p:attrNameLst>
                                      </p:cBhvr>
                                      <p:to>
                                        <p:strVal val="visible"/>
                                      </p:to>
                                    </p:set>
                                    <p:animEffect transition="in" filter="fade">
                                      <p:cBhvr>
                                        <p:cTn id="17" dur="770" decel="100000"/>
                                        <p:tgtEl>
                                          <p:spTgt spid="16388"/>
                                        </p:tgtEl>
                                      </p:cBhvr>
                                    </p:animEffect>
                                    <p:animScale>
                                      <p:cBhvr>
                                        <p:cTn id="18" dur="770" decel="100000"/>
                                        <p:tgtEl>
                                          <p:spTgt spid="16388"/>
                                        </p:tgtEl>
                                      </p:cBhvr>
                                      <p:from x="10000" y="10000"/>
                                      <p:to x="200000" y="450000"/>
                                    </p:animScale>
                                    <p:animScale>
                                      <p:cBhvr>
                                        <p:cTn id="19" dur="1230" accel="100000" fill="hold">
                                          <p:stCondLst>
                                            <p:cond delay="770"/>
                                          </p:stCondLst>
                                        </p:cTn>
                                        <p:tgtEl>
                                          <p:spTgt spid="16388"/>
                                        </p:tgtEl>
                                      </p:cBhvr>
                                      <p:from x="200000" y="450000"/>
                                      <p:to x="100000" y="100000"/>
                                    </p:animScale>
                                    <p:set>
                                      <p:cBhvr>
                                        <p:cTn id="20" dur="770" fill="hold"/>
                                        <p:tgtEl>
                                          <p:spTgt spid="16388"/>
                                        </p:tgtEl>
                                        <p:attrNameLst>
                                          <p:attrName>ppt_x</p:attrName>
                                        </p:attrNameLst>
                                      </p:cBhvr>
                                      <p:to>
                                        <p:strVal val="(0.5)"/>
                                      </p:to>
                                    </p:set>
                                    <p:anim from="(0.5)" to="(#ppt_x)" calcmode="lin" valueType="num">
                                      <p:cBhvr>
                                        <p:cTn id="21" dur="1230" accel="100000" fill="hold">
                                          <p:stCondLst>
                                            <p:cond delay="770"/>
                                          </p:stCondLst>
                                        </p:cTn>
                                        <p:tgtEl>
                                          <p:spTgt spid="16388"/>
                                        </p:tgtEl>
                                        <p:attrNameLst>
                                          <p:attrName>ppt_x</p:attrName>
                                        </p:attrNameLst>
                                      </p:cBhvr>
                                    </p:anim>
                                    <p:set>
                                      <p:cBhvr>
                                        <p:cTn id="22" dur="770" fill="hold"/>
                                        <p:tgtEl>
                                          <p:spTgt spid="16388"/>
                                        </p:tgtEl>
                                        <p:attrNameLst>
                                          <p:attrName>ppt_y</p:attrName>
                                        </p:attrNameLst>
                                      </p:cBhvr>
                                      <p:to>
                                        <p:strVal val="(#ppt_y+0.4)"/>
                                      </p:to>
                                    </p:set>
                                    <p:anim from="(#ppt_y+0.4)" to="(#ppt_y)" calcmode="lin" valueType="num">
                                      <p:cBhvr>
                                        <p:cTn id="23" dur="1230" accel="100000" fill="hold">
                                          <p:stCondLst>
                                            <p:cond delay="770"/>
                                          </p:stCondLst>
                                        </p:cTn>
                                        <p:tgtEl>
                                          <p:spTgt spid="16388"/>
                                        </p:tgtEl>
                                        <p:attrNameLst>
                                          <p:attrName>ppt_y</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52" presetClass="entr" presetSubtype="0" fill="hold" nodeType="clickEffect">
                                  <p:stCondLst>
                                    <p:cond delay="0"/>
                                  </p:stCondLst>
                                  <p:childTnLst>
                                    <p:set>
                                      <p:cBhvr>
                                        <p:cTn id="27" dur="1" fill="hold">
                                          <p:stCondLst>
                                            <p:cond delay="0"/>
                                          </p:stCondLst>
                                        </p:cTn>
                                        <p:tgtEl>
                                          <p:spTgt spid="16389"/>
                                        </p:tgtEl>
                                        <p:attrNameLst>
                                          <p:attrName>style.visibility</p:attrName>
                                        </p:attrNameLst>
                                      </p:cBhvr>
                                      <p:to>
                                        <p:strVal val="visible"/>
                                      </p:to>
                                    </p:set>
                                    <p:animScale>
                                      <p:cBhvr>
                                        <p:cTn id="28" dur="1000" decel="50000" fill="hold">
                                          <p:stCondLst>
                                            <p:cond delay="0"/>
                                          </p:stCondLst>
                                        </p:cTn>
                                        <p:tgtEl>
                                          <p:spTgt spid="1638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9" dur="1000" decel="50000" fill="hold">
                                          <p:stCondLst>
                                            <p:cond delay="0"/>
                                          </p:stCondLst>
                                        </p:cTn>
                                        <p:tgtEl>
                                          <p:spTgt spid="16389"/>
                                        </p:tgtEl>
                                        <p:attrNameLst>
                                          <p:attrName>ppt_x</p:attrName>
                                          <p:attrName>ppt_y</p:attrName>
                                        </p:attrNameLst>
                                      </p:cBhvr>
                                    </p:animMotion>
                                    <p:animEffect transition="in" filter="fade">
                                      <p:cBhvr>
                                        <p:cTn id="30" dur="1000"/>
                                        <p:tgtEl>
                                          <p:spTgt spid="16389"/>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6397"/>
                                        </p:tgtEl>
                                        <p:attrNameLst>
                                          <p:attrName>style.visibility</p:attrName>
                                        </p:attrNameLst>
                                      </p:cBhvr>
                                      <p:to>
                                        <p:strVal val="visible"/>
                                      </p:to>
                                    </p:set>
                                    <p:animEffect transition="in" filter="wipe(down)">
                                      <p:cBhvr>
                                        <p:cTn id="35" dur="500"/>
                                        <p:tgtEl>
                                          <p:spTgt spid="16397"/>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55" presetClass="entr" presetSubtype="0" fill="hold" grpId="0" nodeType="clickEffect">
                                  <p:stCondLst>
                                    <p:cond delay="0"/>
                                  </p:stCondLst>
                                  <p:childTnLst>
                                    <p:set>
                                      <p:cBhvr>
                                        <p:cTn id="39" dur="1" fill="hold">
                                          <p:stCondLst>
                                            <p:cond delay="0"/>
                                          </p:stCondLst>
                                        </p:cTn>
                                        <p:tgtEl>
                                          <p:spTgt spid="16398"/>
                                        </p:tgtEl>
                                        <p:attrNameLst>
                                          <p:attrName>style.visibility</p:attrName>
                                        </p:attrNameLst>
                                      </p:cBhvr>
                                      <p:to>
                                        <p:strVal val="visible"/>
                                      </p:to>
                                    </p:set>
                                    <p:anim calcmode="lin" valueType="num">
                                      <p:cBhvr>
                                        <p:cTn id="40" dur="1000" fill="hold"/>
                                        <p:tgtEl>
                                          <p:spTgt spid="16398"/>
                                        </p:tgtEl>
                                        <p:attrNameLst>
                                          <p:attrName>ppt_w</p:attrName>
                                        </p:attrNameLst>
                                      </p:cBhvr>
                                      <p:tavLst>
                                        <p:tav tm="0">
                                          <p:val>
                                            <p:strVal val="#ppt_w*0.70"/>
                                          </p:val>
                                        </p:tav>
                                        <p:tav tm="100000">
                                          <p:val>
                                            <p:strVal val="#ppt_w"/>
                                          </p:val>
                                        </p:tav>
                                      </p:tavLst>
                                    </p:anim>
                                    <p:anim calcmode="lin" valueType="num">
                                      <p:cBhvr>
                                        <p:cTn id="41" dur="1000" fill="hold"/>
                                        <p:tgtEl>
                                          <p:spTgt spid="16398"/>
                                        </p:tgtEl>
                                        <p:attrNameLst>
                                          <p:attrName>ppt_h</p:attrName>
                                        </p:attrNameLst>
                                      </p:cBhvr>
                                      <p:tavLst>
                                        <p:tav tm="0">
                                          <p:val>
                                            <p:strVal val="#ppt_h"/>
                                          </p:val>
                                        </p:tav>
                                        <p:tav tm="100000">
                                          <p:val>
                                            <p:strVal val="#ppt_h"/>
                                          </p:val>
                                        </p:tav>
                                      </p:tavLst>
                                    </p:anim>
                                    <p:animEffect transition="in" filter="fade">
                                      <p:cBhvr>
                                        <p:cTn id="42" dur="1000"/>
                                        <p:tgtEl>
                                          <p:spTgt spid="16398"/>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5" presetClass="entr" presetSubtype="0" fill="hold" nodeType="click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500" decel="50000" fill="hold">
                                          <p:stCondLst>
                                            <p:cond delay="0"/>
                                          </p:stCondLst>
                                        </p:cTn>
                                        <p:tgtEl>
                                          <p:spTgt spid="21"/>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21"/>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21"/>
                                        </p:tgtEl>
                                        <p:attrNameLst>
                                          <p:attrName>ppt_w</p:attrName>
                                        </p:attrNameLst>
                                      </p:cBhvr>
                                      <p:tavLst>
                                        <p:tav tm="0">
                                          <p:val>
                                            <p:strVal val="#ppt_w*.05"/>
                                          </p:val>
                                        </p:tav>
                                        <p:tav tm="100000">
                                          <p:val>
                                            <p:strVal val="#ppt_w"/>
                                          </p:val>
                                        </p:tav>
                                      </p:tavLst>
                                    </p:anim>
                                    <p:anim calcmode="lin" valueType="num">
                                      <p:cBhvr>
                                        <p:cTn id="50" dur="1000" fill="hold"/>
                                        <p:tgtEl>
                                          <p:spTgt spid="21"/>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21"/>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21"/>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21"/>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21"/>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5" presetClass="entr" presetSubtype="0" fill="hold" nodeType="clickEffect">
                                  <p:stCondLst>
                                    <p:cond delay="0"/>
                                  </p:stCondLst>
                                  <p:childTnLst>
                                    <p:set>
                                      <p:cBhvr>
                                        <p:cTn id="58" dur="1" fill="hold">
                                          <p:stCondLst>
                                            <p:cond delay="0"/>
                                          </p:stCondLst>
                                        </p:cTn>
                                        <p:tgtEl>
                                          <p:spTgt spid="28"/>
                                        </p:tgtEl>
                                        <p:attrNameLst>
                                          <p:attrName>style.visibility</p:attrName>
                                        </p:attrNameLst>
                                      </p:cBhvr>
                                      <p:to>
                                        <p:strVal val="visible"/>
                                      </p:to>
                                    </p:set>
                                    <p:anim calcmode="lin" valueType="num">
                                      <p:cBhvr>
                                        <p:cTn id="59" dur="500" decel="50000" fill="hold">
                                          <p:stCondLst>
                                            <p:cond delay="0"/>
                                          </p:stCondLst>
                                        </p:cTn>
                                        <p:tgtEl>
                                          <p:spTgt spid="28"/>
                                        </p:tgtEl>
                                        <p:attrNameLst>
                                          <p:attrName>style.rotation</p:attrName>
                                        </p:attrNameLst>
                                      </p:cBhvr>
                                      <p:tavLst>
                                        <p:tav tm="0">
                                          <p:val>
                                            <p:fltVal val="-90"/>
                                          </p:val>
                                        </p:tav>
                                        <p:tav tm="100000">
                                          <p:val>
                                            <p:fltVal val="0"/>
                                          </p:val>
                                        </p:tav>
                                      </p:tavLst>
                                    </p:anim>
                                    <p:anim calcmode="lin" valueType="num">
                                      <p:cBhvr>
                                        <p:cTn id="60" dur="500" decel="50000" fill="hold">
                                          <p:stCondLst>
                                            <p:cond delay="0"/>
                                          </p:stCondLst>
                                        </p:cTn>
                                        <p:tgtEl>
                                          <p:spTgt spid="28"/>
                                        </p:tgtEl>
                                        <p:attrNameLst>
                                          <p:attrName>ppt_w</p:attrName>
                                        </p:attrNameLst>
                                      </p:cBhvr>
                                      <p:tavLst>
                                        <p:tav tm="0">
                                          <p:val>
                                            <p:strVal val="#ppt_w"/>
                                          </p:val>
                                        </p:tav>
                                        <p:tav tm="100000">
                                          <p:val>
                                            <p:strVal val="#ppt_w*.05"/>
                                          </p:val>
                                        </p:tav>
                                      </p:tavLst>
                                    </p:anim>
                                    <p:anim calcmode="lin" valueType="num">
                                      <p:cBhvr>
                                        <p:cTn id="61" dur="500" accel="50000" fill="hold">
                                          <p:stCondLst>
                                            <p:cond delay="500"/>
                                          </p:stCondLst>
                                        </p:cTn>
                                        <p:tgtEl>
                                          <p:spTgt spid="28"/>
                                        </p:tgtEl>
                                        <p:attrNameLst>
                                          <p:attrName>ppt_w</p:attrName>
                                        </p:attrNameLst>
                                      </p:cBhvr>
                                      <p:tavLst>
                                        <p:tav tm="0">
                                          <p:val>
                                            <p:strVal val="#ppt_w*.05"/>
                                          </p:val>
                                        </p:tav>
                                        <p:tav tm="100000">
                                          <p:val>
                                            <p:strVal val="#ppt_w"/>
                                          </p:val>
                                        </p:tav>
                                      </p:tavLst>
                                    </p:anim>
                                    <p:anim calcmode="lin" valueType="num">
                                      <p:cBhvr>
                                        <p:cTn id="62" dur="1000" fill="hold"/>
                                        <p:tgtEl>
                                          <p:spTgt spid="28"/>
                                        </p:tgtEl>
                                        <p:attrNameLst>
                                          <p:attrName>ppt_h</p:attrName>
                                        </p:attrNameLst>
                                      </p:cBhvr>
                                      <p:tavLst>
                                        <p:tav tm="0">
                                          <p:val>
                                            <p:strVal val="#ppt_h"/>
                                          </p:val>
                                        </p:tav>
                                        <p:tav tm="100000">
                                          <p:val>
                                            <p:strVal val="#ppt_h"/>
                                          </p:val>
                                        </p:tav>
                                      </p:tavLst>
                                    </p:anim>
                                    <p:anim calcmode="lin" valueType="num">
                                      <p:cBhvr>
                                        <p:cTn id="63" dur="500" decel="50000" fill="hold">
                                          <p:stCondLst>
                                            <p:cond delay="0"/>
                                          </p:stCondLst>
                                        </p:cTn>
                                        <p:tgtEl>
                                          <p:spTgt spid="28"/>
                                        </p:tgtEl>
                                        <p:attrNameLst>
                                          <p:attrName>ppt_x</p:attrName>
                                        </p:attrNameLst>
                                      </p:cBhvr>
                                      <p:tavLst>
                                        <p:tav tm="0">
                                          <p:val>
                                            <p:strVal val="#ppt_x+.4"/>
                                          </p:val>
                                        </p:tav>
                                        <p:tav tm="100000">
                                          <p:val>
                                            <p:strVal val="#ppt_x"/>
                                          </p:val>
                                        </p:tav>
                                      </p:tavLst>
                                    </p:anim>
                                    <p:anim calcmode="lin" valueType="num">
                                      <p:cBhvr>
                                        <p:cTn id="64" dur="500" decel="50000" fill="hold">
                                          <p:stCondLst>
                                            <p:cond delay="0"/>
                                          </p:stCondLst>
                                        </p:cTn>
                                        <p:tgtEl>
                                          <p:spTgt spid="28"/>
                                        </p:tgtEl>
                                        <p:attrNameLst>
                                          <p:attrName>ppt_y</p:attrName>
                                        </p:attrNameLst>
                                      </p:cBhvr>
                                      <p:tavLst>
                                        <p:tav tm="0">
                                          <p:val>
                                            <p:strVal val="#ppt_y-.2"/>
                                          </p:val>
                                        </p:tav>
                                        <p:tav tm="100000">
                                          <p:val>
                                            <p:strVal val="#ppt_y+.1"/>
                                          </p:val>
                                        </p:tav>
                                      </p:tavLst>
                                    </p:anim>
                                    <p:anim calcmode="lin" valueType="num">
                                      <p:cBhvr>
                                        <p:cTn id="65" dur="500" accel="50000" fill="hold">
                                          <p:stCondLst>
                                            <p:cond delay="500"/>
                                          </p:stCondLst>
                                        </p:cTn>
                                        <p:tgtEl>
                                          <p:spTgt spid="28"/>
                                        </p:tgtEl>
                                        <p:attrNameLst>
                                          <p:attrName>ppt_y</p:attrName>
                                        </p:attrNameLst>
                                      </p:cBhvr>
                                      <p:tavLst>
                                        <p:tav tm="0">
                                          <p:val>
                                            <p:strVal val="#ppt_y+.1"/>
                                          </p:val>
                                        </p:tav>
                                        <p:tav tm="100000">
                                          <p:val>
                                            <p:strVal val="#ppt_y"/>
                                          </p:val>
                                        </p:tav>
                                      </p:tavLst>
                                    </p:anim>
                                    <p:animEffect transition="in" filter="fade">
                                      <p:cBhvr>
                                        <p:cTn id="66" dur="1000" decel="50000">
                                          <p:stCondLst>
                                            <p:cond delay="0"/>
                                          </p:stCondLst>
                                        </p:cTn>
                                        <p:tgtEl>
                                          <p:spTgt spid="28"/>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4" fill="hold" grpId="0" nodeType="clickEffect">
                                  <p:stCondLst>
                                    <p:cond delay="0"/>
                                  </p:stCondLst>
                                  <p:childTnLst>
                                    <p:set>
                                      <p:cBhvr>
                                        <p:cTn id="70" dur="1" fill="hold">
                                          <p:stCondLst>
                                            <p:cond delay="0"/>
                                          </p:stCondLst>
                                        </p:cTn>
                                        <p:tgtEl>
                                          <p:spTgt spid="24"/>
                                        </p:tgtEl>
                                        <p:attrNameLst>
                                          <p:attrName>style.visibility</p:attrName>
                                        </p:attrNameLst>
                                      </p:cBhvr>
                                      <p:to>
                                        <p:strVal val="visible"/>
                                      </p:to>
                                    </p:set>
                                    <p:animEffect transition="in" filter="wipe(down)">
                                      <p:cBhvr>
                                        <p:cTn id="7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6388" grpId="0" animBg="1"/>
      <p:bldP spid="16397" grpId="0" animBg="1"/>
      <p:bldP spid="3" grpId="0"/>
      <p:bldP spid="24" grpId="0" animBg="1"/>
      <p:bldP spid="16398" grpId="0" animBg="1"/>
    </p:bldLst>
  </p:timing>
</p:sld>
</file>

<file path=ppt/theme/theme1.xml><?xml version="1.0" encoding="utf-8"?>
<a:theme xmlns:a="http://schemas.openxmlformats.org/drawingml/2006/main" name="默认设计模板">
  <a:themeElements>
    <a:clrScheme name="紫红色">
      <a:dk1>
        <a:sysClr val="windowText" lastClr="000000"/>
      </a:dk1>
      <a:lt1>
        <a:sysClr val="window" lastClr="FFFFFF"/>
      </a:lt1>
      <a:dk2>
        <a:srgbClr val="454551"/>
      </a:dk2>
      <a:lt2>
        <a:srgbClr val="D8D9DC"/>
      </a:lt2>
      <a:accent1>
        <a:srgbClr val="E32D91"/>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默认设计模板">
      <a:majorFont>
        <a:latin typeface="Arial"/>
        <a:ea typeface="宋体"/>
        <a:cs typeface=""/>
      </a:majorFont>
      <a:minorFont>
        <a:latin typeface="Arial"/>
        <a:ea typeface="宋体"/>
        <a:cs typeface=""/>
      </a:minorFont>
    </a:fontScheme>
    <a:fmtScheme name="反射">
      <a:fillStyleLst>
        <a:solidFill>
          <a:schemeClr val="phClr"/>
        </a:solidFill>
        <a:gradFill rotWithShape="1">
          <a:gsLst>
            <a:gs pos="0">
              <a:schemeClr val="phClr">
                <a:tint val="50000"/>
                <a:alpha val="100000"/>
                <a:satMod val="140000"/>
                <a:lumMod val="105000"/>
              </a:schemeClr>
            </a:gs>
            <a:gs pos="41000">
              <a:schemeClr val="phClr">
                <a:tint val="57000"/>
                <a:satMod val="160000"/>
                <a:lumMod val="99000"/>
              </a:schemeClr>
            </a:gs>
            <a:gs pos="100000">
              <a:schemeClr val="phClr">
                <a:tint val="80000"/>
                <a:satMod val="180000"/>
                <a:lumMod val="104000"/>
              </a:schemeClr>
            </a:gs>
          </a:gsLst>
          <a:lin ang="5400000" scaled="1"/>
        </a:gradFill>
        <a:gradFill rotWithShape="1">
          <a:gsLst>
            <a:gs pos="0">
              <a:schemeClr val="phClr">
                <a:tint val="97000"/>
                <a:satMod val="115000"/>
                <a:lumMod val="114000"/>
              </a:schemeClr>
            </a:gs>
            <a:gs pos="60000">
              <a:schemeClr val="phClr">
                <a:tint val="100000"/>
                <a:shade val="96000"/>
                <a:satMod val="100000"/>
                <a:lumMod val="108000"/>
              </a:schemeClr>
            </a:gs>
            <a:gs pos="100000">
              <a:schemeClr val="phClr">
                <a:shade val="91000"/>
                <a:sat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38100" dist="25400" dir="5400000" rotWithShape="0">
              <a:srgbClr val="000000">
                <a:alpha val="28000"/>
              </a:srgbClr>
            </a:outerShdw>
          </a:effectLst>
        </a:effectStyle>
        <a:effectStyle>
          <a:effectLst>
            <a:outerShdw blurRad="50800" dist="31750" dir="5400000" sy="98000" rotWithShape="0">
              <a:srgbClr val="000000">
                <a:alpha val="47000"/>
              </a:srgbClr>
            </a:outerShdw>
          </a:effectLst>
          <a:scene3d>
            <a:camera prst="orthographicFront">
              <a:rot lat="0" lon="0" rev="0"/>
            </a:camera>
            <a:lightRig rig="twoPt" dir="t">
              <a:rot lat="0" lon="0" rev="4800000"/>
            </a:lightRig>
          </a:scene3d>
          <a:sp3d prstMaterial="matte">
            <a:bevelT w="25400" h="44450"/>
          </a:sp3d>
        </a:effectStyle>
        <a:effectStyle>
          <a:effectLst>
            <a:reflection blurRad="25400" stA="32000" endPos="28000" dist="8889" dir="5400000" sy="-100000" rotWithShape="0"/>
          </a:effectLst>
          <a:scene3d>
            <a:camera prst="orthographicFront">
              <a:rot lat="0" lon="0" rev="0"/>
            </a:camera>
            <a:lightRig rig="threePt" dir="t">
              <a:rot lat="0" lon="0" rev="4800000"/>
            </a:lightRig>
          </a:scene3d>
          <a:sp3d>
            <a:bevelT w="508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2314</TotalTime>
  <Words>6490</Words>
  <Application>Microsoft Office PowerPoint</Application>
  <PresentationFormat>全屏显示(4:3)</PresentationFormat>
  <Paragraphs>1007</Paragraphs>
  <Slides>85</Slides>
  <Notes>3</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85</vt:i4>
      </vt:variant>
    </vt:vector>
  </HeadingPairs>
  <TitlesOfParts>
    <vt:vector size="97" baseType="lpstr">
      <vt:lpstr>方正舒体</vt:lpstr>
      <vt:lpstr>黑体</vt:lpstr>
      <vt:lpstr>华文楷体</vt:lpstr>
      <vt:lpstr>华文中宋</vt:lpstr>
      <vt:lpstr>宋体</vt:lpstr>
      <vt:lpstr>Arial</vt:lpstr>
      <vt:lpstr>Blackadder ITC</vt:lpstr>
      <vt:lpstr>Comic Sans MS</vt:lpstr>
      <vt:lpstr>Courier New</vt:lpstr>
      <vt:lpstr>Symbol</vt:lpstr>
      <vt:lpstr>Times New Roman</vt:lpstr>
      <vt:lpstr>默认设计模板</vt:lpstr>
      <vt:lpstr>C++面向对象程序设计-教学要求</vt:lpstr>
      <vt:lpstr>主要参考书</vt:lpstr>
      <vt:lpstr>C++面向对象程序设计-教学要求</vt:lpstr>
      <vt:lpstr>C++面向对象程序设计-教学要求</vt:lpstr>
      <vt:lpstr>第1章 C++.NET面向对象程序设计概述</vt:lpstr>
      <vt:lpstr>1.1  面向过程与面向对象程序设计 </vt:lpstr>
      <vt:lpstr>1.1  面向过程与面向对象程序设计</vt:lpstr>
      <vt:lpstr>1.1  面向过程与面向对象程序设计</vt:lpstr>
      <vt:lpstr>1.1  面向过程与面向对象程序设计</vt:lpstr>
      <vt:lpstr>1.1  面向过程与面向对象程序设计</vt:lpstr>
      <vt:lpstr>1.1  面向过程与面向对象程序设计</vt:lpstr>
      <vt:lpstr>1.1  面向过程与面向对象程序设计</vt:lpstr>
      <vt:lpstr>1.1  面向过程与面向对象程序设计</vt:lpstr>
      <vt:lpstr>（5）程序范型对比：猫狗的结构化程序</vt:lpstr>
      <vt:lpstr>（5）程序范型对比：猫狗的ＯＯＰ程序</vt:lpstr>
      <vt:lpstr>1.1  面向过程与面向对象程序设计</vt:lpstr>
      <vt:lpstr>1.1  面向过程与面向对象程序设计</vt:lpstr>
      <vt:lpstr>1.2  面向对象程序语言的特征</vt:lpstr>
      <vt:lpstr>1.2  面向对象程序语言的特征</vt:lpstr>
      <vt:lpstr>1.2  面向对象程序语言的特征</vt:lpstr>
      <vt:lpstr>1.2  面向对象程序语言的特征</vt:lpstr>
      <vt:lpstr>1.2  面向对象程序语言的特征</vt:lpstr>
      <vt:lpstr>1.2  面向对象程序语言的特征</vt:lpstr>
      <vt:lpstr>1.2  面向对象程序语言的特征</vt:lpstr>
      <vt:lpstr>（6）继承的层次结构</vt:lpstr>
      <vt:lpstr>PowerPoint 演示文稿</vt:lpstr>
      <vt:lpstr>1.3 C++与面向对象程序设计</vt:lpstr>
      <vt:lpstr>1.3.1 C++简史</vt:lpstr>
      <vt:lpstr>1.3.1 C++简史</vt:lpstr>
      <vt:lpstr>1.3.2 C++的特点</vt:lpstr>
      <vt:lpstr>1.3.3 C++程序的结构</vt:lpstr>
      <vt:lpstr>1.3.3 C++程序的结构</vt:lpstr>
      <vt:lpstr>1.3.3 C++程序的结构</vt:lpstr>
      <vt:lpstr>1.3.4 标准C++程序设计</vt:lpstr>
      <vt:lpstr>1.3.4 标准C++程序设计</vt:lpstr>
      <vt:lpstr>1.3.4 标准C++程序设计</vt:lpstr>
      <vt:lpstr>1.3.4 标准C++程序设计</vt:lpstr>
      <vt:lpstr>1.3.4 标准C++程序设计</vt:lpstr>
      <vt:lpstr>1.4  数据输入与输出</vt:lpstr>
      <vt:lpstr>1.4.1 C++的数据类型</vt:lpstr>
      <vt:lpstr>1.4.2  流的概念</vt:lpstr>
      <vt:lpstr>1.4.2  流的概念</vt:lpstr>
      <vt:lpstr>1.4.3  cin和提取运算符&gt;&gt;</vt:lpstr>
      <vt:lpstr>1.4.3  cin和提取运算符&gt;&gt;</vt:lpstr>
      <vt:lpstr>1.4.3  cin和提取运算符&gt;&gt;</vt:lpstr>
      <vt:lpstr>1.4.3  cin和提取运算符&gt;&gt;</vt:lpstr>
      <vt:lpstr>1.4.3  cin和提取运算符&gt;&gt;</vt:lpstr>
      <vt:lpstr>2.3 cin和析取运符</vt:lpstr>
      <vt:lpstr>2.3 cin和析取运符</vt:lpstr>
      <vt:lpstr>2.3 cin和析取运符</vt:lpstr>
      <vt:lpstr>常见问题1: 输入类型错误</vt:lpstr>
      <vt:lpstr>常见问题2: 前一条getline输入过多符号</vt:lpstr>
      <vt:lpstr>常见问题3：getline没有读数据</vt:lpstr>
      <vt:lpstr>1.4.4  cout和插入运算符&lt;&lt;</vt:lpstr>
      <vt:lpstr>1.4.4  cout和插入运算符&lt;&lt;</vt:lpstr>
      <vt:lpstr>1.4.4  cout和插入运算符&lt;&lt;</vt:lpstr>
      <vt:lpstr>1.4.4  cout和插入运算符&lt;&lt;</vt:lpstr>
      <vt:lpstr>1.4.4  cout和插入运算符&lt;&lt;</vt:lpstr>
      <vt:lpstr>1.4.5  输出格式控制符</vt:lpstr>
      <vt:lpstr>1.4.5  输出格式控制符</vt:lpstr>
      <vt:lpstr>1.4.5  输出格式控制符</vt:lpstr>
      <vt:lpstr>1.4.6  数制基数</vt:lpstr>
      <vt:lpstr>1.4.6  数制基数</vt:lpstr>
      <vt:lpstr>1.4.7 string与字符串输入/输出</vt:lpstr>
      <vt:lpstr>1.4.7 string与字符串输入/输出</vt:lpstr>
      <vt:lpstr>1.4.7 string与字符串输入/输出</vt:lpstr>
      <vt:lpstr>1.4.7 string与字符串输入/输出</vt:lpstr>
      <vt:lpstr>1.4.8 数据输入的典型问题</vt:lpstr>
      <vt:lpstr>1.4.8 数据输入的典型问题</vt:lpstr>
      <vt:lpstr>PowerPoint 演示文稿</vt:lpstr>
      <vt:lpstr>1.4.8 数据输入的典型问题</vt:lpstr>
      <vt:lpstr>1.4.8 数据输入的典型问题</vt:lpstr>
      <vt:lpstr>常见问题1: 输入类型错误</vt:lpstr>
      <vt:lpstr>常见问题2: 前一条getline输入过多符号</vt:lpstr>
      <vt:lpstr>常见问题3：getline没有读数据</vt:lpstr>
      <vt:lpstr>1.5  编程实作——VC++ 2015编程简介</vt:lpstr>
      <vt:lpstr>1.5  编程实作——VC++ 2015编程简介</vt:lpstr>
      <vt:lpstr>1.5  编程实作——VC++ 2015编程简介</vt:lpstr>
      <vt:lpstr>PowerPoint 演示文稿</vt:lpstr>
      <vt:lpstr>1.5  编程实作——VC++ 2015编程简介</vt:lpstr>
      <vt:lpstr>1.5  编程实作——VC++ 2015编程简介</vt:lpstr>
      <vt:lpstr>PowerPoint 演示文稿</vt:lpstr>
      <vt:lpstr>PowerPoint 演示文稿</vt:lpstr>
      <vt:lpstr>PowerPoint 演示文稿</vt:lpstr>
      <vt:lpstr>PowerPoint 演示文稿</vt:lpstr>
    </vt:vector>
  </TitlesOfParts>
  <Company>cq</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C++.NET程序设计</dc:title>
  <dc:creator>dk</dc:creator>
  <cp:lastModifiedBy>Think</cp:lastModifiedBy>
  <cp:revision>141</cp:revision>
  <dcterms:created xsi:type="dcterms:W3CDTF">2009-10-08T06:48:42Z</dcterms:created>
  <dcterms:modified xsi:type="dcterms:W3CDTF">2017-09-04T02:52:21Z</dcterms:modified>
</cp:coreProperties>
</file>