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4"/>
  </p:handoutMasterIdLst>
  <p:sldIdLst>
    <p:sldId id="2891" r:id="rId3"/>
    <p:sldId id="321" r:id="rId4"/>
    <p:sldId id="322" r:id="rId5"/>
    <p:sldId id="396" r:id="rId7"/>
    <p:sldId id="397" r:id="rId8"/>
    <p:sldId id="391" r:id="rId9"/>
    <p:sldId id="519" r:id="rId10"/>
    <p:sldId id="520" r:id="rId11"/>
    <p:sldId id="2960" r:id="rId12"/>
    <p:sldId id="399" r:id="rId13"/>
    <p:sldId id="358" r:id="rId14"/>
    <p:sldId id="393" r:id="rId15"/>
    <p:sldId id="405" r:id="rId16"/>
    <p:sldId id="2962" r:id="rId17"/>
    <p:sldId id="325" r:id="rId18"/>
    <p:sldId id="1806" r:id="rId19"/>
    <p:sldId id="327" r:id="rId20"/>
    <p:sldId id="328" r:id="rId21"/>
    <p:sldId id="332" r:id="rId22"/>
    <p:sldId id="406" r:id="rId23"/>
    <p:sldId id="2964" r:id="rId24"/>
    <p:sldId id="2986" r:id="rId25"/>
    <p:sldId id="2965" r:id="rId26"/>
    <p:sldId id="2966" r:id="rId27"/>
    <p:sldId id="2968" r:id="rId28"/>
    <p:sldId id="2967" r:id="rId29"/>
    <p:sldId id="339" r:id="rId30"/>
    <p:sldId id="340" r:id="rId31"/>
    <p:sldId id="341" r:id="rId32"/>
    <p:sldId id="342" r:id="rId33"/>
    <p:sldId id="343" r:id="rId34"/>
    <p:sldId id="344" r:id="rId35"/>
    <p:sldId id="347" r:id="rId36"/>
    <p:sldId id="348" r:id="rId37"/>
    <p:sldId id="350" r:id="rId38"/>
    <p:sldId id="352" r:id="rId39"/>
    <p:sldId id="353" r:id="rId40"/>
    <p:sldId id="354" r:id="rId41"/>
    <p:sldId id="355" r:id="rId42"/>
    <p:sldId id="2969" r:id="rId43"/>
    <p:sldId id="389" r:id="rId44"/>
    <p:sldId id="2970" r:id="rId45"/>
    <p:sldId id="2971" r:id="rId46"/>
    <p:sldId id="2972" r:id="rId47"/>
    <p:sldId id="2973" r:id="rId48"/>
    <p:sldId id="2974" r:id="rId49"/>
    <p:sldId id="2987" r:id="rId50"/>
    <p:sldId id="2975" r:id="rId51"/>
    <p:sldId id="2976" r:id="rId52"/>
    <p:sldId id="2978" r:id="rId53"/>
    <p:sldId id="2977" r:id="rId54"/>
    <p:sldId id="2979" r:id="rId55"/>
    <p:sldId id="2980" r:id="rId56"/>
    <p:sldId id="2981" r:id="rId57"/>
    <p:sldId id="2982" r:id="rId58"/>
    <p:sldId id="2983" r:id="rId59"/>
    <p:sldId id="408" r:id="rId60"/>
    <p:sldId id="2984" r:id="rId61"/>
    <p:sldId id="2985" r:id="rId62"/>
    <p:sldId id="1617" r:id="rId63"/>
  </p:sldIdLst>
  <p:sldSz cx="12190095" cy="6858000"/>
  <p:notesSz cx="7099300" cy="10234295"/>
  <p:custDataLst>
    <p:tags r:id="rId69"/>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638" autoAdjust="0"/>
  </p:normalViewPr>
  <p:slideViewPr>
    <p:cSldViewPr>
      <p:cViewPr varScale="1">
        <p:scale>
          <a:sx n="56" d="100"/>
          <a:sy n="56" d="100"/>
        </p:scale>
        <p:origin x="993" y="36"/>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xml"/><Relationship Id="rId68" Type="http://schemas.openxmlformats.org/officeDocument/2006/relationships/commentAuthors" Target="commentAuthors.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endParaRPr lang="zh-CN" altLang="en-US" dirty="0"/>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endParaRPr lang="zh-CN" altLang="en-US" dirty="0"/>
          </a:p>
          <a:p>
            <a:pPr lvl="1"/>
            <a:r>
              <a:rPr lang="zh-CN" altLang="en-US" dirty="0"/>
              <a:t>第二级单击此处编辑</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endParaRPr lang="zh-CN" altLang="en-US" dirty="0"/>
          </a:p>
          <a:p>
            <a:pPr lvl="1" eaLnBrk="1" latinLnBrk="0" hangingPunct="1"/>
            <a:r>
              <a:rPr lang="zh-CN" altLang="en-US" dirty="0"/>
              <a:t>第二级</a:t>
            </a:r>
            <a:endParaRPr lang="zh-CN" altLang="en-US" dirty="0"/>
          </a:p>
          <a:p>
            <a:pPr lvl="2" eaLnBrk="1" latinLnBrk="0" hangingPunct="1"/>
            <a:r>
              <a:rPr lang="zh-CN" altLang="en-US" dirty="0"/>
              <a:t>第三级</a:t>
            </a:r>
            <a:endParaRPr lang="zh-CN" altLang="en-US" dirty="0"/>
          </a:p>
          <a:p>
            <a:pPr lvl="3" eaLnBrk="1" latinLnBrk="0" hangingPunct="1"/>
            <a:r>
              <a:rPr lang="zh-CN" altLang="en-US" dirty="0"/>
              <a:t>第四级</a:t>
            </a:r>
            <a:endParaRPr lang="zh-CN" altLang="en-US" dirty="0"/>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r>
              <a:rPr lang="zh-CN" altLang="en-US"/>
              <a:t>©Copyright Xinjun Mao</a:t>
            </a: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3.emf"/><Relationship Id="rId1"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2299" y="2798599"/>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软件设计基础</a:t>
            </a:r>
            <a:endParaRPr lang="zh-CN" altLang="en-US" b="1"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 </a:t>
            </a:r>
            <a:r>
              <a:rPr lang="zh-CN" altLang="en-US" dirty="0"/>
              <a:t>设计的多样性和差异性：质量</a:t>
            </a:r>
            <a:endParaRPr lang="zh-CN" altLang="en-US" dirty="0"/>
          </a:p>
        </p:txBody>
      </p:sp>
      <p:sp>
        <p:nvSpPr>
          <p:cNvPr id="6" name="圆角矩形 5"/>
          <p:cNvSpPr/>
          <p:nvPr/>
        </p:nvSpPr>
        <p:spPr>
          <a:xfrm>
            <a:off x="910630" y="2990549"/>
            <a:ext cx="2412268" cy="10801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用户需求</a:t>
            </a:r>
            <a:endParaRPr lang="zh-CN" altLang="en-US" sz="2800" dirty="0">
              <a:latin typeface="微软雅黑" panose="020B0503020204020204" charset="-122"/>
              <a:ea typeface="微软雅黑" panose="020B0503020204020204" charset="-122"/>
            </a:endParaRPr>
          </a:p>
        </p:txBody>
      </p:sp>
      <p:cxnSp>
        <p:nvCxnSpPr>
          <p:cNvPr id="9" name="直接箭头连接符 8"/>
          <p:cNvCxnSpPr>
            <a:stCxn id="6" idx="3"/>
            <a:endCxn id="16" idx="1"/>
          </p:cNvCxnSpPr>
          <p:nvPr/>
        </p:nvCxnSpPr>
        <p:spPr>
          <a:xfrm flipV="1">
            <a:off x="3322898" y="1871187"/>
            <a:ext cx="2772308" cy="165942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3"/>
            <a:endCxn id="17" idx="1"/>
          </p:cNvCxnSpPr>
          <p:nvPr/>
        </p:nvCxnSpPr>
        <p:spPr>
          <a:xfrm>
            <a:off x="3322898" y="3530609"/>
            <a:ext cx="2772308"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18" idx="1"/>
          </p:cNvCxnSpPr>
          <p:nvPr/>
        </p:nvCxnSpPr>
        <p:spPr>
          <a:xfrm>
            <a:off x="3322898" y="3530609"/>
            <a:ext cx="2772309" cy="165749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6095206" y="1124744"/>
            <a:ext cx="2952750" cy="1492885"/>
          </a:xfrm>
          <a:prstGeom prst="rect">
            <a:avLst/>
          </a:prstGeom>
        </p:spPr>
      </p:pic>
      <p:pic>
        <p:nvPicPr>
          <p:cNvPr id="17" name="图片 16"/>
          <p:cNvPicPr>
            <a:picLocks noChangeAspect="1"/>
          </p:cNvPicPr>
          <p:nvPr/>
        </p:nvPicPr>
        <p:blipFill>
          <a:blip r:embed="rId2"/>
          <a:stretch>
            <a:fillRect/>
          </a:stretch>
        </p:blipFill>
        <p:spPr>
          <a:xfrm>
            <a:off x="6095206" y="2695044"/>
            <a:ext cx="2952328" cy="1671129"/>
          </a:xfrm>
          <a:prstGeom prst="rect">
            <a:avLst/>
          </a:prstGeom>
        </p:spPr>
      </p:pic>
      <p:pic>
        <p:nvPicPr>
          <p:cNvPr id="18" name="图片 17"/>
          <p:cNvPicPr>
            <a:picLocks noChangeAspect="1"/>
          </p:cNvPicPr>
          <p:nvPr/>
        </p:nvPicPr>
        <p:blipFill>
          <a:blip r:embed="rId3"/>
          <a:stretch>
            <a:fillRect/>
          </a:stretch>
        </p:blipFill>
        <p:spPr>
          <a:xfrm>
            <a:off x="6095207" y="4397533"/>
            <a:ext cx="2952115" cy="1581150"/>
          </a:xfrm>
          <a:prstGeom prst="rect">
            <a:avLst/>
          </a:prstGeom>
        </p:spPr>
      </p:pic>
      <p:sp>
        <p:nvSpPr>
          <p:cNvPr id="19" name="文本框 18"/>
          <p:cNvSpPr txBox="1"/>
          <p:nvPr/>
        </p:nvSpPr>
        <p:spPr>
          <a:xfrm>
            <a:off x="550590" y="936141"/>
            <a:ext cx="4608512" cy="1815882"/>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800" dirty="0">
                <a:solidFill>
                  <a:schemeClr val="tx1"/>
                </a:solidFill>
                <a:latin typeface="微软雅黑" panose="020B0503020204020204" charset="-122"/>
                <a:ea typeface="微软雅黑" panose="020B0503020204020204" charset="-122"/>
              </a:rPr>
              <a:t>如何区分设计的</a:t>
            </a:r>
            <a:r>
              <a:rPr lang="zh-CN" altLang="en-US" sz="2800" dirty="0">
                <a:solidFill>
                  <a:srgbClr val="C00000"/>
                </a:solidFill>
                <a:latin typeface="微软雅黑" panose="020B0503020204020204" charset="-122"/>
                <a:ea typeface="微软雅黑" panose="020B0503020204020204" charset="-122"/>
              </a:rPr>
              <a:t>差异性</a:t>
            </a:r>
            <a:r>
              <a:rPr lang="zh-CN" altLang="en-US" sz="2800" dirty="0">
                <a:solidFill>
                  <a:schemeClr val="tx1"/>
                </a:solidFill>
                <a:latin typeface="微软雅黑" panose="020B0503020204020204" charset="-122"/>
                <a:ea typeface="微软雅黑" panose="020B0503020204020204" charset="-122"/>
              </a:rPr>
              <a:t>？</a:t>
            </a:r>
            <a:endParaRPr lang="en-US" altLang="zh-CN"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chemeClr val="tx1"/>
                </a:solidFill>
                <a:latin typeface="微软雅黑" panose="020B0503020204020204" charset="-122"/>
                <a:ea typeface="微软雅黑" panose="020B0503020204020204" charset="-122"/>
              </a:rPr>
              <a:t>如何评价设计的</a:t>
            </a:r>
            <a:r>
              <a:rPr lang="zh-CN" altLang="en-US" sz="2800" dirty="0">
                <a:solidFill>
                  <a:srgbClr val="C00000"/>
                </a:solidFill>
                <a:latin typeface="微软雅黑" panose="020B0503020204020204" charset="-122"/>
                <a:ea typeface="微软雅黑" panose="020B0503020204020204" charset="-122"/>
              </a:rPr>
              <a:t>优劣</a:t>
            </a:r>
            <a:r>
              <a:rPr lang="zh-CN" altLang="en-US" sz="2800" dirty="0">
                <a:solidFill>
                  <a:schemeClr val="tx1"/>
                </a:solidFill>
                <a:latin typeface="微软雅黑" panose="020B0503020204020204" charset="-122"/>
                <a:ea typeface="微软雅黑" panose="020B0503020204020204" charset="-122"/>
              </a:rPr>
              <a:t>？</a:t>
            </a:r>
            <a:endParaRPr lang="en-US" altLang="zh-CN" sz="2800" dirty="0">
              <a:solidFill>
                <a:schemeClr val="tx1"/>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chemeClr val="tx1"/>
                </a:solidFill>
                <a:latin typeface="微软雅黑" panose="020B0503020204020204" charset="-122"/>
                <a:ea typeface="微软雅黑" panose="020B0503020204020204" charset="-122"/>
              </a:rPr>
              <a:t>除了满足需求之外，设计还需要</a:t>
            </a:r>
            <a:r>
              <a:rPr lang="zh-CN" altLang="en-US" sz="2800" dirty="0">
                <a:solidFill>
                  <a:srgbClr val="C00000"/>
                </a:solidFill>
                <a:latin typeface="微软雅黑" panose="020B0503020204020204" charset="-122"/>
                <a:ea typeface="微软雅黑" panose="020B0503020204020204" charset="-122"/>
              </a:rPr>
              <a:t>注意哪些要素</a:t>
            </a:r>
            <a:r>
              <a:rPr lang="zh-CN" altLang="en-US" sz="2800" dirty="0">
                <a:solidFill>
                  <a:schemeClr val="tx1"/>
                </a:solidFill>
                <a:latin typeface="微软雅黑" panose="020B0503020204020204" charset="-122"/>
                <a:ea typeface="微软雅黑" panose="020B0503020204020204" charset="-122"/>
              </a:rPr>
              <a:t>？</a:t>
            </a:r>
            <a:endParaRPr lang="zh-CN" altLang="en-US" sz="28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9265126" y="1640999"/>
            <a:ext cx="2050660"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cs typeface="微软雅黑" panose="020B0503020204020204" charset="-122"/>
              </a:rPr>
              <a:t>设计结果</a:t>
            </a:r>
            <a:r>
              <a:rPr lang="en-US" altLang="zh-CN" sz="2800" dirty="0">
                <a:solidFill>
                  <a:srgbClr val="C00000"/>
                </a:solidFill>
                <a:latin typeface="微软雅黑" panose="020B0503020204020204" charset="-122"/>
                <a:ea typeface="微软雅黑" panose="020B0503020204020204" charset="-122"/>
                <a:cs typeface="微软雅黑" panose="020B0503020204020204" charset="-122"/>
              </a:rPr>
              <a:t>1</a:t>
            </a:r>
            <a:endParaRPr lang="en-US" altLang="zh-CN" sz="28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9265126" y="3319211"/>
            <a:ext cx="1942648"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cs typeface="微软雅黑" panose="020B0503020204020204" charset="-122"/>
              </a:rPr>
              <a:t>设计结果</a:t>
            </a:r>
            <a:r>
              <a:rPr lang="en-US" altLang="zh-CN" sz="2800" dirty="0">
                <a:solidFill>
                  <a:srgbClr val="C00000"/>
                </a:solidFill>
                <a:latin typeface="微软雅黑" panose="020B0503020204020204" charset="-122"/>
                <a:ea typeface="微软雅黑" panose="020B0503020204020204" charset="-122"/>
                <a:cs typeface="微软雅黑" panose="020B0503020204020204" charset="-122"/>
              </a:rPr>
              <a:t>2</a:t>
            </a:r>
            <a:endParaRPr lang="en-US" altLang="zh-CN" sz="28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9281494" y="5096102"/>
            <a:ext cx="1926280"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cs typeface="微软雅黑" panose="020B0503020204020204" charset="-122"/>
              </a:rPr>
              <a:t>设计结果</a:t>
            </a:r>
            <a:r>
              <a:rPr lang="en-US" altLang="zh-CN" sz="2800" dirty="0">
                <a:solidFill>
                  <a:srgbClr val="C00000"/>
                </a:solidFill>
                <a:latin typeface="微软雅黑" panose="020B0503020204020204" charset="-122"/>
                <a:ea typeface="微软雅黑" panose="020B0503020204020204" charset="-122"/>
                <a:cs typeface="微软雅黑" panose="020B0503020204020204" charset="-122"/>
              </a:rPr>
              <a:t>n</a:t>
            </a:r>
            <a:endParaRPr lang="en-US" altLang="zh-CN" sz="28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7" name="文本框 26"/>
          <p:cNvSpPr txBox="1"/>
          <p:nvPr/>
        </p:nvSpPr>
        <p:spPr>
          <a:xfrm>
            <a:off x="4336088" y="3053556"/>
            <a:ext cx="1069964"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cs typeface="微软雅黑" panose="020B0503020204020204" charset="-122"/>
              </a:rPr>
              <a:t>软件设计</a:t>
            </a:r>
            <a:endParaRPr lang="en-US" altLang="zh-CN" sz="2800"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622598" y="4747831"/>
            <a:ext cx="3713490" cy="167112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marL="457200" indent="-457200" algn="just">
              <a:buFont typeface="Wingdings" panose="05000000000000000000" pitchFamily="2" charset="2"/>
              <a:buChar char="p"/>
            </a:pPr>
            <a:r>
              <a:rPr lang="zh-CN" altLang="en-US" sz="2800" dirty="0">
                <a:solidFill>
                  <a:srgbClr val="C00000"/>
                </a:solidFill>
              </a:rPr>
              <a:t>软件设计是一个创作的过程</a:t>
            </a:r>
            <a:endParaRPr lang="en-US" altLang="zh-CN" sz="2800" dirty="0">
              <a:solidFill>
                <a:srgbClr val="C00000"/>
              </a:solidFill>
            </a:endParaRPr>
          </a:p>
          <a:p>
            <a:pPr marL="457200" indent="-457200" algn="just">
              <a:buFont typeface="Wingdings" panose="05000000000000000000" pitchFamily="2" charset="2"/>
              <a:buChar char="p"/>
            </a:pPr>
            <a:r>
              <a:rPr lang="zh-CN" altLang="en-US" sz="2800" dirty="0">
                <a:solidFill>
                  <a:srgbClr val="C00000"/>
                </a:solidFill>
              </a:rPr>
              <a:t>一个软件需求会有多种软件设计方案</a:t>
            </a:r>
            <a:endParaRPr lang="zh-CN" altLang="en-US" sz="2800" dirty="0">
              <a:solidFill>
                <a:srgbClr val="C00000"/>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软件设计的</a:t>
            </a:r>
            <a:r>
              <a:rPr lang="zh-CN" altLang="zh-CN" dirty="0">
                <a:effectLst/>
              </a:rPr>
              <a:t>质量</a:t>
            </a:r>
            <a:r>
              <a:rPr lang="zh-CN" altLang="en-US" dirty="0">
                <a:effectLst/>
              </a:rPr>
              <a:t>要求</a:t>
            </a:r>
            <a:endParaRPr lang="zh-CN" altLang="en-US" dirty="0"/>
          </a:p>
        </p:txBody>
      </p:sp>
      <p:sp>
        <p:nvSpPr>
          <p:cNvPr id="2" name="内容占位符 1"/>
          <p:cNvSpPr>
            <a:spLocks noGrp="1"/>
          </p:cNvSpPr>
          <p:nvPr>
            <p:ph idx="1"/>
          </p:nvPr>
        </p:nvSpPr>
        <p:spPr/>
        <p:txBody>
          <a:bodyPr>
            <a:normAutofit fontScale="85000" lnSpcReduction="10000"/>
          </a:bodyPr>
          <a:lstStyle/>
          <a:p>
            <a:r>
              <a:rPr lang="zh-CN" altLang="zh-CN" dirty="0">
                <a:solidFill>
                  <a:srgbClr val="C00000"/>
                </a:solidFill>
              </a:rPr>
              <a:t>正确性</a:t>
            </a:r>
            <a:endParaRPr lang="en-US" altLang="zh-CN" dirty="0">
              <a:solidFill>
                <a:srgbClr val="C00000"/>
              </a:solidFill>
            </a:endParaRPr>
          </a:p>
          <a:p>
            <a:pPr lvl="1"/>
            <a:r>
              <a:rPr lang="zh-CN" altLang="en-US" dirty="0"/>
              <a:t>正确</a:t>
            </a:r>
            <a:r>
              <a:rPr lang="zh-CN" altLang="zh-CN" dirty="0"/>
              <a:t>实现所有的软件需求项</a:t>
            </a:r>
            <a:r>
              <a:rPr lang="zh-CN" altLang="en-US" dirty="0"/>
              <a:t>；</a:t>
            </a:r>
            <a:r>
              <a:rPr lang="zh-CN" altLang="zh-CN" dirty="0"/>
              <a:t>设计元素间</a:t>
            </a:r>
            <a:r>
              <a:rPr lang="zh-CN" altLang="en-US" dirty="0"/>
              <a:t>无</a:t>
            </a:r>
            <a:r>
              <a:rPr lang="zh-CN" altLang="zh-CN" dirty="0"/>
              <a:t>逻辑冲突</a:t>
            </a:r>
            <a:r>
              <a:rPr lang="zh-CN" altLang="en-US" dirty="0"/>
              <a:t>；</a:t>
            </a:r>
            <a:r>
              <a:rPr lang="zh-CN" altLang="zh-CN" dirty="0"/>
              <a:t>在技术平台和软件项目的可用资源约束条件下，采用程序设计语言可完整地实现设计模型</a:t>
            </a:r>
            <a:endParaRPr lang="zh-CN" altLang="zh-CN" dirty="0"/>
          </a:p>
          <a:p>
            <a:r>
              <a:rPr lang="zh-CN" altLang="zh-CN" dirty="0">
                <a:solidFill>
                  <a:srgbClr val="C00000"/>
                </a:solidFill>
              </a:rPr>
              <a:t>充分性</a:t>
            </a:r>
            <a:endParaRPr lang="en-US" altLang="zh-CN" dirty="0">
              <a:solidFill>
                <a:srgbClr val="C00000"/>
              </a:solidFill>
            </a:endParaRPr>
          </a:p>
          <a:p>
            <a:pPr lvl="1"/>
            <a:r>
              <a:rPr lang="zh-CN" altLang="zh-CN" dirty="0"/>
              <a:t>所有的设计元素已充分细化，模型易于理解，编程人员勿需再面对影响软件功能和质量的技术抉择或权衡</a:t>
            </a:r>
            <a:endParaRPr lang="zh-CN" altLang="zh-CN" dirty="0"/>
          </a:p>
          <a:p>
            <a:r>
              <a:rPr lang="zh-CN" altLang="zh-CN" dirty="0">
                <a:solidFill>
                  <a:srgbClr val="C00000"/>
                </a:solidFill>
              </a:rPr>
              <a:t>优化性</a:t>
            </a:r>
            <a:endParaRPr lang="en-US" altLang="zh-CN" dirty="0">
              <a:solidFill>
                <a:srgbClr val="C00000"/>
              </a:solidFill>
            </a:endParaRPr>
          </a:p>
          <a:p>
            <a:pPr lvl="1"/>
            <a:r>
              <a:rPr lang="zh-CN" altLang="zh-CN" dirty="0"/>
              <a:t>以合理的、充分优化的方式实现软件需求</a:t>
            </a:r>
            <a:r>
              <a:rPr lang="zh-CN" altLang="zh-CN"/>
              <a:t>模型，目标</a:t>
            </a:r>
            <a:r>
              <a:rPr lang="zh-CN" altLang="zh-CN" dirty="0"/>
              <a:t>软件产品能够表现出良好的软件质量属性，尤其是正确性、有效性、可靠性和可修改性</a:t>
            </a:r>
            <a:endParaRPr lang="en-US" altLang="zh-CN" dirty="0"/>
          </a:p>
          <a:p>
            <a:r>
              <a:rPr lang="zh-CN" altLang="zh-CN" dirty="0">
                <a:solidFill>
                  <a:srgbClr val="C00000"/>
                </a:solidFill>
              </a:rPr>
              <a:t>简单性</a:t>
            </a:r>
            <a:endParaRPr lang="en-US" altLang="zh-CN" dirty="0">
              <a:solidFill>
                <a:srgbClr val="C00000"/>
              </a:solidFill>
            </a:endParaRPr>
          </a:p>
          <a:p>
            <a:pPr lvl="1"/>
            <a:r>
              <a:rPr lang="zh-CN" altLang="zh-CN" dirty="0"/>
              <a:t>模型中的模块的功能或职责尽可能简明易懂，模块间的关系简单直观，模型的结构尽可能自然地反映待解软件问题的结构</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“好”和“高质量”的软件设计</a:t>
            </a:r>
            <a:endParaRPr lang="zh-CN" altLang="en-US" dirty="0"/>
          </a:p>
        </p:txBody>
      </p:sp>
      <p:sp>
        <p:nvSpPr>
          <p:cNvPr id="2" name="内容占位符 1"/>
          <p:cNvSpPr>
            <a:spLocks noGrp="1"/>
          </p:cNvSpPr>
          <p:nvPr>
            <p:ph idx="1"/>
          </p:nvPr>
        </p:nvSpPr>
        <p:spPr/>
        <p:txBody>
          <a:bodyPr/>
          <a:lstStyle/>
          <a:p>
            <a:r>
              <a:rPr lang="zh-CN" altLang="en-US" dirty="0"/>
              <a:t>正确</a:t>
            </a:r>
            <a:endParaRPr lang="zh-CN" altLang="en-US" dirty="0"/>
          </a:p>
          <a:p>
            <a:r>
              <a:rPr lang="zh-CN" altLang="en-US" dirty="0"/>
              <a:t>可靠</a:t>
            </a:r>
            <a:endParaRPr lang="zh-CN" altLang="en-US" dirty="0"/>
          </a:p>
          <a:p>
            <a:r>
              <a:rPr lang="zh-CN" altLang="en-US" dirty="0"/>
              <a:t>可维护</a:t>
            </a:r>
            <a:endParaRPr lang="zh-CN" altLang="en-US" dirty="0"/>
          </a:p>
          <a:p>
            <a:r>
              <a:rPr lang="zh-CN" altLang="en-US" dirty="0"/>
              <a:t>可重用</a:t>
            </a:r>
            <a:endParaRPr lang="zh-CN" altLang="en-US" dirty="0"/>
          </a:p>
          <a:p>
            <a:r>
              <a:rPr lang="zh-CN" altLang="en-US" dirty="0"/>
              <a:t>可追踪</a:t>
            </a:r>
            <a:endParaRPr lang="zh-CN" altLang="en-US" dirty="0"/>
          </a:p>
          <a:p>
            <a:r>
              <a:rPr lang="zh-CN" altLang="en-US" dirty="0"/>
              <a:t>可移植</a:t>
            </a:r>
            <a:endParaRPr lang="zh-CN" altLang="en-US" dirty="0"/>
          </a:p>
          <a:p>
            <a:r>
              <a:rPr lang="zh-CN" altLang="en-US" dirty="0"/>
              <a:t>可互操作</a:t>
            </a:r>
            <a:endParaRPr lang="zh-CN" altLang="en-US" dirty="0"/>
          </a:p>
          <a:p>
            <a:r>
              <a:rPr lang="zh-CN" altLang="en-US" dirty="0"/>
              <a:t>有效</a:t>
            </a:r>
            <a:endParaRPr lang="en-US" altLang="zh-CN" dirty="0"/>
          </a:p>
          <a:p>
            <a:r>
              <a:rPr lang="en-US" altLang="zh-CN" dirty="0"/>
              <a:t>……</a:t>
            </a:r>
            <a:endParaRPr lang="zh-CN" altLang="en-US" dirty="0"/>
          </a:p>
          <a:p>
            <a:endParaRPr lang="zh-CN" altLang="en-US" dirty="0"/>
          </a:p>
        </p:txBody>
      </p:sp>
      <p:sp>
        <p:nvSpPr>
          <p:cNvPr id="6" name="矩形 5"/>
          <p:cNvSpPr/>
          <p:nvPr/>
        </p:nvSpPr>
        <p:spPr>
          <a:xfrm>
            <a:off x="5591150" y="1808820"/>
            <a:ext cx="5868652" cy="3744416"/>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457200" indent="-457200" algn="just">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sym typeface="+mn-ea"/>
              </a:rPr>
              <a:t>设计不仅要满足需求，还要有好的质量！</a:t>
            </a:r>
            <a:endParaRPr lang="en-US" altLang="zh-CN" sz="2800" dirty="0">
              <a:solidFill>
                <a:schemeClr val="lt1"/>
              </a:solidFill>
              <a:latin typeface="微软雅黑" panose="020B0503020204020204" charset="-122"/>
              <a:ea typeface="微软雅黑" panose="020B0503020204020204" charset="-122"/>
              <a:sym typeface="+mn-ea"/>
            </a:endParaRPr>
          </a:p>
          <a:p>
            <a:pPr marL="457200" indent="-4572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sym typeface="+mn-ea"/>
              </a:rPr>
              <a:t>要从多个利益相关者的角度来理解设计的“质量”</a:t>
            </a:r>
            <a:endParaRPr lang="en-US" altLang="zh-CN" sz="2800" dirty="0">
              <a:latin typeface="微软雅黑" panose="020B0503020204020204" charset="-122"/>
              <a:ea typeface="微软雅黑" panose="020B0503020204020204" charset="-122"/>
              <a:sym typeface="+mn-ea"/>
            </a:endParaRPr>
          </a:p>
          <a:p>
            <a:pPr marL="913130" lvl="1" indent="-457200" algn="just">
              <a:buFont typeface="Wingdings" panose="05000000000000000000" pitchFamily="2" charset="2"/>
              <a:buChar char="ü"/>
            </a:pPr>
            <a:r>
              <a:rPr lang="zh-CN" altLang="en-US" sz="2800" dirty="0">
                <a:solidFill>
                  <a:schemeClr val="lt1"/>
                </a:solidFill>
                <a:latin typeface="微软雅黑" panose="020B0503020204020204" charset="-122"/>
                <a:ea typeface="微软雅黑" panose="020B0503020204020204" charset="-122"/>
                <a:sym typeface="+mn-ea"/>
              </a:rPr>
              <a:t>用户、开发者、维护人员等</a:t>
            </a:r>
            <a:endParaRPr lang="zh-CN" altLang="en-US" sz="2800" dirty="0">
              <a:solidFill>
                <a:schemeClr val="lt1"/>
              </a:solidFill>
              <a:latin typeface="微软雅黑" panose="020B0503020204020204" charset="-122"/>
              <a:ea typeface="微软雅黑" panose="020B0503020204020204" charset="-122"/>
              <a:sym typeface="+mn-ea"/>
            </a:endParaRPr>
          </a:p>
          <a:p>
            <a:pPr marL="457200" indent="-457200" algn="just">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设计要内外兼修</a:t>
            </a:r>
            <a:endParaRPr lang="en-US" altLang="zh-CN" sz="2800" dirty="0">
              <a:solidFill>
                <a:schemeClr val="lt1"/>
              </a:solidFill>
              <a:latin typeface="微软雅黑" panose="020B0503020204020204" charset="-122"/>
              <a:ea typeface="微软雅黑" panose="020B0503020204020204" charset="-122"/>
            </a:endParaRPr>
          </a:p>
          <a:p>
            <a:pPr marL="913130" lvl="1" indent="-457200" algn="just">
              <a:buFont typeface="Wingdings" panose="05000000000000000000" pitchFamily="2" charset="2"/>
              <a:buChar char="ü"/>
            </a:pPr>
            <a:r>
              <a:rPr lang="zh-CN" altLang="en-US" sz="2800" dirty="0">
                <a:latin typeface="微软雅黑" panose="020B0503020204020204" charset="-122"/>
                <a:ea typeface="微软雅黑" panose="020B0503020204020204" charset="-122"/>
              </a:rPr>
              <a:t>内在质量和外在质量</a:t>
            </a:r>
            <a:endParaRPr lang="zh-CN" altLang="en-US"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t>“好的”、“高质量”的软件设计应满足什么要求？</a:t>
            </a:r>
            <a:endParaRPr lang="en-US" altLang="zh-CN" dirty="0"/>
          </a:p>
          <a:p>
            <a:r>
              <a:rPr lang="zh-CN" altLang="en-US" dirty="0"/>
              <a:t>确保软件设计的质量重要吗？为什么？</a:t>
            </a:r>
            <a:endParaRPr lang="en-US" altLang="zh-CN" dirty="0"/>
          </a:p>
          <a:p>
            <a:endParaRPr lang="zh-CN" altLang="en-US" dirty="0"/>
          </a:p>
        </p:txBody>
      </p:sp>
      <p:grpSp>
        <p:nvGrpSpPr>
          <p:cNvPr id="7" name="组合 6"/>
          <p:cNvGrpSpPr/>
          <p:nvPr/>
        </p:nvGrpSpPr>
        <p:grpSpPr>
          <a:xfrm>
            <a:off x="8687494" y="3573016"/>
            <a:ext cx="2705101" cy="2517206"/>
            <a:chOff x="7535366" y="1196752"/>
            <a:chExt cx="2705101" cy="2517206"/>
          </a:xfrm>
        </p:grpSpPr>
        <p:sp>
          <p:nvSpPr>
            <p:cNvPr id="8" name="矩形 7"/>
            <p:cNvSpPr/>
            <p:nvPr/>
          </p:nvSpPr>
          <p:spPr>
            <a:xfrm>
              <a:off x="7535367" y="2869459"/>
              <a:ext cx="2705100" cy="84449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讨论</a:t>
              </a:r>
              <a:endParaRPr lang="zh-CN" altLang="en-US" sz="2800" dirty="0">
                <a:solidFill>
                  <a:schemeClr val="lt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7535366" y="1196752"/>
              <a:ext cx="2705100" cy="1685925"/>
            </a:xfrm>
            <a:prstGeom prst="rect">
              <a:avLst/>
            </a:prstGeom>
          </p:spPr>
        </p:pic>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1.4 </a:t>
            </a:r>
            <a:r>
              <a:rPr lang="zh-CN" altLang="zh-CN" dirty="0"/>
              <a:t>软件设计的过程</a:t>
            </a:r>
            <a:endParaRPr lang="zh-CN" altLang="en-US" dirty="0"/>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550590" y="1340768"/>
          <a:ext cx="11011383" cy="3312368"/>
        </p:xfrm>
        <a:graphic>
          <a:graphicData uri="http://schemas.openxmlformats.org/presentationml/2006/ole">
            <mc:AlternateContent xmlns:mc="http://schemas.openxmlformats.org/markup-compatibility/2006">
              <mc:Choice xmlns:v="urn:schemas-microsoft-com:vml" Requires="v">
                <p:oleObj spid="_x0000_s1029" name="Visio" r:id="rId1" imgW="6614160" imgH="1985645" progId="Visio.Drawing.15">
                  <p:embed/>
                </p:oleObj>
              </mc:Choice>
              <mc:Fallback>
                <p:oleObj name="Visio" r:id="rId1" imgW="6614160" imgH="1985645" progId="Visio.Drawing.15">
                  <p:embed/>
                  <p:pic>
                    <p:nvPicPr>
                      <p:cNvPr id="0" name="Object 1"/>
                      <p:cNvPicPr>
                        <a:picLocks noChangeAspect="1" noChangeArrowheads="1"/>
                      </p:cNvPicPr>
                      <p:nvPr/>
                    </p:nvPicPr>
                    <p:blipFill>
                      <a:blip r:embed="rId2"/>
                      <a:srcRect/>
                      <a:stretch>
                        <a:fillRect/>
                      </a:stretch>
                    </p:blipFill>
                    <p:spPr bwMode="auto">
                      <a:xfrm>
                        <a:off x="550590" y="1340768"/>
                        <a:ext cx="11011383" cy="3312368"/>
                      </a:xfrm>
                      <a:prstGeom prst="rect">
                        <a:avLst/>
                      </a:prstGeom>
                      <a:noFill/>
                    </p:spPr>
                  </p:pic>
                </p:oleObj>
              </mc:Fallback>
            </mc:AlternateContent>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Grp="1" noChangeArrowheads="1"/>
          </p:cNvSpPr>
          <p:nvPr>
            <p:ph type="title"/>
          </p:nvPr>
        </p:nvSpPr>
        <p:spPr/>
        <p:txBody>
          <a:bodyPr/>
          <a:lstStyle/>
          <a:p>
            <a:r>
              <a:rPr lang="en-US" altLang="zh-CN" dirty="0"/>
              <a:t>1.4.1 </a:t>
            </a:r>
            <a:r>
              <a:rPr lang="zh-CN" altLang="zh-CN" dirty="0"/>
              <a:t>软件设计的过程</a:t>
            </a:r>
            <a:r>
              <a:rPr lang="en-US" altLang="zh-CN" dirty="0"/>
              <a:t> – </a:t>
            </a:r>
            <a:r>
              <a:rPr lang="zh-CN" altLang="en-US" dirty="0"/>
              <a:t>软件体系结构设计</a:t>
            </a:r>
            <a:endParaRPr lang="zh-CN" altLang="en-US" dirty="0"/>
          </a:p>
        </p:txBody>
      </p:sp>
      <p:sp>
        <p:nvSpPr>
          <p:cNvPr id="106503" name="Rectangle 7"/>
          <p:cNvSpPr>
            <a:spLocks noGrp="1" noChangeArrowheads="1"/>
          </p:cNvSpPr>
          <p:nvPr>
            <p:ph idx="1"/>
          </p:nvPr>
        </p:nvSpPr>
        <p:spPr/>
        <p:txBody>
          <a:bodyPr>
            <a:normAutofit/>
          </a:bodyPr>
          <a:lstStyle/>
          <a:p>
            <a:r>
              <a:rPr lang="zh-CN" altLang="en-US" dirty="0"/>
              <a:t>从</a:t>
            </a:r>
            <a:r>
              <a:rPr lang="zh-CN" altLang="zh-CN" dirty="0"/>
              <a:t>全局和宏观视角、站在最高抽象层次</a:t>
            </a:r>
            <a:r>
              <a:rPr lang="zh-CN" altLang="en-US" dirty="0"/>
              <a:t>来设计</a:t>
            </a:r>
            <a:r>
              <a:rPr lang="zh-CN" altLang="zh-CN" dirty="0"/>
              <a:t>软件系统</a:t>
            </a:r>
            <a:endParaRPr lang="en-US" altLang="zh-CN" dirty="0"/>
          </a:p>
          <a:p>
            <a:pPr lvl="1"/>
            <a:r>
              <a:rPr lang="zh-CN" altLang="en-US" dirty="0"/>
              <a:t>构成要素及其关系</a:t>
            </a:r>
            <a:endParaRPr lang="en-US" altLang="zh-CN" dirty="0"/>
          </a:p>
          <a:p>
            <a:pPr lvl="1"/>
            <a:r>
              <a:rPr lang="zh-CN" altLang="zh-CN" dirty="0"/>
              <a:t>职责分派</a:t>
            </a:r>
            <a:r>
              <a:rPr lang="zh-CN" altLang="en-US" dirty="0"/>
              <a:t>、</a:t>
            </a:r>
            <a:r>
              <a:rPr lang="zh-CN" altLang="zh-CN" dirty="0"/>
              <a:t>接口定义</a:t>
            </a:r>
            <a:endParaRPr lang="en-US" altLang="zh-CN" dirty="0"/>
          </a:p>
          <a:p>
            <a:pPr lvl="1"/>
            <a:r>
              <a:rPr lang="zh-CN" altLang="en-US" dirty="0"/>
              <a:t>相互交互</a:t>
            </a:r>
            <a:r>
              <a:rPr lang="zh-CN" altLang="zh-CN" dirty="0"/>
              <a:t>及协作行为</a:t>
            </a:r>
            <a:endParaRPr lang="zh-CN" altLang="en-US" dirty="0"/>
          </a:p>
          <a:p>
            <a:r>
              <a:rPr lang="zh-CN" altLang="en-US" dirty="0"/>
              <a:t>每个模块为“黑盒子”</a:t>
            </a:r>
            <a:endParaRPr lang="en-US" altLang="zh-CN" dirty="0"/>
          </a:p>
          <a:p>
            <a:r>
              <a:rPr lang="zh-CN" altLang="en-US" dirty="0"/>
              <a:t>设计关注的质量要素</a:t>
            </a:r>
            <a:endParaRPr lang="en-US" altLang="zh-CN" dirty="0"/>
          </a:p>
          <a:p>
            <a:pPr lvl="1"/>
            <a:r>
              <a:rPr lang="zh-CN" altLang="en-US" dirty="0"/>
              <a:t>可扩展、可维护、可重用、可移植、可互操作等等</a:t>
            </a:r>
            <a:endParaRPr lang="zh-CN" altLang="en-US" dirty="0"/>
          </a:p>
        </p:txBody>
      </p:sp>
      <p:sp>
        <p:nvSpPr>
          <p:cNvPr id="3" name="矩形 2"/>
          <p:cNvSpPr/>
          <p:nvPr/>
        </p:nvSpPr>
        <p:spPr>
          <a:xfrm>
            <a:off x="7859402" y="2024844"/>
            <a:ext cx="4068453" cy="190821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marL="457200" indent="-4572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要素：函数、方法、类、程序包</a:t>
            </a:r>
            <a:endParaRPr lang="en-US" altLang="zh-CN" sz="2800" dirty="0">
              <a:latin typeface="微软雅黑" panose="020B0503020204020204" charset="-122"/>
              <a:ea typeface="微软雅黑" panose="020B0503020204020204" charset="-122"/>
            </a:endParaRPr>
          </a:p>
          <a:p>
            <a:pPr marL="457200" indent="-4572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关系：依赖、交互</a:t>
            </a:r>
            <a:endParaRPr lang="en-US" altLang="zh-CN" sz="2800" dirty="0">
              <a:latin typeface="微软雅黑" panose="020B0503020204020204" charset="-122"/>
              <a:ea typeface="微软雅黑" panose="020B0503020204020204" charset="-122"/>
            </a:endParaRPr>
          </a:p>
          <a:p>
            <a:pPr marL="457200" indent="-4572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区别：粒度</a:t>
            </a:r>
            <a:endParaRPr lang="zh-CN" altLang="en-US"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示例：分层体系结构风格</a:t>
            </a:r>
            <a:endParaRPr lang="zh-CN" altLang="en-US" dirty="0"/>
          </a:p>
        </p:txBody>
      </p:sp>
      <p:graphicFrame>
        <p:nvGraphicFramePr>
          <p:cNvPr id="6" name="对象 5"/>
          <p:cNvGraphicFramePr>
            <a:graphicFrameLocks noChangeAspect="1"/>
          </p:cNvGraphicFramePr>
          <p:nvPr/>
        </p:nvGraphicFramePr>
        <p:xfrm>
          <a:off x="2026754" y="820419"/>
          <a:ext cx="7696886" cy="5632917"/>
        </p:xfrm>
        <a:graphic>
          <a:graphicData uri="http://schemas.openxmlformats.org/presentationml/2006/ole">
            <mc:AlternateContent xmlns:mc="http://schemas.openxmlformats.org/markup-compatibility/2006">
              <mc:Choice xmlns:v="urn:schemas-microsoft-com:vml" Requires="v">
                <p:oleObj spid="_x0000_s5123" name="Visio" r:id="rId1" imgW="5654675" imgH="4140835" progId="Visio.Drawing.11">
                  <p:embed/>
                </p:oleObj>
              </mc:Choice>
              <mc:Fallback>
                <p:oleObj name="Visio" r:id="rId1" imgW="5654675" imgH="4140835" progId="Visio.Drawing.11">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754" y="820419"/>
                        <a:ext cx="7696886" cy="5632917"/>
                      </a:xfrm>
                      <a:prstGeom prst="rect">
                        <a:avLst/>
                      </a:prstGeom>
                      <a:noFill/>
                    </p:spPr>
                  </p:pic>
                </p:oleObj>
              </mc:Fallback>
            </mc:AlternateContent>
          </a:graphicData>
        </a:graphic>
      </p:graphicFrame>
      <p:sp>
        <p:nvSpPr>
          <p:cNvPr id="2" name="文本框 1"/>
          <p:cNvSpPr txBox="1"/>
          <p:nvPr/>
        </p:nvSpPr>
        <p:spPr>
          <a:xfrm>
            <a:off x="9939664" y="5609640"/>
            <a:ext cx="112409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服务</a:t>
            </a:r>
            <a:endParaRPr lang="zh-CN" altLang="en-US" sz="2800" dirty="0">
              <a:solidFill>
                <a:srgbClr val="C00000"/>
              </a:solidFill>
              <a:latin typeface="微软雅黑" panose="020B0503020204020204" charset="-122"/>
              <a:ea typeface="微软雅黑" panose="020B0503020204020204" charset="-122"/>
            </a:endParaRPr>
          </a:p>
        </p:txBody>
      </p:sp>
      <p:sp>
        <p:nvSpPr>
          <p:cNvPr id="7" name="文本框 6"/>
          <p:cNvSpPr txBox="1"/>
          <p:nvPr/>
        </p:nvSpPr>
        <p:spPr>
          <a:xfrm>
            <a:off x="9939664" y="2967335"/>
            <a:ext cx="112409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业务</a:t>
            </a:r>
            <a:endParaRPr lang="zh-CN" altLang="en-US" sz="2800" dirty="0">
              <a:solidFill>
                <a:srgbClr val="C00000"/>
              </a:solidFill>
              <a:latin typeface="微软雅黑" panose="020B0503020204020204" charset="-122"/>
              <a:ea typeface="微软雅黑" panose="020B0503020204020204" charset="-122"/>
            </a:endParaRPr>
          </a:p>
        </p:txBody>
      </p:sp>
      <p:sp>
        <p:nvSpPr>
          <p:cNvPr id="8" name="文本框 7"/>
          <p:cNvSpPr txBox="1"/>
          <p:nvPr/>
        </p:nvSpPr>
        <p:spPr>
          <a:xfrm>
            <a:off x="9911630" y="1248360"/>
            <a:ext cx="1152128"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界面</a:t>
            </a:r>
            <a:endParaRPr lang="zh-CN" altLang="en-US" sz="2800" dirty="0">
              <a:solidFill>
                <a:srgbClr val="C00000"/>
              </a:solidFill>
              <a:latin typeface="微软雅黑" panose="020B0503020204020204" charset="-122"/>
              <a:ea typeface="微软雅黑" panose="020B0503020204020204" charset="-122"/>
            </a:endParaRPr>
          </a:p>
        </p:txBody>
      </p:sp>
      <p:sp>
        <p:nvSpPr>
          <p:cNvPr id="9" name="文本框 8"/>
          <p:cNvSpPr txBox="1"/>
          <p:nvPr/>
        </p:nvSpPr>
        <p:spPr>
          <a:xfrm>
            <a:off x="82538" y="4113076"/>
            <a:ext cx="3563888"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合理地设计抽象层次和组织软构件是关键</a:t>
            </a:r>
            <a:endParaRPr lang="zh-CN" altLang="en-US" sz="2800" dirty="0">
              <a:solidFill>
                <a:srgbClr val="C00000"/>
              </a:solidFill>
              <a:latin typeface="微软雅黑" panose="020B0503020204020204" charset="-122"/>
              <a:ea typeface="微软雅黑" panose="020B0503020204020204" charset="-122"/>
            </a:endParaRPr>
          </a:p>
        </p:txBody>
      </p:sp>
      <p:sp>
        <p:nvSpPr>
          <p:cNvPr id="10" name="文本框 9"/>
          <p:cNvSpPr txBox="1"/>
          <p:nvPr/>
        </p:nvSpPr>
        <p:spPr>
          <a:xfrm>
            <a:off x="5051090" y="2060848"/>
            <a:ext cx="208823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交互和约束</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示例：软件体系结构设计</a:t>
            </a:r>
            <a:endParaRPr lang="zh-CN" altLang="en-US" dirty="0"/>
          </a:p>
        </p:txBody>
      </p:sp>
      <p:sp>
        <p:nvSpPr>
          <p:cNvPr id="2" name="内容占位符 1"/>
          <p:cNvSpPr>
            <a:spLocks noGrp="1"/>
          </p:cNvSpPr>
          <p:nvPr>
            <p:ph idx="1"/>
          </p:nvPr>
        </p:nvSpPr>
        <p:spPr/>
        <p:txBody>
          <a:bodyPr/>
          <a:lstStyle/>
          <a:p>
            <a:r>
              <a:rPr lang="zh-CN" altLang="en-US" dirty="0"/>
              <a:t>软构件及其之间的关系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38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611" y="2132856"/>
            <a:ext cx="10734731" cy="342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Grp="1" noChangeArrowheads="1"/>
          </p:cNvSpPr>
          <p:nvPr>
            <p:ph type="title"/>
          </p:nvPr>
        </p:nvSpPr>
        <p:spPr/>
        <p:txBody>
          <a:bodyPr/>
          <a:lstStyle/>
          <a:p>
            <a:r>
              <a:rPr lang="en-US" altLang="zh-CN" dirty="0"/>
              <a:t>1.4.2 </a:t>
            </a:r>
            <a:r>
              <a:rPr lang="zh-CN" altLang="zh-CN" dirty="0"/>
              <a:t>软件设计的过程</a:t>
            </a:r>
            <a:r>
              <a:rPr lang="en-US" altLang="zh-CN" dirty="0"/>
              <a:t> – </a:t>
            </a:r>
            <a:r>
              <a:rPr lang="zh-CN" altLang="en-US" dirty="0"/>
              <a:t>用户界面设计</a:t>
            </a:r>
            <a:endParaRPr lang="en-US" altLang="zh-CN" dirty="0"/>
          </a:p>
        </p:txBody>
      </p:sp>
      <p:sp>
        <p:nvSpPr>
          <p:cNvPr id="106503" name="Rectangle 7"/>
          <p:cNvSpPr>
            <a:spLocks noGrp="1" noChangeArrowheads="1"/>
          </p:cNvSpPr>
          <p:nvPr>
            <p:ph idx="1"/>
          </p:nvPr>
        </p:nvSpPr>
        <p:spPr/>
        <p:txBody>
          <a:bodyPr>
            <a:normAutofit/>
          </a:bodyPr>
          <a:lstStyle/>
          <a:p>
            <a:r>
              <a:rPr lang="zh-CN" altLang="en-US" dirty="0"/>
              <a:t>设计软件对外展示以及与用户进行交互的界面，关注软件如何与用户进行交互</a:t>
            </a:r>
            <a:endParaRPr lang="en-US" altLang="zh-CN" dirty="0"/>
          </a:p>
          <a:p>
            <a:pPr lvl="1"/>
            <a:r>
              <a:rPr lang="zh-CN" altLang="en-US" b="1" dirty="0">
                <a:solidFill>
                  <a:srgbClr val="C00000"/>
                </a:solidFill>
              </a:rPr>
              <a:t>输出</a:t>
            </a:r>
            <a:r>
              <a:rPr lang="zh-CN" altLang="en-US" dirty="0"/>
              <a:t>：告诉给用户的信息</a:t>
            </a:r>
            <a:endParaRPr lang="en-US" altLang="zh-CN" dirty="0"/>
          </a:p>
          <a:p>
            <a:pPr lvl="1"/>
            <a:r>
              <a:rPr lang="zh-CN" altLang="en-US" b="1" dirty="0">
                <a:solidFill>
                  <a:srgbClr val="C00000"/>
                </a:solidFill>
              </a:rPr>
              <a:t>输入</a:t>
            </a:r>
            <a:r>
              <a:rPr lang="zh-CN" altLang="en-US" dirty="0"/>
              <a:t>：需要用户提供的信息</a:t>
            </a:r>
            <a:endParaRPr lang="en-US" altLang="zh-CN" dirty="0"/>
          </a:p>
          <a:p>
            <a:pPr lvl="1"/>
            <a:endParaRPr lang="en-US" altLang="zh-CN" dirty="0"/>
          </a:p>
          <a:p>
            <a:r>
              <a:rPr lang="zh-CN" altLang="en-US" dirty="0"/>
              <a:t>设计关注的质量要素</a:t>
            </a:r>
            <a:endParaRPr lang="en-US" altLang="zh-CN" dirty="0"/>
          </a:p>
          <a:p>
            <a:pPr lvl="1"/>
            <a:r>
              <a:rPr lang="zh-CN" altLang="en-US" dirty="0"/>
              <a:t>直观、友好、易于操作和理解等</a:t>
            </a:r>
            <a:endParaRPr lang="en-US" altLang="zh-CN" dirty="0"/>
          </a:p>
        </p:txBody>
      </p:sp>
      <p:pic>
        <p:nvPicPr>
          <p:cNvPr id="5" name="图片 4" descr="监视"/>
          <p:cNvPicPr/>
          <p:nvPr/>
        </p:nvPicPr>
        <p:blipFill>
          <a:blip r:embed="rId1"/>
          <a:stretch>
            <a:fillRect/>
          </a:stretch>
        </p:blipFill>
        <p:spPr>
          <a:xfrm>
            <a:off x="7823398" y="1808820"/>
            <a:ext cx="3503229" cy="4357030"/>
          </a:xfrm>
          <a:prstGeom prst="rect">
            <a:avLst/>
          </a:prstGeom>
          <a:ln>
            <a:solidFill>
              <a:schemeClr val="tx1"/>
            </a:solid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1.4.3 </a:t>
            </a:r>
            <a:r>
              <a:rPr lang="zh-CN" altLang="zh-CN" dirty="0"/>
              <a:t>软件设计的过程</a:t>
            </a:r>
            <a:r>
              <a:rPr lang="en-US" altLang="zh-CN" dirty="0"/>
              <a:t> – </a:t>
            </a:r>
            <a:r>
              <a:rPr lang="zh-CN" altLang="en-US" dirty="0"/>
              <a:t>软件详细设计</a:t>
            </a:r>
            <a:endParaRPr lang="zh-CN" altLang="en-US" dirty="0"/>
          </a:p>
        </p:txBody>
      </p:sp>
      <p:sp>
        <p:nvSpPr>
          <p:cNvPr id="2" name="内容占位符 1"/>
          <p:cNvSpPr>
            <a:spLocks noGrp="1"/>
          </p:cNvSpPr>
          <p:nvPr>
            <p:ph idx="1"/>
          </p:nvPr>
        </p:nvSpPr>
        <p:spPr/>
        <p:txBody>
          <a:bodyPr/>
          <a:lstStyle/>
          <a:p>
            <a:r>
              <a:rPr lang="zh-CN" altLang="zh-CN" dirty="0"/>
              <a:t>对体系结构设计和人机交互设计成果进行细化和精化，获得高质量的、充分细化的软件设计模型</a:t>
            </a:r>
            <a:endParaRPr lang="en-US" altLang="zh-CN" dirty="0"/>
          </a:p>
          <a:p>
            <a:pPr lvl="1"/>
            <a:r>
              <a:rPr lang="zh-CN" altLang="en-US" b="1" dirty="0">
                <a:solidFill>
                  <a:srgbClr val="C00000"/>
                </a:solidFill>
              </a:rPr>
              <a:t>数据设计</a:t>
            </a:r>
            <a:r>
              <a:rPr lang="zh-CN" altLang="en-US" dirty="0"/>
              <a:t>：信息描述 </a:t>
            </a:r>
            <a:r>
              <a:rPr lang="zh-CN" altLang="en-US" dirty="0">
                <a:sym typeface="Wingdings" panose="05000000000000000000" pitchFamily="2" charset="2"/>
              </a:rPr>
              <a:t></a:t>
            </a:r>
            <a:r>
              <a:rPr lang="zh-CN" altLang="en-US" dirty="0"/>
              <a:t> 计算机可以处理的数据描述</a:t>
            </a:r>
            <a:endParaRPr lang="zh-CN" altLang="en-US" dirty="0"/>
          </a:p>
          <a:p>
            <a:pPr lvl="1"/>
            <a:r>
              <a:rPr lang="zh-CN" altLang="en-US" b="1" dirty="0">
                <a:solidFill>
                  <a:srgbClr val="C00000"/>
                </a:solidFill>
              </a:rPr>
              <a:t>接口设计</a:t>
            </a:r>
            <a:r>
              <a:rPr lang="zh-CN" altLang="en-US" dirty="0"/>
              <a:t>：构件提供的交互接口</a:t>
            </a:r>
            <a:endParaRPr lang="en-US" altLang="zh-CN" dirty="0"/>
          </a:p>
          <a:p>
            <a:pPr lvl="1"/>
            <a:r>
              <a:rPr lang="zh-CN" altLang="en-US" b="1" dirty="0">
                <a:solidFill>
                  <a:srgbClr val="C00000"/>
                </a:solidFill>
              </a:rPr>
              <a:t>类设计</a:t>
            </a:r>
            <a:r>
              <a:rPr lang="zh-CN" altLang="en-US" dirty="0"/>
              <a:t>：细化各个类设计，包括属性、操作、状态等</a:t>
            </a:r>
            <a:endParaRPr lang="en-US" altLang="zh-CN" dirty="0"/>
          </a:p>
          <a:p>
            <a:pPr lvl="1"/>
            <a:r>
              <a:rPr lang="zh-CN" altLang="en-US" b="1" dirty="0">
                <a:solidFill>
                  <a:srgbClr val="C00000"/>
                </a:solidFill>
              </a:rPr>
              <a:t>算法设计</a:t>
            </a:r>
            <a:r>
              <a:rPr lang="zh-CN" altLang="en-US" dirty="0"/>
              <a:t>：实现特定功能的具体执行流程和算法</a:t>
            </a:r>
            <a:endParaRPr lang="en-US" altLang="zh-CN" dirty="0"/>
          </a:p>
          <a:p>
            <a:pPr lvl="1"/>
            <a:endParaRPr lang="en-US" altLang="zh-CN" dirty="0"/>
          </a:p>
          <a:p>
            <a:r>
              <a:rPr lang="zh-CN" altLang="en-US" dirty="0"/>
              <a:t>设计关注的质量要素</a:t>
            </a:r>
            <a:endParaRPr lang="en-US" altLang="zh-CN" dirty="0"/>
          </a:p>
          <a:p>
            <a:pPr lvl="1"/>
            <a:r>
              <a:rPr lang="zh-CN" altLang="en-US" dirty="0"/>
              <a:t>有效、高效、可靠、易于维护等等</a:t>
            </a:r>
            <a:endParaRPr lang="en-US" altLang="zh-CN" dirty="0"/>
          </a:p>
          <a:p>
            <a:endParaRPr lang="en-US" altLang="zh-CN" dirty="0"/>
          </a:p>
          <a:p>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title"/>
          </p:nvPr>
        </p:nvSpPr>
        <p:spPr>
          <a:xfrm>
            <a:off x="550590" y="8620"/>
            <a:ext cx="10909212" cy="707886"/>
          </a:xfrm>
        </p:spPr>
        <p:txBody>
          <a:bodyPr/>
          <a:lstStyle/>
          <a:p>
            <a:r>
              <a:rPr lang="zh-CN" altLang="en-US"/>
              <a:t>内容</a:t>
            </a:r>
            <a:endParaRPr lang="zh-CN" altLang="en-US"/>
          </a:p>
        </p:txBody>
      </p:sp>
      <p:sp>
        <p:nvSpPr>
          <p:cNvPr id="168965" name="Rectangle 5"/>
          <p:cNvSpPr>
            <a:spLocks noGrp="1" noChangeArrowheads="1"/>
          </p:cNvSpPr>
          <p:nvPr>
            <p:ph idx="1"/>
          </p:nvPr>
        </p:nvSpPr>
        <p:spPr>
          <a:xfrm>
            <a:off x="539750" y="1125538"/>
            <a:ext cx="10920052" cy="5040312"/>
          </a:xfrm>
        </p:spPr>
        <p:txBody>
          <a:bodyPr/>
          <a:lstStyle/>
          <a:p>
            <a:pPr marL="514350" indent="-514350">
              <a:buFont typeface="+mj-lt"/>
              <a:buAutoNum type="arabicPeriod"/>
            </a:pPr>
            <a:r>
              <a:rPr lang="zh-CN" altLang="en-US" dirty="0"/>
              <a:t>何为软件设计</a:t>
            </a:r>
            <a:endParaRPr lang="en-US" altLang="zh-CN" dirty="0"/>
          </a:p>
          <a:p>
            <a:pPr lvl="1"/>
            <a:r>
              <a:rPr lang="zh-CN" altLang="en-US" dirty="0"/>
              <a:t>设计的对象、任务和过程以及产生的设计元素</a:t>
            </a:r>
            <a:endParaRPr lang="zh-CN" altLang="en-US" dirty="0"/>
          </a:p>
          <a:p>
            <a:pPr marL="514350" indent="-514350">
              <a:buFont typeface="+mj-lt"/>
              <a:buAutoNum type="arabicPeriod"/>
            </a:pPr>
            <a:r>
              <a:rPr lang="zh-CN" altLang="en-US" dirty="0"/>
              <a:t>软件设计原则</a:t>
            </a:r>
            <a:endParaRPr lang="en-US" altLang="zh-CN" dirty="0"/>
          </a:p>
          <a:p>
            <a:pPr lvl="1"/>
            <a:r>
              <a:rPr lang="zh-CN" altLang="en-US" dirty="0"/>
              <a:t>抽象、求精、模块、隐藏、多视点、分离</a:t>
            </a:r>
            <a:endParaRPr lang="en-US" altLang="zh-CN" dirty="0"/>
          </a:p>
          <a:p>
            <a:pPr marL="514350" indent="-514350">
              <a:buFont typeface="+mj-lt"/>
              <a:buAutoNum type="arabicPeriod"/>
            </a:pPr>
            <a:r>
              <a:rPr lang="zh-CN" altLang="en-US" dirty="0"/>
              <a:t>面向对象软件设计方法学</a:t>
            </a:r>
            <a:endParaRPr lang="en-US" altLang="zh-CN" dirty="0"/>
          </a:p>
          <a:p>
            <a:pPr lvl="1"/>
            <a:r>
              <a:rPr lang="zh-CN" altLang="en-US" dirty="0"/>
              <a:t>基本思想、特点和优势</a:t>
            </a:r>
            <a:endParaRPr lang="en-US" altLang="zh-CN" dirty="0"/>
          </a:p>
          <a:p>
            <a:pPr marL="514350" indent="-514350">
              <a:buFont typeface="+mj-lt"/>
              <a:buAutoNum type="arabicPeriod"/>
            </a:pPr>
            <a:r>
              <a:rPr lang="zh-CN" altLang="en-US" dirty="0"/>
              <a:t>软件设计输出及评审</a:t>
            </a:r>
            <a:endParaRPr lang="en-US" altLang="zh-CN" dirty="0"/>
          </a:p>
          <a:p>
            <a:pPr lvl="1"/>
            <a:r>
              <a:rPr lang="zh-CN" altLang="en-US" dirty="0"/>
              <a:t>软件设计软件制品、软件设计缺陷及评审要求</a:t>
            </a:r>
            <a:endParaRPr lang="zh-CN" altLang="en-US" dirty="0"/>
          </a:p>
        </p:txBody>
      </p:sp>
      <p:pic>
        <p:nvPicPr>
          <p:cNvPr id="8"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39622" y="2547692"/>
            <a:ext cx="1735603" cy="176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示例：类设计</a:t>
            </a:r>
            <a:endParaRPr lang="zh-CN" altLang="en-US" dirty="0"/>
          </a:p>
        </p:txBody>
      </p:sp>
      <p:sp>
        <p:nvSpPr>
          <p:cNvPr id="2" name="内容占位符 1"/>
          <p:cNvSpPr>
            <a:spLocks noGrp="1"/>
          </p:cNvSpPr>
          <p:nvPr>
            <p:ph idx="1"/>
          </p:nvPr>
        </p:nvSpPr>
        <p:spPr/>
        <p:txBody>
          <a:bodyPr/>
          <a:lstStyle/>
          <a:p>
            <a:pPr marL="109855" indent="0">
              <a:buNone/>
            </a:pPr>
            <a:r>
              <a:rPr lang="en-US" altLang="zh-CN" dirty="0"/>
              <a:t>public class Contact {</a:t>
            </a:r>
            <a:endParaRPr lang="en-US" altLang="zh-CN" dirty="0"/>
          </a:p>
          <a:p>
            <a:pPr lvl="1"/>
            <a:r>
              <a:rPr lang="en-US" altLang="zh-CN" dirty="0"/>
              <a:t>private static </a:t>
            </a:r>
            <a:r>
              <a:rPr lang="en-US" altLang="zh-CN" dirty="0" err="1"/>
              <a:t>HashMap</a:t>
            </a:r>
            <a:r>
              <a:rPr lang="en-US" altLang="zh-CN" dirty="0"/>
              <a:t>&lt;String, String&gt; </a:t>
            </a:r>
            <a:r>
              <a:rPr lang="en-US" altLang="zh-CN" dirty="0" err="1"/>
              <a:t>sContactCache</a:t>
            </a:r>
            <a:r>
              <a:rPr lang="en-US" altLang="zh-CN" dirty="0"/>
              <a:t>;</a:t>
            </a:r>
            <a:endParaRPr lang="en-US" altLang="zh-CN" dirty="0"/>
          </a:p>
          <a:p>
            <a:pPr lvl="1"/>
            <a:r>
              <a:rPr lang="en-US" altLang="zh-CN" dirty="0"/>
              <a:t>private static final String TAG = "Contact";</a:t>
            </a:r>
            <a:endParaRPr lang="en-US" altLang="zh-CN" dirty="0"/>
          </a:p>
          <a:p>
            <a:pPr lvl="1"/>
            <a:r>
              <a:rPr lang="en-US" altLang="zh-CN" dirty="0"/>
              <a:t>private static final String CALLER_ID_SELECTION;</a:t>
            </a:r>
            <a:endParaRPr lang="en-US" altLang="zh-CN" dirty="0"/>
          </a:p>
          <a:p>
            <a:pPr lvl="1"/>
            <a:r>
              <a:rPr lang="en-US" altLang="zh-CN" dirty="0"/>
              <a:t>public static String </a:t>
            </a:r>
            <a:r>
              <a:rPr lang="en-US" altLang="zh-CN" dirty="0" err="1"/>
              <a:t>getContact</a:t>
            </a:r>
            <a:r>
              <a:rPr lang="en-US" altLang="zh-CN" dirty="0"/>
              <a:t>(Context </a:t>
            </a:r>
            <a:r>
              <a:rPr lang="en-US" altLang="zh-CN" dirty="0" err="1"/>
              <a:t>context</a:t>
            </a:r>
            <a:r>
              <a:rPr lang="en-US" altLang="zh-CN" dirty="0"/>
              <a:t>, String </a:t>
            </a:r>
            <a:r>
              <a:rPr lang="en-US" altLang="zh-CN" dirty="0" err="1"/>
              <a:t>phoneNumber</a:t>
            </a:r>
            <a:r>
              <a:rPr lang="en-US" altLang="zh-CN" dirty="0"/>
              <a:t>) </a:t>
            </a:r>
            <a:endParaRPr lang="en-US" altLang="zh-CN" dirty="0"/>
          </a:p>
          <a:p>
            <a:pPr lvl="1"/>
            <a:r>
              <a:rPr lang="en-US" altLang="zh-CN" dirty="0"/>
              <a:t>……</a:t>
            </a:r>
            <a:endParaRPr lang="en-US" altLang="zh-CN" dirty="0"/>
          </a:p>
          <a:p>
            <a:pPr marL="109855" indent="0">
              <a:buNone/>
            </a:pPr>
            <a:r>
              <a:rPr lang="en-US" altLang="zh-CN" dirty="0"/>
              <a:t>}</a:t>
            </a:r>
            <a:endParaRPr lang="en-US" altLang="zh-CN" dirty="0"/>
          </a:p>
          <a:p>
            <a:endParaRPr lang="zh-CN" altLang="en-US" dirty="0"/>
          </a:p>
        </p:txBody>
      </p:sp>
      <p:sp>
        <p:nvSpPr>
          <p:cNvPr id="4" name="矩形 3"/>
          <p:cNvSpPr/>
          <p:nvPr/>
        </p:nvSpPr>
        <p:spPr>
          <a:xfrm>
            <a:off x="6959302" y="4149080"/>
            <a:ext cx="4356484" cy="2124236"/>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457200" indent="-4572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给出类层次的设计信息</a:t>
            </a:r>
            <a:endParaRPr lang="en-US" altLang="zh-CN" sz="2800" dirty="0">
              <a:latin typeface="微软雅黑" panose="020B0503020204020204" charset="-122"/>
              <a:ea typeface="微软雅黑" panose="020B0503020204020204" charset="-122"/>
            </a:endParaRPr>
          </a:p>
          <a:p>
            <a:pPr marL="913130" lvl="1" indent="-457200" algn="just">
              <a:buFont typeface="Wingdings" panose="05000000000000000000" pitchFamily="2" charset="2"/>
              <a:buChar char="p"/>
            </a:pPr>
            <a:r>
              <a:rPr lang="zh-CN" altLang="en-US" sz="2800" dirty="0">
                <a:latin typeface="微软雅黑" panose="020B0503020204020204" charset="-122"/>
                <a:ea typeface="微软雅黑" panose="020B0503020204020204" charset="-122"/>
              </a:rPr>
              <a:t>属性</a:t>
            </a:r>
            <a:endParaRPr lang="en-US" altLang="zh-CN" sz="2800" dirty="0">
              <a:latin typeface="微软雅黑" panose="020B0503020204020204" charset="-122"/>
              <a:ea typeface="微软雅黑" panose="020B0503020204020204" charset="-122"/>
            </a:endParaRPr>
          </a:p>
          <a:p>
            <a:pPr marL="913130" lvl="1" indent="-457200" algn="just">
              <a:buFont typeface="Wingdings" panose="05000000000000000000" pitchFamily="2" charset="2"/>
              <a:buChar char="p"/>
            </a:pPr>
            <a:r>
              <a:rPr lang="zh-CN" altLang="en-US" sz="2800" dirty="0">
                <a:latin typeface="微软雅黑" panose="020B0503020204020204" charset="-122"/>
                <a:ea typeface="微软雅黑" panose="020B0503020204020204" charset="-122"/>
              </a:rPr>
              <a:t>方法及其算法等</a:t>
            </a:r>
            <a:endParaRPr lang="zh-CN" altLang="en-US"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软件设计的过程</a:t>
            </a:r>
            <a:r>
              <a:rPr lang="en-US" altLang="zh-CN" dirty="0"/>
              <a:t> – </a:t>
            </a:r>
            <a:r>
              <a:rPr lang="zh-CN" altLang="en-US" dirty="0"/>
              <a:t>其它的工作</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撰写设计文档</a:t>
            </a:r>
            <a:endParaRPr lang="zh-CN" altLang="zh-CN" dirty="0"/>
          </a:p>
          <a:p>
            <a:pPr lvl="1"/>
            <a:r>
              <a:rPr lang="zh-CN" altLang="en-US" dirty="0"/>
              <a:t>基于</a:t>
            </a:r>
            <a:r>
              <a:rPr lang="zh-CN" altLang="zh-CN" dirty="0"/>
              <a:t>软件设计及其成果，按照软件设计规格说明书的规范和要求，撰写软件设计文档，详细记录软件设计的具体信息</a:t>
            </a:r>
            <a:endParaRPr lang="en-US" altLang="zh-CN" dirty="0"/>
          </a:p>
          <a:p>
            <a:r>
              <a:rPr lang="zh-CN" altLang="zh-CN" dirty="0"/>
              <a:t>评审软件设计</a:t>
            </a:r>
            <a:endParaRPr lang="en-US" altLang="zh-CN" dirty="0"/>
          </a:p>
          <a:p>
            <a:pPr lvl="1"/>
            <a:r>
              <a:rPr lang="zh-CN" altLang="zh-CN" dirty="0"/>
              <a:t>对软件设计制品（包括设计模型和文档）进行评审，验证软件设计是否实现了软件需求，分析软件设计的质量，发现软件设计中存在的缺陷和问题，并与多方人员一起协商加以解决</a:t>
            </a:r>
            <a:endParaRPr lang="en-US" altLang="zh-CN" dirty="0"/>
          </a:p>
          <a:p>
            <a:r>
              <a:rPr lang="zh-CN" altLang="zh-CN" dirty="0"/>
              <a:t>软件设计管理</a:t>
            </a:r>
            <a:endParaRPr lang="en-US" altLang="zh-CN" dirty="0"/>
          </a:p>
          <a:p>
            <a:pPr lvl="1"/>
            <a:r>
              <a:rPr lang="zh-CN" altLang="zh-CN" dirty="0"/>
              <a:t>对软件设计变化以及相应的软件设计制品进行有效的管理，包括追踪软件设计变化、分析和评估软件设计变化所产生的影响、对变化后的软件设计制品进行配置管理等等</a:t>
            </a:r>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t>不按照上述过程来进行软件设计行吗？</a:t>
            </a:r>
            <a:endParaRPr lang="en-US" altLang="zh-CN" dirty="0"/>
          </a:p>
          <a:p>
            <a:r>
              <a:rPr lang="zh-CN" altLang="en-US" dirty="0"/>
              <a:t>先进行详细设计，再进行体系结构设计会产生什么样的问题？</a:t>
            </a:r>
            <a:endParaRPr lang="en-US" altLang="zh-CN" dirty="0"/>
          </a:p>
          <a:p>
            <a:endParaRPr lang="zh-CN" altLang="en-US" dirty="0"/>
          </a:p>
        </p:txBody>
      </p:sp>
      <p:grpSp>
        <p:nvGrpSpPr>
          <p:cNvPr id="7" name="组合 6"/>
          <p:cNvGrpSpPr/>
          <p:nvPr/>
        </p:nvGrpSpPr>
        <p:grpSpPr>
          <a:xfrm>
            <a:off x="8687494" y="3573016"/>
            <a:ext cx="2705101" cy="2517206"/>
            <a:chOff x="7535366" y="1196752"/>
            <a:chExt cx="2705101" cy="2517206"/>
          </a:xfrm>
        </p:grpSpPr>
        <p:sp>
          <p:nvSpPr>
            <p:cNvPr id="8" name="矩形 7"/>
            <p:cNvSpPr/>
            <p:nvPr/>
          </p:nvSpPr>
          <p:spPr>
            <a:xfrm>
              <a:off x="7535367" y="2869459"/>
              <a:ext cx="2705100" cy="84449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讨论</a:t>
              </a:r>
              <a:endParaRPr lang="zh-CN" altLang="en-US" sz="2800" dirty="0">
                <a:solidFill>
                  <a:schemeClr val="lt1"/>
                </a:solidFill>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1"/>
            <a:stretch>
              <a:fillRect/>
            </a:stretch>
          </p:blipFill>
          <p:spPr>
            <a:xfrm>
              <a:off x="7535366" y="1196752"/>
              <a:ext cx="2705100" cy="1685925"/>
            </a:xfrm>
            <a:prstGeom prst="rect">
              <a:avLst/>
            </a:prstGeom>
          </p:spPr>
        </p:pic>
      </p:gr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1.5 </a:t>
            </a:r>
            <a:r>
              <a:rPr lang="zh-CN" altLang="en-US" dirty="0"/>
              <a:t>软件设计元素</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设计类</a:t>
            </a:r>
            <a:endParaRPr lang="en-US" altLang="zh-CN" dirty="0"/>
          </a:p>
          <a:p>
            <a:pPr lvl="1"/>
            <a:r>
              <a:rPr lang="zh-CN" altLang="zh-CN" dirty="0"/>
              <a:t>类既是最基本的设计单元，也是最基本的模块单元</a:t>
            </a:r>
            <a:endParaRPr lang="en-US" altLang="zh-CN" dirty="0"/>
          </a:p>
          <a:p>
            <a:r>
              <a:rPr lang="zh-CN" altLang="zh-CN" dirty="0"/>
              <a:t>软构件</a:t>
            </a:r>
            <a:endParaRPr lang="en-US" altLang="zh-CN" dirty="0"/>
          </a:p>
          <a:p>
            <a:pPr lvl="1"/>
            <a:r>
              <a:rPr lang="zh-CN" altLang="zh-CN" dirty="0"/>
              <a:t>可分离、可独立部署和执行、可单独重用的一类设计元素</a:t>
            </a:r>
            <a:endParaRPr lang="en-US" altLang="zh-CN" dirty="0"/>
          </a:p>
          <a:p>
            <a:pPr lvl="1"/>
            <a:r>
              <a:rPr lang="zh-CN" altLang="zh-CN" dirty="0"/>
              <a:t>如动态链接库（</a:t>
            </a:r>
            <a:r>
              <a:rPr lang="en-US" altLang="zh-CN" dirty="0"/>
              <a:t>.DLL</a:t>
            </a:r>
            <a:r>
              <a:rPr lang="zh-CN" altLang="zh-CN" dirty="0"/>
              <a:t>）、可运行的</a:t>
            </a:r>
            <a:r>
              <a:rPr lang="en-US" altLang="zh-CN" dirty="0"/>
              <a:t>Java JAR</a:t>
            </a:r>
            <a:r>
              <a:rPr lang="zh-CN" altLang="zh-CN" dirty="0"/>
              <a:t>包、微服务镜像等就属于软构件</a:t>
            </a:r>
            <a:endParaRPr lang="en-US" altLang="zh-CN" dirty="0"/>
          </a:p>
          <a:p>
            <a:r>
              <a:rPr lang="zh-CN" altLang="zh-CN" dirty="0"/>
              <a:t>子系统</a:t>
            </a:r>
            <a:endParaRPr lang="zh-CN" altLang="zh-CN" dirty="0"/>
          </a:p>
          <a:p>
            <a:pPr lvl="1"/>
            <a:r>
              <a:rPr lang="zh-CN" altLang="zh-CN" dirty="0"/>
              <a:t>完成特定功能、逻辑上相互关联的一组模块集合</a:t>
            </a:r>
            <a:endParaRPr lang="en-US" altLang="zh-CN" dirty="0"/>
          </a:p>
          <a:p>
            <a:pPr lvl="1"/>
            <a:r>
              <a:rPr lang="zh-CN" altLang="zh-CN" dirty="0"/>
              <a:t>有助于管理软件系统的复杂度，简化软件设计和实现</a:t>
            </a:r>
            <a:endParaRPr lang="en-US" altLang="zh-CN" dirty="0"/>
          </a:p>
          <a:p>
            <a:endParaRPr lang="zh-CN" altLang="en-US" dirty="0"/>
          </a:p>
        </p:txBody>
      </p:sp>
      <p:sp>
        <p:nvSpPr>
          <p:cNvPr id="6" name="矩形 5"/>
          <p:cNvSpPr/>
          <p:nvPr/>
        </p:nvSpPr>
        <p:spPr>
          <a:xfrm>
            <a:off x="0" y="6068000"/>
            <a:ext cx="12190413" cy="79000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所有的设计元素在编码实现时都有相应的对应物</a:t>
            </a:r>
            <a:endParaRPr lang="en-US" altLang="zh-CN"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软件设计元素之间的关系</a:t>
            </a:r>
            <a:endParaRPr lang="zh-CN" altLang="en-US" dirty="0"/>
          </a:p>
        </p:txBody>
      </p:sp>
      <p:pic>
        <p:nvPicPr>
          <p:cNvPr id="12" name="图片 11"/>
          <p:cNvPicPr>
            <a:picLocks noChangeAspect="1"/>
          </p:cNvPicPr>
          <p:nvPr/>
        </p:nvPicPr>
        <p:blipFill>
          <a:blip r:embed="rId1"/>
          <a:stretch>
            <a:fillRect/>
          </a:stretch>
        </p:blipFill>
        <p:spPr>
          <a:xfrm>
            <a:off x="838622" y="1594782"/>
            <a:ext cx="10830327" cy="3562410"/>
          </a:xfrm>
          <a:prstGeom prst="rect">
            <a:avLst/>
          </a:prstGeom>
        </p:spPr>
      </p:pic>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示例：软件设计元素</a:t>
            </a:r>
            <a:endParaRPr lang="zh-CN" altLang="en-US" dirty="0"/>
          </a:p>
        </p:txBody>
      </p:sp>
      <p:pic>
        <p:nvPicPr>
          <p:cNvPr id="4" name="图片 3"/>
          <p:cNvPicPr/>
          <p:nvPr/>
        </p:nvPicPr>
        <p:blipFill>
          <a:blip r:embed="rId1"/>
          <a:stretch>
            <a:fillRect/>
          </a:stretch>
        </p:blipFill>
        <p:spPr>
          <a:xfrm>
            <a:off x="2854846" y="872716"/>
            <a:ext cx="2916324" cy="5649241"/>
          </a:xfrm>
          <a:prstGeom prst="rect">
            <a:avLst/>
          </a:prstGeom>
          <a:ln w="6350">
            <a:solidFill>
              <a:schemeClr val="tx1"/>
            </a:solidFill>
          </a:ln>
        </p:spPr>
      </p:pic>
      <p:pic>
        <p:nvPicPr>
          <p:cNvPr id="5" name="图片 4"/>
          <p:cNvPicPr/>
          <p:nvPr/>
        </p:nvPicPr>
        <p:blipFill>
          <a:blip r:embed="rId2"/>
          <a:stretch>
            <a:fillRect/>
          </a:stretch>
        </p:blipFill>
        <p:spPr>
          <a:xfrm>
            <a:off x="6275226" y="872716"/>
            <a:ext cx="5364596" cy="5649241"/>
          </a:xfrm>
          <a:prstGeom prst="rect">
            <a:avLst/>
          </a:prstGeom>
          <a:ln w="6350">
            <a:solidFill>
              <a:schemeClr val="tx1"/>
            </a:solidFill>
          </a:ln>
        </p:spPr>
      </p:pic>
      <p:sp>
        <p:nvSpPr>
          <p:cNvPr id="6" name="文本框 5"/>
          <p:cNvSpPr txBox="1"/>
          <p:nvPr/>
        </p:nvSpPr>
        <p:spPr>
          <a:xfrm>
            <a:off x="298562" y="2598003"/>
            <a:ext cx="2196244" cy="954107"/>
          </a:xfrm>
          <a:prstGeom prst="rect">
            <a:avLst/>
          </a:prstGeom>
          <a:noFill/>
        </p:spPr>
        <p:txBody>
          <a:bodyPr wrap="square" rtlCol="0">
            <a:spAutoFit/>
          </a:bodyPr>
          <a:lstStyle/>
          <a:p>
            <a:r>
              <a:rPr lang="zh-CN" altLang="en-US" sz="2800" dirty="0">
                <a:solidFill>
                  <a:srgbClr val="C00000"/>
                </a:solidFill>
                <a:latin typeface="+mn-ea"/>
                <a:ea typeface="+mn-ea"/>
              </a:rPr>
              <a:t>体现了哪些设计元素？</a:t>
            </a:r>
            <a:endParaRPr lang="zh-CN" altLang="en-US" sz="2800" dirty="0">
              <a:solidFill>
                <a:srgbClr val="C00000"/>
              </a:solidFill>
              <a:latin typeface="+mn-ea"/>
              <a:ea typeface="+mn-ea"/>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title"/>
          </p:nvPr>
        </p:nvSpPr>
        <p:spPr>
          <a:xfrm>
            <a:off x="550590" y="8620"/>
            <a:ext cx="10909212" cy="707886"/>
          </a:xfrm>
        </p:spPr>
        <p:txBody>
          <a:bodyPr/>
          <a:lstStyle/>
          <a:p>
            <a:r>
              <a:rPr lang="zh-CN" altLang="en-US"/>
              <a:t>内容</a:t>
            </a:r>
            <a:endParaRPr lang="zh-CN" altLang="en-US"/>
          </a:p>
        </p:txBody>
      </p:sp>
      <p:sp>
        <p:nvSpPr>
          <p:cNvPr id="168965" name="Rectangle 5"/>
          <p:cNvSpPr>
            <a:spLocks noGrp="1" noChangeArrowheads="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软件设计概述</a:t>
            </a:r>
            <a:endParaRPr lang="en-US" altLang="zh-CN" dirty="0">
              <a:solidFill>
                <a:schemeClr val="bg1">
                  <a:lumMod val="85000"/>
                </a:schemeClr>
              </a:solidFill>
            </a:endParaRPr>
          </a:p>
          <a:p>
            <a:pPr lvl="1"/>
            <a:r>
              <a:rPr lang="zh-CN" altLang="en-US" dirty="0">
                <a:solidFill>
                  <a:schemeClr val="bg1">
                    <a:lumMod val="85000"/>
                  </a:schemeClr>
                </a:solidFill>
              </a:rPr>
              <a:t>设计元素、任务和过程</a:t>
            </a:r>
            <a:endParaRPr lang="zh-CN" altLang="en-US" dirty="0">
              <a:solidFill>
                <a:schemeClr val="bg1">
                  <a:lumMod val="85000"/>
                </a:schemeClr>
              </a:solidFill>
            </a:endParaRPr>
          </a:p>
          <a:p>
            <a:pPr marL="514350" indent="-514350">
              <a:buFont typeface="+mj-lt"/>
              <a:buAutoNum type="arabicPeriod"/>
            </a:pPr>
            <a:r>
              <a:rPr lang="zh-CN" altLang="en-US" dirty="0">
                <a:solidFill>
                  <a:srgbClr val="C00000"/>
                </a:solidFill>
              </a:rPr>
              <a:t>软件设计原则</a:t>
            </a:r>
            <a:endParaRPr lang="en-US" altLang="zh-CN" dirty="0">
              <a:solidFill>
                <a:srgbClr val="C00000"/>
              </a:solidFill>
            </a:endParaRPr>
          </a:p>
          <a:p>
            <a:pPr lvl="1"/>
            <a:r>
              <a:rPr lang="zh-CN" altLang="en-US" dirty="0">
                <a:solidFill>
                  <a:srgbClr val="C00000"/>
                </a:solidFill>
              </a:rPr>
              <a:t>抽象、求精、模块、隐藏、多视点、分离</a:t>
            </a:r>
            <a:endParaRPr lang="en-US" altLang="zh-CN" dirty="0">
              <a:solidFill>
                <a:srgbClr val="C00000"/>
              </a:solidFill>
            </a:endParaRPr>
          </a:p>
          <a:p>
            <a:pPr marL="514350" indent="-514350">
              <a:buFont typeface="+mj-lt"/>
              <a:buAutoNum type="arabicPeriod"/>
            </a:pPr>
            <a:r>
              <a:rPr lang="zh-CN" altLang="en-US" dirty="0"/>
              <a:t>面向对象软件设计方法学</a:t>
            </a:r>
            <a:endParaRPr lang="en-US" altLang="zh-CN" dirty="0"/>
          </a:p>
          <a:p>
            <a:pPr lvl="1"/>
            <a:r>
              <a:rPr lang="zh-CN" altLang="en-US" dirty="0"/>
              <a:t>基本思想、特点和优势</a:t>
            </a:r>
            <a:endParaRPr lang="en-US" altLang="zh-CN" dirty="0"/>
          </a:p>
          <a:p>
            <a:pPr marL="514350" indent="-514350">
              <a:buFont typeface="+mj-lt"/>
              <a:buAutoNum type="arabicPeriod"/>
            </a:pPr>
            <a:r>
              <a:rPr lang="zh-CN" altLang="en-US" dirty="0"/>
              <a:t>软件设计输出及评审</a:t>
            </a:r>
            <a:endParaRPr lang="en-US" altLang="zh-CN" dirty="0"/>
          </a:p>
          <a:p>
            <a:pPr lvl="1"/>
            <a:r>
              <a:rPr lang="zh-CN" altLang="en-US" dirty="0"/>
              <a:t>软件设计软件制品、软件设计缺陷及评审要求</a:t>
            </a:r>
            <a:endParaRPr lang="zh-CN" altLang="en-US" dirty="0"/>
          </a:p>
        </p:txBody>
      </p:sp>
      <p:pic>
        <p:nvPicPr>
          <p:cNvPr id="8"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39622" y="2547692"/>
            <a:ext cx="1735603" cy="176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 </a:t>
            </a:r>
            <a:r>
              <a:rPr lang="zh-CN" altLang="en-US" dirty="0"/>
              <a:t>软件设计要考虑的因素</a:t>
            </a:r>
            <a:endParaRPr lang="zh-CN" altLang="en-US" dirty="0"/>
          </a:p>
        </p:txBody>
      </p:sp>
      <p:sp>
        <p:nvSpPr>
          <p:cNvPr id="2" name="内容占位符 1"/>
          <p:cNvSpPr>
            <a:spLocks noGrp="1"/>
          </p:cNvSpPr>
          <p:nvPr>
            <p:ph idx="1"/>
          </p:nvPr>
        </p:nvSpPr>
        <p:spPr/>
        <p:txBody>
          <a:bodyPr/>
          <a:lstStyle/>
          <a:p>
            <a:r>
              <a:rPr lang="zh-CN" altLang="en-US" dirty="0"/>
              <a:t>满足需求</a:t>
            </a:r>
            <a:endParaRPr lang="en-US" altLang="zh-CN" dirty="0"/>
          </a:p>
          <a:p>
            <a:pPr lvl="1"/>
            <a:r>
              <a:rPr lang="zh-CN" altLang="en-US" dirty="0"/>
              <a:t>正确、一致、可行、完整、无冗余</a:t>
            </a:r>
            <a:endParaRPr lang="en-US" altLang="zh-CN" dirty="0"/>
          </a:p>
          <a:p>
            <a:r>
              <a:rPr lang="zh-CN" altLang="en-US" dirty="0"/>
              <a:t>权衡抉择</a:t>
            </a:r>
            <a:endParaRPr lang="en-US" altLang="zh-CN" dirty="0"/>
          </a:p>
          <a:p>
            <a:pPr lvl="1"/>
            <a:r>
              <a:rPr lang="zh-CN" altLang="en-US" dirty="0"/>
              <a:t>多种设计方案，明确优缺点，综合考虑多方因素</a:t>
            </a:r>
            <a:endParaRPr lang="en-US" altLang="zh-CN" dirty="0"/>
          </a:p>
          <a:p>
            <a:pPr lvl="1"/>
            <a:r>
              <a:rPr lang="zh-CN" altLang="en-US" dirty="0"/>
              <a:t>关注质量要求</a:t>
            </a:r>
            <a:endParaRPr lang="en-US" altLang="zh-CN" dirty="0"/>
          </a:p>
          <a:p>
            <a:r>
              <a:rPr lang="zh-CN" altLang="en-US" dirty="0"/>
              <a:t>应对变化</a:t>
            </a:r>
            <a:endParaRPr lang="en-US" altLang="zh-CN" dirty="0"/>
          </a:p>
          <a:p>
            <a:pPr lvl="1"/>
            <a:r>
              <a:rPr lang="zh-CN" altLang="en-US" dirty="0"/>
              <a:t>易于理解、扩展、高效</a:t>
            </a:r>
            <a:endParaRPr lang="en-US" altLang="zh-CN" dirty="0"/>
          </a:p>
          <a:p>
            <a:pPr lvl="1"/>
            <a:endParaRPr lang="zh-CN" altLang="en-US" dirty="0"/>
          </a:p>
        </p:txBody>
      </p:sp>
      <p:sp>
        <p:nvSpPr>
          <p:cNvPr id="6" name="矩形 5"/>
          <p:cNvSpPr/>
          <p:nvPr/>
        </p:nvSpPr>
        <p:spPr>
          <a:xfrm>
            <a:off x="-1" y="5517232"/>
            <a:ext cx="12190413" cy="97290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如何才能得到高质量的软件设计呢？</a:t>
            </a:r>
            <a:r>
              <a:rPr lang="en-US" altLang="zh-CN" sz="2800" dirty="0">
                <a:latin typeface="微软雅黑" panose="020B0503020204020204" charset="-122"/>
                <a:ea typeface="微软雅黑" panose="020B0503020204020204" charset="-122"/>
              </a:rPr>
              <a:t>==》</a:t>
            </a:r>
            <a:r>
              <a:rPr lang="zh-CN" altLang="en-US" sz="2800" dirty="0">
                <a:latin typeface="微软雅黑" panose="020B0503020204020204" charset="-122"/>
                <a:ea typeface="微软雅黑" panose="020B0503020204020204" charset="-122"/>
              </a:rPr>
              <a:t>设计原则</a:t>
            </a:r>
            <a:endParaRPr lang="zh-CN" altLang="en-US" sz="2800" dirty="0">
              <a:latin typeface="微软雅黑" panose="020B0503020204020204" charset="-122"/>
              <a:ea typeface="微软雅黑" panose="020B0503020204020204" charset="-122"/>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a:t>2.2 </a:t>
            </a:r>
            <a:r>
              <a:rPr lang="zh-CN" altLang="en-US" dirty="0"/>
              <a:t>软件设计基本原则</a:t>
            </a:r>
            <a:endParaRPr lang="zh-CN" altLang="en-US" dirty="0"/>
          </a:p>
        </p:txBody>
      </p:sp>
      <p:sp>
        <p:nvSpPr>
          <p:cNvPr id="115715" name="Rectangle 3"/>
          <p:cNvSpPr>
            <a:spLocks noGrp="1" noChangeArrowheads="1"/>
          </p:cNvSpPr>
          <p:nvPr>
            <p:ph idx="1"/>
          </p:nvPr>
        </p:nvSpPr>
        <p:spPr/>
        <p:txBody>
          <a:bodyPr/>
          <a:lstStyle/>
          <a:p>
            <a:pPr marL="514350" indent="-514350">
              <a:buFont typeface="+mj-ea"/>
              <a:buAutoNum type="circleNumDbPlain"/>
            </a:pPr>
            <a:r>
              <a:rPr lang="zh-CN" altLang="en-US" dirty="0"/>
              <a:t>抽象与逐步求精</a:t>
            </a:r>
            <a:endParaRPr lang="zh-CN" altLang="en-US" dirty="0"/>
          </a:p>
          <a:p>
            <a:pPr marL="514350" indent="-514350">
              <a:buFont typeface="+mj-ea"/>
              <a:buAutoNum type="circleNumDbPlain"/>
            </a:pPr>
            <a:r>
              <a:rPr lang="zh-CN" altLang="en-US" dirty="0"/>
              <a:t>模块化，高内聚度、低耦合度</a:t>
            </a:r>
            <a:endParaRPr lang="zh-CN" altLang="en-US" dirty="0"/>
          </a:p>
          <a:p>
            <a:pPr marL="514350" indent="-514350">
              <a:buFont typeface="+mj-ea"/>
              <a:buAutoNum type="circleNumDbPlain"/>
            </a:pPr>
            <a:r>
              <a:rPr lang="zh-CN" altLang="en-US" dirty="0"/>
              <a:t>信息隐藏</a:t>
            </a:r>
            <a:endParaRPr lang="en-US" altLang="zh-CN" dirty="0"/>
          </a:p>
          <a:p>
            <a:pPr marL="514350" indent="-514350">
              <a:buFont typeface="+mj-ea"/>
              <a:buAutoNum type="circleNumDbPlain"/>
            </a:pPr>
            <a:r>
              <a:rPr lang="zh-CN" altLang="en-US" dirty="0"/>
              <a:t>多视点和关注点分离</a:t>
            </a:r>
            <a:endParaRPr lang="en-US" altLang="zh-CN" dirty="0"/>
          </a:p>
          <a:p>
            <a:pPr marL="514350" indent="-514350">
              <a:buFont typeface="+mj-ea"/>
              <a:buAutoNum type="circleNumDbPlain"/>
            </a:pPr>
            <a:r>
              <a:rPr lang="zh-CN" altLang="zh-CN" dirty="0"/>
              <a:t>软件重用</a:t>
            </a:r>
            <a:endParaRPr lang="en-US" altLang="zh-CN" dirty="0"/>
          </a:p>
          <a:p>
            <a:pPr marL="514350" indent="-514350">
              <a:buFont typeface="+mj-ea"/>
              <a:buAutoNum type="circleNumDbPlain"/>
            </a:pPr>
            <a:r>
              <a:rPr lang="zh-CN" altLang="zh-CN" dirty="0"/>
              <a:t>迭代设计</a:t>
            </a:r>
            <a:endParaRPr lang="en-US" altLang="zh-CN" dirty="0"/>
          </a:p>
          <a:p>
            <a:pPr marL="514350" indent="-514350">
              <a:buFont typeface="+mj-ea"/>
              <a:buAutoNum type="circleNumDbPlain"/>
            </a:pPr>
            <a:r>
              <a:rPr lang="zh-CN" altLang="zh-CN" dirty="0"/>
              <a:t>可追踪性</a:t>
            </a:r>
            <a:endParaRPr lang="zh-CN" altLang="en-US" dirty="0"/>
          </a:p>
          <a:p>
            <a:pPr lvl="1"/>
            <a:endParaRPr lang="zh-CN" altLang="en-US" dirty="0"/>
          </a:p>
          <a:p>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dirty="0"/>
              <a:t>2.2.1 </a:t>
            </a:r>
            <a:r>
              <a:rPr lang="zh-CN" altLang="en-US" dirty="0"/>
              <a:t>抽象原则</a:t>
            </a:r>
            <a:endParaRPr lang="zh-CN" altLang="en-US" dirty="0"/>
          </a:p>
        </p:txBody>
      </p:sp>
      <p:sp>
        <p:nvSpPr>
          <p:cNvPr id="116739" name="Rectangle 3"/>
          <p:cNvSpPr>
            <a:spLocks noGrp="1" noChangeArrowheads="1"/>
          </p:cNvSpPr>
          <p:nvPr>
            <p:ph idx="1"/>
          </p:nvPr>
        </p:nvSpPr>
        <p:spPr/>
        <p:txBody>
          <a:bodyPr/>
          <a:lstStyle/>
          <a:p>
            <a:r>
              <a:rPr lang="zh-CN" altLang="en-US" dirty="0"/>
              <a:t>何为抽象</a:t>
            </a:r>
            <a:r>
              <a:rPr lang="en-US" altLang="zh-CN" dirty="0"/>
              <a:t>?</a:t>
            </a:r>
            <a:endParaRPr lang="en-US" altLang="zh-CN" dirty="0"/>
          </a:p>
          <a:p>
            <a:pPr lvl="1"/>
            <a:r>
              <a:rPr lang="zh-CN" altLang="en-US" dirty="0"/>
              <a:t>在认识事物、分析和解决问题的过程中，忽略那些与当前研究目标不相关的部分</a:t>
            </a:r>
            <a:r>
              <a:rPr lang="en-US" altLang="zh-CN" dirty="0"/>
              <a:t>, </a:t>
            </a:r>
            <a:r>
              <a:rPr lang="zh-CN" altLang="en-US" dirty="0"/>
              <a:t>以便将注意力集中于与当前目标相关的方面</a:t>
            </a:r>
            <a:endParaRPr lang="en-US" altLang="zh-CN" dirty="0"/>
          </a:p>
          <a:p>
            <a:pPr lvl="1"/>
            <a:r>
              <a:rPr lang="zh-CN" altLang="en-US" dirty="0"/>
              <a:t>不要过早地考虑细节</a:t>
            </a:r>
            <a:endParaRPr lang="zh-CN" altLang="en-US" dirty="0"/>
          </a:p>
          <a:p>
            <a:pPr lvl="1"/>
            <a:r>
              <a:rPr lang="zh-CN" altLang="en-US" dirty="0"/>
              <a:t>抽象是管理和控制复杂性的基本策略</a:t>
            </a:r>
            <a:endParaRPr lang="en-US" altLang="zh-CN" dirty="0"/>
          </a:p>
          <a:p>
            <a:pPr lvl="1"/>
            <a:endParaRPr lang="zh-CN" altLang="en-US" dirty="0"/>
          </a:p>
          <a:p>
            <a:r>
              <a:rPr lang="zh-CN" altLang="en-US" dirty="0"/>
              <a:t>抽象在软件设计中的应用</a:t>
            </a:r>
            <a:endParaRPr lang="en-US" altLang="zh-CN" dirty="0"/>
          </a:p>
          <a:p>
            <a:pPr lvl="1"/>
            <a:r>
              <a:rPr lang="zh-CN" altLang="en-US" dirty="0"/>
              <a:t>软件开发就是一个</a:t>
            </a:r>
            <a:r>
              <a:rPr lang="zh-CN" altLang="en-US" b="1" dirty="0">
                <a:solidFill>
                  <a:srgbClr val="C00000"/>
                </a:solidFill>
              </a:rPr>
              <a:t>从高层抽象到低层抽象逐步过渡过程</a:t>
            </a:r>
            <a:endParaRPr lang="en-US" altLang="zh-CN" b="1" dirty="0">
              <a:solidFill>
                <a:srgbClr val="C00000"/>
              </a:solidFill>
            </a:endParaRPr>
          </a:p>
          <a:p>
            <a:pPr lvl="1"/>
            <a:r>
              <a:rPr lang="zh-CN" altLang="en-US" dirty="0"/>
              <a:t>高层设计 </a:t>
            </a:r>
            <a:r>
              <a:rPr lang="en-US" altLang="zh-CN" dirty="0">
                <a:sym typeface="Wingdings" panose="05000000000000000000" pitchFamily="2" charset="2"/>
              </a:rPr>
              <a:t> </a:t>
            </a:r>
            <a:r>
              <a:rPr lang="zh-CN" altLang="en-US" dirty="0">
                <a:sym typeface="Wingdings" panose="05000000000000000000" pitchFamily="2" charset="2"/>
              </a:rPr>
              <a:t>底层设计  “逐步求精”</a:t>
            </a:r>
            <a:endParaRPr lang="en-US" altLang="zh-CN" dirty="0">
              <a:sym typeface="Wingdings" panose="05000000000000000000" pitchFamily="2" charset="2"/>
            </a:endParaRPr>
          </a:p>
          <a:p>
            <a:pPr lvl="1"/>
            <a:endParaRPr lang="en-US" altLang="zh-CN" dirty="0">
              <a:sym typeface="Wingdings" panose="05000000000000000000" pitchFamily="2" charset="2"/>
            </a:endParaRPr>
          </a:p>
          <a:p>
            <a:endParaRPr lang="zh-CN" altLang="en-US" dirty="0"/>
          </a:p>
          <a:p>
            <a:endParaRPr lang="zh-CN" alt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a:t>
            </a:r>
            <a:r>
              <a:rPr lang="zh-CN" altLang="en-US" dirty="0"/>
              <a:t>何为软件设计？</a:t>
            </a:r>
            <a:endParaRPr lang="zh-CN" altLang="en-US" dirty="0"/>
          </a:p>
        </p:txBody>
      </p:sp>
      <p:sp>
        <p:nvSpPr>
          <p:cNvPr id="2" name="内容占位符 1"/>
          <p:cNvSpPr>
            <a:spLocks noGrp="1"/>
          </p:cNvSpPr>
          <p:nvPr>
            <p:ph idx="1"/>
          </p:nvPr>
        </p:nvSpPr>
        <p:spPr>
          <a:xfrm>
            <a:off x="539750" y="1125538"/>
            <a:ext cx="11316096" cy="5040312"/>
          </a:xfrm>
        </p:spPr>
        <p:txBody>
          <a:bodyPr>
            <a:normAutofit/>
          </a:bodyPr>
          <a:lstStyle/>
          <a:p>
            <a:r>
              <a:rPr lang="zh-CN" altLang="en-US" dirty="0"/>
              <a:t>软件设计</a:t>
            </a:r>
            <a:endParaRPr lang="en-US" altLang="zh-CN" dirty="0"/>
          </a:p>
          <a:p>
            <a:pPr lvl="1"/>
            <a:r>
              <a:rPr lang="zh-CN" altLang="en-US" dirty="0"/>
              <a:t>针对</a:t>
            </a:r>
            <a:r>
              <a:rPr lang="zh-CN" altLang="en-US" b="1" dirty="0">
                <a:solidFill>
                  <a:srgbClr val="C00000"/>
                </a:solidFill>
              </a:rPr>
              <a:t>软件需求</a:t>
            </a:r>
            <a:r>
              <a:rPr lang="zh-CN" altLang="en-US" dirty="0"/>
              <a:t>，综合考虑各种</a:t>
            </a:r>
            <a:r>
              <a:rPr lang="zh-CN" altLang="en-US" b="1" dirty="0">
                <a:solidFill>
                  <a:srgbClr val="C00000"/>
                </a:solidFill>
              </a:rPr>
              <a:t>制约因素</a:t>
            </a:r>
            <a:r>
              <a:rPr lang="zh-CN" altLang="en-US" dirty="0"/>
              <a:t>，探究软件实现的</a:t>
            </a:r>
            <a:r>
              <a:rPr lang="zh-CN" altLang="en-US" b="1" dirty="0">
                <a:solidFill>
                  <a:srgbClr val="C00000"/>
                </a:solidFill>
              </a:rPr>
              <a:t>解决方案</a:t>
            </a:r>
            <a:endParaRPr lang="en-US" altLang="zh-CN" dirty="0">
              <a:solidFill>
                <a:srgbClr val="C00000"/>
              </a:solidFill>
            </a:endParaRPr>
          </a:p>
          <a:p>
            <a:r>
              <a:rPr lang="zh-CN" altLang="en-US" dirty="0"/>
              <a:t>设计前提：</a:t>
            </a:r>
            <a:r>
              <a:rPr lang="zh-CN" altLang="en-US" dirty="0">
                <a:solidFill>
                  <a:srgbClr val="C00000"/>
                </a:solidFill>
              </a:rPr>
              <a:t>软件需求</a:t>
            </a:r>
            <a:endParaRPr lang="en-US" altLang="zh-CN" dirty="0">
              <a:solidFill>
                <a:srgbClr val="C00000"/>
              </a:solidFill>
            </a:endParaRPr>
          </a:p>
          <a:p>
            <a:pPr lvl="1"/>
            <a:r>
              <a:rPr lang="zh-CN" altLang="en-US" dirty="0"/>
              <a:t>定义了要做什么样的软件</a:t>
            </a:r>
            <a:endParaRPr lang="en-US" altLang="zh-CN" dirty="0"/>
          </a:p>
          <a:p>
            <a:r>
              <a:rPr lang="zh-CN" altLang="en-US" dirty="0"/>
              <a:t>设计考虑：</a:t>
            </a:r>
            <a:r>
              <a:rPr lang="zh-CN" altLang="en-US" dirty="0">
                <a:solidFill>
                  <a:srgbClr val="C00000"/>
                </a:solidFill>
              </a:rPr>
              <a:t>制约因素</a:t>
            </a:r>
            <a:endParaRPr lang="en-US" altLang="zh-CN" dirty="0">
              <a:solidFill>
                <a:srgbClr val="C00000"/>
              </a:solidFill>
            </a:endParaRPr>
          </a:p>
          <a:p>
            <a:pPr lvl="1"/>
            <a:r>
              <a:rPr lang="zh-CN" altLang="en-US" b="1" dirty="0">
                <a:solidFill>
                  <a:srgbClr val="C00000"/>
                </a:solidFill>
              </a:rPr>
              <a:t>资源</a:t>
            </a:r>
            <a:r>
              <a:rPr lang="zh-CN" altLang="en-US" dirty="0"/>
              <a:t>：时间、人力、财力、开发辅助工具</a:t>
            </a:r>
            <a:endParaRPr lang="en-US" altLang="zh-CN" dirty="0"/>
          </a:p>
          <a:p>
            <a:pPr lvl="1"/>
            <a:r>
              <a:rPr lang="zh-CN" altLang="en-US" b="1" dirty="0">
                <a:solidFill>
                  <a:srgbClr val="C00000"/>
                </a:solidFill>
              </a:rPr>
              <a:t>技术</a:t>
            </a:r>
            <a:r>
              <a:rPr lang="zh-CN" altLang="en-US" dirty="0"/>
              <a:t>：技术平台，如</a:t>
            </a:r>
            <a:r>
              <a:rPr lang="en-US" altLang="zh-CN" dirty="0"/>
              <a:t>DBMS</a:t>
            </a:r>
            <a:r>
              <a:rPr lang="zh-CN" altLang="en-US" dirty="0"/>
              <a:t>还是文件系统</a:t>
            </a:r>
            <a:endParaRPr lang="en-US" altLang="zh-CN" dirty="0">
              <a:solidFill>
                <a:srgbClr val="C00000"/>
              </a:solidFill>
            </a:endParaRPr>
          </a:p>
          <a:p>
            <a:pPr lvl="1"/>
            <a:endParaRPr lang="en-US" altLang="zh-CN" dirty="0">
              <a:solidFill>
                <a:srgbClr val="C00000"/>
              </a:solidFill>
            </a:endParaRPr>
          </a:p>
        </p:txBody>
      </p:sp>
      <p:grpSp>
        <p:nvGrpSpPr>
          <p:cNvPr id="17" name="组合 16"/>
          <p:cNvGrpSpPr/>
          <p:nvPr/>
        </p:nvGrpSpPr>
        <p:grpSpPr>
          <a:xfrm>
            <a:off x="1090650" y="5193196"/>
            <a:ext cx="6784506" cy="1224136"/>
            <a:chOff x="1090650" y="5193196"/>
            <a:chExt cx="6784506" cy="1224136"/>
          </a:xfrm>
        </p:grpSpPr>
        <p:sp>
          <p:nvSpPr>
            <p:cNvPr id="6" name="圆角矩形 5"/>
            <p:cNvSpPr/>
            <p:nvPr/>
          </p:nvSpPr>
          <p:spPr>
            <a:xfrm>
              <a:off x="3682938" y="5193196"/>
              <a:ext cx="1584176" cy="12241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latin typeface="+mj-lt"/>
                </a:rPr>
                <a:t>软件</a:t>
              </a:r>
              <a:endParaRPr lang="en-US" altLang="zh-CN" sz="2800" dirty="0">
                <a:solidFill>
                  <a:srgbClr val="C00000"/>
                </a:solidFill>
                <a:latin typeface="+mj-lt"/>
              </a:endParaRPr>
            </a:p>
            <a:p>
              <a:pPr algn="ctr"/>
              <a:r>
                <a:rPr lang="zh-CN" altLang="en-US" sz="2800" dirty="0">
                  <a:solidFill>
                    <a:srgbClr val="C00000"/>
                  </a:solidFill>
                  <a:latin typeface="+mj-lt"/>
                </a:rPr>
                <a:t>设计</a:t>
              </a:r>
              <a:endParaRPr lang="zh-CN" altLang="en-US" sz="2800" dirty="0">
                <a:solidFill>
                  <a:srgbClr val="C00000"/>
                </a:solidFill>
                <a:latin typeface="+mj-lt"/>
              </a:endParaRPr>
            </a:p>
          </p:txBody>
        </p:sp>
        <p:cxnSp>
          <p:nvCxnSpPr>
            <p:cNvPr id="8" name="直接箭头连接符 7"/>
            <p:cNvCxnSpPr/>
            <p:nvPr/>
          </p:nvCxnSpPr>
          <p:spPr>
            <a:xfrm>
              <a:off x="2602818" y="5546919"/>
              <a:ext cx="108012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02818" y="5834951"/>
              <a:ext cx="108012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02818" y="6122983"/>
              <a:ext cx="108012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267114" y="5552734"/>
              <a:ext cx="108012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267114" y="5840766"/>
              <a:ext cx="108012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267114" y="6128798"/>
              <a:ext cx="1080120"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03192" y="5343599"/>
              <a:ext cx="1440160" cy="461665"/>
            </a:xfrm>
            <a:prstGeom prst="rect">
              <a:avLst/>
            </a:prstGeom>
            <a:noFill/>
          </p:spPr>
          <p:txBody>
            <a:bodyPr wrap="square" rtlCol="0">
              <a:spAutoFit/>
            </a:bodyPr>
            <a:lstStyle/>
            <a:p>
              <a:r>
                <a:rPr lang="zh-CN" altLang="en-US" dirty="0">
                  <a:solidFill>
                    <a:schemeClr val="tx1"/>
                  </a:solidFill>
                  <a:latin typeface="微软雅黑" panose="020B0503020204020204" charset="-122"/>
                  <a:ea typeface="微软雅黑" panose="020B0503020204020204" charset="-122"/>
                </a:rPr>
                <a:t>软件需求</a:t>
              </a:r>
              <a:endParaRPr lang="zh-CN" altLang="en-US" dirty="0">
                <a:solidFill>
                  <a:schemeClr val="tx1"/>
                </a:solidFill>
                <a:latin typeface="微软雅黑" panose="020B0503020204020204" charset="-122"/>
                <a:ea typeface="微软雅黑" panose="020B0503020204020204" charset="-122"/>
              </a:endParaRPr>
            </a:p>
          </p:txBody>
        </p:sp>
        <p:sp>
          <p:nvSpPr>
            <p:cNvPr id="15" name="文本框 14"/>
            <p:cNvSpPr txBox="1"/>
            <p:nvPr/>
          </p:nvSpPr>
          <p:spPr>
            <a:xfrm>
              <a:off x="6434996" y="5574432"/>
              <a:ext cx="1440160" cy="461665"/>
            </a:xfrm>
            <a:prstGeom prst="rect">
              <a:avLst/>
            </a:prstGeom>
            <a:noFill/>
          </p:spPr>
          <p:txBody>
            <a:bodyPr wrap="square" rtlCol="0">
              <a:spAutoFit/>
            </a:bodyPr>
            <a:lstStyle/>
            <a:p>
              <a:r>
                <a:rPr lang="zh-CN" altLang="en-US" dirty="0">
                  <a:solidFill>
                    <a:schemeClr val="tx1"/>
                  </a:solidFill>
                  <a:latin typeface="微软雅黑" panose="020B0503020204020204" charset="-122"/>
                  <a:ea typeface="微软雅黑" panose="020B0503020204020204" charset="-122"/>
                </a:rPr>
                <a:t>解决方案</a:t>
              </a:r>
              <a:endParaRPr lang="zh-CN" altLang="en-US" dirty="0">
                <a:solidFill>
                  <a:schemeClr val="tx1"/>
                </a:solidFill>
                <a:latin typeface="微软雅黑" panose="020B0503020204020204" charset="-122"/>
                <a:ea typeface="微软雅黑" panose="020B0503020204020204" charset="-122"/>
              </a:endParaRPr>
            </a:p>
          </p:txBody>
        </p:sp>
        <p:sp>
          <p:nvSpPr>
            <p:cNvPr id="16" name="文本框 15"/>
            <p:cNvSpPr txBox="1"/>
            <p:nvPr/>
          </p:nvSpPr>
          <p:spPr>
            <a:xfrm>
              <a:off x="1090650" y="5834952"/>
              <a:ext cx="1440160" cy="461665"/>
            </a:xfrm>
            <a:prstGeom prst="rect">
              <a:avLst/>
            </a:prstGeom>
            <a:noFill/>
          </p:spPr>
          <p:txBody>
            <a:bodyPr wrap="square" rtlCol="0">
              <a:spAutoFit/>
            </a:bodyPr>
            <a:lstStyle/>
            <a:p>
              <a:r>
                <a:rPr lang="zh-CN" altLang="en-US" dirty="0">
                  <a:solidFill>
                    <a:schemeClr val="tx1"/>
                  </a:solidFill>
                  <a:latin typeface="微软雅黑" panose="020B0503020204020204" charset="-122"/>
                  <a:ea typeface="微软雅黑" panose="020B0503020204020204" charset="-122"/>
                </a:rPr>
                <a:t>制约因素</a:t>
              </a:r>
              <a:endParaRPr lang="zh-CN" altLang="en-US" dirty="0">
                <a:solidFill>
                  <a:schemeClr val="tx1"/>
                </a:solidFill>
                <a:latin typeface="微软雅黑" panose="020B0503020204020204" charset="-122"/>
                <a:ea typeface="微软雅黑" panose="020B0503020204020204" charset="-122"/>
              </a:endParaRPr>
            </a:p>
          </p:txBody>
        </p:sp>
      </p:grpSp>
      <p:sp>
        <p:nvSpPr>
          <p:cNvPr id="18" name="矩形 17"/>
          <p:cNvSpPr/>
          <p:nvPr/>
        </p:nvSpPr>
        <p:spPr>
          <a:xfrm>
            <a:off x="8155312" y="2871387"/>
            <a:ext cx="3788295" cy="3425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软件设计是要给出软件需求实现的解决方案</a:t>
            </a:r>
            <a:endParaRPr lang="zh-CN" altLang="en-US" sz="2800" dirty="0">
              <a:solidFill>
                <a:srgbClr val="C00000"/>
              </a:solidFil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80" name="Rectangle 20"/>
          <p:cNvSpPr>
            <a:spLocks noGrp="1" noChangeArrowheads="1"/>
          </p:cNvSpPr>
          <p:nvPr>
            <p:ph type="title"/>
          </p:nvPr>
        </p:nvSpPr>
        <p:spPr/>
        <p:txBody>
          <a:bodyPr/>
          <a:lstStyle/>
          <a:p>
            <a:r>
              <a:rPr lang="zh-CN" altLang="en-US" dirty="0"/>
              <a:t>软件设计抽象层次的变化</a:t>
            </a:r>
            <a:endParaRPr lang="zh-CN" altLang="en-US" dirty="0"/>
          </a:p>
        </p:txBody>
      </p:sp>
      <p:sp>
        <p:nvSpPr>
          <p:cNvPr id="2" name="圆角矩形 1"/>
          <p:cNvSpPr/>
          <p:nvPr/>
        </p:nvSpPr>
        <p:spPr>
          <a:xfrm>
            <a:off x="802618" y="3435922"/>
            <a:ext cx="2088232" cy="10634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mj-lt"/>
              </a:rPr>
              <a:t>体系结构设计抽象</a:t>
            </a:r>
            <a:endParaRPr lang="zh-CN" altLang="en-US" sz="2800" dirty="0">
              <a:solidFill>
                <a:schemeClr val="tx1"/>
              </a:solidFill>
              <a:latin typeface="+mj-lt"/>
            </a:endParaRPr>
          </a:p>
        </p:txBody>
      </p:sp>
      <p:sp>
        <p:nvSpPr>
          <p:cNvPr id="7" name="圆角矩形 6"/>
          <p:cNvSpPr/>
          <p:nvPr/>
        </p:nvSpPr>
        <p:spPr>
          <a:xfrm>
            <a:off x="4896972" y="3435923"/>
            <a:ext cx="2134338" cy="106349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mj-lt"/>
              </a:rPr>
              <a:t>类设计抽象</a:t>
            </a:r>
            <a:endParaRPr lang="zh-CN" altLang="en-US" sz="2800" dirty="0">
              <a:solidFill>
                <a:schemeClr val="tx1"/>
              </a:solidFill>
              <a:latin typeface="+mj-lt"/>
            </a:endParaRPr>
          </a:p>
        </p:txBody>
      </p:sp>
      <p:sp>
        <p:nvSpPr>
          <p:cNvPr id="8" name="圆角矩形 7"/>
          <p:cNvSpPr/>
          <p:nvPr/>
        </p:nvSpPr>
        <p:spPr>
          <a:xfrm>
            <a:off x="9083538" y="3455098"/>
            <a:ext cx="2484276" cy="102622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tx1"/>
                </a:solidFill>
                <a:latin typeface="+mj-lt"/>
              </a:rPr>
              <a:t>算法设计抽象</a:t>
            </a:r>
            <a:endParaRPr lang="zh-CN" altLang="en-US" sz="2800" dirty="0">
              <a:solidFill>
                <a:schemeClr val="tx1"/>
              </a:solidFill>
              <a:latin typeface="+mj-lt"/>
            </a:endParaRPr>
          </a:p>
        </p:txBody>
      </p:sp>
      <p:sp>
        <p:nvSpPr>
          <p:cNvPr id="3" name="右箭头 2"/>
          <p:cNvSpPr/>
          <p:nvPr/>
        </p:nvSpPr>
        <p:spPr>
          <a:xfrm>
            <a:off x="3394906" y="3679821"/>
            <a:ext cx="1116124" cy="7414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0" name="右箭头 9"/>
          <p:cNvSpPr/>
          <p:nvPr/>
        </p:nvSpPr>
        <p:spPr>
          <a:xfrm>
            <a:off x="7509464" y="3719886"/>
            <a:ext cx="1188132" cy="7254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9" name="直接箭头连接符 8"/>
          <p:cNvCxnSpPr/>
          <p:nvPr/>
        </p:nvCxnSpPr>
        <p:spPr>
          <a:xfrm>
            <a:off x="4150990" y="4841358"/>
            <a:ext cx="4320480" cy="0"/>
          </a:xfrm>
          <a:prstGeom prst="straightConnector1">
            <a:avLst/>
          </a:prstGeom>
          <a:ln w="60325">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215098" y="4865396"/>
            <a:ext cx="3888432" cy="6480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latin typeface="微软雅黑" panose="020B0503020204020204" charset="-122"/>
                <a:ea typeface="微软雅黑" panose="020B0503020204020204" charset="-122"/>
              </a:rPr>
              <a:t>逐步求精</a:t>
            </a:r>
            <a:endParaRPr lang="zh-CN" altLang="en-US" sz="2800" dirty="0">
              <a:solidFill>
                <a:srgbClr val="C00000"/>
              </a:solidFill>
              <a:latin typeface="微软雅黑" panose="020B0503020204020204" charset="-122"/>
              <a:ea typeface="微软雅黑" panose="020B0503020204020204" charset="-122"/>
            </a:endParaRPr>
          </a:p>
        </p:txBody>
      </p:sp>
      <p:sp>
        <p:nvSpPr>
          <p:cNvPr id="5" name="矩形 4"/>
          <p:cNvSpPr/>
          <p:nvPr/>
        </p:nvSpPr>
        <p:spPr>
          <a:xfrm>
            <a:off x="802618" y="1132946"/>
            <a:ext cx="2088232" cy="177881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457200" indent="-457200" algn="ctr">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结构性</a:t>
            </a:r>
            <a:endParaRPr lang="en-US" altLang="zh-CN" sz="2800" dirty="0">
              <a:solidFill>
                <a:schemeClr val="lt1"/>
              </a:solidFill>
              <a:latin typeface="微软雅黑" panose="020B0503020204020204" charset="-122"/>
              <a:ea typeface="微软雅黑" panose="020B0503020204020204" charset="-122"/>
            </a:endParaRPr>
          </a:p>
          <a:p>
            <a:pPr marL="457200" indent="-457200" algn="ctr">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全局性</a:t>
            </a:r>
            <a:endParaRPr lang="en-US" altLang="zh-CN" sz="2800" dirty="0">
              <a:solidFill>
                <a:schemeClr val="lt1"/>
              </a:solidFill>
              <a:latin typeface="微软雅黑" panose="020B0503020204020204" charset="-122"/>
              <a:ea typeface="微软雅黑" panose="020B0503020204020204" charset="-122"/>
            </a:endParaRPr>
          </a:p>
          <a:p>
            <a:pPr marL="457200" indent="-457200" algn="ctr">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关键性</a:t>
            </a:r>
            <a:endParaRPr lang="zh-CN" altLang="en-US" sz="2800" dirty="0">
              <a:solidFill>
                <a:schemeClr val="lt1"/>
              </a:solidFill>
              <a:latin typeface="微软雅黑" panose="020B0503020204020204" charset="-122"/>
              <a:ea typeface="微软雅黑" panose="020B0503020204020204" charset="-122"/>
            </a:endParaRPr>
          </a:p>
        </p:txBody>
      </p:sp>
      <p:sp>
        <p:nvSpPr>
          <p:cNvPr id="12" name="右箭头 11"/>
          <p:cNvSpPr/>
          <p:nvPr/>
        </p:nvSpPr>
        <p:spPr>
          <a:xfrm>
            <a:off x="4583038" y="1473162"/>
            <a:ext cx="2412296" cy="10283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4" name="矩形 13"/>
          <p:cNvSpPr/>
          <p:nvPr/>
        </p:nvSpPr>
        <p:spPr>
          <a:xfrm>
            <a:off x="9083538" y="1088740"/>
            <a:ext cx="2088232" cy="1823023"/>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457200" indent="-457200" algn="ctr">
              <a:buFont typeface="Wingdings" panose="05000000000000000000" pitchFamily="2" charset="2"/>
              <a:buChar char="Ø"/>
            </a:pPr>
            <a:r>
              <a:rPr lang="zh-CN" altLang="en-US" sz="2800">
                <a:solidFill>
                  <a:schemeClr val="lt1"/>
                </a:solidFill>
                <a:latin typeface="微软雅黑" panose="020B0503020204020204" charset="-122"/>
                <a:ea typeface="微软雅黑" panose="020B0503020204020204" charset="-122"/>
              </a:rPr>
              <a:t>过程性</a:t>
            </a:r>
            <a:endParaRPr lang="en-US" altLang="zh-CN" sz="2800" dirty="0">
              <a:solidFill>
                <a:schemeClr val="lt1"/>
              </a:solidFill>
              <a:latin typeface="微软雅黑" panose="020B0503020204020204" charset="-122"/>
              <a:ea typeface="微软雅黑" panose="020B0503020204020204" charset="-122"/>
            </a:endParaRPr>
          </a:p>
          <a:p>
            <a:pPr marL="457200" indent="-457200" algn="ctr">
              <a:buFont typeface="Wingdings" panose="05000000000000000000" pitchFamily="2" charset="2"/>
              <a:buChar char="Ø"/>
            </a:pPr>
            <a:r>
              <a:rPr lang="zh-CN" altLang="en-US" sz="2800">
                <a:solidFill>
                  <a:schemeClr val="lt1"/>
                </a:solidFill>
                <a:latin typeface="微软雅黑" panose="020B0503020204020204" charset="-122"/>
                <a:ea typeface="微软雅黑" panose="020B0503020204020204" charset="-122"/>
              </a:rPr>
              <a:t>局部性</a:t>
            </a:r>
            <a:endParaRPr lang="en-US" altLang="zh-CN" sz="2800" dirty="0">
              <a:solidFill>
                <a:schemeClr val="lt1"/>
              </a:solidFill>
              <a:latin typeface="微软雅黑" panose="020B0503020204020204" charset="-122"/>
              <a:ea typeface="微软雅黑" panose="020B0503020204020204" charset="-122"/>
            </a:endParaRPr>
          </a:p>
          <a:p>
            <a:pPr marL="457200" indent="-457200" algn="ctr">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细节性</a:t>
            </a:r>
            <a:endParaRPr lang="zh-CN" altLang="en-US" sz="2800" dirty="0">
              <a:solidFill>
                <a:schemeClr val="lt1"/>
              </a:solidFill>
              <a:latin typeface="微软雅黑" panose="020B0503020204020204" charset="-122"/>
              <a:ea typeface="微软雅黑" panose="020B0503020204020204" charset="-122"/>
            </a:endParaRPr>
          </a:p>
        </p:txBody>
      </p:sp>
      <p:sp>
        <p:nvSpPr>
          <p:cNvPr id="13" name="矩形 12"/>
          <p:cNvSpPr/>
          <p:nvPr/>
        </p:nvSpPr>
        <p:spPr>
          <a:xfrm>
            <a:off x="226554" y="5708598"/>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软件设计过程中不采用抽象的原则会产生什么样的结果？</a:t>
            </a:r>
            <a:endParaRPr lang="zh-CN" altLang="en-US" sz="2800" dirty="0">
              <a:solidFill>
                <a:srgbClr val="C00000"/>
              </a:solidFill>
            </a:endParaRPr>
          </a:p>
        </p:txBody>
      </p:sp>
      <p:pic>
        <p:nvPicPr>
          <p:cNvPr id="15" name="图片 14"/>
          <p:cNvPicPr>
            <a:picLocks noChangeAspect="1"/>
          </p:cNvPicPr>
          <p:nvPr/>
        </p:nvPicPr>
        <p:blipFill>
          <a:blip r:embed="rId1"/>
          <a:stretch>
            <a:fillRect/>
          </a:stretch>
        </p:blipFill>
        <p:spPr>
          <a:xfrm>
            <a:off x="10726686" y="5626242"/>
            <a:ext cx="1035673" cy="1046205"/>
          </a:xfrm>
          <a:prstGeom prst="rect">
            <a:avLst/>
          </a:prstGeom>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zh-CN" altLang="en-US" dirty="0"/>
              <a:t>示例：体系结构层次的设计抽象</a:t>
            </a:r>
            <a:endParaRPr lang="en-US" altLang="zh-CN" dirty="0"/>
          </a:p>
        </p:txBody>
      </p:sp>
      <p:sp>
        <p:nvSpPr>
          <p:cNvPr id="121859" name="Rectangle 3"/>
          <p:cNvSpPr>
            <a:spLocks noGrp="1" noChangeArrowheads="1"/>
          </p:cNvSpPr>
          <p:nvPr>
            <p:ph idx="1"/>
          </p:nvPr>
        </p:nvSpPr>
        <p:spPr/>
        <p:txBody>
          <a:bodyPr/>
          <a:lstStyle/>
          <a:p>
            <a:r>
              <a:rPr lang="zh-CN" altLang="en-US" dirty="0"/>
              <a:t>关注构件的职责和接口</a:t>
            </a:r>
            <a:endParaRPr lang="zh-CN" altLang="en-US" dirty="0"/>
          </a:p>
        </p:txBody>
      </p:sp>
      <p:sp>
        <p:nvSpPr>
          <p:cNvPr id="2"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838622" y="1739047"/>
          <a:ext cx="6855518" cy="4426706"/>
        </p:xfrm>
        <a:graphic>
          <a:graphicData uri="http://schemas.openxmlformats.org/presentationml/2006/ole">
            <mc:AlternateContent xmlns:mc="http://schemas.openxmlformats.org/markup-compatibility/2006">
              <mc:Choice xmlns:v="urn:schemas-microsoft-com:vml" Requires="v">
                <p:oleObj spid="_x0000_s2053" name="Visio" r:id="rId1" imgW="3048000" imgH="1964055" progId="Visio.Drawing.11">
                  <p:embed/>
                </p:oleObj>
              </mc:Choice>
              <mc:Fallback>
                <p:oleObj name="Visio" r:id="rId1" imgW="3048000" imgH="1964055" progId="Visio.Drawing.11">
                  <p:embed/>
                  <p:pic>
                    <p:nvPicPr>
                      <p:cNvPr id="0" name="对象 2"/>
                      <p:cNvPicPr>
                        <a:picLocks noChangeAspect="1" noChangeArrowheads="1"/>
                      </p:cNvPicPr>
                      <p:nvPr/>
                    </p:nvPicPr>
                    <p:blipFill>
                      <a:blip r:embed="rId2"/>
                      <a:srcRect/>
                      <a:stretch>
                        <a:fillRect/>
                      </a:stretch>
                    </p:blipFill>
                    <p:spPr bwMode="auto">
                      <a:xfrm>
                        <a:off x="838622" y="1739047"/>
                        <a:ext cx="6855518" cy="4426706"/>
                      </a:xfrm>
                      <a:prstGeom prst="rect">
                        <a:avLst/>
                      </a:prstGeom>
                      <a:noFill/>
                    </p:spPr>
                  </p:pic>
                </p:oleObj>
              </mc:Fallback>
            </mc:AlternateContent>
          </a:graphicData>
        </a:graphic>
      </p:graphicFrame>
      <p:sp>
        <p:nvSpPr>
          <p:cNvPr id="4" name="矩形 3"/>
          <p:cNvSpPr/>
          <p:nvPr/>
        </p:nvSpPr>
        <p:spPr>
          <a:xfrm>
            <a:off x="8123244" y="1952836"/>
            <a:ext cx="3240360" cy="1260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rPr>
              <a:t>外部的功能和服务</a:t>
            </a:r>
            <a:endParaRPr lang="zh-CN" altLang="en-US" sz="2800" dirty="0">
              <a:solidFill>
                <a:srgbClr val="C00000"/>
              </a:solidFil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示例：构件层次的设计抽象</a:t>
            </a:r>
            <a:endParaRPr lang="zh-CN" altLang="en-US" dirty="0"/>
          </a:p>
        </p:txBody>
      </p:sp>
      <p:sp>
        <p:nvSpPr>
          <p:cNvPr id="2" name="内容占位符 1"/>
          <p:cNvSpPr>
            <a:spLocks noGrp="1"/>
          </p:cNvSpPr>
          <p:nvPr>
            <p:ph idx="1"/>
          </p:nvPr>
        </p:nvSpPr>
        <p:spPr/>
        <p:txBody>
          <a:bodyPr/>
          <a:lstStyle/>
          <a:p>
            <a:r>
              <a:rPr lang="zh-CN" altLang="en-US" dirty="0"/>
              <a:t>考虑构件内部设计元素的职责和协同</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054646" y="1845494"/>
          <a:ext cx="8614041" cy="3600400"/>
        </p:xfrm>
        <a:graphic>
          <a:graphicData uri="http://schemas.openxmlformats.org/presentationml/2006/ole">
            <mc:AlternateContent xmlns:mc="http://schemas.openxmlformats.org/markup-compatibility/2006">
              <mc:Choice xmlns:v="urn:schemas-microsoft-com:vml" Requires="v">
                <p:oleObj spid="_x0000_s3077" name="Visio" r:id="rId1" imgW="4598670" imgH="1927225" progId="Visio.Drawing.11">
                  <p:embed/>
                </p:oleObj>
              </mc:Choice>
              <mc:Fallback>
                <p:oleObj name="Visio" r:id="rId1" imgW="4598670" imgH="1927225" progId="Visio.Drawing.11">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46" y="1845494"/>
                        <a:ext cx="8614041" cy="3600400"/>
                      </a:xfrm>
                      <a:prstGeom prst="rect">
                        <a:avLst/>
                      </a:prstGeom>
                      <a:noFill/>
                    </p:spPr>
                  </p:pic>
                </p:oleObj>
              </mc:Fallback>
            </mc:AlternateContent>
          </a:graphicData>
        </a:graphic>
      </p:graphicFrame>
      <p:sp>
        <p:nvSpPr>
          <p:cNvPr id="9" name="矩形 8"/>
          <p:cNvSpPr/>
          <p:nvPr/>
        </p:nvSpPr>
        <p:spPr>
          <a:xfrm>
            <a:off x="4475026" y="5175802"/>
            <a:ext cx="3240360" cy="1260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rPr>
              <a:t>内部的结构和构成</a:t>
            </a:r>
            <a:endParaRPr lang="zh-CN" altLang="en-US" sz="2800" dirty="0">
              <a:solidFill>
                <a:srgbClr val="C00000"/>
              </a:solidFil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dirty="0"/>
              <a:t>2.2.2 </a:t>
            </a:r>
            <a:r>
              <a:rPr lang="zh-CN" altLang="en-US" dirty="0"/>
              <a:t>模块化、高内聚度和低耦合度原则</a:t>
            </a:r>
            <a:endParaRPr lang="zh-CN" altLang="en-US" dirty="0"/>
          </a:p>
        </p:txBody>
      </p:sp>
      <p:sp>
        <p:nvSpPr>
          <p:cNvPr id="172035" name="Rectangle 3"/>
          <p:cNvSpPr>
            <a:spLocks noGrp="1" noChangeArrowheads="1"/>
          </p:cNvSpPr>
          <p:nvPr>
            <p:ph idx="1"/>
          </p:nvPr>
        </p:nvSpPr>
        <p:spPr/>
        <p:txBody>
          <a:bodyPr/>
          <a:lstStyle/>
          <a:p>
            <a:r>
              <a:rPr lang="zh-CN" altLang="en-US" dirty="0"/>
              <a:t>将软件系统的整体结构分解为一组相关模块</a:t>
            </a:r>
            <a:endParaRPr lang="zh-CN" altLang="en-US" dirty="0"/>
          </a:p>
          <a:p>
            <a:pPr lvl="1"/>
            <a:r>
              <a:rPr lang="zh-CN" altLang="en-US" dirty="0"/>
              <a:t>模块：包、子系统、构件、类、方法等等</a:t>
            </a:r>
            <a:endParaRPr lang="zh-CN" altLang="en-US" dirty="0"/>
          </a:p>
          <a:p>
            <a:pPr lvl="1"/>
            <a:r>
              <a:rPr lang="zh-CN" altLang="en-US" b="1" dirty="0">
                <a:solidFill>
                  <a:srgbClr val="C00000"/>
                </a:solidFill>
              </a:rPr>
              <a:t>每个模块实现单一的功能</a:t>
            </a:r>
            <a:endParaRPr lang="zh-CN" altLang="en-US" b="1" dirty="0">
              <a:solidFill>
                <a:srgbClr val="C00000"/>
              </a:solidFill>
            </a:endParaRPr>
          </a:p>
          <a:p>
            <a:pPr lvl="1"/>
            <a:r>
              <a:rPr lang="zh-CN" altLang="en-US" dirty="0"/>
              <a:t>通过模块之间的交互来组装模块，形成整体框架</a:t>
            </a:r>
            <a:endParaRPr lang="en-US" altLang="zh-CN" dirty="0"/>
          </a:p>
          <a:p>
            <a:pPr lvl="1"/>
            <a:r>
              <a:rPr lang="zh-CN" altLang="en-US" dirty="0"/>
              <a:t>体现了“分而治之”思想</a:t>
            </a:r>
            <a:endParaRPr lang="en-US" altLang="zh-CN" dirty="0"/>
          </a:p>
          <a:p>
            <a:r>
              <a:rPr lang="zh-CN" altLang="en-US" dirty="0"/>
              <a:t>如何达成模块化</a:t>
            </a:r>
            <a:endParaRPr lang="en-US" altLang="zh-CN" dirty="0"/>
          </a:p>
          <a:p>
            <a:pPr lvl="1"/>
            <a:r>
              <a:rPr lang="zh-CN" altLang="en-US" dirty="0"/>
              <a:t>模块内部强内聚</a:t>
            </a:r>
            <a:endParaRPr lang="en-US" altLang="zh-CN" dirty="0"/>
          </a:p>
          <a:p>
            <a:pPr lvl="1"/>
            <a:r>
              <a:rPr lang="zh-CN" altLang="en-US" dirty="0"/>
              <a:t>模块之间低耦合</a:t>
            </a:r>
            <a:endParaRPr lang="zh-CN" altLang="en-US" dirty="0"/>
          </a:p>
          <a:p>
            <a:pPr lvl="1"/>
            <a:endParaRPr lang="zh-CN" altLang="en-US" dirty="0"/>
          </a:p>
        </p:txBody>
      </p:sp>
      <p:sp>
        <p:nvSpPr>
          <p:cNvPr id="2" name="矩形 1"/>
          <p:cNvSpPr/>
          <p:nvPr/>
        </p:nvSpPr>
        <p:spPr>
          <a:xfrm>
            <a:off x="4935596" y="3933056"/>
            <a:ext cx="2088232"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模块</a:t>
            </a:r>
            <a:r>
              <a:rPr lang="en-US" altLang="zh-CN" dirty="0"/>
              <a:t>n</a:t>
            </a:r>
            <a:endParaRPr lang="zh-CN" altLang="en-US" dirty="0"/>
          </a:p>
        </p:txBody>
      </p:sp>
      <p:sp>
        <p:nvSpPr>
          <p:cNvPr id="7" name="矩形 6"/>
          <p:cNvSpPr/>
          <p:nvPr/>
        </p:nvSpPr>
        <p:spPr>
          <a:xfrm>
            <a:off x="9695606" y="3933056"/>
            <a:ext cx="2034348"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模块</a:t>
            </a:r>
            <a:r>
              <a:rPr lang="en-US" altLang="zh-CN" dirty="0"/>
              <a:t>m</a:t>
            </a:r>
            <a:endParaRPr lang="zh-CN" altLang="en-US" dirty="0"/>
          </a:p>
        </p:txBody>
      </p:sp>
      <p:cxnSp>
        <p:nvCxnSpPr>
          <p:cNvPr id="5" name="直接连接符 4"/>
          <p:cNvCxnSpPr>
            <a:stCxn id="2" idx="3"/>
            <a:endCxn id="7" idx="1"/>
          </p:cNvCxnSpPr>
          <p:nvPr/>
        </p:nvCxnSpPr>
        <p:spPr>
          <a:xfrm>
            <a:off x="7023828" y="4617132"/>
            <a:ext cx="2671778"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5150302" y="4154289"/>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椭圆 10"/>
          <p:cNvSpPr/>
          <p:nvPr/>
        </p:nvSpPr>
        <p:spPr>
          <a:xfrm>
            <a:off x="6079000" y="4904370"/>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椭圆 11"/>
          <p:cNvSpPr/>
          <p:nvPr/>
        </p:nvSpPr>
        <p:spPr>
          <a:xfrm>
            <a:off x="6630207" y="4298305"/>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3" name="椭圆 12"/>
          <p:cNvSpPr/>
          <p:nvPr/>
        </p:nvSpPr>
        <p:spPr>
          <a:xfrm>
            <a:off x="10660232" y="4062399"/>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椭圆 13"/>
          <p:cNvSpPr/>
          <p:nvPr/>
        </p:nvSpPr>
        <p:spPr>
          <a:xfrm>
            <a:off x="10120172" y="4904370"/>
            <a:ext cx="288032"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矩形 14"/>
          <p:cNvSpPr/>
          <p:nvPr/>
        </p:nvSpPr>
        <p:spPr>
          <a:xfrm>
            <a:off x="226554" y="5589240"/>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不按照模块化的原则来进行软件设计会怎样？</a:t>
            </a:r>
            <a:endParaRPr lang="zh-CN" altLang="en-US" sz="2800" dirty="0">
              <a:solidFill>
                <a:srgbClr val="C00000"/>
              </a:solidFill>
            </a:endParaRPr>
          </a:p>
        </p:txBody>
      </p:sp>
      <p:pic>
        <p:nvPicPr>
          <p:cNvPr id="16" name="图片 15"/>
          <p:cNvPicPr>
            <a:picLocks noChangeAspect="1"/>
          </p:cNvPicPr>
          <p:nvPr/>
        </p:nvPicPr>
        <p:blipFill>
          <a:blip r:embed="rId1"/>
          <a:stretch>
            <a:fillRect/>
          </a:stretch>
        </p:blipFill>
        <p:spPr>
          <a:xfrm>
            <a:off x="10726686" y="5506884"/>
            <a:ext cx="1035673" cy="1046205"/>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dirty="0"/>
              <a:t>高内聚度原则</a:t>
            </a:r>
            <a:endParaRPr lang="zh-CN" altLang="en-US" dirty="0"/>
          </a:p>
        </p:txBody>
      </p:sp>
      <p:sp>
        <p:nvSpPr>
          <p:cNvPr id="129027" name="Rectangle 3"/>
          <p:cNvSpPr>
            <a:spLocks noGrp="1" noChangeArrowheads="1"/>
          </p:cNvSpPr>
          <p:nvPr>
            <p:ph idx="1"/>
          </p:nvPr>
        </p:nvSpPr>
        <p:spPr/>
        <p:txBody>
          <a:bodyPr>
            <a:normAutofit fontScale="92500"/>
          </a:bodyPr>
          <a:lstStyle/>
          <a:p>
            <a:r>
              <a:rPr lang="zh-CN" altLang="en-US" dirty="0"/>
              <a:t>何为模块的内聚度</a:t>
            </a:r>
            <a:r>
              <a:rPr lang="en-US" altLang="zh-CN" dirty="0"/>
              <a:t>?</a:t>
            </a:r>
            <a:endParaRPr lang="en-US" altLang="zh-CN" dirty="0"/>
          </a:p>
          <a:p>
            <a:pPr lvl="1"/>
            <a:r>
              <a:rPr lang="zh-CN" altLang="en-US" dirty="0"/>
              <a:t>指该模块内各成分间彼此结合的紧密程度，越高越好，高内聚</a:t>
            </a:r>
            <a:endParaRPr lang="zh-CN" altLang="en-US" dirty="0"/>
          </a:p>
          <a:p>
            <a:r>
              <a:rPr lang="zh-CN" altLang="en-US" dirty="0"/>
              <a:t>内聚度分类</a:t>
            </a:r>
            <a:endParaRPr lang="zh-CN" altLang="en-US" dirty="0"/>
          </a:p>
          <a:p>
            <a:pPr lvl="1"/>
            <a:r>
              <a:rPr lang="zh-CN" altLang="en-US" b="1" dirty="0">
                <a:solidFill>
                  <a:srgbClr val="C00000"/>
                </a:solidFill>
              </a:rPr>
              <a:t>偶然性内聚</a:t>
            </a:r>
            <a:r>
              <a:rPr lang="en-US" altLang="zh-CN" dirty="0"/>
              <a:t>: </a:t>
            </a:r>
            <a:r>
              <a:rPr lang="zh-CN" altLang="en-US" dirty="0"/>
              <a:t>模块内各成分为完成一组功能而结合在一起，关系松散</a:t>
            </a:r>
            <a:endParaRPr lang="zh-CN" altLang="en-US" dirty="0"/>
          </a:p>
          <a:p>
            <a:pPr lvl="1"/>
            <a:r>
              <a:rPr lang="zh-CN" altLang="en-US" dirty="0"/>
              <a:t>逻辑性内聚</a:t>
            </a:r>
            <a:r>
              <a:rPr lang="en-US" altLang="zh-CN" dirty="0"/>
              <a:t>: </a:t>
            </a:r>
            <a:r>
              <a:rPr lang="zh-CN" altLang="en-US" dirty="0"/>
              <a:t>模块完成的诸任务逻辑上相关</a:t>
            </a:r>
            <a:endParaRPr lang="zh-CN" altLang="en-US" dirty="0"/>
          </a:p>
          <a:p>
            <a:pPr lvl="1"/>
            <a:r>
              <a:rPr lang="zh-CN" altLang="en-US" dirty="0"/>
              <a:t>时间性内聚</a:t>
            </a:r>
            <a:r>
              <a:rPr lang="en-US" altLang="zh-CN" dirty="0"/>
              <a:t>: </a:t>
            </a:r>
            <a:r>
              <a:rPr lang="zh-CN" altLang="en-US" dirty="0"/>
              <a:t>模块内诸任务必须在同一时间段内执行</a:t>
            </a:r>
            <a:endParaRPr lang="zh-CN" altLang="en-US" dirty="0"/>
          </a:p>
          <a:p>
            <a:pPr lvl="1"/>
            <a:r>
              <a:rPr lang="zh-CN" altLang="en-US" dirty="0"/>
              <a:t>过程性内聚</a:t>
            </a:r>
            <a:r>
              <a:rPr lang="en-US" altLang="zh-CN" dirty="0"/>
              <a:t>: </a:t>
            </a:r>
            <a:r>
              <a:rPr lang="zh-CN" altLang="en-US" dirty="0"/>
              <a:t>模块内各成分相关且必须按特定次序执行</a:t>
            </a:r>
            <a:endParaRPr lang="zh-CN" altLang="en-US" dirty="0"/>
          </a:p>
          <a:p>
            <a:pPr lvl="1"/>
            <a:r>
              <a:rPr lang="zh-CN" altLang="en-US" dirty="0"/>
              <a:t>通讯性内聚</a:t>
            </a:r>
            <a:r>
              <a:rPr lang="en-US" altLang="zh-CN" dirty="0"/>
              <a:t>: </a:t>
            </a:r>
            <a:r>
              <a:rPr lang="zh-CN" altLang="en-US" dirty="0"/>
              <a:t>模块内各成分对数据结构的同一区域操作</a:t>
            </a:r>
            <a:endParaRPr lang="zh-CN" altLang="en-US" dirty="0"/>
          </a:p>
          <a:p>
            <a:pPr lvl="1"/>
            <a:r>
              <a:rPr lang="zh-CN" altLang="en-US" dirty="0"/>
              <a:t>顺序性内聚</a:t>
            </a:r>
            <a:r>
              <a:rPr lang="en-US" altLang="zh-CN" dirty="0"/>
              <a:t>: </a:t>
            </a:r>
            <a:r>
              <a:rPr lang="zh-CN" altLang="en-US" dirty="0"/>
              <a:t>模块内各成分与同一功能相关且顺序执行</a:t>
            </a:r>
            <a:endParaRPr lang="zh-CN" altLang="en-US" dirty="0"/>
          </a:p>
          <a:p>
            <a:pPr lvl="1"/>
            <a:r>
              <a:rPr lang="zh-CN" altLang="en-US" b="1" dirty="0">
                <a:solidFill>
                  <a:srgbClr val="C00000"/>
                </a:solidFill>
              </a:rPr>
              <a:t>功能性内聚</a:t>
            </a:r>
            <a:r>
              <a:rPr lang="en-US" altLang="zh-CN" b="1" dirty="0">
                <a:solidFill>
                  <a:srgbClr val="C00000"/>
                </a:solidFill>
              </a:rPr>
              <a:t>: </a:t>
            </a:r>
            <a:r>
              <a:rPr lang="zh-CN" altLang="en-US" dirty="0"/>
              <a:t>模块内各成分是一整体，完成单个功能</a:t>
            </a:r>
            <a:endParaRPr lang="zh-CN" alt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dirty="0"/>
              <a:t>低耦合度原则</a:t>
            </a:r>
            <a:endParaRPr lang="zh-CN" altLang="en-US" dirty="0"/>
          </a:p>
        </p:txBody>
      </p:sp>
      <p:sp>
        <p:nvSpPr>
          <p:cNvPr id="130051" name="Rectangle 3"/>
          <p:cNvSpPr>
            <a:spLocks noGrp="1" noChangeArrowheads="1"/>
          </p:cNvSpPr>
          <p:nvPr>
            <p:ph idx="1"/>
          </p:nvPr>
        </p:nvSpPr>
        <p:spPr>
          <a:xfrm>
            <a:off x="539750" y="1125538"/>
            <a:ext cx="10920052" cy="5255790"/>
          </a:xfrm>
        </p:spPr>
        <p:txBody>
          <a:bodyPr>
            <a:normAutofit fontScale="92500" lnSpcReduction="10000"/>
          </a:bodyPr>
          <a:lstStyle/>
          <a:p>
            <a:r>
              <a:rPr lang="zh-CN" altLang="en-US" dirty="0"/>
              <a:t>何为模块间的耦合度</a:t>
            </a:r>
            <a:r>
              <a:rPr lang="en-US" altLang="zh-CN" dirty="0"/>
              <a:t>?</a:t>
            </a:r>
            <a:endParaRPr lang="en-US" altLang="zh-CN" dirty="0"/>
          </a:p>
          <a:p>
            <a:pPr lvl="1"/>
            <a:r>
              <a:rPr lang="zh-CN" altLang="en-US" dirty="0"/>
              <a:t>模块间的相关程度，越低越好，低耦合</a:t>
            </a:r>
            <a:endParaRPr lang="zh-CN" altLang="en-US" dirty="0"/>
          </a:p>
          <a:p>
            <a:r>
              <a:rPr lang="zh-CN" altLang="en-US" dirty="0"/>
              <a:t>耦合度分类</a:t>
            </a:r>
            <a:endParaRPr lang="zh-CN" altLang="en-US" dirty="0"/>
          </a:p>
          <a:p>
            <a:pPr lvl="1"/>
            <a:r>
              <a:rPr lang="zh-CN" altLang="en-US" sz="3100" b="1" dirty="0">
                <a:solidFill>
                  <a:srgbClr val="C00000"/>
                </a:solidFill>
              </a:rPr>
              <a:t>非直接耦合</a:t>
            </a:r>
            <a:r>
              <a:rPr lang="en-US" altLang="zh-CN" dirty="0"/>
              <a:t>: </a:t>
            </a:r>
            <a:r>
              <a:rPr lang="zh-CN" altLang="en-US" dirty="0"/>
              <a:t>二个模块都不依赖对方而独立存在</a:t>
            </a:r>
            <a:endParaRPr lang="zh-CN" altLang="en-US" dirty="0"/>
          </a:p>
          <a:p>
            <a:pPr lvl="1"/>
            <a:r>
              <a:rPr lang="zh-CN" altLang="en-US" dirty="0"/>
              <a:t>数据耦合</a:t>
            </a:r>
            <a:r>
              <a:rPr lang="en-US" altLang="zh-CN" dirty="0"/>
              <a:t>: </a:t>
            </a:r>
            <a:r>
              <a:rPr lang="zh-CN" altLang="en-US" dirty="0"/>
              <a:t>二个模块通过参数交换信息且仅限于数据</a:t>
            </a:r>
            <a:endParaRPr lang="zh-CN" altLang="en-US" dirty="0"/>
          </a:p>
          <a:p>
            <a:pPr lvl="1"/>
            <a:r>
              <a:rPr lang="zh-CN" altLang="en-US" dirty="0"/>
              <a:t>控制耦合</a:t>
            </a:r>
            <a:r>
              <a:rPr lang="en-US" altLang="zh-CN" dirty="0"/>
              <a:t>: </a:t>
            </a:r>
            <a:r>
              <a:rPr lang="zh-CN" altLang="en-US" dirty="0"/>
              <a:t>二个模块通过参数交换信息包含控制信息</a:t>
            </a:r>
            <a:endParaRPr lang="zh-CN" altLang="en-US" dirty="0"/>
          </a:p>
          <a:p>
            <a:pPr lvl="1"/>
            <a:r>
              <a:rPr lang="zh-CN" altLang="en-US" dirty="0"/>
              <a:t>特征耦合</a:t>
            </a:r>
            <a:r>
              <a:rPr lang="en-US" altLang="zh-CN" dirty="0"/>
              <a:t>: </a:t>
            </a:r>
            <a:r>
              <a:rPr lang="zh-CN" altLang="en-US" dirty="0"/>
              <a:t>介于数据耦合和控制耦合之间</a:t>
            </a:r>
            <a:endParaRPr lang="zh-CN" altLang="en-US" dirty="0"/>
          </a:p>
          <a:p>
            <a:pPr lvl="1"/>
            <a:r>
              <a:rPr lang="zh-CN" altLang="en-US" dirty="0"/>
              <a:t>外部耦合</a:t>
            </a:r>
            <a:r>
              <a:rPr lang="en-US" altLang="zh-CN" dirty="0"/>
              <a:t>: </a:t>
            </a:r>
            <a:r>
              <a:rPr lang="zh-CN" altLang="en-US" dirty="0"/>
              <a:t>二个模块与同一外部环境相关联</a:t>
            </a:r>
            <a:r>
              <a:rPr lang="en-US" altLang="zh-CN" dirty="0"/>
              <a:t>(</a:t>
            </a:r>
            <a:r>
              <a:rPr lang="zh-CN" altLang="en-US" dirty="0"/>
              <a:t>文件等</a:t>
            </a:r>
            <a:r>
              <a:rPr lang="en-US" altLang="zh-CN" dirty="0"/>
              <a:t>)</a:t>
            </a:r>
            <a:endParaRPr lang="en-US" altLang="zh-CN" dirty="0"/>
          </a:p>
          <a:p>
            <a:pPr lvl="1"/>
            <a:r>
              <a:rPr lang="zh-CN" altLang="en-US" dirty="0"/>
              <a:t>公共耦合</a:t>
            </a:r>
            <a:r>
              <a:rPr lang="en-US" altLang="zh-CN" dirty="0"/>
              <a:t>: </a:t>
            </a:r>
            <a:r>
              <a:rPr lang="zh-CN" altLang="en-US" dirty="0"/>
              <a:t>模块间通过全局数据环境相互作用</a:t>
            </a:r>
            <a:endParaRPr lang="zh-CN" altLang="en-US" dirty="0"/>
          </a:p>
          <a:p>
            <a:pPr lvl="1"/>
            <a:r>
              <a:rPr lang="zh-CN" altLang="en-US" sz="3100" b="1" dirty="0">
                <a:solidFill>
                  <a:srgbClr val="C00000"/>
                </a:solidFill>
              </a:rPr>
              <a:t>内容耦合</a:t>
            </a:r>
            <a:r>
              <a:rPr lang="en-US" altLang="zh-CN" dirty="0"/>
              <a:t>: </a:t>
            </a:r>
            <a:r>
              <a:rPr lang="zh-CN" altLang="en-US" dirty="0"/>
              <a:t>一个模块使用另一模块内的数据和控制信息，或者直接转移到另一模块内执行</a:t>
            </a:r>
            <a:endParaRPr lang="zh-CN" altLang="en-US"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655046" y="3429001"/>
            <a:ext cx="3024336" cy="1786449"/>
          </a:xfrm>
          <a:prstGeom prst="rect">
            <a:avLst/>
          </a:prstGeom>
          <a:ln w="22225">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normAutofit/>
          </a:bodyPr>
          <a:lstStyle/>
          <a:p>
            <a:r>
              <a:rPr lang="zh-CN" altLang="en-US" dirty="0"/>
              <a:t>模块分解与开发成本之间的关系</a:t>
            </a:r>
            <a:endParaRPr lang="zh-CN" altLang="en-US" dirty="0"/>
          </a:p>
        </p:txBody>
      </p:sp>
      <p:cxnSp>
        <p:nvCxnSpPr>
          <p:cNvPr id="7" name="直接箭头连接符 6"/>
          <p:cNvCxnSpPr/>
          <p:nvPr/>
        </p:nvCxnSpPr>
        <p:spPr>
          <a:xfrm>
            <a:off x="2926854" y="5517232"/>
            <a:ext cx="684076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926854" y="1844824"/>
            <a:ext cx="72008" cy="367240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774726" y="1870242"/>
            <a:ext cx="1152128" cy="76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工作量或成本</a:t>
            </a:r>
            <a:endParaRPr lang="zh-CN" altLang="en-US" dirty="0">
              <a:solidFill>
                <a:schemeClr val="tx1">
                  <a:lumMod val="95000"/>
                  <a:lumOff val="5000"/>
                </a:schemeClr>
              </a:solidFill>
              <a:latin typeface="微软雅黑" panose="020B0503020204020204" charset="-122"/>
              <a:ea typeface="微软雅黑" panose="020B0503020204020204" charset="-122"/>
            </a:endParaRPr>
          </a:p>
        </p:txBody>
      </p:sp>
      <p:sp>
        <p:nvSpPr>
          <p:cNvPr id="11" name="矩形 10"/>
          <p:cNvSpPr/>
          <p:nvPr/>
        </p:nvSpPr>
        <p:spPr>
          <a:xfrm>
            <a:off x="8831510" y="5661248"/>
            <a:ext cx="1152128" cy="76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95000"/>
                    <a:lumOff val="5000"/>
                  </a:schemeClr>
                </a:solidFill>
                <a:latin typeface="微软雅黑" panose="020B0503020204020204" charset="-122"/>
                <a:ea typeface="微软雅黑" panose="020B0503020204020204" charset="-122"/>
              </a:rPr>
              <a:t>设计模块总数</a:t>
            </a:r>
            <a:endParaRPr lang="zh-CN" altLang="en-US" dirty="0">
              <a:solidFill>
                <a:schemeClr val="tx1">
                  <a:lumMod val="95000"/>
                  <a:lumOff val="5000"/>
                </a:schemeClr>
              </a:solidFill>
              <a:latin typeface="微软雅黑" panose="020B0503020204020204" charset="-122"/>
              <a:ea typeface="微软雅黑" panose="020B0503020204020204" charset="-122"/>
            </a:endParaRPr>
          </a:p>
        </p:txBody>
      </p:sp>
      <p:sp>
        <p:nvSpPr>
          <p:cNvPr id="13" name="任意多边形 12"/>
          <p:cNvSpPr/>
          <p:nvPr/>
        </p:nvSpPr>
        <p:spPr>
          <a:xfrm>
            <a:off x="3416400" y="2099257"/>
            <a:ext cx="5559126" cy="2975020"/>
          </a:xfrm>
          <a:custGeom>
            <a:avLst/>
            <a:gdLst>
              <a:gd name="connsiteX0" fmla="*/ 0 w 4816699"/>
              <a:gd name="connsiteY0" fmla="*/ 2305318 h 2305318"/>
              <a:gd name="connsiteX1" fmla="*/ 2150772 w 4816699"/>
              <a:gd name="connsiteY1" fmla="*/ 2125014 h 2305318"/>
              <a:gd name="connsiteX2" fmla="*/ 3528812 w 4816699"/>
              <a:gd name="connsiteY2" fmla="*/ 1468191 h 2305318"/>
              <a:gd name="connsiteX3" fmla="*/ 4816699 w 4816699"/>
              <a:gd name="connsiteY3" fmla="*/ 0 h 2305318"/>
              <a:gd name="connsiteX4" fmla="*/ 4816699 w 4816699"/>
              <a:gd name="connsiteY4" fmla="*/ 0 h 2305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6699" h="2305318">
                <a:moveTo>
                  <a:pt x="0" y="2305318"/>
                </a:moveTo>
                <a:cubicBezTo>
                  <a:pt x="781318" y="2284926"/>
                  <a:pt x="1562637" y="2264535"/>
                  <a:pt x="2150772" y="2125014"/>
                </a:cubicBezTo>
                <a:cubicBezTo>
                  <a:pt x="2738907" y="1985493"/>
                  <a:pt x="3084491" y="1822360"/>
                  <a:pt x="3528812" y="1468191"/>
                </a:cubicBezTo>
                <a:cubicBezTo>
                  <a:pt x="3973133" y="1114022"/>
                  <a:pt x="4816699" y="0"/>
                  <a:pt x="4816699" y="0"/>
                </a:cubicBezTo>
                <a:lnTo>
                  <a:pt x="4816699" y="0"/>
                </a:lnTo>
              </a:path>
            </a:pathLst>
          </a:cu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任意多边形 15"/>
          <p:cNvSpPr/>
          <p:nvPr/>
        </p:nvSpPr>
        <p:spPr>
          <a:xfrm>
            <a:off x="3223217" y="2099256"/>
            <a:ext cx="6400800" cy="3065172"/>
          </a:xfrm>
          <a:custGeom>
            <a:avLst/>
            <a:gdLst>
              <a:gd name="connsiteX0" fmla="*/ 0 w 6400800"/>
              <a:gd name="connsiteY0" fmla="*/ 0 h 3065172"/>
              <a:gd name="connsiteX1" fmla="*/ 798490 w 6400800"/>
              <a:gd name="connsiteY1" fmla="*/ 1146220 h 3065172"/>
              <a:gd name="connsiteX2" fmla="*/ 2163651 w 6400800"/>
              <a:gd name="connsiteY2" fmla="*/ 2021983 h 3065172"/>
              <a:gd name="connsiteX3" fmla="*/ 3876541 w 6400800"/>
              <a:gd name="connsiteY3" fmla="*/ 2768958 h 3065172"/>
              <a:gd name="connsiteX4" fmla="*/ 6400800 w 6400800"/>
              <a:gd name="connsiteY4" fmla="*/ 3065172 h 3065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0800" h="3065172">
                <a:moveTo>
                  <a:pt x="0" y="0"/>
                </a:moveTo>
                <a:cubicBezTo>
                  <a:pt x="218941" y="404611"/>
                  <a:pt x="437882" y="809223"/>
                  <a:pt x="798490" y="1146220"/>
                </a:cubicBezTo>
                <a:cubicBezTo>
                  <a:pt x="1159098" y="1483217"/>
                  <a:pt x="1650643" y="1751527"/>
                  <a:pt x="2163651" y="2021983"/>
                </a:cubicBezTo>
                <a:cubicBezTo>
                  <a:pt x="2676659" y="2292439"/>
                  <a:pt x="3170350" y="2595093"/>
                  <a:pt x="3876541" y="2768958"/>
                </a:cubicBezTo>
                <a:cubicBezTo>
                  <a:pt x="4582732" y="2942823"/>
                  <a:pt x="5491766" y="3003997"/>
                  <a:pt x="6400800" y="3065172"/>
                </a:cubicBezTo>
              </a:path>
            </a:pathLst>
          </a:cu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3979092" y="2226746"/>
            <a:ext cx="4636394" cy="1922334"/>
          </a:xfrm>
          <a:custGeom>
            <a:avLst/>
            <a:gdLst>
              <a:gd name="connsiteX0" fmla="*/ 0 w 4636394"/>
              <a:gd name="connsiteY0" fmla="*/ 334851 h 1922334"/>
              <a:gd name="connsiteX1" fmla="*/ 1094704 w 4636394"/>
              <a:gd name="connsiteY1" fmla="*/ 1403797 h 1922334"/>
              <a:gd name="connsiteX2" fmla="*/ 2691684 w 4636394"/>
              <a:gd name="connsiteY2" fmla="*/ 1893195 h 1922334"/>
              <a:gd name="connsiteX3" fmla="*/ 4250028 w 4636394"/>
              <a:gd name="connsiteY3" fmla="*/ 592428 h 1922334"/>
              <a:gd name="connsiteX4" fmla="*/ 4636394 w 4636394"/>
              <a:gd name="connsiteY4" fmla="*/ 0 h 1922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6394" h="1922334">
                <a:moveTo>
                  <a:pt x="0" y="334851"/>
                </a:moveTo>
                <a:cubicBezTo>
                  <a:pt x="323045" y="739462"/>
                  <a:pt x="646090" y="1144073"/>
                  <a:pt x="1094704" y="1403797"/>
                </a:cubicBezTo>
                <a:cubicBezTo>
                  <a:pt x="1543318" y="1663521"/>
                  <a:pt x="2165797" y="2028423"/>
                  <a:pt x="2691684" y="1893195"/>
                </a:cubicBezTo>
                <a:cubicBezTo>
                  <a:pt x="3217571" y="1757967"/>
                  <a:pt x="3925910" y="907961"/>
                  <a:pt x="4250028" y="592428"/>
                </a:cubicBezTo>
                <a:cubicBezTo>
                  <a:pt x="4574146" y="276895"/>
                  <a:pt x="4605270" y="138447"/>
                  <a:pt x="4636394" y="0"/>
                </a:cubicBezTo>
              </a:path>
            </a:pathLst>
          </a:cu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4943078" y="2803961"/>
            <a:ext cx="2376264" cy="76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latin typeface="微软雅黑" panose="020B0503020204020204" charset="-122"/>
                <a:ea typeface="微软雅黑" panose="020B0503020204020204" charset="-122"/>
              </a:rPr>
              <a:t>最小成本区域</a:t>
            </a:r>
            <a:endParaRPr lang="zh-CN" altLang="en-US" dirty="0">
              <a:solidFill>
                <a:srgbClr val="C00000"/>
              </a:solidFill>
              <a:latin typeface="微软雅黑" panose="020B0503020204020204" charset="-122"/>
              <a:ea typeface="微软雅黑" panose="020B0503020204020204" charset="-122"/>
            </a:endParaRPr>
          </a:p>
        </p:txBody>
      </p:sp>
      <p:sp>
        <p:nvSpPr>
          <p:cNvPr id="20" name="矩形 19"/>
          <p:cNvSpPr/>
          <p:nvPr/>
        </p:nvSpPr>
        <p:spPr>
          <a:xfrm>
            <a:off x="8983910" y="1715922"/>
            <a:ext cx="1431776" cy="76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微软雅黑" panose="020B0503020204020204" charset="-122"/>
                <a:ea typeface="微软雅黑" panose="020B0503020204020204" charset="-122"/>
              </a:rPr>
              <a:t>用于接口的开销</a:t>
            </a:r>
            <a:endParaRPr lang="zh-CN" altLang="en-US" sz="2000" dirty="0">
              <a:solidFill>
                <a:srgbClr val="C00000"/>
              </a:solidFill>
              <a:latin typeface="微软雅黑" panose="020B0503020204020204" charset="-122"/>
              <a:ea typeface="微软雅黑" panose="020B0503020204020204" charset="-122"/>
            </a:endParaRPr>
          </a:p>
        </p:txBody>
      </p:sp>
      <p:sp>
        <p:nvSpPr>
          <p:cNvPr id="21" name="矩形 20"/>
          <p:cNvSpPr/>
          <p:nvPr/>
        </p:nvSpPr>
        <p:spPr>
          <a:xfrm>
            <a:off x="8831510" y="4581128"/>
            <a:ext cx="1431776" cy="7666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C00000"/>
                </a:solidFill>
                <a:latin typeface="微软雅黑" panose="020B0503020204020204" charset="-122"/>
                <a:ea typeface="微软雅黑" panose="020B0503020204020204" charset="-122"/>
              </a:rPr>
              <a:t>每个模块的成本</a:t>
            </a:r>
            <a:endParaRPr lang="zh-CN" altLang="en-US" sz="20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4"/>
          <p:cNvSpPr>
            <a:spLocks noGrp="1" noChangeArrowheads="1"/>
          </p:cNvSpPr>
          <p:nvPr>
            <p:ph type="title"/>
          </p:nvPr>
        </p:nvSpPr>
        <p:spPr/>
        <p:txBody>
          <a:bodyPr/>
          <a:lstStyle/>
          <a:p>
            <a:r>
              <a:rPr lang="en-US" altLang="zh-CN" dirty="0"/>
              <a:t>2.2.3 </a:t>
            </a:r>
            <a:r>
              <a:rPr lang="zh-CN" altLang="en-US" dirty="0"/>
              <a:t>信息隐藏原则</a:t>
            </a:r>
            <a:endParaRPr lang="en-US" altLang="zh-CN" dirty="0"/>
          </a:p>
        </p:txBody>
      </p:sp>
      <p:sp>
        <p:nvSpPr>
          <p:cNvPr id="131077" name="Rectangle 5"/>
          <p:cNvSpPr>
            <a:spLocks noGrp="1" noChangeArrowheads="1"/>
          </p:cNvSpPr>
          <p:nvPr>
            <p:ph idx="1"/>
          </p:nvPr>
        </p:nvSpPr>
        <p:spPr/>
        <p:txBody>
          <a:bodyPr/>
          <a:lstStyle/>
          <a:p>
            <a:r>
              <a:rPr lang="zh-CN" altLang="en-US" dirty="0"/>
              <a:t>何为信息隐藏</a:t>
            </a:r>
            <a:r>
              <a:rPr lang="en-US" altLang="zh-CN" dirty="0"/>
              <a:t>?</a:t>
            </a:r>
            <a:endParaRPr lang="en-US" altLang="zh-CN" dirty="0"/>
          </a:p>
          <a:p>
            <a:pPr lvl="1"/>
            <a:r>
              <a:rPr lang="zh-CN" altLang="en-US" dirty="0"/>
              <a:t>模块应该设计得使其所含的信息对那些不需要这些信息的模块不可访问；模块间仅仅交换那些为完成系统功能所必需交换的信息</a:t>
            </a:r>
            <a:endParaRPr lang="zh-CN" altLang="en-US" dirty="0"/>
          </a:p>
          <a:p>
            <a:r>
              <a:rPr lang="zh-CN" altLang="en-US" dirty="0"/>
              <a:t>优点</a:t>
            </a:r>
            <a:endParaRPr lang="zh-CN" altLang="en-US" dirty="0"/>
          </a:p>
          <a:p>
            <a:pPr lvl="1"/>
            <a:r>
              <a:rPr lang="zh-CN" altLang="en-US" dirty="0"/>
              <a:t>模块的独立性更好</a:t>
            </a:r>
            <a:endParaRPr lang="zh-CN" altLang="en-US" dirty="0"/>
          </a:p>
          <a:p>
            <a:pPr lvl="1"/>
            <a:r>
              <a:rPr lang="zh-CN" altLang="en-US" dirty="0"/>
              <a:t>支持模块的并行开发（设计和编码）</a:t>
            </a:r>
            <a:endParaRPr lang="zh-CN" altLang="en-US" dirty="0"/>
          </a:p>
          <a:p>
            <a:pPr lvl="1"/>
            <a:r>
              <a:rPr lang="zh-CN" altLang="en-US" dirty="0"/>
              <a:t>便于测试和维护，减少错误向外传播</a:t>
            </a:r>
            <a:endParaRPr lang="zh-CN" altLang="en-US" dirty="0"/>
          </a:p>
          <a:p>
            <a:pPr lvl="1"/>
            <a:r>
              <a:rPr lang="zh-CN" altLang="en-US" dirty="0"/>
              <a:t>便于增加新的功能</a:t>
            </a:r>
            <a:endParaRPr lang="zh-CN" alt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信息隐藏示例</a:t>
            </a:r>
            <a:endParaRPr lang="zh-CN" altLang="en-US" dirty="0"/>
          </a:p>
        </p:txBody>
      </p:sp>
      <p:sp>
        <p:nvSpPr>
          <p:cNvPr id="2" name="内容占位符 1"/>
          <p:cNvSpPr>
            <a:spLocks noGrp="1"/>
          </p:cNvSpPr>
          <p:nvPr>
            <p:ph idx="1"/>
          </p:nvPr>
        </p:nvSpPr>
        <p:spPr>
          <a:xfrm>
            <a:off x="539750" y="1125538"/>
            <a:ext cx="5364596" cy="5040312"/>
          </a:xfrm>
        </p:spPr>
        <p:txBody>
          <a:bodyPr/>
          <a:lstStyle/>
          <a:p>
            <a:r>
              <a:rPr lang="zh-CN" altLang="en-US" dirty="0"/>
              <a:t>模块只提供</a:t>
            </a:r>
            <a:r>
              <a:rPr lang="zh-CN" altLang="en-US" dirty="0">
                <a:solidFill>
                  <a:srgbClr val="C00000"/>
                </a:solidFill>
              </a:rPr>
              <a:t>对外接口</a:t>
            </a:r>
            <a:r>
              <a:rPr lang="zh-CN" altLang="en-US" dirty="0"/>
              <a:t>，不提供内部</a:t>
            </a:r>
            <a:r>
              <a:rPr lang="zh-CN" altLang="en-US" dirty="0">
                <a:solidFill>
                  <a:srgbClr val="C00000"/>
                </a:solidFill>
              </a:rPr>
              <a:t>实现细节</a:t>
            </a:r>
            <a:endParaRPr lang="en-US" altLang="zh-CN" dirty="0">
              <a:solidFill>
                <a:srgbClr val="C00000"/>
              </a:solidFill>
            </a:endParaRPr>
          </a:p>
          <a:p>
            <a:endParaRPr lang="en-US" altLang="zh-CN" dirty="0"/>
          </a:p>
          <a:p>
            <a:r>
              <a:rPr lang="zh-CN" altLang="en-US" dirty="0"/>
              <a:t>某些方法或属性设计为</a:t>
            </a:r>
            <a:r>
              <a:rPr lang="en-US" altLang="zh-CN" dirty="0"/>
              <a:t>”</a:t>
            </a:r>
            <a:r>
              <a:rPr lang="en-US" altLang="zh-CN" dirty="0">
                <a:solidFill>
                  <a:srgbClr val="C00000"/>
                </a:solidFill>
              </a:rPr>
              <a:t>private</a:t>
            </a:r>
            <a:r>
              <a:rPr lang="en-US" altLang="zh-CN" dirty="0"/>
              <a:t>”</a:t>
            </a:r>
            <a:endParaRPr lang="zh-CN" altLang="en-US" dirty="0"/>
          </a:p>
          <a:p>
            <a:endParaRPr lang="zh-CN" altLang="en-US" dirty="0"/>
          </a:p>
        </p:txBody>
      </p:sp>
      <p:pic>
        <p:nvPicPr>
          <p:cNvPr id="4" name="图片 3"/>
          <p:cNvPicPr/>
          <p:nvPr/>
        </p:nvPicPr>
        <p:blipFill>
          <a:blip r:embed="rId1"/>
          <a:stretch>
            <a:fillRect/>
          </a:stretch>
        </p:blipFill>
        <p:spPr>
          <a:xfrm>
            <a:off x="6563258" y="804094"/>
            <a:ext cx="4392488" cy="4397907"/>
          </a:xfrm>
          <a:prstGeom prst="rect">
            <a:avLst/>
          </a:prstGeom>
          <a:ln w="6350">
            <a:solidFill>
              <a:schemeClr val="tx1"/>
            </a:solidFill>
          </a:ln>
        </p:spPr>
      </p:pic>
      <p:sp>
        <p:nvSpPr>
          <p:cNvPr id="6" name="矩形 5"/>
          <p:cNvSpPr/>
          <p:nvPr/>
        </p:nvSpPr>
        <p:spPr>
          <a:xfrm>
            <a:off x="126937" y="5611033"/>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面向对象方法学如何支持信息隐藏的？</a:t>
            </a:r>
            <a:endParaRPr lang="zh-CN" altLang="en-US" sz="2800" dirty="0">
              <a:solidFill>
                <a:srgbClr val="C00000"/>
              </a:solidFill>
            </a:endParaRPr>
          </a:p>
        </p:txBody>
      </p:sp>
      <p:pic>
        <p:nvPicPr>
          <p:cNvPr id="7" name="图片 6"/>
          <p:cNvPicPr>
            <a:picLocks noChangeAspect="1"/>
          </p:cNvPicPr>
          <p:nvPr/>
        </p:nvPicPr>
        <p:blipFill>
          <a:blip r:embed="rId2"/>
          <a:stretch>
            <a:fillRect/>
          </a:stretch>
        </p:blipFill>
        <p:spPr>
          <a:xfrm>
            <a:off x="10627069" y="5528677"/>
            <a:ext cx="1035673" cy="1046205"/>
          </a:xfrm>
          <a:prstGeom prst="rect">
            <a:avLst/>
          </a:prstGeom>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2.2.4 </a:t>
            </a:r>
            <a:r>
              <a:rPr lang="zh-CN" altLang="en-US" dirty="0"/>
              <a:t>关注点分离原则</a:t>
            </a:r>
            <a:endParaRPr lang="zh-CN" altLang="en-US" dirty="0"/>
          </a:p>
        </p:txBody>
      </p:sp>
      <p:sp>
        <p:nvSpPr>
          <p:cNvPr id="2" name="内容占位符 1"/>
          <p:cNvSpPr>
            <a:spLocks noGrp="1"/>
          </p:cNvSpPr>
          <p:nvPr>
            <p:ph idx="1"/>
          </p:nvPr>
        </p:nvSpPr>
        <p:spPr/>
        <p:txBody>
          <a:bodyPr/>
          <a:lstStyle/>
          <a:p>
            <a:r>
              <a:rPr lang="zh-CN" altLang="en-US" dirty="0"/>
              <a:t>何为关注点</a:t>
            </a:r>
            <a:endParaRPr lang="en-US" altLang="zh-CN" dirty="0"/>
          </a:p>
          <a:p>
            <a:pPr lvl="1"/>
            <a:r>
              <a:rPr lang="zh-CN" altLang="en-US" dirty="0"/>
              <a:t>针对概念、任务和目标的某个部分或者侧面的聚焦</a:t>
            </a:r>
            <a:endParaRPr lang="en-US" altLang="zh-CN" dirty="0"/>
          </a:p>
          <a:p>
            <a:pPr lvl="1"/>
            <a:r>
              <a:rPr lang="zh-CN" altLang="en-US" dirty="0"/>
              <a:t>关注点：结构、行为等</a:t>
            </a:r>
            <a:endParaRPr lang="en-US" altLang="zh-CN" dirty="0"/>
          </a:p>
          <a:p>
            <a:pPr lvl="1"/>
            <a:endParaRPr lang="en-US" altLang="zh-CN" dirty="0"/>
          </a:p>
          <a:p>
            <a:r>
              <a:rPr lang="zh-CN" altLang="en-US" dirty="0"/>
              <a:t>何为关注点分离</a:t>
            </a:r>
            <a:endParaRPr lang="en-US" altLang="zh-CN" dirty="0"/>
          </a:p>
          <a:p>
            <a:pPr lvl="1"/>
            <a:r>
              <a:rPr lang="zh-CN" altLang="en-US" dirty="0"/>
              <a:t>设计师将若干性质不同的关注点分离开来，以便在适当的时间处理不同的关注点，随后将这些关注点整合起来，形成局部或者全局性的设计结果</a:t>
            </a:r>
            <a:endParaRPr lang="en-US" altLang="zh-CN" dirty="0"/>
          </a:p>
          <a:p>
            <a:pPr lvl="1"/>
            <a:r>
              <a:rPr lang="zh-CN" altLang="en-US" dirty="0"/>
              <a:t>防止“胡子眉毛一把抓”</a:t>
            </a:r>
            <a:endParaRPr lang="zh-CN" altLang="en-US" dirty="0"/>
          </a:p>
        </p:txBody>
      </p:sp>
      <p:sp>
        <p:nvSpPr>
          <p:cNvPr id="4" name="矩形 3"/>
          <p:cNvSpPr/>
          <p:nvPr/>
        </p:nvSpPr>
        <p:spPr>
          <a:xfrm>
            <a:off x="120237" y="5678628"/>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关注点不分离会产生什么样的后果？</a:t>
            </a:r>
            <a:endParaRPr lang="zh-CN" altLang="en-US" sz="2800" dirty="0">
              <a:solidFill>
                <a:srgbClr val="C00000"/>
              </a:solidFill>
            </a:endParaRPr>
          </a:p>
        </p:txBody>
      </p:sp>
      <p:pic>
        <p:nvPicPr>
          <p:cNvPr id="6" name="图片 5"/>
          <p:cNvPicPr>
            <a:picLocks noChangeAspect="1"/>
          </p:cNvPicPr>
          <p:nvPr/>
        </p:nvPicPr>
        <p:blipFill>
          <a:blip r:embed="rId1"/>
          <a:stretch>
            <a:fillRect/>
          </a:stretch>
        </p:blipFill>
        <p:spPr>
          <a:xfrm>
            <a:off x="10620369" y="5596272"/>
            <a:ext cx="1035673" cy="1046205"/>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何为软件系统的解决方案？</a:t>
            </a:r>
            <a:endParaRPr lang="zh-CN" altLang="en-US" dirty="0"/>
          </a:p>
        </p:txBody>
      </p:sp>
      <p:sp>
        <p:nvSpPr>
          <p:cNvPr id="2" name="内容占位符 1"/>
          <p:cNvSpPr>
            <a:spLocks noGrp="1"/>
          </p:cNvSpPr>
          <p:nvPr>
            <p:ph idx="1"/>
          </p:nvPr>
        </p:nvSpPr>
        <p:spPr/>
        <p:txBody>
          <a:bodyPr>
            <a:normAutofit lnSpcReduction="10000"/>
          </a:bodyPr>
          <a:lstStyle/>
          <a:p>
            <a:r>
              <a:rPr lang="zh-CN" altLang="en-US" dirty="0"/>
              <a:t>描述了如何来构造和实现软件系统</a:t>
            </a:r>
            <a:endParaRPr lang="en-US" altLang="zh-CN" dirty="0">
              <a:solidFill>
                <a:srgbClr val="C00000"/>
              </a:solidFill>
            </a:endParaRPr>
          </a:p>
          <a:p>
            <a:pPr lvl="1"/>
            <a:r>
              <a:rPr lang="zh-CN" altLang="en-US" dirty="0"/>
              <a:t>模块及其功能和接口</a:t>
            </a:r>
            <a:endParaRPr lang="en-US" altLang="zh-CN" dirty="0"/>
          </a:p>
          <a:p>
            <a:pPr lvl="1"/>
            <a:r>
              <a:rPr lang="zh-CN" altLang="en-US" dirty="0"/>
              <a:t>模块的组织</a:t>
            </a:r>
            <a:endParaRPr lang="en-US" altLang="zh-CN" dirty="0"/>
          </a:p>
          <a:p>
            <a:pPr lvl="1"/>
            <a:r>
              <a:rPr lang="zh-CN" altLang="en-US" dirty="0"/>
              <a:t>模块之间的交互</a:t>
            </a:r>
            <a:endParaRPr lang="en-US" altLang="zh-CN" dirty="0"/>
          </a:p>
          <a:p>
            <a:pPr lvl="1"/>
            <a:r>
              <a:rPr lang="zh-CN" altLang="en-US" dirty="0"/>
              <a:t>模块内部的算法</a:t>
            </a:r>
            <a:endParaRPr lang="en-US" altLang="zh-CN" dirty="0"/>
          </a:p>
          <a:p>
            <a:pPr lvl="1"/>
            <a:r>
              <a:rPr lang="zh-CN" altLang="en-US" dirty="0"/>
              <a:t>人机交互的界面和方式</a:t>
            </a:r>
            <a:endParaRPr lang="en-US" altLang="zh-CN" dirty="0"/>
          </a:p>
          <a:p>
            <a:pPr lvl="1"/>
            <a:r>
              <a:rPr lang="zh-CN" altLang="en-US" dirty="0"/>
              <a:t>数据结构设计</a:t>
            </a:r>
            <a:endParaRPr lang="en-US" altLang="zh-CN" dirty="0"/>
          </a:p>
          <a:p>
            <a:pPr lvl="1"/>
            <a:r>
              <a:rPr lang="zh-CN" altLang="en-US" dirty="0"/>
              <a:t>数据库的设计和组织</a:t>
            </a:r>
            <a:endParaRPr lang="en-US" altLang="zh-CN" dirty="0"/>
          </a:p>
          <a:p>
            <a:pPr lvl="1"/>
            <a:r>
              <a:rPr lang="en-US" altLang="zh-CN" dirty="0"/>
              <a:t>……</a:t>
            </a:r>
            <a:endParaRPr lang="en-US" altLang="zh-CN" dirty="0"/>
          </a:p>
          <a:p>
            <a:r>
              <a:rPr lang="zh-CN" altLang="en-US" dirty="0"/>
              <a:t>软件系统的解决方案类似于软件实现图纸</a:t>
            </a:r>
            <a:endParaRPr lang="en-US" altLang="zh-CN" dirty="0"/>
          </a:p>
        </p:txBody>
      </p:sp>
      <p:pic>
        <p:nvPicPr>
          <p:cNvPr id="6" name="图片 5"/>
          <p:cNvPicPr>
            <a:picLocks noChangeAspect="1"/>
          </p:cNvPicPr>
          <p:nvPr/>
        </p:nvPicPr>
        <p:blipFill>
          <a:blip r:embed="rId1"/>
          <a:stretch>
            <a:fillRect/>
          </a:stretch>
        </p:blipFill>
        <p:spPr>
          <a:xfrm>
            <a:off x="8377566" y="1776412"/>
            <a:ext cx="3276364" cy="2191106"/>
          </a:xfrm>
          <a:prstGeom prst="rect">
            <a:avLst/>
          </a:prstGeom>
          <a:ln>
            <a:solidFill>
              <a:schemeClr val="accent1"/>
            </a:solidFill>
          </a:ln>
        </p:spPr>
      </p:pic>
      <p:sp>
        <p:nvSpPr>
          <p:cNvPr id="7" name="文本框 6"/>
          <p:cNvSpPr txBox="1"/>
          <p:nvPr/>
        </p:nvSpPr>
        <p:spPr>
          <a:xfrm>
            <a:off x="8377566" y="4376550"/>
            <a:ext cx="3276364"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设计实现需求</a:t>
            </a:r>
            <a:endParaRPr lang="zh-CN" altLang="en-US" sz="2800" dirty="0">
              <a:solidFill>
                <a:srgbClr val="C00000"/>
              </a:solidFill>
              <a:latin typeface="微软雅黑" panose="020B0503020204020204" charset="-122"/>
              <a:ea typeface="微软雅黑" panose="020B0503020204020204" charset="-122"/>
            </a:endParaRPr>
          </a:p>
          <a:p>
            <a:pPr algn="ctr"/>
            <a:r>
              <a:rPr lang="zh-CN" altLang="en-US" sz="2800" dirty="0">
                <a:solidFill>
                  <a:srgbClr val="C00000"/>
                </a:solidFill>
                <a:latin typeface="微软雅黑" panose="020B0503020204020204" charset="-122"/>
                <a:ea typeface="微软雅黑" panose="020B0503020204020204" charset="-122"/>
              </a:rPr>
              <a:t>设计指导实现</a:t>
            </a:r>
            <a:endParaRPr lang="zh-CN" altLang="en-US" sz="2800" dirty="0">
              <a:solidFill>
                <a:srgbClr val="C00000"/>
              </a:solidFill>
              <a:latin typeface="微软雅黑" panose="020B0503020204020204" charset="-122"/>
              <a:ea typeface="微软雅黑" panose="020B0503020204020204" charset="-122"/>
            </a:endParaRPr>
          </a:p>
        </p:txBody>
      </p:sp>
      <p:sp>
        <p:nvSpPr>
          <p:cNvPr id="4" name="矩形 3"/>
          <p:cNvSpPr/>
          <p:nvPr/>
        </p:nvSpPr>
        <p:spPr>
          <a:xfrm>
            <a:off x="5260889" y="1776412"/>
            <a:ext cx="2916324" cy="2191106"/>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marL="457200" indent="-457200" algn="ctr">
              <a:buFont typeface="Wingdings" panose="05000000000000000000" pitchFamily="2" charset="2"/>
              <a:buChar char="Ø"/>
            </a:pPr>
            <a:r>
              <a:rPr lang="zh-CN" altLang="en-US" sz="2800" dirty="0">
                <a:latin typeface="微软雅黑" panose="020B0503020204020204" charset="-122"/>
                <a:ea typeface="微软雅黑" panose="020B0503020204020204" charset="-122"/>
              </a:rPr>
              <a:t>不同设计内容</a:t>
            </a:r>
            <a:endParaRPr lang="en-US" altLang="zh-CN" sz="2800" dirty="0">
              <a:latin typeface="微软雅黑" panose="020B0503020204020204" charset="-122"/>
              <a:ea typeface="微软雅黑" panose="020B0503020204020204" charset="-122"/>
            </a:endParaRPr>
          </a:p>
          <a:p>
            <a:pPr marL="457200" indent="-457200" algn="ctr">
              <a:buFont typeface="Wingdings" panose="05000000000000000000" pitchFamily="2" charset="2"/>
              <a:buChar char="Ø"/>
            </a:pPr>
            <a:r>
              <a:rPr lang="zh-CN" altLang="en-US" sz="2800" dirty="0">
                <a:latin typeface="微软雅黑" panose="020B0503020204020204" charset="-122"/>
                <a:ea typeface="微软雅黑" panose="020B0503020204020204" charset="-122"/>
              </a:rPr>
              <a:t>不同设计层次</a:t>
            </a:r>
            <a:endParaRPr lang="en-US" altLang="zh-CN" sz="2800" dirty="0">
              <a:latin typeface="微软雅黑" panose="020B0503020204020204" charset="-122"/>
              <a:ea typeface="微软雅黑" panose="020B0503020204020204" charset="-122"/>
            </a:endParaRPr>
          </a:p>
          <a:p>
            <a:pPr marL="457200" indent="-457200" algn="ctr">
              <a:buFont typeface="Wingdings" panose="05000000000000000000" pitchFamily="2" charset="2"/>
              <a:buChar char="Ø"/>
            </a:pPr>
            <a:r>
              <a:rPr lang="zh-CN" altLang="en-US" sz="2800" dirty="0">
                <a:latin typeface="微软雅黑" panose="020B0503020204020204" charset="-122"/>
                <a:ea typeface="微软雅黑" panose="020B0503020204020204" charset="-122"/>
              </a:rPr>
              <a:t>不同设计视角</a:t>
            </a:r>
            <a:endParaRPr lang="zh-CN" altLang="en-US" sz="2800" dirty="0">
              <a:latin typeface="微软雅黑" panose="020B0503020204020204" charset="-122"/>
              <a:ea typeface="微软雅黑" panose="020B0503020204020204" charset="-122"/>
            </a:endParaRPr>
          </a:p>
        </p:txBody>
      </p:sp>
      <p:sp>
        <p:nvSpPr>
          <p:cNvPr id="8" name="矩形 7"/>
          <p:cNvSpPr/>
          <p:nvPr/>
        </p:nvSpPr>
        <p:spPr>
          <a:xfrm>
            <a:off x="658602" y="5920470"/>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从实现的角度，软件设计应该提供什么样的解决方案？</a:t>
            </a:r>
            <a:endParaRPr lang="zh-CN" altLang="en-US" sz="2800" dirty="0">
              <a:solidFill>
                <a:srgbClr val="C00000"/>
              </a:solidFill>
            </a:endParaRPr>
          </a:p>
        </p:txBody>
      </p:sp>
      <p:pic>
        <p:nvPicPr>
          <p:cNvPr id="9" name="图片 8"/>
          <p:cNvPicPr>
            <a:picLocks noChangeAspect="1"/>
          </p:cNvPicPr>
          <p:nvPr/>
        </p:nvPicPr>
        <p:blipFill>
          <a:blip r:embed="rId2"/>
          <a:stretch>
            <a:fillRect/>
          </a:stretch>
        </p:blipFill>
        <p:spPr>
          <a:xfrm>
            <a:off x="10798694" y="5838114"/>
            <a:ext cx="1035673" cy="1046205"/>
          </a:xfrm>
          <a:prstGeom prst="rect">
            <a:avLst/>
          </a:prstGeom>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2.2.5 </a:t>
            </a:r>
            <a:r>
              <a:rPr lang="zh-CN" altLang="en-US" dirty="0"/>
              <a:t>软件重用原则</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尽可能地重用已有的软件资产来实现软件系统的功能，同时要确保所开发的软件系统易于为其他软件系统所重用</a:t>
            </a:r>
            <a:endParaRPr lang="en-US" altLang="zh-CN" dirty="0"/>
          </a:p>
          <a:p>
            <a:r>
              <a:rPr lang="zh-CN" altLang="zh-CN" dirty="0"/>
              <a:t>支持软件重用</a:t>
            </a:r>
            <a:r>
              <a:rPr lang="zh-CN" altLang="en-US" dirty="0"/>
              <a:t>的技术手段</a:t>
            </a:r>
            <a:endParaRPr lang="en-US" altLang="zh-CN" dirty="0"/>
          </a:p>
          <a:p>
            <a:pPr lvl="1"/>
            <a:r>
              <a:rPr lang="zh-CN" altLang="zh-CN" dirty="0"/>
              <a:t>封装、</a:t>
            </a:r>
            <a:r>
              <a:rPr lang="zh-CN" altLang="en-US" dirty="0"/>
              <a:t>接口、</a:t>
            </a:r>
            <a:r>
              <a:rPr lang="zh-CN" altLang="zh-CN" dirty="0"/>
              <a:t>继承、多态</a:t>
            </a:r>
            <a:r>
              <a:rPr lang="zh-CN" altLang="en-US" dirty="0"/>
              <a:t>等</a:t>
            </a:r>
            <a:endParaRPr lang="en-US" altLang="zh-CN" dirty="0"/>
          </a:p>
          <a:p>
            <a:r>
              <a:rPr lang="zh-CN" altLang="en-US" dirty="0"/>
              <a:t>软件重用的对象</a:t>
            </a:r>
            <a:endParaRPr lang="en-US" altLang="zh-CN" dirty="0"/>
          </a:p>
          <a:p>
            <a:pPr lvl="1"/>
            <a:r>
              <a:rPr lang="zh-CN" altLang="en-US" dirty="0"/>
              <a:t>过程和函数、类、软构件、开源软件</a:t>
            </a:r>
            <a:endParaRPr lang="en-US" altLang="zh-CN" dirty="0"/>
          </a:p>
          <a:p>
            <a:pPr lvl="1"/>
            <a:r>
              <a:rPr lang="zh-CN" altLang="en-US" dirty="0"/>
              <a:t>软件设计模式、软件开发知识</a:t>
            </a:r>
            <a:endParaRPr lang="zh-CN" altLang="en-US" dirty="0"/>
          </a:p>
        </p:txBody>
      </p:sp>
      <p:sp>
        <p:nvSpPr>
          <p:cNvPr id="8" name="矩形 7"/>
          <p:cNvSpPr/>
          <p:nvPr/>
        </p:nvSpPr>
        <p:spPr>
          <a:xfrm>
            <a:off x="126937" y="5611033"/>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为什么软件常用可以提高软件设计的质量？</a:t>
            </a:r>
            <a:endParaRPr lang="zh-CN" altLang="en-US" sz="2800" dirty="0">
              <a:solidFill>
                <a:srgbClr val="C00000"/>
              </a:solidFill>
            </a:endParaRPr>
          </a:p>
        </p:txBody>
      </p:sp>
      <p:pic>
        <p:nvPicPr>
          <p:cNvPr id="9" name="图片 8"/>
          <p:cNvPicPr>
            <a:picLocks noChangeAspect="1"/>
          </p:cNvPicPr>
          <p:nvPr/>
        </p:nvPicPr>
        <p:blipFill>
          <a:blip r:embed="rId1"/>
          <a:stretch>
            <a:fillRect/>
          </a:stretch>
        </p:blipFill>
        <p:spPr>
          <a:xfrm>
            <a:off x="10627069" y="5528677"/>
            <a:ext cx="1035673" cy="1046205"/>
          </a:xfrm>
          <a:prstGeom prst="rect">
            <a:avLst/>
          </a:prstGeom>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zh-CN" dirty="0"/>
              <a:t>2.2.6 </a:t>
            </a:r>
            <a:r>
              <a:rPr lang="zh-CN" altLang="en-US" dirty="0"/>
              <a:t>软件设计的其它原则</a:t>
            </a:r>
            <a:endParaRPr lang="zh-CN" altLang="en-US" dirty="0"/>
          </a:p>
        </p:txBody>
      </p:sp>
      <p:sp>
        <p:nvSpPr>
          <p:cNvPr id="175107" name="Rectangle 3"/>
          <p:cNvSpPr>
            <a:spLocks noGrp="1" noChangeArrowheads="1"/>
          </p:cNvSpPr>
          <p:nvPr>
            <p:ph idx="1"/>
          </p:nvPr>
        </p:nvSpPr>
        <p:spPr/>
        <p:txBody>
          <a:bodyPr/>
          <a:lstStyle/>
          <a:p>
            <a:r>
              <a:rPr lang="zh-CN" altLang="en-US" dirty="0"/>
              <a:t>设计</a:t>
            </a:r>
            <a:r>
              <a:rPr lang="zh-CN" altLang="en-US" dirty="0">
                <a:solidFill>
                  <a:srgbClr val="C00000"/>
                </a:solidFill>
              </a:rPr>
              <a:t>可追溯</a:t>
            </a:r>
            <a:r>
              <a:rPr lang="zh-CN" altLang="en-US" dirty="0"/>
              <a:t>到分析模型</a:t>
            </a:r>
            <a:endParaRPr lang="zh-CN" altLang="en-US" dirty="0"/>
          </a:p>
          <a:p>
            <a:r>
              <a:rPr lang="zh-CN" altLang="en-US" dirty="0"/>
              <a:t>经常关注待建系统的</a:t>
            </a:r>
            <a:r>
              <a:rPr lang="zh-CN" altLang="en-US" dirty="0">
                <a:solidFill>
                  <a:srgbClr val="C00000"/>
                </a:solidFill>
              </a:rPr>
              <a:t>架构</a:t>
            </a:r>
            <a:endParaRPr lang="zh-CN" altLang="en-US" dirty="0">
              <a:solidFill>
                <a:srgbClr val="C00000"/>
              </a:solidFill>
            </a:endParaRPr>
          </a:p>
          <a:p>
            <a:r>
              <a:rPr lang="zh-CN" altLang="en-US" dirty="0">
                <a:solidFill>
                  <a:srgbClr val="C00000"/>
                </a:solidFill>
              </a:rPr>
              <a:t>数据设计</a:t>
            </a:r>
            <a:r>
              <a:rPr lang="zh-CN" altLang="en-US" dirty="0"/>
              <a:t>和功能设计同样重要</a:t>
            </a:r>
            <a:endParaRPr lang="zh-CN" altLang="en-US" dirty="0"/>
          </a:p>
          <a:p>
            <a:r>
              <a:rPr lang="zh-CN" altLang="en-US" dirty="0"/>
              <a:t>必须设计</a:t>
            </a:r>
            <a:r>
              <a:rPr lang="zh-CN" altLang="en-US" dirty="0">
                <a:solidFill>
                  <a:srgbClr val="C00000"/>
                </a:solidFill>
              </a:rPr>
              <a:t>接口</a:t>
            </a:r>
            <a:endParaRPr lang="zh-CN" altLang="en-US" dirty="0">
              <a:solidFill>
                <a:srgbClr val="C00000"/>
              </a:solidFill>
            </a:endParaRPr>
          </a:p>
          <a:p>
            <a:r>
              <a:rPr lang="zh-CN" altLang="en-US" dirty="0">
                <a:solidFill>
                  <a:srgbClr val="C00000"/>
                </a:solidFill>
              </a:rPr>
              <a:t>用户界面</a:t>
            </a:r>
            <a:r>
              <a:rPr lang="zh-CN" altLang="en-US" dirty="0"/>
              <a:t>设计必须符合最终用户要求</a:t>
            </a:r>
            <a:endParaRPr lang="zh-CN" altLang="en-US" dirty="0"/>
          </a:p>
          <a:p>
            <a:r>
              <a:rPr lang="zh-CN" altLang="en-US" dirty="0"/>
              <a:t>设计表述要尽可能</a:t>
            </a:r>
            <a:r>
              <a:rPr lang="zh-CN" altLang="en-US" dirty="0">
                <a:solidFill>
                  <a:srgbClr val="C00000"/>
                </a:solidFill>
              </a:rPr>
              <a:t>易于理解</a:t>
            </a:r>
            <a:endParaRPr lang="zh-CN" altLang="en-US" dirty="0">
              <a:solidFill>
                <a:srgbClr val="C00000"/>
              </a:solidFill>
            </a:endParaRPr>
          </a:p>
          <a:p>
            <a:r>
              <a:rPr lang="zh-CN" altLang="en-US" dirty="0"/>
              <a:t>设计应该</a:t>
            </a:r>
            <a:r>
              <a:rPr lang="zh-CN" altLang="en-US" dirty="0">
                <a:solidFill>
                  <a:srgbClr val="C00000"/>
                </a:solidFill>
              </a:rPr>
              <a:t>迭代</a:t>
            </a:r>
            <a:r>
              <a:rPr lang="zh-CN" altLang="en-US" dirty="0"/>
              <a:t>进行</a:t>
            </a:r>
            <a:endParaRPr lang="zh-CN" alt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title"/>
          </p:nvPr>
        </p:nvSpPr>
        <p:spPr>
          <a:xfrm>
            <a:off x="550590" y="8620"/>
            <a:ext cx="10909212" cy="707886"/>
          </a:xfrm>
        </p:spPr>
        <p:txBody>
          <a:bodyPr/>
          <a:lstStyle/>
          <a:p>
            <a:r>
              <a:rPr lang="zh-CN" altLang="en-US"/>
              <a:t>内容</a:t>
            </a:r>
            <a:endParaRPr lang="zh-CN" altLang="en-US"/>
          </a:p>
        </p:txBody>
      </p:sp>
      <p:sp>
        <p:nvSpPr>
          <p:cNvPr id="168965" name="Rectangle 5"/>
          <p:cNvSpPr>
            <a:spLocks noGrp="1" noChangeArrowheads="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软件设计概述</a:t>
            </a:r>
            <a:endParaRPr lang="en-US" altLang="zh-CN" dirty="0">
              <a:solidFill>
                <a:schemeClr val="bg1">
                  <a:lumMod val="85000"/>
                </a:schemeClr>
              </a:solidFill>
            </a:endParaRPr>
          </a:p>
          <a:p>
            <a:pPr lvl="1"/>
            <a:r>
              <a:rPr lang="zh-CN" altLang="en-US" dirty="0">
                <a:solidFill>
                  <a:schemeClr val="bg1">
                    <a:lumMod val="85000"/>
                  </a:schemeClr>
                </a:solidFill>
              </a:rPr>
              <a:t>设计元素、任务和过程</a:t>
            </a:r>
            <a:endParaRPr lang="zh-CN" altLang="en-US"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软件设计原则</a:t>
            </a:r>
            <a:endParaRPr lang="en-US" altLang="zh-CN" dirty="0">
              <a:solidFill>
                <a:schemeClr val="bg1">
                  <a:lumMod val="85000"/>
                </a:schemeClr>
              </a:solidFill>
            </a:endParaRPr>
          </a:p>
          <a:p>
            <a:pPr lvl="1"/>
            <a:r>
              <a:rPr lang="zh-CN" altLang="en-US" dirty="0">
                <a:solidFill>
                  <a:schemeClr val="bg1">
                    <a:lumMod val="85000"/>
                  </a:schemeClr>
                </a:solidFill>
              </a:rPr>
              <a:t>抽象、求精、模块、隐藏、多视点、分离</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面向对象软件设计方法学</a:t>
            </a:r>
            <a:endParaRPr lang="en-US" altLang="zh-CN" dirty="0">
              <a:solidFill>
                <a:srgbClr val="C00000"/>
              </a:solidFill>
            </a:endParaRPr>
          </a:p>
          <a:p>
            <a:pPr lvl="1"/>
            <a:r>
              <a:rPr lang="zh-CN" altLang="en-US" dirty="0">
                <a:solidFill>
                  <a:srgbClr val="C00000"/>
                </a:solidFill>
              </a:rPr>
              <a:t>基本思想、特点和优势</a:t>
            </a:r>
            <a:endParaRPr lang="en-US" altLang="zh-CN" dirty="0">
              <a:solidFill>
                <a:srgbClr val="C00000"/>
              </a:solidFill>
            </a:endParaRPr>
          </a:p>
          <a:p>
            <a:pPr marL="514350" indent="-514350">
              <a:buFont typeface="+mj-lt"/>
              <a:buAutoNum type="arabicPeriod"/>
            </a:pPr>
            <a:r>
              <a:rPr lang="zh-CN" altLang="en-US" dirty="0"/>
              <a:t>软件设计输出及评审</a:t>
            </a:r>
            <a:endParaRPr lang="en-US" altLang="zh-CN" dirty="0"/>
          </a:p>
          <a:p>
            <a:pPr lvl="1"/>
            <a:r>
              <a:rPr lang="zh-CN" altLang="en-US" dirty="0"/>
              <a:t>软件设计软件制品、软件设计缺陷及评审要求</a:t>
            </a:r>
            <a:endParaRPr lang="zh-CN" altLang="en-US" dirty="0"/>
          </a:p>
        </p:txBody>
      </p:sp>
      <p:pic>
        <p:nvPicPr>
          <p:cNvPr id="8"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39622" y="2547692"/>
            <a:ext cx="1735603" cy="176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3.1 </a:t>
            </a:r>
            <a:r>
              <a:rPr lang="zh-CN" altLang="en-US" dirty="0"/>
              <a:t>面向对象软件设计方法学</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针对面向对象需求分析所得到的</a:t>
            </a:r>
            <a:r>
              <a:rPr lang="zh-CN" altLang="zh-CN" dirty="0">
                <a:solidFill>
                  <a:srgbClr val="C00000"/>
                </a:solidFill>
              </a:rPr>
              <a:t>软件需求模型</a:t>
            </a:r>
            <a:r>
              <a:rPr lang="zh-CN" altLang="zh-CN" dirty="0"/>
              <a:t>（如用例图、交互图、分析类图），对其进行不断</a:t>
            </a:r>
            <a:r>
              <a:rPr lang="zh-CN" altLang="zh-CN" dirty="0">
                <a:solidFill>
                  <a:srgbClr val="C00000"/>
                </a:solidFill>
              </a:rPr>
              <a:t>精化</a:t>
            </a:r>
            <a:r>
              <a:rPr lang="zh-CN" altLang="zh-CN" dirty="0"/>
              <a:t>（而非转换），获得软件系统的</a:t>
            </a:r>
            <a:r>
              <a:rPr lang="zh-CN" altLang="zh-CN" dirty="0">
                <a:solidFill>
                  <a:srgbClr val="C00000"/>
                </a:solidFill>
              </a:rPr>
              <a:t>各类软件设计元素</a:t>
            </a:r>
            <a:r>
              <a:rPr lang="zh-CN" altLang="zh-CN" dirty="0"/>
              <a:t>，如子系统、构件、设计类等，产生不同视角、不同抽象层次的</a:t>
            </a:r>
            <a:r>
              <a:rPr lang="zh-CN" altLang="zh-CN" dirty="0">
                <a:solidFill>
                  <a:srgbClr val="C00000"/>
                </a:solidFill>
              </a:rPr>
              <a:t>软件设计模型</a:t>
            </a:r>
            <a:r>
              <a:rPr lang="zh-CN" altLang="zh-CN" dirty="0"/>
              <a:t>，如软件体系结构图、用例设计交互图、设计类图、活动图等，形成软件系统</a:t>
            </a:r>
            <a:r>
              <a:rPr lang="zh-CN" altLang="zh-CN" dirty="0">
                <a:solidFill>
                  <a:srgbClr val="C00000"/>
                </a:solidFill>
              </a:rPr>
              <a:t>完整和详尽的设计方案</a:t>
            </a:r>
            <a:endParaRPr lang="zh-CN" altLang="en-US" dirty="0">
              <a:solidFill>
                <a:srgbClr val="C00000"/>
              </a:solidFill>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面向对象软件设计方法学</a:t>
            </a:r>
            <a:endParaRPr lang="zh-CN" altLang="en-US" dirty="0"/>
          </a:p>
        </p:txBody>
      </p:sp>
      <p:sp>
        <p:nvSpPr>
          <p:cNvPr id="4" name="矩形 3"/>
          <p:cNvSpPr/>
          <p:nvPr/>
        </p:nvSpPr>
        <p:spPr>
          <a:xfrm>
            <a:off x="4150990" y="1772816"/>
            <a:ext cx="3240360" cy="18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面向对象软件设计方法学</a:t>
            </a:r>
            <a:endParaRPr lang="zh-CN" altLang="en-US" sz="2800" dirty="0">
              <a:solidFill>
                <a:srgbClr val="C00000"/>
              </a:solidFill>
            </a:endParaRPr>
          </a:p>
        </p:txBody>
      </p:sp>
      <p:sp>
        <p:nvSpPr>
          <p:cNvPr id="8" name="箭头: 右 7"/>
          <p:cNvSpPr/>
          <p:nvPr/>
        </p:nvSpPr>
        <p:spPr>
          <a:xfrm>
            <a:off x="2854846" y="2348637"/>
            <a:ext cx="1116124" cy="7078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文本框 8"/>
          <p:cNvSpPr txBox="1"/>
          <p:nvPr/>
        </p:nvSpPr>
        <p:spPr>
          <a:xfrm>
            <a:off x="622598" y="2204864"/>
            <a:ext cx="2232248" cy="830997"/>
          </a:xfrm>
          <a:prstGeom prst="rect">
            <a:avLst/>
          </a:prstGeom>
          <a:noFill/>
        </p:spPr>
        <p:txBody>
          <a:bodyPr wrap="square" rtlCol="0">
            <a:spAutoFit/>
          </a:bodyPr>
          <a:lstStyle/>
          <a:p>
            <a:pPr algn="ctr"/>
            <a:r>
              <a:rPr lang="zh-CN" altLang="en-US" dirty="0">
                <a:solidFill>
                  <a:schemeClr val="tx1"/>
                </a:solidFill>
                <a:latin typeface="+mn-ea"/>
                <a:ea typeface="+mn-ea"/>
              </a:rPr>
              <a:t>面向对象软件需求模型</a:t>
            </a:r>
            <a:endParaRPr lang="zh-CN" altLang="en-US" dirty="0">
              <a:solidFill>
                <a:schemeClr val="tx1"/>
              </a:solidFill>
              <a:latin typeface="+mn-ea"/>
              <a:ea typeface="+mn-ea"/>
            </a:endParaRPr>
          </a:p>
        </p:txBody>
      </p:sp>
      <p:sp>
        <p:nvSpPr>
          <p:cNvPr id="10" name="箭头: 右 9"/>
          <p:cNvSpPr/>
          <p:nvPr/>
        </p:nvSpPr>
        <p:spPr>
          <a:xfrm>
            <a:off x="7643378" y="2266419"/>
            <a:ext cx="1116124" cy="7078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文本框 10"/>
          <p:cNvSpPr txBox="1"/>
          <p:nvPr/>
        </p:nvSpPr>
        <p:spPr>
          <a:xfrm>
            <a:off x="9011530" y="2287081"/>
            <a:ext cx="2232248" cy="830997"/>
          </a:xfrm>
          <a:prstGeom prst="rect">
            <a:avLst/>
          </a:prstGeom>
          <a:noFill/>
        </p:spPr>
        <p:txBody>
          <a:bodyPr wrap="square" rtlCol="0">
            <a:spAutoFit/>
          </a:bodyPr>
          <a:lstStyle/>
          <a:p>
            <a:pPr algn="ctr"/>
            <a:r>
              <a:rPr lang="zh-CN" altLang="en-US" dirty="0">
                <a:solidFill>
                  <a:schemeClr val="tx1"/>
                </a:solidFill>
                <a:latin typeface="+mn-ea"/>
                <a:ea typeface="+mn-ea"/>
              </a:rPr>
              <a:t>面向对象软件设计模型</a:t>
            </a:r>
            <a:endParaRPr lang="zh-CN" altLang="en-US" dirty="0">
              <a:solidFill>
                <a:schemeClr val="tx1"/>
              </a:solidFill>
              <a:latin typeface="+mn-ea"/>
              <a:ea typeface="+mn-ea"/>
            </a:endParaRPr>
          </a:p>
        </p:txBody>
      </p:sp>
      <p:sp>
        <p:nvSpPr>
          <p:cNvPr id="12" name="矩形 11"/>
          <p:cNvSpPr/>
          <p:nvPr/>
        </p:nvSpPr>
        <p:spPr>
          <a:xfrm>
            <a:off x="4146028" y="3897052"/>
            <a:ext cx="3240360" cy="18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rPr>
              <a:t>提供了概念和机制来落实软件设计原则，支持高质量的软件设计</a:t>
            </a:r>
            <a:endParaRPr lang="zh-CN" altLang="en-US" sz="2800" dirty="0">
              <a:solidFill>
                <a:srgbClr val="C00000"/>
              </a:solidFill>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面向对象软件设计过程</a:t>
            </a:r>
            <a:endParaRPr lang="zh-CN" altLang="en-US" dirty="0"/>
          </a:p>
        </p:txBody>
      </p:sp>
      <p:grpSp>
        <p:nvGrpSpPr>
          <p:cNvPr id="4" name="画布 91"/>
          <p:cNvGrpSpPr/>
          <p:nvPr/>
        </p:nvGrpSpPr>
        <p:grpSpPr>
          <a:xfrm>
            <a:off x="910630" y="3092740"/>
            <a:ext cx="10369152" cy="2808312"/>
            <a:chOff x="0" y="0"/>
            <a:chExt cx="5274310" cy="822325"/>
          </a:xfrm>
        </p:grpSpPr>
        <p:sp>
          <p:nvSpPr>
            <p:cNvPr id="5" name="矩形 4"/>
            <p:cNvSpPr/>
            <p:nvPr/>
          </p:nvSpPr>
          <p:spPr>
            <a:xfrm>
              <a:off x="0" y="0"/>
              <a:ext cx="5274310" cy="822325"/>
            </a:xfrm>
            <a:prstGeom prst="rect">
              <a:avLst/>
            </a:prstGeom>
            <a:solidFill>
              <a:prstClr val="white"/>
            </a:solidFill>
          </p:spPr>
        </p:sp>
        <p:sp>
          <p:nvSpPr>
            <p:cNvPr id="6" name="矩形 5"/>
            <p:cNvSpPr/>
            <p:nvPr/>
          </p:nvSpPr>
          <p:spPr>
            <a:xfrm>
              <a:off x="1780201" y="41274"/>
              <a:ext cx="3033099" cy="496275"/>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7" name="矩形 6"/>
            <p:cNvSpPr/>
            <p:nvPr/>
          </p:nvSpPr>
          <p:spPr>
            <a:xfrm>
              <a:off x="37126" y="41274"/>
              <a:ext cx="740749" cy="496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solidFill>
                    <a:srgbClr val="C00000"/>
                  </a:solidFill>
                  <a:effectLst/>
                  <a:latin typeface="+mn-ea"/>
                  <a:cs typeface="Times New Roman" panose="02020603050405020304" pitchFamily="18" charset="0"/>
                </a:rPr>
                <a:t>软件体系结构设计</a:t>
              </a:r>
              <a:endParaRPr lang="zh-CN" kern="100" dirty="0">
                <a:solidFill>
                  <a:srgbClr val="C00000"/>
                </a:solidFill>
                <a:effectLst/>
                <a:latin typeface="+mn-ea"/>
                <a:cs typeface="Times New Roman" panose="02020603050405020304" pitchFamily="18" charset="0"/>
              </a:endParaRPr>
            </a:p>
          </p:txBody>
        </p:sp>
        <p:sp>
          <p:nvSpPr>
            <p:cNvPr id="8" name="矩形 7"/>
            <p:cNvSpPr/>
            <p:nvPr/>
          </p:nvSpPr>
          <p:spPr>
            <a:xfrm>
              <a:off x="982303" y="41271"/>
              <a:ext cx="648674" cy="4962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solidFill>
                    <a:srgbClr val="C00000"/>
                  </a:solidFill>
                  <a:effectLst/>
                  <a:latin typeface="+mn-ea"/>
                  <a:cs typeface="Times New Roman" panose="02020603050405020304" pitchFamily="18" charset="0"/>
                </a:rPr>
                <a:t>用户界面设计</a:t>
              </a:r>
              <a:endParaRPr lang="zh-CN" kern="100" dirty="0">
                <a:solidFill>
                  <a:srgbClr val="C00000"/>
                </a:solidFill>
                <a:effectLst/>
                <a:latin typeface="+mn-ea"/>
                <a:cs typeface="Times New Roman" panose="02020603050405020304" pitchFamily="18" charset="0"/>
              </a:endParaRPr>
            </a:p>
          </p:txBody>
        </p:sp>
        <p:sp>
          <p:nvSpPr>
            <p:cNvPr id="9" name="矩形 8"/>
            <p:cNvSpPr/>
            <p:nvPr/>
          </p:nvSpPr>
          <p:spPr>
            <a:xfrm>
              <a:off x="2616200" y="65701"/>
              <a:ext cx="782024" cy="436923"/>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effectLst/>
                  <a:latin typeface="+mn-ea"/>
                  <a:cs typeface="Times New Roman" panose="02020603050405020304" pitchFamily="18" charset="0"/>
                </a:rPr>
                <a:t>构件</a:t>
              </a:r>
              <a:r>
                <a:rPr lang="en-US" kern="100" dirty="0">
                  <a:effectLst/>
                  <a:latin typeface="+mn-ea"/>
                  <a:cs typeface="Times New Roman" panose="02020603050405020304" pitchFamily="18" charset="0"/>
                </a:rPr>
                <a:t>/</a:t>
              </a:r>
              <a:r>
                <a:rPr lang="zh-CN" kern="100" dirty="0">
                  <a:effectLst/>
                  <a:latin typeface="+mn-ea"/>
                  <a:cs typeface="Times New Roman" panose="02020603050405020304" pitchFamily="18" charset="0"/>
                </a:rPr>
                <a:t>子系统设计</a:t>
              </a:r>
              <a:endParaRPr lang="zh-CN" kern="100" dirty="0">
                <a:effectLst/>
                <a:latin typeface="+mn-ea"/>
                <a:cs typeface="Times New Roman" panose="02020603050405020304" pitchFamily="18" charset="0"/>
              </a:endParaRPr>
            </a:p>
          </p:txBody>
        </p:sp>
        <p:sp>
          <p:nvSpPr>
            <p:cNvPr id="10" name="矩形 9"/>
            <p:cNvSpPr/>
            <p:nvPr/>
          </p:nvSpPr>
          <p:spPr>
            <a:xfrm>
              <a:off x="1859576" y="67649"/>
              <a:ext cx="604224" cy="4359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用例设计设计</a:t>
              </a:r>
              <a:endParaRPr lang="zh-CN" kern="100">
                <a:effectLst/>
                <a:latin typeface="+mn-ea"/>
                <a:cs typeface="Times New Roman" panose="02020603050405020304" pitchFamily="18" charset="0"/>
              </a:endParaRPr>
            </a:p>
          </p:txBody>
        </p:sp>
        <p:sp>
          <p:nvSpPr>
            <p:cNvPr id="11" name="矩形 10"/>
            <p:cNvSpPr/>
            <p:nvPr/>
          </p:nvSpPr>
          <p:spPr>
            <a:xfrm>
              <a:off x="3550624" y="73025"/>
              <a:ext cx="540236" cy="4359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数据设计</a:t>
              </a:r>
              <a:endParaRPr lang="zh-CN" kern="100">
                <a:effectLst/>
                <a:latin typeface="+mn-ea"/>
                <a:cs typeface="Times New Roman" panose="02020603050405020304" pitchFamily="18" charset="0"/>
              </a:endParaRPr>
            </a:p>
          </p:txBody>
        </p:sp>
        <p:sp>
          <p:nvSpPr>
            <p:cNvPr id="12" name="矩形 11"/>
            <p:cNvSpPr/>
            <p:nvPr/>
          </p:nvSpPr>
          <p:spPr>
            <a:xfrm>
              <a:off x="4243260" y="73025"/>
              <a:ext cx="521674" cy="43594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dirty="0">
                  <a:effectLst/>
                  <a:latin typeface="+mn-ea"/>
                  <a:cs typeface="Times New Roman" panose="02020603050405020304" pitchFamily="18" charset="0"/>
                </a:rPr>
                <a:t>类设计</a:t>
              </a:r>
              <a:endParaRPr lang="zh-CN" kern="100" dirty="0">
                <a:effectLst/>
                <a:latin typeface="+mn-ea"/>
                <a:cs typeface="Times New Roman" panose="02020603050405020304" pitchFamily="18" charset="0"/>
              </a:endParaRPr>
            </a:p>
          </p:txBody>
        </p:sp>
        <p:cxnSp>
          <p:nvCxnSpPr>
            <p:cNvPr id="13" name="直接箭头连接符 12"/>
            <p:cNvCxnSpPr>
              <a:stCxn id="8" idx="3"/>
            </p:cNvCxnSpPr>
            <p:nvPr/>
          </p:nvCxnSpPr>
          <p:spPr>
            <a:xfrm>
              <a:off x="1630977" y="289409"/>
              <a:ext cx="153373" cy="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a:endCxn id="8" idx="1"/>
            </p:cNvCxnSpPr>
            <p:nvPr/>
          </p:nvCxnSpPr>
          <p:spPr>
            <a:xfrm flipV="1">
              <a:off x="777875" y="289409"/>
              <a:ext cx="204428" cy="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3"/>
              <a:endCxn id="9" idx="1"/>
            </p:cNvCxnSpPr>
            <p:nvPr/>
          </p:nvCxnSpPr>
          <p:spPr>
            <a:xfrm flipV="1">
              <a:off x="2463800" y="284163"/>
              <a:ext cx="152400" cy="146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3398224" y="282893"/>
              <a:ext cx="152400" cy="12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090860" y="262550"/>
              <a:ext cx="152400" cy="127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连接符: 肘形 17"/>
            <p:cNvCxnSpPr>
              <a:stCxn id="6" idx="2"/>
              <a:endCxn id="7" idx="2"/>
            </p:cNvCxnSpPr>
            <p:nvPr/>
          </p:nvCxnSpPr>
          <p:spPr>
            <a:xfrm rot="5400000">
              <a:off x="1852126" y="-907076"/>
              <a:ext cx="12700" cy="2889250"/>
            </a:xfrm>
            <a:prstGeom prst="bentConnector3">
              <a:avLst>
                <a:gd name="adj1" fmla="val 180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18"/>
            <p:cNvSpPr txBox="1"/>
            <p:nvPr/>
          </p:nvSpPr>
          <p:spPr>
            <a:xfrm>
              <a:off x="4813300" y="94276"/>
              <a:ext cx="461010" cy="398823"/>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3000"/>
                </a:lnSpc>
              </a:pPr>
              <a:r>
                <a:rPr lang="zh-CN" kern="100" dirty="0">
                  <a:solidFill>
                    <a:srgbClr val="C00000"/>
                  </a:solidFill>
                  <a:effectLst/>
                  <a:latin typeface="+mn-ea"/>
                  <a:ea typeface="+mn-ea"/>
                  <a:cs typeface="Times New Roman" panose="02020603050405020304" pitchFamily="18" charset="0"/>
                </a:rPr>
                <a:t>详细设计</a:t>
              </a:r>
              <a:endParaRPr lang="zh-CN" kern="100" dirty="0">
                <a:solidFill>
                  <a:srgbClr val="C00000"/>
                </a:solidFill>
                <a:effectLst/>
                <a:latin typeface="+mn-ea"/>
                <a:ea typeface="+mn-ea"/>
                <a:cs typeface="Times New Roman" panose="02020603050405020304" pitchFamily="18" charset="0"/>
              </a:endParaRPr>
            </a:p>
          </p:txBody>
        </p:sp>
      </p:grpSp>
      <p:sp>
        <p:nvSpPr>
          <p:cNvPr id="20" name="矩形 19"/>
          <p:cNvSpPr/>
          <p:nvPr/>
        </p:nvSpPr>
        <p:spPr>
          <a:xfrm>
            <a:off x="4564344" y="985511"/>
            <a:ext cx="3637660" cy="1075337"/>
          </a:xfrm>
          <a:prstGeom prst="rect">
            <a:avLst/>
          </a:prstGeom>
          <a:no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C00000"/>
                </a:solidFill>
              </a:rPr>
              <a:t>面向对象的概念、机制和建模语言</a:t>
            </a:r>
            <a:endParaRPr lang="zh-CN" altLang="en-US" sz="2800" dirty="0">
              <a:solidFill>
                <a:srgbClr val="C00000"/>
              </a:solidFill>
            </a:endParaRPr>
          </a:p>
        </p:txBody>
      </p:sp>
      <p:sp>
        <p:nvSpPr>
          <p:cNvPr id="21" name="箭头: 下 20"/>
          <p:cNvSpPr/>
          <p:nvPr/>
        </p:nvSpPr>
        <p:spPr>
          <a:xfrm>
            <a:off x="5753104" y="2204864"/>
            <a:ext cx="1260140" cy="7686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示例：面向对象的软件设计表示</a:t>
            </a:r>
            <a:endParaRPr lang="zh-CN" altLang="en-US" dirty="0"/>
          </a:p>
        </p:txBody>
      </p:sp>
      <p:sp>
        <p:nvSpPr>
          <p:cNvPr id="6" name="内容占位符 5"/>
          <p:cNvSpPr>
            <a:spLocks noGrp="1"/>
          </p:cNvSpPr>
          <p:nvPr>
            <p:ph idx="1"/>
          </p:nvPr>
        </p:nvSpPr>
        <p:spPr>
          <a:xfrm>
            <a:off x="539750" y="1125538"/>
            <a:ext cx="10920052" cy="5040312"/>
          </a:xfrm>
        </p:spPr>
        <p:txBody>
          <a:bodyPr/>
          <a:lstStyle/>
          <a:p>
            <a:r>
              <a:rPr lang="zh-CN" altLang="en-US" dirty="0"/>
              <a:t>用包图表示的软件体系结构设计</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1270670" y="1808820"/>
            <a:ext cx="5143174" cy="4671196"/>
          </a:xfrm>
          <a:prstGeom prst="rect">
            <a:avLst/>
          </a:prstGeom>
        </p:spPr>
      </p:pic>
      <p:sp>
        <p:nvSpPr>
          <p:cNvPr id="7" name="矩形 6"/>
          <p:cNvSpPr/>
          <p:nvPr/>
        </p:nvSpPr>
        <p:spPr>
          <a:xfrm>
            <a:off x="1450690" y="5325241"/>
            <a:ext cx="3240360" cy="12601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C00000"/>
              </a:solidFill>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示例：用交互图来表示用户界面设计</a:t>
            </a:r>
            <a:endParaRPr lang="zh-CN" altLang="en-US" dirty="0"/>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548857" y="1088740"/>
          <a:ext cx="10948695" cy="5004552"/>
        </p:xfrm>
        <a:graphic>
          <a:graphicData uri="http://schemas.openxmlformats.org/presentationml/2006/ole">
            <mc:AlternateContent xmlns:mc="http://schemas.openxmlformats.org/markup-compatibility/2006">
              <mc:Choice xmlns:v="urn:schemas-microsoft-com:vml" Requires="v">
                <p:oleObj spid="_x0000_s4101" name="Visio" r:id="rId1" imgW="6353175" imgH="2904490" progId="Visio.Drawing.15">
                  <p:embed/>
                </p:oleObj>
              </mc:Choice>
              <mc:Fallback>
                <p:oleObj name="Visio" r:id="rId1" imgW="6353175" imgH="290449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57" y="1088740"/>
                        <a:ext cx="10948695" cy="5004552"/>
                      </a:xfrm>
                      <a:prstGeom prst="rect">
                        <a:avLst/>
                      </a:prstGeom>
                      <a:noFill/>
                    </p:spPr>
                  </p:pic>
                </p:oleObj>
              </mc:Fallback>
            </mc:AlternateContent>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3.3 </a:t>
            </a:r>
            <a:r>
              <a:rPr lang="zh-CN" altLang="en-US" dirty="0"/>
              <a:t>面向对象软件设计的优势（</a:t>
            </a:r>
            <a:r>
              <a:rPr lang="en-US" altLang="zh-CN" dirty="0"/>
              <a:t>1/2</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高层抽象和自然过渡</a:t>
            </a:r>
            <a:endParaRPr lang="en-US" altLang="zh-CN" dirty="0"/>
          </a:p>
          <a:p>
            <a:pPr lvl="1"/>
            <a:r>
              <a:rPr lang="zh-CN" altLang="en-US" dirty="0"/>
              <a:t>面向对象概念</a:t>
            </a:r>
            <a:r>
              <a:rPr lang="zh-CN" altLang="zh-CN" dirty="0"/>
              <a:t>更加贴近于现实世界，有助于对应用问题以及软件系统的直观理解和建模</a:t>
            </a:r>
            <a:endParaRPr lang="en-US" altLang="zh-CN" dirty="0"/>
          </a:p>
          <a:p>
            <a:pPr lvl="1"/>
            <a:r>
              <a:rPr lang="zh-CN" altLang="zh-CN" dirty="0"/>
              <a:t>采用相同的一组抽象和概念来进行描述和分析，基于模型的精化手段</a:t>
            </a:r>
            <a:r>
              <a:rPr lang="zh-CN" altLang="en-US" dirty="0"/>
              <a:t>来实现软件设计</a:t>
            </a:r>
            <a:r>
              <a:rPr lang="zh-CN" altLang="zh-CN" dirty="0"/>
              <a:t>，极大简化了软件设计工作</a:t>
            </a:r>
            <a:endParaRPr lang="en-US" altLang="zh-CN" dirty="0"/>
          </a:p>
          <a:p>
            <a:pPr lvl="1"/>
            <a:r>
              <a:rPr lang="zh-CN" altLang="zh-CN" dirty="0"/>
              <a:t>面向对象模型更易于为人们所接受，可减少软件工程师与用户之间的交流鸿沟，有助于支持大型复杂软件系统的开发</a:t>
            </a:r>
            <a:endParaRPr lang="en-US" altLang="zh-CN" dirty="0"/>
          </a:p>
          <a:p>
            <a:r>
              <a:rPr lang="zh-CN" altLang="zh-CN" dirty="0"/>
              <a:t>多种形式和粗粒度的软件重用</a:t>
            </a:r>
            <a:endParaRPr lang="en-US" altLang="zh-CN" dirty="0"/>
          </a:p>
          <a:p>
            <a:pPr lvl="1"/>
            <a:r>
              <a:rPr lang="zh-CN" altLang="zh-CN" dirty="0"/>
              <a:t>提供了多种方式来支持软件重用，进而有助于提高软件开发的效率和质量</a:t>
            </a:r>
            <a:endParaRPr lang="zh-CN" alt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面向对象软件设计的优势（</a:t>
            </a:r>
            <a:r>
              <a:rPr lang="en-US" altLang="zh-CN" dirty="0"/>
              <a:t>2/2</a:t>
            </a:r>
            <a:r>
              <a:rPr lang="zh-CN" altLang="en-US" dirty="0"/>
              <a:t>）</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系统化的软件设计</a:t>
            </a:r>
            <a:endParaRPr lang="en-US" altLang="zh-CN" dirty="0"/>
          </a:p>
          <a:p>
            <a:pPr lvl="1"/>
            <a:r>
              <a:rPr lang="zh-CN" altLang="zh-CN" dirty="0"/>
              <a:t>系统地支持软件设计阶段的所有工作，包括体系结构设计、用户界面设计、数据设计、软构件设计、子系统设计、用例设计、类设计等等</a:t>
            </a:r>
            <a:endParaRPr lang="en-US" altLang="zh-CN" dirty="0"/>
          </a:p>
          <a:p>
            <a:pPr lvl="1"/>
            <a:endParaRPr lang="en-US" altLang="zh-CN" dirty="0"/>
          </a:p>
          <a:p>
            <a:r>
              <a:rPr lang="zh-CN" altLang="zh-CN" dirty="0"/>
              <a:t>支持软件的扩展和变更</a:t>
            </a:r>
            <a:endParaRPr lang="zh-CN" altLang="zh-CN" dirty="0"/>
          </a:p>
          <a:p>
            <a:pPr lvl="1"/>
            <a:r>
              <a:rPr lang="zh-CN" altLang="zh-CN" dirty="0"/>
              <a:t>提供了接口、抽象类、继承、实现等多种机制</a:t>
            </a:r>
            <a:r>
              <a:rPr lang="zh-CN" altLang="en-US" dirty="0"/>
              <a:t>，</a:t>
            </a:r>
            <a:r>
              <a:rPr lang="zh-CN" altLang="zh-CN" dirty="0"/>
              <a:t>可以设计出易于扩展和变更的软件设计模型</a:t>
            </a:r>
            <a:endParaRPr lang="en-US" altLang="zh-CN" dirty="0"/>
          </a:p>
          <a:p>
            <a:pPr lvl="1"/>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en-US" altLang="zh-CN" dirty="0"/>
              <a:t>“</a:t>
            </a:r>
            <a:r>
              <a:rPr lang="zh-CN" altLang="en-US" dirty="0"/>
              <a:t>小米便签</a:t>
            </a:r>
            <a:r>
              <a:rPr lang="en-US" altLang="zh-CN" dirty="0">
                <a:sym typeface="+mn-ea"/>
              </a:rPr>
              <a:t>”</a:t>
            </a:r>
            <a:r>
              <a:rPr lang="zh-CN" altLang="en-US" dirty="0">
                <a:sym typeface="+mn-ea"/>
              </a:rPr>
              <a:t>的</a:t>
            </a:r>
            <a:r>
              <a:rPr lang="zh-CN" altLang="en-US" dirty="0"/>
              <a:t>软件实现解决方案</a:t>
            </a:r>
            <a:endParaRPr lang="zh-CN" altLang="en-US" dirty="0"/>
          </a:p>
        </p:txBody>
      </p:sp>
      <p:pic>
        <p:nvPicPr>
          <p:cNvPr id="6" name="图片 5"/>
          <p:cNvPicPr>
            <a:picLocks noChangeAspect="1"/>
          </p:cNvPicPr>
          <p:nvPr/>
        </p:nvPicPr>
        <p:blipFill>
          <a:blip r:embed="rId1"/>
          <a:stretch>
            <a:fillRect/>
          </a:stretch>
        </p:blipFill>
        <p:spPr>
          <a:xfrm>
            <a:off x="884640" y="1088740"/>
            <a:ext cx="10302413" cy="4500500"/>
          </a:xfrm>
          <a:prstGeom prst="rect">
            <a:avLst/>
          </a:prstGeom>
        </p:spPr>
      </p:pic>
      <p:sp>
        <p:nvSpPr>
          <p:cNvPr id="2" name="文本框 1"/>
          <p:cNvSpPr txBox="1"/>
          <p:nvPr/>
        </p:nvSpPr>
        <p:spPr>
          <a:xfrm>
            <a:off x="4357210" y="5791407"/>
            <a:ext cx="4042251"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整体架构层面的设计</a:t>
            </a:r>
            <a:endParaRPr lang="zh-CN" altLang="en-US" sz="2800"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3.4 </a:t>
            </a:r>
            <a:r>
              <a:rPr lang="zh-CN" altLang="zh-CN" dirty="0"/>
              <a:t>软件设计的</a:t>
            </a:r>
            <a:r>
              <a:rPr lang="en-US" altLang="zh-CN" dirty="0"/>
              <a:t>CASE</a:t>
            </a:r>
            <a:r>
              <a:rPr lang="zh-CN" altLang="zh-CN" dirty="0"/>
              <a:t>工具</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软件设计文档撰写工具</a:t>
            </a:r>
            <a:endParaRPr lang="en-US" altLang="zh-CN" dirty="0"/>
          </a:p>
          <a:p>
            <a:pPr lvl="1"/>
            <a:r>
              <a:rPr lang="zh-CN" altLang="zh-CN" dirty="0"/>
              <a:t>如借助于</a:t>
            </a:r>
            <a:r>
              <a:rPr lang="en-US" altLang="zh-CN" dirty="0"/>
              <a:t>Microsoft Office</a:t>
            </a:r>
            <a:r>
              <a:rPr lang="zh-CN" altLang="zh-CN" dirty="0"/>
              <a:t>、</a:t>
            </a:r>
            <a:r>
              <a:rPr lang="en-US" altLang="zh-CN" dirty="0"/>
              <a:t>WPS</a:t>
            </a:r>
            <a:r>
              <a:rPr lang="zh-CN" altLang="zh-CN" dirty="0"/>
              <a:t>等</a:t>
            </a:r>
            <a:endParaRPr lang="zh-CN" altLang="zh-CN" dirty="0"/>
          </a:p>
          <a:p>
            <a:pPr lvl="0"/>
            <a:r>
              <a:rPr lang="zh-CN" altLang="zh-CN" dirty="0"/>
              <a:t>软件设计建模工具</a:t>
            </a:r>
            <a:endParaRPr lang="en-US" altLang="zh-CN" dirty="0"/>
          </a:p>
          <a:p>
            <a:pPr lvl="1"/>
            <a:r>
              <a:rPr lang="zh-CN" altLang="zh-CN" dirty="0"/>
              <a:t>如</a:t>
            </a:r>
            <a:r>
              <a:rPr lang="en-US" altLang="zh-CN" dirty="0"/>
              <a:t>Microsoft Visio</a:t>
            </a:r>
            <a:r>
              <a:rPr lang="zh-CN" altLang="zh-CN" dirty="0"/>
              <a:t>、</a:t>
            </a:r>
            <a:r>
              <a:rPr lang="en-US" altLang="zh-CN" dirty="0" err="1"/>
              <a:t>StarUML</a:t>
            </a:r>
            <a:r>
              <a:rPr lang="zh-CN" altLang="zh-CN" dirty="0"/>
              <a:t>、</a:t>
            </a:r>
            <a:r>
              <a:rPr lang="en-US" altLang="zh-CN" dirty="0"/>
              <a:t>Argo UML</a:t>
            </a:r>
            <a:r>
              <a:rPr lang="zh-CN" altLang="zh-CN" dirty="0"/>
              <a:t>等工具</a:t>
            </a:r>
            <a:endParaRPr lang="zh-CN" altLang="zh-CN" dirty="0"/>
          </a:p>
          <a:p>
            <a:pPr lvl="0"/>
            <a:r>
              <a:rPr lang="zh-CN" altLang="zh-CN" dirty="0"/>
              <a:t>软件设计分析和转换工具</a:t>
            </a:r>
            <a:endParaRPr lang="en-US" altLang="zh-CN" dirty="0"/>
          </a:p>
          <a:p>
            <a:pPr lvl="1"/>
            <a:r>
              <a:rPr lang="zh-CN" altLang="zh-CN" dirty="0"/>
              <a:t>如</a:t>
            </a:r>
            <a:r>
              <a:rPr lang="en-US" altLang="zh-CN" dirty="0"/>
              <a:t>IBM Rational Rose</a:t>
            </a:r>
            <a:r>
              <a:rPr lang="zh-CN" altLang="zh-CN" dirty="0"/>
              <a:t>等软件工具</a:t>
            </a:r>
            <a:endParaRPr lang="en-US" altLang="zh-CN" dirty="0"/>
          </a:p>
          <a:p>
            <a:r>
              <a:rPr lang="zh-CN" altLang="zh-CN" dirty="0"/>
              <a:t>配置管理工具和平台</a:t>
            </a:r>
            <a:endParaRPr lang="en-US" altLang="zh-CN" dirty="0"/>
          </a:p>
          <a:p>
            <a:pPr lvl="1"/>
            <a:r>
              <a:rPr lang="zh-CN" altLang="zh-CN" dirty="0"/>
              <a:t>如</a:t>
            </a:r>
            <a:r>
              <a:rPr lang="en-US" altLang="zh-CN" dirty="0"/>
              <a:t>Git</a:t>
            </a:r>
            <a:r>
              <a:rPr lang="zh-CN" altLang="zh-CN" dirty="0"/>
              <a:t>、</a:t>
            </a:r>
            <a:r>
              <a:rPr lang="en-US" altLang="zh-CN" dirty="0" err="1"/>
              <a:t>Github</a:t>
            </a:r>
            <a:r>
              <a:rPr lang="zh-CN" altLang="zh-CN" dirty="0"/>
              <a:t>、</a:t>
            </a:r>
            <a:r>
              <a:rPr lang="en-US" altLang="zh-CN" dirty="0"/>
              <a:t>Gitlab</a:t>
            </a:r>
            <a:r>
              <a:rPr lang="zh-CN" altLang="zh-CN" dirty="0"/>
              <a:t>、</a:t>
            </a:r>
            <a:r>
              <a:rPr lang="en-US" altLang="zh-CN" dirty="0"/>
              <a:t>PVCS</a:t>
            </a:r>
            <a:r>
              <a:rPr lang="zh-CN" altLang="zh-CN" dirty="0"/>
              <a:t>、</a:t>
            </a:r>
            <a:r>
              <a:rPr lang="en-US" altLang="zh-CN" dirty="0"/>
              <a:t>Microsoft SourceSafe</a:t>
            </a:r>
            <a:r>
              <a:rPr lang="zh-CN" altLang="zh-CN" dirty="0"/>
              <a:t>等，支持软件需求制品（如模型、文档等）的配置、版本管理、变化跟踪等</a:t>
            </a:r>
            <a:endParaRPr lang="zh-CN" alt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title"/>
          </p:nvPr>
        </p:nvSpPr>
        <p:spPr>
          <a:xfrm>
            <a:off x="550590" y="8620"/>
            <a:ext cx="10909212" cy="707886"/>
          </a:xfrm>
        </p:spPr>
        <p:txBody>
          <a:bodyPr/>
          <a:lstStyle/>
          <a:p>
            <a:r>
              <a:rPr lang="zh-CN" altLang="en-US"/>
              <a:t>内容</a:t>
            </a:r>
            <a:endParaRPr lang="zh-CN" altLang="en-US"/>
          </a:p>
        </p:txBody>
      </p:sp>
      <p:sp>
        <p:nvSpPr>
          <p:cNvPr id="168965" name="Rectangle 5"/>
          <p:cNvSpPr>
            <a:spLocks noGrp="1" noChangeArrowheads="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软件设计概述</a:t>
            </a:r>
            <a:endParaRPr lang="en-US" altLang="zh-CN" dirty="0">
              <a:solidFill>
                <a:schemeClr val="bg1">
                  <a:lumMod val="85000"/>
                </a:schemeClr>
              </a:solidFill>
            </a:endParaRPr>
          </a:p>
          <a:p>
            <a:pPr lvl="1"/>
            <a:r>
              <a:rPr lang="zh-CN" altLang="en-US" dirty="0">
                <a:solidFill>
                  <a:schemeClr val="bg1">
                    <a:lumMod val="85000"/>
                  </a:schemeClr>
                </a:solidFill>
              </a:rPr>
              <a:t>设计元素、任务和过程</a:t>
            </a:r>
            <a:endParaRPr lang="zh-CN" altLang="en-US"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软件设计原则</a:t>
            </a:r>
            <a:endParaRPr lang="en-US" altLang="zh-CN" dirty="0">
              <a:solidFill>
                <a:schemeClr val="bg1">
                  <a:lumMod val="85000"/>
                </a:schemeClr>
              </a:solidFill>
            </a:endParaRPr>
          </a:p>
          <a:p>
            <a:pPr lvl="1"/>
            <a:r>
              <a:rPr lang="zh-CN" altLang="en-US" dirty="0">
                <a:solidFill>
                  <a:schemeClr val="bg1">
                    <a:lumMod val="85000"/>
                  </a:schemeClr>
                </a:solidFill>
              </a:rPr>
              <a:t>抽象、求精、模块、隐藏、多视点、分离</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面向对象软件设计方法学</a:t>
            </a:r>
            <a:endParaRPr lang="en-US" altLang="zh-CN" dirty="0">
              <a:solidFill>
                <a:schemeClr val="bg1">
                  <a:lumMod val="85000"/>
                </a:schemeClr>
              </a:solidFill>
            </a:endParaRPr>
          </a:p>
          <a:p>
            <a:pPr lvl="1"/>
            <a:r>
              <a:rPr lang="zh-CN" altLang="en-US" dirty="0">
                <a:solidFill>
                  <a:schemeClr val="bg1">
                    <a:lumMod val="85000"/>
                  </a:schemeClr>
                </a:solidFill>
              </a:rPr>
              <a:t>基本思想、特点和优势</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软件设计输出及评审</a:t>
            </a:r>
            <a:endParaRPr lang="en-US" altLang="zh-CN" dirty="0">
              <a:solidFill>
                <a:srgbClr val="C00000"/>
              </a:solidFill>
            </a:endParaRPr>
          </a:p>
          <a:p>
            <a:pPr lvl="1"/>
            <a:r>
              <a:rPr lang="zh-CN" altLang="en-US" dirty="0">
                <a:solidFill>
                  <a:srgbClr val="C00000"/>
                </a:solidFill>
              </a:rPr>
              <a:t>软件设计软件制品、软件设计缺陷及评审要求</a:t>
            </a:r>
            <a:endParaRPr lang="zh-CN" altLang="en-US" dirty="0">
              <a:solidFill>
                <a:srgbClr val="C00000"/>
              </a:solidFill>
            </a:endParaRPr>
          </a:p>
        </p:txBody>
      </p:sp>
      <p:pic>
        <p:nvPicPr>
          <p:cNvPr id="8" name="Picture 2" descr="C:\Program Files\Microsoft Office\MEDIA\CAGCAT10\j0233018.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39622" y="2547692"/>
            <a:ext cx="1735603" cy="17626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4.1 </a:t>
            </a:r>
            <a:r>
              <a:rPr lang="zh-CN" altLang="en-US" dirty="0"/>
              <a:t>软件设计的输出</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软件设计模型</a:t>
            </a:r>
            <a:endParaRPr lang="en-US" altLang="zh-CN" dirty="0"/>
          </a:p>
          <a:p>
            <a:pPr lvl="1"/>
            <a:r>
              <a:rPr lang="zh-CN" altLang="zh-CN" dirty="0"/>
              <a:t>它从多个不同的视角、不同的抽象层次描述了软件的设计信息，并采用诸如</a:t>
            </a:r>
            <a:r>
              <a:rPr lang="en-US" altLang="zh-CN" dirty="0"/>
              <a:t>UML</a:t>
            </a:r>
            <a:r>
              <a:rPr lang="zh-CN" altLang="zh-CN" dirty="0"/>
              <a:t>、模块图、层次图等图形化的方式来加以刻画</a:t>
            </a:r>
            <a:endParaRPr lang="en-US" altLang="zh-CN" dirty="0"/>
          </a:p>
          <a:p>
            <a:pPr lvl="1"/>
            <a:endParaRPr lang="en-US" altLang="zh-CN" dirty="0"/>
          </a:p>
          <a:p>
            <a:r>
              <a:rPr lang="zh-CN" altLang="zh-CN" dirty="0"/>
              <a:t>软件设计文档</a:t>
            </a:r>
            <a:endParaRPr lang="en-US" altLang="zh-CN" dirty="0"/>
          </a:p>
          <a:p>
            <a:pPr lvl="1"/>
            <a:r>
              <a:rPr lang="zh-CN" altLang="zh-CN" dirty="0"/>
              <a:t>它采用自然语言的形式，结合软件设计模型，详细描述软件系统的各项设计，包括体系结构设计、子系统和构件设计、用户界面设计、用例设计、数据设计等等</a:t>
            </a:r>
            <a:endParaRPr lang="zh-CN" altLang="en-US"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4.2 </a:t>
            </a:r>
            <a:r>
              <a:rPr lang="zh-CN" altLang="zh-CN" dirty="0"/>
              <a:t>软件设计文档的规范</a:t>
            </a:r>
            <a:endParaRPr lang="zh-CN" altLang="en-US" dirty="0"/>
          </a:p>
        </p:txBody>
      </p:sp>
      <p:sp>
        <p:nvSpPr>
          <p:cNvPr id="3" name="内容占位符 2"/>
          <p:cNvSpPr>
            <a:spLocks noGrp="1"/>
          </p:cNvSpPr>
          <p:nvPr>
            <p:ph idx="1"/>
          </p:nvPr>
        </p:nvSpPr>
        <p:spPr>
          <a:xfrm>
            <a:off x="539751" y="1125538"/>
            <a:ext cx="4907384" cy="5040312"/>
          </a:xfrm>
        </p:spPr>
        <p:txBody>
          <a:bodyPr/>
          <a:lstStyle/>
          <a:p>
            <a:pPr lvl="0"/>
            <a:r>
              <a:rPr lang="zh-CN" altLang="zh-CN" dirty="0"/>
              <a:t>文档概述</a:t>
            </a:r>
            <a:endParaRPr lang="zh-CN" altLang="zh-CN" dirty="0"/>
          </a:p>
          <a:p>
            <a:pPr lvl="0"/>
            <a:r>
              <a:rPr lang="zh-CN" altLang="zh-CN" dirty="0"/>
              <a:t>系统概述</a:t>
            </a:r>
            <a:endParaRPr lang="zh-CN" altLang="zh-CN" dirty="0"/>
          </a:p>
          <a:p>
            <a:pPr lvl="0"/>
            <a:r>
              <a:rPr lang="zh-CN" altLang="zh-CN" dirty="0"/>
              <a:t>设计目标和原则</a:t>
            </a:r>
            <a:endParaRPr lang="zh-CN" altLang="zh-CN" dirty="0"/>
          </a:p>
          <a:p>
            <a:pPr lvl="0"/>
            <a:r>
              <a:rPr lang="zh-CN" altLang="zh-CN" dirty="0"/>
              <a:t>设计约束和现实限制</a:t>
            </a:r>
            <a:endParaRPr lang="zh-CN" altLang="zh-CN" dirty="0"/>
          </a:p>
          <a:p>
            <a:pPr lvl="0"/>
            <a:r>
              <a:rPr lang="zh-CN" altLang="zh-CN" dirty="0"/>
              <a:t>体系结构设计</a:t>
            </a:r>
            <a:endParaRPr lang="zh-CN" altLang="zh-CN" dirty="0"/>
          </a:p>
          <a:p>
            <a:pPr lvl="0"/>
            <a:r>
              <a:rPr lang="zh-CN" altLang="zh-CN" dirty="0"/>
              <a:t>用户界面设计</a:t>
            </a:r>
            <a:endParaRPr lang="zh-CN" altLang="zh-CN" dirty="0"/>
          </a:p>
          <a:p>
            <a:pPr lvl="0"/>
            <a:r>
              <a:rPr lang="zh-CN" altLang="zh-CN" dirty="0"/>
              <a:t>子系统</a:t>
            </a:r>
            <a:r>
              <a:rPr lang="en-US" altLang="zh-CN" dirty="0"/>
              <a:t>/</a:t>
            </a:r>
            <a:r>
              <a:rPr lang="zh-CN" altLang="zh-CN" dirty="0"/>
              <a:t>构件设计</a:t>
            </a:r>
            <a:endParaRPr lang="zh-CN" altLang="zh-CN" dirty="0"/>
          </a:p>
          <a:p>
            <a:endParaRPr lang="zh-CN" altLang="en-US" dirty="0"/>
          </a:p>
        </p:txBody>
      </p:sp>
      <p:sp>
        <p:nvSpPr>
          <p:cNvPr id="6" name="内容占位符 2"/>
          <p:cNvSpPr txBox="1"/>
          <p:nvPr/>
        </p:nvSpPr>
        <p:spPr>
          <a:xfrm>
            <a:off x="6851290" y="1113061"/>
            <a:ext cx="4907384" cy="5040312"/>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
              <a:defRPr kumimoji="1" sz="3200" b="1" kern="1200">
                <a:solidFill>
                  <a:srgbClr val="002060"/>
                </a:solidFill>
                <a:latin typeface="+mn-lt"/>
                <a:ea typeface="+mn-ea"/>
                <a:cs typeface="微软雅黑" panose="020B0503020204020204" charset="-122"/>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kumimoji="1" sz="2800" kern="1200">
                <a:solidFill>
                  <a:srgbClr val="002060"/>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Wingdings" panose="05000000000000000000" pitchFamily="2" charset="2"/>
              <a:buChar char="p"/>
              <a:defRPr kumimoji="1" sz="2400" kern="1200">
                <a:solidFill>
                  <a:srgbClr val="002060"/>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Wingdings" panose="05000000000000000000" pitchFamily="2" charset="2"/>
              <a:buChar char="n"/>
              <a:defRPr kumimoji="1" sz="2000" kern="1200">
                <a:solidFill>
                  <a:srgbClr val="002060"/>
                </a:solidFill>
                <a:latin typeface="+mn-lt"/>
                <a:ea typeface="+mn-ea"/>
                <a:cs typeface="微软雅黑" panose="020B0503020204020204" charset="-122"/>
              </a:defRPr>
            </a:lvl4pPr>
            <a:lvl5pPr marL="1828800" indent="0" algn="l" rtl="0" eaLnBrk="0" fontAlgn="base" hangingPunct="0">
              <a:spcBef>
                <a:spcPct val="20000"/>
              </a:spcBef>
              <a:spcAft>
                <a:spcPct val="0"/>
              </a:spcAft>
              <a:buFont typeface="Wingdings" panose="05000000000000000000" pitchFamily="2" charset="2"/>
              <a:buNone/>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dirty="0"/>
              <a:t>用例设计</a:t>
            </a:r>
            <a:endParaRPr lang="zh-CN" altLang="zh-CN" dirty="0"/>
          </a:p>
          <a:p>
            <a:r>
              <a:rPr lang="zh-CN" altLang="zh-CN" dirty="0"/>
              <a:t>类设计</a:t>
            </a:r>
            <a:endParaRPr lang="zh-CN" altLang="zh-CN" dirty="0"/>
          </a:p>
          <a:p>
            <a:r>
              <a:rPr lang="zh-CN" altLang="zh-CN" dirty="0"/>
              <a:t>数据设计</a:t>
            </a:r>
            <a:endParaRPr lang="zh-CN" altLang="zh-CN" dirty="0"/>
          </a:p>
          <a:p>
            <a:r>
              <a:rPr lang="zh-CN" altLang="zh-CN" dirty="0"/>
              <a:t>接口设计</a:t>
            </a:r>
            <a:endParaRPr lang="zh-CN" altLang="zh-CN" dirty="0"/>
          </a:p>
          <a:p>
            <a:endParaRPr lang="zh-CN" alt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4.3 </a:t>
            </a:r>
            <a:r>
              <a:rPr lang="zh-CN" altLang="en-US" dirty="0"/>
              <a:t>软件设计中的缺陷</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sz="2800" dirty="0"/>
              <a:t>设计未能满足需求</a:t>
            </a:r>
            <a:endParaRPr lang="zh-CN" altLang="zh-CN" sz="2800" dirty="0"/>
          </a:p>
          <a:p>
            <a:pPr lvl="1"/>
            <a:r>
              <a:rPr lang="zh-CN" altLang="zh-CN" sz="2400" dirty="0"/>
              <a:t>对软件需求的理解存在偏差，未能正确地理解用户的软件需求，导致所设计的软件无法满足用户的需要</a:t>
            </a:r>
            <a:endParaRPr lang="en-US" altLang="zh-CN" sz="2400" dirty="0"/>
          </a:p>
          <a:p>
            <a:r>
              <a:rPr lang="zh-CN" altLang="zh-CN" sz="2800" dirty="0"/>
              <a:t>设计质量低下</a:t>
            </a:r>
            <a:endParaRPr lang="zh-CN" altLang="zh-CN" sz="2800" dirty="0"/>
          </a:p>
          <a:p>
            <a:pPr lvl="1"/>
            <a:r>
              <a:rPr lang="zh-CN" altLang="zh-CN" sz="2400" dirty="0"/>
              <a:t>设计过程中未能遵循设计原则、缺乏设计经验，导致软件设计质量低下，</a:t>
            </a:r>
            <a:r>
              <a:rPr lang="zh-CN" altLang="en-US" sz="2400" dirty="0"/>
              <a:t>如</a:t>
            </a:r>
            <a:r>
              <a:rPr lang="zh-CN" altLang="zh-CN" sz="2400" dirty="0"/>
              <a:t>设计的软件不易于维护和扩展</a:t>
            </a:r>
            <a:endParaRPr lang="en-US" altLang="zh-CN" sz="2400" dirty="0"/>
          </a:p>
          <a:p>
            <a:r>
              <a:rPr lang="zh-CN" altLang="zh-CN" sz="2800" dirty="0"/>
              <a:t>设计存在不一致</a:t>
            </a:r>
            <a:endParaRPr lang="en-US" altLang="zh-CN" sz="2800" dirty="0"/>
          </a:p>
          <a:p>
            <a:pPr lvl="1"/>
            <a:r>
              <a:rPr lang="zh-CN" altLang="zh-CN" sz="2400" dirty="0"/>
              <a:t>不同软件设计制品对同一个设计有不同的描述，或者存在不一致甚至相冲突的设计内容；多个不同软件设计要素之间存在不一致</a:t>
            </a:r>
            <a:endParaRPr lang="en-US" altLang="zh-CN" sz="2400" dirty="0"/>
          </a:p>
          <a:p>
            <a:r>
              <a:rPr lang="zh-CN" altLang="zh-CN" sz="2800" dirty="0"/>
              <a:t>设计不够详尽</a:t>
            </a:r>
            <a:endParaRPr lang="zh-CN" altLang="zh-CN" sz="2800" dirty="0"/>
          </a:p>
          <a:p>
            <a:pPr lvl="1"/>
            <a:r>
              <a:rPr lang="zh-CN" altLang="zh-CN" sz="2400" dirty="0"/>
              <a:t>未能提供设计细节性信息，导致程序员无法根据设计来开展编码工作</a:t>
            </a:r>
            <a:endParaRPr lang="zh-CN" altLang="en-US" sz="2400"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4.4 </a:t>
            </a:r>
            <a:r>
              <a:rPr lang="zh-CN" altLang="en-US" dirty="0"/>
              <a:t>软件设计的评审</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en-US" dirty="0"/>
              <a:t>谁参与评审</a:t>
            </a:r>
            <a:endParaRPr lang="en-US" altLang="zh-CN" dirty="0"/>
          </a:p>
          <a:p>
            <a:pPr lvl="1"/>
            <a:r>
              <a:rPr lang="zh-CN" altLang="zh-CN" dirty="0"/>
              <a:t>程序员、软件测试工程师、用户、质量保证人员、</a:t>
            </a:r>
            <a:r>
              <a:rPr lang="zh-CN" altLang="en-US" dirty="0"/>
              <a:t>设计工程师等</a:t>
            </a:r>
            <a:endParaRPr lang="en-US" altLang="zh-CN" dirty="0"/>
          </a:p>
          <a:p>
            <a:r>
              <a:rPr lang="zh-CN" altLang="en-US" dirty="0"/>
              <a:t>评审什么内容</a:t>
            </a:r>
            <a:endParaRPr lang="en-US" altLang="zh-CN" dirty="0"/>
          </a:p>
          <a:p>
            <a:pPr lvl="1"/>
            <a:r>
              <a:rPr lang="zh-CN" altLang="zh-CN" b="1" dirty="0">
                <a:solidFill>
                  <a:srgbClr val="C00000"/>
                </a:solidFill>
              </a:rPr>
              <a:t>文档规范性</a:t>
            </a:r>
            <a:r>
              <a:rPr lang="zh-CN" altLang="zh-CN" dirty="0"/>
              <a:t>，软件设计文档是否符合软件设计规格说明书</a:t>
            </a:r>
            <a:endParaRPr lang="zh-CN" altLang="zh-CN" dirty="0"/>
          </a:p>
          <a:p>
            <a:pPr lvl="1"/>
            <a:r>
              <a:rPr lang="zh-CN" altLang="zh-CN" b="1" dirty="0">
                <a:solidFill>
                  <a:srgbClr val="C00000"/>
                </a:solidFill>
              </a:rPr>
              <a:t>设计制品的可理解性</a:t>
            </a:r>
            <a:r>
              <a:rPr lang="zh-CN" altLang="zh-CN" dirty="0"/>
              <a:t>，是否简洁、易于理解</a:t>
            </a:r>
            <a:endParaRPr lang="zh-CN" altLang="zh-CN" dirty="0"/>
          </a:p>
          <a:p>
            <a:pPr lvl="1"/>
            <a:r>
              <a:rPr lang="zh-CN" altLang="zh-CN" b="1" dirty="0">
                <a:solidFill>
                  <a:srgbClr val="C00000"/>
                </a:solidFill>
              </a:rPr>
              <a:t>设计内容的合法性</a:t>
            </a:r>
            <a:r>
              <a:rPr lang="zh-CN" altLang="zh-CN" dirty="0"/>
              <a:t>，设计结果是否符合相关的标准、法律和法规</a:t>
            </a:r>
            <a:endParaRPr lang="zh-CN" altLang="zh-CN" dirty="0"/>
          </a:p>
          <a:p>
            <a:pPr lvl="1"/>
            <a:r>
              <a:rPr lang="zh-CN" altLang="zh-CN" b="1" dirty="0">
                <a:solidFill>
                  <a:srgbClr val="C00000"/>
                </a:solidFill>
              </a:rPr>
              <a:t>设计的质量水平</a:t>
            </a:r>
            <a:r>
              <a:rPr lang="zh-CN" altLang="zh-CN" dirty="0"/>
              <a:t>，软件设计是否遵循设计原则，质量如何</a:t>
            </a:r>
            <a:endParaRPr lang="zh-CN" altLang="zh-CN" dirty="0"/>
          </a:p>
          <a:p>
            <a:pPr lvl="1"/>
            <a:r>
              <a:rPr lang="zh-CN" altLang="zh-CN" b="1" dirty="0">
                <a:solidFill>
                  <a:srgbClr val="C00000"/>
                </a:solidFill>
              </a:rPr>
              <a:t>设计是否满足需求</a:t>
            </a:r>
            <a:r>
              <a:rPr lang="zh-CN" altLang="zh-CN" dirty="0"/>
              <a:t>，设计是否完整和正确地实现了软件需求</a:t>
            </a:r>
            <a:endParaRPr lang="zh-CN" altLang="zh-CN" dirty="0"/>
          </a:p>
          <a:p>
            <a:pPr lvl="1"/>
            <a:r>
              <a:rPr lang="zh-CN" altLang="zh-CN" b="1" dirty="0">
                <a:solidFill>
                  <a:srgbClr val="C00000"/>
                </a:solidFill>
              </a:rPr>
              <a:t>设计优化性</a:t>
            </a:r>
            <a:r>
              <a:rPr lang="zh-CN" altLang="zh-CN" dirty="0"/>
              <a:t>，软件设计是否还有待优化的内容</a:t>
            </a:r>
            <a:endParaRPr lang="zh-CN" altLang="zh-CN" dirty="0"/>
          </a:p>
          <a:p>
            <a:pPr lvl="1"/>
            <a:endParaRPr lang="zh-CN" altLang="en-US"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4.5 </a:t>
            </a:r>
            <a:r>
              <a:rPr lang="zh-CN" altLang="en-US" dirty="0"/>
              <a:t>软件设计的管理</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软件设计的变更管理</a:t>
            </a:r>
            <a:endParaRPr lang="zh-CN" altLang="zh-CN" dirty="0"/>
          </a:p>
          <a:p>
            <a:pPr lvl="1"/>
            <a:r>
              <a:rPr lang="zh-CN" altLang="zh-CN" dirty="0"/>
              <a:t>明确哪些方面发生了变更、这些变化反应在软件设计模型和文档的哪些部分、导致软件设计模型和文档的版本发生了什么样变化</a:t>
            </a:r>
            <a:endParaRPr lang="en-US" altLang="zh-CN" dirty="0"/>
          </a:p>
          <a:p>
            <a:r>
              <a:rPr lang="zh-CN" altLang="zh-CN" dirty="0"/>
              <a:t>软件设计的追溯管理</a:t>
            </a:r>
            <a:endParaRPr lang="en-US" altLang="zh-CN" dirty="0"/>
          </a:p>
          <a:p>
            <a:pPr lvl="1"/>
            <a:r>
              <a:rPr lang="zh-CN" altLang="zh-CN" dirty="0"/>
              <a:t>搞清楚是什么原因导致了软件设计的变更</a:t>
            </a:r>
            <a:r>
              <a:rPr lang="zh-CN" altLang="en-US" dirty="0"/>
              <a:t>，</a:t>
            </a:r>
            <a:r>
              <a:rPr lang="zh-CN" altLang="zh-CN" dirty="0"/>
              <a:t>评估设计变更的影响域</a:t>
            </a:r>
            <a:r>
              <a:rPr lang="zh-CN" altLang="en-US" dirty="0"/>
              <a:t>，</a:t>
            </a:r>
            <a:r>
              <a:rPr lang="zh-CN" altLang="zh-CN" dirty="0"/>
              <a:t>评估设计变更对软件项目开发带来的影响</a:t>
            </a:r>
            <a:endParaRPr lang="en-US" altLang="zh-CN" dirty="0"/>
          </a:p>
          <a:p>
            <a:r>
              <a:rPr lang="zh-CN" altLang="zh-CN" dirty="0"/>
              <a:t>软件设计的基线管理</a:t>
            </a:r>
            <a:endParaRPr lang="zh-CN" altLang="zh-CN" dirty="0"/>
          </a:p>
          <a:p>
            <a:pPr lvl="1"/>
            <a:r>
              <a:rPr lang="zh-CN" altLang="zh-CN" dirty="0"/>
              <a:t>一旦软件设计模型和文档通过了评审，</a:t>
            </a:r>
            <a:r>
              <a:rPr lang="zh-CN" altLang="en-US" dirty="0"/>
              <a:t>纳入到基线库中</a:t>
            </a:r>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小结</a:t>
            </a:r>
            <a:endParaRPr lang="zh-CN" altLang="en-US" dirty="0"/>
          </a:p>
        </p:txBody>
      </p:sp>
      <p:sp>
        <p:nvSpPr>
          <p:cNvPr id="2" name="内容占位符 1"/>
          <p:cNvSpPr>
            <a:spLocks noGrp="1"/>
          </p:cNvSpPr>
          <p:nvPr>
            <p:ph idx="1"/>
          </p:nvPr>
        </p:nvSpPr>
        <p:spPr>
          <a:xfrm>
            <a:off x="539750" y="1125538"/>
            <a:ext cx="10920052" cy="5040312"/>
          </a:xfrm>
        </p:spPr>
        <p:txBody>
          <a:bodyPr/>
          <a:lstStyle/>
          <a:p>
            <a:r>
              <a:rPr lang="zh-CN" altLang="en-US" dirty="0"/>
              <a:t>软件设计是要给出软件需求的实现解决方案</a:t>
            </a:r>
            <a:endParaRPr lang="en-US" altLang="zh-CN" dirty="0"/>
          </a:p>
          <a:p>
            <a:pPr lvl="1"/>
            <a:r>
              <a:rPr lang="zh-CN" altLang="en-US" dirty="0"/>
              <a:t>设计既要满足需求，也要关注质量；设计用于指导实现和编码</a:t>
            </a:r>
            <a:endParaRPr lang="en-US" altLang="zh-CN" dirty="0"/>
          </a:p>
          <a:p>
            <a:r>
              <a:rPr lang="zh-CN" altLang="en-US" dirty="0"/>
              <a:t>软件设计有其过程，要循序渐进地开展设计</a:t>
            </a:r>
            <a:endParaRPr lang="en-US" altLang="zh-CN" dirty="0"/>
          </a:p>
          <a:p>
            <a:pPr lvl="1"/>
            <a:r>
              <a:rPr lang="zh-CN" altLang="en-US" dirty="0"/>
              <a:t>从体系结构设计、用户界面设计、详细设计</a:t>
            </a:r>
            <a:endParaRPr lang="en-US" altLang="zh-CN" dirty="0"/>
          </a:p>
          <a:p>
            <a:r>
              <a:rPr lang="zh-CN" altLang="en-US" dirty="0"/>
              <a:t>软件设计要遵循一系列的基本原则</a:t>
            </a:r>
            <a:endParaRPr lang="en-US" altLang="zh-CN" dirty="0"/>
          </a:p>
          <a:p>
            <a:pPr lvl="1"/>
            <a:r>
              <a:rPr lang="zh-CN" altLang="en-US" dirty="0"/>
              <a:t>模块化、信息隐藏、逐步求精、多视点等</a:t>
            </a:r>
            <a:endParaRPr lang="en-US" altLang="zh-CN" dirty="0"/>
          </a:p>
          <a:p>
            <a:r>
              <a:rPr lang="zh-CN" altLang="en-US" dirty="0"/>
              <a:t>面向对象软件设计的特点</a:t>
            </a:r>
            <a:endParaRPr lang="en-US" altLang="zh-CN" dirty="0"/>
          </a:p>
          <a:p>
            <a:pPr lvl="1"/>
            <a:r>
              <a:rPr lang="zh-CN" altLang="en-US" dirty="0"/>
              <a:t>基于面向对象的概念和抽象，系统性的设计支持，具有多种优点</a:t>
            </a:r>
            <a:endParaRPr lang="en-US" altLang="zh-CN" dirty="0"/>
          </a:p>
          <a:p>
            <a:r>
              <a:rPr lang="zh-CN" altLang="en-US" dirty="0"/>
              <a:t>对软件设计结果进行文档化和评审</a:t>
            </a:r>
            <a:endParaRPr lang="en-US" altLang="zh-CN" dirty="0"/>
          </a:p>
          <a:p>
            <a:pPr lvl="1"/>
            <a:r>
              <a:rPr lang="zh-CN" altLang="en-US" dirty="0"/>
              <a:t>撰写软件设计文档，发现和纠正软件设计中存在的缺陷</a:t>
            </a:r>
            <a:endParaRPr lang="zh-CN" altLang="en-US"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pPr lvl="0"/>
            <a:r>
              <a:rPr lang="zh-CN" altLang="zh-CN" dirty="0"/>
              <a:t>综合实践一</a:t>
            </a:r>
            <a:endParaRPr lang="zh-CN" altLang="zh-CN"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任务：搜寻可支持新需求实现的开源软件或其它可重用软件资源</a:t>
            </a:r>
            <a:endParaRPr lang="zh-CN" altLang="zh-CN" dirty="0"/>
          </a:p>
          <a:p>
            <a:pPr lvl="0"/>
            <a:r>
              <a:rPr lang="zh-CN" altLang="zh-CN" dirty="0"/>
              <a:t>方法</a:t>
            </a:r>
            <a:endParaRPr lang="en-US" altLang="zh-CN" dirty="0"/>
          </a:p>
          <a:p>
            <a:pPr lvl="1"/>
            <a:r>
              <a:rPr lang="zh-CN" altLang="zh-CN" dirty="0"/>
              <a:t>分析开源软件的实现技术和运行环境，到开源软件托管平台中寻找合适的开源软件</a:t>
            </a:r>
            <a:endParaRPr lang="zh-CN" altLang="zh-CN" dirty="0"/>
          </a:p>
          <a:p>
            <a:pPr lvl="0"/>
            <a:r>
              <a:rPr lang="zh-CN" altLang="zh-CN" dirty="0"/>
              <a:t>要求</a:t>
            </a:r>
            <a:endParaRPr lang="en-US" altLang="zh-CN" dirty="0"/>
          </a:p>
          <a:p>
            <a:pPr lvl="1"/>
            <a:r>
              <a:rPr lang="zh-CN" altLang="zh-CN" dirty="0"/>
              <a:t>深入理解软件设计需要满足的约束和限制，找到可有效支持新需求实现的可重用软件资源</a:t>
            </a:r>
            <a:endParaRPr lang="zh-CN" altLang="zh-CN" dirty="0"/>
          </a:p>
          <a:p>
            <a:pPr lvl="0"/>
            <a:r>
              <a:rPr lang="zh-CN" altLang="zh-CN" dirty="0"/>
              <a:t>结果：无</a:t>
            </a:r>
            <a:endParaRPr lang="zh-CN" altLang="zh-CN"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任务：搜寻可有效支持软件实现的开源软件或其它的可重用软件资源</a:t>
            </a:r>
            <a:endParaRPr lang="zh-CN" altLang="zh-CN" dirty="0"/>
          </a:p>
          <a:p>
            <a:pPr lvl="0"/>
            <a:r>
              <a:rPr lang="zh-CN" altLang="zh-CN" dirty="0"/>
              <a:t>方法</a:t>
            </a:r>
            <a:endParaRPr lang="en-US" altLang="zh-CN" dirty="0"/>
          </a:p>
          <a:p>
            <a:pPr lvl="1"/>
            <a:r>
              <a:rPr lang="zh-CN" altLang="zh-CN" dirty="0"/>
              <a:t>基于软件开发平台（如编程语言环境）所提供的软件开发包来寻找可重用的软件资源，或者到开源软件托管平台（如</a:t>
            </a:r>
            <a:r>
              <a:rPr lang="en-US" altLang="zh-CN" dirty="0" err="1"/>
              <a:t>Github</a:t>
            </a:r>
            <a:r>
              <a:rPr lang="zh-CN" altLang="zh-CN" dirty="0"/>
              <a:t>、</a:t>
            </a:r>
            <a:r>
              <a:rPr lang="en-US" altLang="zh-CN" dirty="0" err="1"/>
              <a:t>Gitee</a:t>
            </a:r>
            <a:r>
              <a:rPr lang="zh-CN" altLang="zh-CN" dirty="0"/>
              <a:t>）寻找合适的开源软件</a:t>
            </a:r>
            <a:endParaRPr lang="zh-CN" altLang="zh-CN" dirty="0"/>
          </a:p>
          <a:p>
            <a:pPr lvl="0"/>
            <a:r>
              <a:rPr lang="zh-CN" altLang="zh-CN" dirty="0"/>
              <a:t>要求</a:t>
            </a:r>
            <a:endParaRPr lang="en-US" altLang="zh-CN" dirty="0"/>
          </a:p>
          <a:p>
            <a:pPr lvl="1"/>
            <a:r>
              <a:rPr lang="zh-CN" altLang="zh-CN" dirty="0"/>
              <a:t>结合软件开发的各种约束和限制来理解软件设计的约束和限制，尽可能多的找到可支持软件实现的可重用软件资源</a:t>
            </a:r>
            <a:endParaRPr lang="zh-CN" altLang="zh-CN" dirty="0"/>
          </a:p>
          <a:p>
            <a:pPr lvl="0"/>
            <a:r>
              <a:rPr lang="zh-CN" altLang="zh-CN" dirty="0"/>
              <a:t>结果：无</a:t>
            </a:r>
            <a:endParaRPr lang="zh-CN" altLang="zh-CN" dirty="0"/>
          </a:p>
          <a:p>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从需求到设计和编码</a:t>
            </a:r>
            <a:endParaRPr lang="zh-CN" altLang="en-US" dirty="0"/>
          </a:p>
        </p:txBody>
      </p:sp>
      <p:sp>
        <p:nvSpPr>
          <p:cNvPr id="2" name="内容占位符 1"/>
          <p:cNvSpPr>
            <a:spLocks noGrp="1"/>
          </p:cNvSpPr>
          <p:nvPr>
            <p:ph idx="1"/>
          </p:nvPr>
        </p:nvSpPr>
        <p:spPr/>
        <p:txBody>
          <a:bodyPr/>
          <a:lstStyle/>
          <a:p>
            <a:r>
              <a:rPr lang="zh-CN" altLang="en-US" dirty="0">
                <a:sym typeface="Wingdings" panose="05000000000000000000" pitchFamily="2" charset="2"/>
              </a:rPr>
              <a:t>需求  </a:t>
            </a:r>
            <a:r>
              <a:rPr lang="en-US" altLang="zh-CN" dirty="0">
                <a:sym typeface="Wingdings" panose="05000000000000000000" pitchFamily="2" charset="2"/>
              </a:rPr>
              <a:t> </a:t>
            </a:r>
            <a:r>
              <a:rPr lang="zh-CN" altLang="en-US" dirty="0">
                <a:sym typeface="Wingdings" panose="05000000000000000000" pitchFamily="2" charset="2"/>
              </a:rPr>
              <a:t>设计</a:t>
            </a:r>
            <a:endParaRPr lang="en-US" altLang="zh-CN" dirty="0">
              <a:sym typeface="Wingdings" panose="05000000000000000000" pitchFamily="2" charset="2"/>
            </a:endParaRPr>
          </a:p>
          <a:p>
            <a:pPr lvl="1"/>
            <a:r>
              <a:rPr lang="zh-CN" altLang="en-US" dirty="0">
                <a:sym typeface="Wingdings" panose="05000000000000000000" pitchFamily="2" charset="2"/>
              </a:rPr>
              <a:t>回答</a:t>
            </a:r>
            <a:r>
              <a:rPr lang="zh-CN" altLang="en-US" b="1" dirty="0">
                <a:solidFill>
                  <a:srgbClr val="C00000"/>
                </a:solidFill>
                <a:sym typeface="Wingdings" panose="05000000000000000000" pitchFamily="2" charset="2"/>
              </a:rPr>
              <a:t>如何做（</a:t>
            </a:r>
            <a:r>
              <a:rPr lang="en-US" altLang="zh-CN" b="1" dirty="0">
                <a:solidFill>
                  <a:srgbClr val="C00000"/>
                </a:solidFill>
                <a:sym typeface="Wingdings" panose="05000000000000000000" pitchFamily="2" charset="2"/>
              </a:rPr>
              <a:t>How</a:t>
            </a:r>
            <a:r>
              <a:rPr lang="zh-CN" altLang="en-US" b="1" dirty="0">
                <a:solidFill>
                  <a:srgbClr val="C00000"/>
                </a:solidFill>
                <a:sym typeface="Wingdings" panose="05000000000000000000" pitchFamily="2" charset="2"/>
              </a:rPr>
              <a:t>）</a:t>
            </a:r>
            <a:r>
              <a:rPr lang="en-US" altLang="zh-CN" dirty="0">
                <a:sym typeface="Wingdings" panose="05000000000000000000" pitchFamily="2" charset="2"/>
              </a:rPr>
              <a:t> </a:t>
            </a:r>
            <a:r>
              <a:rPr lang="zh-CN" altLang="en-US" b="1" dirty="0">
                <a:solidFill>
                  <a:srgbClr val="C00000"/>
                </a:solidFill>
                <a:sym typeface="Wingdings" panose="05000000000000000000" pitchFamily="2" charset="2"/>
              </a:rPr>
              <a:t>设计图纸</a:t>
            </a:r>
            <a:endParaRPr lang="en-US" altLang="zh-CN" b="1" dirty="0">
              <a:solidFill>
                <a:srgbClr val="C00000"/>
              </a:solidFill>
              <a:sym typeface="Wingdings" panose="05000000000000000000" pitchFamily="2" charset="2"/>
            </a:endParaRPr>
          </a:p>
          <a:p>
            <a:pPr lvl="1"/>
            <a:r>
              <a:rPr lang="zh-CN" altLang="en-US" dirty="0">
                <a:sym typeface="Wingdings" panose="05000000000000000000" pitchFamily="2" charset="2"/>
              </a:rPr>
              <a:t>根据需求来进行设计，确保设计的</a:t>
            </a:r>
            <a:r>
              <a:rPr lang="zh-CN" altLang="en-US" b="1" dirty="0">
                <a:solidFill>
                  <a:srgbClr val="C00000"/>
                </a:solidFill>
                <a:sym typeface="Wingdings" panose="05000000000000000000" pitchFamily="2" charset="2"/>
              </a:rPr>
              <a:t>质量</a:t>
            </a:r>
            <a:endParaRPr lang="en-US" altLang="zh-CN" b="1" dirty="0">
              <a:solidFill>
                <a:srgbClr val="C00000"/>
              </a:solidFill>
              <a:sym typeface="Wingdings" panose="05000000000000000000" pitchFamily="2" charset="2"/>
            </a:endParaRPr>
          </a:p>
          <a:p>
            <a:pPr lvl="0"/>
            <a:r>
              <a:rPr lang="zh-CN" altLang="en-US" dirty="0">
                <a:sym typeface="Wingdings" panose="05000000000000000000" pitchFamily="2" charset="2"/>
              </a:rPr>
              <a:t>设计  </a:t>
            </a:r>
            <a:r>
              <a:rPr lang="en-US" altLang="zh-CN" dirty="0">
                <a:sym typeface="Wingdings" panose="05000000000000000000" pitchFamily="2" charset="2"/>
              </a:rPr>
              <a:t> </a:t>
            </a:r>
            <a:r>
              <a:rPr lang="zh-CN" altLang="en-US" dirty="0">
                <a:sym typeface="Wingdings" panose="05000000000000000000" pitchFamily="2" charset="2"/>
              </a:rPr>
              <a:t>实现</a:t>
            </a:r>
            <a:endParaRPr lang="zh-CN" altLang="en-US" dirty="0">
              <a:sym typeface="Wingdings" panose="05000000000000000000" pitchFamily="2" charset="2"/>
            </a:endParaRPr>
          </a:p>
          <a:p>
            <a:pPr lvl="1"/>
            <a:r>
              <a:rPr lang="zh-CN" altLang="en-US" dirty="0">
                <a:sym typeface="Wingdings" panose="05000000000000000000" pitchFamily="2" charset="2"/>
              </a:rPr>
              <a:t>基于设计来指导</a:t>
            </a:r>
            <a:r>
              <a:rPr lang="zh-CN" altLang="en-US" b="1" dirty="0">
                <a:solidFill>
                  <a:srgbClr val="C00000"/>
                </a:solidFill>
                <a:sym typeface="Wingdings" panose="05000000000000000000" pitchFamily="2" charset="2"/>
              </a:rPr>
              <a:t>施工和实现</a:t>
            </a:r>
            <a:endParaRPr lang="en-US" altLang="zh-CN" b="1" dirty="0">
              <a:solidFill>
                <a:srgbClr val="C00000"/>
              </a:solidFill>
              <a:sym typeface="Wingdings" panose="05000000000000000000" pitchFamily="2" charset="2"/>
            </a:endParaRPr>
          </a:p>
          <a:p>
            <a:pPr lvl="1"/>
            <a:r>
              <a:rPr lang="zh-CN" altLang="en-US" dirty="0">
                <a:sym typeface="+mn-ea"/>
              </a:rPr>
              <a:t>设计的好坏直接决定了最终产品的好坏！</a:t>
            </a:r>
            <a:endParaRPr lang="zh-CN" altLang="en-US" dirty="0"/>
          </a:p>
          <a:p>
            <a:endParaRPr lang="zh-CN" altLang="en-US" dirty="0"/>
          </a:p>
        </p:txBody>
      </p:sp>
      <p:pic>
        <p:nvPicPr>
          <p:cNvPr id="6" name="图片 5"/>
          <p:cNvPicPr>
            <a:picLocks noChangeAspect="1"/>
          </p:cNvPicPr>
          <p:nvPr/>
        </p:nvPicPr>
        <p:blipFill>
          <a:blip r:embed="rId1"/>
          <a:stretch>
            <a:fillRect/>
          </a:stretch>
        </p:blipFill>
        <p:spPr>
          <a:xfrm>
            <a:off x="6015255" y="4639946"/>
            <a:ext cx="1753870" cy="1649040"/>
          </a:xfrm>
          <a:prstGeom prst="rect">
            <a:avLst/>
          </a:prstGeom>
        </p:spPr>
      </p:pic>
      <p:pic>
        <p:nvPicPr>
          <p:cNvPr id="7" name="图片 6"/>
          <p:cNvPicPr>
            <a:picLocks noChangeAspect="1"/>
          </p:cNvPicPr>
          <p:nvPr/>
        </p:nvPicPr>
        <p:blipFill>
          <a:blip r:embed="rId2"/>
          <a:stretch>
            <a:fillRect/>
          </a:stretch>
        </p:blipFill>
        <p:spPr>
          <a:xfrm>
            <a:off x="1728969" y="4597083"/>
            <a:ext cx="1753870" cy="1753870"/>
          </a:xfrm>
          <a:prstGeom prst="rect">
            <a:avLst/>
          </a:prstGeom>
        </p:spPr>
      </p:pic>
      <p:sp>
        <p:nvSpPr>
          <p:cNvPr id="8" name="右箭头 7"/>
          <p:cNvSpPr/>
          <p:nvPr/>
        </p:nvSpPr>
        <p:spPr>
          <a:xfrm>
            <a:off x="4259002" y="5049180"/>
            <a:ext cx="1152128" cy="9001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 name="矩形 2"/>
          <p:cNvSpPr/>
          <p:nvPr/>
        </p:nvSpPr>
        <p:spPr>
          <a:xfrm>
            <a:off x="8255446" y="1808820"/>
            <a:ext cx="3708412" cy="35283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软件设计关注于软件需求的实现问题</a:t>
            </a:r>
            <a:endParaRPr lang="zh-CN" altLang="en-US" sz="2800" dirty="0">
              <a:solidFill>
                <a:srgbClr val="C00000"/>
              </a:solidFill>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endParaRPr lang="zh-CN" altLang="en-US" sz="4400" dirty="0">
              <a:solidFill>
                <a:srgbClr val="C0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1"/>
          <a:stretch>
            <a:fillRect/>
          </a:stretch>
        </p:blipFill>
        <p:spPr>
          <a:xfrm>
            <a:off x="4547034" y="2780928"/>
            <a:ext cx="2340260" cy="2585042"/>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1.2 </a:t>
            </a:r>
            <a:r>
              <a:rPr lang="zh-CN" altLang="en-US" dirty="0"/>
              <a:t>需求分析、软件设计、软件实现间的关系</a:t>
            </a:r>
            <a:endParaRPr lang="zh-CN" altLang="en-US" dirty="0"/>
          </a:p>
        </p:txBody>
      </p:sp>
      <p:sp>
        <p:nvSpPr>
          <p:cNvPr id="8" name="右箭头 7"/>
          <p:cNvSpPr/>
          <p:nvPr/>
        </p:nvSpPr>
        <p:spPr>
          <a:xfrm>
            <a:off x="2752956" y="3290315"/>
            <a:ext cx="1225550" cy="89476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圆角矩形 8"/>
          <p:cNvSpPr/>
          <p:nvPr/>
        </p:nvSpPr>
        <p:spPr>
          <a:xfrm>
            <a:off x="4225891" y="3165072"/>
            <a:ext cx="2006356" cy="115212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a:solidFill>
                  <a:schemeClr val="lt1"/>
                </a:solidFill>
                <a:latin typeface="微软雅黑" panose="020B0503020204020204" charset="-122"/>
                <a:ea typeface="微软雅黑" panose="020B0503020204020204" charset="-122"/>
              </a:rPr>
              <a:t>软件</a:t>
            </a:r>
            <a:endParaRPr lang="en-US" altLang="zh-CN" sz="2800" dirty="0">
              <a:solidFill>
                <a:schemeClr val="lt1"/>
              </a:solidFill>
              <a:latin typeface="微软雅黑" panose="020B0503020204020204" charset="-122"/>
              <a:ea typeface="微软雅黑" panose="020B0503020204020204" charset="-122"/>
            </a:endParaRPr>
          </a:p>
          <a:p>
            <a:pPr algn="ctr"/>
            <a:r>
              <a:rPr lang="zh-CN" altLang="en-US" sz="2800" dirty="0">
                <a:solidFill>
                  <a:schemeClr val="lt1"/>
                </a:solidFill>
                <a:latin typeface="微软雅黑" panose="020B0503020204020204" charset="-122"/>
                <a:ea typeface="微软雅黑" panose="020B0503020204020204" charset="-122"/>
              </a:rPr>
              <a:t>设计</a:t>
            </a:r>
            <a:endParaRPr lang="zh-CN" altLang="en-US" sz="2800" dirty="0">
              <a:solidFill>
                <a:schemeClr val="lt1"/>
              </a:solidFill>
              <a:latin typeface="微软雅黑" panose="020B0503020204020204" charset="-122"/>
              <a:ea typeface="微软雅黑" panose="020B0503020204020204" charset="-122"/>
            </a:endParaRPr>
          </a:p>
        </p:txBody>
      </p:sp>
      <p:sp>
        <p:nvSpPr>
          <p:cNvPr id="11" name="右箭头 10"/>
          <p:cNvSpPr/>
          <p:nvPr/>
        </p:nvSpPr>
        <p:spPr>
          <a:xfrm>
            <a:off x="6397804" y="3283760"/>
            <a:ext cx="1123950" cy="86975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2" name="右箭头 11"/>
          <p:cNvSpPr/>
          <p:nvPr/>
        </p:nvSpPr>
        <p:spPr>
          <a:xfrm>
            <a:off x="9833293" y="3280288"/>
            <a:ext cx="1077595" cy="86319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3" name="圆角矩形 12"/>
          <p:cNvSpPr/>
          <p:nvPr/>
        </p:nvSpPr>
        <p:spPr>
          <a:xfrm>
            <a:off x="7683586" y="3184390"/>
            <a:ext cx="2006356" cy="1152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软件</a:t>
            </a:r>
            <a:endParaRPr lang="en-US" altLang="zh-CN"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实现</a:t>
            </a:r>
            <a:endParaRPr lang="zh-CN" altLang="en-US" sz="2800" dirty="0">
              <a:latin typeface="微软雅黑" panose="020B0503020204020204" charset="-122"/>
              <a:ea typeface="微软雅黑" panose="020B0503020204020204" charset="-122"/>
            </a:endParaRPr>
          </a:p>
        </p:txBody>
      </p:sp>
      <p:sp>
        <p:nvSpPr>
          <p:cNvPr id="14" name="流程图: 多文档 13"/>
          <p:cNvSpPr/>
          <p:nvPr/>
        </p:nvSpPr>
        <p:spPr>
          <a:xfrm>
            <a:off x="6069070" y="4519523"/>
            <a:ext cx="2006356" cy="2043126"/>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软件设计模型和文档</a:t>
            </a:r>
            <a:endParaRPr lang="zh-CN" altLang="en-US" dirty="0">
              <a:latin typeface="微软雅黑" panose="020B0503020204020204" charset="-122"/>
              <a:ea typeface="微软雅黑" panose="020B0503020204020204" charset="-122"/>
            </a:endParaRPr>
          </a:p>
        </p:txBody>
      </p:sp>
      <p:sp>
        <p:nvSpPr>
          <p:cNvPr id="15" name="流程图: 手动输入 14"/>
          <p:cNvSpPr/>
          <p:nvPr/>
        </p:nvSpPr>
        <p:spPr>
          <a:xfrm>
            <a:off x="4454063" y="1008601"/>
            <a:ext cx="1908185" cy="1006687"/>
          </a:xfrm>
          <a:prstGeom prst="flowChartManualInp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chemeClr val="dk1"/>
                </a:solidFill>
                <a:latin typeface="微软雅黑" panose="020B0503020204020204" charset="-122"/>
                <a:ea typeface="微软雅黑" panose="020B0503020204020204" charset="-122"/>
              </a:rPr>
              <a:t>制约因素和质量</a:t>
            </a:r>
            <a:endParaRPr lang="zh-CN" altLang="en-US" sz="2800" dirty="0">
              <a:solidFill>
                <a:schemeClr val="dk1"/>
              </a:solidFill>
              <a:latin typeface="微软雅黑" panose="020B0503020204020204" charset="-122"/>
              <a:ea typeface="微软雅黑" panose="020B0503020204020204" charset="-122"/>
            </a:endParaRPr>
          </a:p>
        </p:txBody>
      </p:sp>
      <p:sp>
        <p:nvSpPr>
          <p:cNvPr id="16" name="下箭头 15"/>
          <p:cNvSpPr/>
          <p:nvPr/>
        </p:nvSpPr>
        <p:spPr>
          <a:xfrm>
            <a:off x="4980604" y="2312876"/>
            <a:ext cx="903074" cy="7254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dk1"/>
              </a:solidFill>
            </a:endParaRPr>
          </a:p>
        </p:txBody>
      </p:sp>
      <p:sp>
        <p:nvSpPr>
          <p:cNvPr id="19" name="流程图: 多文档 18"/>
          <p:cNvSpPr/>
          <p:nvPr/>
        </p:nvSpPr>
        <p:spPr>
          <a:xfrm>
            <a:off x="9723112" y="4519522"/>
            <a:ext cx="2060726" cy="2043125"/>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源程序代码</a:t>
            </a:r>
            <a:endParaRPr lang="zh-CN" altLang="en-US" dirty="0">
              <a:latin typeface="微软雅黑" panose="020B0503020204020204" charset="-122"/>
              <a:ea typeface="微软雅黑" panose="020B0503020204020204" charset="-122"/>
            </a:endParaRPr>
          </a:p>
        </p:txBody>
      </p:sp>
      <p:sp>
        <p:nvSpPr>
          <p:cNvPr id="6" name="圆角矩形 5"/>
          <p:cNvSpPr/>
          <p:nvPr/>
        </p:nvSpPr>
        <p:spPr>
          <a:xfrm>
            <a:off x="441840" y="3148596"/>
            <a:ext cx="1943318" cy="115212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需求</a:t>
            </a:r>
            <a:endParaRPr lang="en-US" altLang="zh-CN"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分析</a:t>
            </a:r>
            <a:endParaRPr lang="zh-CN" altLang="en-US" sz="2800" dirty="0">
              <a:latin typeface="微软雅黑" panose="020B0503020204020204" charset="-122"/>
              <a:ea typeface="微软雅黑" panose="020B0503020204020204" charset="-122"/>
            </a:endParaRPr>
          </a:p>
        </p:txBody>
      </p:sp>
      <p:sp>
        <p:nvSpPr>
          <p:cNvPr id="20" name="流程图: 多文档 19"/>
          <p:cNvSpPr/>
          <p:nvPr/>
        </p:nvSpPr>
        <p:spPr>
          <a:xfrm>
            <a:off x="2206774" y="4578013"/>
            <a:ext cx="2085736" cy="1984636"/>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软件需求模型和文档</a:t>
            </a:r>
            <a:endParaRPr lang="zh-CN" altLang="en-US" dirty="0">
              <a:latin typeface="微软雅黑" panose="020B0503020204020204" charset="-122"/>
              <a:ea typeface="微软雅黑" panose="020B0503020204020204" charset="-122"/>
            </a:endParaRPr>
          </a:p>
        </p:txBody>
      </p:sp>
      <p:sp>
        <p:nvSpPr>
          <p:cNvPr id="17" name="矩形 16"/>
          <p:cNvSpPr/>
          <p:nvPr/>
        </p:nvSpPr>
        <p:spPr>
          <a:xfrm>
            <a:off x="7868906" y="1062062"/>
            <a:ext cx="3708412" cy="141336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软件设计处于承上启下的作用</a:t>
            </a:r>
            <a:endParaRPr lang="zh-CN" altLang="en-US" sz="2800" dirty="0">
              <a:solidFill>
                <a:srgbClr val="C00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软件设计是需求分析和软件实现间的桥梁</a:t>
            </a:r>
            <a:endParaRPr lang="zh-CN" altLang="en-US" dirty="0"/>
          </a:p>
        </p:txBody>
      </p:sp>
      <p:pic>
        <p:nvPicPr>
          <p:cNvPr id="6" name="图片 5"/>
          <p:cNvPicPr>
            <a:picLocks noChangeAspect="1"/>
          </p:cNvPicPr>
          <p:nvPr/>
        </p:nvPicPr>
        <p:blipFill>
          <a:blip r:embed="rId1"/>
          <a:stretch>
            <a:fillRect/>
          </a:stretch>
        </p:blipFill>
        <p:spPr>
          <a:xfrm>
            <a:off x="5105096" y="4186225"/>
            <a:ext cx="2250250" cy="1711222"/>
          </a:xfrm>
          <a:prstGeom prst="rect">
            <a:avLst/>
          </a:prstGeom>
        </p:spPr>
      </p:pic>
      <p:sp>
        <p:nvSpPr>
          <p:cNvPr id="7" name="文本框 6"/>
          <p:cNvSpPr txBox="1"/>
          <p:nvPr/>
        </p:nvSpPr>
        <p:spPr>
          <a:xfrm>
            <a:off x="1126654" y="2564905"/>
            <a:ext cx="2304256" cy="9531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800" dirty="0">
                <a:latin typeface="微软雅黑" panose="020B0503020204020204" charset="-122"/>
                <a:ea typeface="微软雅黑" panose="020B0503020204020204" charset="-122"/>
              </a:rPr>
              <a:t>软件</a:t>
            </a:r>
            <a:endParaRPr lang="zh-CN" altLang="en-US" sz="2800" dirty="0">
              <a:latin typeface="微软雅黑" panose="020B0503020204020204" charset="-122"/>
              <a:ea typeface="微软雅黑" panose="020B0503020204020204" charset="-122"/>
            </a:endParaRPr>
          </a:p>
          <a:p>
            <a:pPr algn="ctr"/>
            <a:r>
              <a:rPr lang="zh-CN" altLang="en-US" sz="2800" dirty="0">
                <a:latin typeface="微软雅黑" panose="020B0503020204020204" charset="-122"/>
                <a:ea typeface="微软雅黑" panose="020B0503020204020204" charset="-122"/>
              </a:rPr>
              <a:t>需求</a:t>
            </a:r>
            <a:endParaRPr lang="zh-CN" altLang="en-US" sz="2800" dirty="0">
              <a:latin typeface="微软雅黑" panose="020B0503020204020204" charset="-122"/>
              <a:ea typeface="微软雅黑" panose="020B0503020204020204" charset="-122"/>
            </a:endParaRPr>
          </a:p>
        </p:txBody>
      </p:sp>
      <p:sp>
        <p:nvSpPr>
          <p:cNvPr id="8" name="文本框 7"/>
          <p:cNvSpPr txBox="1"/>
          <p:nvPr/>
        </p:nvSpPr>
        <p:spPr>
          <a:xfrm>
            <a:off x="4979082" y="2564905"/>
            <a:ext cx="2376264" cy="95313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软件</a:t>
            </a:r>
            <a:endParaRPr lang="zh-CN" altLang="en-US" dirty="0"/>
          </a:p>
          <a:p>
            <a:r>
              <a:rPr lang="zh-CN" altLang="en-US" dirty="0"/>
              <a:t>设计</a:t>
            </a:r>
            <a:endParaRPr lang="zh-CN" altLang="en-US" dirty="0"/>
          </a:p>
        </p:txBody>
      </p:sp>
      <p:sp>
        <p:nvSpPr>
          <p:cNvPr id="9" name="文本框 8"/>
          <p:cNvSpPr txBox="1"/>
          <p:nvPr/>
        </p:nvSpPr>
        <p:spPr>
          <a:xfrm>
            <a:off x="8399462" y="2564905"/>
            <a:ext cx="2052228" cy="9531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800">
                <a:latin typeface="微软雅黑" panose="020B0503020204020204" charset="-122"/>
                <a:ea typeface="微软雅黑" panose="020B0503020204020204" charset="-122"/>
              </a:defRPr>
            </a:lvl1pPr>
          </a:lstStyle>
          <a:p>
            <a:r>
              <a:rPr lang="zh-CN" altLang="en-US" dirty="0"/>
              <a:t>软件</a:t>
            </a:r>
            <a:endParaRPr lang="zh-CN" altLang="en-US" dirty="0"/>
          </a:p>
          <a:p>
            <a:r>
              <a:rPr lang="zh-CN" altLang="en-US" dirty="0"/>
              <a:t>代码</a:t>
            </a:r>
            <a:endParaRPr lang="zh-CN" altLang="en-US" dirty="0"/>
          </a:p>
        </p:txBody>
      </p:sp>
      <p:pic>
        <p:nvPicPr>
          <p:cNvPr id="10" name="图片 9"/>
          <p:cNvPicPr>
            <a:picLocks noChangeAspect="1"/>
          </p:cNvPicPr>
          <p:nvPr/>
        </p:nvPicPr>
        <p:blipFill>
          <a:blip r:embed="rId2"/>
          <a:stretch>
            <a:fillRect/>
          </a:stretch>
        </p:blipFill>
        <p:spPr>
          <a:xfrm>
            <a:off x="8777504" y="4169691"/>
            <a:ext cx="1890210" cy="1574020"/>
          </a:xfrm>
          <a:prstGeom prst="rect">
            <a:avLst/>
          </a:prstGeom>
        </p:spPr>
      </p:pic>
      <p:pic>
        <p:nvPicPr>
          <p:cNvPr id="11" name="图片 10"/>
          <p:cNvPicPr>
            <a:picLocks noChangeAspect="1"/>
          </p:cNvPicPr>
          <p:nvPr/>
        </p:nvPicPr>
        <p:blipFill>
          <a:blip r:embed="rId3"/>
          <a:stretch>
            <a:fillRect/>
          </a:stretch>
        </p:blipFill>
        <p:spPr>
          <a:xfrm>
            <a:off x="1018642" y="4185084"/>
            <a:ext cx="2664296" cy="1872208"/>
          </a:xfrm>
          <a:prstGeom prst="rect">
            <a:avLst/>
          </a:prstGeom>
        </p:spPr>
      </p:pic>
      <p:sp>
        <p:nvSpPr>
          <p:cNvPr id="15" name="任意多边形 14"/>
          <p:cNvSpPr/>
          <p:nvPr/>
        </p:nvSpPr>
        <p:spPr>
          <a:xfrm>
            <a:off x="2687978" y="1709052"/>
            <a:ext cx="6520543" cy="870862"/>
          </a:xfrm>
          <a:custGeom>
            <a:avLst/>
            <a:gdLst>
              <a:gd name="connsiteX0" fmla="*/ 0 w 6520543"/>
              <a:gd name="connsiteY0" fmla="*/ 870862 h 870862"/>
              <a:gd name="connsiteX1" fmla="*/ 1219200 w 6520543"/>
              <a:gd name="connsiteY1" fmla="*/ 174177 h 870862"/>
              <a:gd name="connsiteX2" fmla="*/ 3309258 w 6520543"/>
              <a:gd name="connsiteY2" fmla="*/ 849091 h 870862"/>
              <a:gd name="connsiteX3" fmla="*/ 3309258 w 6520543"/>
              <a:gd name="connsiteY3" fmla="*/ 849091 h 870862"/>
              <a:gd name="connsiteX4" fmla="*/ 3309258 w 6520543"/>
              <a:gd name="connsiteY4" fmla="*/ 849091 h 870862"/>
              <a:gd name="connsiteX5" fmla="*/ 4550229 w 6520543"/>
              <a:gd name="connsiteY5" fmla="*/ 5 h 870862"/>
              <a:gd name="connsiteX6" fmla="*/ 6520543 w 6520543"/>
              <a:gd name="connsiteY6" fmla="*/ 838205 h 87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0543" h="870862">
                <a:moveTo>
                  <a:pt x="0" y="870862"/>
                </a:moveTo>
                <a:cubicBezTo>
                  <a:pt x="333828" y="524333"/>
                  <a:pt x="667657" y="177805"/>
                  <a:pt x="1219200" y="174177"/>
                </a:cubicBezTo>
                <a:cubicBezTo>
                  <a:pt x="1770743" y="170549"/>
                  <a:pt x="3309258" y="849091"/>
                  <a:pt x="3309258" y="849091"/>
                </a:cubicBezTo>
                <a:lnTo>
                  <a:pt x="3309258" y="849091"/>
                </a:lnTo>
                <a:lnTo>
                  <a:pt x="3309258" y="849091"/>
                </a:lnTo>
                <a:cubicBezTo>
                  <a:pt x="3516086" y="707577"/>
                  <a:pt x="4015015" y="1819"/>
                  <a:pt x="4550229" y="5"/>
                </a:cubicBezTo>
                <a:cubicBezTo>
                  <a:pt x="5085443" y="-1809"/>
                  <a:pt x="5802993" y="418198"/>
                  <a:pt x="6520543" y="838205"/>
                </a:cubicBezTo>
              </a:path>
            </a:pathLst>
          </a:custGeom>
          <a:ln w="53975" cmpd="sng">
            <a:solidFill>
              <a:srgbClr val="FF0000"/>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思考和讨论</a:t>
            </a:r>
            <a:endParaRPr lang="zh-CN" altLang="en-US" dirty="0"/>
          </a:p>
        </p:txBody>
      </p:sp>
      <p:sp>
        <p:nvSpPr>
          <p:cNvPr id="2" name="内容占位符 1"/>
          <p:cNvSpPr>
            <a:spLocks noGrp="1"/>
          </p:cNvSpPr>
          <p:nvPr>
            <p:ph idx="1"/>
          </p:nvPr>
        </p:nvSpPr>
        <p:spPr/>
        <p:txBody>
          <a:bodyPr/>
          <a:lstStyle/>
          <a:p>
            <a:r>
              <a:rPr lang="zh-CN" altLang="en-US" dirty="0"/>
              <a:t>直接根据软件需求来编写代码行吗？为什么？</a:t>
            </a:r>
            <a:endParaRPr lang="en-US" altLang="zh-CN" dirty="0"/>
          </a:p>
          <a:p>
            <a:pPr lvl="1"/>
            <a:endParaRPr lang="zh-CN" altLang="en-US" dirty="0"/>
          </a:p>
        </p:txBody>
      </p:sp>
      <p:pic>
        <p:nvPicPr>
          <p:cNvPr id="6" name="图片 5"/>
          <p:cNvPicPr>
            <a:picLocks noChangeAspect="1"/>
          </p:cNvPicPr>
          <p:nvPr/>
        </p:nvPicPr>
        <p:blipFill>
          <a:blip r:embed="rId1"/>
          <a:stretch>
            <a:fillRect/>
          </a:stretch>
        </p:blipFill>
        <p:spPr>
          <a:xfrm>
            <a:off x="9738415" y="4077072"/>
            <a:ext cx="1721387" cy="2295499"/>
          </a:xfrm>
          <a:prstGeom prst="rect">
            <a:avLst/>
          </a:prstGeom>
        </p:spPr>
      </p:pic>
    </p:spTree>
  </p:cSld>
  <p:clrMapOvr>
    <a:masterClrMapping/>
  </p:clrMapOvr>
  <p:transition>
    <p:fade/>
  </p:transition>
</p:sld>
</file>

<file path=ppt/tags/tag1.xml><?xml version="1.0" encoding="utf-8"?>
<p:tagLst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0</TotalTime>
  <Words>6516</Words>
  <Application>WPS 演示</Application>
  <PresentationFormat>自定义</PresentationFormat>
  <Paragraphs>645</Paragraphs>
  <Slides>60</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60</vt:i4>
      </vt:variant>
    </vt:vector>
  </HeadingPairs>
  <TitlesOfParts>
    <vt:vector size="74" baseType="lpstr">
      <vt:lpstr>Arial</vt:lpstr>
      <vt:lpstr>宋体</vt:lpstr>
      <vt:lpstr>Wingdings</vt:lpstr>
      <vt:lpstr>Times New Roman</vt:lpstr>
      <vt:lpstr>黑体</vt:lpstr>
      <vt:lpstr>微软雅黑</vt:lpstr>
      <vt:lpstr>Verdana</vt:lpstr>
      <vt:lpstr>Arial Unicode MS</vt:lpstr>
      <vt:lpstr>自定义设计方案</vt:lpstr>
      <vt:lpstr>Visio.Drawing.15</vt:lpstr>
      <vt:lpstr>Visio.Drawing.11</vt:lpstr>
      <vt:lpstr>Visio.Drawing.11</vt:lpstr>
      <vt:lpstr>Visio.Drawing.11</vt:lpstr>
      <vt:lpstr>Visio.Drawing.15</vt:lpstr>
      <vt:lpstr>PowerPoint 演示文稿</vt:lpstr>
      <vt:lpstr>内容</vt:lpstr>
      <vt:lpstr>1.1 何为软件设计？</vt:lpstr>
      <vt:lpstr>何为软件系统的解决方案？</vt:lpstr>
      <vt:lpstr>示例：“小米便签”的软件实现解决方案</vt:lpstr>
      <vt:lpstr>从需求到设计和编码</vt:lpstr>
      <vt:lpstr>1.2 需求分析、软件设计、软件实现间的关系</vt:lpstr>
      <vt:lpstr>软件设计是需求分析和软件实现间的桥梁</vt:lpstr>
      <vt:lpstr>思考和讨论</vt:lpstr>
      <vt:lpstr>1.3 设计的多样性和差异性：质量</vt:lpstr>
      <vt:lpstr>软件设计的质量要求</vt:lpstr>
      <vt:lpstr>“好”和“高质量”的软件设计</vt:lpstr>
      <vt:lpstr>思考和讨论</vt:lpstr>
      <vt:lpstr>1.4 软件设计的过程</vt:lpstr>
      <vt:lpstr>1.4.1 软件设计的过程 – 软件体系结构设计</vt:lpstr>
      <vt:lpstr>示例：分层体系结构风格</vt:lpstr>
      <vt:lpstr>示例：软件体系结构设计</vt:lpstr>
      <vt:lpstr>1.4.2 软件设计的过程 – 用户界面设计</vt:lpstr>
      <vt:lpstr>1.4.3 软件设计的过程 – 软件详细设计</vt:lpstr>
      <vt:lpstr>示例：类设计</vt:lpstr>
      <vt:lpstr>软件设计的过程 – 其它的工作</vt:lpstr>
      <vt:lpstr>思考和讨论</vt:lpstr>
      <vt:lpstr>1.5 软件设计元素</vt:lpstr>
      <vt:lpstr>软件设计元素之间的关系</vt:lpstr>
      <vt:lpstr>示例：软件设计元素</vt:lpstr>
      <vt:lpstr>内容</vt:lpstr>
      <vt:lpstr>2.1 软件设计要考虑的因素</vt:lpstr>
      <vt:lpstr>2.2 软件设计基本原则</vt:lpstr>
      <vt:lpstr>2.2.1 抽象原则</vt:lpstr>
      <vt:lpstr>软件设计抽象层次的变化</vt:lpstr>
      <vt:lpstr>示例：体系结构层次的设计抽象</vt:lpstr>
      <vt:lpstr>示例：构件层次的设计抽象</vt:lpstr>
      <vt:lpstr>2.2.2 模块化、高内聚度和低耦合度原则</vt:lpstr>
      <vt:lpstr>高内聚度原则</vt:lpstr>
      <vt:lpstr>低耦合度原则</vt:lpstr>
      <vt:lpstr>模块分解与开发成本之间的关系</vt:lpstr>
      <vt:lpstr>2.2.3 信息隐藏原则</vt:lpstr>
      <vt:lpstr>信息隐藏示例</vt:lpstr>
      <vt:lpstr>2.2.4 关注点分离原则</vt:lpstr>
      <vt:lpstr>2.2.5 软件重用原则</vt:lpstr>
      <vt:lpstr>2.2.6 软件设计的其它原则</vt:lpstr>
      <vt:lpstr>内容</vt:lpstr>
      <vt:lpstr>3.1 面向对象软件设计方法学</vt:lpstr>
      <vt:lpstr>面向对象软件设计方法学</vt:lpstr>
      <vt:lpstr>3.2 面向对象软件设计过程</vt:lpstr>
      <vt:lpstr>示例：面向对象的软件设计表示</vt:lpstr>
      <vt:lpstr>示例：用交互图来表示用户界面设计</vt:lpstr>
      <vt:lpstr>3.3 面向对象软件设计的优势（1/2）</vt:lpstr>
      <vt:lpstr>面向对象软件设计的优势（2/2）</vt:lpstr>
      <vt:lpstr>3.4 软件设计的CASE工具</vt:lpstr>
      <vt:lpstr>内容</vt:lpstr>
      <vt:lpstr>4.1 软件设计的输出</vt:lpstr>
      <vt:lpstr>4.2 软件设计文档的规范</vt:lpstr>
      <vt:lpstr>4.3 软件设计中的缺陷</vt:lpstr>
      <vt:lpstr>4.4 软件设计的评审</vt:lpstr>
      <vt:lpstr>4.5 软件设计的管理</vt:lpstr>
      <vt:lpstr>小结</vt:lpstr>
      <vt:lpstr>综合实践一</vt:lpstr>
      <vt:lpstr>综合实践二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宋万盛</cp:lastModifiedBy>
  <cp:revision>2499</cp:revision>
  <dcterms:created xsi:type="dcterms:W3CDTF">2113-01-01T00:00:00Z</dcterms:created>
  <dcterms:modified xsi:type="dcterms:W3CDTF">2022-02-28T07:30:29Z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19C97305FCD448639D6BB7B57FF55C48</vt:lpwstr>
  </property>
</Properties>
</file>