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handoutMasterIdLst>
    <p:handoutMasterId r:id="rId125"/>
  </p:handoutMasterIdLst>
  <p:sldIdLst>
    <p:sldId id="2891" r:id="rId2"/>
    <p:sldId id="524" r:id="rId3"/>
    <p:sldId id="2909" r:id="rId4"/>
    <p:sldId id="369" r:id="rId5"/>
    <p:sldId id="440" r:id="rId6"/>
    <p:sldId id="2901" r:id="rId7"/>
    <p:sldId id="2910" r:id="rId8"/>
    <p:sldId id="609" r:id="rId9"/>
    <p:sldId id="1716" r:id="rId10"/>
    <p:sldId id="2911" r:id="rId11"/>
    <p:sldId id="441" r:id="rId12"/>
    <p:sldId id="2902" r:id="rId13"/>
    <p:sldId id="2914" r:id="rId14"/>
    <p:sldId id="2903" r:id="rId15"/>
    <p:sldId id="2913" r:id="rId16"/>
    <p:sldId id="442" r:id="rId17"/>
    <p:sldId id="457" r:id="rId18"/>
    <p:sldId id="465" r:id="rId19"/>
    <p:sldId id="510" r:id="rId20"/>
    <p:sldId id="468" r:id="rId21"/>
    <p:sldId id="467" r:id="rId22"/>
    <p:sldId id="456" r:id="rId23"/>
    <p:sldId id="448" r:id="rId24"/>
    <p:sldId id="470" r:id="rId25"/>
    <p:sldId id="458" r:id="rId26"/>
    <p:sldId id="2912" r:id="rId27"/>
    <p:sldId id="1379" r:id="rId28"/>
    <p:sldId id="680" r:id="rId29"/>
    <p:sldId id="682" r:id="rId30"/>
    <p:sldId id="683" r:id="rId31"/>
    <p:sldId id="1380" r:id="rId32"/>
    <p:sldId id="1378" r:id="rId33"/>
    <p:sldId id="671" r:id="rId34"/>
    <p:sldId id="672" r:id="rId35"/>
    <p:sldId id="673" r:id="rId36"/>
    <p:sldId id="674" r:id="rId37"/>
    <p:sldId id="675" r:id="rId38"/>
    <p:sldId id="1381" r:id="rId39"/>
    <p:sldId id="688" r:id="rId40"/>
    <p:sldId id="690" r:id="rId41"/>
    <p:sldId id="691" r:id="rId42"/>
    <p:sldId id="1382" r:id="rId43"/>
    <p:sldId id="692" r:id="rId44"/>
    <p:sldId id="694" r:id="rId45"/>
    <p:sldId id="693" r:id="rId46"/>
    <p:sldId id="513" r:id="rId47"/>
    <p:sldId id="514" r:id="rId48"/>
    <p:sldId id="503" r:id="rId49"/>
    <p:sldId id="478" r:id="rId50"/>
    <p:sldId id="479" r:id="rId51"/>
    <p:sldId id="1806" r:id="rId52"/>
    <p:sldId id="2906" r:id="rId53"/>
    <p:sldId id="616" r:id="rId54"/>
    <p:sldId id="481" r:id="rId55"/>
    <p:sldId id="1807" r:id="rId56"/>
    <p:sldId id="486" r:id="rId57"/>
    <p:sldId id="2915" r:id="rId58"/>
    <p:sldId id="617" r:id="rId59"/>
    <p:sldId id="483" r:id="rId60"/>
    <p:sldId id="1808" r:id="rId61"/>
    <p:sldId id="487" r:id="rId62"/>
    <p:sldId id="618" r:id="rId63"/>
    <p:sldId id="488" r:id="rId64"/>
    <p:sldId id="490" r:id="rId65"/>
    <p:sldId id="489" r:id="rId66"/>
    <p:sldId id="2916" r:id="rId67"/>
    <p:sldId id="2917" r:id="rId68"/>
    <p:sldId id="2918" r:id="rId69"/>
    <p:sldId id="2919" r:id="rId70"/>
    <p:sldId id="2920" r:id="rId71"/>
    <p:sldId id="1805" r:id="rId72"/>
    <p:sldId id="2921" r:id="rId73"/>
    <p:sldId id="450" r:id="rId74"/>
    <p:sldId id="2922" r:id="rId75"/>
    <p:sldId id="508" r:id="rId76"/>
    <p:sldId id="372" r:id="rId77"/>
    <p:sldId id="439" r:id="rId78"/>
    <p:sldId id="452" r:id="rId79"/>
    <p:sldId id="1804" r:id="rId80"/>
    <p:sldId id="620" r:id="rId81"/>
    <p:sldId id="2904" r:id="rId82"/>
    <p:sldId id="621" r:id="rId83"/>
    <p:sldId id="485" r:id="rId84"/>
    <p:sldId id="408" r:id="rId85"/>
    <p:sldId id="491" r:id="rId86"/>
    <p:sldId id="2923" r:id="rId87"/>
    <p:sldId id="622" r:id="rId88"/>
    <p:sldId id="2924" r:id="rId89"/>
    <p:sldId id="626" r:id="rId90"/>
    <p:sldId id="413" r:id="rId91"/>
    <p:sldId id="1629" r:id="rId92"/>
    <p:sldId id="1630" r:id="rId93"/>
    <p:sldId id="1631" r:id="rId94"/>
    <p:sldId id="1632" r:id="rId95"/>
    <p:sldId id="2929" r:id="rId96"/>
    <p:sldId id="1809" r:id="rId97"/>
    <p:sldId id="2925" r:id="rId98"/>
    <p:sldId id="2926" r:id="rId99"/>
    <p:sldId id="2927" r:id="rId100"/>
    <p:sldId id="2928" r:id="rId101"/>
    <p:sldId id="421" r:id="rId102"/>
    <p:sldId id="422" r:id="rId103"/>
    <p:sldId id="423" r:id="rId104"/>
    <p:sldId id="1633" r:id="rId105"/>
    <p:sldId id="1634" r:id="rId106"/>
    <p:sldId id="499" r:id="rId107"/>
    <p:sldId id="424" r:id="rId108"/>
    <p:sldId id="2931" r:id="rId109"/>
    <p:sldId id="2930" r:id="rId110"/>
    <p:sldId id="1635" r:id="rId111"/>
    <p:sldId id="496" r:id="rId112"/>
    <p:sldId id="1636" r:id="rId113"/>
    <p:sldId id="1637" r:id="rId114"/>
    <p:sldId id="2932" r:id="rId115"/>
    <p:sldId id="1644" r:id="rId116"/>
    <p:sldId id="505" r:id="rId117"/>
    <p:sldId id="1646" r:id="rId118"/>
    <p:sldId id="506" r:id="rId119"/>
    <p:sldId id="2933" r:id="rId120"/>
    <p:sldId id="2934" r:id="rId121"/>
    <p:sldId id="2935" r:id="rId122"/>
    <p:sldId id="319" r:id="rId123"/>
  </p:sldIdLst>
  <p:sldSz cx="12190413" cy="6858000"/>
  <p:notesSz cx="7099300" cy="10234613"/>
  <p:custDataLst>
    <p:tags r:id="rId126"/>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 id="2" name="TOMMY" initials="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87638" autoAdjust="0"/>
  </p:normalViewPr>
  <p:slideViewPr>
    <p:cSldViewPr>
      <p:cViewPr varScale="1">
        <p:scale>
          <a:sx n="82" d="100"/>
          <a:sy n="82" d="100"/>
        </p:scale>
        <p:origin x="56" y="156"/>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451327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extLst>
      <p:ext uri="{BB962C8B-B14F-4D97-AF65-F5344CB8AC3E}">
        <p14:creationId xmlns:p14="http://schemas.microsoft.com/office/powerpoint/2010/main" val="33563341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21</a:t>
            </a:fld>
            <a:endParaRPr lang="en-US" altLang="zh-CN"/>
          </a:p>
        </p:txBody>
      </p:sp>
    </p:spTree>
    <p:extLst>
      <p:ext uri="{BB962C8B-B14F-4D97-AF65-F5344CB8AC3E}">
        <p14:creationId xmlns:p14="http://schemas.microsoft.com/office/powerpoint/2010/main" val="67123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27</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137448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32</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237943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38</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40866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oleObject" Target="../embeddings/oleObject6.bin"/><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emf"/></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1.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2.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3.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22299" y="279859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软件体系结构设计</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1.2.2 </a:t>
            </a:r>
            <a:r>
              <a:rPr lang="zh-CN" altLang="en-US" dirty="0"/>
              <a:t>连接子</a:t>
            </a:r>
          </a:p>
        </p:txBody>
      </p:sp>
      <p:sp>
        <p:nvSpPr>
          <p:cNvPr id="3" name="内容占位符 2"/>
          <p:cNvSpPr>
            <a:spLocks noGrp="1"/>
          </p:cNvSpPr>
          <p:nvPr>
            <p:ph idx="1"/>
          </p:nvPr>
        </p:nvSpPr>
        <p:spPr>
          <a:xfrm>
            <a:off x="539750" y="1125538"/>
            <a:ext cx="10920052" cy="5040312"/>
          </a:xfrm>
        </p:spPr>
        <p:txBody>
          <a:bodyPr/>
          <a:lstStyle/>
          <a:p>
            <a:r>
              <a:rPr lang="zh-CN" altLang="zh-CN" dirty="0"/>
              <a:t>连接子表示软构件之间的</a:t>
            </a:r>
            <a:r>
              <a:rPr lang="zh-CN" altLang="zh-CN" dirty="0">
                <a:solidFill>
                  <a:srgbClr val="C00000"/>
                </a:solidFill>
              </a:rPr>
              <a:t>连接和交互</a:t>
            </a:r>
            <a:r>
              <a:rPr lang="zh-CN" altLang="zh-CN" dirty="0"/>
              <a:t>关系</a:t>
            </a:r>
            <a:endParaRPr lang="en-US" altLang="zh-CN" dirty="0"/>
          </a:p>
          <a:p>
            <a:pPr lvl="1"/>
            <a:r>
              <a:rPr lang="zh-CN" altLang="en-US" dirty="0"/>
              <a:t>每个软构件并非孤立，它们之间通过连接进行交互</a:t>
            </a:r>
            <a:endParaRPr lang="en-US" altLang="zh-CN" dirty="0"/>
          </a:p>
          <a:p>
            <a:pPr lvl="1"/>
            <a:r>
              <a:rPr lang="zh-CN" altLang="en-US" dirty="0"/>
              <a:t>交互的目的是为了交换数据、获得服务</a:t>
            </a:r>
            <a:endParaRPr lang="en-US" altLang="zh-CN" dirty="0"/>
          </a:p>
          <a:p>
            <a:pPr lvl="1"/>
            <a:endParaRPr lang="en-US" altLang="zh-CN" dirty="0"/>
          </a:p>
          <a:p>
            <a:r>
              <a:rPr lang="zh-CN" altLang="zh-CN" dirty="0"/>
              <a:t>软构件之间的典型交互方式</a:t>
            </a:r>
            <a:endParaRPr lang="en-US" altLang="zh-CN" dirty="0"/>
          </a:p>
          <a:p>
            <a:pPr lvl="1"/>
            <a:r>
              <a:rPr lang="zh-CN" altLang="zh-CN" dirty="0"/>
              <a:t>过程调用、远程过程调用（</a:t>
            </a:r>
            <a:r>
              <a:rPr lang="en-US" altLang="zh-CN" dirty="0"/>
              <a:t>Remote Procedure Call</a:t>
            </a:r>
            <a:r>
              <a:rPr lang="zh-CN" altLang="zh-CN" dirty="0"/>
              <a:t>，</a:t>
            </a:r>
            <a:r>
              <a:rPr lang="en-US" altLang="zh-CN" dirty="0"/>
              <a:t>RPC</a:t>
            </a:r>
            <a:r>
              <a:rPr lang="zh-CN" altLang="zh-CN" dirty="0"/>
              <a:t>）、消息传递、事件通知和广播、主题订阅等等</a:t>
            </a:r>
            <a:endParaRPr lang="zh-CN" altLang="en-US"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示例：“空巢老人看护软件”的基础设施</a:t>
            </a:r>
          </a:p>
        </p:txBody>
      </p:sp>
      <p:pic>
        <p:nvPicPr>
          <p:cNvPr id="4" name="图片 3"/>
          <p:cNvPicPr/>
          <p:nvPr/>
        </p:nvPicPr>
        <p:blipFill>
          <a:blip r:embed="rId2"/>
          <a:stretch>
            <a:fillRect/>
          </a:stretch>
        </p:blipFill>
        <p:spPr>
          <a:xfrm>
            <a:off x="2656824" y="836712"/>
            <a:ext cx="6876764" cy="5688632"/>
          </a:xfrm>
          <a:prstGeom prst="rect">
            <a:avLst/>
          </a:prstGeom>
        </p:spPr>
      </p:pic>
      <p:sp>
        <p:nvSpPr>
          <p:cNvPr id="5" name="矩形 4"/>
          <p:cNvSpPr/>
          <p:nvPr/>
        </p:nvSpPr>
        <p:spPr>
          <a:xfrm>
            <a:off x="7463358" y="2888940"/>
            <a:ext cx="1836204" cy="18002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754946" y="5445224"/>
            <a:ext cx="5184576" cy="9361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确立设计元素</a:t>
            </a:r>
            <a:endParaRPr lang="zh-CN" altLang="en-US" dirty="0"/>
          </a:p>
        </p:txBody>
      </p:sp>
      <p:sp>
        <p:nvSpPr>
          <p:cNvPr id="2" name="内容占位符 1"/>
          <p:cNvSpPr>
            <a:spLocks noGrp="1"/>
          </p:cNvSpPr>
          <p:nvPr>
            <p:ph idx="1"/>
          </p:nvPr>
        </p:nvSpPr>
        <p:spPr/>
        <p:txBody>
          <a:bodyPr/>
          <a:lstStyle/>
          <a:p>
            <a:r>
              <a:rPr lang="zh-CN" altLang="en-US" dirty="0"/>
              <a:t>基于初步软件体系结构，以实现软件需求为目标，精化和</a:t>
            </a:r>
            <a:r>
              <a:rPr lang="zh-CN" altLang="en-US" dirty="0">
                <a:solidFill>
                  <a:srgbClr val="C00000"/>
                </a:solidFill>
              </a:rPr>
              <a:t>确立设计元素</a:t>
            </a:r>
            <a:r>
              <a:rPr lang="zh-CN" altLang="en-US" dirty="0"/>
              <a:t>，明确设计元素的</a:t>
            </a:r>
            <a:r>
              <a:rPr lang="zh-CN" altLang="en-US" dirty="0">
                <a:solidFill>
                  <a:srgbClr val="C00000"/>
                </a:solidFill>
              </a:rPr>
              <a:t>职责划分</a:t>
            </a:r>
            <a:r>
              <a:rPr lang="zh-CN" altLang="en-US" dirty="0"/>
              <a:t>及</a:t>
            </a:r>
            <a:r>
              <a:rPr lang="zh-CN" altLang="en-US" dirty="0">
                <a:solidFill>
                  <a:srgbClr val="C00000"/>
                </a:solidFill>
              </a:rPr>
              <a:t>相互间的协同</a:t>
            </a:r>
            <a:endParaRPr lang="en-US" altLang="zh-CN" dirty="0">
              <a:solidFill>
                <a:srgbClr val="C00000"/>
              </a:solidFill>
            </a:endParaRPr>
          </a:p>
          <a:p>
            <a:pPr lvl="1"/>
            <a:endParaRPr lang="en-US" altLang="zh-CN" dirty="0"/>
          </a:p>
          <a:p>
            <a:r>
              <a:rPr lang="zh-CN" altLang="en-US" dirty="0"/>
              <a:t>设计元素</a:t>
            </a:r>
            <a:endParaRPr lang="en-US" altLang="zh-CN" dirty="0"/>
          </a:p>
          <a:p>
            <a:pPr lvl="1"/>
            <a:r>
              <a:rPr lang="zh-CN" altLang="en-US" dirty="0"/>
              <a:t>三类：子系统、构件和类</a:t>
            </a:r>
            <a:endParaRPr lang="en-US" altLang="zh-CN" dirty="0"/>
          </a:p>
          <a:p>
            <a:pPr lvl="1"/>
            <a:r>
              <a:rPr lang="zh-CN" altLang="en-US" dirty="0"/>
              <a:t>设计元素的接口及相互间的协作</a:t>
            </a:r>
            <a:endParaRPr lang="en-US" altLang="zh-CN" dirty="0"/>
          </a:p>
          <a:p>
            <a:endParaRPr lang="zh-CN" altLang="en-US" dirty="0"/>
          </a:p>
        </p:txBody>
      </p:sp>
      <p:sp>
        <p:nvSpPr>
          <p:cNvPr id="12" name="圆角矩形 11"/>
          <p:cNvSpPr/>
          <p:nvPr/>
        </p:nvSpPr>
        <p:spPr>
          <a:xfrm>
            <a:off x="8831510" y="2708920"/>
            <a:ext cx="1749959"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子系统</a:t>
            </a:r>
          </a:p>
        </p:txBody>
      </p:sp>
      <p:sp>
        <p:nvSpPr>
          <p:cNvPr id="13" name="圆角矩形 12"/>
          <p:cNvSpPr/>
          <p:nvPr/>
        </p:nvSpPr>
        <p:spPr>
          <a:xfrm>
            <a:off x="8817273" y="3993244"/>
            <a:ext cx="1764196"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构件</a:t>
            </a:r>
          </a:p>
        </p:txBody>
      </p:sp>
      <p:sp>
        <p:nvSpPr>
          <p:cNvPr id="14" name="圆角矩形 13"/>
          <p:cNvSpPr/>
          <p:nvPr/>
        </p:nvSpPr>
        <p:spPr>
          <a:xfrm>
            <a:off x="8817273" y="5289160"/>
            <a:ext cx="1764196"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类</a:t>
            </a:r>
          </a:p>
        </p:txBody>
      </p:sp>
      <p:cxnSp>
        <p:nvCxnSpPr>
          <p:cNvPr id="16" name="直接箭头连接符 15"/>
          <p:cNvCxnSpPr/>
          <p:nvPr/>
        </p:nvCxnSpPr>
        <p:spPr>
          <a:xfrm flipH="1">
            <a:off x="9692252" y="3297450"/>
            <a:ext cx="7119" cy="70826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714722" y="4580900"/>
            <a:ext cx="0" cy="70826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1</a:t>
            </a:r>
            <a:r>
              <a:rPr lang="zh-CN" altLang="en-US" dirty="0"/>
              <a:t>）</a:t>
            </a:r>
            <a:r>
              <a:rPr lang="zh-CN" altLang="zh-CN" dirty="0"/>
              <a:t>确定子系统</a:t>
            </a:r>
            <a:r>
              <a:rPr lang="zh-CN" altLang="en-US" dirty="0"/>
              <a:t>及其接口</a:t>
            </a:r>
          </a:p>
        </p:txBody>
      </p:sp>
      <p:sp>
        <p:nvSpPr>
          <p:cNvPr id="2" name="内容占位符 1"/>
          <p:cNvSpPr>
            <a:spLocks noGrp="1"/>
          </p:cNvSpPr>
          <p:nvPr>
            <p:ph idx="1"/>
          </p:nvPr>
        </p:nvSpPr>
        <p:spPr/>
        <p:txBody>
          <a:bodyPr>
            <a:normAutofit fontScale="92500"/>
          </a:bodyPr>
          <a:lstStyle/>
          <a:p>
            <a:pPr lvl="0"/>
            <a:r>
              <a:rPr lang="zh-CN" altLang="zh-CN" dirty="0"/>
              <a:t>遵循问题分解和系统组织思想，将分析类按相关性原则加以组织和归类，形成软件系统</a:t>
            </a:r>
            <a:r>
              <a:rPr lang="zh-CN" altLang="en-US" dirty="0"/>
              <a:t>的</a:t>
            </a:r>
            <a:r>
              <a:rPr lang="zh-CN" altLang="zh-CN" dirty="0"/>
              <a:t>若干子系统</a:t>
            </a:r>
            <a:endParaRPr lang="en-US" altLang="zh-CN" dirty="0"/>
          </a:p>
          <a:p>
            <a:pPr lvl="1"/>
            <a:r>
              <a:rPr lang="zh-CN" altLang="zh-CN" b="1" dirty="0">
                <a:solidFill>
                  <a:srgbClr val="C00000"/>
                </a:solidFill>
              </a:rPr>
              <a:t>用例相关性原则</a:t>
            </a:r>
            <a:r>
              <a:rPr lang="zh-CN" altLang="en-US" b="1" dirty="0">
                <a:solidFill>
                  <a:srgbClr val="C00000"/>
                </a:solidFill>
              </a:rPr>
              <a:t>：</a:t>
            </a:r>
            <a:r>
              <a:rPr lang="zh-CN" altLang="zh-CN" dirty="0"/>
              <a:t>将用例按业务相关性或相似性进行分组，每组用例组成一个子系统，参与这些用例的实现的分析类均成为此子系统的“设计类”</a:t>
            </a:r>
          </a:p>
          <a:p>
            <a:pPr lvl="1"/>
            <a:r>
              <a:rPr lang="zh-CN" altLang="zh-CN" b="1" dirty="0">
                <a:solidFill>
                  <a:srgbClr val="C00000"/>
                </a:solidFill>
              </a:rPr>
              <a:t>实现途径相关性原则</a:t>
            </a:r>
            <a:r>
              <a:rPr lang="zh-CN" altLang="en-US" dirty="0"/>
              <a:t>：</a:t>
            </a:r>
            <a:r>
              <a:rPr lang="zh-CN" altLang="zh-CN" dirty="0"/>
              <a:t>分析用例的交互图，将具有相关或相似业务处理职责的控制类归为一个子系统；或将所有这些控制类的职责归并后按某种业务上的相关性或相似性进行分组，每组职责归为一个子系统</a:t>
            </a:r>
          </a:p>
          <a:p>
            <a:pPr lvl="1"/>
            <a:r>
              <a:rPr lang="zh-CN" altLang="zh-CN" b="1" dirty="0">
                <a:solidFill>
                  <a:srgbClr val="C00000"/>
                </a:solidFill>
              </a:rPr>
              <a:t>实体类相关性</a:t>
            </a:r>
            <a:r>
              <a:rPr lang="zh-CN" altLang="en-US" b="1" dirty="0">
                <a:solidFill>
                  <a:srgbClr val="C00000"/>
                </a:solidFill>
              </a:rPr>
              <a:t>：</a:t>
            </a:r>
            <a:r>
              <a:rPr lang="zh-CN" altLang="zh-CN" dirty="0"/>
              <a:t>从便于管理和控制的角度，将分析模型中的实体类进行分组，每组对应于一个子系统，由子系统对所属的实体类加以管理</a:t>
            </a:r>
          </a:p>
          <a:p>
            <a:endParaRPr lang="zh-CN" altLang="en-US" dirty="0"/>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评估和改进所确立的子系统</a:t>
            </a:r>
          </a:p>
        </p:txBody>
      </p:sp>
      <p:sp>
        <p:nvSpPr>
          <p:cNvPr id="2" name="内容占位符 1"/>
          <p:cNvSpPr>
            <a:spLocks noGrp="1"/>
          </p:cNvSpPr>
          <p:nvPr>
            <p:ph idx="1"/>
          </p:nvPr>
        </p:nvSpPr>
        <p:spPr/>
        <p:txBody>
          <a:bodyPr>
            <a:normAutofit/>
          </a:bodyPr>
          <a:lstStyle/>
          <a:p>
            <a:pPr lvl="0"/>
            <a:r>
              <a:rPr lang="zh-CN" altLang="zh-CN" dirty="0"/>
              <a:t>每个子系统有明确</a:t>
            </a:r>
            <a:r>
              <a:rPr lang="zh-CN" altLang="en-US" dirty="0"/>
              <a:t>、独立</a:t>
            </a:r>
            <a:r>
              <a:rPr lang="zh-CN" altLang="zh-CN" dirty="0"/>
              <a:t>的</a:t>
            </a:r>
            <a:r>
              <a:rPr lang="zh-CN" altLang="zh-CN" dirty="0">
                <a:solidFill>
                  <a:srgbClr val="C00000"/>
                </a:solidFill>
              </a:rPr>
              <a:t>职责</a:t>
            </a:r>
            <a:endParaRPr lang="en-US" altLang="zh-CN" dirty="0">
              <a:solidFill>
                <a:srgbClr val="C00000"/>
              </a:solidFill>
            </a:endParaRPr>
          </a:p>
          <a:p>
            <a:pPr lvl="0"/>
            <a:r>
              <a:rPr lang="zh-CN" altLang="zh-CN" dirty="0"/>
              <a:t>不同子系统间的职责是</a:t>
            </a:r>
            <a:r>
              <a:rPr lang="zh-CN" altLang="zh-CN" dirty="0">
                <a:solidFill>
                  <a:srgbClr val="C00000"/>
                </a:solidFill>
              </a:rPr>
              <a:t>正交</a:t>
            </a:r>
            <a:r>
              <a:rPr lang="zh-CN" altLang="zh-CN" dirty="0"/>
              <a:t>的，不应具有相同或相似职责</a:t>
            </a:r>
            <a:endParaRPr lang="en-US" altLang="zh-CN" dirty="0"/>
          </a:p>
          <a:p>
            <a:pPr lvl="0"/>
            <a:r>
              <a:rPr lang="zh-CN" altLang="zh-CN" dirty="0"/>
              <a:t>所有子系统职责</a:t>
            </a:r>
            <a:r>
              <a:rPr lang="zh-CN" altLang="zh-CN" dirty="0">
                <a:solidFill>
                  <a:srgbClr val="C00000"/>
                </a:solidFill>
              </a:rPr>
              <a:t>覆盖</a:t>
            </a:r>
            <a:r>
              <a:rPr lang="zh-CN" altLang="zh-CN" dirty="0"/>
              <a:t>软件系统所有职责</a:t>
            </a:r>
            <a:endParaRPr lang="en-US" altLang="zh-CN" dirty="0"/>
          </a:p>
          <a:p>
            <a:pPr lvl="0"/>
            <a:r>
              <a:rPr lang="zh-CN" altLang="zh-CN" dirty="0"/>
              <a:t>避免特别</a:t>
            </a:r>
            <a:r>
              <a:rPr lang="zh-CN" altLang="zh-CN" dirty="0">
                <a:solidFill>
                  <a:srgbClr val="C00000"/>
                </a:solidFill>
              </a:rPr>
              <a:t>庞大或特别细小</a:t>
            </a:r>
            <a:r>
              <a:rPr lang="zh-CN" altLang="zh-CN" dirty="0"/>
              <a:t>的子系统</a:t>
            </a:r>
          </a:p>
          <a:p>
            <a:pPr lvl="0"/>
            <a:r>
              <a:rPr lang="zh-CN" altLang="zh-CN" dirty="0"/>
              <a:t>子系统</a:t>
            </a:r>
            <a:r>
              <a:rPr lang="zh-CN" altLang="zh-CN" dirty="0">
                <a:solidFill>
                  <a:srgbClr val="C00000"/>
                </a:solidFill>
              </a:rPr>
              <a:t>接口极小化</a:t>
            </a:r>
            <a:r>
              <a:rPr lang="zh-CN" altLang="zh-CN" dirty="0"/>
              <a:t>，仅公开为外界使用该子系统所必需的接口函数，尽可能隐藏内部实现细节</a:t>
            </a:r>
          </a:p>
          <a:p>
            <a:endParaRPr lang="zh-CN" altLang="en-US" dirty="0"/>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确定子系统的接口</a:t>
            </a:r>
          </a:p>
        </p:txBody>
      </p:sp>
      <p:sp>
        <p:nvSpPr>
          <p:cNvPr id="2" name="内容占位符 1"/>
          <p:cNvSpPr>
            <a:spLocks noGrp="1"/>
          </p:cNvSpPr>
          <p:nvPr>
            <p:ph idx="1"/>
          </p:nvPr>
        </p:nvSpPr>
        <p:spPr/>
        <p:txBody>
          <a:bodyPr/>
          <a:lstStyle/>
          <a:p>
            <a:r>
              <a:rPr lang="zh-CN" altLang="zh-CN" dirty="0"/>
              <a:t>每个子系统需要提供二类接口与外界进行交互</a:t>
            </a:r>
            <a:endParaRPr lang="en-US" altLang="zh-CN" dirty="0"/>
          </a:p>
          <a:p>
            <a:pPr lvl="1"/>
            <a:r>
              <a:rPr lang="zh-CN" altLang="zh-CN" b="1" dirty="0">
                <a:solidFill>
                  <a:srgbClr val="C00000"/>
                </a:solidFill>
              </a:rPr>
              <a:t>服务提供接口</a:t>
            </a:r>
            <a:r>
              <a:rPr lang="zh-CN" altLang="en-US" dirty="0"/>
              <a:t>：</a:t>
            </a:r>
            <a:r>
              <a:rPr lang="zh-CN" altLang="zh-CN" dirty="0"/>
              <a:t>支持外部设计元素访问子系统</a:t>
            </a:r>
            <a:endParaRPr lang="en-US" altLang="zh-CN" dirty="0"/>
          </a:p>
          <a:p>
            <a:pPr lvl="1"/>
            <a:r>
              <a:rPr lang="zh-CN" altLang="zh-CN" b="1" dirty="0">
                <a:solidFill>
                  <a:srgbClr val="C00000"/>
                </a:solidFill>
              </a:rPr>
              <a:t>服务请求接口</a:t>
            </a:r>
            <a:r>
              <a:rPr lang="zh-CN" altLang="en-US" dirty="0"/>
              <a:t>：</a:t>
            </a:r>
            <a:r>
              <a:rPr lang="zh-CN" altLang="zh-CN" dirty="0"/>
              <a:t>支持子系统访问外部设计元素以完成子系统职责</a:t>
            </a:r>
            <a:endParaRPr lang="en-US" altLang="zh-CN" dirty="0"/>
          </a:p>
          <a:p>
            <a:pPr lvl="1"/>
            <a:endParaRPr lang="en-US" altLang="zh-CN" dirty="0"/>
          </a:p>
          <a:p>
            <a:r>
              <a:rPr lang="zh-CN" altLang="zh-CN" dirty="0"/>
              <a:t>一个子系统可根据业务处理的需要，定义一个或者多个服务提供接口和服务请求接口</a:t>
            </a:r>
          </a:p>
          <a:p>
            <a:endParaRPr lang="zh-CN" altLang="en-US" dirty="0"/>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示例：</a:t>
            </a:r>
            <a:r>
              <a:rPr lang="zh-CN" altLang="zh-CN" dirty="0"/>
              <a:t> </a:t>
            </a:r>
            <a:r>
              <a:rPr lang="zh-CN" altLang="en-US" dirty="0"/>
              <a:t>确定“空巢老人智能看护系统”</a:t>
            </a:r>
            <a:r>
              <a:rPr lang="zh-CN" altLang="zh-CN" dirty="0"/>
              <a:t>子系统</a:t>
            </a:r>
            <a:endParaRPr lang="zh-CN" altLang="en-US" dirty="0"/>
          </a:p>
        </p:txBody>
      </p:sp>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2"/>
          <a:stretch>
            <a:fillRect/>
          </a:stretch>
        </p:blipFill>
        <p:spPr>
          <a:xfrm>
            <a:off x="154546" y="954733"/>
            <a:ext cx="9438921" cy="5507218"/>
          </a:xfrm>
          <a:prstGeom prst="rect">
            <a:avLst/>
          </a:prstGeom>
        </p:spPr>
      </p:pic>
      <p:sp>
        <p:nvSpPr>
          <p:cNvPr id="11" name="矩形 10"/>
          <p:cNvSpPr/>
          <p:nvPr/>
        </p:nvSpPr>
        <p:spPr>
          <a:xfrm>
            <a:off x="300962" y="1394774"/>
            <a:ext cx="5796644" cy="4068452"/>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515586" y="2456892"/>
            <a:ext cx="2736304" cy="2123658"/>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pPr algn="just"/>
            <a:r>
              <a:rPr lang="zh-CN" altLang="en-US" sz="2200" dirty="0"/>
              <a:t>子系统</a:t>
            </a:r>
            <a:endParaRPr lang="en-US" altLang="zh-CN" sz="2200" dirty="0"/>
          </a:p>
          <a:p>
            <a:pPr algn="just"/>
            <a:r>
              <a:rPr lang="en-US" altLang="zh-CN" sz="2200" dirty="0" err="1"/>
              <a:t>OlderMonitoring</a:t>
            </a:r>
            <a:endParaRPr lang="en-US" altLang="zh-CN" sz="2200" dirty="0"/>
          </a:p>
          <a:p>
            <a:pPr algn="just"/>
            <a:r>
              <a:rPr lang="en-US" altLang="zh-CN" sz="2200" dirty="0"/>
              <a:t>Robot</a:t>
            </a:r>
          </a:p>
          <a:p>
            <a:pPr algn="just"/>
            <a:r>
              <a:rPr lang="en-US" altLang="zh-CN" sz="2200" dirty="0" err="1"/>
              <a:t>BiCall</a:t>
            </a:r>
            <a:endParaRPr lang="en-US" altLang="zh-CN" sz="2200" dirty="0"/>
          </a:p>
          <a:p>
            <a:pPr algn="just"/>
            <a:r>
              <a:rPr lang="en-US" altLang="zh-CN" sz="2200" dirty="0" err="1"/>
              <a:t>UserReminder</a:t>
            </a:r>
            <a:endParaRPr lang="en-US" altLang="zh-CN" sz="2200" dirty="0"/>
          </a:p>
          <a:p>
            <a:pPr algn="just"/>
            <a:r>
              <a:rPr lang="en-US" altLang="zh-CN" sz="2200" dirty="0"/>
              <a:t>……</a:t>
            </a:r>
            <a:endParaRPr lang="zh-CN" altLang="en-US" sz="2200" dirty="0"/>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2</a:t>
            </a:r>
            <a:r>
              <a:rPr lang="zh-CN" altLang="en-US" dirty="0"/>
              <a:t>）</a:t>
            </a:r>
            <a:r>
              <a:rPr lang="en-US" altLang="zh-CN" dirty="0"/>
              <a:t> </a:t>
            </a:r>
            <a:r>
              <a:rPr lang="zh-CN" altLang="en-US" dirty="0"/>
              <a:t>确定构件及其接口</a:t>
            </a:r>
          </a:p>
        </p:txBody>
      </p:sp>
      <p:sp>
        <p:nvSpPr>
          <p:cNvPr id="2" name="内容占位符 1"/>
          <p:cNvSpPr>
            <a:spLocks noGrp="1"/>
          </p:cNvSpPr>
          <p:nvPr>
            <p:ph idx="1"/>
          </p:nvPr>
        </p:nvSpPr>
        <p:spPr/>
        <p:txBody>
          <a:bodyPr>
            <a:normAutofit/>
          </a:bodyPr>
          <a:lstStyle/>
          <a:p>
            <a:r>
              <a:rPr lang="zh-CN" altLang="zh-CN" dirty="0"/>
              <a:t>将一些分析类的相似或相关职责</a:t>
            </a:r>
            <a:r>
              <a:rPr lang="zh-CN" altLang="en-US" dirty="0"/>
              <a:t>封装</a:t>
            </a:r>
            <a:r>
              <a:rPr lang="zh-CN" altLang="zh-CN" dirty="0"/>
              <a:t>为一个</a:t>
            </a:r>
            <a:r>
              <a:rPr lang="zh-CN" altLang="zh-CN" dirty="0">
                <a:solidFill>
                  <a:srgbClr val="C00000"/>
                </a:solidFill>
              </a:rPr>
              <a:t>构件</a:t>
            </a:r>
            <a:r>
              <a:rPr lang="zh-CN" altLang="zh-CN" dirty="0"/>
              <a:t>，通过</a:t>
            </a:r>
            <a:r>
              <a:rPr lang="zh-CN" altLang="zh-CN" dirty="0">
                <a:solidFill>
                  <a:srgbClr val="C00000"/>
                </a:solidFill>
              </a:rPr>
              <a:t>接口</a:t>
            </a:r>
            <a:r>
              <a:rPr lang="zh-CN" altLang="zh-CN" dirty="0"/>
              <a:t>向软件系统的</a:t>
            </a:r>
            <a:r>
              <a:rPr lang="zh-CN" altLang="en-US" dirty="0"/>
              <a:t>其他</a:t>
            </a:r>
            <a:r>
              <a:rPr lang="zh-CN" altLang="zh-CN" dirty="0"/>
              <a:t>部分提供</a:t>
            </a:r>
            <a:r>
              <a:rPr lang="zh-CN" altLang="en-US" dirty="0"/>
              <a:t>功能和</a:t>
            </a:r>
            <a:r>
              <a:rPr lang="zh-CN" altLang="zh-CN" dirty="0"/>
              <a:t>服务</a:t>
            </a:r>
            <a:endParaRPr lang="en-US" altLang="zh-CN" dirty="0"/>
          </a:p>
          <a:p>
            <a:pPr lvl="1"/>
            <a:r>
              <a:rPr lang="zh-CN" altLang="zh-CN" dirty="0"/>
              <a:t>构件的内聚度应该高于子系统</a:t>
            </a:r>
          </a:p>
          <a:p>
            <a:pPr lvl="1"/>
            <a:r>
              <a:rPr lang="zh-CN" altLang="zh-CN" dirty="0"/>
              <a:t>构件的设计应该追求可复用性目标</a:t>
            </a:r>
            <a:endParaRPr lang="en-US" altLang="zh-CN" dirty="0"/>
          </a:p>
          <a:p>
            <a:pPr lvl="1"/>
            <a:endParaRPr lang="en-US" altLang="zh-CN" dirty="0"/>
          </a:p>
          <a:p>
            <a:r>
              <a:rPr lang="zh-CN" altLang="zh-CN" dirty="0"/>
              <a:t>构件的规模小于子系统</a:t>
            </a:r>
            <a:endParaRPr lang="en-US" altLang="zh-CN" dirty="0"/>
          </a:p>
          <a:p>
            <a:pPr lvl="1"/>
            <a:r>
              <a:rPr lang="zh-CN" altLang="zh-CN" dirty="0"/>
              <a:t>子系统中可以包含构件，但构件中不会包含子系统</a:t>
            </a:r>
            <a:endParaRPr lang="zh-CN" altLang="en-US" dirty="0"/>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3</a:t>
            </a:r>
            <a:r>
              <a:rPr lang="zh-CN" altLang="en-US" dirty="0"/>
              <a:t>）</a:t>
            </a:r>
            <a:r>
              <a:rPr lang="zh-CN" altLang="zh-CN" dirty="0"/>
              <a:t>确定关键设计类</a:t>
            </a:r>
            <a:r>
              <a:rPr lang="zh-CN" altLang="en-US" dirty="0"/>
              <a:t>及其接口</a:t>
            </a:r>
          </a:p>
        </p:txBody>
      </p:sp>
      <p:sp>
        <p:nvSpPr>
          <p:cNvPr id="2" name="内容占位符 1"/>
          <p:cNvSpPr>
            <a:spLocks noGrp="1"/>
          </p:cNvSpPr>
          <p:nvPr>
            <p:ph idx="1"/>
          </p:nvPr>
        </p:nvSpPr>
        <p:spPr/>
        <p:txBody>
          <a:bodyPr/>
          <a:lstStyle/>
          <a:p>
            <a:r>
              <a:rPr lang="zh-CN" altLang="zh-CN" dirty="0"/>
              <a:t>关键设计类</a:t>
            </a:r>
          </a:p>
          <a:p>
            <a:pPr lvl="1"/>
            <a:r>
              <a:rPr lang="zh-CN" altLang="zh-CN" dirty="0"/>
              <a:t>对于软件需求的实现具有比较重要的作用，但未归入子系统和构件的某项职责</a:t>
            </a:r>
          </a:p>
          <a:p>
            <a:pPr lvl="1"/>
            <a:r>
              <a:rPr lang="zh-CN" altLang="zh-CN" dirty="0"/>
              <a:t>与子系统或构件交互，或者作为软件体系结构中已有的设计元素之间的交互</a:t>
            </a:r>
            <a:r>
              <a:rPr lang="en-US" altLang="zh-CN" dirty="0"/>
              <a:t>“</a:t>
            </a:r>
            <a:r>
              <a:rPr lang="zh-CN" altLang="zh-CN" dirty="0"/>
              <a:t>桥梁</a:t>
            </a:r>
            <a:r>
              <a:rPr lang="en-US" altLang="zh-CN" dirty="0"/>
              <a:t>”</a:t>
            </a:r>
            <a:r>
              <a:rPr lang="zh-CN" altLang="zh-CN" dirty="0"/>
              <a:t>，缺少这种交互将导致体系结构无法完整地实现某项重要的软件需求</a:t>
            </a:r>
            <a:endParaRPr lang="en-US" altLang="zh-CN" dirty="0"/>
          </a:p>
          <a:p>
            <a:pPr lvl="1"/>
            <a:endParaRPr lang="zh-CN" altLang="zh-CN" dirty="0"/>
          </a:p>
          <a:p>
            <a:r>
              <a:rPr lang="zh-CN" altLang="en-US" dirty="0"/>
              <a:t>所谓关键是指重要、不可或缺</a:t>
            </a: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2.3.4</a:t>
            </a:r>
            <a:r>
              <a:rPr lang="zh-CN" altLang="en-US" dirty="0"/>
              <a:t> 设计部署模型</a:t>
            </a:r>
          </a:p>
        </p:txBody>
      </p:sp>
      <p:sp>
        <p:nvSpPr>
          <p:cNvPr id="3" name="内容占位符 2"/>
          <p:cNvSpPr>
            <a:spLocks noGrp="1"/>
          </p:cNvSpPr>
          <p:nvPr>
            <p:ph idx="1"/>
          </p:nvPr>
        </p:nvSpPr>
        <p:spPr>
          <a:xfrm>
            <a:off x="539750" y="1125538"/>
            <a:ext cx="10920413" cy="1655390"/>
          </a:xfrm>
        </p:spPr>
        <p:txBody>
          <a:bodyPr/>
          <a:lstStyle/>
          <a:p>
            <a:r>
              <a:rPr lang="zh-CN" altLang="zh-CN" dirty="0"/>
              <a:t>设计软件系统的物理部署模型</a:t>
            </a:r>
            <a:endParaRPr lang="en-US" altLang="zh-CN" dirty="0"/>
          </a:p>
          <a:p>
            <a:pPr lvl="1"/>
            <a:r>
              <a:rPr lang="zh-CN" altLang="zh-CN" dirty="0"/>
              <a:t>刻画软件系统的各个子系统、软构件如何部署到计算节点上运行的，描述它们的部署和运行环境</a:t>
            </a:r>
            <a:endParaRPr lang="zh-CN" altLang="en-US" dirty="0"/>
          </a:p>
        </p:txBody>
      </p:sp>
      <p:grpSp>
        <p:nvGrpSpPr>
          <p:cNvPr id="7" name="画布 231"/>
          <p:cNvGrpSpPr/>
          <p:nvPr/>
        </p:nvGrpSpPr>
        <p:grpSpPr>
          <a:xfrm>
            <a:off x="1630710" y="2960948"/>
            <a:ext cx="7647310" cy="3693795"/>
            <a:chOff x="-147915" y="0"/>
            <a:chExt cx="7647310" cy="3693795"/>
          </a:xfrm>
        </p:grpSpPr>
        <p:sp>
          <p:nvSpPr>
            <p:cNvPr id="8" name="矩形 7"/>
            <p:cNvSpPr/>
            <p:nvPr/>
          </p:nvSpPr>
          <p:spPr>
            <a:xfrm>
              <a:off x="0" y="0"/>
              <a:ext cx="5274310" cy="3693795"/>
            </a:xfrm>
            <a:prstGeom prst="rect">
              <a:avLst/>
            </a:prstGeom>
            <a:solidFill>
              <a:prstClr val="white"/>
            </a:solidFill>
          </p:spPr>
        </p:sp>
        <p:sp>
          <p:nvSpPr>
            <p:cNvPr id="9" name="立方体 8"/>
            <p:cNvSpPr/>
            <p:nvPr/>
          </p:nvSpPr>
          <p:spPr>
            <a:xfrm>
              <a:off x="4264" y="84123"/>
              <a:ext cx="1634341" cy="1686156"/>
            </a:xfrm>
            <a:prstGeom prst="cub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200">
                <a:solidFill>
                  <a:schemeClr val="tx1"/>
                </a:solidFill>
              </a:endParaRPr>
            </a:p>
          </p:txBody>
        </p:sp>
        <p:sp>
          <p:nvSpPr>
            <p:cNvPr id="10" name="文本框 234"/>
            <p:cNvSpPr txBox="1"/>
            <p:nvPr/>
          </p:nvSpPr>
          <p:spPr>
            <a:xfrm>
              <a:off x="-147915" y="544980"/>
              <a:ext cx="1512168" cy="402338"/>
            </a:xfrm>
            <a:prstGeom prst="rect">
              <a:avLst/>
            </a:prstGeom>
            <a:no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Artifact</a:t>
              </a:r>
              <a:r>
                <a:rPr lang="zh-CN" sz="1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dirty="0" err="1">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ElderCarer</a:t>
              </a:r>
              <a:r>
                <a:rPr lang="en-US" sz="12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App</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立方体 10"/>
            <p:cNvSpPr/>
            <p:nvPr/>
          </p:nvSpPr>
          <p:spPr>
            <a:xfrm>
              <a:off x="2414800" y="7314"/>
              <a:ext cx="2800321" cy="2355495"/>
            </a:xfrm>
            <a:prstGeom prst="cub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sz="1200">
                <a:solidFill>
                  <a:schemeClr val="tx1"/>
                </a:solidFill>
              </a:endParaRPr>
            </a:p>
          </p:txBody>
        </p:sp>
        <p:sp>
          <p:nvSpPr>
            <p:cNvPr id="12" name="文本框 234"/>
            <p:cNvSpPr txBox="1"/>
            <p:nvPr/>
          </p:nvSpPr>
          <p:spPr>
            <a:xfrm>
              <a:off x="385435" y="165538"/>
              <a:ext cx="814867" cy="25908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sz="1200" kern="10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智能手机</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234"/>
            <p:cNvSpPr txBox="1"/>
            <p:nvPr/>
          </p:nvSpPr>
          <p:spPr>
            <a:xfrm>
              <a:off x="26212" y="1324052"/>
              <a:ext cx="1173480" cy="39441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OS</a:t>
              </a:r>
              <a:r>
                <a:rPr lang="zh-CN"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Android</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14" name="直接箭头连接符 13"/>
            <p:cNvCxnSpPr>
              <a:stCxn id="10" idx="2"/>
              <a:endCxn id="13" idx="0"/>
            </p:cNvCxnSpPr>
            <p:nvPr/>
          </p:nvCxnSpPr>
          <p:spPr>
            <a:xfrm>
              <a:off x="608169" y="947318"/>
              <a:ext cx="4783" cy="376734"/>
            </a:xfrm>
            <a:prstGeom prst="straightConnector1">
              <a:avLst/>
            </a:pr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文本框 234"/>
            <p:cNvSpPr txBox="1"/>
            <p:nvPr/>
          </p:nvSpPr>
          <p:spPr>
            <a:xfrm>
              <a:off x="3296282" y="165535"/>
              <a:ext cx="814705" cy="25908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en-US" sz="1200" kern="100">
                  <a:solidFill>
                    <a:schemeClr val="tx1"/>
                  </a:solidFill>
                  <a:effectLst/>
                  <a:latin typeface="宋体" panose="02010600030101010101" pitchFamily="2" charset="-122"/>
                  <a:ea typeface="等线" panose="02010600030101010101" pitchFamily="2" charset="-122"/>
                  <a:cs typeface="Times New Roman" panose="02020603050405020304" pitchFamily="18" charset="0"/>
                </a:rPr>
                <a:t>PC</a:t>
              </a:r>
              <a:r>
                <a:rPr lang="zh-CN" sz="1200" kern="100">
                  <a:solidFill>
                    <a:schemeClr val="tx1"/>
                  </a:solidFill>
                  <a:effectLst/>
                  <a:latin typeface="等线" panose="02010600030101010101" pitchFamily="2" charset="-122"/>
                  <a:ea typeface="宋体" panose="02010600030101010101" pitchFamily="2" charset="-122"/>
                  <a:cs typeface="Times New Roman" panose="02020603050405020304" pitchFamily="18" charset="0"/>
                </a:rPr>
                <a:t>机</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6" name="文本框 234"/>
            <p:cNvSpPr txBox="1"/>
            <p:nvPr/>
          </p:nvSpPr>
          <p:spPr>
            <a:xfrm>
              <a:off x="2272449" y="699760"/>
              <a:ext cx="1111615" cy="4019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Artifact</a:t>
              </a: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dirty="0" err="1">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RobotControl</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7" name="文本框 234"/>
            <p:cNvSpPr txBox="1"/>
            <p:nvPr/>
          </p:nvSpPr>
          <p:spPr>
            <a:xfrm>
              <a:off x="2414800" y="1280938"/>
              <a:ext cx="1279065" cy="40887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Framework</a:t>
              </a: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ROS</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234"/>
            <p:cNvSpPr txBox="1"/>
            <p:nvPr/>
          </p:nvSpPr>
          <p:spPr>
            <a:xfrm>
              <a:off x="3315005" y="699760"/>
              <a:ext cx="1279065" cy="4019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Component</a:t>
              </a: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dirty="0" err="1">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DataService</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234"/>
            <p:cNvSpPr txBox="1"/>
            <p:nvPr/>
          </p:nvSpPr>
          <p:spPr>
            <a:xfrm>
              <a:off x="3575669" y="1274401"/>
              <a:ext cx="1018401" cy="41541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DBMS</a:t>
              </a:r>
              <a:r>
                <a:rPr lang="zh-CN"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dirty="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MySQL</a:t>
              </a:r>
              <a:endParaRPr lang="zh-CN" sz="12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234"/>
            <p:cNvSpPr txBox="1"/>
            <p:nvPr/>
          </p:nvSpPr>
          <p:spPr>
            <a:xfrm>
              <a:off x="2459469" y="1888099"/>
              <a:ext cx="1911335" cy="40830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zh-CN"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OS</a:t>
              </a:r>
              <a:r>
                <a:rPr lang="zh-CN"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Ubuntu</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21" name="直接连接符 20"/>
            <p:cNvCxnSpPr/>
            <p:nvPr/>
          </p:nvCxnSpPr>
          <p:spPr>
            <a:xfrm flipV="1">
              <a:off x="1536192" y="1101263"/>
              <a:ext cx="855878" cy="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7" idx="0"/>
            </p:cNvCxnSpPr>
            <p:nvPr/>
          </p:nvCxnSpPr>
          <p:spPr>
            <a:xfrm>
              <a:off x="2936136" y="1101532"/>
              <a:ext cx="118197" cy="179406"/>
            </a:xfrm>
            <a:prstGeom prst="straightConnector1">
              <a:avLst/>
            </a:pr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3921731" y="1101712"/>
              <a:ext cx="3175" cy="179070"/>
            </a:xfrm>
            <a:prstGeom prst="straightConnector1">
              <a:avLst/>
            </a:pr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947759" y="1689556"/>
              <a:ext cx="3175" cy="179070"/>
            </a:xfrm>
            <a:prstGeom prst="straightConnector1">
              <a:avLst/>
            </a:pr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929824" y="1689300"/>
              <a:ext cx="3175" cy="179070"/>
            </a:xfrm>
            <a:prstGeom prst="straightConnector1">
              <a:avLst/>
            </a:prstGeom>
            <a:ln w="127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2"/>
            <a:stretch>
              <a:fillRect/>
            </a:stretch>
          </p:blipFill>
          <p:spPr>
            <a:xfrm>
              <a:off x="6471203" y="382655"/>
              <a:ext cx="1028192" cy="1036164"/>
            </a:xfrm>
            <a:prstGeom prst="rect">
              <a:avLst/>
            </a:prstGeom>
          </p:spPr>
        </p:pic>
        <p:cxnSp>
          <p:nvCxnSpPr>
            <p:cNvPr id="27" name="直接连接符 26"/>
            <p:cNvCxnSpPr>
              <a:stCxn id="26" idx="1"/>
              <a:endCxn id="11" idx="5"/>
            </p:cNvCxnSpPr>
            <p:nvPr/>
          </p:nvCxnSpPr>
          <p:spPr>
            <a:xfrm flipH="1" flipV="1">
              <a:off x="5215121" y="890625"/>
              <a:ext cx="1256082" cy="101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34"/>
            <p:cNvSpPr txBox="1"/>
            <p:nvPr/>
          </p:nvSpPr>
          <p:spPr>
            <a:xfrm>
              <a:off x="6428464" y="1562634"/>
              <a:ext cx="1028192" cy="41529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1200"/>
                </a:lnSpc>
              </a:pP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Turtlebot 2</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ctr">
                <a:lnSpc>
                  <a:spcPts val="1200"/>
                </a:lnSpc>
              </a:pPr>
              <a:r>
                <a:rPr lang="en-US" sz="1200" kern="100">
                  <a:solidFill>
                    <a:schemeClr val="tx1"/>
                  </a:solidFill>
                  <a:effectLst/>
                  <a:latin typeface="Times New Roman" panose="02020603050405020304" pitchFamily="18" charset="0"/>
                  <a:ea typeface="等线" panose="02010600030101010101" pitchFamily="2" charset="-122"/>
                  <a:cs typeface="Times New Roman" panose="02020603050405020304" pitchFamily="18" charset="0"/>
                </a:rPr>
                <a:t>Robot</a:t>
              </a:r>
              <a:endParaRPr lang="zh-CN" sz="12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gr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子系统和构件都提供了接口，可对外提供服务和功能，那么二者有何区别和联系？</a:t>
            </a:r>
            <a:endParaRPr lang="en-US" altLang="zh-CN" dirty="0"/>
          </a:p>
          <a:p>
            <a:r>
              <a:rPr lang="zh-CN" altLang="en-US" dirty="0"/>
              <a:t>在什么情况下应该设计为子系统，在什么情况下应该设计为软构件？</a:t>
            </a:r>
          </a:p>
        </p:txBody>
      </p:sp>
      <p:pic>
        <p:nvPicPr>
          <p:cNvPr id="4" name="图片 3"/>
          <p:cNvPicPr>
            <a:picLocks noChangeAspect="1"/>
          </p:cNvPicPr>
          <p:nvPr/>
        </p:nvPicPr>
        <p:blipFill>
          <a:blip r:embed="rId2"/>
          <a:stretch>
            <a:fillRect/>
          </a:stretch>
        </p:blipFill>
        <p:spPr>
          <a:xfrm>
            <a:off x="10722855" y="4787666"/>
            <a:ext cx="1274055" cy="1698974"/>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连接和接口</a:t>
            </a:r>
          </a:p>
        </p:txBody>
      </p:sp>
      <p:sp>
        <p:nvSpPr>
          <p:cNvPr id="2" name="内容占位符 1"/>
          <p:cNvSpPr>
            <a:spLocks noGrp="1"/>
          </p:cNvSpPr>
          <p:nvPr>
            <p:ph idx="1"/>
          </p:nvPr>
        </p:nvSpPr>
        <p:spPr/>
        <p:txBody>
          <a:bodyPr/>
          <a:lstStyle/>
          <a:p>
            <a:r>
              <a:rPr lang="zh-CN" altLang="en-US" dirty="0"/>
              <a:t>二种接口</a:t>
            </a:r>
            <a:r>
              <a:rPr lang="en-US" altLang="zh-CN" dirty="0"/>
              <a:t>(Interface)</a:t>
            </a:r>
          </a:p>
          <a:p>
            <a:pPr lvl="1"/>
            <a:r>
              <a:rPr lang="zh-CN" altLang="zh-CN" b="1" dirty="0">
                <a:solidFill>
                  <a:srgbClr val="C00000"/>
                </a:solidFill>
              </a:rPr>
              <a:t>供给接口</a:t>
            </a:r>
            <a:r>
              <a:rPr lang="zh-CN" altLang="en-US" dirty="0"/>
              <a:t>：</a:t>
            </a:r>
            <a:r>
              <a:rPr lang="zh-CN" altLang="zh-CN" dirty="0"/>
              <a:t>对外提供的</a:t>
            </a:r>
            <a:r>
              <a:rPr lang="zh-CN" altLang="en-US" dirty="0"/>
              <a:t>接口</a:t>
            </a:r>
            <a:endParaRPr lang="en-US" altLang="zh-CN" dirty="0"/>
          </a:p>
          <a:p>
            <a:pPr lvl="1"/>
            <a:r>
              <a:rPr lang="zh-CN" altLang="zh-CN" b="1" dirty="0">
                <a:solidFill>
                  <a:srgbClr val="C00000"/>
                </a:solidFill>
              </a:rPr>
              <a:t>需求接口</a:t>
            </a:r>
            <a:r>
              <a:rPr lang="zh-CN" altLang="en-US" dirty="0"/>
              <a:t>：</a:t>
            </a:r>
            <a:r>
              <a:rPr lang="zh-CN" altLang="zh-CN" dirty="0"/>
              <a:t>请求</a:t>
            </a:r>
            <a:r>
              <a:rPr lang="zh-CN" altLang="en-US" dirty="0"/>
              <a:t>其他构件</a:t>
            </a:r>
            <a:r>
              <a:rPr lang="zh-CN" altLang="zh-CN" dirty="0"/>
              <a:t>帮助</a:t>
            </a:r>
            <a:r>
              <a:rPr lang="zh-CN" altLang="en-US" dirty="0"/>
              <a:t>所需的接口</a:t>
            </a:r>
            <a:endParaRPr lang="en-US" altLang="zh-CN" dirty="0"/>
          </a:p>
          <a:p>
            <a:r>
              <a:rPr lang="zh-CN" altLang="en-US" dirty="0"/>
              <a:t>连接</a:t>
            </a:r>
            <a:r>
              <a:rPr lang="zh-CN" altLang="zh-CN" dirty="0"/>
              <a:t>端口</a:t>
            </a:r>
            <a:r>
              <a:rPr lang="en-US" altLang="zh-CN" dirty="0"/>
              <a:t>(Port)</a:t>
            </a:r>
          </a:p>
          <a:p>
            <a:pPr lvl="1"/>
            <a:r>
              <a:rPr lang="zh-CN" altLang="zh-CN" dirty="0"/>
              <a:t>每个</a:t>
            </a:r>
            <a:r>
              <a:rPr lang="zh-CN" altLang="zh-CN" b="1" dirty="0">
                <a:solidFill>
                  <a:srgbClr val="C00000"/>
                </a:solidFill>
              </a:rPr>
              <a:t>端口</a:t>
            </a:r>
            <a:r>
              <a:rPr lang="zh-CN" altLang="zh-CN" dirty="0"/>
              <a:t>绑定了一组供给接口和</a:t>
            </a:r>
            <a:r>
              <a:rPr lang="en-US" altLang="zh-CN" dirty="0"/>
              <a:t>/</a:t>
            </a:r>
            <a:r>
              <a:rPr lang="zh-CN" altLang="zh-CN" dirty="0"/>
              <a:t>或需求接口</a:t>
            </a:r>
            <a:endParaRPr lang="en-US" altLang="zh-CN" dirty="0"/>
          </a:p>
          <a:p>
            <a:pPr lvl="1"/>
            <a:r>
              <a:rPr lang="zh-CN" altLang="zh-CN" dirty="0"/>
              <a:t>构件通过端口与外部世界交互</a:t>
            </a:r>
            <a:endParaRPr lang="en-US" altLang="zh-CN" dirty="0"/>
          </a:p>
          <a:p>
            <a:pPr lvl="1"/>
            <a:r>
              <a:rPr lang="zh-CN" altLang="zh-CN" dirty="0"/>
              <a:t>当外部请求到达端口时，构件的端口知道如何将外部请求路由至合适的接口的</a:t>
            </a:r>
            <a:r>
              <a:rPr lang="zh-CN" altLang="zh-CN" b="1" dirty="0">
                <a:solidFill>
                  <a:srgbClr val="C00000"/>
                </a:solidFill>
              </a:rPr>
              <a:t>实现体</a:t>
            </a:r>
            <a:endParaRPr lang="en-US" altLang="zh-CN" b="1" dirty="0">
              <a:solidFill>
                <a:srgbClr val="C00000"/>
              </a:solidFill>
            </a:endParaRPr>
          </a:p>
          <a:p>
            <a:pPr lvl="1"/>
            <a:r>
              <a:rPr lang="zh-CN" altLang="zh-CN" dirty="0"/>
              <a:t>当构件通过端口请求外部服务时，端口也知道如何分辨该请求所对应的需求接口</a:t>
            </a:r>
          </a:p>
          <a:p>
            <a:endParaRPr lang="zh-CN" altLang="en-US" dirty="0"/>
          </a:p>
        </p:txBody>
      </p:sp>
      <p:sp>
        <p:nvSpPr>
          <p:cNvPr id="4" name="文本框 3"/>
          <p:cNvSpPr txBox="1"/>
          <p:nvPr/>
        </p:nvSpPr>
        <p:spPr>
          <a:xfrm>
            <a:off x="8111430" y="1136939"/>
            <a:ext cx="3852428" cy="1944216"/>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342900" indent="-342900" algn="just">
              <a:buFont typeface="Wingdings" panose="05000000000000000000" pitchFamily="2" charset="2"/>
              <a:buChar char="Ø"/>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构件通过接口对外提供服务</a:t>
            </a:r>
            <a:endParaRPr lang="en-US" altLang="zh-CN" dirty="0"/>
          </a:p>
          <a:p>
            <a:r>
              <a:rPr lang="zh-CN" altLang="en-US" dirty="0"/>
              <a:t>构件通过接口与其他构件进行交互</a:t>
            </a:r>
            <a:endParaRPr lang="en-US" altLang="zh-CN" dirty="0"/>
          </a:p>
        </p:txBody>
      </p:sp>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 </a:t>
            </a:r>
            <a:r>
              <a:rPr lang="zh-CN" altLang="zh-CN" dirty="0"/>
              <a:t>整合</a:t>
            </a:r>
            <a:r>
              <a:rPr lang="zh-CN" altLang="en-US" dirty="0"/>
              <a:t>体系结构</a:t>
            </a:r>
            <a:r>
              <a:rPr lang="zh-CN" altLang="zh-CN" dirty="0"/>
              <a:t>设计</a:t>
            </a:r>
            <a:endParaRPr lang="zh-CN" altLang="en-US" dirty="0"/>
          </a:p>
        </p:txBody>
      </p:sp>
      <p:sp>
        <p:nvSpPr>
          <p:cNvPr id="2" name="内容占位符 1"/>
          <p:cNvSpPr>
            <a:spLocks noGrp="1"/>
          </p:cNvSpPr>
          <p:nvPr>
            <p:ph idx="1"/>
          </p:nvPr>
        </p:nvSpPr>
        <p:spPr/>
        <p:txBody>
          <a:bodyPr/>
          <a:lstStyle/>
          <a:p>
            <a:r>
              <a:rPr lang="zh-CN" altLang="zh-CN" dirty="0">
                <a:sym typeface="+mn-ea"/>
              </a:rPr>
              <a:t>整合和组织</a:t>
            </a:r>
            <a:r>
              <a:rPr lang="zh-CN" altLang="en-US" dirty="0"/>
              <a:t>体系结构设计</a:t>
            </a:r>
            <a:r>
              <a:rPr lang="zh-CN" altLang="zh-CN" dirty="0"/>
              <a:t>产生的设计结果</a:t>
            </a:r>
          </a:p>
          <a:p>
            <a:pPr lvl="1"/>
            <a:r>
              <a:rPr lang="zh-CN" altLang="zh-CN" dirty="0"/>
              <a:t>包括引入的开源软件和软件资产、顶层软件架构、确定的各类设计元素等等</a:t>
            </a:r>
            <a:endParaRPr lang="en-US" altLang="zh-CN" dirty="0"/>
          </a:p>
          <a:p>
            <a:pPr lvl="0"/>
            <a:r>
              <a:rPr lang="zh-CN" altLang="zh-CN" dirty="0"/>
              <a:t>整合的目的</a:t>
            </a:r>
            <a:endParaRPr lang="en-US" altLang="zh-CN" dirty="0"/>
          </a:p>
          <a:p>
            <a:pPr lvl="1"/>
            <a:r>
              <a:rPr lang="zh-CN" altLang="zh-CN" dirty="0"/>
              <a:t>理清设计元素间的关系，明确它们之间的交互和协作</a:t>
            </a:r>
            <a:endParaRPr lang="en-US" altLang="zh-CN" dirty="0"/>
          </a:p>
          <a:p>
            <a:pPr lvl="1"/>
            <a:r>
              <a:rPr lang="zh-CN" altLang="zh-CN" dirty="0"/>
              <a:t>确保所产生的软件设计模型具有更好的模块性、封装性、可重用性等特征</a:t>
            </a:r>
            <a:endParaRPr lang="en-US" altLang="zh-CN" dirty="0"/>
          </a:p>
          <a:p>
            <a:r>
              <a:rPr lang="zh-CN" altLang="zh-CN" dirty="0"/>
              <a:t>最终获得目标软件系统体系结构的完整逻辑视图</a:t>
            </a:r>
            <a:endParaRPr lang="zh-CN" altLang="en-US" dirty="0"/>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整合</a:t>
            </a:r>
            <a:r>
              <a:rPr lang="zh-CN" altLang="en-US" dirty="0"/>
              <a:t>体系结构设计</a:t>
            </a:r>
          </a:p>
        </p:txBody>
      </p:sp>
      <p:sp>
        <p:nvSpPr>
          <p:cNvPr id="2" name="内容占位符 1"/>
          <p:cNvSpPr>
            <a:spLocks noGrp="1"/>
          </p:cNvSpPr>
          <p:nvPr>
            <p:ph idx="1"/>
          </p:nvPr>
        </p:nvSpPr>
        <p:spPr/>
        <p:txBody>
          <a:bodyPr/>
          <a:lstStyle/>
          <a:p>
            <a:r>
              <a:rPr lang="zh-CN" altLang="zh-CN" dirty="0"/>
              <a:t>整合外部系统对应的子系统与分析模型中负责与外部系统交互的边界类</a:t>
            </a:r>
            <a:endParaRPr lang="en-US" altLang="zh-CN" dirty="0"/>
          </a:p>
          <a:p>
            <a:pPr lvl="1"/>
            <a:r>
              <a:rPr lang="zh-CN" altLang="en-US" dirty="0"/>
              <a:t>子系统是服务提供方，边界类是服务请求方</a:t>
            </a:r>
            <a:endParaRPr lang="en-US" altLang="zh-CN" dirty="0"/>
          </a:p>
          <a:p>
            <a:r>
              <a:rPr lang="zh-CN" altLang="zh-CN" dirty="0"/>
              <a:t>整合引入的开源软件或者软件资产</a:t>
            </a:r>
            <a:endParaRPr lang="en-US" altLang="zh-CN" dirty="0"/>
          </a:p>
          <a:p>
            <a:pPr lvl="1"/>
            <a:r>
              <a:rPr lang="zh-CN" altLang="zh-CN" dirty="0"/>
              <a:t>必要时引入相关的接口以实现开源软件或者软件资产与设计元素之间的交互，从而</a:t>
            </a:r>
            <a:r>
              <a:rPr lang="zh-CN" altLang="en-US" dirty="0"/>
              <a:t>它们</a:t>
            </a:r>
            <a:r>
              <a:rPr lang="zh-CN" altLang="zh-CN" dirty="0"/>
              <a:t>与软件系统的设计融合</a:t>
            </a:r>
            <a:endParaRPr lang="en-US" altLang="zh-CN" dirty="0"/>
          </a:p>
          <a:p>
            <a:r>
              <a:rPr lang="zh-CN" altLang="zh-CN" dirty="0"/>
              <a:t>整合外部系统与目标软件系统中的设计类</a:t>
            </a:r>
            <a:endParaRPr lang="en-US" altLang="zh-CN" dirty="0"/>
          </a:p>
          <a:p>
            <a:pPr lvl="1"/>
            <a:r>
              <a:rPr lang="zh-CN" altLang="zh-CN" dirty="0"/>
              <a:t>进一步清晰地定义相关的接口，支持它们之间的协作</a:t>
            </a:r>
            <a:endParaRPr lang="en-US" altLang="zh-CN" dirty="0"/>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优化体系结构设计</a:t>
            </a:r>
          </a:p>
        </p:txBody>
      </p:sp>
      <p:sp>
        <p:nvSpPr>
          <p:cNvPr id="2" name="内容占位符 1"/>
          <p:cNvSpPr>
            <a:spLocks noGrp="1"/>
          </p:cNvSpPr>
          <p:nvPr>
            <p:ph idx="1"/>
          </p:nvPr>
        </p:nvSpPr>
        <p:spPr/>
        <p:txBody>
          <a:bodyPr/>
          <a:lstStyle/>
          <a:p>
            <a:r>
              <a:rPr lang="zh-CN" altLang="zh-CN" dirty="0"/>
              <a:t>分解一些规模较大的子系统</a:t>
            </a:r>
            <a:endParaRPr lang="en-US" altLang="zh-CN" dirty="0"/>
          </a:p>
          <a:p>
            <a:r>
              <a:rPr lang="zh-CN" altLang="zh-CN" dirty="0"/>
              <a:t>合并若干职责相同或相似的设计元素</a:t>
            </a:r>
            <a:endParaRPr lang="en-US" altLang="zh-CN" dirty="0"/>
          </a:p>
          <a:p>
            <a:r>
              <a:rPr lang="zh-CN" altLang="zh-CN" dirty="0"/>
              <a:t>以软件重用为目的适当的调整设计元素所封装的功能、承担的职责和对外提供的接口</a:t>
            </a:r>
            <a:endParaRPr lang="en-US" altLang="zh-CN" dirty="0"/>
          </a:p>
          <a:p>
            <a:r>
              <a:rPr lang="zh-CN" altLang="zh-CN" dirty="0"/>
              <a:t>用简洁的软件元素，以尽可能高效、合理的方式实现所有软件需求</a:t>
            </a:r>
            <a:endParaRPr lang="en-US" altLang="zh-CN" dirty="0"/>
          </a:p>
          <a:p>
            <a:r>
              <a:rPr lang="zh-CN" altLang="zh-CN" dirty="0"/>
              <a:t>将不同设计元素中的公共职责提取成为服务构件或服务类</a:t>
            </a:r>
            <a:endParaRPr lang="en-US" altLang="zh-CN" dirty="0"/>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整合体系结构设计的结果</a:t>
            </a:r>
          </a:p>
        </p:txBody>
      </p:sp>
      <p:sp>
        <p:nvSpPr>
          <p:cNvPr id="2" name="内容占位符 1"/>
          <p:cNvSpPr>
            <a:spLocks noGrp="1"/>
          </p:cNvSpPr>
          <p:nvPr>
            <p:ph idx="1"/>
          </p:nvPr>
        </p:nvSpPr>
        <p:spPr/>
        <p:txBody>
          <a:bodyPr/>
          <a:lstStyle/>
          <a:p>
            <a:r>
              <a:rPr lang="zh-CN" altLang="zh-CN" dirty="0"/>
              <a:t>设计元素的职责划分更为明确</a:t>
            </a:r>
            <a:endParaRPr lang="en-US" altLang="zh-CN" dirty="0"/>
          </a:p>
          <a:p>
            <a:endParaRPr lang="en-US" altLang="zh-CN" dirty="0"/>
          </a:p>
          <a:p>
            <a:r>
              <a:rPr lang="zh-CN" altLang="zh-CN" dirty="0"/>
              <a:t>系统与外部接口、相关设计元素间的接口和协作更为清晰</a:t>
            </a:r>
            <a:endParaRPr lang="en-US" altLang="zh-CN" dirty="0"/>
          </a:p>
          <a:p>
            <a:endParaRPr lang="en-US" altLang="zh-CN" dirty="0"/>
          </a:p>
          <a:p>
            <a:r>
              <a:rPr lang="zh-CN" altLang="zh-CN" dirty="0"/>
              <a:t>整体</a:t>
            </a:r>
            <a:r>
              <a:rPr lang="zh-CN" altLang="en-US" dirty="0"/>
              <a:t>体系结构设计</a:t>
            </a:r>
            <a:r>
              <a:rPr lang="zh-CN" altLang="zh-CN" dirty="0"/>
              <a:t>方案更为优化</a:t>
            </a:r>
            <a:endParaRPr lang="zh-CN" altLang="en-US" dirty="0"/>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何为软件体系结构</a:t>
            </a:r>
            <a:endParaRPr lang="en-US" altLang="zh-CN" dirty="0">
              <a:solidFill>
                <a:schemeClr val="bg1">
                  <a:lumMod val="85000"/>
                </a:schemeClr>
              </a:solidFill>
            </a:endParaRPr>
          </a:p>
          <a:p>
            <a:pPr lvl="1"/>
            <a:r>
              <a:rPr lang="zh-CN" altLang="en-US" dirty="0">
                <a:solidFill>
                  <a:schemeClr val="bg1">
                    <a:lumMod val="85000"/>
                  </a:schemeClr>
                </a:solidFill>
              </a:rPr>
              <a:t>概念、视图、模型及</a:t>
            </a:r>
            <a:r>
              <a:rPr lang="en-US" altLang="zh-CN" dirty="0">
                <a:solidFill>
                  <a:schemeClr val="bg1">
                    <a:lumMod val="85000"/>
                  </a:schemeClr>
                </a:solidFill>
              </a:rPr>
              <a:t>UML</a:t>
            </a:r>
            <a:r>
              <a:rPr lang="zh-CN" altLang="en-US" dirty="0">
                <a:solidFill>
                  <a:schemeClr val="bg1">
                    <a:lumMod val="85000"/>
                  </a:schemeClr>
                </a:solidFill>
              </a:rPr>
              <a:t>表示</a:t>
            </a:r>
            <a:endParaRPr lang="en-US" altLang="zh-CN" dirty="0">
              <a:solidFill>
                <a:schemeClr val="bg1">
                  <a:lumMod val="85000"/>
                </a:schemeClr>
              </a:solidFill>
            </a:endParaRPr>
          </a:p>
          <a:p>
            <a:pPr lvl="1"/>
            <a:r>
              <a:rPr lang="zh-CN" altLang="en-US" dirty="0">
                <a:solidFill>
                  <a:schemeClr val="bg1">
                    <a:lumMod val="85000"/>
                  </a:schemeClr>
                </a:solidFill>
              </a:rPr>
              <a:t>软件体系结构风格</a:t>
            </a:r>
            <a:endParaRPr lang="en-US" altLang="zh-CN" dirty="0">
              <a:solidFill>
                <a:schemeClr val="bg1">
                  <a:lumMod val="85000"/>
                </a:schemeClr>
              </a:solidFill>
            </a:endParaRPr>
          </a:p>
          <a:p>
            <a:pPr marL="514350" indent="-514350">
              <a:buFont typeface="+mj-lt"/>
              <a:buAutoNum type="arabicPeriod"/>
            </a:pPr>
            <a:r>
              <a:rPr lang="zh-CN" altLang="en-US" dirty="0">
                <a:solidFill>
                  <a:schemeClr val="bg1">
                    <a:lumMod val="85000"/>
                  </a:schemeClr>
                </a:solidFill>
              </a:rPr>
              <a:t>软件体系结构设计</a:t>
            </a:r>
            <a:endParaRPr lang="en-US" altLang="zh-CN" dirty="0">
              <a:solidFill>
                <a:schemeClr val="bg1">
                  <a:lumMod val="85000"/>
                </a:schemeClr>
              </a:solidFill>
            </a:endParaRPr>
          </a:p>
          <a:p>
            <a:pPr lvl="1"/>
            <a:r>
              <a:rPr lang="zh-CN" altLang="en-US" dirty="0">
                <a:solidFill>
                  <a:schemeClr val="bg1">
                    <a:lumMod val="85000"/>
                  </a:schemeClr>
                </a:solidFill>
              </a:rPr>
              <a:t>任务、目标、要求和原则</a:t>
            </a:r>
            <a:endParaRPr lang="en-US" altLang="zh-CN" dirty="0">
              <a:solidFill>
                <a:schemeClr val="bg1">
                  <a:lumMod val="85000"/>
                </a:schemeClr>
              </a:solidFill>
            </a:endParaRPr>
          </a:p>
          <a:p>
            <a:pPr lvl="1"/>
            <a:r>
              <a:rPr lang="zh-CN" altLang="en-US" dirty="0">
                <a:solidFill>
                  <a:schemeClr val="bg1">
                    <a:lumMod val="85000"/>
                  </a:schemeClr>
                </a:solidFill>
              </a:rPr>
              <a:t>体系结构设计过程</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文档化和评审软件体系结构设计</a:t>
            </a:r>
            <a:endParaRPr lang="en-US" altLang="zh-CN" dirty="0">
              <a:solidFill>
                <a:srgbClr val="C00000"/>
              </a:solidFill>
            </a:endParaRPr>
          </a:p>
          <a:p>
            <a:pPr lvl="1"/>
            <a:r>
              <a:rPr lang="zh-CN" altLang="en-US" dirty="0">
                <a:solidFill>
                  <a:srgbClr val="C00000"/>
                </a:solidFill>
              </a:rPr>
              <a:t>文档模板、验证原则</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1430" y="2204863"/>
            <a:ext cx="2448272" cy="248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撰写</a:t>
            </a:r>
            <a:r>
              <a:rPr lang="zh-CN" altLang="zh-CN" dirty="0"/>
              <a:t>软件体系结构</a:t>
            </a:r>
            <a:r>
              <a:rPr lang="zh-CN" altLang="en-US" dirty="0"/>
              <a:t>设计</a:t>
            </a:r>
            <a:r>
              <a:rPr lang="zh-CN" altLang="zh-CN" dirty="0"/>
              <a:t>文档</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zh-CN" dirty="0"/>
              <a:t>文档概述</a:t>
            </a:r>
          </a:p>
          <a:p>
            <a:pPr marL="514350" indent="-514350">
              <a:buFont typeface="+mj-lt"/>
              <a:buAutoNum type="arabicPeriod"/>
            </a:pPr>
            <a:r>
              <a:rPr lang="zh-CN" altLang="zh-CN" dirty="0"/>
              <a:t>系统概述</a:t>
            </a:r>
          </a:p>
          <a:p>
            <a:pPr marL="514350" indent="-514350">
              <a:buFont typeface="+mj-lt"/>
              <a:buAutoNum type="arabicPeriod"/>
            </a:pPr>
            <a:r>
              <a:rPr lang="zh-CN" altLang="zh-CN" dirty="0"/>
              <a:t>设计目标和原则</a:t>
            </a:r>
          </a:p>
          <a:p>
            <a:pPr marL="514350" indent="-514350">
              <a:buFont typeface="+mj-lt"/>
              <a:buAutoNum type="arabicPeriod"/>
            </a:pPr>
            <a:r>
              <a:rPr lang="zh-CN" altLang="zh-CN" dirty="0"/>
              <a:t>设计约束和现实限制</a:t>
            </a:r>
          </a:p>
          <a:p>
            <a:pPr marL="514350" indent="-514350">
              <a:buFont typeface="+mj-lt"/>
              <a:buAutoNum type="arabicPeriod"/>
            </a:pPr>
            <a:r>
              <a:rPr lang="zh-CN" altLang="zh-CN" dirty="0"/>
              <a:t>逻辑视点的体系结构设计</a:t>
            </a:r>
          </a:p>
          <a:p>
            <a:pPr marL="514350" indent="-514350">
              <a:buFont typeface="+mj-lt"/>
              <a:buAutoNum type="arabicPeriod"/>
            </a:pPr>
            <a:r>
              <a:rPr lang="zh-CN" altLang="zh-CN" dirty="0"/>
              <a:t>部署视点的体系结构设计</a:t>
            </a:r>
          </a:p>
          <a:p>
            <a:pPr marL="514350" indent="-514350">
              <a:buFont typeface="+mj-lt"/>
              <a:buAutoNum type="arabicPeriod"/>
            </a:pPr>
            <a:r>
              <a:rPr lang="zh-CN" altLang="zh-CN" dirty="0"/>
              <a:t>开发视点的体系结构设计</a:t>
            </a:r>
          </a:p>
          <a:p>
            <a:pPr marL="514350" indent="-514350">
              <a:buFont typeface="+mj-lt"/>
              <a:buAutoNum type="arabicPeriod"/>
            </a:pPr>
            <a:r>
              <a:rPr lang="zh-CN" altLang="zh-CN" dirty="0"/>
              <a:t>运行视点的体系结构设计</a:t>
            </a:r>
          </a:p>
          <a:p>
            <a:endParaRPr lang="zh-CN" altLang="en-US" dirty="0"/>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评审软件</a:t>
            </a:r>
            <a:r>
              <a:rPr lang="zh-CN" altLang="zh-CN" dirty="0"/>
              <a:t>体系结构</a:t>
            </a:r>
            <a:r>
              <a:rPr lang="zh-CN" altLang="en-US" dirty="0"/>
              <a:t>设计</a:t>
            </a:r>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r>
              <a:rPr lang="zh-CN" altLang="en-US" dirty="0">
                <a:solidFill>
                  <a:srgbClr val="C00000"/>
                </a:solidFill>
              </a:rPr>
              <a:t>满足性</a:t>
            </a:r>
            <a:endParaRPr lang="en-US" altLang="zh-CN" dirty="0">
              <a:solidFill>
                <a:srgbClr val="C00000"/>
              </a:solidFill>
            </a:endParaRPr>
          </a:p>
          <a:p>
            <a:pPr lvl="1"/>
            <a:r>
              <a:rPr lang="zh-CN" altLang="zh-CN" dirty="0"/>
              <a:t>体系结构是否能够满足软件需求</a:t>
            </a:r>
            <a:r>
              <a:rPr lang="zh-CN" altLang="en-US" dirty="0"/>
              <a:t>，体系结构</a:t>
            </a:r>
            <a:r>
              <a:rPr lang="zh-CN" altLang="zh-CN" dirty="0"/>
              <a:t>怎样满足软件需求</a:t>
            </a:r>
            <a:endParaRPr lang="en-US" altLang="zh-CN" dirty="0"/>
          </a:p>
          <a:p>
            <a:r>
              <a:rPr lang="zh-CN" altLang="en-US" dirty="0">
                <a:solidFill>
                  <a:srgbClr val="C00000"/>
                </a:solidFill>
              </a:rPr>
              <a:t>优化性</a:t>
            </a:r>
            <a:endParaRPr lang="en-US" altLang="zh-CN" dirty="0">
              <a:solidFill>
                <a:srgbClr val="C00000"/>
              </a:solidFill>
            </a:endParaRPr>
          </a:p>
          <a:p>
            <a:pPr lvl="1"/>
            <a:r>
              <a:rPr lang="zh-CN" altLang="zh-CN" dirty="0"/>
              <a:t>体系结构是否以充分优化方式实现所有软件需求项</a:t>
            </a:r>
          </a:p>
          <a:p>
            <a:r>
              <a:rPr lang="zh-CN" altLang="en-US" dirty="0">
                <a:solidFill>
                  <a:srgbClr val="C00000"/>
                </a:solidFill>
              </a:rPr>
              <a:t>可扩展性</a:t>
            </a:r>
            <a:endParaRPr lang="en-US" altLang="zh-CN" dirty="0">
              <a:solidFill>
                <a:srgbClr val="C00000"/>
              </a:solidFill>
            </a:endParaRPr>
          </a:p>
          <a:p>
            <a:pPr lvl="1"/>
            <a:r>
              <a:rPr lang="zh-CN" altLang="zh-CN" dirty="0"/>
              <a:t>是否易于扩展，以应对软件需求的变化</a:t>
            </a:r>
            <a:endParaRPr lang="en-US" altLang="zh-CN" dirty="0"/>
          </a:p>
          <a:p>
            <a:r>
              <a:rPr lang="zh-CN" altLang="zh-CN" dirty="0">
                <a:solidFill>
                  <a:srgbClr val="C00000"/>
                </a:solidFill>
              </a:rPr>
              <a:t>可追踪性</a:t>
            </a:r>
            <a:endParaRPr lang="en-US" altLang="zh-CN" dirty="0">
              <a:solidFill>
                <a:srgbClr val="C00000"/>
              </a:solidFill>
            </a:endParaRPr>
          </a:p>
          <a:p>
            <a:pPr lvl="1"/>
            <a:r>
              <a:rPr lang="zh-CN" altLang="zh-CN" dirty="0"/>
              <a:t>软件体系结构中的所有设计元素是否有相对应的软件需求项</a:t>
            </a:r>
            <a:endParaRPr lang="en-US" altLang="zh-CN" dirty="0"/>
          </a:p>
          <a:p>
            <a:r>
              <a:rPr lang="zh-CN" altLang="zh-CN" dirty="0">
                <a:solidFill>
                  <a:srgbClr val="C00000"/>
                </a:solidFill>
              </a:rPr>
              <a:t>详尽程度</a:t>
            </a:r>
            <a:endParaRPr lang="en-US" altLang="zh-CN" dirty="0">
              <a:solidFill>
                <a:srgbClr val="C00000"/>
              </a:solidFill>
            </a:endParaRPr>
          </a:p>
          <a:p>
            <a:pPr lvl="1"/>
            <a:r>
              <a:rPr lang="zh-CN" altLang="zh-CN" dirty="0"/>
              <a:t>体系结构的详略程度是否恰当</a:t>
            </a:r>
          </a:p>
          <a:p>
            <a:endParaRPr lang="zh-CN" altLang="en-US" dirty="0"/>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软件体系结构设计的输出</a:t>
            </a:r>
          </a:p>
        </p:txBody>
      </p:sp>
      <p:sp>
        <p:nvSpPr>
          <p:cNvPr id="2" name="内容占位符 1"/>
          <p:cNvSpPr>
            <a:spLocks noGrp="1"/>
          </p:cNvSpPr>
          <p:nvPr>
            <p:ph idx="1"/>
          </p:nvPr>
        </p:nvSpPr>
        <p:spPr/>
        <p:txBody>
          <a:bodyPr/>
          <a:lstStyle/>
          <a:p>
            <a:pPr lvl="0"/>
            <a:r>
              <a:rPr lang="zh-CN" altLang="en-US" dirty="0"/>
              <a:t>软件模型</a:t>
            </a:r>
            <a:endParaRPr lang="en-US" altLang="zh-CN" dirty="0"/>
          </a:p>
          <a:p>
            <a:pPr lvl="1"/>
            <a:r>
              <a:rPr lang="zh-CN" altLang="zh-CN" dirty="0"/>
              <a:t>用</a:t>
            </a:r>
            <a:r>
              <a:rPr lang="en-US" altLang="zh-CN" dirty="0"/>
              <a:t>UML</a:t>
            </a:r>
            <a:r>
              <a:rPr lang="zh-CN" altLang="zh-CN" dirty="0"/>
              <a:t>包图</a:t>
            </a:r>
            <a:r>
              <a:rPr lang="zh-CN" altLang="en-US" dirty="0"/>
              <a:t>、部署图等</a:t>
            </a:r>
            <a:r>
              <a:rPr lang="zh-CN" altLang="zh-CN" dirty="0"/>
              <a:t>描述的软件体系结构模型</a:t>
            </a:r>
            <a:endParaRPr lang="en-US" altLang="zh-CN" dirty="0"/>
          </a:p>
          <a:p>
            <a:pPr lvl="1"/>
            <a:endParaRPr lang="en-US" altLang="zh-CN" dirty="0"/>
          </a:p>
          <a:p>
            <a:pPr lvl="0"/>
            <a:r>
              <a:rPr lang="zh-CN" altLang="zh-CN" dirty="0"/>
              <a:t>软件</a:t>
            </a:r>
            <a:r>
              <a:rPr lang="zh-CN" altLang="en-US" dirty="0"/>
              <a:t>文档</a:t>
            </a:r>
            <a:endParaRPr lang="en-US" altLang="zh-CN" dirty="0"/>
          </a:p>
          <a:p>
            <a:pPr lvl="1"/>
            <a:r>
              <a:rPr lang="zh-CN" altLang="zh-CN" dirty="0"/>
              <a:t>体系结构设计规格说明书文档</a:t>
            </a:r>
          </a:p>
          <a:p>
            <a:endParaRPr lang="zh-CN" altLang="en-US" dirty="0"/>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小结</a:t>
            </a:r>
            <a:endParaRPr lang="zh-CN" altLang="en-US" dirty="0"/>
          </a:p>
        </p:txBody>
      </p:sp>
      <p:sp>
        <p:nvSpPr>
          <p:cNvPr id="2" name="内容占位符 1"/>
          <p:cNvSpPr>
            <a:spLocks noGrp="1"/>
          </p:cNvSpPr>
          <p:nvPr>
            <p:ph idx="1"/>
          </p:nvPr>
        </p:nvSpPr>
        <p:spPr/>
        <p:txBody>
          <a:bodyPr/>
          <a:lstStyle/>
          <a:p>
            <a:r>
              <a:rPr lang="zh-CN" altLang="en-US" dirty="0"/>
              <a:t>软件体系结构设计的特殊性</a:t>
            </a:r>
            <a:endParaRPr lang="en-US" altLang="zh-CN" dirty="0"/>
          </a:p>
          <a:p>
            <a:pPr lvl="1"/>
            <a:r>
              <a:rPr lang="zh-CN" altLang="en-US" dirty="0"/>
              <a:t>具有宏观、全局、层次、战略、多视点、关键性等特点</a:t>
            </a:r>
            <a:endParaRPr lang="en-US" altLang="zh-CN" dirty="0"/>
          </a:p>
          <a:p>
            <a:pPr lvl="1"/>
            <a:r>
              <a:rPr lang="zh-CN" altLang="en-US" dirty="0"/>
              <a:t>逻辑视点、物理视点等，可用包图、部署图来表示</a:t>
            </a:r>
            <a:endParaRPr lang="en-US" altLang="zh-CN" dirty="0"/>
          </a:p>
          <a:p>
            <a:r>
              <a:rPr lang="zh-CN" altLang="en-US" dirty="0"/>
              <a:t>软件体系结构设计的重要性</a:t>
            </a:r>
            <a:endParaRPr lang="en-US" altLang="zh-CN" dirty="0"/>
          </a:p>
          <a:p>
            <a:pPr lvl="1"/>
            <a:r>
              <a:rPr lang="zh-CN" altLang="zh-CN" dirty="0"/>
              <a:t>针对软件系统全局性、基础性技术问题给出技术解决方案</a:t>
            </a:r>
            <a:endParaRPr lang="en-US" altLang="zh-CN" dirty="0"/>
          </a:p>
          <a:p>
            <a:r>
              <a:rPr lang="zh-CN" altLang="en-US" dirty="0"/>
              <a:t>软件体系结构的风格</a:t>
            </a:r>
            <a:endParaRPr lang="en-US" altLang="zh-CN" dirty="0"/>
          </a:p>
          <a:p>
            <a:pPr lvl="1"/>
            <a:r>
              <a:rPr lang="zh-CN" altLang="en-US" dirty="0"/>
              <a:t>管道、层次、</a:t>
            </a:r>
            <a:r>
              <a:rPr lang="en-US" altLang="zh-CN" dirty="0"/>
              <a:t>MVC</a:t>
            </a:r>
            <a:r>
              <a:rPr lang="zh-CN" altLang="en-US" dirty="0"/>
              <a:t>、黑板等等，针对不同软件需求及特点</a:t>
            </a:r>
            <a:endParaRPr lang="en-US" altLang="zh-CN" dirty="0"/>
          </a:p>
          <a:p>
            <a:r>
              <a:rPr lang="zh-CN" altLang="en-US" dirty="0"/>
              <a:t>软件体系结构设计的过程、策略和成果</a:t>
            </a:r>
            <a:endParaRPr lang="en-US" altLang="zh-CN" dirty="0"/>
          </a:p>
          <a:p>
            <a:pPr lvl="1"/>
            <a:r>
              <a:rPr lang="zh-CN" altLang="en-US" dirty="0"/>
              <a:t>考虑软件关键需求、利用已有软件资产、关注软件质量</a:t>
            </a:r>
            <a:endParaRPr lang="en-US" altLang="zh-CN" dirty="0"/>
          </a:p>
          <a:p>
            <a:pPr lvl="1"/>
            <a:r>
              <a:rPr lang="zh-CN" altLang="en-US" dirty="0"/>
              <a:t>软件体系结构的设计模型和文档</a:t>
            </a:r>
          </a:p>
          <a:p>
            <a:pPr lvl="1"/>
            <a:endParaRPr lang="en-US" altLang="zh-CN" dirty="0"/>
          </a:p>
          <a:p>
            <a:endParaRPr lang="zh-CN" altLang="en-US" dirty="0"/>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任务：开源软件的体系结构设计</a:t>
            </a:r>
          </a:p>
          <a:p>
            <a:pPr lvl="0"/>
            <a:r>
              <a:rPr lang="zh-CN" altLang="zh-CN" dirty="0"/>
              <a:t>方法</a:t>
            </a:r>
            <a:endParaRPr lang="en-US" altLang="zh-CN" dirty="0"/>
          </a:p>
          <a:p>
            <a:pPr lvl="1"/>
            <a:r>
              <a:rPr lang="zh-CN" altLang="zh-CN" dirty="0"/>
              <a:t>针对开源软件新增加的软件需求，考虑软件体系结构风格，搜寻可用的软件资源（包括开源软件），扩展和优化原有的软件体系结构，引入新的设计元素或者重新设计软件体系结构</a:t>
            </a:r>
          </a:p>
          <a:p>
            <a:pPr lvl="0"/>
            <a:r>
              <a:rPr lang="zh-CN" altLang="zh-CN" dirty="0"/>
              <a:t>要求</a:t>
            </a:r>
            <a:endParaRPr lang="en-US" altLang="zh-CN" dirty="0"/>
          </a:p>
          <a:p>
            <a:pPr lvl="1"/>
            <a:r>
              <a:rPr lang="zh-CN" altLang="zh-CN" dirty="0"/>
              <a:t>针对开源软件及其新构思的软件需求，在原有软件体系结构的基础上，调整、优化或重新设计开源软件的体系结构</a:t>
            </a:r>
          </a:p>
          <a:p>
            <a:r>
              <a:rPr lang="zh-CN" altLang="zh-CN" dirty="0"/>
              <a:t>结果：软件体系结构模型（至少包括逻辑视点和物理视点的体系结构模型），软件体系结构设计文档</a:t>
            </a:r>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构件与接口</a:t>
            </a:r>
          </a:p>
        </p:txBody>
      </p:sp>
      <p:sp>
        <p:nvSpPr>
          <p:cNvPr id="2" name="内容占位符 1"/>
          <p:cNvSpPr>
            <a:spLocks noGrp="1"/>
          </p:cNvSpPr>
          <p:nvPr>
            <p:ph idx="1"/>
          </p:nvPr>
        </p:nvSpPr>
        <p:spPr/>
        <p:txBody>
          <a:bodyPr/>
          <a:lstStyle/>
          <a:p>
            <a:r>
              <a:rPr lang="zh-CN" altLang="zh-CN" dirty="0">
                <a:solidFill>
                  <a:srgbClr val="C00000"/>
                </a:solidFill>
              </a:rPr>
              <a:t>构件</a:t>
            </a:r>
            <a:r>
              <a:rPr lang="zh-CN" altLang="en-US" dirty="0">
                <a:solidFill>
                  <a:srgbClr val="C00000"/>
                </a:solidFill>
              </a:rPr>
              <a:t>的</a:t>
            </a:r>
            <a:r>
              <a:rPr lang="zh-CN" altLang="zh-CN" dirty="0">
                <a:solidFill>
                  <a:srgbClr val="C00000"/>
                </a:solidFill>
              </a:rPr>
              <a:t>实现</a:t>
            </a:r>
            <a:r>
              <a:rPr lang="zh-CN" altLang="zh-CN" dirty="0"/>
              <a:t>与</a:t>
            </a:r>
            <a:r>
              <a:rPr lang="zh-CN" altLang="en-US" dirty="0">
                <a:solidFill>
                  <a:srgbClr val="C00000"/>
                </a:solidFill>
              </a:rPr>
              <a:t>构件的</a:t>
            </a:r>
            <a:r>
              <a:rPr lang="zh-CN" altLang="zh-CN" dirty="0">
                <a:solidFill>
                  <a:srgbClr val="C00000"/>
                </a:solidFill>
              </a:rPr>
              <a:t>接口</a:t>
            </a:r>
            <a:r>
              <a:rPr lang="zh-CN" altLang="en-US" dirty="0"/>
              <a:t>相</a:t>
            </a:r>
            <a:r>
              <a:rPr lang="zh-CN" altLang="zh-CN" dirty="0"/>
              <a:t>分离</a:t>
            </a:r>
            <a:endParaRPr lang="en-US" altLang="zh-CN" dirty="0"/>
          </a:p>
          <a:p>
            <a:r>
              <a:rPr lang="zh-CN" altLang="zh-CN" dirty="0"/>
              <a:t>构件</a:t>
            </a:r>
            <a:r>
              <a:rPr lang="zh-CN" altLang="en-US" dirty="0"/>
              <a:t>开发</a:t>
            </a:r>
            <a:r>
              <a:rPr lang="zh-CN" altLang="zh-CN" dirty="0"/>
              <a:t>者可自由选择实现方法，只要它实现供给接口中</a:t>
            </a:r>
            <a:r>
              <a:rPr lang="zh-CN" altLang="en-US" dirty="0"/>
              <a:t>的</a:t>
            </a:r>
            <a:r>
              <a:rPr lang="zh-CN" altLang="zh-CN" dirty="0"/>
              <a:t>操作及属性</a:t>
            </a:r>
            <a:endParaRPr lang="en-US" altLang="zh-CN" dirty="0"/>
          </a:p>
          <a:p>
            <a:r>
              <a:rPr lang="zh-CN" altLang="zh-CN" dirty="0"/>
              <a:t>两</a:t>
            </a:r>
            <a:r>
              <a:rPr lang="zh-CN" altLang="en-US" dirty="0"/>
              <a:t>个</a:t>
            </a:r>
            <a:r>
              <a:rPr lang="zh-CN" altLang="zh-CN" dirty="0"/>
              <a:t>构件的实现遵循相同接口定义，它们就可自由替换</a:t>
            </a:r>
          </a:p>
          <a:p>
            <a:endParaRPr lang="zh-CN" altLang="en-US" dirty="0"/>
          </a:p>
        </p:txBody>
      </p:sp>
      <p:graphicFrame>
        <p:nvGraphicFramePr>
          <p:cNvPr id="6" name="对象 5"/>
          <p:cNvGraphicFramePr>
            <a:graphicFrameLocks noChangeAspect="1"/>
          </p:cNvGraphicFramePr>
          <p:nvPr/>
        </p:nvGraphicFramePr>
        <p:xfrm>
          <a:off x="1018642" y="3573016"/>
          <a:ext cx="7268380" cy="2807642"/>
        </p:xfrm>
        <a:graphic>
          <a:graphicData uri="http://schemas.openxmlformats.org/presentationml/2006/ole">
            <mc:AlternateContent xmlns:mc="http://schemas.openxmlformats.org/markup-compatibility/2006">
              <mc:Choice xmlns:v="urn:schemas-microsoft-com:vml" Requires="v">
                <p:oleObj spid="_x0000_s1034" name="Visio" r:id="rId3" imgW="4549775" imgH="1762125" progId="Visio.Drawing.11">
                  <p:embed/>
                </p:oleObj>
              </mc:Choice>
              <mc:Fallback>
                <p:oleObj name="Visio" r:id="rId3" imgW="4549775" imgH="1762125"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642" y="3573016"/>
                        <a:ext cx="7268380" cy="2807642"/>
                      </a:xfrm>
                      <a:prstGeom prst="rect">
                        <a:avLst/>
                      </a:prstGeom>
                      <a:noFill/>
                      <a:ln w="22225">
                        <a:solidFill>
                          <a:schemeClr val="tx1"/>
                        </a:solidFill>
                      </a:ln>
                    </p:spPr>
                  </p:pic>
                </p:oleObj>
              </mc:Fallback>
            </mc:AlternateContent>
          </a:graphicData>
        </a:graphic>
      </p:graphicFrame>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任务：软件体系结构设计</a:t>
            </a:r>
          </a:p>
          <a:p>
            <a:pPr lvl="0"/>
            <a:r>
              <a:rPr lang="zh-CN" altLang="zh-CN" dirty="0"/>
              <a:t>方法</a:t>
            </a:r>
            <a:endParaRPr lang="en-US" altLang="zh-CN" dirty="0"/>
          </a:p>
          <a:p>
            <a:pPr lvl="1"/>
            <a:r>
              <a:rPr lang="zh-CN" altLang="zh-CN" dirty="0"/>
              <a:t>针对关键软件需求，考虑软件体系结构风格，搜寻可用的软件资源（包括开源软件），设计初步的软件体系结构；对软件体系结构进行精化设计，进一步确定其软构件、子系统和设计类等设计元素，以满足所有软件需求；给出软件体系结构的部署模型</a:t>
            </a:r>
          </a:p>
          <a:p>
            <a:pPr lvl="0"/>
            <a:r>
              <a:rPr lang="zh-CN" altLang="zh-CN" dirty="0"/>
              <a:t>要求</a:t>
            </a:r>
            <a:endParaRPr lang="en-US" altLang="zh-CN" dirty="0"/>
          </a:p>
          <a:p>
            <a:pPr lvl="1"/>
            <a:r>
              <a:rPr lang="zh-CN" altLang="zh-CN" dirty="0"/>
              <a:t>针对构思的软件需求，开展软件体系结构设计，产生软件体系结构设计模型</a:t>
            </a:r>
          </a:p>
          <a:p>
            <a:r>
              <a:rPr lang="zh-CN" altLang="zh-CN" dirty="0"/>
              <a:t>结果：软件体系结构模型（至少包括逻辑视点和物理视点的体系结构模型），软件体系结构设计文档</a:t>
            </a:r>
            <a:endParaRPr lang="zh-CN" altLang="en-US" dirty="0"/>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p:cNvSpPr>
            <a:spLocks noGrp="1" noRot="1" noChangeAspect="1" noMove="1" noResize="1" noEditPoints="1" noAdjustHandles="1" noChangeArrowheads="1" noChangeShapeType="1" noTextEdit="1"/>
          </p:cNvSpPr>
          <p:nvPr/>
        </p:nvSpPr>
        <p:spPr>
          <a:xfrm>
            <a:off x="0" y="0"/>
            <a:ext cx="121904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93952" y="851517"/>
            <a:ext cx="5237784" cy="2991416"/>
          </a:xfrm>
        </p:spPr>
        <p:txBody>
          <a:bodyPr vert="horz" lIns="91440" tIns="45720" rIns="91440" bIns="45720" rtlCol="0" anchor="b">
            <a:normAutofit/>
          </a:bodyPr>
          <a:lstStyle/>
          <a:p>
            <a:pPr eaLnBrk="1" hangingPunct="1">
              <a:lnSpc>
                <a:spcPct val="90000"/>
              </a:lnSpc>
            </a:pPr>
            <a:r>
              <a:rPr lang="zh-CN" altLang="en-US" sz="6000" kern="1200">
                <a:solidFill>
                  <a:schemeClr val="tx1"/>
                </a:solidFill>
                <a:latin typeface="+mj-lt"/>
                <a:ea typeface="+mj-ea"/>
                <a:cs typeface="+mj-cs"/>
              </a:rPr>
              <a:t>思考和讨论</a:t>
            </a:r>
          </a:p>
        </p:txBody>
      </p:sp>
      <p:sp>
        <p:nvSpPr>
          <p:cNvPr id="3" name="内容占位符 2"/>
          <p:cNvSpPr>
            <a:spLocks noGrp="1"/>
          </p:cNvSpPr>
          <p:nvPr>
            <p:ph idx="1"/>
          </p:nvPr>
        </p:nvSpPr>
        <p:spPr>
          <a:xfrm>
            <a:off x="1093953" y="3842932"/>
            <a:ext cx="4166572" cy="2163551"/>
          </a:xfrm>
        </p:spPr>
        <p:txBody>
          <a:bodyPr vert="horz" lIns="91440" tIns="45720" rIns="91440" bIns="45720" rtlCol="0" anchor="t">
            <a:normAutofit/>
          </a:bodyPr>
          <a:lstStyle/>
          <a:p>
            <a:pPr marL="0" indent="0" eaLnBrk="1" hangingPunct="1">
              <a:lnSpc>
                <a:spcPct val="90000"/>
              </a:lnSpc>
              <a:spcBef>
                <a:spcPts val="1000"/>
              </a:spcBef>
              <a:buNone/>
            </a:pPr>
            <a:r>
              <a:rPr lang="zh-CN" altLang="en-US" sz="2400" kern="1200" dirty="0">
                <a:solidFill>
                  <a:srgbClr val="C00000"/>
                </a:solidFill>
                <a:latin typeface="+mn-lt"/>
                <a:ea typeface="+mn-ea"/>
                <a:cs typeface="+mn-cs"/>
              </a:rPr>
              <a:t>软件体系结构设计的最大挑战是什么？如何分析和评价软件体系结构设计的质量？</a:t>
            </a:r>
          </a:p>
        </p:txBody>
      </p:sp>
      <p:sp>
        <p:nvSpPr>
          <p:cNvPr id="11" name="Freeform: Shape 10"/>
          <p:cNvSpPr>
            <a:spLocks noGrp="1" noRot="1" noChangeAspect="1" noMove="1" noResize="1" noEditPoints="1" noAdjustHandles="1" noChangeArrowheads="1" noChangeShapeType="1" noTextEdit="1"/>
          </p:cNvSpPr>
          <p:nvPr/>
        </p:nvSpPr>
        <p:spPr>
          <a:xfrm>
            <a:off x="5509652" y="851518"/>
            <a:ext cx="6184001"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图片 3"/>
          <p:cNvPicPr>
            <a:picLocks noChangeAspect="1"/>
          </p:cNvPicPr>
          <p:nvPr/>
        </p:nvPicPr>
        <p:blipFill>
          <a:blip r:embed="rId2"/>
          <a:stretch>
            <a:fillRect/>
          </a:stretch>
        </p:blipFill>
        <p:spPr>
          <a:xfrm>
            <a:off x="7932479" y="2129307"/>
            <a:ext cx="2412999" cy="3217333"/>
          </a:xfrm>
          <a:prstGeom prst="rect">
            <a:avLst/>
          </a:prstGeom>
        </p:spPr>
      </p:pic>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970970" y="1592796"/>
            <a:ext cx="3240360" cy="792088"/>
          </a:xfrm>
          <a:prstGeom prst="rect">
            <a:avLst/>
          </a:prstGeom>
        </p:spPr>
        <p:txBody>
          <a:bodyPr vert="horz" anchor="b">
            <a:normAutofit fontScale="75000" lnSpcReduction="2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p>
        </p:txBody>
      </p:sp>
      <p:pic>
        <p:nvPicPr>
          <p:cNvPr id="6" name="图片 5"/>
          <p:cNvPicPr>
            <a:picLocks noChangeAspect="1"/>
          </p:cNvPicPr>
          <p:nvPr/>
        </p:nvPicPr>
        <p:blipFill>
          <a:blip r:embed="rId2"/>
          <a:stretch>
            <a:fillRect/>
          </a:stretch>
        </p:blipFill>
        <p:spPr>
          <a:xfrm>
            <a:off x="4547034" y="2888704"/>
            <a:ext cx="1997026" cy="2205907"/>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示例：构件之间的连接和交互</a:t>
            </a:r>
          </a:p>
        </p:txBody>
      </p:sp>
      <p:grpSp>
        <p:nvGrpSpPr>
          <p:cNvPr id="4" name="画布 28"/>
          <p:cNvGrpSpPr/>
          <p:nvPr/>
        </p:nvGrpSpPr>
        <p:grpSpPr>
          <a:xfrm>
            <a:off x="437534" y="1376772"/>
            <a:ext cx="11135324" cy="4256851"/>
            <a:chOff x="0" y="0"/>
            <a:chExt cx="5274310" cy="1831975"/>
          </a:xfrm>
        </p:grpSpPr>
        <p:sp>
          <p:nvSpPr>
            <p:cNvPr id="5" name="矩形 4"/>
            <p:cNvSpPr/>
            <p:nvPr/>
          </p:nvSpPr>
          <p:spPr>
            <a:xfrm>
              <a:off x="0" y="0"/>
              <a:ext cx="5274310" cy="1822450"/>
            </a:xfrm>
            <a:prstGeom prst="rect">
              <a:avLst/>
            </a:prstGeom>
            <a:solidFill>
              <a:prstClr val="white"/>
            </a:solidFill>
          </p:spPr>
        </p:sp>
        <p:sp>
          <p:nvSpPr>
            <p:cNvPr id="6" name="椭圆 5"/>
            <p:cNvSpPr/>
            <p:nvPr/>
          </p:nvSpPr>
          <p:spPr>
            <a:xfrm>
              <a:off x="628650" y="32727"/>
              <a:ext cx="714375" cy="6794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solidFill>
                    <a:schemeClr val="tx1"/>
                  </a:solidFill>
                  <a:effectLst/>
                  <a:latin typeface="+mn-ea"/>
                  <a:cs typeface="Times New Roman" panose="02020603050405020304" pitchFamily="18" charset="0"/>
                </a:rPr>
                <a:t>节点</a:t>
              </a:r>
              <a:r>
                <a:rPr lang="en-US" kern="100">
                  <a:solidFill>
                    <a:schemeClr val="tx1"/>
                  </a:solidFill>
                  <a:effectLst/>
                  <a:latin typeface="+mn-ea"/>
                  <a:cs typeface="Times New Roman" panose="02020603050405020304" pitchFamily="18" charset="0"/>
                </a:rPr>
                <a:t>A</a:t>
              </a:r>
              <a:endParaRPr lang="zh-CN" kern="100">
                <a:solidFill>
                  <a:schemeClr val="tx1"/>
                </a:solidFill>
                <a:effectLst/>
                <a:latin typeface="+mn-ea"/>
                <a:cs typeface="Times New Roman" panose="02020603050405020304" pitchFamily="18" charset="0"/>
              </a:endParaRPr>
            </a:p>
          </p:txBody>
        </p:sp>
        <p:sp>
          <p:nvSpPr>
            <p:cNvPr id="7" name="椭圆 6"/>
            <p:cNvSpPr/>
            <p:nvPr/>
          </p:nvSpPr>
          <p:spPr>
            <a:xfrm>
              <a:off x="3358175" y="32727"/>
              <a:ext cx="714375" cy="6794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solidFill>
                    <a:schemeClr val="tx1"/>
                  </a:solidFill>
                  <a:effectLst/>
                  <a:latin typeface="+mn-ea"/>
                  <a:cs typeface="Times New Roman" panose="02020603050405020304" pitchFamily="18" charset="0"/>
                </a:rPr>
                <a:t>节点</a:t>
              </a:r>
              <a:r>
                <a:rPr lang="en-US" kern="100">
                  <a:solidFill>
                    <a:schemeClr val="tx1"/>
                  </a:solidFill>
                  <a:effectLst/>
                  <a:latin typeface="+mn-ea"/>
                  <a:cs typeface="Times New Roman" panose="02020603050405020304" pitchFamily="18" charset="0"/>
                </a:rPr>
                <a:t>B</a:t>
              </a:r>
              <a:endParaRPr lang="zh-CN" kern="100">
                <a:solidFill>
                  <a:schemeClr val="tx1"/>
                </a:solidFill>
                <a:effectLst/>
                <a:latin typeface="+mn-ea"/>
                <a:cs typeface="Times New Roman" panose="02020603050405020304" pitchFamily="18" charset="0"/>
              </a:endParaRPr>
            </a:p>
          </p:txBody>
        </p:sp>
        <p:sp>
          <p:nvSpPr>
            <p:cNvPr id="8" name="椭圆 7"/>
            <p:cNvSpPr/>
            <p:nvPr/>
          </p:nvSpPr>
          <p:spPr>
            <a:xfrm>
              <a:off x="1970700" y="1101727"/>
              <a:ext cx="714375" cy="6794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solidFill>
                    <a:schemeClr val="tx1"/>
                  </a:solidFill>
                  <a:effectLst/>
                  <a:latin typeface="+mn-ea"/>
                  <a:cs typeface="Times New Roman" panose="02020603050405020304" pitchFamily="18" charset="0"/>
                </a:rPr>
                <a:t>节点</a:t>
              </a:r>
              <a:r>
                <a:rPr lang="en-US" kern="100">
                  <a:solidFill>
                    <a:schemeClr val="tx1"/>
                  </a:solidFill>
                  <a:effectLst/>
                  <a:latin typeface="+mn-ea"/>
                  <a:cs typeface="Times New Roman" panose="02020603050405020304" pitchFamily="18" charset="0"/>
                </a:rPr>
                <a:t>C</a:t>
              </a:r>
              <a:endParaRPr lang="zh-CN" kern="100">
                <a:solidFill>
                  <a:schemeClr val="tx1"/>
                </a:solidFill>
                <a:effectLst/>
                <a:latin typeface="+mn-ea"/>
                <a:cs typeface="Times New Roman" panose="02020603050405020304" pitchFamily="18" charset="0"/>
              </a:endParaRPr>
            </a:p>
          </p:txBody>
        </p:sp>
        <p:cxnSp>
          <p:nvCxnSpPr>
            <p:cNvPr id="9" name="直接箭头连接符 8"/>
            <p:cNvCxnSpPr>
              <a:stCxn id="6" idx="6"/>
              <a:endCxn id="7" idx="2"/>
            </p:cNvCxnSpPr>
            <p:nvPr/>
          </p:nvCxnSpPr>
          <p:spPr>
            <a:xfrm>
              <a:off x="1343025" y="372452"/>
              <a:ext cx="20151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8" idx="1"/>
              <a:endCxn id="6" idx="5"/>
            </p:cNvCxnSpPr>
            <p:nvPr/>
          </p:nvCxnSpPr>
          <p:spPr>
            <a:xfrm flipH="1" flipV="1">
              <a:off x="1238407" y="612674"/>
              <a:ext cx="836911" cy="588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0"/>
              <a:endCxn id="7" idx="2"/>
            </p:cNvCxnSpPr>
            <p:nvPr/>
          </p:nvCxnSpPr>
          <p:spPr>
            <a:xfrm flipV="1">
              <a:off x="2327888" y="372452"/>
              <a:ext cx="1030287" cy="72927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文本框 35"/>
            <p:cNvSpPr txBox="1"/>
            <p:nvPr/>
          </p:nvSpPr>
          <p:spPr>
            <a:xfrm>
              <a:off x="1289050" y="58127"/>
              <a:ext cx="599100"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订阅者</a:t>
              </a:r>
            </a:p>
          </p:txBody>
        </p:sp>
        <p:sp>
          <p:nvSpPr>
            <p:cNvPr id="13" name="文本框 35"/>
            <p:cNvSpPr txBox="1"/>
            <p:nvPr/>
          </p:nvSpPr>
          <p:spPr>
            <a:xfrm>
              <a:off x="2932725" y="84777"/>
              <a:ext cx="525158"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发布者</a:t>
              </a:r>
            </a:p>
          </p:txBody>
        </p:sp>
        <p:sp>
          <p:nvSpPr>
            <p:cNvPr id="14" name="文本框 35"/>
            <p:cNvSpPr txBox="1"/>
            <p:nvPr/>
          </p:nvSpPr>
          <p:spPr>
            <a:xfrm>
              <a:off x="1970700" y="130177"/>
              <a:ext cx="791550"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话题</a:t>
              </a:r>
              <a:r>
                <a:rPr lang="en-US" kern="100">
                  <a:solidFill>
                    <a:schemeClr val="tx1"/>
                  </a:solidFill>
                  <a:effectLst/>
                  <a:latin typeface="+mn-ea"/>
                  <a:ea typeface="+mn-ea"/>
                  <a:cs typeface="Times New Roman" panose="02020603050405020304" pitchFamily="18" charset="0"/>
                </a:rPr>
                <a:t>/</a:t>
              </a:r>
              <a:r>
                <a:rPr lang="zh-CN" kern="100">
                  <a:solidFill>
                    <a:schemeClr val="tx1"/>
                  </a:solidFill>
                  <a:effectLst/>
                  <a:latin typeface="+mn-ea"/>
                  <a:ea typeface="+mn-ea"/>
                  <a:cs typeface="Times New Roman" panose="02020603050405020304" pitchFamily="18" charset="0"/>
                </a:rPr>
                <a:t>消息</a:t>
              </a:r>
            </a:p>
          </p:txBody>
        </p:sp>
        <p:sp>
          <p:nvSpPr>
            <p:cNvPr id="15" name="文本框 35"/>
            <p:cNvSpPr txBox="1"/>
            <p:nvPr/>
          </p:nvSpPr>
          <p:spPr>
            <a:xfrm>
              <a:off x="1423648" y="1498600"/>
              <a:ext cx="598805"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订阅者</a:t>
              </a:r>
            </a:p>
          </p:txBody>
        </p:sp>
        <p:sp>
          <p:nvSpPr>
            <p:cNvPr id="16" name="文本框 35"/>
            <p:cNvSpPr txBox="1"/>
            <p:nvPr/>
          </p:nvSpPr>
          <p:spPr>
            <a:xfrm>
              <a:off x="87290" y="224814"/>
              <a:ext cx="579819"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发布者</a:t>
              </a:r>
            </a:p>
          </p:txBody>
        </p:sp>
        <p:sp>
          <p:nvSpPr>
            <p:cNvPr id="17" name="文本框 35"/>
            <p:cNvSpPr txBox="1"/>
            <p:nvPr/>
          </p:nvSpPr>
          <p:spPr>
            <a:xfrm>
              <a:off x="1123950" y="863705"/>
              <a:ext cx="791210"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话题</a:t>
              </a:r>
              <a:r>
                <a:rPr lang="en-US" kern="100" dirty="0">
                  <a:solidFill>
                    <a:schemeClr val="tx1"/>
                  </a:solidFill>
                  <a:effectLst/>
                  <a:latin typeface="+mn-ea"/>
                  <a:ea typeface="+mn-ea"/>
                  <a:cs typeface="Times New Roman" panose="02020603050405020304" pitchFamily="18" charset="0"/>
                </a:rPr>
                <a:t>/</a:t>
              </a:r>
              <a:r>
                <a:rPr lang="zh-CN" kern="100" dirty="0">
                  <a:solidFill>
                    <a:schemeClr val="tx1"/>
                  </a:solidFill>
                  <a:effectLst/>
                  <a:latin typeface="+mn-ea"/>
                  <a:ea typeface="+mn-ea"/>
                  <a:cs typeface="Times New Roman" panose="02020603050405020304" pitchFamily="18" charset="0"/>
                </a:rPr>
                <a:t>消息</a:t>
              </a:r>
            </a:p>
          </p:txBody>
        </p:sp>
        <p:cxnSp>
          <p:nvCxnSpPr>
            <p:cNvPr id="18" name="直接箭头连接符 17"/>
            <p:cNvCxnSpPr>
              <a:stCxn id="7" idx="4"/>
              <a:endCxn id="8" idx="6"/>
            </p:cNvCxnSpPr>
            <p:nvPr/>
          </p:nvCxnSpPr>
          <p:spPr>
            <a:xfrm flipH="1">
              <a:off x="2685075" y="712177"/>
              <a:ext cx="1030288" cy="729275"/>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文本框 35"/>
            <p:cNvSpPr txBox="1"/>
            <p:nvPr/>
          </p:nvSpPr>
          <p:spPr>
            <a:xfrm>
              <a:off x="2765029" y="1452520"/>
              <a:ext cx="598805"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客户端</a:t>
              </a:r>
            </a:p>
          </p:txBody>
        </p:sp>
        <p:sp>
          <p:nvSpPr>
            <p:cNvPr id="20" name="文本框 35"/>
            <p:cNvSpPr txBox="1"/>
            <p:nvPr/>
          </p:nvSpPr>
          <p:spPr>
            <a:xfrm>
              <a:off x="2511425" y="530330"/>
              <a:ext cx="752475"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服务请求</a:t>
              </a:r>
            </a:p>
          </p:txBody>
        </p:sp>
        <p:sp>
          <p:nvSpPr>
            <p:cNvPr id="21" name="文本框 35"/>
            <p:cNvSpPr txBox="1"/>
            <p:nvPr/>
          </p:nvSpPr>
          <p:spPr>
            <a:xfrm>
              <a:off x="4090525" y="297459"/>
              <a:ext cx="598805"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服务端</a:t>
              </a:r>
            </a:p>
          </p:txBody>
        </p:sp>
        <p:sp>
          <p:nvSpPr>
            <p:cNvPr id="22" name="文本框 35"/>
            <p:cNvSpPr txBox="1"/>
            <p:nvPr/>
          </p:nvSpPr>
          <p:spPr>
            <a:xfrm>
              <a:off x="2932725" y="914401"/>
              <a:ext cx="753450"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服务响应</a:t>
              </a: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连接和接口的表示</a:t>
            </a:r>
          </a:p>
        </p:txBody>
      </p:sp>
      <p:pic>
        <p:nvPicPr>
          <p:cNvPr id="6" name="图片 5"/>
          <p:cNvPicPr>
            <a:picLocks noChangeAspect="1"/>
          </p:cNvPicPr>
          <p:nvPr/>
        </p:nvPicPr>
        <p:blipFill>
          <a:blip r:embed="rId2"/>
          <a:stretch>
            <a:fillRect/>
          </a:stretch>
        </p:blipFill>
        <p:spPr>
          <a:xfrm>
            <a:off x="628949" y="2316487"/>
            <a:ext cx="10752493" cy="1440159"/>
          </a:xfrm>
          <a:prstGeom prst="rect">
            <a:avLst/>
          </a:prstGeom>
        </p:spPr>
      </p:pic>
      <p:sp>
        <p:nvSpPr>
          <p:cNvPr id="7" name="文本框 6"/>
          <p:cNvSpPr txBox="1"/>
          <p:nvPr/>
        </p:nvSpPr>
        <p:spPr>
          <a:xfrm>
            <a:off x="874626" y="2204864"/>
            <a:ext cx="2844316"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对外提供的接口</a:t>
            </a:r>
          </a:p>
        </p:txBody>
      </p:sp>
      <p:sp>
        <p:nvSpPr>
          <p:cNvPr id="8" name="文本框 7"/>
          <p:cNvSpPr txBox="1"/>
          <p:nvPr/>
        </p:nvSpPr>
        <p:spPr>
          <a:xfrm>
            <a:off x="8285098" y="3525813"/>
            <a:ext cx="3426732"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访问其他构件的接口</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如果一个软构件没有对外的接口是否可以？</a:t>
            </a:r>
            <a:endParaRPr lang="en-US" altLang="zh-CN" dirty="0"/>
          </a:p>
          <a:p>
            <a:r>
              <a:rPr lang="zh-CN" altLang="en-US" dirty="0"/>
              <a:t>没有接口的软构件会带来什么问题？</a:t>
            </a:r>
          </a:p>
        </p:txBody>
      </p:sp>
      <p:pic>
        <p:nvPicPr>
          <p:cNvPr id="4" name="图片 3"/>
          <p:cNvPicPr>
            <a:picLocks noChangeAspect="1"/>
          </p:cNvPicPr>
          <p:nvPr/>
        </p:nvPicPr>
        <p:blipFill>
          <a:blip r:embed="rId2"/>
          <a:stretch>
            <a:fillRect/>
          </a:stretch>
        </p:blipFill>
        <p:spPr>
          <a:xfrm>
            <a:off x="9738415" y="4077072"/>
            <a:ext cx="1721387" cy="2295499"/>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1.2.3 </a:t>
            </a:r>
            <a:r>
              <a:rPr lang="zh-CN" altLang="en-US" dirty="0"/>
              <a:t>约束</a:t>
            </a:r>
          </a:p>
        </p:txBody>
      </p:sp>
      <p:sp>
        <p:nvSpPr>
          <p:cNvPr id="2" name="内容占位符 1"/>
          <p:cNvSpPr>
            <a:spLocks noGrp="1"/>
          </p:cNvSpPr>
          <p:nvPr>
            <p:ph idx="1"/>
          </p:nvPr>
        </p:nvSpPr>
        <p:spPr/>
        <p:txBody>
          <a:bodyPr/>
          <a:lstStyle/>
          <a:p>
            <a:r>
              <a:rPr lang="zh-CN" altLang="en-US" dirty="0">
                <a:solidFill>
                  <a:srgbClr val="C00000"/>
                </a:solidFill>
              </a:rPr>
              <a:t>高层次</a:t>
            </a:r>
            <a:r>
              <a:rPr lang="zh-CN" altLang="en-US" dirty="0"/>
              <a:t>软件元素可向</a:t>
            </a:r>
            <a:r>
              <a:rPr lang="zh-CN" altLang="en-US" dirty="0">
                <a:solidFill>
                  <a:srgbClr val="C00000"/>
                </a:solidFill>
              </a:rPr>
              <a:t>低层次</a:t>
            </a:r>
            <a:r>
              <a:rPr lang="zh-CN" altLang="en-US" dirty="0"/>
              <a:t>软件元素</a:t>
            </a:r>
            <a:r>
              <a:rPr lang="zh-CN" altLang="en-US" dirty="0">
                <a:solidFill>
                  <a:srgbClr val="C00000"/>
                </a:solidFill>
              </a:rPr>
              <a:t>发请求</a:t>
            </a:r>
            <a:r>
              <a:rPr lang="zh-CN" altLang="en-US" dirty="0"/>
              <a:t>，低层次软件元素完成计算后向高层次发送应答，反之不行</a:t>
            </a:r>
            <a:endParaRPr lang="en-US" altLang="zh-CN" dirty="0"/>
          </a:p>
          <a:p>
            <a:endParaRPr lang="en-US" altLang="zh-CN" dirty="0"/>
          </a:p>
          <a:p>
            <a:r>
              <a:rPr lang="zh-CN" altLang="en-US" dirty="0"/>
              <a:t>每个软件元素根据其职责位于适当的层次，不可错置，如核心层不能包含界面输入接收职责</a:t>
            </a:r>
            <a:endParaRPr lang="en-US" altLang="zh-CN" dirty="0"/>
          </a:p>
          <a:p>
            <a:endParaRPr lang="en-US" altLang="zh-CN" dirty="0"/>
          </a:p>
          <a:p>
            <a:r>
              <a:rPr lang="zh-CN" altLang="en-US" dirty="0"/>
              <a:t>每个层次都是</a:t>
            </a:r>
            <a:r>
              <a:rPr lang="zh-CN" altLang="en-US" dirty="0">
                <a:solidFill>
                  <a:srgbClr val="C00000"/>
                </a:solidFill>
              </a:rPr>
              <a:t>可替换的</a:t>
            </a:r>
            <a:r>
              <a:rPr lang="zh-CN" altLang="en-US" dirty="0"/>
              <a:t>，一个层次可以被实现了同样的对外服务接口的层次所替代</a:t>
            </a:r>
            <a:endParaRPr lang="en-US" altLang="zh-CN" dirty="0"/>
          </a:p>
          <a:p>
            <a:endParaRPr lang="en-US" altLang="zh-CN" dirty="0"/>
          </a:p>
          <a:p>
            <a:endParaRPr lang="zh-CN" alt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 </a:t>
            </a:r>
            <a:r>
              <a:rPr lang="zh-CN" altLang="en-US" dirty="0"/>
              <a:t>软件体系结构的不同视图</a:t>
            </a:r>
          </a:p>
        </p:txBody>
      </p:sp>
      <p:sp>
        <p:nvSpPr>
          <p:cNvPr id="2" name="内容占位符 1"/>
          <p:cNvSpPr>
            <a:spLocks noGrp="1"/>
          </p:cNvSpPr>
          <p:nvPr>
            <p:ph idx="1"/>
          </p:nvPr>
        </p:nvSpPr>
        <p:spPr/>
        <p:txBody>
          <a:bodyPr/>
          <a:lstStyle/>
          <a:p>
            <a:r>
              <a:rPr lang="zh-CN" altLang="en-US" b="1" dirty="0">
                <a:solidFill>
                  <a:srgbClr val="C00000"/>
                </a:solidFill>
              </a:rPr>
              <a:t>逻辑视图</a:t>
            </a:r>
            <a:r>
              <a:rPr lang="zh-CN" altLang="en-US" dirty="0"/>
              <a:t>：要素及关系，站在结构视点和抽象层次</a:t>
            </a:r>
            <a:endParaRPr lang="en-US" altLang="zh-CN" dirty="0"/>
          </a:p>
          <a:p>
            <a:r>
              <a:rPr lang="zh-CN" altLang="en-US" dirty="0">
                <a:solidFill>
                  <a:srgbClr val="C00000"/>
                </a:solidFill>
              </a:rPr>
              <a:t>运行视图</a:t>
            </a:r>
            <a:r>
              <a:rPr lang="zh-CN" altLang="en-US" dirty="0"/>
              <a:t>：在特定时刻软构件的具体情况</a:t>
            </a:r>
            <a:endParaRPr lang="en-US" altLang="zh-CN" dirty="0"/>
          </a:p>
          <a:p>
            <a:r>
              <a:rPr lang="zh-CN" altLang="en-US" b="1" dirty="0">
                <a:solidFill>
                  <a:srgbClr val="C00000"/>
                </a:solidFill>
              </a:rPr>
              <a:t>开发视图</a:t>
            </a:r>
            <a:r>
              <a:rPr lang="zh-CN" altLang="en-US" dirty="0"/>
              <a:t>：构件的代码组织及其形式</a:t>
            </a:r>
            <a:endParaRPr lang="en-US" altLang="zh-CN" dirty="0"/>
          </a:p>
          <a:p>
            <a:r>
              <a:rPr lang="zh-CN" altLang="en-US" b="1" dirty="0">
                <a:solidFill>
                  <a:srgbClr val="C00000"/>
                </a:solidFill>
              </a:rPr>
              <a:t>物理视图</a:t>
            </a:r>
            <a:r>
              <a:rPr lang="zh-CN" altLang="en-US" dirty="0"/>
              <a:t>：软构件的部署及其连接</a:t>
            </a:r>
            <a:endParaRPr lang="en-US" altLang="zh-CN" dirty="0"/>
          </a:p>
        </p:txBody>
      </p:sp>
      <p:sp>
        <p:nvSpPr>
          <p:cNvPr id="6" name="矩形 5"/>
          <p:cNvSpPr/>
          <p:nvPr/>
        </p:nvSpPr>
        <p:spPr>
          <a:xfrm>
            <a:off x="874626" y="4761148"/>
            <a:ext cx="9937104" cy="1224136"/>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软件体系结构是从结构的角度来刻画软件</a:t>
            </a:r>
            <a:endParaRPr lang="en-US" altLang="zh-CN" sz="2800" dirty="0">
              <a:solidFill>
                <a:schemeClr val="lt1"/>
              </a:solidFill>
              <a:latin typeface="微软雅黑" panose="020B0503020204020204" charset="-122"/>
              <a:ea typeface="微软雅黑" panose="020B0503020204020204" charset="-122"/>
            </a:endParaRPr>
          </a:p>
          <a:p>
            <a:pPr algn="ctr"/>
            <a:r>
              <a:rPr lang="zh-CN" altLang="en-US" sz="2800" dirty="0"/>
              <a:t>可从不同角度、层次来表示和分析软件体系结构</a:t>
            </a:r>
            <a:endParaRPr lang="en-US" altLang="zh-CN" sz="28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1.3.1 </a:t>
            </a:r>
            <a:r>
              <a:rPr lang="zh-CN" altLang="en-US" dirty="0"/>
              <a:t>软件体系结构的逻辑视图：包图</a:t>
            </a:r>
          </a:p>
        </p:txBody>
      </p:sp>
      <p:sp>
        <p:nvSpPr>
          <p:cNvPr id="2" name="内容占位符 1"/>
          <p:cNvSpPr>
            <a:spLocks noGrp="1"/>
          </p:cNvSpPr>
          <p:nvPr>
            <p:ph idx="1"/>
          </p:nvPr>
        </p:nvSpPr>
        <p:spPr/>
        <p:txBody>
          <a:bodyPr/>
          <a:lstStyle/>
          <a:p>
            <a:r>
              <a:rPr lang="zh-CN" altLang="zh-CN" dirty="0"/>
              <a:t>包</a:t>
            </a:r>
            <a:r>
              <a:rPr lang="zh-CN" altLang="en-US" dirty="0"/>
              <a:t>模型</a:t>
            </a:r>
            <a:endParaRPr lang="en-US" altLang="zh-CN" dirty="0"/>
          </a:p>
          <a:p>
            <a:pPr lvl="1"/>
            <a:r>
              <a:rPr lang="zh-CN" altLang="zh-CN" dirty="0"/>
              <a:t>刻画</a:t>
            </a:r>
            <a:r>
              <a:rPr lang="zh-CN" altLang="zh-CN" b="1" dirty="0">
                <a:solidFill>
                  <a:srgbClr val="C00000"/>
                </a:solidFill>
              </a:rPr>
              <a:t>包间</a:t>
            </a:r>
            <a:r>
              <a:rPr lang="zh-CN" altLang="zh-CN" dirty="0"/>
              <a:t>的</a:t>
            </a:r>
            <a:r>
              <a:rPr lang="zh-CN" altLang="zh-CN" b="1" dirty="0">
                <a:solidFill>
                  <a:srgbClr val="C00000"/>
                </a:solidFill>
              </a:rPr>
              <a:t>构成和依赖</a:t>
            </a:r>
            <a:r>
              <a:rPr lang="zh-CN" altLang="zh-CN" dirty="0"/>
              <a:t>关系</a:t>
            </a:r>
            <a:endParaRPr lang="en-US" altLang="zh-CN" dirty="0"/>
          </a:p>
          <a:p>
            <a:pPr lvl="1"/>
            <a:r>
              <a:rPr lang="zh-CN" altLang="zh-CN" dirty="0"/>
              <a:t>包可以包含一组具有逻辑关联的</a:t>
            </a:r>
            <a:r>
              <a:rPr lang="en-US" altLang="zh-CN" dirty="0"/>
              <a:t>UML</a:t>
            </a:r>
            <a:r>
              <a:rPr lang="zh-CN" altLang="zh-CN" dirty="0"/>
              <a:t>模型元素</a:t>
            </a:r>
            <a:endParaRPr lang="en-US" altLang="zh-CN" dirty="0"/>
          </a:p>
          <a:p>
            <a:pPr lvl="1"/>
            <a:r>
              <a:rPr lang="zh-CN" altLang="en-US" dirty="0"/>
              <a:t>包间关系：</a:t>
            </a:r>
            <a:r>
              <a:rPr lang="zh-CN" altLang="zh-CN" b="1" dirty="0">
                <a:solidFill>
                  <a:srgbClr val="C00000"/>
                </a:solidFill>
              </a:rPr>
              <a:t>构成关系</a:t>
            </a:r>
            <a:r>
              <a:rPr lang="zh-CN" altLang="en-US" b="1" dirty="0">
                <a:solidFill>
                  <a:srgbClr val="C00000"/>
                </a:solidFill>
              </a:rPr>
              <a:t>、</a:t>
            </a:r>
            <a:r>
              <a:rPr lang="zh-CN" altLang="zh-CN" b="1" dirty="0">
                <a:solidFill>
                  <a:srgbClr val="C00000"/>
                </a:solidFill>
              </a:rPr>
              <a:t>依赖关系</a:t>
            </a:r>
            <a:endParaRPr lang="en-US" altLang="zh-CN" b="1" dirty="0">
              <a:solidFill>
                <a:srgbClr val="C00000"/>
              </a:solidFill>
            </a:endParaRPr>
          </a:p>
          <a:p>
            <a:pPr lvl="1"/>
            <a:endParaRPr lang="en-US" altLang="zh-CN" dirty="0"/>
          </a:p>
          <a:p>
            <a:r>
              <a:rPr lang="zh-CN" altLang="zh-CN" dirty="0">
                <a:solidFill>
                  <a:srgbClr val="C00000"/>
                </a:solidFill>
              </a:rPr>
              <a:t>包图</a:t>
            </a:r>
            <a:r>
              <a:rPr lang="zh-CN" altLang="en-US" dirty="0">
                <a:solidFill>
                  <a:srgbClr val="C00000"/>
                </a:solidFill>
              </a:rPr>
              <a:t>可</a:t>
            </a:r>
            <a:r>
              <a:rPr lang="zh-CN" altLang="zh-CN" dirty="0">
                <a:solidFill>
                  <a:srgbClr val="C00000"/>
                </a:solidFill>
              </a:rPr>
              <a:t>描述软件系统的高层结构</a:t>
            </a:r>
          </a:p>
          <a:p>
            <a:pPr lvl="1"/>
            <a:r>
              <a:rPr lang="zh-CN" altLang="en-US" dirty="0"/>
              <a:t>包图</a:t>
            </a:r>
            <a:r>
              <a:rPr lang="zh-CN" altLang="zh-CN" dirty="0"/>
              <a:t>以结构化、层次化方式组织、管理大型的软件模型，使得分别处理不同包的开发团队之间的相互干扰程度降至最低</a:t>
            </a:r>
            <a:endParaRPr lang="en-US" altLang="zh-CN" dirty="0"/>
          </a:p>
          <a:p>
            <a:endParaRPr lang="zh-CN" altLang="en-US" dirty="0"/>
          </a:p>
        </p:txBody>
      </p:sp>
      <p:sp>
        <p:nvSpPr>
          <p:cNvPr id="4" name="矩形 3"/>
          <p:cNvSpPr/>
          <p:nvPr/>
        </p:nvSpPr>
        <p:spPr>
          <a:xfrm>
            <a:off x="744536" y="5732462"/>
            <a:ext cx="9937104" cy="84242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包图：系统（子系统）、构件及关系</a:t>
            </a:r>
            <a:endParaRPr lang="en-US" altLang="zh-CN" sz="2800" dirty="0">
              <a:solidFill>
                <a:schemeClr val="lt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示例：软件体系结构的包图表示</a:t>
            </a:r>
          </a:p>
        </p:txBody>
      </p:sp>
      <p:sp>
        <p:nvSpPr>
          <p:cNvPr id="7" name="文本框 6"/>
          <p:cNvSpPr txBox="1"/>
          <p:nvPr/>
        </p:nvSpPr>
        <p:spPr>
          <a:xfrm>
            <a:off x="9263558" y="3005701"/>
            <a:ext cx="2196244"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包图表示软件体系结构</a:t>
            </a:r>
          </a:p>
        </p:txBody>
      </p:sp>
      <p:pic>
        <p:nvPicPr>
          <p:cNvPr id="8" name="图片 7"/>
          <p:cNvPicPr>
            <a:picLocks noChangeAspect="1"/>
          </p:cNvPicPr>
          <p:nvPr/>
        </p:nvPicPr>
        <p:blipFill>
          <a:blip r:embed="rId2"/>
          <a:stretch>
            <a:fillRect/>
          </a:stretch>
        </p:blipFill>
        <p:spPr>
          <a:xfrm>
            <a:off x="982638" y="836712"/>
            <a:ext cx="6213504" cy="5643304"/>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t>何为软件体系结构</a:t>
            </a:r>
            <a:endParaRPr lang="en-US" altLang="zh-CN" dirty="0"/>
          </a:p>
          <a:p>
            <a:pPr lvl="1"/>
            <a:r>
              <a:rPr lang="zh-CN" altLang="en-US" dirty="0"/>
              <a:t>概念、视图、模型及</a:t>
            </a:r>
            <a:r>
              <a:rPr lang="en-US" altLang="zh-CN" dirty="0"/>
              <a:t>UML</a:t>
            </a:r>
            <a:r>
              <a:rPr lang="zh-CN" altLang="en-US" dirty="0"/>
              <a:t>表示</a:t>
            </a:r>
            <a:endParaRPr lang="en-US" altLang="zh-CN" dirty="0"/>
          </a:p>
          <a:p>
            <a:pPr lvl="1"/>
            <a:r>
              <a:rPr lang="zh-CN" altLang="en-US" dirty="0"/>
              <a:t>软件体系结构风格</a:t>
            </a:r>
            <a:endParaRPr lang="en-US" altLang="zh-CN" dirty="0"/>
          </a:p>
          <a:p>
            <a:pPr marL="514350" indent="-514350">
              <a:buFont typeface="+mj-lt"/>
              <a:buAutoNum type="arabicPeriod"/>
            </a:pPr>
            <a:r>
              <a:rPr lang="zh-CN" altLang="en-US" dirty="0"/>
              <a:t>软件体系结构设计</a:t>
            </a:r>
            <a:endParaRPr lang="en-US" altLang="zh-CN" dirty="0"/>
          </a:p>
          <a:p>
            <a:pPr lvl="1"/>
            <a:r>
              <a:rPr lang="zh-CN" altLang="en-US" dirty="0"/>
              <a:t>任务、目标、要求和原则</a:t>
            </a:r>
            <a:endParaRPr lang="en-US" altLang="zh-CN" dirty="0"/>
          </a:p>
          <a:p>
            <a:pPr lvl="1"/>
            <a:r>
              <a:rPr lang="zh-CN" altLang="en-US" dirty="0"/>
              <a:t>体系结构设计过程</a:t>
            </a:r>
            <a:endParaRPr lang="en-US" altLang="zh-CN" dirty="0"/>
          </a:p>
          <a:p>
            <a:pPr marL="514350" indent="-514350">
              <a:buFont typeface="+mj-lt"/>
              <a:buAutoNum type="arabicPeriod"/>
            </a:pPr>
            <a:r>
              <a:rPr lang="zh-CN" altLang="en-US" dirty="0"/>
              <a:t>文档化和评审软件体系结构设计</a:t>
            </a:r>
            <a:endParaRPr lang="en-US" altLang="zh-CN" dirty="0"/>
          </a:p>
          <a:p>
            <a:pPr lvl="1"/>
            <a:r>
              <a:rPr lang="zh-CN" altLang="en-US" dirty="0"/>
              <a:t>文档模板、验证原则</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1430" y="2204863"/>
            <a:ext cx="2448272" cy="248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1.3.2 </a:t>
            </a:r>
            <a:r>
              <a:rPr lang="zh-CN" altLang="en-US" dirty="0"/>
              <a:t>软件体系结构的逻辑视图：构件图</a:t>
            </a:r>
          </a:p>
        </p:txBody>
      </p:sp>
      <p:sp>
        <p:nvSpPr>
          <p:cNvPr id="2" name="内容占位符 1"/>
          <p:cNvSpPr>
            <a:spLocks noGrp="1"/>
          </p:cNvSpPr>
          <p:nvPr>
            <p:ph idx="1"/>
          </p:nvPr>
        </p:nvSpPr>
        <p:spPr/>
        <p:txBody>
          <a:bodyPr/>
          <a:lstStyle/>
          <a:p>
            <a:r>
              <a:rPr lang="zh-CN" altLang="zh-CN" dirty="0"/>
              <a:t>描述</a:t>
            </a:r>
            <a:r>
              <a:rPr lang="zh-CN" altLang="en-US" dirty="0"/>
              <a:t>软件</a:t>
            </a:r>
            <a:r>
              <a:rPr lang="zh-CN" altLang="zh-CN" dirty="0"/>
              <a:t>系统中构件及构件间的关系</a:t>
            </a:r>
            <a:endParaRPr lang="en-US" altLang="zh-CN" dirty="0"/>
          </a:p>
          <a:p>
            <a:pPr lvl="1"/>
            <a:r>
              <a:rPr lang="zh-CN" altLang="zh-CN" b="1" dirty="0">
                <a:solidFill>
                  <a:srgbClr val="C00000"/>
                </a:solidFill>
              </a:rPr>
              <a:t>结点</a:t>
            </a:r>
            <a:r>
              <a:rPr lang="zh-CN" altLang="en-US" dirty="0"/>
              <a:t>：</a:t>
            </a:r>
            <a:r>
              <a:rPr lang="zh-CN" altLang="zh-CN" dirty="0"/>
              <a:t>构件</a:t>
            </a:r>
            <a:r>
              <a:rPr lang="zh-CN" altLang="en-US" dirty="0"/>
              <a:t>、</a:t>
            </a:r>
            <a:r>
              <a:rPr lang="zh-CN" altLang="zh-CN" dirty="0"/>
              <a:t>类和包</a:t>
            </a:r>
            <a:endParaRPr lang="en-US" altLang="zh-CN" dirty="0"/>
          </a:p>
          <a:p>
            <a:pPr lvl="1"/>
            <a:r>
              <a:rPr lang="zh-CN" altLang="zh-CN" b="1" dirty="0">
                <a:solidFill>
                  <a:srgbClr val="C00000"/>
                </a:solidFill>
              </a:rPr>
              <a:t>关系</a:t>
            </a:r>
            <a:r>
              <a:rPr lang="zh-CN" altLang="en-US" dirty="0"/>
              <a:t>：</a:t>
            </a:r>
            <a:r>
              <a:rPr lang="zh-CN" altLang="zh-CN" dirty="0"/>
              <a:t>构成</a:t>
            </a:r>
            <a:r>
              <a:rPr lang="zh-CN" altLang="en-US" dirty="0"/>
              <a:t>关系、</a:t>
            </a:r>
            <a:r>
              <a:rPr lang="zh-CN" altLang="zh-CN" dirty="0"/>
              <a:t>依赖</a:t>
            </a:r>
            <a:r>
              <a:rPr lang="zh-CN" altLang="en-US" dirty="0"/>
              <a:t>关系</a:t>
            </a:r>
            <a:endParaRPr lang="en-US" altLang="zh-CN" dirty="0"/>
          </a:p>
          <a:p>
            <a:pPr lvl="1"/>
            <a:endParaRPr lang="en-US" altLang="zh-CN" dirty="0"/>
          </a:p>
          <a:p>
            <a:r>
              <a:rPr lang="zh-CN" altLang="en-US" dirty="0"/>
              <a:t>对软件体系结构的描述</a:t>
            </a:r>
            <a:endParaRPr lang="en-US" altLang="zh-CN" dirty="0"/>
          </a:p>
          <a:p>
            <a:pPr lvl="1"/>
            <a:r>
              <a:rPr lang="zh-CN" altLang="zh-CN" dirty="0"/>
              <a:t>描述软件系统中</a:t>
            </a:r>
            <a:r>
              <a:rPr lang="zh-CN" altLang="zh-CN" b="1" dirty="0">
                <a:solidFill>
                  <a:srgbClr val="C00000"/>
                </a:solidFill>
              </a:rPr>
              <a:t>构件的接口定义及构件间的依赖关系</a:t>
            </a:r>
            <a:r>
              <a:rPr lang="zh-CN" altLang="zh-CN" dirty="0"/>
              <a:t>，以便评估软件变更的影响范围</a:t>
            </a:r>
            <a:endParaRPr lang="en-US" altLang="zh-CN" dirty="0"/>
          </a:p>
          <a:p>
            <a:pPr lvl="1"/>
            <a:r>
              <a:rPr lang="zh-CN" altLang="zh-CN" dirty="0"/>
              <a:t>描述软件系统或其中某个局部的</a:t>
            </a:r>
            <a:r>
              <a:rPr lang="zh-CN" altLang="zh-CN" b="1" dirty="0">
                <a:solidFill>
                  <a:srgbClr val="C00000"/>
                </a:solidFill>
              </a:rPr>
              <a:t>构件化设计</a:t>
            </a:r>
            <a:r>
              <a:rPr lang="zh-CN" altLang="zh-CN" dirty="0"/>
              <a:t>，为在后续开发阶段实现构件化的软件模块订立设计规约</a:t>
            </a:r>
            <a:endParaRPr lang="en-US" altLang="zh-CN" dirty="0"/>
          </a:p>
          <a:p>
            <a:endParaRPr lang="zh-CN" alt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示例：软件体系结构的构件图表示</a:t>
            </a:r>
          </a:p>
        </p:txBody>
      </p:sp>
      <p:sp>
        <p:nvSpPr>
          <p:cNvPr id="6" name="Rectangle 2"/>
          <p:cNvSpPr>
            <a:spLocks noChangeArrowheads="1"/>
          </p:cNvSpPr>
          <p:nvPr/>
        </p:nvSpPr>
        <p:spPr bwMode="auto">
          <a:xfrm>
            <a:off x="1523206" y="-2308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Rectangle 4"/>
          <p:cNvSpPr>
            <a:spLocks noChangeArrowheads="1"/>
          </p:cNvSpPr>
          <p:nvPr/>
        </p:nvSpPr>
        <p:spPr bwMode="auto">
          <a:xfrm>
            <a:off x="2013819" y="190202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0" name="对象 9"/>
          <p:cNvGraphicFramePr>
            <a:graphicFrameLocks noChangeAspect="1"/>
          </p:cNvGraphicFramePr>
          <p:nvPr/>
        </p:nvGraphicFramePr>
        <p:xfrm>
          <a:off x="130145" y="662316"/>
          <a:ext cx="5688632" cy="3469300"/>
        </p:xfrm>
        <a:graphic>
          <a:graphicData uri="http://schemas.openxmlformats.org/presentationml/2006/ole">
            <mc:AlternateContent xmlns:mc="http://schemas.openxmlformats.org/markup-compatibility/2006">
              <mc:Choice xmlns:v="urn:schemas-microsoft-com:vml" Requires="v">
                <p:oleObj spid="_x0000_s2064" name="Visio" r:id="rId4" imgW="3296285" imgH="2012950" progId="Visio.Drawing.11">
                  <p:embed/>
                </p:oleObj>
              </mc:Choice>
              <mc:Fallback>
                <p:oleObj name="Visio" r:id="rId4" imgW="3296285" imgH="2012950" progId="Visio.Drawing.11">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45" y="662316"/>
                        <a:ext cx="5688632" cy="3469300"/>
                      </a:xfrm>
                      <a:prstGeom prst="rect">
                        <a:avLst/>
                      </a:prstGeom>
                      <a:noFill/>
                    </p:spPr>
                  </p:pic>
                </p:oleObj>
              </mc:Fallback>
            </mc:AlternateContent>
          </a:graphicData>
        </a:graphic>
      </p:graphicFrame>
      <p:sp>
        <p:nvSpPr>
          <p:cNvPr id="2" name="文本框 1"/>
          <p:cNvSpPr txBox="1"/>
          <p:nvPr/>
        </p:nvSpPr>
        <p:spPr>
          <a:xfrm>
            <a:off x="3424082" y="6967910"/>
            <a:ext cx="3888432" cy="400110"/>
          </a:xfrm>
          <a:prstGeom prst="rect">
            <a:avLst/>
          </a:prstGeom>
          <a:noFill/>
        </p:spPr>
        <p:txBody>
          <a:bodyPr wrap="square" rtlCol="0">
            <a:spAutoFit/>
          </a:bodyPr>
          <a:lstStyle/>
          <a:p>
            <a:r>
              <a:rPr lang="en-US" altLang="zh-CN" sz="2000" dirty="0">
                <a:solidFill>
                  <a:srgbClr val="C00000"/>
                </a:solidFill>
                <a:latin typeface="微软雅黑" panose="020B0503020204020204" charset="-122"/>
                <a:ea typeface="微软雅黑" panose="020B0503020204020204" charset="-122"/>
              </a:rPr>
              <a:t>“Customer”</a:t>
            </a:r>
            <a:r>
              <a:rPr lang="zh-CN" altLang="zh-CN" sz="2000" dirty="0">
                <a:solidFill>
                  <a:srgbClr val="C00000"/>
                </a:solidFill>
                <a:latin typeface="微软雅黑" panose="020B0503020204020204" charset="-122"/>
                <a:ea typeface="微软雅黑" panose="020B0503020204020204" charset="-122"/>
              </a:rPr>
              <a:t>的内部</a:t>
            </a:r>
            <a:r>
              <a:rPr lang="zh-CN" altLang="en-US" sz="2000" dirty="0">
                <a:solidFill>
                  <a:srgbClr val="C00000"/>
                </a:solidFill>
                <a:latin typeface="微软雅黑" panose="020B0503020204020204" charset="-122"/>
                <a:ea typeface="微软雅黑" panose="020B0503020204020204" charset="-122"/>
              </a:rPr>
              <a:t>体系结构</a:t>
            </a:r>
          </a:p>
        </p:txBody>
      </p:sp>
      <p:graphicFrame>
        <p:nvGraphicFramePr>
          <p:cNvPr id="7" name="对象 6"/>
          <p:cNvGraphicFramePr>
            <a:graphicFrameLocks noChangeAspect="1"/>
          </p:cNvGraphicFramePr>
          <p:nvPr/>
        </p:nvGraphicFramePr>
        <p:xfrm>
          <a:off x="5818777" y="4179574"/>
          <a:ext cx="6048672" cy="2336491"/>
        </p:xfrm>
        <a:graphic>
          <a:graphicData uri="http://schemas.openxmlformats.org/presentationml/2006/ole">
            <mc:AlternateContent xmlns:mc="http://schemas.openxmlformats.org/markup-compatibility/2006">
              <mc:Choice xmlns:v="urn:schemas-microsoft-com:vml" Requires="v">
                <p:oleObj spid="_x0000_s2065" name="Visio" r:id="rId6" imgW="4549775" imgH="1762125" progId="Visio.Drawing.11">
                  <p:embed/>
                </p:oleObj>
              </mc:Choice>
              <mc:Fallback>
                <p:oleObj name="Visio" r:id="rId6" imgW="4549775" imgH="1762125" progId="Visio.Drawing.11">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8777" y="4179574"/>
                        <a:ext cx="6048672" cy="2336491"/>
                      </a:xfrm>
                      <a:prstGeom prst="rect">
                        <a:avLst/>
                      </a:prstGeom>
                      <a:solidFill>
                        <a:schemeClr val="bg1"/>
                      </a:solidFill>
                      <a:ln w="22225">
                        <a:solidFill>
                          <a:schemeClr val="tx1"/>
                        </a:solidFill>
                      </a:ln>
                    </p:spPr>
                  </p:pic>
                </p:oleObj>
              </mc:Fallback>
            </mc:AlternateContent>
          </a:graphicData>
        </a:graphic>
      </p:graphicFrame>
      <p:sp>
        <p:nvSpPr>
          <p:cNvPr id="9" name="矩形 8"/>
          <p:cNvSpPr/>
          <p:nvPr/>
        </p:nvSpPr>
        <p:spPr>
          <a:xfrm>
            <a:off x="7714409" y="1509290"/>
            <a:ext cx="2965264" cy="1775351"/>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457200" indent="-4572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构件</a:t>
            </a:r>
            <a:endParaRPr lang="en-US" altLang="zh-CN" sz="2800" dirty="0">
              <a:solidFill>
                <a:schemeClr val="lt1"/>
              </a:solidFill>
              <a:latin typeface="微软雅黑" panose="020B0503020204020204" charset="-122"/>
              <a:ea typeface="微软雅黑" panose="020B0503020204020204" charset="-122"/>
            </a:endParaRPr>
          </a:p>
          <a:p>
            <a:pPr marL="457200" indent="-4572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接口和端口</a:t>
            </a:r>
            <a:endParaRPr lang="en-US" altLang="zh-CN" sz="2800" dirty="0">
              <a:latin typeface="微软雅黑" panose="020B0503020204020204" charset="-122"/>
              <a:ea typeface="微软雅黑" panose="020B0503020204020204" charset="-122"/>
            </a:endParaRPr>
          </a:p>
          <a:p>
            <a:pPr marL="457200" indent="-4572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关系</a:t>
            </a:r>
            <a:r>
              <a:rPr lang="en-US" altLang="zh-CN" sz="2800" dirty="0">
                <a:solidFill>
                  <a:schemeClr val="lt1"/>
                </a:solidFill>
                <a:latin typeface="微软雅黑" panose="020B0503020204020204" charset="-122"/>
                <a:ea typeface="微软雅黑" panose="020B0503020204020204" charset="-122"/>
              </a:rPr>
              <a:t>(</a:t>
            </a:r>
            <a:r>
              <a:rPr lang="zh-CN" altLang="en-US" sz="2800" dirty="0">
                <a:solidFill>
                  <a:schemeClr val="lt1"/>
                </a:solidFill>
                <a:latin typeface="微软雅黑" panose="020B0503020204020204" charset="-122"/>
                <a:ea typeface="微软雅黑" panose="020B0503020204020204" charset="-122"/>
              </a:rPr>
              <a:t>依赖</a:t>
            </a:r>
            <a:r>
              <a:rPr lang="en-US" altLang="zh-CN" sz="2800" dirty="0">
                <a:solidFill>
                  <a:schemeClr val="lt1"/>
                </a:solidFill>
                <a:latin typeface="微软雅黑" panose="020B0503020204020204" charset="-122"/>
                <a:ea typeface="微软雅黑" panose="020B0503020204020204" charset="-122"/>
              </a:rPr>
              <a:t>)</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t>1.3.3 </a:t>
            </a:r>
            <a:r>
              <a:rPr lang="zh-CN" altLang="en-US" dirty="0"/>
              <a:t>软件体系结构的开发视图</a:t>
            </a:r>
            <a:endParaRPr lang="en-US" altLang="zh-CN" dirty="0"/>
          </a:p>
        </p:txBody>
      </p:sp>
      <p:sp>
        <p:nvSpPr>
          <p:cNvPr id="2" name="内容占位符 1"/>
          <p:cNvSpPr>
            <a:spLocks noGrp="1"/>
          </p:cNvSpPr>
          <p:nvPr>
            <p:ph idx="1"/>
          </p:nvPr>
        </p:nvSpPr>
        <p:spPr>
          <a:xfrm>
            <a:off x="539750" y="1125538"/>
            <a:ext cx="5411440" cy="5040312"/>
          </a:xfrm>
        </p:spPr>
        <p:txBody>
          <a:bodyPr/>
          <a:lstStyle/>
          <a:p>
            <a:r>
              <a:rPr lang="zh-CN" altLang="en-US" dirty="0"/>
              <a:t>各软件要素源代码的程序</a:t>
            </a:r>
            <a:r>
              <a:rPr lang="zh-CN" altLang="en-US" dirty="0">
                <a:solidFill>
                  <a:srgbClr val="C00000"/>
                </a:solidFill>
              </a:rPr>
              <a:t>分包及目录结构</a:t>
            </a:r>
            <a:endParaRPr lang="en-US" altLang="zh-CN" dirty="0">
              <a:solidFill>
                <a:srgbClr val="C00000"/>
              </a:solidFill>
            </a:endParaRPr>
          </a:p>
          <a:p>
            <a:endParaRPr lang="en-US" altLang="zh-CN" dirty="0">
              <a:solidFill>
                <a:srgbClr val="C00000"/>
              </a:solidFill>
            </a:endParaRPr>
          </a:p>
          <a:p>
            <a:r>
              <a:rPr lang="zh-CN" altLang="en-US" dirty="0"/>
              <a:t>采用的类库、中间件和框架，它们与逻辑视图中各个软件元素之间的映射关系</a:t>
            </a:r>
            <a:endParaRPr lang="en-US" altLang="zh-CN" dirty="0"/>
          </a:p>
        </p:txBody>
      </p:sp>
      <p:sp>
        <p:nvSpPr>
          <p:cNvPr id="8" name="矩形 7"/>
          <p:cNvSpPr/>
          <p:nvPr/>
        </p:nvSpPr>
        <p:spPr>
          <a:xfrm>
            <a:off x="550590" y="5732462"/>
            <a:ext cx="6984776" cy="84242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小米便签的代码开发视图</a:t>
            </a:r>
            <a:endParaRPr lang="en-US" altLang="zh-CN" sz="2800" dirty="0">
              <a:solidFill>
                <a:schemeClr val="lt1"/>
              </a:solidFill>
              <a:latin typeface="微软雅黑" panose="020B0503020204020204" charset="-122"/>
              <a:ea typeface="微软雅黑" panose="020B0503020204020204" charset="-122"/>
            </a:endParaRPr>
          </a:p>
        </p:txBody>
      </p:sp>
      <p:pic>
        <p:nvPicPr>
          <p:cNvPr id="6" name="图片 5"/>
          <p:cNvPicPr/>
          <p:nvPr/>
        </p:nvPicPr>
        <p:blipFill>
          <a:blip r:embed="rId2"/>
          <a:stretch>
            <a:fillRect/>
          </a:stretch>
        </p:blipFill>
        <p:spPr>
          <a:xfrm>
            <a:off x="8552549" y="821073"/>
            <a:ext cx="2916324" cy="5649241"/>
          </a:xfrm>
          <a:prstGeom prst="rect">
            <a:avLst/>
          </a:prstGeom>
          <a:ln w="6350">
            <a:solidFill>
              <a:schemeClr val="tx1"/>
            </a:solid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1.3.4 </a:t>
            </a:r>
            <a:r>
              <a:rPr lang="zh-CN" altLang="en-US" dirty="0"/>
              <a:t>软件体系结构的部署视图</a:t>
            </a:r>
            <a:endParaRPr lang="en-US" altLang="zh-CN" dirty="0"/>
          </a:p>
        </p:txBody>
      </p:sp>
      <p:sp>
        <p:nvSpPr>
          <p:cNvPr id="2" name="内容占位符 1"/>
          <p:cNvSpPr>
            <a:spLocks noGrp="1"/>
          </p:cNvSpPr>
          <p:nvPr>
            <p:ph idx="1"/>
          </p:nvPr>
        </p:nvSpPr>
        <p:spPr/>
        <p:txBody>
          <a:bodyPr/>
          <a:lstStyle/>
          <a:p>
            <a:r>
              <a:rPr lang="zh-CN" altLang="en-US" dirty="0"/>
              <a:t>部署图</a:t>
            </a:r>
            <a:endParaRPr lang="en-US" altLang="zh-CN" dirty="0"/>
          </a:p>
          <a:p>
            <a:pPr lvl="1"/>
            <a:r>
              <a:rPr lang="zh-CN" altLang="en-US" dirty="0"/>
              <a:t>软件安装部署的</a:t>
            </a:r>
            <a:r>
              <a:rPr lang="zh-CN" altLang="en-US" b="1" dirty="0">
                <a:solidFill>
                  <a:srgbClr val="C00000"/>
                </a:solidFill>
              </a:rPr>
              <a:t>物理机器</a:t>
            </a:r>
            <a:r>
              <a:rPr lang="zh-CN" altLang="en-US" dirty="0"/>
              <a:t>及其</a:t>
            </a:r>
            <a:r>
              <a:rPr lang="zh-CN" altLang="en-US" b="1" dirty="0">
                <a:solidFill>
                  <a:srgbClr val="C00000"/>
                </a:solidFill>
              </a:rPr>
              <a:t>连接</a:t>
            </a:r>
            <a:r>
              <a:rPr lang="zh-CN" altLang="en-US" dirty="0"/>
              <a:t>，各个件元素在这些机器上的部署位置</a:t>
            </a:r>
            <a:endParaRPr lang="en-US" altLang="zh-CN" dirty="0"/>
          </a:p>
          <a:p>
            <a:pPr lvl="1"/>
            <a:r>
              <a:rPr lang="zh-CN" altLang="zh-CN" dirty="0"/>
              <a:t>表示软件系统可执行</a:t>
            </a:r>
            <a:r>
              <a:rPr lang="zh-CN" altLang="zh-CN" b="1" dirty="0">
                <a:solidFill>
                  <a:srgbClr val="C00000"/>
                </a:solidFill>
              </a:rPr>
              <a:t>工件</a:t>
            </a:r>
            <a:r>
              <a:rPr lang="zh-CN" altLang="zh-CN" dirty="0"/>
              <a:t>在运行环境中的分布情况</a:t>
            </a:r>
            <a:endParaRPr lang="en-US" altLang="zh-CN" dirty="0"/>
          </a:p>
          <a:p>
            <a:r>
              <a:rPr lang="zh-CN" altLang="en-US" dirty="0"/>
              <a:t>工件</a:t>
            </a:r>
            <a:r>
              <a:rPr lang="en-US" altLang="zh-CN" dirty="0">
                <a:solidFill>
                  <a:schemeClr val="tx1"/>
                </a:solidFill>
              </a:rPr>
              <a:t>(Artifact)</a:t>
            </a:r>
          </a:p>
          <a:p>
            <a:pPr lvl="1"/>
            <a:r>
              <a:rPr lang="zh-CN" altLang="zh-CN" b="1" dirty="0">
                <a:solidFill>
                  <a:srgbClr val="C00000"/>
                </a:solidFill>
              </a:rPr>
              <a:t>工件</a:t>
            </a:r>
            <a:r>
              <a:rPr lang="zh-CN" altLang="en-US" dirty="0"/>
              <a:t>：</a:t>
            </a:r>
            <a:r>
              <a:rPr lang="zh-CN" altLang="zh-CN" dirty="0"/>
              <a:t>软件系统中相对独立的物理实现单元</a:t>
            </a:r>
            <a:endParaRPr lang="en-US" altLang="zh-CN" dirty="0"/>
          </a:p>
          <a:p>
            <a:pPr lvl="1"/>
            <a:r>
              <a:rPr lang="zh-CN" altLang="en-US" b="1" dirty="0">
                <a:solidFill>
                  <a:srgbClr val="C00000"/>
                </a:solidFill>
              </a:rPr>
              <a:t>示例</a:t>
            </a:r>
            <a:r>
              <a:rPr lang="zh-CN" altLang="en-US" dirty="0"/>
              <a:t>：</a:t>
            </a:r>
            <a:r>
              <a:rPr lang="en-US" altLang="zh-CN" dirty="0"/>
              <a:t>Windows</a:t>
            </a:r>
            <a:r>
              <a:rPr lang="zh-CN" altLang="zh-CN" dirty="0"/>
              <a:t>平台下</a:t>
            </a:r>
            <a:r>
              <a:rPr lang="en-US" altLang="zh-CN" dirty="0"/>
              <a:t>DLL</a:t>
            </a:r>
            <a:r>
              <a:rPr lang="zh-CN" altLang="zh-CN" dirty="0"/>
              <a:t>文件、</a:t>
            </a:r>
            <a:r>
              <a:rPr lang="en-US" altLang="zh-CN" dirty="0"/>
              <a:t>Java</a:t>
            </a:r>
            <a:r>
              <a:rPr lang="zh-CN" altLang="zh-CN" dirty="0"/>
              <a:t>系统中类库（</a:t>
            </a:r>
            <a:r>
              <a:rPr lang="en-US" altLang="zh-CN" dirty="0"/>
              <a:t>jar</a:t>
            </a:r>
            <a:r>
              <a:rPr lang="zh-CN" altLang="zh-CN" dirty="0"/>
              <a:t>）文件</a:t>
            </a:r>
            <a:endParaRPr lang="en-US" altLang="zh-CN" dirty="0"/>
          </a:p>
          <a:p>
            <a:r>
              <a:rPr lang="zh-CN" altLang="zh-CN" dirty="0"/>
              <a:t>两种部署图</a:t>
            </a:r>
            <a:endParaRPr lang="en-US" altLang="zh-CN" dirty="0"/>
          </a:p>
          <a:p>
            <a:pPr lvl="1"/>
            <a:r>
              <a:rPr lang="zh-CN" altLang="zh-CN" dirty="0"/>
              <a:t>逻辑层面的描述性部署图</a:t>
            </a:r>
            <a:endParaRPr lang="en-US" altLang="zh-CN" dirty="0"/>
          </a:p>
          <a:p>
            <a:pPr lvl="1"/>
            <a:r>
              <a:rPr lang="zh-CN" altLang="zh-CN" dirty="0"/>
              <a:t>物理层面的实例性部署图</a:t>
            </a:r>
            <a:endParaRPr lang="en-US" altLang="zh-CN"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zh-CN" altLang="zh-CN" dirty="0"/>
              <a:t>描述性部署图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658601" y="1052736"/>
          <a:ext cx="9794021" cy="5472608"/>
        </p:xfrm>
        <a:graphic>
          <a:graphicData uri="http://schemas.openxmlformats.org/presentationml/2006/ole">
            <mc:AlternateContent xmlns:mc="http://schemas.openxmlformats.org/markup-compatibility/2006">
              <mc:Choice xmlns:v="urn:schemas-microsoft-com:vml" Requires="v">
                <p:oleObj spid="_x0000_s3082" name="Visio" r:id="rId3" imgW="6631305" imgH="3705225" progId="Visio.Drawing.11">
                  <p:embed/>
                </p:oleObj>
              </mc:Choice>
              <mc:Fallback>
                <p:oleObj name="Visio" r:id="rId3" imgW="6631305" imgH="3705225" progId="Visio.Drawing.11">
                  <p:embed/>
                  <p:pic>
                    <p:nvPicPr>
                      <p:cNvPr id="0" name="对象 6"/>
                      <p:cNvPicPr>
                        <a:picLocks noChangeAspect="1" noChangeArrowheads="1"/>
                      </p:cNvPicPr>
                      <p:nvPr/>
                    </p:nvPicPr>
                    <p:blipFill>
                      <a:blip r:embed="rId4"/>
                      <a:srcRect/>
                      <a:stretch>
                        <a:fillRect/>
                      </a:stretch>
                    </p:blipFill>
                    <p:spPr bwMode="auto">
                      <a:xfrm>
                        <a:off x="658601" y="1052736"/>
                        <a:ext cx="9794021" cy="5472608"/>
                      </a:xfrm>
                      <a:prstGeom prst="rect">
                        <a:avLst/>
                      </a:prstGeom>
                      <a:noFill/>
                    </p:spPr>
                  </p:pic>
                </p:oleObj>
              </mc:Fallback>
            </mc:AlternateContent>
          </a:graphicData>
        </a:graphic>
      </p:graphicFrame>
      <p:sp>
        <p:nvSpPr>
          <p:cNvPr id="2" name="标注: 线形(带强调线) 1"/>
          <p:cNvSpPr/>
          <p:nvPr/>
        </p:nvSpPr>
        <p:spPr>
          <a:xfrm>
            <a:off x="9371570" y="4869160"/>
            <a:ext cx="1332148" cy="612648"/>
          </a:xfrm>
          <a:prstGeom prst="accentCallout1">
            <a:avLst>
              <a:gd name="adj1" fmla="val 18750"/>
              <a:gd name="adj2" fmla="val -8333"/>
              <a:gd name="adj3" fmla="val -159504"/>
              <a:gd name="adj4" fmla="val 4764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构件</a:t>
            </a:r>
          </a:p>
        </p:txBody>
      </p:sp>
      <p:sp>
        <p:nvSpPr>
          <p:cNvPr id="8" name="标注: 线形(带强调线) 7"/>
          <p:cNvSpPr/>
          <p:nvPr/>
        </p:nvSpPr>
        <p:spPr>
          <a:xfrm>
            <a:off x="7788326" y="4869160"/>
            <a:ext cx="1332148" cy="612648"/>
          </a:xfrm>
          <a:prstGeom prst="accentCallout1">
            <a:avLst>
              <a:gd name="adj1" fmla="val 18750"/>
              <a:gd name="adj2" fmla="val -8333"/>
              <a:gd name="adj3" fmla="val -229249"/>
              <a:gd name="adj4" fmla="val 2455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通信</a:t>
            </a:r>
          </a:p>
        </p:txBody>
      </p:sp>
      <p:sp>
        <p:nvSpPr>
          <p:cNvPr id="9" name="标注: 线形(带强调线) 8"/>
          <p:cNvSpPr/>
          <p:nvPr/>
        </p:nvSpPr>
        <p:spPr>
          <a:xfrm>
            <a:off x="2854846" y="3482716"/>
            <a:ext cx="1476164" cy="612648"/>
          </a:xfrm>
          <a:prstGeom prst="accentCallout1">
            <a:avLst>
              <a:gd name="adj1" fmla="val 18750"/>
              <a:gd name="adj2" fmla="val -8333"/>
              <a:gd name="adj3" fmla="val -159504"/>
              <a:gd name="adj4" fmla="val 4764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计算节点</a:t>
            </a:r>
          </a:p>
        </p:txBody>
      </p:sp>
      <p:sp>
        <p:nvSpPr>
          <p:cNvPr id="10" name="标注: 线形(带强调线) 9"/>
          <p:cNvSpPr/>
          <p:nvPr/>
        </p:nvSpPr>
        <p:spPr>
          <a:xfrm>
            <a:off x="658601" y="3482716"/>
            <a:ext cx="1332148" cy="612648"/>
          </a:xfrm>
          <a:prstGeom prst="accentCallout1">
            <a:avLst>
              <a:gd name="adj1" fmla="val 18750"/>
              <a:gd name="adj2" fmla="val -8333"/>
              <a:gd name="adj3" fmla="val -187402"/>
              <a:gd name="adj4" fmla="val 4572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C00000"/>
                </a:solidFill>
              </a:rPr>
              <a:t>工件</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1.3.5 </a:t>
            </a:r>
            <a:r>
              <a:rPr lang="zh-CN" altLang="en-US" dirty="0"/>
              <a:t>软件体系结构的运行视图</a:t>
            </a:r>
            <a:endParaRPr lang="en-US" altLang="zh-CN" dirty="0"/>
          </a:p>
        </p:txBody>
      </p:sp>
      <p:sp>
        <p:nvSpPr>
          <p:cNvPr id="2" name="内容占位符 1"/>
          <p:cNvSpPr>
            <a:spLocks noGrp="1"/>
          </p:cNvSpPr>
          <p:nvPr>
            <p:ph idx="1"/>
          </p:nvPr>
        </p:nvSpPr>
        <p:spPr/>
        <p:txBody>
          <a:bodyPr/>
          <a:lstStyle/>
          <a:p>
            <a:r>
              <a:rPr lang="zh-CN" altLang="en-US" dirty="0"/>
              <a:t>软件运行时进程、线程的划分，它们之间的并发和同步，它们与逻辑视图和开发视图之间的映射关系</a:t>
            </a:r>
            <a:endParaRPr lang="en-US" altLang="zh-CN" dirty="0"/>
          </a:p>
          <a:p>
            <a:endParaRPr lang="en-US" altLang="zh-CN" dirty="0"/>
          </a:p>
          <a:p>
            <a:r>
              <a:rPr lang="zh-CN" altLang="en-US" dirty="0"/>
              <a:t>可用</a:t>
            </a:r>
            <a:r>
              <a:rPr lang="en-US" altLang="zh-CN" dirty="0"/>
              <a:t>UML</a:t>
            </a:r>
            <a:r>
              <a:rPr lang="zh-CN" altLang="en-US" dirty="0"/>
              <a:t>的</a:t>
            </a:r>
            <a:r>
              <a:rPr lang="zh-CN" altLang="zh-CN" dirty="0"/>
              <a:t>活动图</a:t>
            </a:r>
            <a:r>
              <a:rPr lang="zh-CN" altLang="en-US" dirty="0"/>
              <a:t>、</a:t>
            </a:r>
            <a:r>
              <a:rPr lang="zh-CN" altLang="zh-CN" dirty="0"/>
              <a:t>对象图</a:t>
            </a:r>
            <a:r>
              <a:rPr lang="zh-CN" altLang="en-US" dirty="0"/>
              <a:t>来表示</a:t>
            </a:r>
            <a:endParaRPr lang="en-US" altLang="zh-CN"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描述软件体系结构的三类</a:t>
            </a:r>
            <a:r>
              <a:rPr lang="en-US" altLang="zh-CN" dirty="0"/>
              <a:t>UML</a:t>
            </a:r>
            <a:r>
              <a:rPr lang="zh-CN" altLang="en-US" dirty="0"/>
              <a:t>图</a:t>
            </a:r>
          </a:p>
        </p:txBody>
      </p:sp>
      <p:sp>
        <p:nvSpPr>
          <p:cNvPr id="3" name="内容占位符 2"/>
          <p:cNvSpPr>
            <a:spLocks noGrp="1"/>
          </p:cNvSpPr>
          <p:nvPr>
            <p:ph idx="1"/>
          </p:nvPr>
        </p:nvSpPr>
        <p:spPr/>
        <p:txBody>
          <a:bodyPr/>
          <a:lstStyle/>
          <a:p>
            <a:r>
              <a:rPr lang="zh-CN" altLang="en-US" dirty="0"/>
              <a:t>包图</a:t>
            </a:r>
            <a:endParaRPr lang="en-US" altLang="zh-CN" dirty="0"/>
          </a:p>
          <a:p>
            <a:r>
              <a:rPr lang="zh-CN" altLang="en-US" dirty="0"/>
              <a:t>构件图</a:t>
            </a:r>
            <a:endParaRPr lang="en-US" altLang="zh-CN" dirty="0"/>
          </a:p>
          <a:p>
            <a:r>
              <a:rPr lang="zh-CN" altLang="en-US" dirty="0"/>
              <a:t>部署图</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a:t>1.4.1 </a:t>
            </a:r>
            <a:r>
              <a:rPr lang="zh-CN" altLang="en-US" dirty="0"/>
              <a:t>包图</a:t>
            </a:r>
          </a:p>
        </p:txBody>
      </p:sp>
      <p:sp>
        <p:nvSpPr>
          <p:cNvPr id="47" name="日期占位符 3"/>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p>
        </p:txBody>
      </p:sp>
      <p:sp>
        <p:nvSpPr>
          <p:cNvPr id="49" name="灯片编号占位符 5"/>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27</a:t>
            </a:fld>
            <a:endParaRPr lang="en-US" altLang="zh-CN"/>
          </a:p>
        </p:txBody>
      </p:sp>
      <p:graphicFrame>
        <p:nvGraphicFramePr>
          <p:cNvPr id="2" name="表格 1"/>
          <p:cNvGraphicFramePr/>
          <p:nvPr/>
        </p:nvGraphicFramePr>
        <p:xfrm>
          <a:off x="478582" y="944835"/>
          <a:ext cx="11197243" cy="5481935"/>
        </p:xfrm>
        <a:graphic>
          <a:graphicData uri="http://schemas.openxmlformats.org/drawingml/2006/table">
            <a:tbl>
              <a:tblPr firstRow="1" bandRow="1">
                <a:tableStyleId>{5940675A-B579-460E-94D1-54222C63F5DA}</a:tableStyleId>
              </a:tblPr>
              <a:tblGrid>
                <a:gridCol w="1102394"/>
                <a:gridCol w="4960348"/>
                <a:gridCol w="5134501"/>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r>
                        <a:rPr 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marL="0" indent="0" algn="l" defTabSz="914400" rtl="0" eaLnBrk="1" latinLnBrk="0" hangingPunct="1">
                        <a:buNone/>
                      </a:pPr>
                      <a:r>
                        <a:rPr lang="en-US" sz="2400" b="1" kern="1200"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结构</a:t>
                      </a:r>
                      <a:endParaRPr lang="en-US" sz="2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类图（class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其</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依赖关系</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包图</a:t>
            </a:r>
          </a:p>
        </p:txBody>
      </p:sp>
      <p:sp>
        <p:nvSpPr>
          <p:cNvPr id="2" name="内容占位符 1"/>
          <p:cNvSpPr>
            <a:spLocks noGrp="1"/>
          </p:cNvSpPr>
          <p:nvPr>
            <p:ph idx="1"/>
          </p:nvPr>
        </p:nvSpPr>
        <p:spPr/>
        <p:txBody>
          <a:bodyPr>
            <a:normAutofit/>
          </a:bodyPr>
          <a:lstStyle/>
          <a:p>
            <a:r>
              <a:rPr lang="zh-CN" altLang="en-US" dirty="0"/>
              <a:t>功效</a:t>
            </a:r>
            <a:endParaRPr lang="en-US" altLang="zh-CN" dirty="0"/>
          </a:p>
          <a:p>
            <a:pPr lvl="1"/>
            <a:r>
              <a:rPr lang="zh-CN" altLang="zh-CN" dirty="0"/>
              <a:t>刻画包间的</a:t>
            </a:r>
            <a:r>
              <a:rPr lang="zh-CN" altLang="zh-CN" b="1" dirty="0">
                <a:solidFill>
                  <a:srgbClr val="C00000"/>
                </a:solidFill>
              </a:rPr>
              <a:t>构成和依赖</a:t>
            </a:r>
            <a:r>
              <a:rPr lang="zh-CN" altLang="zh-CN" dirty="0"/>
              <a:t>关系</a:t>
            </a:r>
            <a:endParaRPr lang="en-US" altLang="zh-CN" dirty="0"/>
          </a:p>
          <a:p>
            <a:pPr lvl="1"/>
            <a:endParaRPr lang="en-US" altLang="zh-CN" dirty="0"/>
          </a:p>
          <a:p>
            <a:r>
              <a:rPr lang="zh-CN" altLang="en-US" dirty="0"/>
              <a:t>图的构成</a:t>
            </a:r>
            <a:endParaRPr lang="en-US" altLang="zh-CN" dirty="0"/>
          </a:p>
          <a:p>
            <a:pPr lvl="1"/>
            <a:r>
              <a:rPr lang="zh-CN" altLang="en-US" b="1" dirty="0">
                <a:solidFill>
                  <a:srgbClr val="C00000"/>
                </a:solidFill>
              </a:rPr>
              <a:t>节点</a:t>
            </a:r>
            <a:r>
              <a:rPr lang="zh-CN" altLang="en-US" dirty="0"/>
              <a:t>：包</a:t>
            </a:r>
            <a:endParaRPr lang="en-US" altLang="zh-CN" dirty="0"/>
          </a:p>
          <a:p>
            <a:pPr lvl="1"/>
            <a:r>
              <a:rPr lang="zh-CN" altLang="en-US" b="1" dirty="0">
                <a:solidFill>
                  <a:srgbClr val="C00000"/>
                </a:solidFill>
              </a:rPr>
              <a:t>边</a:t>
            </a:r>
            <a:r>
              <a:rPr lang="zh-CN" altLang="en-US" dirty="0"/>
              <a:t>：包间的关系</a:t>
            </a:r>
            <a:endParaRPr lang="en-US" altLang="zh-CN" dirty="0"/>
          </a:p>
          <a:p>
            <a:pPr lvl="1"/>
            <a:endParaRPr lang="en-US" altLang="zh-CN" dirty="0"/>
          </a:p>
          <a:p>
            <a:r>
              <a:rPr lang="zh-CN" altLang="en-US" dirty="0"/>
              <a:t>包间的关系</a:t>
            </a:r>
            <a:endParaRPr lang="en-US" altLang="zh-CN" dirty="0"/>
          </a:p>
          <a:p>
            <a:pPr lvl="1"/>
            <a:r>
              <a:rPr lang="zh-CN" altLang="en-US" dirty="0"/>
              <a:t>组成和依赖</a:t>
            </a:r>
            <a:endParaRPr lang="en-US" altLang="zh-CN" dirty="0"/>
          </a:p>
        </p:txBody>
      </p:sp>
      <p:pic>
        <p:nvPicPr>
          <p:cNvPr id="3" name="图片 2"/>
          <p:cNvPicPr>
            <a:picLocks noChangeAspect="1"/>
          </p:cNvPicPr>
          <p:nvPr/>
        </p:nvPicPr>
        <p:blipFill>
          <a:blip r:embed="rId2"/>
          <a:stretch>
            <a:fillRect/>
          </a:stretch>
        </p:blipFill>
        <p:spPr>
          <a:xfrm>
            <a:off x="7175326" y="800708"/>
            <a:ext cx="3978654" cy="5467871"/>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何为</a:t>
            </a:r>
            <a:r>
              <a:rPr lang="zh-CN" altLang="zh-CN" dirty="0"/>
              <a:t>包</a:t>
            </a:r>
            <a:r>
              <a:rPr lang="zh-CN" altLang="en-US" dirty="0"/>
              <a:t>？</a:t>
            </a:r>
          </a:p>
        </p:txBody>
      </p:sp>
      <p:sp>
        <p:nvSpPr>
          <p:cNvPr id="2" name="内容占位符 1"/>
          <p:cNvSpPr>
            <a:spLocks noGrp="1"/>
          </p:cNvSpPr>
          <p:nvPr>
            <p:ph idx="1"/>
          </p:nvPr>
        </p:nvSpPr>
        <p:spPr>
          <a:xfrm>
            <a:off x="539750" y="1125538"/>
            <a:ext cx="10920052" cy="5075770"/>
          </a:xfrm>
        </p:spPr>
        <p:txBody>
          <a:bodyPr/>
          <a:lstStyle/>
          <a:p>
            <a:r>
              <a:rPr lang="zh-CN" altLang="zh-CN" dirty="0"/>
              <a:t>一组具有逻辑关联的</a:t>
            </a:r>
            <a:r>
              <a:rPr lang="en-US" altLang="zh-CN" dirty="0">
                <a:solidFill>
                  <a:srgbClr val="C00000"/>
                </a:solidFill>
              </a:rPr>
              <a:t>UML</a:t>
            </a:r>
            <a:r>
              <a:rPr lang="zh-CN" altLang="zh-CN" dirty="0">
                <a:solidFill>
                  <a:srgbClr val="C00000"/>
                </a:solidFill>
              </a:rPr>
              <a:t>模型元素</a:t>
            </a:r>
            <a:r>
              <a:rPr lang="zh-CN" altLang="zh-CN" dirty="0"/>
              <a:t>（例如用例、类等）、模型图（用例图、类图、交互图、状态图、活动图等），以及其他的包</a:t>
            </a:r>
            <a:endParaRPr lang="en-US" altLang="zh-CN" dirty="0"/>
          </a:p>
          <a:p>
            <a:endParaRPr lang="en-US" altLang="zh-CN" dirty="0"/>
          </a:p>
          <a:p>
            <a:r>
              <a:rPr lang="zh-CN" altLang="zh-CN" dirty="0">
                <a:solidFill>
                  <a:srgbClr val="C00000"/>
                </a:solidFill>
              </a:rPr>
              <a:t>包在模型管理过程中是配置管理的基本单元</a:t>
            </a:r>
            <a:r>
              <a:rPr lang="zh-CN" altLang="zh-CN" dirty="0"/>
              <a:t>，同时也为访问控制提供基本手段</a:t>
            </a:r>
          </a:p>
          <a:p>
            <a:pPr marL="0" indent="0">
              <a:buNone/>
            </a:pPr>
            <a:endParaRPr lang="zh-CN" altLang="zh-CN" dirty="0"/>
          </a:p>
          <a:p>
            <a:endParaRPr lang="en-US" altLang="zh-CN" dirty="0"/>
          </a:p>
          <a:p>
            <a:endParaRPr lang="zh-CN" altLang="en-US" dirty="0"/>
          </a:p>
        </p:txBody>
      </p:sp>
      <p:grpSp>
        <p:nvGrpSpPr>
          <p:cNvPr id="8" name="组合 7"/>
          <p:cNvGrpSpPr/>
          <p:nvPr/>
        </p:nvGrpSpPr>
        <p:grpSpPr>
          <a:xfrm>
            <a:off x="8039422" y="4545124"/>
            <a:ext cx="2808312" cy="1656184"/>
            <a:chOff x="5953" y="7215"/>
            <a:chExt cx="2748" cy="1748"/>
          </a:xfrm>
        </p:grpSpPr>
        <p:sp>
          <p:nvSpPr>
            <p:cNvPr id="6" name="矩形 5"/>
            <p:cNvSpPr/>
            <p:nvPr/>
          </p:nvSpPr>
          <p:spPr>
            <a:xfrm>
              <a:off x="5953" y="7215"/>
              <a:ext cx="1474" cy="496"/>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953" y="7711"/>
              <a:ext cx="2748" cy="1253"/>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p:cNvSpPr txBox="1"/>
          <p:nvPr/>
        </p:nvSpPr>
        <p:spPr>
          <a:xfrm>
            <a:off x="8234535" y="4553406"/>
            <a:ext cx="1116124" cy="461665"/>
          </a:xfrm>
          <a:prstGeom prst="rect">
            <a:avLst/>
          </a:prstGeom>
          <a:noFill/>
        </p:spPr>
        <p:txBody>
          <a:bodyPr wrap="square" rtlCol="0">
            <a:spAutoFit/>
          </a:bodyPr>
          <a:lstStyle/>
          <a:p>
            <a:r>
              <a:rPr lang="en-US" altLang="zh-CN" dirty="0">
                <a:solidFill>
                  <a:schemeClr val="tx1"/>
                </a:solidFill>
              </a:rPr>
              <a:t>Name</a:t>
            </a:r>
            <a:endParaRPr lang="zh-CN" altLang="en-US" dirty="0">
              <a:solidFill>
                <a:schemeClr val="tx1"/>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a:t>
            </a:r>
            <a:r>
              <a:rPr lang="zh-CN" altLang="en-US" dirty="0"/>
              <a:t>软件体系结构的概念</a:t>
            </a:r>
          </a:p>
        </p:txBody>
      </p:sp>
      <p:sp>
        <p:nvSpPr>
          <p:cNvPr id="2" name="内容占位符 1"/>
          <p:cNvSpPr>
            <a:spLocks noGrp="1"/>
          </p:cNvSpPr>
          <p:nvPr>
            <p:ph idx="1"/>
          </p:nvPr>
        </p:nvSpPr>
        <p:spPr/>
        <p:txBody>
          <a:bodyPr/>
          <a:lstStyle/>
          <a:p>
            <a:r>
              <a:rPr lang="zh-CN" altLang="en-US" dirty="0"/>
              <a:t>软件体系结构</a:t>
            </a:r>
            <a:r>
              <a:rPr lang="en-US" altLang="zh-CN" dirty="0"/>
              <a:t>(Software Architecture</a:t>
            </a:r>
            <a:r>
              <a:rPr lang="zh-CN" altLang="en-US" dirty="0"/>
              <a:t>，</a:t>
            </a:r>
            <a:r>
              <a:rPr lang="en-US" altLang="zh-CN" dirty="0"/>
              <a:t>SA)</a:t>
            </a:r>
          </a:p>
          <a:p>
            <a:pPr lvl="1"/>
            <a:r>
              <a:rPr lang="zh-CN" altLang="en-US" dirty="0"/>
              <a:t>也称软件架构，</a:t>
            </a:r>
            <a:r>
              <a:rPr lang="zh-CN" altLang="zh-CN" dirty="0"/>
              <a:t>从</a:t>
            </a:r>
            <a:r>
              <a:rPr lang="zh-CN" altLang="zh-CN" b="1" dirty="0">
                <a:solidFill>
                  <a:srgbClr val="C00000"/>
                </a:solidFill>
              </a:rPr>
              <a:t>高层抽象</a:t>
            </a:r>
            <a:r>
              <a:rPr lang="zh-CN" altLang="zh-CN" dirty="0"/>
              <a:t>角度刻画组成软件系统的</a:t>
            </a:r>
            <a:r>
              <a:rPr lang="zh-CN" altLang="zh-CN" b="1" dirty="0">
                <a:solidFill>
                  <a:srgbClr val="C00000"/>
                </a:solidFill>
              </a:rPr>
              <a:t>设计元素</a:t>
            </a:r>
            <a:r>
              <a:rPr lang="zh-CN" altLang="zh-CN" dirty="0"/>
              <a:t>及它们之间的</a:t>
            </a:r>
            <a:r>
              <a:rPr lang="zh-CN" altLang="zh-CN" b="1" dirty="0">
                <a:solidFill>
                  <a:srgbClr val="C00000"/>
                </a:solidFill>
              </a:rPr>
              <a:t>逻辑关联</a:t>
            </a:r>
            <a:endParaRPr lang="en-US" altLang="zh-CN" b="1" dirty="0">
              <a:solidFill>
                <a:srgbClr val="C00000"/>
              </a:solidFill>
            </a:endParaRPr>
          </a:p>
          <a:p>
            <a:pPr lvl="1"/>
            <a:endParaRPr lang="en-US" altLang="zh-CN" dirty="0"/>
          </a:p>
          <a:p>
            <a:endParaRPr lang="zh-CN" altLang="en-US" dirty="0"/>
          </a:p>
        </p:txBody>
      </p:sp>
      <p:sp>
        <p:nvSpPr>
          <p:cNvPr id="4" name="矩形 3"/>
          <p:cNvSpPr/>
          <p:nvPr/>
        </p:nvSpPr>
        <p:spPr>
          <a:xfrm>
            <a:off x="1234666" y="2645938"/>
            <a:ext cx="9397043" cy="2844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p:cNvSpPr/>
          <p:nvPr/>
        </p:nvSpPr>
        <p:spPr>
          <a:xfrm>
            <a:off x="1558703" y="3222002"/>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7" name="矩形: 圆角 6"/>
          <p:cNvSpPr/>
          <p:nvPr/>
        </p:nvSpPr>
        <p:spPr>
          <a:xfrm>
            <a:off x="3127455" y="3232962"/>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8" name="矩形: 圆角 7"/>
          <p:cNvSpPr/>
          <p:nvPr/>
        </p:nvSpPr>
        <p:spPr>
          <a:xfrm>
            <a:off x="1600999" y="4842182"/>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9" name="矩形: 圆角 8"/>
          <p:cNvSpPr/>
          <p:nvPr/>
        </p:nvSpPr>
        <p:spPr>
          <a:xfrm>
            <a:off x="4583039" y="2850831"/>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0" name="矩形: 圆角 9"/>
          <p:cNvSpPr/>
          <p:nvPr/>
        </p:nvSpPr>
        <p:spPr>
          <a:xfrm>
            <a:off x="4569182" y="3924895"/>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1" name="矩形: 圆角 10"/>
          <p:cNvSpPr/>
          <p:nvPr/>
        </p:nvSpPr>
        <p:spPr>
          <a:xfrm>
            <a:off x="6797761" y="3293924"/>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2" name="矩形: 圆角 11"/>
          <p:cNvSpPr/>
          <p:nvPr/>
        </p:nvSpPr>
        <p:spPr>
          <a:xfrm>
            <a:off x="5528708" y="4842182"/>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M</a:t>
            </a:r>
            <a:endParaRPr lang="zh-CN" altLang="en-US" dirty="0"/>
          </a:p>
        </p:txBody>
      </p:sp>
      <p:sp>
        <p:nvSpPr>
          <p:cNvPr id="13" name="矩形: 圆角 12"/>
          <p:cNvSpPr/>
          <p:nvPr/>
        </p:nvSpPr>
        <p:spPr>
          <a:xfrm>
            <a:off x="9040168" y="3591109"/>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M</a:t>
            </a:r>
            <a:endParaRPr lang="zh-CN" altLang="en-US" dirty="0"/>
          </a:p>
        </p:txBody>
      </p:sp>
      <p:sp>
        <p:nvSpPr>
          <p:cNvPr id="14" name="矩形: 圆角 13"/>
          <p:cNvSpPr/>
          <p:nvPr/>
        </p:nvSpPr>
        <p:spPr>
          <a:xfrm>
            <a:off x="9040168" y="4842182"/>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M</a:t>
            </a:r>
            <a:endParaRPr lang="zh-CN" altLang="en-US" dirty="0"/>
          </a:p>
        </p:txBody>
      </p:sp>
      <p:cxnSp>
        <p:nvCxnSpPr>
          <p:cNvPr id="15" name="直接箭头连接符 14"/>
          <p:cNvCxnSpPr>
            <a:stCxn id="6" idx="3"/>
            <a:endCxn id="7" idx="1"/>
          </p:cNvCxnSpPr>
          <p:nvPr/>
        </p:nvCxnSpPr>
        <p:spPr>
          <a:xfrm>
            <a:off x="2422799" y="3474030"/>
            <a:ext cx="704656" cy="1096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9" idx="1"/>
          </p:cNvCxnSpPr>
          <p:nvPr/>
        </p:nvCxnSpPr>
        <p:spPr>
          <a:xfrm flipV="1">
            <a:off x="3991551" y="3102859"/>
            <a:ext cx="591488" cy="38213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3"/>
            <a:endCxn id="11" idx="1"/>
          </p:cNvCxnSpPr>
          <p:nvPr/>
        </p:nvCxnSpPr>
        <p:spPr>
          <a:xfrm>
            <a:off x="5447135" y="3102859"/>
            <a:ext cx="1350626" cy="443093"/>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3"/>
            <a:endCxn id="13" idx="1"/>
          </p:cNvCxnSpPr>
          <p:nvPr/>
        </p:nvCxnSpPr>
        <p:spPr>
          <a:xfrm>
            <a:off x="7661857" y="3545952"/>
            <a:ext cx="1378311" cy="29718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1" idx="2"/>
            <a:endCxn id="12" idx="0"/>
          </p:cNvCxnSpPr>
          <p:nvPr/>
        </p:nvCxnSpPr>
        <p:spPr>
          <a:xfrm flipH="1">
            <a:off x="5960756" y="3797980"/>
            <a:ext cx="1269053" cy="1044202"/>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3" idx="2"/>
            <a:endCxn id="14" idx="0"/>
          </p:cNvCxnSpPr>
          <p:nvPr/>
        </p:nvCxnSpPr>
        <p:spPr>
          <a:xfrm>
            <a:off x="9472216" y="4095165"/>
            <a:ext cx="0" cy="747017"/>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2" idx="3"/>
            <a:endCxn id="14" idx="1"/>
          </p:cNvCxnSpPr>
          <p:nvPr/>
        </p:nvCxnSpPr>
        <p:spPr>
          <a:xfrm>
            <a:off x="6392804" y="5094210"/>
            <a:ext cx="2647364"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3"/>
            <a:endCxn id="11" idx="1"/>
          </p:cNvCxnSpPr>
          <p:nvPr/>
        </p:nvCxnSpPr>
        <p:spPr>
          <a:xfrm flipV="1">
            <a:off x="5433278" y="3545952"/>
            <a:ext cx="1364483" cy="630971"/>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2"/>
            <a:endCxn id="10" idx="1"/>
          </p:cNvCxnSpPr>
          <p:nvPr/>
        </p:nvCxnSpPr>
        <p:spPr>
          <a:xfrm>
            <a:off x="3559503" y="3737018"/>
            <a:ext cx="1009679" cy="43990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1"/>
            <a:endCxn id="8" idx="3"/>
          </p:cNvCxnSpPr>
          <p:nvPr/>
        </p:nvCxnSpPr>
        <p:spPr>
          <a:xfrm flipH="1">
            <a:off x="2465095" y="4176923"/>
            <a:ext cx="2104087" cy="917287"/>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2" idx="1"/>
          </p:cNvCxnSpPr>
          <p:nvPr/>
        </p:nvCxnSpPr>
        <p:spPr>
          <a:xfrm>
            <a:off x="2465095" y="5094210"/>
            <a:ext cx="3063613" cy="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26554" y="5589240"/>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软件体系结构如何体现了高层和抽象的特征？这里的设计元素是什么？</a:t>
            </a:r>
          </a:p>
        </p:txBody>
      </p:sp>
      <p:pic>
        <p:nvPicPr>
          <p:cNvPr id="27" name="图片 26"/>
          <p:cNvPicPr>
            <a:picLocks noChangeAspect="1"/>
          </p:cNvPicPr>
          <p:nvPr/>
        </p:nvPicPr>
        <p:blipFill>
          <a:blip r:embed="rId2"/>
          <a:stretch>
            <a:fillRect/>
          </a:stretch>
        </p:blipFill>
        <p:spPr>
          <a:xfrm>
            <a:off x="10726686" y="5506884"/>
            <a:ext cx="1035673" cy="1046205"/>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包的作用</a:t>
            </a:r>
          </a:p>
        </p:txBody>
      </p:sp>
      <p:sp>
        <p:nvSpPr>
          <p:cNvPr id="2" name="内容占位符 1"/>
          <p:cNvSpPr>
            <a:spLocks noGrp="1"/>
          </p:cNvSpPr>
          <p:nvPr>
            <p:ph idx="1"/>
          </p:nvPr>
        </p:nvSpPr>
        <p:spPr/>
        <p:txBody>
          <a:bodyPr/>
          <a:lstStyle/>
          <a:p>
            <a:pPr lvl="0"/>
            <a:r>
              <a:rPr lang="zh-CN" altLang="zh-CN" dirty="0"/>
              <a:t>作为</a:t>
            </a:r>
            <a:r>
              <a:rPr lang="zh-CN" altLang="zh-CN" dirty="0">
                <a:solidFill>
                  <a:srgbClr val="C00000"/>
                </a:solidFill>
              </a:rPr>
              <a:t>软件模型</a:t>
            </a:r>
            <a:r>
              <a:rPr lang="zh-CN" altLang="zh-CN" dirty="0"/>
              <a:t>的组织单元</a:t>
            </a:r>
            <a:endParaRPr lang="en-US" altLang="zh-CN" dirty="0"/>
          </a:p>
          <a:p>
            <a:pPr lvl="1"/>
            <a:r>
              <a:rPr lang="zh-CN" altLang="zh-CN" dirty="0"/>
              <a:t>将大型软件系统划分成不同包，以构建各类模型</a:t>
            </a:r>
          </a:p>
          <a:p>
            <a:pPr lvl="0"/>
            <a:r>
              <a:rPr lang="zh-CN" altLang="zh-CN" dirty="0"/>
              <a:t>作为</a:t>
            </a:r>
            <a:r>
              <a:rPr lang="zh-CN" altLang="zh-CN" dirty="0">
                <a:solidFill>
                  <a:srgbClr val="C00000"/>
                </a:solidFill>
              </a:rPr>
              <a:t>模型管理</a:t>
            </a:r>
            <a:r>
              <a:rPr lang="zh-CN" altLang="zh-CN" dirty="0"/>
              <a:t>的基本单元</a:t>
            </a:r>
            <a:endParaRPr lang="en-US" altLang="zh-CN" dirty="0"/>
          </a:p>
          <a:p>
            <a:pPr lvl="1"/>
            <a:r>
              <a:rPr lang="zh-CN" altLang="zh-CN" dirty="0"/>
              <a:t>以包为单位分派开发任务安排计划，包是天然的基本处理单元</a:t>
            </a:r>
          </a:p>
          <a:p>
            <a:pPr lvl="0"/>
            <a:r>
              <a:rPr lang="zh-CN" altLang="zh-CN" dirty="0"/>
              <a:t>作为系统</a:t>
            </a:r>
            <a:r>
              <a:rPr lang="zh-CN" altLang="zh-CN" dirty="0">
                <a:solidFill>
                  <a:srgbClr val="C00000"/>
                </a:solidFill>
              </a:rPr>
              <a:t>高层结构</a:t>
            </a:r>
            <a:r>
              <a:rPr lang="zh-CN" altLang="zh-CN" dirty="0"/>
              <a:t>中的组成元素。</a:t>
            </a:r>
            <a:endParaRPr lang="en-US" altLang="zh-CN" dirty="0"/>
          </a:p>
          <a:p>
            <a:pPr lvl="1"/>
            <a:r>
              <a:rPr lang="zh-CN" altLang="zh-CN" dirty="0"/>
              <a:t>逐级细分的包才是软件高层结构中恰当的组成元素</a:t>
            </a:r>
            <a:endParaRPr lang="en-US" altLang="zh-CN" dirty="0"/>
          </a:p>
          <a:p>
            <a:r>
              <a:rPr lang="zh-CN" altLang="zh-CN" dirty="0"/>
              <a:t>作为</a:t>
            </a:r>
            <a:r>
              <a:rPr lang="zh-CN" altLang="zh-CN" dirty="0">
                <a:solidFill>
                  <a:srgbClr val="C00000"/>
                </a:solidFill>
              </a:rPr>
              <a:t>访问控制</a:t>
            </a:r>
            <a:r>
              <a:rPr lang="zh-CN" altLang="zh-CN" dirty="0"/>
              <a:t>的基本手段</a:t>
            </a:r>
            <a:endParaRPr lang="en-US" altLang="zh-CN" dirty="0"/>
          </a:p>
          <a:p>
            <a:pPr lvl="1"/>
            <a:r>
              <a:rPr lang="zh-CN" altLang="zh-CN" dirty="0"/>
              <a:t>将包视为名字空间，每个模型元素可通过在其名称之前拼接包名，构成全系统范围内的唯一限定名来指称它，正如在文件系统中以文件的全路径名来唯一地指称一个文件</a:t>
            </a:r>
            <a:endParaRPr lang="zh-CN" alt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示例</a:t>
            </a:r>
            <a:r>
              <a:rPr lang="zh-CN" altLang="en-US" dirty="0">
                <a:effectLst/>
              </a:rPr>
              <a:t>：</a:t>
            </a:r>
            <a:r>
              <a:rPr lang="zh-CN" altLang="zh-CN" dirty="0">
                <a:effectLst/>
              </a:rPr>
              <a:t>包图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nvPicPr>
        <p:blipFill>
          <a:blip r:embed="rId2"/>
          <a:stretch>
            <a:fillRect/>
          </a:stretch>
        </p:blipFill>
        <p:spPr>
          <a:xfrm>
            <a:off x="442578" y="800708"/>
            <a:ext cx="6223770" cy="5652628"/>
          </a:xfrm>
          <a:prstGeom prst="rect">
            <a:avLst/>
          </a:prstGeom>
        </p:spPr>
      </p:pic>
      <p:pic>
        <p:nvPicPr>
          <p:cNvPr id="9" name="图片 8"/>
          <p:cNvPicPr/>
          <p:nvPr/>
        </p:nvPicPr>
        <p:blipFill>
          <a:blip r:embed="rId3"/>
          <a:stretch>
            <a:fillRect/>
          </a:stretch>
        </p:blipFill>
        <p:spPr>
          <a:xfrm>
            <a:off x="8075426" y="804095"/>
            <a:ext cx="2916324" cy="5649241"/>
          </a:xfrm>
          <a:prstGeom prst="rect">
            <a:avLst/>
          </a:prstGeom>
          <a:ln w="6350">
            <a:solidFill>
              <a:schemeClr val="tx1"/>
            </a:solid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a:t>1.4.2 </a:t>
            </a:r>
            <a:r>
              <a:rPr lang="zh-CN" altLang="en-US" dirty="0"/>
              <a:t>构件图</a:t>
            </a:r>
          </a:p>
        </p:txBody>
      </p:sp>
      <p:graphicFrame>
        <p:nvGraphicFramePr>
          <p:cNvPr id="2" name="表格 1"/>
          <p:cNvGraphicFramePr/>
          <p:nvPr/>
        </p:nvGraphicFramePr>
        <p:xfrm>
          <a:off x="658602" y="1066702"/>
          <a:ext cx="11053228" cy="5481935"/>
        </p:xfrm>
        <a:graphic>
          <a:graphicData uri="http://schemas.openxmlformats.org/drawingml/2006/table">
            <a:tbl>
              <a:tblPr firstRow="1" bandRow="1">
                <a:tableStyleId>{5940675A-B579-460E-94D1-54222C63F5DA}</a:tableStyleId>
              </a:tblPr>
              <a:tblGrid>
                <a:gridCol w="1088216"/>
                <a:gridCol w="4896550"/>
                <a:gridCol w="5068462"/>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kern="1200"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结构</a:t>
                      </a:r>
                      <a:endParaRPr lang="en-US" sz="2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类图（class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构件图</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(component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其</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依赖关系</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构件图</a:t>
            </a:r>
          </a:p>
        </p:txBody>
      </p:sp>
      <p:sp>
        <p:nvSpPr>
          <p:cNvPr id="2" name="内容占位符 1"/>
          <p:cNvSpPr>
            <a:spLocks noGrp="1"/>
          </p:cNvSpPr>
          <p:nvPr>
            <p:ph idx="1"/>
          </p:nvPr>
        </p:nvSpPr>
        <p:spPr/>
        <p:txBody>
          <a:bodyPr/>
          <a:lstStyle/>
          <a:p>
            <a:r>
              <a:rPr lang="zh-CN" altLang="en-US" dirty="0"/>
              <a:t>功效</a:t>
            </a:r>
            <a:endParaRPr lang="en-US" altLang="zh-CN" dirty="0"/>
          </a:p>
          <a:p>
            <a:pPr lvl="1"/>
            <a:r>
              <a:rPr lang="zh-CN" altLang="zh-CN" dirty="0"/>
              <a:t>描述软件系统中</a:t>
            </a:r>
            <a:r>
              <a:rPr lang="zh-CN" altLang="zh-CN" b="1" dirty="0">
                <a:solidFill>
                  <a:srgbClr val="C00000"/>
                </a:solidFill>
              </a:rPr>
              <a:t>构件</a:t>
            </a:r>
            <a:r>
              <a:rPr lang="zh-CN" altLang="zh-CN" dirty="0"/>
              <a:t>及构件间的</a:t>
            </a:r>
            <a:r>
              <a:rPr lang="zh-CN" altLang="zh-CN" b="1" dirty="0">
                <a:solidFill>
                  <a:srgbClr val="C00000"/>
                </a:solidFill>
              </a:rPr>
              <a:t>构成和依赖</a:t>
            </a:r>
            <a:r>
              <a:rPr lang="zh-CN" altLang="zh-CN" dirty="0"/>
              <a:t>关系</a:t>
            </a:r>
            <a:endParaRPr lang="en-US" altLang="zh-CN" dirty="0"/>
          </a:p>
          <a:p>
            <a:pPr lvl="1"/>
            <a:endParaRPr lang="en-US" altLang="zh-CN" dirty="0"/>
          </a:p>
          <a:p>
            <a:r>
              <a:rPr lang="zh-CN" altLang="en-US" dirty="0"/>
              <a:t>图的构成</a:t>
            </a:r>
            <a:endParaRPr lang="en-US" altLang="zh-CN" dirty="0"/>
          </a:p>
          <a:p>
            <a:pPr lvl="1"/>
            <a:r>
              <a:rPr lang="zh-CN" altLang="en-US" b="1" dirty="0">
                <a:solidFill>
                  <a:srgbClr val="C00000"/>
                </a:solidFill>
              </a:rPr>
              <a:t>节点</a:t>
            </a:r>
            <a:r>
              <a:rPr lang="zh-CN" altLang="en-US" dirty="0"/>
              <a:t>：构件，具有对外接口、可分离和独立功能物理模块</a:t>
            </a:r>
            <a:endParaRPr lang="en-US" altLang="zh-CN" dirty="0"/>
          </a:p>
          <a:p>
            <a:pPr lvl="1"/>
            <a:r>
              <a:rPr lang="zh-CN" altLang="en-US" b="1" dirty="0">
                <a:solidFill>
                  <a:srgbClr val="C00000"/>
                </a:solidFill>
              </a:rPr>
              <a:t>边</a:t>
            </a:r>
            <a:r>
              <a:rPr lang="zh-CN" altLang="en-US" dirty="0"/>
              <a:t>：构件间的依赖关系</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构件及其接口</a:t>
            </a:r>
            <a:endParaRPr lang="zh-CN" altLang="en-US" dirty="0"/>
          </a:p>
        </p:txBody>
      </p:sp>
      <p:sp>
        <p:nvSpPr>
          <p:cNvPr id="2" name="内容占位符 1"/>
          <p:cNvSpPr>
            <a:spLocks noGrp="1"/>
          </p:cNvSpPr>
          <p:nvPr>
            <p:ph idx="1"/>
          </p:nvPr>
        </p:nvSpPr>
        <p:spPr>
          <a:xfrm>
            <a:off x="539750" y="1125538"/>
            <a:ext cx="10920052" cy="5283200"/>
          </a:xfrm>
        </p:spPr>
        <p:txBody>
          <a:bodyPr>
            <a:normAutofit fontScale="92500" lnSpcReduction="10000"/>
          </a:bodyPr>
          <a:lstStyle/>
          <a:p>
            <a:r>
              <a:rPr lang="zh-CN" altLang="zh-CN" dirty="0"/>
              <a:t>构件</a:t>
            </a:r>
          </a:p>
          <a:p>
            <a:pPr lvl="1"/>
            <a:r>
              <a:rPr lang="zh-CN" altLang="en-US" dirty="0">
                <a:sym typeface="+mn-ea"/>
              </a:rPr>
              <a:t>一个或者多个可独立部署的</a:t>
            </a:r>
            <a:r>
              <a:rPr lang="zh-CN" altLang="en-US" b="1" dirty="0">
                <a:solidFill>
                  <a:srgbClr val="C00000"/>
                </a:solidFill>
                <a:sym typeface="+mn-ea"/>
              </a:rPr>
              <a:t>执行码文件</a:t>
            </a:r>
            <a:endParaRPr lang="zh-CN" altLang="zh-CN" b="1" dirty="0">
              <a:solidFill>
                <a:srgbClr val="C00000"/>
              </a:solidFill>
            </a:endParaRPr>
          </a:p>
          <a:p>
            <a:pPr lvl="1"/>
            <a:r>
              <a:rPr lang="zh-CN" altLang="zh-CN" dirty="0"/>
              <a:t>具有精确定义的</a:t>
            </a:r>
            <a:r>
              <a:rPr lang="zh-CN" altLang="zh-CN" b="1" dirty="0">
                <a:solidFill>
                  <a:srgbClr val="C00000"/>
                </a:solidFill>
                <a:sym typeface="+mn-ea"/>
              </a:rPr>
              <a:t>供给接口和需求接口</a:t>
            </a:r>
            <a:endParaRPr lang="zh-CN" altLang="zh-CN" dirty="0">
              <a:solidFill>
                <a:srgbClr val="C00000"/>
              </a:solidFill>
            </a:endParaRPr>
          </a:p>
          <a:p>
            <a:pPr lvl="1"/>
            <a:r>
              <a:rPr lang="zh-CN" altLang="en-US" b="1" dirty="0">
                <a:solidFill>
                  <a:srgbClr val="C00000"/>
                </a:solidFill>
              </a:rPr>
              <a:t>可分离</a:t>
            </a:r>
            <a:r>
              <a:rPr lang="zh-CN" altLang="en-US" dirty="0"/>
              <a:t>，接口和实现分离</a:t>
            </a:r>
            <a:endParaRPr lang="en-US" altLang="zh-CN" dirty="0"/>
          </a:p>
          <a:p>
            <a:pPr lvl="1"/>
            <a:r>
              <a:rPr lang="zh-CN" altLang="en-US" b="1" dirty="0">
                <a:solidFill>
                  <a:srgbClr val="C00000"/>
                </a:solidFill>
              </a:rPr>
              <a:t>可替换</a:t>
            </a:r>
            <a:r>
              <a:rPr lang="zh-CN" altLang="en-US" dirty="0"/>
              <a:t>，构件实例可被任何实现相同接口的同一构件实例所替换</a:t>
            </a:r>
            <a:endParaRPr lang="en-US" altLang="zh-CN" dirty="0"/>
          </a:p>
          <a:p>
            <a:pPr lvl="1"/>
            <a:endParaRPr lang="en-US" altLang="zh-CN" dirty="0"/>
          </a:p>
          <a:p>
            <a:r>
              <a:rPr lang="zh-CN" altLang="zh-CN" dirty="0"/>
              <a:t>接口</a:t>
            </a:r>
          </a:p>
          <a:p>
            <a:pPr lvl="1"/>
            <a:r>
              <a:rPr lang="zh-CN" altLang="zh-CN" dirty="0"/>
              <a:t>一组操作 和</a:t>
            </a:r>
            <a:r>
              <a:rPr lang="en-US" altLang="zh-CN" dirty="0"/>
              <a:t>/</a:t>
            </a:r>
            <a:r>
              <a:rPr lang="zh-CN" altLang="zh-CN" dirty="0"/>
              <a:t>或 属性的说明（不含操作的实现），它用作服务提供方和使用方之间的协议</a:t>
            </a:r>
            <a:endParaRPr lang="en-US" altLang="zh-CN" dirty="0"/>
          </a:p>
          <a:p>
            <a:pPr lvl="1"/>
            <a:r>
              <a:rPr lang="zh-CN" altLang="zh-CN" dirty="0"/>
              <a:t>每个构件还可以定义一些端口（</a:t>
            </a:r>
            <a:r>
              <a:rPr lang="en-US" altLang="zh-CN" dirty="0"/>
              <a:t>port</a:t>
            </a:r>
            <a:r>
              <a:rPr lang="zh-CN" altLang="zh-CN" dirty="0"/>
              <a:t>），每个端口绑定了一组</a:t>
            </a:r>
            <a:r>
              <a:rPr lang="zh-CN" altLang="zh-CN" b="1" dirty="0">
                <a:solidFill>
                  <a:srgbClr val="C00000"/>
                </a:solidFill>
              </a:rPr>
              <a:t>供给接口和</a:t>
            </a:r>
            <a:r>
              <a:rPr lang="en-US" altLang="zh-CN" b="1" dirty="0">
                <a:solidFill>
                  <a:srgbClr val="C00000"/>
                </a:solidFill>
              </a:rPr>
              <a:t>/</a:t>
            </a:r>
            <a:r>
              <a:rPr lang="zh-CN" altLang="zh-CN" b="1" dirty="0">
                <a:solidFill>
                  <a:srgbClr val="C00000"/>
                </a:solidFill>
              </a:rPr>
              <a:t>或需求接口</a:t>
            </a:r>
            <a:endParaRPr lang="zh-CN" altLang="en-US" b="1" dirty="0">
              <a:solidFill>
                <a:srgbClr val="C00000"/>
              </a:solidFill>
            </a:endParaRPr>
          </a:p>
          <a:p>
            <a:pPr lvl="1"/>
            <a:r>
              <a:rPr lang="zh-CN" altLang="zh-CN" dirty="0"/>
              <a:t>接口由类或构件实现</a:t>
            </a:r>
            <a:endParaRPr lang="en-US" altLang="zh-CN" dirty="0"/>
          </a:p>
          <a:p>
            <a:endParaRPr lang="en-US" altLang="zh-CN"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34</a:t>
            </a:fld>
            <a:endParaRPr lang="en-US" altLang="zh-CN"/>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构件和接口的表示</a:t>
            </a:r>
          </a:p>
        </p:txBody>
      </p:sp>
      <p:sp>
        <p:nvSpPr>
          <p:cNvPr id="2" name="内容占位符 1"/>
          <p:cNvSpPr>
            <a:spLocks noGrp="1"/>
          </p:cNvSpPr>
          <p:nvPr>
            <p:ph idx="1"/>
          </p:nvPr>
        </p:nvSpPr>
        <p:spPr/>
        <p:txBody>
          <a:bodyPr/>
          <a:lstStyle/>
          <a:p>
            <a:r>
              <a:rPr lang="zh-CN" altLang="en-US" dirty="0"/>
              <a:t>构件的三种图元</a:t>
            </a:r>
            <a:endParaRPr lang="en-US" altLang="zh-CN" dirty="0"/>
          </a:p>
          <a:p>
            <a:endParaRPr lang="en-US" altLang="zh-CN" dirty="0"/>
          </a:p>
          <a:p>
            <a:endParaRPr lang="en-US" altLang="zh-CN" dirty="0"/>
          </a:p>
          <a:p>
            <a:endParaRPr lang="en-US" altLang="zh-CN" dirty="0"/>
          </a:p>
          <a:p>
            <a:r>
              <a:rPr lang="zh-CN" altLang="zh-CN" dirty="0"/>
              <a:t>构件及其接口的两种表示方法</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494807" y="2204864"/>
          <a:ext cx="7092109" cy="864096"/>
        </p:xfrm>
        <a:graphic>
          <a:graphicData uri="http://schemas.openxmlformats.org/presentationml/2006/ole">
            <mc:AlternateContent xmlns:mc="http://schemas.openxmlformats.org/markup-compatibility/2006">
              <mc:Choice xmlns:v="urn:schemas-microsoft-com:vml" Requires="v">
                <p:oleObj spid="_x0000_s4118" name="Visio" r:id="rId3" imgW="4152900" imgH="514350" progId="Visio.Drawing.11">
                  <p:embed/>
                </p:oleObj>
              </mc:Choice>
              <mc:Fallback>
                <p:oleObj name="Visio" r:id="rId3" imgW="4152900" imgH="51435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4807" y="2204864"/>
                        <a:ext cx="7092109" cy="864096"/>
                      </a:xfrm>
                      <a:prstGeom prst="rect">
                        <a:avLst/>
                      </a:prstGeom>
                      <a:noFill/>
                    </p:spPr>
                  </p:pic>
                </p:oleObj>
              </mc:Fallback>
            </mc:AlternateContent>
          </a:graphicData>
        </a:graphic>
      </p:graphicFrame>
      <p:sp>
        <p:nvSpPr>
          <p:cNvPr id="8"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569356" y="4148286"/>
          <a:ext cx="7691090" cy="2233042"/>
        </p:xfrm>
        <a:graphic>
          <a:graphicData uri="http://schemas.openxmlformats.org/presentationml/2006/ole">
            <mc:AlternateContent xmlns:mc="http://schemas.openxmlformats.org/markup-compatibility/2006">
              <mc:Choice xmlns:v="urn:schemas-microsoft-com:vml" Requires="v">
                <p:oleObj spid="_x0000_s4119" name="Visio" r:id="rId5" imgW="5133975" imgH="1304925" progId="Visio.Drawing.11">
                  <p:embed/>
                </p:oleObj>
              </mc:Choice>
              <mc:Fallback>
                <p:oleObj name="Visio" r:id="rId5" imgW="5133975" imgH="1304925" progId="Visio.Drawing.11">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356" y="4148286"/>
                        <a:ext cx="7691090" cy="2233042"/>
                      </a:xfrm>
                      <a:prstGeom prst="rect">
                        <a:avLst/>
                      </a:prstGeom>
                      <a:noFill/>
                    </p:spPr>
                  </p:pic>
                </p:oleObj>
              </mc:Fallback>
            </mc:AlternateContent>
          </a:graphicData>
        </a:graphic>
      </p:graphicFrame>
      <p:sp>
        <p:nvSpPr>
          <p:cNvPr id="10" name="Rectangle 6"/>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a:graphicFrameLocks noChangeAspect="1"/>
          </p:cNvGraphicFramePr>
          <p:nvPr/>
        </p:nvGraphicFramePr>
        <p:xfrm>
          <a:off x="4583038" y="5553236"/>
          <a:ext cx="6356449" cy="936104"/>
        </p:xfrm>
        <a:graphic>
          <a:graphicData uri="http://schemas.openxmlformats.org/presentationml/2006/ole">
            <mc:AlternateContent xmlns:mc="http://schemas.openxmlformats.org/markup-compatibility/2006">
              <mc:Choice xmlns:v="urn:schemas-microsoft-com:vml" Requires="v">
                <p:oleObj spid="_x0000_s4120" name="Visio" r:id="rId7" imgW="3112135" imgH="464820" progId="Visio.Drawing.11">
                  <p:embed/>
                </p:oleObj>
              </mc:Choice>
              <mc:Fallback>
                <p:oleObj name="Visio" r:id="rId7" imgW="3112135" imgH="464820" progId="Visio.Drawing.11">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3038" y="5553236"/>
                        <a:ext cx="6356449" cy="936104"/>
                      </a:xfrm>
                      <a:prstGeom prst="rect">
                        <a:avLst/>
                      </a:prstGeom>
                      <a:noFill/>
                    </p:spPr>
                  </p:pic>
                </p:oleObj>
              </mc:Fallback>
            </mc:AlternateContent>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示例：构件图</a:t>
            </a:r>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a:t>©Copyright Xinjun Mao</a:t>
            </a:r>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36</a:t>
            </a:fld>
            <a:endParaRPr lang="en-US" altLang="zh-CN"/>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874626" y="1196752"/>
          <a:ext cx="10718761" cy="4140460"/>
        </p:xfrm>
        <a:graphic>
          <a:graphicData uri="http://schemas.openxmlformats.org/presentationml/2006/ole">
            <mc:AlternateContent xmlns:mc="http://schemas.openxmlformats.org/markup-compatibility/2006">
              <mc:Choice xmlns:v="urn:schemas-microsoft-com:vml" Requires="v">
                <p:oleObj spid="_x0000_s5130" name="Visio" r:id="rId3" imgW="4549775" imgH="1762125" progId="Visio.Drawing.11">
                  <p:embed/>
                </p:oleObj>
              </mc:Choice>
              <mc:Fallback>
                <p:oleObj name="Visio" r:id="rId3" imgW="4549775" imgH="176212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626" y="1196752"/>
                        <a:ext cx="10718761" cy="4140460"/>
                      </a:xfrm>
                      <a:prstGeom prst="rect">
                        <a:avLst/>
                      </a:prstGeom>
                      <a:noFill/>
                    </p:spPr>
                  </p:pic>
                </p:oleObj>
              </mc:Fallback>
            </mc:AlternateContent>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示例：构件图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36531" y="819845"/>
          <a:ext cx="9145016" cy="5577230"/>
        </p:xfrm>
        <a:graphic>
          <a:graphicData uri="http://schemas.openxmlformats.org/presentationml/2006/ole">
            <mc:AlternateContent xmlns:mc="http://schemas.openxmlformats.org/markup-compatibility/2006">
              <mc:Choice xmlns:v="urn:schemas-microsoft-com:vml" Requires="v">
                <p:oleObj spid="_x0000_s6154" name="Visio" r:id="rId3" imgW="3296285" imgH="2012950" progId="Visio.Drawing.11">
                  <p:embed/>
                </p:oleObj>
              </mc:Choice>
              <mc:Fallback>
                <p:oleObj name="Visio" r:id="rId3" imgW="3296285" imgH="201295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31" y="819845"/>
                        <a:ext cx="9145016" cy="5577230"/>
                      </a:xfrm>
                      <a:prstGeom prst="rect">
                        <a:avLst/>
                      </a:prstGeom>
                      <a:noFill/>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a:t>1.4.3 </a:t>
            </a:r>
            <a:r>
              <a:rPr lang="zh-CN" altLang="en-US" dirty="0"/>
              <a:t>部署图</a:t>
            </a:r>
          </a:p>
        </p:txBody>
      </p:sp>
      <p:graphicFrame>
        <p:nvGraphicFramePr>
          <p:cNvPr id="2" name="表格 1"/>
          <p:cNvGraphicFramePr/>
          <p:nvPr/>
        </p:nvGraphicFramePr>
        <p:xfrm>
          <a:off x="622598" y="961900"/>
          <a:ext cx="11125237" cy="5573381"/>
        </p:xfrm>
        <a:graphic>
          <a:graphicData uri="http://schemas.openxmlformats.org/drawingml/2006/table">
            <a:tbl>
              <a:tblPr firstRow="1" bandRow="1">
                <a:tableStyleId>{5940675A-B579-460E-94D1-54222C63F5DA}</a:tableStyleId>
              </a:tblPr>
              <a:tblGrid>
                <a:gridCol w="1095306"/>
                <a:gridCol w="4928449"/>
                <a:gridCol w="5101482"/>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r>
                        <a:rPr 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结构</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altLang="zh-CN" sz="2400" b="0" dirty="0">
                        <a:solidFill>
                          <a:srgbClr val="000000"/>
                        </a:solidFill>
                        <a:latin typeface="Times New Roman" panose="02020603050405020304" pitchFamily="18" charset="0"/>
                        <a:ea typeface="微软雅黑" panose="020B0503020204020204"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dirty="0" err="1">
                          <a:solidFill>
                            <a:schemeClr val="tx1"/>
                          </a:solidFill>
                          <a:latin typeface="Times New Roman" panose="02020603050405020304" pitchFamily="18" charset="0"/>
                          <a:ea typeface="微软雅黑" panose="020B0503020204020204" charset="-122"/>
                          <a:cs typeface="Times New Roman" panose="02020603050405020304" pitchFamily="18" charset="0"/>
                        </a:rPr>
                        <a:t>类图（class</a:t>
                      </a:r>
                      <a:r>
                        <a:rPr lang="en-US" sz="2400" b="0" dirty="0">
                          <a:solidFill>
                            <a:schemeClr val="tx1"/>
                          </a:solidFill>
                          <a:latin typeface="Times New Roman" panose="02020603050405020304" pitchFamily="18" charset="0"/>
                          <a:ea typeface="微软雅黑" panose="020B0503020204020204" charset="-122"/>
                          <a:cs typeface="Times New Roman" panose="02020603050405020304" pitchFamily="18" charset="0"/>
                        </a:rPr>
                        <a:t> diagram）</a:t>
                      </a:r>
                      <a:endParaRPr lang="en-US" altLang="en-US" sz="2400" b="0"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其</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依赖关系</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marL="0" indent="0" algn="l" defTabSz="914400" rtl="0" eaLnBrk="1" latinLnBrk="0" hangingPunct="1">
                        <a:buNone/>
                      </a:pPr>
                      <a:r>
                        <a:rPr lang="en-US" sz="2400" b="1" kern="1200"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部署</a:t>
                      </a:r>
                      <a:endParaRPr lang="en-US" altLang="en-US" sz="2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部署图（deployment diagram）</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情况</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部署图</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功效</a:t>
            </a:r>
            <a:endParaRPr lang="en-US" altLang="zh-CN" dirty="0"/>
          </a:p>
          <a:p>
            <a:pPr lvl="1"/>
            <a:r>
              <a:rPr lang="zh-CN" altLang="zh-CN" dirty="0"/>
              <a:t>表示软件系统可执行工件</a:t>
            </a:r>
            <a:r>
              <a:rPr lang="en-US" altLang="zh-CN" dirty="0"/>
              <a:t>(artifact)</a:t>
            </a:r>
            <a:r>
              <a:rPr lang="zh-CN" altLang="zh-CN" dirty="0"/>
              <a:t>在运行环境中的部署和分布情况</a:t>
            </a:r>
            <a:endParaRPr lang="en-US" altLang="zh-CN" dirty="0"/>
          </a:p>
          <a:p>
            <a:pPr lvl="1"/>
            <a:r>
              <a:rPr lang="zh-CN" altLang="zh-CN" b="1" dirty="0">
                <a:solidFill>
                  <a:srgbClr val="C00000"/>
                </a:solidFill>
              </a:rPr>
              <a:t>工件</a:t>
            </a:r>
            <a:r>
              <a:rPr lang="zh-CN" altLang="zh-CN" dirty="0"/>
              <a:t>是指软件中相对独立的物理实现单元，如动态链接库（</a:t>
            </a:r>
            <a:r>
              <a:rPr lang="en-US" altLang="zh-CN" dirty="0"/>
              <a:t>DLL</a:t>
            </a:r>
            <a:r>
              <a:rPr lang="zh-CN" altLang="zh-CN" dirty="0"/>
              <a:t>）文件、</a:t>
            </a:r>
            <a:r>
              <a:rPr lang="en-US" altLang="zh-CN" dirty="0"/>
              <a:t>Java</a:t>
            </a:r>
            <a:r>
              <a:rPr lang="zh-CN" altLang="zh-CN" dirty="0"/>
              <a:t>类库（</a:t>
            </a:r>
            <a:r>
              <a:rPr lang="en-US" altLang="zh-CN" dirty="0"/>
              <a:t>jar</a:t>
            </a:r>
            <a:r>
              <a:rPr lang="zh-CN" altLang="zh-CN" dirty="0"/>
              <a:t>）文件</a:t>
            </a:r>
            <a:endParaRPr lang="en-US" altLang="zh-CN" dirty="0"/>
          </a:p>
          <a:p>
            <a:r>
              <a:rPr lang="zh-CN" altLang="zh-CN" dirty="0"/>
              <a:t>图的构成</a:t>
            </a:r>
          </a:p>
          <a:p>
            <a:pPr lvl="1"/>
            <a:r>
              <a:rPr lang="zh-CN" altLang="zh-CN" dirty="0"/>
              <a:t>节点：计算节点、工件、构件</a:t>
            </a:r>
          </a:p>
          <a:p>
            <a:pPr lvl="1"/>
            <a:r>
              <a:rPr lang="zh-CN" altLang="zh-CN" dirty="0"/>
              <a:t>边：通信和依赖</a:t>
            </a:r>
          </a:p>
          <a:p>
            <a:r>
              <a:rPr lang="zh-CN" altLang="zh-CN" dirty="0"/>
              <a:t>两种部署图</a:t>
            </a:r>
            <a:endParaRPr lang="en-US" altLang="zh-CN" dirty="0"/>
          </a:p>
          <a:p>
            <a:pPr lvl="1"/>
            <a:r>
              <a:rPr lang="zh-CN" altLang="zh-CN" dirty="0"/>
              <a:t>逻辑层面的</a:t>
            </a:r>
            <a:r>
              <a:rPr lang="zh-CN" altLang="zh-CN" b="1" dirty="0">
                <a:solidFill>
                  <a:srgbClr val="C00000"/>
                </a:solidFill>
              </a:rPr>
              <a:t>描述性部署图</a:t>
            </a:r>
            <a:r>
              <a:rPr lang="zh-CN" altLang="zh-CN" dirty="0"/>
              <a:t>描述软件的逻辑布局</a:t>
            </a:r>
            <a:endParaRPr lang="en-US" altLang="zh-CN" dirty="0"/>
          </a:p>
          <a:p>
            <a:pPr lvl="1"/>
            <a:r>
              <a:rPr lang="zh-CN" altLang="zh-CN" dirty="0"/>
              <a:t>物理层面的</a:t>
            </a:r>
            <a:r>
              <a:rPr lang="zh-CN" altLang="zh-CN" b="1" dirty="0">
                <a:solidFill>
                  <a:srgbClr val="C00000"/>
                </a:solidFill>
              </a:rPr>
              <a:t>实例性部署图</a:t>
            </a:r>
            <a:r>
              <a:rPr lang="zh-CN" altLang="zh-CN" dirty="0"/>
              <a:t>针对具体运行环境和特定的系统配置描述软件系统的物理部署情况</a:t>
            </a:r>
            <a:endParaRPr lang="en-US" altLang="zh-CN" dirty="0"/>
          </a:p>
        </p:txBody>
      </p:sp>
      <p:sp>
        <p:nvSpPr>
          <p:cNvPr id="3" name="日期占位符 2"/>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p>
        </p:txBody>
      </p:sp>
      <p:sp>
        <p:nvSpPr>
          <p:cNvPr id="4" name="灯片编号占位符 3"/>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39</a:t>
            </a:fld>
            <a:endParaRPr lang="en-US" altLang="zh-CN"/>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a:t>
            </a:r>
            <a:r>
              <a:rPr lang="zh-CN" altLang="en-US" dirty="0"/>
              <a:t>软件体系结构的设计元素</a:t>
            </a:r>
          </a:p>
        </p:txBody>
      </p:sp>
      <p:sp>
        <p:nvSpPr>
          <p:cNvPr id="2" name="内容占位符 1"/>
          <p:cNvSpPr>
            <a:spLocks noGrp="1"/>
          </p:cNvSpPr>
          <p:nvPr>
            <p:ph idx="1"/>
          </p:nvPr>
        </p:nvSpPr>
        <p:spPr/>
        <p:txBody>
          <a:bodyPr/>
          <a:lstStyle/>
          <a:p>
            <a:r>
              <a:rPr lang="zh-CN" altLang="en-US" b="1" dirty="0">
                <a:solidFill>
                  <a:srgbClr val="C00000"/>
                </a:solidFill>
              </a:rPr>
              <a:t>构件</a:t>
            </a:r>
            <a:r>
              <a:rPr lang="en-US" altLang="zh-CN" b="1" dirty="0">
                <a:solidFill>
                  <a:srgbClr val="C00000"/>
                </a:solidFill>
              </a:rPr>
              <a:t>(Component)</a:t>
            </a:r>
          </a:p>
          <a:p>
            <a:pPr lvl="1"/>
            <a:r>
              <a:rPr lang="zh-CN" altLang="en-US" dirty="0"/>
              <a:t>构成体系结构的基本功能部件</a:t>
            </a:r>
            <a:endParaRPr lang="en-US" altLang="zh-CN" dirty="0"/>
          </a:p>
          <a:p>
            <a:pPr lvl="1"/>
            <a:endParaRPr lang="en-US" altLang="zh-CN" dirty="0"/>
          </a:p>
          <a:p>
            <a:r>
              <a:rPr lang="zh-CN" altLang="zh-CN" b="1" dirty="0">
                <a:solidFill>
                  <a:srgbClr val="C00000"/>
                </a:solidFill>
              </a:rPr>
              <a:t>连接件</a:t>
            </a:r>
            <a:r>
              <a:rPr lang="en-US" altLang="zh-CN" b="1" dirty="0">
                <a:solidFill>
                  <a:srgbClr val="C00000"/>
                </a:solidFill>
              </a:rPr>
              <a:t>(Connector)</a:t>
            </a:r>
          </a:p>
          <a:p>
            <a:pPr lvl="1"/>
            <a:r>
              <a:rPr lang="zh-CN" altLang="zh-CN" dirty="0"/>
              <a:t>组件之间的连接和交互关系</a:t>
            </a:r>
            <a:endParaRPr lang="en-US" altLang="zh-CN" dirty="0"/>
          </a:p>
          <a:p>
            <a:pPr lvl="1"/>
            <a:endParaRPr lang="en-US" altLang="zh-CN" dirty="0"/>
          </a:p>
          <a:p>
            <a:r>
              <a:rPr lang="zh-CN" altLang="zh-CN" b="1" dirty="0">
                <a:solidFill>
                  <a:srgbClr val="C00000"/>
                </a:solidFill>
              </a:rPr>
              <a:t>约束</a:t>
            </a:r>
            <a:r>
              <a:rPr lang="en-US" altLang="zh-CN" b="1" dirty="0">
                <a:solidFill>
                  <a:srgbClr val="C00000"/>
                </a:solidFill>
              </a:rPr>
              <a:t>(Constraint)</a:t>
            </a:r>
          </a:p>
          <a:p>
            <a:pPr lvl="1"/>
            <a:r>
              <a:rPr lang="zh-CN" altLang="zh-CN" dirty="0"/>
              <a:t>组件中的元素应满足的条件以及组件经由连接件组装成更大模块时应满足的条件</a:t>
            </a:r>
            <a:endParaRPr lang="en-US" altLang="zh-CN" dirty="0"/>
          </a:p>
          <a:p>
            <a:endParaRPr lang="zh-CN" altLang="en-US" dirty="0"/>
          </a:p>
        </p:txBody>
      </p:sp>
      <p:grpSp>
        <p:nvGrpSpPr>
          <p:cNvPr id="30" name="组合 29"/>
          <p:cNvGrpSpPr/>
          <p:nvPr/>
        </p:nvGrpSpPr>
        <p:grpSpPr>
          <a:xfrm>
            <a:off x="6707274" y="1484784"/>
            <a:ext cx="4608512" cy="2844316"/>
            <a:chOff x="2926855" y="1736812"/>
            <a:chExt cx="4608512" cy="2844316"/>
          </a:xfrm>
        </p:grpSpPr>
        <p:sp>
          <p:nvSpPr>
            <p:cNvPr id="4" name="矩形 3"/>
            <p:cNvSpPr/>
            <p:nvPr/>
          </p:nvSpPr>
          <p:spPr>
            <a:xfrm>
              <a:off x="2926855" y="1736812"/>
              <a:ext cx="4608512" cy="2844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p:cNvSpPr/>
            <p:nvPr/>
          </p:nvSpPr>
          <p:spPr>
            <a:xfrm>
              <a:off x="3250891" y="231287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7" name="矩形: 圆角 6"/>
            <p:cNvSpPr/>
            <p:nvPr/>
          </p:nvSpPr>
          <p:spPr>
            <a:xfrm>
              <a:off x="4819643" y="232383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8" name="矩形: 圆角 7"/>
            <p:cNvSpPr/>
            <p:nvPr/>
          </p:nvSpPr>
          <p:spPr>
            <a:xfrm>
              <a:off x="3293187" y="393305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9" name="矩形: 圆角 8"/>
            <p:cNvSpPr/>
            <p:nvPr/>
          </p:nvSpPr>
          <p:spPr>
            <a:xfrm>
              <a:off x="6275227" y="1941705"/>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0" name="矩形: 圆角 9"/>
            <p:cNvSpPr/>
            <p:nvPr/>
          </p:nvSpPr>
          <p:spPr>
            <a:xfrm>
              <a:off x="6261370" y="3015769"/>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2" name="矩形: 圆角 11"/>
            <p:cNvSpPr/>
            <p:nvPr/>
          </p:nvSpPr>
          <p:spPr>
            <a:xfrm>
              <a:off x="6254010" y="3959730"/>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M</a:t>
              </a:r>
              <a:endParaRPr lang="zh-CN" altLang="en-US" dirty="0"/>
            </a:p>
          </p:txBody>
        </p:sp>
        <p:cxnSp>
          <p:nvCxnSpPr>
            <p:cNvPr id="15" name="直接箭头连接符 14"/>
            <p:cNvCxnSpPr>
              <a:stCxn id="6" idx="3"/>
              <a:endCxn id="7" idx="1"/>
            </p:cNvCxnSpPr>
            <p:nvPr/>
          </p:nvCxnSpPr>
          <p:spPr>
            <a:xfrm>
              <a:off x="4114987" y="2564904"/>
              <a:ext cx="704656" cy="1096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0"/>
              <a:endCxn id="9" idx="1"/>
            </p:cNvCxnSpPr>
            <p:nvPr/>
          </p:nvCxnSpPr>
          <p:spPr>
            <a:xfrm flipV="1">
              <a:off x="5251691" y="2193733"/>
              <a:ext cx="1023536" cy="130103"/>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p:cNvCxnSpPr>
            <p:nvPr/>
          </p:nvCxnSpPr>
          <p:spPr>
            <a:xfrm>
              <a:off x="6707275" y="2445761"/>
              <a:ext cx="5158" cy="570008"/>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2"/>
              <a:endCxn id="12" idx="0"/>
            </p:cNvCxnSpPr>
            <p:nvPr/>
          </p:nvCxnSpPr>
          <p:spPr>
            <a:xfrm flipH="1">
              <a:off x="6686058" y="3519825"/>
              <a:ext cx="7360" cy="43990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2"/>
              <a:endCxn id="10" idx="1"/>
            </p:cNvCxnSpPr>
            <p:nvPr/>
          </p:nvCxnSpPr>
          <p:spPr>
            <a:xfrm>
              <a:off x="5251691" y="2827892"/>
              <a:ext cx="1009679" cy="43990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1"/>
              <a:endCxn id="8" idx="3"/>
            </p:cNvCxnSpPr>
            <p:nvPr/>
          </p:nvCxnSpPr>
          <p:spPr>
            <a:xfrm flipH="1">
              <a:off x="4157283" y="3267797"/>
              <a:ext cx="2104087" cy="917287"/>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2" idx="1"/>
            </p:cNvCxnSpPr>
            <p:nvPr/>
          </p:nvCxnSpPr>
          <p:spPr>
            <a:xfrm>
              <a:off x="4157283" y="4185084"/>
              <a:ext cx="2096727" cy="26674"/>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描述性部署图</a:t>
            </a:r>
            <a:r>
              <a:rPr lang="zh-CN" altLang="en-US" dirty="0"/>
              <a:t>的节点</a:t>
            </a:r>
          </a:p>
        </p:txBody>
      </p:sp>
      <p:sp>
        <p:nvSpPr>
          <p:cNvPr id="2" name="内容占位符 1"/>
          <p:cNvSpPr>
            <a:spLocks noGrp="1"/>
          </p:cNvSpPr>
          <p:nvPr>
            <p:ph idx="1"/>
          </p:nvPr>
        </p:nvSpPr>
        <p:spPr/>
        <p:txBody>
          <a:bodyPr>
            <a:normAutofit fontScale="92500" lnSpcReduction="10000"/>
          </a:bodyPr>
          <a:lstStyle/>
          <a:p>
            <a:pPr lvl="0"/>
            <a:r>
              <a:rPr lang="zh-CN" altLang="zh-CN" dirty="0"/>
              <a:t>节点</a:t>
            </a:r>
            <a:endParaRPr lang="en-US" altLang="zh-CN" dirty="0"/>
          </a:p>
          <a:p>
            <a:pPr lvl="1"/>
            <a:r>
              <a:rPr lang="zh-CN" altLang="zh-CN" dirty="0"/>
              <a:t>表示软件运行环境中的一组</a:t>
            </a:r>
            <a:r>
              <a:rPr lang="zh-CN" altLang="zh-CN" b="1" dirty="0">
                <a:solidFill>
                  <a:srgbClr val="C00000"/>
                </a:solidFill>
              </a:rPr>
              <a:t>计算资源</a:t>
            </a:r>
            <a:r>
              <a:rPr lang="zh-CN" altLang="zh-CN" dirty="0"/>
              <a:t>（如</a:t>
            </a:r>
            <a:r>
              <a:rPr lang="en-US" altLang="zh-CN" dirty="0"/>
              <a:t>Web</a:t>
            </a:r>
            <a:r>
              <a:rPr lang="zh-CN" altLang="zh-CN" dirty="0"/>
              <a:t>服务器、应用服务器、数据库服务器等），软件工件驻留于其中，并依赖其提供的基础服务</a:t>
            </a:r>
          </a:p>
          <a:p>
            <a:pPr lvl="0"/>
            <a:r>
              <a:rPr lang="zh-CN" altLang="zh-CN" dirty="0"/>
              <a:t>工件</a:t>
            </a:r>
            <a:endParaRPr lang="en-US" altLang="zh-CN" dirty="0"/>
          </a:p>
          <a:p>
            <a:pPr lvl="1"/>
            <a:r>
              <a:rPr lang="zh-CN" altLang="zh-CN" dirty="0"/>
              <a:t>以构造型</a:t>
            </a:r>
            <a:r>
              <a:rPr lang="en-US" altLang="zh-CN" dirty="0"/>
              <a:t>&lt;&lt;artifact&gt;&gt;</a:t>
            </a:r>
            <a:r>
              <a:rPr lang="zh-CN" altLang="zh-CN" dirty="0"/>
              <a:t>标识</a:t>
            </a:r>
            <a:r>
              <a:rPr lang="zh-CN" altLang="en-US" dirty="0"/>
              <a:t>，</a:t>
            </a:r>
            <a:r>
              <a:rPr lang="zh-CN" altLang="zh-CN" dirty="0"/>
              <a:t>工件位于节点图元之内</a:t>
            </a:r>
          </a:p>
          <a:p>
            <a:pPr lvl="0"/>
            <a:r>
              <a:rPr lang="zh-CN" altLang="zh-CN" dirty="0"/>
              <a:t>构件</a:t>
            </a:r>
            <a:endParaRPr lang="en-US" altLang="zh-CN" dirty="0"/>
          </a:p>
          <a:p>
            <a:pPr lvl="1"/>
            <a:r>
              <a:rPr lang="zh-CN" altLang="zh-CN" dirty="0"/>
              <a:t>位于节点之内的构件表示该构件部署于相应节点，位于节点之外的构件主要用来指明工件与构件之间的依赖关系</a:t>
            </a:r>
          </a:p>
          <a:p>
            <a:r>
              <a:rPr lang="zh-CN" altLang="zh-CN" dirty="0"/>
              <a:t>与用例有关的执行者</a:t>
            </a:r>
            <a:endParaRPr lang="en-US" altLang="zh-CN" dirty="0"/>
          </a:p>
          <a:p>
            <a:pPr lvl="1"/>
            <a:r>
              <a:rPr lang="zh-CN" altLang="zh-CN" dirty="0"/>
              <a:t>在部署图中引入执行者意在强调执行者与部署于节点中的工件之间的使用关系及信息交互</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描述性部署图</a:t>
            </a:r>
            <a:r>
              <a:rPr lang="zh-CN" altLang="en-US"/>
              <a:t>的边</a:t>
            </a:r>
            <a:endParaRPr lang="zh-CN" altLang="en-US" dirty="0"/>
          </a:p>
        </p:txBody>
      </p:sp>
      <p:sp>
        <p:nvSpPr>
          <p:cNvPr id="2" name="内容占位符 1"/>
          <p:cNvSpPr>
            <a:spLocks noGrp="1"/>
          </p:cNvSpPr>
          <p:nvPr>
            <p:ph idx="1"/>
          </p:nvPr>
        </p:nvSpPr>
        <p:spPr/>
        <p:txBody>
          <a:bodyPr>
            <a:normAutofit/>
          </a:bodyPr>
          <a:lstStyle/>
          <a:p>
            <a:pPr lvl="0"/>
            <a:r>
              <a:rPr lang="zh-CN" altLang="zh-CN"/>
              <a:t>节点之间的通信关联</a:t>
            </a:r>
            <a:endParaRPr lang="en-US" altLang="zh-CN"/>
          </a:p>
          <a:p>
            <a:pPr lvl="1"/>
            <a:r>
              <a:rPr lang="zh-CN" altLang="zh-CN"/>
              <a:t>表示两个节点间的通信连接</a:t>
            </a:r>
          </a:p>
          <a:p>
            <a:pPr lvl="0"/>
            <a:r>
              <a:rPr lang="zh-CN" altLang="zh-CN"/>
              <a:t>工件之间的依赖关系</a:t>
            </a:r>
            <a:endParaRPr lang="en-US" altLang="zh-CN"/>
          </a:p>
          <a:p>
            <a:pPr lvl="1"/>
            <a:r>
              <a:rPr lang="zh-CN" altLang="zh-CN"/>
              <a:t>如果工件定义了对外接口，那么应确保工件间的依赖关系表现为工件接口上的依赖关系，如此可降低工件之间的耦合度</a:t>
            </a:r>
          </a:p>
          <a:p>
            <a:pPr lvl="0"/>
            <a:r>
              <a:rPr lang="zh-CN" altLang="zh-CN"/>
              <a:t>工件与构件之间的依赖关系</a:t>
            </a:r>
            <a:endParaRPr lang="en-US" altLang="zh-CN"/>
          </a:p>
          <a:p>
            <a:pPr lvl="1"/>
            <a:r>
              <a:rPr lang="zh-CN" altLang="zh-CN"/>
              <a:t>表示工件具体实现了构件</a:t>
            </a:r>
          </a:p>
          <a:p>
            <a:pPr lvl="0"/>
            <a:r>
              <a:rPr lang="zh-CN" altLang="zh-CN"/>
              <a:t>用例执行者与工件之间的依赖关系</a:t>
            </a:r>
            <a:endParaRPr lang="en-US" altLang="zh-CN"/>
          </a:p>
          <a:p>
            <a:pPr lvl="1"/>
            <a:r>
              <a:rPr lang="zh-CN" altLang="zh-CN"/>
              <a:t>表示执行者使用工件提供的服务或工件使用执行者提供的服务</a:t>
            </a:r>
          </a:p>
          <a:p>
            <a:endParaRPr lang="zh-CN" alt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示例：描述性部署图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5510" y="969900"/>
          <a:ext cx="9541060" cy="5331261"/>
        </p:xfrm>
        <a:graphic>
          <a:graphicData uri="http://schemas.openxmlformats.org/presentationml/2006/ole">
            <mc:AlternateContent xmlns:mc="http://schemas.openxmlformats.org/markup-compatibility/2006">
              <mc:Choice xmlns:v="urn:schemas-microsoft-com:vml" Requires="v">
                <p:oleObj spid="_x0000_s7178" name="Visio" r:id="rId3" imgW="5626735" imgH="3148965" progId="Visio.Drawing.11">
                  <p:embed/>
                </p:oleObj>
              </mc:Choice>
              <mc:Fallback>
                <p:oleObj name="Visio" r:id="rId3" imgW="5626735" imgH="314896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10" y="969900"/>
                        <a:ext cx="9541060" cy="5331261"/>
                      </a:xfrm>
                      <a:prstGeom prst="rect">
                        <a:avLst/>
                      </a:prstGeom>
                      <a:noFill/>
                    </p:spPr>
                  </p:pic>
                </p:oleObj>
              </mc:Fallback>
            </mc:AlternateContent>
          </a:graphicData>
        </a:graphic>
      </p:graphicFrame>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实例性部署图</a:t>
            </a:r>
            <a:endParaRPr lang="zh-CN" altLang="en-US" dirty="0"/>
          </a:p>
        </p:txBody>
      </p:sp>
      <p:sp>
        <p:nvSpPr>
          <p:cNvPr id="2" name="内容占位符 1"/>
          <p:cNvSpPr>
            <a:spLocks noGrp="1"/>
          </p:cNvSpPr>
          <p:nvPr>
            <p:ph idx="1"/>
          </p:nvPr>
        </p:nvSpPr>
        <p:spPr/>
        <p:txBody>
          <a:bodyPr/>
          <a:lstStyle/>
          <a:p>
            <a:r>
              <a:rPr lang="zh-CN" altLang="zh-CN" dirty="0"/>
              <a:t>实例性部署图与描述性部署图之间的关系可类比为对象图与类图之间的关系</a:t>
            </a:r>
            <a:endParaRPr lang="en-US" altLang="zh-CN" dirty="0"/>
          </a:p>
          <a:p>
            <a:endParaRPr lang="en-US" altLang="zh-CN" dirty="0"/>
          </a:p>
          <a:p>
            <a:r>
              <a:rPr lang="zh-CN" altLang="zh-CN" dirty="0"/>
              <a:t>实例性部署图中节点的命名方式为</a:t>
            </a:r>
            <a:r>
              <a:rPr lang="en-US" altLang="zh-CN" dirty="0"/>
              <a:t>“</a:t>
            </a:r>
            <a:r>
              <a:rPr lang="zh-CN" altLang="zh-CN" u="sng" dirty="0"/>
              <a:t>节点名</a:t>
            </a:r>
            <a:r>
              <a:rPr lang="en-US" altLang="zh-CN" u="sng" dirty="0"/>
              <a:t>: </a:t>
            </a:r>
            <a:r>
              <a:rPr lang="zh-CN" altLang="zh-CN" u="sng" dirty="0"/>
              <a:t>类型名</a:t>
            </a:r>
            <a:r>
              <a:rPr lang="en-US" altLang="zh-CN" dirty="0"/>
              <a:t>”</a:t>
            </a:r>
            <a:r>
              <a:rPr lang="zh-CN" altLang="zh-CN" dirty="0"/>
              <a:t>，其中类型名为描述性部署图中的节点名</a:t>
            </a:r>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部署图的建模原则</a:t>
            </a:r>
          </a:p>
        </p:txBody>
      </p:sp>
      <p:sp>
        <p:nvSpPr>
          <p:cNvPr id="2" name="内容占位符 1"/>
          <p:cNvSpPr>
            <a:spLocks noGrp="1"/>
          </p:cNvSpPr>
          <p:nvPr>
            <p:ph idx="1"/>
          </p:nvPr>
        </p:nvSpPr>
        <p:spPr/>
        <p:txBody>
          <a:bodyPr/>
          <a:lstStyle/>
          <a:p>
            <a:pPr lvl="0"/>
            <a:r>
              <a:rPr lang="zh-CN" altLang="zh-CN" dirty="0"/>
              <a:t>节点按行上下对齐，按列左右对齐，边绘制成水平线段、垂直线段或者由水平、垂直两种线段组合而成的折线，避免斜线</a:t>
            </a:r>
          </a:p>
          <a:p>
            <a:pPr lvl="0"/>
            <a:r>
              <a:rPr lang="zh-CN" altLang="zh-CN" dirty="0"/>
              <a:t>工件和构件的放置应尽量使依赖关系的方向从左至右</a:t>
            </a:r>
          </a:p>
          <a:p>
            <a:r>
              <a:rPr lang="zh-CN" altLang="zh-CN" dirty="0"/>
              <a:t>供给接口位于构件的左侧，需求接口位于构件的右侧</a:t>
            </a:r>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示例</a:t>
            </a:r>
            <a:r>
              <a:rPr lang="zh-CN" altLang="en-US" dirty="0"/>
              <a:t>：</a:t>
            </a:r>
            <a:r>
              <a:rPr lang="zh-CN" altLang="zh-CN" dirty="0"/>
              <a:t>实例</a:t>
            </a:r>
            <a:r>
              <a:rPr lang="zh-CN" altLang="zh-CN" dirty="0">
                <a:effectLst/>
              </a:rPr>
              <a:t>性部署图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658602" y="1232756"/>
          <a:ext cx="10225136" cy="5140304"/>
        </p:xfrm>
        <a:graphic>
          <a:graphicData uri="http://schemas.openxmlformats.org/presentationml/2006/ole">
            <mc:AlternateContent xmlns:mc="http://schemas.openxmlformats.org/markup-compatibility/2006">
              <mc:Choice xmlns:v="urn:schemas-microsoft-com:vml" Requires="v">
                <p:oleObj spid="_x0000_s8202" name="Visio" r:id="rId3" imgW="6631305" imgH="3331210" progId="Visio.Drawing.11">
                  <p:embed/>
                </p:oleObj>
              </mc:Choice>
              <mc:Fallback>
                <p:oleObj name="Visio" r:id="rId3" imgW="6631305" imgH="3331210" progId="Visio.Drawing.11">
                  <p:embed/>
                  <p:pic>
                    <p:nvPicPr>
                      <p:cNvPr id="0" name="对象 6"/>
                      <p:cNvPicPr>
                        <a:picLocks noChangeAspect="1" noChangeArrowheads="1"/>
                      </p:cNvPicPr>
                      <p:nvPr/>
                    </p:nvPicPr>
                    <p:blipFill>
                      <a:blip r:embed="rId4"/>
                      <a:srcRect/>
                      <a:stretch>
                        <a:fillRect/>
                      </a:stretch>
                    </p:blipFill>
                    <p:spPr bwMode="auto">
                      <a:xfrm>
                        <a:off x="658602" y="1232756"/>
                        <a:ext cx="10225136" cy="5140304"/>
                      </a:xfrm>
                      <a:prstGeom prst="rect">
                        <a:avLst/>
                      </a:prstGeom>
                      <a:noFill/>
                    </p:spPr>
                  </p:pic>
                </p:oleObj>
              </mc:Fallback>
            </mc:AlternateContent>
          </a:graphicData>
        </a:graphic>
      </p:graphicFrame>
      <p:sp>
        <p:nvSpPr>
          <p:cNvPr id="2" name="圆角矩形 1"/>
          <p:cNvSpPr/>
          <p:nvPr/>
        </p:nvSpPr>
        <p:spPr>
          <a:xfrm>
            <a:off x="8471470" y="2816933"/>
            <a:ext cx="2772308" cy="3672408"/>
          </a:xfrm>
          <a:prstGeom prst="roundRect">
            <a:avLst/>
          </a:prstGeom>
          <a:noFill/>
          <a:ln w="254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 </a:t>
            </a:r>
            <a:r>
              <a:rPr lang="zh-CN" altLang="en-US" dirty="0"/>
              <a:t>软件</a:t>
            </a:r>
            <a:r>
              <a:rPr lang="zh-CN" altLang="zh-CN" dirty="0"/>
              <a:t>设计模式</a:t>
            </a:r>
            <a:endParaRPr lang="zh-CN" altLang="en-US" dirty="0"/>
          </a:p>
        </p:txBody>
      </p:sp>
      <p:sp>
        <p:nvSpPr>
          <p:cNvPr id="2" name="内容占位符 1"/>
          <p:cNvSpPr>
            <a:spLocks noGrp="1"/>
          </p:cNvSpPr>
          <p:nvPr>
            <p:ph idx="1"/>
          </p:nvPr>
        </p:nvSpPr>
        <p:spPr/>
        <p:txBody>
          <a:bodyPr>
            <a:normAutofit/>
          </a:bodyPr>
          <a:lstStyle/>
          <a:p>
            <a:r>
              <a:rPr lang="zh-CN" altLang="en-US" dirty="0"/>
              <a:t>借用以往的</a:t>
            </a:r>
            <a:r>
              <a:rPr lang="zh-CN" altLang="en-US" dirty="0">
                <a:solidFill>
                  <a:srgbClr val="C00000"/>
                </a:solidFill>
              </a:rPr>
              <a:t>经验来解决问题</a:t>
            </a:r>
            <a:endParaRPr lang="en-US" altLang="zh-CN" dirty="0">
              <a:solidFill>
                <a:srgbClr val="C00000"/>
              </a:solidFill>
            </a:endParaRPr>
          </a:p>
          <a:p>
            <a:r>
              <a:rPr lang="zh-CN" altLang="zh-CN" dirty="0"/>
              <a:t>以</a:t>
            </a:r>
            <a:r>
              <a:rPr lang="zh-CN" altLang="zh-CN" dirty="0">
                <a:solidFill>
                  <a:srgbClr val="C00000"/>
                </a:solidFill>
              </a:rPr>
              <a:t>设计</a:t>
            </a:r>
            <a:r>
              <a:rPr lang="zh-CN" altLang="en-US" dirty="0">
                <a:solidFill>
                  <a:srgbClr val="C00000"/>
                </a:solidFill>
              </a:rPr>
              <a:t>重用</a:t>
            </a:r>
            <a:r>
              <a:rPr lang="zh-CN" altLang="zh-CN" dirty="0"/>
              <a:t>为目的，采用一种良定义的、正规的、一致的方式记录的软件设计经验</a:t>
            </a:r>
            <a:endParaRPr lang="en-US" altLang="zh-CN" dirty="0"/>
          </a:p>
          <a:p>
            <a:r>
              <a:rPr lang="zh-CN" altLang="zh-CN" dirty="0"/>
              <a:t>关注在一般或特定设计环境中可能重复出现的设计问题，并给出经过</a:t>
            </a:r>
            <a:r>
              <a:rPr lang="zh-CN" altLang="zh-CN" dirty="0">
                <a:solidFill>
                  <a:srgbClr val="C00000"/>
                </a:solidFill>
              </a:rPr>
              <a:t>充分实践考验</a:t>
            </a:r>
            <a:r>
              <a:rPr lang="zh-CN" altLang="zh-CN" dirty="0"/>
              <a:t>的软件解决方案</a:t>
            </a:r>
            <a:endParaRPr lang="en-US" altLang="zh-CN" dirty="0"/>
          </a:p>
          <a:p>
            <a:pPr lvl="1"/>
            <a:endParaRPr lang="zh-CN" altLang="en-US" dirty="0"/>
          </a:p>
        </p:txBody>
      </p:sp>
      <p:pic>
        <p:nvPicPr>
          <p:cNvPr id="6" name="图片 5"/>
          <p:cNvPicPr>
            <a:picLocks noChangeAspect="1"/>
          </p:cNvPicPr>
          <p:nvPr/>
        </p:nvPicPr>
        <p:blipFill>
          <a:blip r:embed="rId2"/>
          <a:stretch>
            <a:fillRect/>
          </a:stretch>
        </p:blipFill>
        <p:spPr>
          <a:xfrm>
            <a:off x="857924" y="4149080"/>
            <a:ext cx="3009900" cy="2095500"/>
          </a:xfrm>
          <a:prstGeom prst="rect">
            <a:avLst/>
          </a:prstGeom>
        </p:spPr>
      </p:pic>
      <p:sp>
        <p:nvSpPr>
          <p:cNvPr id="8" name="文本框 7"/>
          <p:cNvSpPr txBox="1"/>
          <p:nvPr/>
        </p:nvSpPr>
        <p:spPr>
          <a:xfrm>
            <a:off x="4413042" y="4155457"/>
            <a:ext cx="2926402" cy="209288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lvl="1" indent="-342900">
              <a:buFont typeface="Wingdings" panose="05000000000000000000" pitchFamily="2" charset="2"/>
              <a:buChar char="p"/>
            </a:pPr>
            <a:r>
              <a:rPr lang="zh-CN" altLang="zh-CN" sz="2600" dirty="0">
                <a:latin typeface="微软雅黑" panose="020B0503020204020204" charset="-122"/>
                <a:ea typeface="微软雅黑" panose="020B0503020204020204" charset="-122"/>
              </a:rPr>
              <a:t>名称</a:t>
            </a:r>
          </a:p>
          <a:p>
            <a:pPr marL="342900" lvl="1" indent="-342900">
              <a:buFont typeface="Wingdings" panose="05000000000000000000" pitchFamily="2" charset="2"/>
              <a:buChar char="p"/>
            </a:pPr>
            <a:r>
              <a:rPr lang="zh-CN" altLang="zh-CN" sz="2600" dirty="0">
                <a:latin typeface="微软雅黑" panose="020B0503020204020204" charset="-122"/>
                <a:ea typeface="微软雅黑" panose="020B0503020204020204" charset="-122"/>
              </a:rPr>
              <a:t>问题</a:t>
            </a:r>
          </a:p>
          <a:p>
            <a:pPr marL="342900" lvl="1" indent="-342900">
              <a:buFont typeface="Wingdings" panose="05000000000000000000" pitchFamily="2" charset="2"/>
              <a:buChar char="p"/>
            </a:pPr>
            <a:r>
              <a:rPr lang="zh-CN" altLang="zh-CN" sz="2600" dirty="0">
                <a:latin typeface="微软雅黑" panose="020B0503020204020204" charset="-122"/>
                <a:ea typeface="微软雅黑" panose="020B0503020204020204" charset="-122"/>
              </a:rPr>
              <a:t>施用</a:t>
            </a:r>
            <a:r>
              <a:rPr lang="zh-CN" altLang="en-US" sz="2600" dirty="0">
                <a:latin typeface="微软雅黑" panose="020B0503020204020204" charset="-122"/>
                <a:ea typeface="微软雅黑" panose="020B0503020204020204" charset="-122"/>
              </a:rPr>
              <a:t>和约束</a:t>
            </a:r>
            <a:r>
              <a:rPr lang="zh-CN" altLang="zh-CN" sz="2600" dirty="0">
                <a:latin typeface="微软雅黑" panose="020B0503020204020204" charset="-122"/>
                <a:ea typeface="微软雅黑" panose="020B0503020204020204" charset="-122"/>
              </a:rPr>
              <a:t>条件</a:t>
            </a:r>
          </a:p>
          <a:p>
            <a:pPr marL="342900" lvl="1" indent="-342900">
              <a:buFont typeface="Wingdings" panose="05000000000000000000" pitchFamily="2" charset="2"/>
              <a:buChar char="p"/>
            </a:pPr>
            <a:r>
              <a:rPr lang="zh-CN" altLang="zh-CN" sz="2600" dirty="0">
                <a:latin typeface="微软雅黑" panose="020B0503020204020204" charset="-122"/>
                <a:ea typeface="微软雅黑" panose="020B0503020204020204" charset="-122"/>
              </a:rPr>
              <a:t>解决方案</a:t>
            </a:r>
          </a:p>
          <a:p>
            <a:pPr marL="342900" lvl="1" indent="-342900">
              <a:buFont typeface="Wingdings" panose="05000000000000000000" pitchFamily="2" charset="2"/>
              <a:buChar char="p"/>
            </a:pPr>
            <a:r>
              <a:rPr lang="zh-CN" altLang="zh-CN" sz="2600" dirty="0">
                <a:latin typeface="微软雅黑" panose="020B0503020204020204" charset="-122"/>
                <a:ea typeface="微软雅黑" panose="020B0503020204020204" charset="-122"/>
              </a:rPr>
              <a:t>效果</a:t>
            </a:r>
          </a:p>
        </p:txBody>
      </p:sp>
      <p:pic>
        <p:nvPicPr>
          <p:cNvPr id="10" name="图片 9"/>
          <p:cNvPicPr>
            <a:picLocks noChangeAspect="1"/>
          </p:cNvPicPr>
          <p:nvPr/>
        </p:nvPicPr>
        <p:blipFill>
          <a:blip r:embed="rId3"/>
          <a:stretch>
            <a:fillRect/>
          </a:stretch>
        </p:blipFill>
        <p:spPr>
          <a:xfrm>
            <a:off x="7678815" y="4147446"/>
            <a:ext cx="2095500" cy="2095500"/>
          </a:xfrm>
          <a:prstGeom prst="rect">
            <a:avLst/>
          </a:prstGeom>
        </p:spPr>
      </p:pic>
      <p:pic>
        <p:nvPicPr>
          <p:cNvPr id="12" name="图片 11"/>
          <p:cNvPicPr>
            <a:picLocks noChangeAspect="1"/>
          </p:cNvPicPr>
          <p:nvPr/>
        </p:nvPicPr>
        <p:blipFill>
          <a:blip r:embed="rId4"/>
          <a:stretch>
            <a:fillRect/>
          </a:stretch>
        </p:blipFill>
        <p:spPr>
          <a:xfrm>
            <a:off x="10113686" y="4136085"/>
            <a:ext cx="1543035" cy="2108495"/>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不同抽象层次的设计模式</a:t>
            </a:r>
          </a:p>
        </p:txBody>
      </p:sp>
      <p:sp>
        <p:nvSpPr>
          <p:cNvPr id="2" name="内容占位符 1"/>
          <p:cNvSpPr>
            <a:spLocks noGrp="1"/>
          </p:cNvSpPr>
          <p:nvPr>
            <p:ph idx="1"/>
          </p:nvPr>
        </p:nvSpPr>
        <p:spPr/>
        <p:txBody>
          <a:bodyPr/>
          <a:lstStyle/>
          <a:p>
            <a:r>
              <a:rPr lang="zh-CN" altLang="en-US" dirty="0"/>
              <a:t>体系结构风格</a:t>
            </a:r>
            <a:endParaRPr lang="en-US" altLang="zh-CN" dirty="0"/>
          </a:p>
          <a:p>
            <a:pPr lvl="1"/>
            <a:r>
              <a:rPr lang="zh-CN" altLang="en-US" dirty="0"/>
              <a:t>面向整个软件系统</a:t>
            </a:r>
            <a:endParaRPr lang="en-US" altLang="zh-CN" dirty="0"/>
          </a:p>
          <a:p>
            <a:pPr lvl="1"/>
            <a:endParaRPr lang="en-US" altLang="zh-CN" dirty="0"/>
          </a:p>
          <a:p>
            <a:r>
              <a:rPr lang="zh-CN" altLang="en-US" dirty="0"/>
              <a:t>构件设计模式</a:t>
            </a:r>
            <a:endParaRPr lang="en-US" altLang="zh-CN" dirty="0"/>
          </a:p>
          <a:p>
            <a:pPr lvl="1"/>
            <a:r>
              <a:rPr lang="zh-CN" altLang="en-US" dirty="0"/>
              <a:t>面向子系统或者构件</a:t>
            </a:r>
            <a:endParaRPr lang="en-US" altLang="zh-CN" dirty="0"/>
          </a:p>
          <a:p>
            <a:pPr lvl="1"/>
            <a:endParaRPr lang="en-US" altLang="zh-CN" dirty="0"/>
          </a:p>
          <a:p>
            <a:r>
              <a:rPr lang="zh-CN" altLang="en-US" dirty="0"/>
              <a:t>实现设计模式</a:t>
            </a:r>
            <a:endParaRPr lang="en-US" altLang="zh-CN" dirty="0"/>
          </a:p>
          <a:p>
            <a:pPr lvl="1"/>
            <a:r>
              <a:rPr lang="zh-CN" altLang="en-US" dirty="0"/>
              <a:t>针对子系统或构件中的某个特定问题</a:t>
            </a:r>
            <a:endParaRPr lang="en-US" altLang="zh-CN" dirty="0"/>
          </a:p>
          <a:p>
            <a:endParaRPr lang="zh-CN" altLang="en-US" dirty="0"/>
          </a:p>
        </p:txBody>
      </p:sp>
      <p:sp>
        <p:nvSpPr>
          <p:cNvPr id="3" name="矩形 2"/>
          <p:cNvSpPr/>
          <p:nvPr/>
        </p:nvSpPr>
        <p:spPr>
          <a:xfrm>
            <a:off x="8183438" y="1111725"/>
            <a:ext cx="3096344"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整体、全局</a:t>
            </a:r>
          </a:p>
        </p:txBody>
      </p:sp>
      <p:sp>
        <p:nvSpPr>
          <p:cNvPr id="6" name="矩形 5"/>
          <p:cNvSpPr/>
          <p:nvPr/>
        </p:nvSpPr>
        <p:spPr>
          <a:xfrm>
            <a:off x="8178197" y="2805440"/>
            <a:ext cx="3096344"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局部</a:t>
            </a:r>
          </a:p>
        </p:txBody>
      </p:sp>
      <p:sp>
        <p:nvSpPr>
          <p:cNvPr id="7" name="矩形 6"/>
          <p:cNvSpPr/>
          <p:nvPr/>
        </p:nvSpPr>
        <p:spPr>
          <a:xfrm>
            <a:off x="8181655" y="4558144"/>
            <a:ext cx="3096344" cy="792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rgbClr val="C00000"/>
                </a:solidFill>
              </a:rPr>
              <a:t>细节</a:t>
            </a:r>
          </a:p>
        </p:txBody>
      </p:sp>
      <p:sp>
        <p:nvSpPr>
          <p:cNvPr id="4" name="箭头: 下 3"/>
          <p:cNvSpPr/>
          <p:nvPr/>
        </p:nvSpPr>
        <p:spPr>
          <a:xfrm>
            <a:off x="9335566" y="2024844"/>
            <a:ext cx="936104" cy="6120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箭头: 下 7"/>
          <p:cNvSpPr/>
          <p:nvPr/>
        </p:nvSpPr>
        <p:spPr>
          <a:xfrm>
            <a:off x="9335566" y="3836782"/>
            <a:ext cx="936104" cy="61206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体系结构设计</a:t>
            </a:r>
            <a:r>
              <a:rPr lang="zh-CN" altLang="en-US" dirty="0"/>
              <a:t>风格</a:t>
            </a:r>
          </a:p>
        </p:txBody>
      </p:sp>
      <p:sp>
        <p:nvSpPr>
          <p:cNvPr id="2" name="内容占位符 1"/>
          <p:cNvSpPr>
            <a:spLocks noGrp="1"/>
          </p:cNvSpPr>
          <p:nvPr>
            <p:ph idx="1"/>
          </p:nvPr>
        </p:nvSpPr>
        <p:spPr/>
        <p:txBody>
          <a:bodyPr/>
          <a:lstStyle/>
          <a:p>
            <a:r>
              <a:rPr lang="zh-CN" altLang="zh-CN" dirty="0"/>
              <a:t>面向</a:t>
            </a:r>
            <a:r>
              <a:rPr lang="zh-CN" altLang="zh-CN" dirty="0">
                <a:solidFill>
                  <a:srgbClr val="C00000"/>
                </a:solidFill>
              </a:rPr>
              <a:t>整个软件系统</a:t>
            </a:r>
            <a:r>
              <a:rPr lang="zh-CN" altLang="zh-CN" dirty="0"/>
              <a:t>，</a:t>
            </a:r>
            <a:r>
              <a:rPr lang="zh-CN" altLang="en-US" dirty="0"/>
              <a:t>在</a:t>
            </a:r>
            <a:r>
              <a:rPr lang="zh-CN" altLang="zh-CN" dirty="0">
                <a:solidFill>
                  <a:srgbClr val="C00000"/>
                </a:solidFill>
              </a:rPr>
              <a:t>抽象</a:t>
            </a:r>
            <a:r>
              <a:rPr lang="zh-CN" altLang="en-US" dirty="0">
                <a:solidFill>
                  <a:srgbClr val="C00000"/>
                </a:solidFill>
              </a:rPr>
              <a:t>层次</a:t>
            </a:r>
            <a:r>
              <a:rPr lang="zh-CN" altLang="en-US" dirty="0"/>
              <a:t>给出软件体系结构的</a:t>
            </a:r>
            <a:r>
              <a:rPr lang="zh-CN" altLang="zh-CN" dirty="0"/>
              <a:t>结构化组织方式</a:t>
            </a:r>
            <a:endParaRPr lang="en-US" altLang="zh-CN" dirty="0"/>
          </a:p>
          <a:p>
            <a:endParaRPr lang="en-US" altLang="zh-CN" dirty="0"/>
          </a:p>
          <a:p>
            <a:r>
              <a:rPr lang="zh-CN" altLang="zh-CN" dirty="0"/>
              <a:t>提供一些</a:t>
            </a:r>
            <a:r>
              <a:rPr lang="zh-CN" altLang="zh-CN" dirty="0">
                <a:solidFill>
                  <a:srgbClr val="C00000"/>
                </a:solidFill>
              </a:rPr>
              <a:t>预定义</a:t>
            </a:r>
            <a:r>
              <a:rPr lang="zh-CN" altLang="zh-CN" dirty="0"/>
              <a:t>的子系统或者构件，规定其</a:t>
            </a:r>
            <a:r>
              <a:rPr lang="zh-CN" altLang="zh-CN" dirty="0">
                <a:solidFill>
                  <a:srgbClr val="C00000"/>
                </a:solidFill>
              </a:rPr>
              <a:t>职责</a:t>
            </a:r>
            <a:r>
              <a:rPr lang="zh-CN" altLang="zh-CN" dirty="0"/>
              <a:t>，</a:t>
            </a:r>
            <a:r>
              <a:rPr lang="zh-CN" altLang="en-US" dirty="0"/>
              <a:t>明确</a:t>
            </a:r>
            <a:r>
              <a:rPr lang="zh-CN" altLang="zh-CN" dirty="0"/>
              <a:t>它们之间</a:t>
            </a:r>
            <a:r>
              <a:rPr lang="zh-CN" altLang="en-US" dirty="0"/>
              <a:t>的</a:t>
            </a:r>
            <a:r>
              <a:rPr lang="zh-CN" altLang="zh-CN" dirty="0"/>
              <a:t>相互</a:t>
            </a:r>
            <a:r>
              <a:rPr lang="zh-CN" altLang="zh-CN" dirty="0">
                <a:solidFill>
                  <a:srgbClr val="C00000"/>
                </a:solidFill>
              </a:rPr>
              <a:t>关系</a:t>
            </a:r>
            <a:r>
              <a:rPr lang="zh-CN" altLang="zh-CN" dirty="0"/>
              <a:t>、协作方式的规则或指南</a:t>
            </a:r>
            <a:endParaRPr lang="en-US" altLang="zh-CN" dirty="0"/>
          </a:p>
          <a:p>
            <a:endParaRPr lang="zh-CN" altLang="zh-CN" dirty="0"/>
          </a:p>
          <a:p>
            <a:pPr lvl="0"/>
            <a:r>
              <a:rPr lang="zh-CN" altLang="en-US" dirty="0"/>
              <a:t>针对不同的问题采用不同的体系结构模式</a:t>
            </a:r>
            <a:endParaRPr lang="en-US" altLang="zh-CN" dirty="0"/>
          </a:p>
          <a:p>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常用软件</a:t>
            </a:r>
            <a:r>
              <a:rPr lang="zh-CN" altLang="zh-CN" dirty="0"/>
              <a:t>体系结构</a:t>
            </a:r>
            <a:r>
              <a:rPr lang="zh-CN" altLang="en-US" dirty="0"/>
              <a:t>风格</a:t>
            </a:r>
          </a:p>
        </p:txBody>
      </p:sp>
      <p:sp>
        <p:nvSpPr>
          <p:cNvPr id="2" name="内容占位符 1"/>
          <p:cNvSpPr>
            <a:spLocks noGrp="1"/>
          </p:cNvSpPr>
          <p:nvPr>
            <p:ph idx="1"/>
          </p:nvPr>
        </p:nvSpPr>
        <p:spPr/>
        <p:txBody>
          <a:bodyPr/>
          <a:lstStyle/>
          <a:p>
            <a:r>
              <a:rPr lang="zh-CN" altLang="zh-CN" dirty="0"/>
              <a:t>分层</a:t>
            </a:r>
            <a:r>
              <a:rPr lang="zh-CN" altLang="en-US" dirty="0"/>
              <a:t>风格</a:t>
            </a:r>
            <a:endParaRPr lang="en-US" altLang="zh-CN" dirty="0"/>
          </a:p>
          <a:p>
            <a:r>
              <a:rPr lang="zh-CN" altLang="zh-CN" dirty="0"/>
              <a:t>管道与过滤器</a:t>
            </a:r>
            <a:r>
              <a:rPr lang="zh-CN" altLang="en-US" dirty="0"/>
              <a:t>风格</a:t>
            </a:r>
            <a:endParaRPr lang="en-US" altLang="zh-CN" dirty="0"/>
          </a:p>
          <a:p>
            <a:r>
              <a:rPr lang="zh-CN" altLang="en-US" dirty="0"/>
              <a:t>黑板风格</a:t>
            </a:r>
            <a:endParaRPr lang="en-US" altLang="zh-CN" dirty="0"/>
          </a:p>
          <a:p>
            <a:r>
              <a:rPr lang="en-US" altLang="zh-CN" dirty="0"/>
              <a:t>MVC</a:t>
            </a:r>
            <a:r>
              <a:rPr lang="zh-CN" altLang="en-US" dirty="0"/>
              <a:t>风格</a:t>
            </a:r>
            <a:endParaRPr lang="en-US" altLang="zh-CN" dirty="0"/>
          </a:p>
          <a:p>
            <a:r>
              <a:rPr lang="en-US" altLang="zh-CN" dirty="0"/>
              <a:t>SOA</a:t>
            </a:r>
            <a:r>
              <a:rPr lang="zh-CN" altLang="en-US" dirty="0"/>
              <a:t>风格</a:t>
            </a:r>
            <a:endParaRPr lang="en-US" altLang="zh-CN" dirty="0"/>
          </a:p>
          <a:p>
            <a:r>
              <a:rPr lang="zh-CN" altLang="en-US" dirty="0"/>
              <a:t>总线风格</a:t>
            </a:r>
            <a:endParaRPr lang="en-US" altLang="zh-CN" dirty="0"/>
          </a:p>
          <a:p>
            <a:r>
              <a:rPr lang="en-US" altLang="zh-CN" dirty="0"/>
              <a:t>……</a:t>
            </a: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1.2.1 </a:t>
            </a:r>
            <a:r>
              <a:rPr lang="zh-CN" altLang="en-US" dirty="0"/>
              <a:t>构件</a:t>
            </a:r>
          </a:p>
        </p:txBody>
      </p:sp>
      <p:sp>
        <p:nvSpPr>
          <p:cNvPr id="2" name="内容占位符 1"/>
          <p:cNvSpPr>
            <a:spLocks noGrp="1"/>
          </p:cNvSpPr>
          <p:nvPr>
            <p:ph idx="1"/>
          </p:nvPr>
        </p:nvSpPr>
        <p:spPr/>
        <p:txBody>
          <a:bodyPr/>
          <a:lstStyle/>
          <a:p>
            <a:r>
              <a:rPr lang="zh-CN" altLang="en-US" dirty="0"/>
              <a:t>何为</a:t>
            </a:r>
            <a:r>
              <a:rPr lang="zh-CN" altLang="zh-CN" dirty="0"/>
              <a:t>构件</a:t>
            </a:r>
            <a:endParaRPr lang="en-US" altLang="zh-CN" dirty="0"/>
          </a:p>
          <a:p>
            <a:pPr lvl="1"/>
            <a:r>
              <a:rPr lang="zh-CN" altLang="zh-CN" dirty="0"/>
              <a:t>软件系统中的</a:t>
            </a:r>
            <a:r>
              <a:rPr lang="zh-CN" altLang="zh-CN" b="1" dirty="0">
                <a:solidFill>
                  <a:srgbClr val="C00000"/>
                </a:solidFill>
              </a:rPr>
              <a:t>物理模块</a:t>
            </a:r>
            <a:r>
              <a:rPr lang="zh-CN" altLang="zh-CN" dirty="0"/>
              <a:t>，具有</a:t>
            </a:r>
            <a:r>
              <a:rPr lang="zh-CN" altLang="en-US" dirty="0"/>
              <a:t>特定的功能和</a:t>
            </a:r>
            <a:r>
              <a:rPr lang="zh-CN" altLang="zh-CN" dirty="0"/>
              <a:t>精确定义的对外接口，外界</a:t>
            </a:r>
            <a:r>
              <a:rPr lang="zh-CN" altLang="en-US" dirty="0"/>
              <a:t>可</a:t>
            </a:r>
            <a:r>
              <a:rPr lang="zh-CN" altLang="zh-CN" dirty="0"/>
              <a:t>通过接口来访问它</a:t>
            </a:r>
            <a:endParaRPr lang="en-US" altLang="zh-CN" dirty="0"/>
          </a:p>
          <a:p>
            <a:r>
              <a:rPr lang="zh-CN" altLang="en-US" dirty="0"/>
              <a:t>特点</a:t>
            </a:r>
            <a:endParaRPr lang="en-US" altLang="zh-CN" dirty="0"/>
          </a:p>
          <a:p>
            <a:pPr lvl="1"/>
            <a:r>
              <a:rPr lang="zh-CN" altLang="zh-CN" b="1" dirty="0">
                <a:solidFill>
                  <a:srgbClr val="C00000"/>
                </a:solidFill>
              </a:rPr>
              <a:t>可分离</a:t>
            </a:r>
            <a:r>
              <a:rPr lang="zh-CN" altLang="en-US" dirty="0"/>
              <a:t>：</a:t>
            </a:r>
            <a:r>
              <a:rPr lang="zh-CN" altLang="zh-CN" dirty="0"/>
              <a:t>一个或数个可独立部署执行码文件</a:t>
            </a:r>
            <a:endParaRPr lang="en-US" altLang="zh-CN" dirty="0"/>
          </a:p>
          <a:p>
            <a:pPr lvl="1"/>
            <a:r>
              <a:rPr lang="zh-CN" altLang="zh-CN" b="1" dirty="0">
                <a:solidFill>
                  <a:srgbClr val="C00000"/>
                </a:solidFill>
              </a:rPr>
              <a:t>可替换</a:t>
            </a:r>
            <a:r>
              <a:rPr lang="zh-CN" altLang="en-US" dirty="0"/>
              <a:t>：</a:t>
            </a:r>
            <a:r>
              <a:rPr lang="zh-CN" altLang="zh-CN" dirty="0"/>
              <a:t>构件实例</a:t>
            </a:r>
            <a:r>
              <a:rPr lang="zh-CN" altLang="en-US" dirty="0"/>
              <a:t>可</a:t>
            </a:r>
            <a:r>
              <a:rPr lang="zh-CN" altLang="zh-CN" dirty="0"/>
              <a:t>被</a:t>
            </a:r>
            <a:r>
              <a:rPr lang="zh-CN" altLang="en-US" dirty="0"/>
              <a:t>其它</a:t>
            </a:r>
            <a:r>
              <a:rPr lang="zh-CN" altLang="zh-CN" dirty="0"/>
              <a:t>任何实现了相同接口的另一构件实例所替换</a:t>
            </a:r>
            <a:endParaRPr lang="en-US" altLang="zh-CN" dirty="0"/>
          </a:p>
          <a:p>
            <a:pPr lvl="1"/>
            <a:r>
              <a:rPr lang="zh-CN" altLang="zh-CN" b="1" dirty="0">
                <a:solidFill>
                  <a:srgbClr val="C00000"/>
                </a:solidFill>
              </a:rPr>
              <a:t>可配置</a:t>
            </a:r>
            <a:r>
              <a:rPr lang="zh-CN" altLang="en-US" dirty="0"/>
              <a:t>：</a:t>
            </a:r>
            <a:r>
              <a:rPr lang="zh-CN" altLang="zh-CN" dirty="0"/>
              <a:t>可通过配置机制修改构件配置数据，影响构件对外服务的功能或行为</a:t>
            </a:r>
            <a:endParaRPr lang="en-US" altLang="zh-CN" dirty="0"/>
          </a:p>
          <a:p>
            <a:pPr lvl="1"/>
            <a:r>
              <a:rPr lang="zh-CN" altLang="zh-CN" b="1" dirty="0">
                <a:solidFill>
                  <a:srgbClr val="C00000"/>
                </a:solidFill>
              </a:rPr>
              <a:t>可复用</a:t>
            </a:r>
            <a:r>
              <a:rPr lang="zh-CN" altLang="en-US" dirty="0"/>
              <a:t>：</a:t>
            </a:r>
            <a:r>
              <a:rPr lang="zh-CN" altLang="zh-CN" dirty="0"/>
              <a:t>构件可不经源代码修改，</a:t>
            </a:r>
            <a:r>
              <a:rPr lang="zh-CN" altLang="en-US" dirty="0"/>
              <a:t>无</a:t>
            </a:r>
            <a:r>
              <a:rPr lang="zh-CN" altLang="zh-CN" dirty="0"/>
              <a:t>需重新编译，即可应用于多个软件项目或软件产品</a:t>
            </a:r>
            <a:endParaRPr lang="zh-CN" altLang="en-US" dirty="0"/>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1.5.1 </a:t>
            </a:r>
            <a:r>
              <a:rPr lang="zh-CN" altLang="zh-CN" dirty="0"/>
              <a:t>分层</a:t>
            </a:r>
            <a:r>
              <a:rPr lang="zh-CN" altLang="en-US" dirty="0"/>
              <a:t>体系结构</a:t>
            </a:r>
            <a:r>
              <a:rPr lang="zh-CN" altLang="zh-CN" dirty="0"/>
              <a:t>模式</a:t>
            </a:r>
            <a:endParaRPr lang="zh-CN" altLang="en-US" dirty="0"/>
          </a:p>
        </p:txBody>
      </p:sp>
      <p:sp>
        <p:nvSpPr>
          <p:cNvPr id="2" name="内容占位符 1"/>
          <p:cNvSpPr>
            <a:spLocks noGrp="1"/>
          </p:cNvSpPr>
          <p:nvPr>
            <p:ph idx="1"/>
          </p:nvPr>
        </p:nvSpPr>
        <p:spPr/>
        <p:txBody>
          <a:bodyPr/>
          <a:lstStyle/>
          <a:p>
            <a:r>
              <a:rPr lang="zh-CN" altLang="en-US" dirty="0"/>
              <a:t>模式思想</a:t>
            </a:r>
            <a:endParaRPr lang="en-US" altLang="zh-CN" dirty="0"/>
          </a:p>
          <a:p>
            <a:pPr lvl="1"/>
            <a:r>
              <a:rPr lang="zh-CN" altLang="zh-CN" dirty="0"/>
              <a:t>将软件系统按照</a:t>
            </a:r>
            <a:r>
              <a:rPr lang="zh-CN" altLang="zh-CN" b="1" dirty="0">
                <a:solidFill>
                  <a:srgbClr val="C00000"/>
                </a:solidFill>
              </a:rPr>
              <a:t>抽象级别</a:t>
            </a:r>
            <a:r>
              <a:rPr lang="zh-CN" altLang="zh-CN" dirty="0"/>
              <a:t>逐次递增或递减的顺序</a:t>
            </a:r>
            <a:r>
              <a:rPr lang="zh-CN" altLang="en-US" dirty="0"/>
              <a:t>，组织</a:t>
            </a:r>
            <a:r>
              <a:rPr lang="zh-CN" altLang="zh-CN" dirty="0"/>
              <a:t>为</a:t>
            </a:r>
            <a:r>
              <a:rPr lang="zh-CN" altLang="zh-CN" b="1" dirty="0">
                <a:solidFill>
                  <a:srgbClr val="C00000"/>
                </a:solidFill>
              </a:rPr>
              <a:t>若干层次</a:t>
            </a:r>
            <a:r>
              <a:rPr lang="zh-CN" altLang="zh-CN" dirty="0"/>
              <a:t>，每层由一些抽象级别相同构件组成</a:t>
            </a:r>
            <a:endParaRPr lang="en-US" altLang="zh-CN" dirty="0"/>
          </a:p>
          <a:p>
            <a:pPr lvl="1"/>
            <a:endParaRPr lang="en-US" altLang="zh-CN" dirty="0"/>
          </a:p>
          <a:p>
            <a:r>
              <a:rPr lang="zh-CN" altLang="en-US" dirty="0"/>
              <a:t>典型层次示例</a:t>
            </a:r>
            <a:endParaRPr lang="en-US" altLang="zh-CN" dirty="0"/>
          </a:p>
          <a:p>
            <a:pPr lvl="1"/>
            <a:r>
              <a:rPr lang="zh-CN" altLang="zh-CN" b="1" dirty="0">
                <a:solidFill>
                  <a:srgbClr val="C00000"/>
                </a:solidFill>
              </a:rPr>
              <a:t>顶层</a:t>
            </a:r>
            <a:r>
              <a:rPr lang="zh-CN" altLang="en-US" dirty="0"/>
              <a:t>：</a:t>
            </a:r>
            <a:r>
              <a:rPr lang="zh-CN" altLang="zh-CN" dirty="0"/>
              <a:t>直接面向</a:t>
            </a:r>
            <a:r>
              <a:rPr lang="zh-CN" altLang="zh-CN" dirty="0">
                <a:solidFill>
                  <a:srgbClr val="C00000"/>
                </a:solidFill>
              </a:rPr>
              <a:t>用户</a:t>
            </a:r>
            <a:r>
              <a:rPr lang="zh-CN" altLang="zh-CN" dirty="0"/>
              <a:t>提供软件系统的交互界面</a:t>
            </a:r>
            <a:endParaRPr lang="en-US" altLang="zh-CN" dirty="0"/>
          </a:p>
          <a:p>
            <a:pPr lvl="1"/>
            <a:r>
              <a:rPr lang="zh-CN" altLang="zh-CN" b="1" dirty="0">
                <a:solidFill>
                  <a:srgbClr val="C00000"/>
                </a:solidFill>
              </a:rPr>
              <a:t>底层</a:t>
            </a:r>
            <a:r>
              <a:rPr lang="zh-CN" altLang="en-US" dirty="0"/>
              <a:t>：</a:t>
            </a:r>
            <a:r>
              <a:rPr lang="zh-CN" altLang="zh-CN" dirty="0"/>
              <a:t>则负责提供</a:t>
            </a:r>
            <a:r>
              <a:rPr lang="zh-CN" altLang="zh-CN" b="1" dirty="0">
                <a:solidFill>
                  <a:srgbClr val="C00000"/>
                </a:solidFill>
              </a:rPr>
              <a:t>基础性、公共性</a:t>
            </a:r>
            <a:r>
              <a:rPr lang="zh-CN" altLang="zh-CN" dirty="0"/>
              <a:t>的技术服务，它比较接近于硬件计算环境、操作系统或数据库管理系统</a:t>
            </a:r>
            <a:endParaRPr lang="en-US" altLang="zh-CN" dirty="0"/>
          </a:p>
          <a:p>
            <a:pPr lvl="1"/>
            <a:r>
              <a:rPr lang="zh-CN" altLang="zh-CN" b="1" dirty="0">
                <a:solidFill>
                  <a:srgbClr val="C00000"/>
                </a:solidFill>
              </a:rPr>
              <a:t>中间层</a:t>
            </a:r>
            <a:r>
              <a:rPr lang="zh-CN" altLang="en-US" dirty="0"/>
              <a:t>：</a:t>
            </a:r>
            <a:r>
              <a:rPr lang="zh-CN" altLang="zh-CN" dirty="0"/>
              <a:t>介乎二者之间</a:t>
            </a:r>
            <a:r>
              <a:rPr lang="zh-CN" altLang="en-US" dirty="0"/>
              <a:t>，负责具体的</a:t>
            </a:r>
            <a:r>
              <a:rPr lang="zh-CN" altLang="en-US" b="1" dirty="0">
                <a:solidFill>
                  <a:srgbClr val="C00000"/>
                </a:solidFill>
              </a:rPr>
              <a:t>业务处理</a:t>
            </a:r>
          </a:p>
        </p:txBody>
      </p:sp>
      <p:sp>
        <p:nvSpPr>
          <p:cNvPr id="6" name="Rectangle 2"/>
          <p:cNvSpPr>
            <a:spLocks noChangeArrowheads="1"/>
          </p:cNvSpPr>
          <p:nvPr/>
        </p:nvSpPr>
        <p:spPr bwMode="auto">
          <a:xfrm>
            <a:off x="2422799" y="83134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矩形 6"/>
          <p:cNvSpPr/>
          <p:nvPr/>
        </p:nvSpPr>
        <p:spPr>
          <a:xfrm>
            <a:off x="8183438" y="2708920"/>
            <a:ext cx="3348372" cy="57397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何为抽象级别？</a:t>
            </a:r>
            <a:endParaRPr lang="en-US" altLang="zh-CN" sz="2800" dirty="0">
              <a:solidFill>
                <a:schemeClr val="lt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示例：分层体系结构风格</a:t>
            </a:r>
          </a:p>
        </p:txBody>
      </p:sp>
      <p:graphicFrame>
        <p:nvGraphicFramePr>
          <p:cNvPr id="6" name="对象 5"/>
          <p:cNvGraphicFramePr>
            <a:graphicFrameLocks noChangeAspect="1"/>
          </p:cNvGraphicFramePr>
          <p:nvPr/>
        </p:nvGraphicFramePr>
        <p:xfrm>
          <a:off x="2026754" y="820419"/>
          <a:ext cx="7696886" cy="5632917"/>
        </p:xfrm>
        <a:graphic>
          <a:graphicData uri="http://schemas.openxmlformats.org/presentationml/2006/ole">
            <mc:AlternateContent xmlns:mc="http://schemas.openxmlformats.org/markup-compatibility/2006">
              <mc:Choice xmlns:v="urn:schemas-microsoft-com:vml" Requires="v">
                <p:oleObj spid="_x0000_s9226" name="Visio" r:id="rId3" imgW="5654675" imgH="4140835" progId="Visio.Drawing.11">
                  <p:embed/>
                </p:oleObj>
              </mc:Choice>
              <mc:Fallback>
                <p:oleObj name="Visio" r:id="rId3" imgW="5654675" imgH="4140835" progId="Visio.Drawing.11">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6754" y="820419"/>
                        <a:ext cx="7696886" cy="5632917"/>
                      </a:xfrm>
                      <a:prstGeom prst="rect">
                        <a:avLst/>
                      </a:prstGeom>
                      <a:noFill/>
                    </p:spPr>
                  </p:pic>
                </p:oleObj>
              </mc:Fallback>
            </mc:AlternateContent>
          </a:graphicData>
        </a:graphic>
      </p:graphicFrame>
      <p:sp>
        <p:nvSpPr>
          <p:cNvPr id="2" name="文本框 1"/>
          <p:cNvSpPr txBox="1"/>
          <p:nvPr/>
        </p:nvSpPr>
        <p:spPr>
          <a:xfrm>
            <a:off x="9939664" y="5609640"/>
            <a:ext cx="112409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服务</a:t>
            </a:r>
          </a:p>
        </p:txBody>
      </p:sp>
      <p:sp>
        <p:nvSpPr>
          <p:cNvPr id="7" name="文本框 6"/>
          <p:cNvSpPr txBox="1"/>
          <p:nvPr/>
        </p:nvSpPr>
        <p:spPr>
          <a:xfrm>
            <a:off x="9939664" y="2967335"/>
            <a:ext cx="112409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业务</a:t>
            </a:r>
          </a:p>
        </p:txBody>
      </p:sp>
      <p:sp>
        <p:nvSpPr>
          <p:cNvPr id="8" name="文本框 7"/>
          <p:cNvSpPr txBox="1"/>
          <p:nvPr/>
        </p:nvSpPr>
        <p:spPr>
          <a:xfrm>
            <a:off x="9911630" y="1248360"/>
            <a:ext cx="1152128"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界面</a:t>
            </a:r>
          </a:p>
        </p:txBody>
      </p:sp>
      <p:sp>
        <p:nvSpPr>
          <p:cNvPr id="9" name="文本框 8"/>
          <p:cNvSpPr txBox="1"/>
          <p:nvPr/>
        </p:nvSpPr>
        <p:spPr>
          <a:xfrm>
            <a:off x="82538" y="4113076"/>
            <a:ext cx="3563888"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合理地设计抽象层次和组织软构件是关键</a:t>
            </a:r>
          </a:p>
        </p:txBody>
      </p:sp>
      <p:sp>
        <p:nvSpPr>
          <p:cNvPr id="10" name="文本框 9"/>
          <p:cNvSpPr txBox="1"/>
          <p:nvPr/>
        </p:nvSpPr>
        <p:spPr>
          <a:xfrm>
            <a:off x="5051090" y="2060848"/>
            <a:ext cx="208823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交互和约束</a:t>
            </a:r>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分层</a:t>
            </a:r>
            <a:r>
              <a:rPr lang="zh-CN" altLang="en-US" dirty="0"/>
              <a:t>体系结构</a:t>
            </a:r>
            <a:r>
              <a:rPr lang="zh-CN" altLang="zh-CN" dirty="0"/>
              <a:t>模式</a:t>
            </a:r>
            <a:r>
              <a:rPr lang="zh-CN" altLang="en-US" dirty="0"/>
              <a:t>的约束</a:t>
            </a:r>
          </a:p>
        </p:txBody>
      </p:sp>
      <p:sp>
        <p:nvSpPr>
          <p:cNvPr id="2" name="内容占位符 1"/>
          <p:cNvSpPr>
            <a:spLocks noGrp="1"/>
          </p:cNvSpPr>
          <p:nvPr>
            <p:ph idx="1"/>
          </p:nvPr>
        </p:nvSpPr>
        <p:spPr/>
        <p:txBody>
          <a:bodyPr/>
          <a:lstStyle/>
          <a:p>
            <a:r>
              <a:rPr lang="zh-CN" altLang="en-US" dirty="0"/>
              <a:t>层次间的关系</a:t>
            </a:r>
            <a:endParaRPr lang="en-US" altLang="zh-CN" dirty="0"/>
          </a:p>
          <a:p>
            <a:pPr lvl="1"/>
            <a:r>
              <a:rPr lang="zh-CN" altLang="en-US" dirty="0"/>
              <a:t>每层为其</a:t>
            </a:r>
            <a:r>
              <a:rPr lang="zh-CN" altLang="en-US" b="1" dirty="0">
                <a:solidFill>
                  <a:srgbClr val="C00000"/>
                </a:solidFill>
              </a:rPr>
              <a:t>紧邻上层</a:t>
            </a:r>
            <a:r>
              <a:rPr lang="zh-CN" altLang="en-US" dirty="0"/>
              <a:t>提供服务，使用</a:t>
            </a:r>
            <a:r>
              <a:rPr lang="zh-CN" altLang="en-US" b="1" dirty="0">
                <a:solidFill>
                  <a:srgbClr val="C00000"/>
                </a:solidFill>
              </a:rPr>
              <a:t>紧邻下层</a:t>
            </a:r>
            <a:r>
              <a:rPr lang="zh-CN" altLang="en-US" dirty="0"/>
              <a:t>所提供的服务</a:t>
            </a:r>
            <a:endParaRPr lang="en-US" altLang="zh-CN" dirty="0"/>
          </a:p>
          <a:p>
            <a:pPr lvl="1"/>
            <a:r>
              <a:rPr lang="zh-CN" altLang="en-US" dirty="0"/>
              <a:t>上层向下层发出</a:t>
            </a:r>
            <a:r>
              <a:rPr lang="zh-CN" altLang="en-US" b="1" dirty="0">
                <a:solidFill>
                  <a:srgbClr val="C00000"/>
                </a:solidFill>
              </a:rPr>
              <a:t>服务请求</a:t>
            </a:r>
            <a:r>
              <a:rPr lang="zh-CN" altLang="en-US" dirty="0"/>
              <a:t>，下层为上层反馈服务结果</a:t>
            </a:r>
            <a:endParaRPr lang="en-US" altLang="zh-CN" dirty="0"/>
          </a:p>
          <a:p>
            <a:pPr lvl="1"/>
            <a:r>
              <a:rPr lang="zh-CN" altLang="en-US" dirty="0"/>
              <a:t>下层向上层提供</a:t>
            </a:r>
            <a:r>
              <a:rPr lang="zh-CN" altLang="en-US" b="1" dirty="0">
                <a:solidFill>
                  <a:srgbClr val="C00000"/>
                </a:solidFill>
              </a:rPr>
              <a:t>事件信息</a:t>
            </a:r>
            <a:r>
              <a:rPr lang="zh-CN" altLang="en-US"/>
              <a:t>，上层对</a:t>
            </a:r>
            <a:r>
              <a:rPr lang="zh-CN" altLang="en-US" dirty="0"/>
              <a:t>下层通知做出处理</a:t>
            </a:r>
            <a:endParaRPr lang="en-US" altLang="zh-CN" dirty="0"/>
          </a:p>
          <a:p>
            <a:pPr lvl="1"/>
            <a:endParaRPr lang="en-US" altLang="zh-CN" dirty="0"/>
          </a:p>
          <a:p>
            <a:r>
              <a:rPr lang="zh-CN" altLang="en-US" dirty="0"/>
              <a:t>服务接口的组织方式</a:t>
            </a:r>
            <a:endParaRPr lang="en-US" altLang="zh-CN" dirty="0"/>
          </a:p>
          <a:p>
            <a:pPr lvl="1"/>
            <a:r>
              <a:rPr lang="zh-CN" altLang="en-US" dirty="0"/>
              <a:t>层次中的每个构件</a:t>
            </a:r>
            <a:r>
              <a:rPr lang="zh-CN" altLang="en-US" b="1" dirty="0">
                <a:solidFill>
                  <a:srgbClr val="C00000"/>
                </a:solidFill>
              </a:rPr>
              <a:t>分别</a:t>
            </a:r>
            <a:r>
              <a:rPr lang="zh-CN" altLang="en-US" dirty="0"/>
              <a:t>公开其服务接口</a:t>
            </a:r>
            <a:endParaRPr lang="en-US" altLang="zh-CN" dirty="0"/>
          </a:p>
          <a:p>
            <a:pPr lvl="1"/>
            <a:r>
              <a:rPr lang="zh-CN" altLang="en-US" dirty="0"/>
              <a:t>每个层次</a:t>
            </a:r>
            <a:r>
              <a:rPr lang="zh-CN" altLang="en-US" b="1" dirty="0">
                <a:solidFill>
                  <a:srgbClr val="C00000"/>
                </a:solidFill>
              </a:rPr>
              <a:t>统一</a:t>
            </a:r>
            <a:r>
              <a:rPr lang="zh-CN" altLang="en-US" dirty="0"/>
              <a:t>对外提供整合的服务接口</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分层体系结构模式的特点</a:t>
            </a:r>
          </a:p>
        </p:txBody>
      </p:sp>
      <p:sp>
        <p:nvSpPr>
          <p:cNvPr id="2" name="内容占位符 1"/>
          <p:cNvSpPr>
            <a:spLocks noGrp="1"/>
          </p:cNvSpPr>
          <p:nvPr>
            <p:ph idx="1"/>
          </p:nvPr>
        </p:nvSpPr>
        <p:spPr/>
        <p:txBody>
          <a:bodyPr>
            <a:normAutofit fontScale="92500" lnSpcReduction="20000"/>
          </a:bodyPr>
          <a:lstStyle/>
          <a:p>
            <a:r>
              <a:rPr lang="zh-CN" altLang="en-US" dirty="0">
                <a:solidFill>
                  <a:srgbClr val="C00000"/>
                </a:solidFill>
              </a:rPr>
              <a:t>松耦合</a:t>
            </a:r>
            <a:endParaRPr lang="en-US" altLang="zh-CN" dirty="0">
              <a:solidFill>
                <a:srgbClr val="C00000"/>
              </a:solidFill>
            </a:endParaRPr>
          </a:p>
          <a:p>
            <a:pPr lvl="1"/>
            <a:r>
              <a:rPr lang="zh-CN" altLang="en-US" dirty="0"/>
              <a:t>减低整个软件系统的耦合度</a:t>
            </a:r>
          </a:p>
          <a:p>
            <a:pPr lvl="1"/>
            <a:endParaRPr lang="en-US" altLang="zh-CN" dirty="0"/>
          </a:p>
          <a:p>
            <a:r>
              <a:rPr lang="zh-CN" altLang="en-US" dirty="0">
                <a:solidFill>
                  <a:srgbClr val="C00000"/>
                </a:solidFill>
              </a:rPr>
              <a:t>可替换</a:t>
            </a:r>
            <a:endParaRPr lang="en-US" altLang="zh-CN" dirty="0">
              <a:solidFill>
                <a:srgbClr val="C00000"/>
              </a:solidFill>
            </a:endParaRPr>
          </a:p>
          <a:p>
            <a:pPr lvl="1"/>
            <a:r>
              <a:rPr lang="zh-CN" altLang="en-US" dirty="0"/>
              <a:t>一个层次可以有多个实现实例</a:t>
            </a:r>
          </a:p>
          <a:p>
            <a:pPr lvl="1"/>
            <a:endParaRPr lang="en-US" altLang="zh-CN" dirty="0"/>
          </a:p>
          <a:p>
            <a:r>
              <a:rPr lang="zh-CN" altLang="en-US" dirty="0">
                <a:solidFill>
                  <a:srgbClr val="C00000"/>
                </a:solidFill>
              </a:rPr>
              <a:t>可复用</a:t>
            </a:r>
            <a:endParaRPr lang="en-US" altLang="zh-CN" dirty="0">
              <a:solidFill>
                <a:srgbClr val="C00000"/>
              </a:solidFill>
            </a:endParaRPr>
          </a:p>
          <a:p>
            <a:pPr lvl="1"/>
            <a:r>
              <a:rPr lang="zh-CN" altLang="en-US" dirty="0"/>
              <a:t>层次和整个系统可重用</a:t>
            </a:r>
          </a:p>
          <a:p>
            <a:pPr lvl="1"/>
            <a:endParaRPr lang="en-US" altLang="zh-CN" dirty="0"/>
          </a:p>
          <a:p>
            <a:r>
              <a:rPr lang="zh-CN" altLang="en-US" dirty="0">
                <a:solidFill>
                  <a:srgbClr val="C00000"/>
                </a:solidFill>
              </a:rPr>
              <a:t>标准化</a:t>
            </a:r>
            <a:endParaRPr lang="en-US" altLang="zh-CN" dirty="0">
              <a:solidFill>
                <a:srgbClr val="C00000"/>
              </a:solidFill>
            </a:endParaRPr>
          </a:p>
          <a:p>
            <a:pPr lvl="1"/>
            <a:r>
              <a:rPr lang="zh-CN" altLang="en-US" dirty="0"/>
              <a:t>支持体系结构及其层次、接口的标准化</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1.5.2 </a:t>
            </a:r>
            <a:r>
              <a:rPr lang="zh-CN" altLang="zh-CN" dirty="0">
                <a:effectLst/>
              </a:rPr>
              <a:t>管道与过滤器</a:t>
            </a:r>
            <a:r>
              <a:rPr lang="zh-CN" altLang="en-US" dirty="0"/>
              <a:t>风格</a:t>
            </a:r>
          </a:p>
        </p:txBody>
      </p:sp>
      <p:sp>
        <p:nvSpPr>
          <p:cNvPr id="2" name="内容占位符 1"/>
          <p:cNvSpPr>
            <a:spLocks noGrp="1"/>
          </p:cNvSpPr>
          <p:nvPr>
            <p:ph idx="1"/>
          </p:nvPr>
        </p:nvSpPr>
        <p:spPr/>
        <p:txBody>
          <a:bodyPr>
            <a:normAutofit fontScale="92500"/>
          </a:bodyPr>
          <a:lstStyle/>
          <a:p>
            <a:r>
              <a:rPr lang="zh-CN" altLang="en-US" dirty="0"/>
              <a:t>构件</a:t>
            </a:r>
            <a:endParaRPr lang="en-US" altLang="zh-CN" dirty="0"/>
          </a:p>
          <a:p>
            <a:pPr lvl="1"/>
            <a:r>
              <a:rPr lang="zh-CN" altLang="zh-CN" dirty="0"/>
              <a:t>将软件功能实现为一系列处理步骤，每个步骤封装在一个</a:t>
            </a:r>
            <a:r>
              <a:rPr lang="zh-CN" altLang="zh-CN" b="1" dirty="0">
                <a:solidFill>
                  <a:srgbClr val="C00000"/>
                </a:solidFill>
              </a:rPr>
              <a:t>过滤器构件</a:t>
            </a:r>
            <a:r>
              <a:rPr lang="zh-CN" altLang="zh-CN" dirty="0"/>
              <a:t>中</a:t>
            </a:r>
            <a:endParaRPr lang="en-US" altLang="zh-CN" dirty="0"/>
          </a:p>
          <a:p>
            <a:r>
              <a:rPr lang="zh-CN" altLang="en-US" dirty="0"/>
              <a:t>连接子</a:t>
            </a:r>
            <a:endParaRPr lang="en-US" altLang="zh-CN" dirty="0"/>
          </a:p>
          <a:p>
            <a:pPr lvl="1"/>
            <a:r>
              <a:rPr lang="zh-CN" altLang="zh-CN" dirty="0"/>
              <a:t>相邻过滤器间以</a:t>
            </a:r>
            <a:r>
              <a:rPr lang="zh-CN" altLang="zh-CN" b="1" dirty="0">
                <a:solidFill>
                  <a:srgbClr val="C00000"/>
                </a:solidFill>
              </a:rPr>
              <a:t>管道</a:t>
            </a:r>
            <a:r>
              <a:rPr lang="zh-CN" altLang="zh-CN" dirty="0"/>
              <a:t>连接，一个过滤器的输出数据借助管道流向后续过滤器，作为其输入</a:t>
            </a:r>
            <a:r>
              <a:rPr lang="zh-CN" altLang="en-US" dirty="0"/>
              <a:t>数据</a:t>
            </a:r>
            <a:endParaRPr lang="en-US" altLang="zh-CN" dirty="0"/>
          </a:p>
          <a:p>
            <a:r>
              <a:rPr lang="zh-CN" altLang="en-US" dirty="0"/>
              <a:t>数据</a:t>
            </a:r>
            <a:endParaRPr lang="en-US" altLang="zh-CN" dirty="0"/>
          </a:p>
          <a:p>
            <a:pPr lvl="1"/>
            <a:r>
              <a:rPr lang="zh-CN" altLang="zh-CN" dirty="0"/>
              <a:t>软件系统的输入由</a:t>
            </a:r>
            <a:r>
              <a:rPr lang="zh-CN" altLang="zh-CN" b="1" dirty="0">
                <a:solidFill>
                  <a:srgbClr val="C00000"/>
                </a:solidFill>
              </a:rPr>
              <a:t>数据源</a:t>
            </a:r>
            <a:r>
              <a:rPr lang="zh-CN" altLang="zh-CN" dirty="0"/>
              <a:t>（</a:t>
            </a:r>
            <a:r>
              <a:rPr lang="en-US" altLang="zh-CN" dirty="0"/>
              <a:t>data source</a:t>
            </a:r>
            <a:r>
              <a:rPr lang="zh-CN" altLang="zh-CN" dirty="0"/>
              <a:t>）提供</a:t>
            </a:r>
            <a:endParaRPr lang="en-US" altLang="zh-CN" dirty="0"/>
          </a:p>
          <a:p>
            <a:pPr lvl="1"/>
            <a:r>
              <a:rPr lang="zh-CN" altLang="zh-CN" dirty="0"/>
              <a:t>软件最终输出由源自某个过滤器的管道流向</a:t>
            </a:r>
            <a:r>
              <a:rPr lang="zh-CN" altLang="zh-CN" b="1" dirty="0">
                <a:solidFill>
                  <a:srgbClr val="C00000"/>
                </a:solidFill>
              </a:rPr>
              <a:t>数据汇</a:t>
            </a:r>
            <a:r>
              <a:rPr lang="zh-CN" altLang="zh-CN" dirty="0"/>
              <a:t>（</a:t>
            </a:r>
            <a:r>
              <a:rPr lang="en-US" altLang="zh-CN" dirty="0"/>
              <a:t>data sink</a:t>
            </a:r>
            <a:r>
              <a:rPr lang="zh-CN" altLang="zh-CN" dirty="0"/>
              <a:t>）</a:t>
            </a:r>
            <a:endParaRPr lang="en-US" altLang="zh-CN" dirty="0"/>
          </a:p>
          <a:p>
            <a:pPr lvl="1"/>
            <a:r>
              <a:rPr lang="zh-CN" altLang="zh-CN" dirty="0"/>
              <a:t>典型数据源和数据汇包括数据库、文件、其他软件系统、物理设备等</a:t>
            </a:r>
            <a:endParaRPr lang="zh-CN" altLang="en-US" dirty="0"/>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管道与过滤器模式</a:t>
            </a:r>
            <a:r>
              <a:rPr lang="zh-CN" altLang="en-US" dirty="0">
                <a:effectLst/>
              </a:rPr>
              <a:t>的示例</a:t>
            </a:r>
            <a:endParaRPr lang="zh-CN" altLang="en-US" dirty="0"/>
          </a:p>
        </p:txBody>
      </p:sp>
      <p:sp>
        <p:nvSpPr>
          <p:cNvPr id="6" name="Rectangle 2"/>
          <p:cNvSpPr>
            <a:spLocks noChangeArrowheads="1"/>
          </p:cNvSpPr>
          <p:nvPr/>
        </p:nvSpPr>
        <p:spPr bwMode="auto">
          <a:xfrm>
            <a:off x="1980407" y="140478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10"/>
          <p:cNvSpPr>
            <a:spLocks noChangeArrowheads="1"/>
          </p:cNvSpPr>
          <p:nvPr/>
        </p:nvSpPr>
        <p:spPr bwMode="auto">
          <a:xfrm>
            <a:off x="1980407" y="125395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823663" y="872716"/>
          <a:ext cx="10543086" cy="5508612"/>
        </p:xfrm>
        <a:graphic>
          <a:graphicData uri="http://schemas.openxmlformats.org/presentationml/2006/ole">
            <mc:AlternateContent xmlns:mc="http://schemas.openxmlformats.org/markup-compatibility/2006">
              <mc:Choice xmlns:v="urn:schemas-microsoft-com:vml" Requires="v">
                <p:oleObj spid="_x0000_s10250" name="Visio" r:id="rId3" imgW="6670675" imgH="3483610" progId="Visio.Drawing.11">
                  <p:embed/>
                </p:oleObj>
              </mc:Choice>
              <mc:Fallback>
                <p:oleObj name="Visio" r:id="rId3" imgW="6670675" imgH="3483610" progId="Visio.Drawing.11">
                  <p:embed/>
                  <p:pic>
                    <p:nvPicPr>
                      <p:cNvPr id="0" name="对象 8"/>
                      <p:cNvPicPr>
                        <a:picLocks noChangeAspect="1" noChangeArrowheads="1"/>
                      </p:cNvPicPr>
                      <p:nvPr/>
                    </p:nvPicPr>
                    <p:blipFill>
                      <a:blip r:embed="rId4"/>
                      <a:srcRect/>
                      <a:stretch>
                        <a:fillRect/>
                      </a:stretch>
                    </p:blipFill>
                    <p:spPr bwMode="auto">
                      <a:xfrm>
                        <a:off x="823663" y="872716"/>
                        <a:ext cx="10543086" cy="5508612"/>
                      </a:xfrm>
                      <a:prstGeom prst="rect">
                        <a:avLst/>
                      </a:prstGeom>
                      <a:noFill/>
                    </p:spPr>
                  </p:pic>
                </p:oleObj>
              </mc:Fallback>
            </mc:AlternateContent>
          </a:graphicData>
        </a:graphic>
      </p:graphicFrame>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管道与过滤器</a:t>
            </a:r>
            <a:r>
              <a:rPr lang="zh-CN" altLang="en-US" dirty="0"/>
              <a:t>风格</a:t>
            </a:r>
            <a:r>
              <a:rPr lang="zh-CN" altLang="en-US" dirty="0">
                <a:effectLst/>
              </a:rPr>
              <a:t>的约束</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过滤器与管道之间的协作方式</a:t>
            </a:r>
            <a:endParaRPr lang="en-US" altLang="zh-CN" dirty="0"/>
          </a:p>
          <a:p>
            <a:pPr lvl="1"/>
            <a:r>
              <a:rPr lang="zh-CN" altLang="en-US" dirty="0"/>
              <a:t>过滤器以循环的方式不断地从管道提取输入数据，并将其输出数据压入管道，称为</a:t>
            </a:r>
            <a:r>
              <a:rPr lang="zh-CN" altLang="en-US" b="1" dirty="0">
                <a:solidFill>
                  <a:srgbClr val="C00000"/>
                </a:solidFill>
              </a:rPr>
              <a:t>主动过滤器</a:t>
            </a:r>
            <a:endParaRPr lang="en-US" altLang="zh-CN" b="1" dirty="0">
              <a:solidFill>
                <a:srgbClr val="C00000"/>
              </a:solidFill>
            </a:endParaRPr>
          </a:p>
          <a:p>
            <a:pPr lvl="1"/>
            <a:r>
              <a:rPr lang="zh-CN" altLang="en-US" dirty="0"/>
              <a:t>管道将输入数据压入到位于其目标端过滤器，过滤器被动地等待数据，称为</a:t>
            </a:r>
            <a:r>
              <a:rPr lang="zh-CN" altLang="en-US" b="1" dirty="0">
                <a:solidFill>
                  <a:srgbClr val="C00000"/>
                </a:solidFill>
              </a:rPr>
              <a:t>被动过滤器</a:t>
            </a:r>
            <a:endParaRPr lang="en-US" altLang="zh-CN" b="1" dirty="0">
              <a:solidFill>
                <a:srgbClr val="C00000"/>
              </a:solidFill>
            </a:endParaRPr>
          </a:p>
          <a:p>
            <a:pPr lvl="1"/>
            <a:r>
              <a:rPr lang="zh-CN" altLang="en-US" dirty="0"/>
              <a:t>管道负责提取位于其源端过滤器的输出数据</a:t>
            </a:r>
            <a:endParaRPr lang="en-US" altLang="zh-CN" dirty="0"/>
          </a:p>
          <a:p>
            <a:r>
              <a:rPr lang="zh-CN" altLang="en-US" dirty="0"/>
              <a:t>设计考虑</a:t>
            </a:r>
            <a:endParaRPr lang="en-US" altLang="zh-CN" dirty="0"/>
          </a:p>
          <a:p>
            <a:pPr lvl="1"/>
            <a:r>
              <a:rPr lang="zh-CN" altLang="zh-CN" dirty="0"/>
              <a:t>如果管道连接的两端均为主动过滤器，那么管道必须负责它们之间的同步，典型的同步方法是</a:t>
            </a:r>
            <a:r>
              <a:rPr lang="zh-CN" altLang="zh-CN" b="1" dirty="0">
                <a:solidFill>
                  <a:srgbClr val="C00000"/>
                </a:solidFill>
              </a:rPr>
              <a:t>先进先出缓冲器</a:t>
            </a:r>
            <a:endParaRPr lang="en-US" altLang="zh-CN" b="1" dirty="0">
              <a:solidFill>
                <a:srgbClr val="C00000"/>
              </a:solidFill>
            </a:endParaRPr>
          </a:p>
          <a:p>
            <a:pPr lvl="1"/>
            <a:r>
              <a:rPr lang="zh-CN" altLang="zh-CN" dirty="0"/>
              <a:t>如果管道的一端为主动过滤器，另一端为被动过滤器，那么管道的数据流转功能可通过前者直接调用后者来实现</a:t>
            </a:r>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zh-CN" dirty="0">
                <a:effectLst/>
              </a:rPr>
              <a:t>管道与过滤器</a:t>
            </a:r>
            <a:r>
              <a:rPr lang="zh-CN" altLang="en-US" dirty="0">
                <a:effectLst/>
              </a:rPr>
              <a:t>风格</a:t>
            </a:r>
            <a:endParaRPr lang="zh-CN" altLang="en-US" dirty="0"/>
          </a:p>
        </p:txBody>
      </p:sp>
      <p:grpSp>
        <p:nvGrpSpPr>
          <p:cNvPr id="6" name="画布 2"/>
          <p:cNvGrpSpPr/>
          <p:nvPr/>
        </p:nvGrpSpPr>
        <p:grpSpPr>
          <a:xfrm>
            <a:off x="1162658" y="1808820"/>
            <a:ext cx="10009112" cy="2160240"/>
            <a:chOff x="0" y="0"/>
            <a:chExt cx="5274310" cy="704850"/>
          </a:xfrm>
        </p:grpSpPr>
        <p:sp>
          <p:nvSpPr>
            <p:cNvPr id="7" name="矩形 6"/>
            <p:cNvSpPr/>
            <p:nvPr/>
          </p:nvSpPr>
          <p:spPr>
            <a:xfrm>
              <a:off x="0" y="0"/>
              <a:ext cx="5274310" cy="704850"/>
            </a:xfrm>
            <a:prstGeom prst="rect">
              <a:avLst/>
            </a:prstGeom>
            <a:solidFill>
              <a:prstClr val="white"/>
            </a:solidFill>
          </p:spPr>
        </p:sp>
        <p:sp>
          <p:nvSpPr>
            <p:cNvPr id="8" name="矩形 7"/>
            <p:cNvSpPr/>
            <p:nvPr/>
          </p:nvSpPr>
          <p:spPr>
            <a:xfrm>
              <a:off x="460377" y="3659"/>
              <a:ext cx="600328" cy="5303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词法</a:t>
              </a:r>
            </a:p>
            <a:p>
              <a:pPr algn="ctr">
                <a:lnSpc>
                  <a:spcPts val="3000"/>
                </a:lnSpc>
              </a:pPr>
              <a:r>
                <a:rPr lang="zh-CN" kern="100">
                  <a:effectLst/>
                  <a:latin typeface="+mn-ea"/>
                  <a:cs typeface="Times New Roman" panose="02020603050405020304" pitchFamily="18" charset="0"/>
                </a:rPr>
                <a:t>分析</a:t>
              </a:r>
            </a:p>
          </p:txBody>
        </p:sp>
        <p:sp>
          <p:nvSpPr>
            <p:cNvPr id="9" name="矩形 8"/>
            <p:cNvSpPr/>
            <p:nvPr/>
          </p:nvSpPr>
          <p:spPr>
            <a:xfrm>
              <a:off x="1571067" y="3659"/>
              <a:ext cx="758824" cy="5303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语法</a:t>
              </a:r>
            </a:p>
            <a:p>
              <a:pPr algn="ctr">
                <a:lnSpc>
                  <a:spcPts val="3000"/>
                </a:lnSpc>
              </a:pPr>
              <a:r>
                <a:rPr lang="zh-CN" kern="100">
                  <a:effectLst/>
                  <a:latin typeface="+mn-ea"/>
                  <a:cs typeface="Times New Roman" panose="02020603050405020304" pitchFamily="18" charset="0"/>
                </a:rPr>
                <a:t>分析</a:t>
              </a:r>
            </a:p>
          </p:txBody>
        </p:sp>
        <p:sp>
          <p:nvSpPr>
            <p:cNvPr id="10" name="矩形 9"/>
            <p:cNvSpPr/>
            <p:nvPr/>
          </p:nvSpPr>
          <p:spPr>
            <a:xfrm>
              <a:off x="2945766" y="3659"/>
              <a:ext cx="653312" cy="5303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生成中间码</a:t>
              </a:r>
            </a:p>
          </p:txBody>
        </p:sp>
        <p:sp>
          <p:nvSpPr>
            <p:cNvPr id="11" name="矩形 10"/>
            <p:cNvSpPr/>
            <p:nvPr/>
          </p:nvSpPr>
          <p:spPr>
            <a:xfrm>
              <a:off x="4087201" y="3659"/>
              <a:ext cx="683681" cy="5303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3000"/>
                </a:lnSpc>
              </a:pPr>
              <a:r>
                <a:rPr lang="zh-CN" kern="100">
                  <a:effectLst/>
                  <a:latin typeface="+mn-ea"/>
                  <a:cs typeface="Times New Roman" panose="02020603050405020304" pitchFamily="18" charset="0"/>
                </a:rPr>
                <a:t>代码</a:t>
              </a:r>
            </a:p>
            <a:p>
              <a:pPr algn="ctr">
                <a:lnSpc>
                  <a:spcPts val="3000"/>
                </a:lnSpc>
              </a:pPr>
              <a:r>
                <a:rPr lang="zh-CN" kern="100">
                  <a:effectLst/>
                  <a:latin typeface="+mn-ea"/>
                  <a:cs typeface="Times New Roman" panose="02020603050405020304" pitchFamily="18" charset="0"/>
                </a:rPr>
                <a:t>优化</a:t>
              </a:r>
            </a:p>
          </p:txBody>
        </p:sp>
        <p:cxnSp>
          <p:nvCxnSpPr>
            <p:cNvPr id="12" name="直接箭头连接符 11"/>
            <p:cNvCxnSpPr>
              <a:endCxn id="8" idx="1"/>
            </p:cNvCxnSpPr>
            <p:nvPr/>
          </p:nvCxnSpPr>
          <p:spPr>
            <a:xfrm flipV="1">
              <a:off x="36576" y="268835"/>
              <a:ext cx="42380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6"/>
            <p:cNvSpPr txBox="1"/>
            <p:nvPr/>
          </p:nvSpPr>
          <p:spPr>
            <a:xfrm>
              <a:off x="0" y="306387"/>
              <a:ext cx="460376" cy="398463"/>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a:solidFill>
                    <a:srgbClr val="C00000"/>
                  </a:solidFill>
                  <a:effectLst/>
                  <a:latin typeface="+mn-ea"/>
                  <a:ea typeface="+mn-ea"/>
                  <a:cs typeface="Times New Roman" panose="02020603050405020304" pitchFamily="18" charset="0"/>
                </a:rPr>
                <a:t>源代</a:t>
              </a:r>
            </a:p>
            <a:p>
              <a:pPr algn="ctr">
                <a:lnSpc>
                  <a:spcPts val="3000"/>
                </a:lnSpc>
              </a:pPr>
              <a:r>
                <a:rPr lang="zh-CN" kern="100">
                  <a:solidFill>
                    <a:srgbClr val="C00000"/>
                  </a:solidFill>
                  <a:effectLst/>
                  <a:latin typeface="+mn-ea"/>
                  <a:ea typeface="+mn-ea"/>
                  <a:cs typeface="Times New Roman" panose="02020603050405020304" pitchFamily="18" charset="0"/>
                </a:rPr>
                <a:t>码</a:t>
              </a:r>
            </a:p>
          </p:txBody>
        </p:sp>
        <p:cxnSp>
          <p:nvCxnSpPr>
            <p:cNvPr id="14" name="直接箭头连接符 13"/>
            <p:cNvCxnSpPr>
              <a:stCxn id="8" idx="3"/>
              <a:endCxn id="9" idx="1"/>
            </p:cNvCxnSpPr>
            <p:nvPr/>
          </p:nvCxnSpPr>
          <p:spPr>
            <a:xfrm>
              <a:off x="1060705" y="268835"/>
              <a:ext cx="51036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10" idx="1"/>
            </p:cNvCxnSpPr>
            <p:nvPr/>
          </p:nvCxnSpPr>
          <p:spPr>
            <a:xfrm>
              <a:off x="2329891" y="268835"/>
              <a:ext cx="61587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1" idx="1"/>
            </p:cNvCxnSpPr>
            <p:nvPr/>
          </p:nvCxnSpPr>
          <p:spPr>
            <a:xfrm flipV="1">
              <a:off x="3599078" y="268835"/>
              <a:ext cx="488123"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p:cNvCxnSpPr>
            <p:nvPr/>
          </p:nvCxnSpPr>
          <p:spPr>
            <a:xfrm>
              <a:off x="4770882" y="268835"/>
              <a:ext cx="395021"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46"/>
            <p:cNvSpPr txBox="1"/>
            <p:nvPr/>
          </p:nvSpPr>
          <p:spPr>
            <a:xfrm>
              <a:off x="1009497" y="287950"/>
              <a:ext cx="592532" cy="4169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a:solidFill>
                    <a:srgbClr val="C00000"/>
                  </a:solidFill>
                  <a:effectLst/>
                  <a:latin typeface="+mn-ea"/>
                  <a:ea typeface="+mn-ea"/>
                  <a:cs typeface="Times New Roman" panose="02020603050405020304" pitchFamily="18" charset="0"/>
                </a:rPr>
                <a:t>词法分析结果</a:t>
              </a:r>
            </a:p>
          </p:txBody>
        </p:sp>
        <p:sp>
          <p:nvSpPr>
            <p:cNvPr id="19" name="文本框 46"/>
            <p:cNvSpPr txBox="1"/>
            <p:nvPr/>
          </p:nvSpPr>
          <p:spPr>
            <a:xfrm>
              <a:off x="2329891" y="282291"/>
              <a:ext cx="593030" cy="4169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a:solidFill>
                    <a:srgbClr val="C00000"/>
                  </a:solidFill>
                  <a:effectLst/>
                  <a:latin typeface="+mn-ea"/>
                  <a:ea typeface="+mn-ea"/>
                  <a:cs typeface="Times New Roman" panose="02020603050405020304" pitchFamily="18" charset="0"/>
                </a:rPr>
                <a:t>语法分析结果</a:t>
              </a:r>
            </a:p>
          </p:txBody>
        </p:sp>
        <p:sp>
          <p:nvSpPr>
            <p:cNvPr id="20" name="文本框 46"/>
            <p:cNvSpPr txBox="1"/>
            <p:nvPr/>
          </p:nvSpPr>
          <p:spPr>
            <a:xfrm>
              <a:off x="3545170" y="287950"/>
              <a:ext cx="459151" cy="4169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a:solidFill>
                    <a:srgbClr val="C00000"/>
                  </a:solidFill>
                  <a:effectLst/>
                  <a:latin typeface="+mn-ea"/>
                  <a:ea typeface="+mn-ea"/>
                  <a:cs typeface="Times New Roman" panose="02020603050405020304" pitchFamily="18" charset="0"/>
                </a:rPr>
                <a:t>中间</a:t>
              </a:r>
            </a:p>
            <a:p>
              <a:pPr algn="ctr">
                <a:lnSpc>
                  <a:spcPts val="3000"/>
                </a:lnSpc>
              </a:pPr>
              <a:r>
                <a:rPr lang="zh-CN" kern="100">
                  <a:solidFill>
                    <a:srgbClr val="C00000"/>
                  </a:solidFill>
                  <a:effectLst/>
                  <a:latin typeface="+mn-ea"/>
                  <a:ea typeface="+mn-ea"/>
                  <a:cs typeface="Times New Roman" panose="02020603050405020304" pitchFamily="18" charset="0"/>
                </a:rPr>
                <a:t>码</a:t>
              </a:r>
            </a:p>
          </p:txBody>
        </p:sp>
        <p:sp>
          <p:nvSpPr>
            <p:cNvPr id="21" name="文本框 46"/>
            <p:cNvSpPr txBox="1"/>
            <p:nvPr/>
          </p:nvSpPr>
          <p:spPr>
            <a:xfrm>
              <a:off x="4619625" y="274955"/>
              <a:ext cx="654685" cy="42989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lnSpc>
                  <a:spcPts val="3000"/>
                </a:lnSpc>
              </a:pPr>
              <a:r>
                <a:rPr lang="zh-CN" kern="100" dirty="0">
                  <a:solidFill>
                    <a:srgbClr val="C00000"/>
                  </a:solidFill>
                  <a:effectLst/>
                  <a:latin typeface="+mn-ea"/>
                  <a:ea typeface="+mn-ea"/>
                  <a:cs typeface="Times New Roman" panose="02020603050405020304" pitchFamily="18" charset="0"/>
                </a:rPr>
                <a:t>可执行代码</a:t>
              </a:r>
            </a:p>
          </p:txBody>
        </p:sp>
      </p:grpSp>
      <p:sp>
        <p:nvSpPr>
          <p:cNvPr id="23" name="文本框 22"/>
          <p:cNvSpPr txBox="1"/>
          <p:nvPr/>
        </p:nvSpPr>
        <p:spPr>
          <a:xfrm>
            <a:off x="2605944" y="4520168"/>
            <a:ext cx="7763100" cy="523220"/>
          </a:xfrm>
          <a:prstGeom prst="rect">
            <a:avLst/>
          </a:prstGeom>
          <a:noFill/>
        </p:spPr>
        <p:txBody>
          <a:bodyPr wrap="square">
            <a:spAutoFit/>
          </a:bodyPr>
          <a:lstStyle/>
          <a:p>
            <a:r>
              <a:rPr lang="zh-CN" altLang="zh-CN" sz="2800" dirty="0">
                <a:solidFill>
                  <a:srgbClr val="C00000"/>
                </a:solidFill>
                <a:effectLst/>
                <a:latin typeface="+mn-ea"/>
                <a:ea typeface="+mn-ea"/>
                <a:cs typeface="Times New Roman" panose="02020603050405020304" pitchFamily="18" charset="0"/>
              </a:rPr>
              <a:t>编译器采用的就是一个典型的管道</a:t>
            </a:r>
            <a:r>
              <a:rPr lang="en-US" altLang="zh-CN" sz="2800" dirty="0">
                <a:solidFill>
                  <a:srgbClr val="C00000"/>
                </a:solidFill>
                <a:effectLst/>
                <a:latin typeface="+mn-ea"/>
                <a:ea typeface="+mn-ea"/>
                <a:cs typeface="Times New Roman" panose="02020603050405020304" pitchFamily="18" charset="0"/>
              </a:rPr>
              <a:t>/</a:t>
            </a:r>
            <a:r>
              <a:rPr lang="zh-CN" altLang="zh-CN" sz="2800" dirty="0">
                <a:solidFill>
                  <a:srgbClr val="C00000"/>
                </a:solidFill>
                <a:effectLst/>
                <a:latin typeface="+mn-ea"/>
                <a:ea typeface="+mn-ea"/>
                <a:cs typeface="Times New Roman" panose="02020603050405020304" pitchFamily="18" charset="0"/>
              </a:rPr>
              <a:t>过滤器风格</a:t>
            </a:r>
            <a:endParaRPr lang="zh-CN" altLang="en-US" sz="2800" dirty="0">
              <a:solidFill>
                <a:srgbClr val="C00000"/>
              </a:solidFill>
              <a:latin typeface="+mn-ea"/>
              <a:ea typeface="+mn-ea"/>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管道与过滤器模式</a:t>
            </a:r>
            <a:r>
              <a:rPr lang="zh-CN" altLang="en-US" dirty="0"/>
              <a:t>的特点</a:t>
            </a:r>
          </a:p>
        </p:txBody>
      </p:sp>
      <p:sp>
        <p:nvSpPr>
          <p:cNvPr id="2" name="内容占位符 1"/>
          <p:cNvSpPr>
            <a:spLocks noGrp="1"/>
          </p:cNvSpPr>
          <p:nvPr>
            <p:ph idx="1"/>
          </p:nvPr>
        </p:nvSpPr>
        <p:spPr/>
        <p:txBody>
          <a:bodyPr/>
          <a:lstStyle/>
          <a:p>
            <a:r>
              <a:rPr lang="zh-CN" altLang="en-US" dirty="0"/>
              <a:t>自然地解决具有数据流特征的软件需求</a:t>
            </a:r>
            <a:endParaRPr lang="en-US" altLang="zh-CN" dirty="0"/>
          </a:p>
          <a:p>
            <a:endParaRPr lang="en-US" altLang="zh-CN" dirty="0"/>
          </a:p>
          <a:p>
            <a:r>
              <a:rPr lang="zh-CN" altLang="en-US" dirty="0"/>
              <a:t>可独立地更新、升级过滤器来实现软件系统的扩展和进化</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1.5.3 </a:t>
            </a:r>
            <a:r>
              <a:rPr lang="zh-CN" altLang="zh-CN" dirty="0"/>
              <a:t>黑板</a:t>
            </a:r>
            <a:r>
              <a:rPr lang="zh-CN" altLang="en-US" dirty="0"/>
              <a:t>风格</a:t>
            </a:r>
          </a:p>
        </p:txBody>
      </p:sp>
      <p:sp>
        <p:nvSpPr>
          <p:cNvPr id="2" name="内容占位符 1"/>
          <p:cNvSpPr>
            <a:spLocks noGrp="1"/>
          </p:cNvSpPr>
          <p:nvPr>
            <p:ph idx="1"/>
          </p:nvPr>
        </p:nvSpPr>
        <p:spPr/>
        <p:txBody>
          <a:bodyPr/>
          <a:lstStyle/>
          <a:p>
            <a:r>
              <a:rPr lang="zh-CN" altLang="zh-CN" dirty="0"/>
              <a:t>将软件系统划分为黑板、知识源和控制器三类构件</a:t>
            </a:r>
            <a:endParaRPr lang="en-US" altLang="zh-CN" dirty="0"/>
          </a:p>
          <a:p>
            <a:pPr lvl="1"/>
            <a:r>
              <a:rPr lang="zh-CN" altLang="zh-CN" b="1" dirty="0">
                <a:solidFill>
                  <a:srgbClr val="C00000"/>
                </a:solidFill>
              </a:rPr>
              <a:t>黑板</a:t>
            </a:r>
            <a:r>
              <a:rPr lang="zh-CN" altLang="en-US" dirty="0"/>
              <a:t>：</a:t>
            </a:r>
            <a:r>
              <a:rPr lang="zh-CN" altLang="zh-CN" dirty="0"/>
              <a:t>负责保存问题求解过程中的状态数据，并提供这些数据的读写服务</a:t>
            </a:r>
            <a:endParaRPr lang="en-US" altLang="zh-CN" dirty="0"/>
          </a:p>
          <a:p>
            <a:pPr lvl="1"/>
            <a:r>
              <a:rPr lang="zh-CN" altLang="zh-CN" b="1" dirty="0">
                <a:solidFill>
                  <a:srgbClr val="C00000"/>
                </a:solidFill>
              </a:rPr>
              <a:t>知识源</a:t>
            </a:r>
            <a:r>
              <a:rPr lang="zh-CN" altLang="en-US" dirty="0"/>
              <a:t>：</a:t>
            </a:r>
            <a:r>
              <a:rPr lang="zh-CN" altLang="zh-CN" dirty="0"/>
              <a:t>负责根据黑板中存储的问题求解状态评价其自身的可应用性，进行部分问题求解工作，并将此工作的结果数据写入黑板</a:t>
            </a:r>
            <a:endParaRPr lang="en-US" altLang="zh-CN" dirty="0"/>
          </a:p>
          <a:p>
            <a:pPr lvl="1"/>
            <a:r>
              <a:rPr lang="zh-CN" altLang="zh-CN" b="1" dirty="0">
                <a:solidFill>
                  <a:srgbClr val="C00000"/>
                </a:solidFill>
              </a:rPr>
              <a:t>控制器</a:t>
            </a:r>
            <a:r>
              <a:rPr lang="zh-CN" altLang="en-US" dirty="0"/>
              <a:t>：</a:t>
            </a:r>
            <a:r>
              <a:rPr lang="zh-CN" altLang="zh-CN" dirty="0"/>
              <a:t>负责监视黑板中不断更新的状态数据，安排（多个）知识源的活动。</a:t>
            </a:r>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示例：构件</a:t>
            </a:r>
          </a:p>
        </p:txBody>
      </p:sp>
      <p:sp>
        <p:nvSpPr>
          <p:cNvPr id="2" name="内容占位符 1"/>
          <p:cNvSpPr>
            <a:spLocks noGrp="1"/>
          </p:cNvSpPr>
          <p:nvPr>
            <p:ph idx="1"/>
          </p:nvPr>
        </p:nvSpPr>
        <p:spPr/>
        <p:txBody>
          <a:bodyPr/>
          <a:lstStyle/>
          <a:p>
            <a:r>
              <a:rPr lang="en-US" altLang="zh-CN" dirty="0"/>
              <a:t>.</a:t>
            </a:r>
            <a:r>
              <a:rPr lang="en-US" altLang="zh-CN" dirty="0" err="1"/>
              <a:t>dll</a:t>
            </a:r>
            <a:r>
              <a:rPr lang="zh-CN" altLang="en-US" dirty="0"/>
              <a:t>文件</a:t>
            </a:r>
            <a:endParaRPr lang="en-US" altLang="zh-CN" dirty="0"/>
          </a:p>
          <a:p>
            <a:endParaRPr lang="en-US" altLang="zh-CN" dirty="0"/>
          </a:p>
          <a:p>
            <a:endParaRPr lang="en-US" altLang="zh-CN" dirty="0"/>
          </a:p>
          <a:p>
            <a:endParaRPr lang="en-US" altLang="zh-CN" dirty="0"/>
          </a:p>
          <a:p>
            <a:r>
              <a:rPr lang="en-US" altLang="zh-CN" dirty="0"/>
              <a:t>.jar</a:t>
            </a:r>
            <a:r>
              <a:rPr lang="zh-CN" altLang="en-US" dirty="0"/>
              <a:t>文件</a:t>
            </a:r>
          </a:p>
        </p:txBody>
      </p:sp>
      <p:pic>
        <p:nvPicPr>
          <p:cNvPr id="6" name="图片 5"/>
          <p:cNvPicPr>
            <a:picLocks noChangeAspect="1"/>
          </p:cNvPicPr>
          <p:nvPr/>
        </p:nvPicPr>
        <p:blipFill>
          <a:blip r:embed="rId2"/>
          <a:stretch>
            <a:fillRect/>
          </a:stretch>
        </p:blipFill>
        <p:spPr>
          <a:xfrm>
            <a:off x="4295006" y="983610"/>
            <a:ext cx="7524836" cy="2121353"/>
          </a:xfrm>
          <a:prstGeom prst="rect">
            <a:avLst/>
          </a:prstGeom>
          <a:ln>
            <a:solidFill>
              <a:schemeClr val="accent1"/>
            </a:solidFill>
          </a:ln>
        </p:spPr>
      </p:pic>
      <p:sp>
        <p:nvSpPr>
          <p:cNvPr id="7" name="矩形 6"/>
          <p:cNvSpPr/>
          <p:nvPr/>
        </p:nvSpPr>
        <p:spPr>
          <a:xfrm>
            <a:off x="4295006" y="3595140"/>
            <a:ext cx="7524836" cy="271263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342900" indent="-3429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构件不是源程序，而是可运行的二进制代码</a:t>
            </a:r>
            <a:endParaRPr lang="en-US" altLang="zh-CN" sz="2800" dirty="0">
              <a:solidFill>
                <a:schemeClr val="lt1"/>
              </a:solidFill>
              <a:latin typeface="微软雅黑" panose="020B0503020204020204" charset="-122"/>
              <a:ea typeface="微软雅黑" panose="020B0503020204020204" charset="-122"/>
            </a:endParaRPr>
          </a:p>
          <a:p>
            <a:pPr marL="342900" indent="-3429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构件是客观物理存在的（即有实际的文件），而非是逻辑存在的</a:t>
            </a:r>
            <a:endParaRPr lang="en-US" altLang="zh-CN" sz="2800" dirty="0">
              <a:latin typeface="微软雅黑" panose="020B0503020204020204" charset="-122"/>
              <a:ea typeface="微软雅黑" panose="020B0503020204020204" charset="-122"/>
            </a:endParaRPr>
          </a:p>
          <a:p>
            <a:pPr marL="342900" indent="-342900" algn="just">
              <a:buFont typeface="Wingdings" panose="05000000000000000000" pitchFamily="2" charset="2"/>
              <a:buChar char="Ø"/>
            </a:pPr>
            <a:r>
              <a:rPr lang="zh-CN" altLang="en-US" sz="2800" dirty="0">
                <a:latin typeface="微软雅黑" panose="020B0503020204020204" charset="-122"/>
                <a:ea typeface="微软雅黑" panose="020B0503020204020204" charset="-122"/>
              </a:rPr>
              <a:t>构件是可访问的，以获取其功能和服务</a:t>
            </a:r>
          </a:p>
          <a:p>
            <a:pPr marL="342900" indent="-342900" algn="just">
              <a:buFont typeface="Wingdings" panose="05000000000000000000" pitchFamily="2" charset="2"/>
              <a:buChar char="Ø"/>
            </a:pPr>
            <a:r>
              <a:rPr lang="zh-CN" altLang="en-US" sz="2800" dirty="0">
                <a:solidFill>
                  <a:schemeClr val="lt1"/>
                </a:solidFill>
                <a:latin typeface="微软雅黑" panose="020B0503020204020204" charset="-122"/>
                <a:ea typeface="微软雅黑" panose="020B0503020204020204" charset="-122"/>
              </a:rPr>
              <a:t>构件应该是粗粒度的，而非细粒度的</a:t>
            </a:r>
            <a:endParaRPr lang="en-US" altLang="zh-CN" sz="2800" dirty="0">
              <a:solidFill>
                <a:schemeClr val="lt1"/>
              </a:solidFill>
              <a:latin typeface="微软雅黑" panose="020B0503020204020204" charset="-122"/>
              <a:ea typeface="微软雅黑" panose="020B0503020204020204" charset="-122"/>
            </a:endParaRPr>
          </a:p>
        </p:txBody>
      </p:sp>
      <p:sp>
        <p:nvSpPr>
          <p:cNvPr id="3" name="矩形 2"/>
          <p:cNvSpPr/>
          <p:nvPr/>
        </p:nvSpPr>
        <p:spPr>
          <a:xfrm>
            <a:off x="4367014" y="2528900"/>
            <a:ext cx="1548172" cy="50405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黑板</a:t>
            </a:r>
            <a:r>
              <a:rPr lang="zh-CN" altLang="en-US" dirty="0"/>
              <a:t>风格</a:t>
            </a:r>
            <a:r>
              <a:rPr lang="zh-CN" altLang="en-US" dirty="0">
                <a:effectLst/>
              </a:rPr>
              <a:t>示意图</a:t>
            </a:r>
            <a:endParaRPr lang="zh-CN" altLang="en-US" dirty="0"/>
          </a:p>
        </p:txBody>
      </p:sp>
      <p:sp>
        <p:nvSpPr>
          <p:cNvPr id="6" name="Rectangle 2"/>
          <p:cNvSpPr>
            <a:spLocks noChangeArrowheads="1"/>
          </p:cNvSpPr>
          <p:nvPr/>
        </p:nvSpPr>
        <p:spPr bwMode="auto">
          <a:xfrm>
            <a:off x="2278782" y="1420827"/>
            <a:ext cx="9774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0590" y="1232756"/>
          <a:ext cx="9721080" cy="5039823"/>
        </p:xfrm>
        <a:graphic>
          <a:graphicData uri="http://schemas.openxmlformats.org/presentationml/2006/ole">
            <mc:AlternateContent xmlns:mc="http://schemas.openxmlformats.org/markup-compatibility/2006">
              <mc:Choice xmlns:v="urn:schemas-microsoft-com:vml" Requires="v">
                <p:oleObj spid="_x0000_s11274" name="Visio" r:id="rId3" imgW="4250055" imgH="2194560" progId="Visio.Drawing.11">
                  <p:embed/>
                </p:oleObj>
              </mc:Choice>
              <mc:Fallback>
                <p:oleObj name="Visio" r:id="rId3" imgW="4250055" imgH="2194560" progId="Visio.Drawing.11">
                  <p:embed/>
                  <p:pic>
                    <p:nvPicPr>
                      <p:cNvPr id="0" name="对象 6"/>
                      <p:cNvPicPr>
                        <a:picLocks noChangeAspect="1" noChangeArrowheads="1"/>
                      </p:cNvPicPr>
                      <p:nvPr/>
                    </p:nvPicPr>
                    <p:blipFill>
                      <a:blip r:embed="rId4"/>
                      <a:srcRect/>
                      <a:stretch>
                        <a:fillRect/>
                      </a:stretch>
                    </p:blipFill>
                    <p:spPr bwMode="auto">
                      <a:xfrm>
                        <a:off x="550590" y="1232756"/>
                        <a:ext cx="9721080" cy="5039823"/>
                      </a:xfrm>
                      <a:prstGeom prst="rect">
                        <a:avLst/>
                      </a:prstGeom>
                      <a:noFill/>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黑板</a:t>
            </a:r>
            <a:r>
              <a:rPr lang="zh-CN" altLang="en-US" dirty="0"/>
              <a:t>风格的约束</a:t>
            </a:r>
          </a:p>
        </p:txBody>
      </p:sp>
      <p:sp>
        <p:nvSpPr>
          <p:cNvPr id="2" name="内容占位符 1"/>
          <p:cNvSpPr>
            <a:spLocks noGrp="1"/>
          </p:cNvSpPr>
          <p:nvPr>
            <p:ph idx="1"/>
          </p:nvPr>
        </p:nvSpPr>
        <p:spPr/>
        <p:txBody>
          <a:bodyPr/>
          <a:lstStyle/>
          <a:p>
            <a:r>
              <a:rPr lang="zh-CN" altLang="en-US" dirty="0">
                <a:solidFill>
                  <a:srgbClr val="C00000"/>
                </a:solidFill>
              </a:rPr>
              <a:t>控制构件</a:t>
            </a:r>
            <a:r>
              <a:rPr lang="zh-CN" altLang="en-US" dirty="0"/>
              <a:t>通过观察</a:t>
            </a:r>
            <a:r>
              <a:rPr lang="zh-CN" altLang="en-US" dirty="0">
                <a:solidFill>
                  <a:srgbClr val="C00000"/>
                </a:solidFill>
              </a:rPr>
              <a:t>黑板</a:t>
            </a:r>
            <a:r>
              <a:rPr lang="zh-CN" altLang="en-US" dirty="0"/>
              <a:t>中的状态数据来决定哪些知识源对后续的问题求解可能有所贡献，然后调用这些知识源的评价功能以选取参与下一步求解活动的知识源</a:t>
            </a:r>
            <a:endParaRPr lang="en-US" altLang="zh-CN" dirty="0"/>
          </a:p>
          <a:p>
            <a:endParaRPr lang="en-US" altLang="zh-CN" dirty="0"/>
          </a:p>
          <a:p>
            <a:r>
              <a:rPr lang="zh-CN" altLang="en-US" dirty="0"/>
              <a:t>被选中的</a:t>
            </a:r>
            <a:r>
              <a:rPr lang="zh-CN" altLang="en-US" dirty="0">
                <a:solidFill>
                  <a:srgbClr val="C00000"/>
                </a:solidFill>
              </a:rPr>
              <a:t>知识源</a:t>
            </a:r>
            <a:r>
              <a:rPr lang="zh-CN" altLang="en-US" dirty="0"/>
              <a:t>基于黑板中的状态数据将</a:t>
            </a:r>
            <a:r>
              <a:rPr lang="zh-CN" altLang="en-US" dirty="0">
                <a:solidFill>
                  <a:srgbClr val="C00000"/>
                </a:solidFill>
              </a:rPr>
              <a:t>问题求解</a:t>
            </a:r>
            <a:r>
              <a:rPr lang="zh-CN" altLang="en-US" dirty="0"/>
              <a:t>工作向前推进，并根据结果</a:t>
            </a:r>
            <a:r>
              <a:rPr lang="zh-CN" altLang="en-US" dirty="0">
                <a:solidFill>
                  <a:srgbClr val="C00000"/>
                </a:solidFill>
              </a:rPr>
              <a:t>更新黑板中的状态数据</a:t>
            </a:r>
            <a:endParaRPr lang="en-US" altLang="zh-CN" dirty="0">
              <a:solidFill>
                <a:srgbClr val="C00000"/>
              </a:solidFill>
            </a:endParaRPr>
          </a:p>
          <a:p>
            <a:endParaRPr lang="en-US" altLang="zh-CN" dirty="0">
              <a:solidFill>
                <a:srgbClr val="C00000"/>
              </a:solidFill>
            </a:endParaRPr>
          </a:p>
          <a:p>
            <a:r>
              <a:rPr lang="zh-CN" altLang="en-US" dirty="0"/>
              <a:t>控制构件不断重复上述控制过程，及至问题求解获得满意的结果</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黑板</a:t>
            </a:r>
            <a:r>
              <a:rPr lang="zh-CN" altLang="en-US" dirty="0"/>
              <a:t>风格</a:t>
            </a:r>
            <a:r>
              <a:rPr lang="zh-CN" altLang="en-US" dirty="0">
                <a:effectLst/>
              </a:rPr>
              <a:t>的特点</a:t>
            </a:r>
            <a:endParaRPr lang="zh-CN" altLang="en-US" dirty="0"/>
          </a:p>
        </p:txBody>
      </p:sp>
      <p:sp>
        <p:nvSpPr>
          <p:cNvPr id="2" name="内容占位符 1"/>
          <p:cNvSpPr>
            <a:spLocks noGrp="1"/>
          </p:cNvSpPr>
          <p:nvPr>
            <p:ph idx="1"/>
          </p:nvPr>
        </p:nvSpPr>
        <p:spPr/>
        <p:txBody>
          <a:bodyPr/>
          <a:lstStyle/>
          <a:p>
            <a:r>
              <a:rPr lang="zh-CN" altLang="en-US" dirty="0"/>
              <a:t>可灵活升级和更换知识源和控制构件</a:t>
            </a:r>
            <a:endParaRPr lang="en-US" altLang="zh-CN" dirty="0"/>
          </a:p>
          <a:p>
            <a:endParaRPr lang="en-US" altLang="zh-CN" dirty="0"/>
          </a:p>
          <a:p>
            <a:r>
              <a:rPr lang="zh-CN" altLang="en-US" dirty="0"/>
              <a:t>知识源的独立性和可重用性好</a:t>
            </a:r>
            <a:endParaRPr lang="en-US" altLang="zh-CN" dirty="0"/>
          </a:p>
          <a:p>
            <a:pPr lvl="1"/>
            <a:r>
              <a:rPr lang="zh-CN" altLang="en-US" dirty="0"/>
              <a:t>知识源之间没有交互</a:t>
            </a:r>
            <a:endParaRPr lang="en-US" altLang="zh-CN" dirty="0"/>
          </a:p>
          <a:p>
            <a:endParaRPr lang="en-US" altLang="zh-CN" dirty="0"/>
          </a:p>
          <a:p>
            <a:r>
              <a:rPr lang="zh-CN" altLang="en-US" dirty="0"/>
              <a:t>软件系统具有较好的容错性和健壮性</a:t>
            </a:r>
            <a:endParaRPr lang="en-US" altLang="zh-CN" dirty="0"/>
          </a:p>
          <a:p>
            <a:pPr lvl="1"/>
            <a:r>
              <a:rPr lang="zh-CN" altLang="en-US" dirty="0"/>
              <a:t>知识源的问题求解动作是探索性的，允许失败和纠错</a:t>
            </a: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1.5.4 MVC</a:t>
            </a:r>
            <a:r>
              <a:rPr lang="zh-CN" altLang="en-US" dirty="0"/>
              <a:t>风格</a:t>
            </a:r>
          </a:p>
        </p:txBody>
      </p:sp>
      <p:sp>
        <p:nvSpPr>
          <p:cNvPr id="9" name="内容占位符 8"/>
          <p:cNvSpPr>
            <a:spLocks noGrp="1"/>
          </p:cNvSpPr>
          <p:nvPr>
            <p:ph idx="1"/>
          </p:nvPr>
        </p:nvSpPr>
        <p:spPr>
          <a:xfrm>
            <a:off x="550590" y="1088740"/>
            <a:ext cx="10920052" cy="5040312"/>
          </a:xfrm>
        </p:spPr>
        <p:txBody>
          <a:bodyPr/>
          <a:lstStyle/>
          <a:p>
            <a:r>
              <a:rPr lang="zh-CN" altLang="zh-CN" dirty="0"/>
              <a:t>模型构件</a:t>
            </a:r>
            <a:endParaRPr lang="en-US" altLang="zh-CN" dirty="0"/>
          </a:p>
          <a:p>
            <a:pPr lvl="1"/>
            <a:r>
              <a:rPr lang="zh-CN" altLang="zh-CN" dirty="0"/>
              <a:t>负责存储业务数据并提供</a:t>
            </a:r>
            <a:r>
              <a:rPr lang="zh-CN" altLang="zh-CN" b="1" dirty="0">
                <a:solidFill>
                  <a:srgbClr val="C00000"/>
                </a:solidFill>
              </a:rPr>
              <a:t>业务逻辑处理功能</a:t>
            </a:r>
            <a:endParaRPr lang="en-US" altLang="zh-CN" b="1" dirty="0">
              <a:solidFill>
                <a:srgbClr val="C00000"/>
              </a:solidFill>
            </a:endParaRPr>
          </a:p>
          <a:p>
            <a:pPr lvl="1"/>
            <a:endParaRPr lang="en-US" altLang="zh-CN" b="1" dirty="0">
              <a:solidFill>
                <a:srgbClr val="C00000"/>
              </a:solidFill>
            </a:endParaRPr>
          </a:p>
          <a:p>
            <a:r>
              <a:rPr lang="zh-CN" altLang="zh-CN" dirty="0"/>
              <a:t>视图构件</a:t>
            </a:r>
            <a:endParaRPr lang="en-US" altLang="zh-CN" dirty="0"/>
          </a:p>
          <a:p>
            <a:pPr lvl="1"/>
            <a:r>
              <a:rPr lang="zh-CN" altLang="zh-CN" dirty="0"/>
              <a:t>负责向用户</a:t>
            </a:r>
            <a:r>
              <a:rPr lang="zh-CN" altLang="zh-CN" b="1" dirty="0">
                <a:solidFill>
                  <a:srgbClr val="C00000"/>
                </a:solidFill>
              </a:rPr>
              <a:t>呈现</a:t>
            </a:r>
            <a:r>
              <a:rPr lang="zh-CN" altLang="zh-CN" dirty="0"/>
              <a:t>模型中的</a:t>
            </a:r>
            <a:r>
              <a:rPr lang="zh-CN" altLang="zh-CN" b="1" dirty="0">
                <a:solidFill>
                  <a:srgbClr val="C00000"/>
                </a:solidFill>
              </a:rPr>
              <a:t>数据</a:t>
            </a:r>
            <a:endParaRPr lang="en-US" altLang="zh-CN" dirty="0"/>
          </a:p>
          <a:p>
            <a:pPr lvl="1"/>
            <a:endParaRPr lang="en-US" altLang="zh-CN" dirty="0"/>
          </a:p>
          <a:p>
            <a:r>
              <a:rPr lang="zh-CN" altLang="zh-CN" dirty="0"/>
              <a:t>控制器</a:t>
            </a:r>
            <a:endParaRPr lang="en-US" altLang="zh-CN" dirty="0"/>
          </a:p>
          <a:p>
            <a:pPr lvl="1"/>
            <a:r>
              <a:rPr lang="zh-CN" altLang="zh-CN" dirty="0"/>
              <a:t>在接获模型的业务逻辑处理结果后</a:t>
            </a:r>
            <a:r>
              <a:rPr lang="zh-CN" altLang="en-US" dirty="0"/>
              <a:t>，</a:t>
            </a:r>
            <a:r>
              <a:rPr lang="zh-CN" altLang="zh-CN" dirty="0"/>
              <a:t>负责</a:t>
            </a:r>
            <a:r>
              <a:rPr lang="zh-CN" altLang="zh-CN" b="1" dirty="0">
                <a:solidFill>
                  <a:srgbClr val="C00000"/>
                </a:solidFill>
              </a:rPr>
              <a:t>选择适当的视图</a:t>
            </a:r>
            <a:r>
              <a:rPr lang="zh-CN" altLang="zh-CN" dirty="0"/>
              <a:t>作为软件系统对用户的界面动作的响应</a:t>
            </a:r>
            <a:endParaRPr lang="zh-CN" altLang="en-US"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MVC</a:t>
            </a:r>
            <a:r>
              <a:rPr lang="zh-CN" altLang="en-US" dirty="0"/>
              <a:t>体系结构示意图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910630" y="839143"/>
          <a:ext cx="9793088" cy="5747944"/>
        </p:xfrm>
        <a:graphic>
          <a:graphicData uri="http://schemas.openxmlformats.org/presentationml/2006/ole">
            <mc:AlternateContent xmlns:mc="http://schemas.openxmlformats.org/markup-compatibility/2006">
              <mc:Choice xmlns:v="urn:schemas-microsoft-com:vml" Requires="v">
                <p:oleObj spid="_x0000_s12298" name="Visio" r:id="rId3" imgW="6762750" imgH="3971925" progId="Visio.Drawing.11">
                  <p:embed/>
                </p:oleObj>
              </mc:Choice>
              <mc:Fallback>
                <p:oleObj name="Visio" r:id="rId3" imgW="6762750" imgH="397192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630" y="839143"/>
                        <a:ext cx="9793088" cy="5747944"/>
                      </a:xfrm>
                      <a:prstGeom prst="rect">
                        <a:avLst/>
                      </a:prstGeom>
                      <a:noFill/>
                    </p:spPr>
                  </p:pic>
                </p:oleObj>
              </mc:Fallback>
            </mc:AlternateContent>
          </a:graphicData>
        </a:graphic>
      </p:graphicFrame>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MVC</a:t>
            </a:r>
            <a:r>
              <a:rPr lang="zh-CN" altLang="en-US" dirty="0"/>
              <a:t>风格</a:t>
            </a:r>
            <a:r>
              <a:rPr lang="zh-CN" altLang="zh-CN" dirty="0"/>
              <a:t>的</a:t>
            </a:r>
            <a:r>
              <a:rPr lang="zh-CN" altLang="en-US" dirty="0"/>
              <a:t>约束</a:t>
            </a:r>
          </a:p>
        </p:txBody>
      </p:sp>
      <p:sp>
        <p:nvSpPr>
          <p:cNvPr id="2" name="内容占位符 1"/>
          <p:cNvSpPr>
            <a:spLocks noGrp="1"/>
          </p:cNvSpPr>
          <p:nvPr>
            <p:ph idx="1"/>
          </p:nvPr>
        </p:nvSpPr>
        <p:spPr/>
        <p:txBody>
          <a:bodyPr>
            <a:normAutofit/>
          </a:bodyPr>
          <a:lstStyle/>
          <a:p>
            <a:pPr lvl="0"/>
            <a:r>
              <a:rPr lang="zh-CN" altLang="zh-CN" dirty="0"/>
              <a:t>创建视图</a:t>
            </a:r>
            <a:r>
              <a:rPr lang="zh-CN" altLang="en-US" dirty="0"/>
              <a:t>，</a:t>
            </a:r>
            <a:r>
              <a:rPr lang="zh-CN" altLang="zh-CN" dirty="0"/>
              <a:t>视图对象从模型中</a:t>
            </a:r>
            <a:r>
              <a:rPr lang="zh-CN" altLang="zh-CN" dirty="0">
                <a:solidFill>
                  <a:srgbClr val="C00000"/>
                </a:solidFill>
              </a:rPr>
              <a:t>获取数据并呈现用户界面</a:t>
            </a:r>
          </a:p>
          <a:p>
            <a:pPr lvl="1"/>
            <a:r>
              <a:rPr lang="zh-CN" altLang="zh-CN" dirty="0"/>
              <a:t>视图</a:t>
            </a:r>
            <a:r>
              <a:rPr lang="zh-CN" altLang="zh-CN" dirty="0">
                <a:solidFill>
                  <a:srgbClr val="C00000"/>
                </a:solidFill>
              </a:rPr>
              <a:t>接受界面动作</a:t>
            </a:r>
            <a:r>
              <a:rPr lang="zh-CN" altLang="zh-CN" dirty="0"/>
              <a:t>，将其转换为内部事件</a:t>
            </a:r>
            <a:r>
              <a:rPr lang="zh-CN" altLang="zh-CN" dirty="0">
                <a:solidFill>
                  <a:srgbClr val="C00000"/>
                </a:solidFill>
              </a:rPr>
              <a:t>传递给控制器</a:t>
            </a:r>
          </a:p>
          <a:p>
            <a:pPr lvl="1"/>
            <a:r>
              <a:rPr lang="zh-CN" altLang="zh-CN" dirty="0"/>
              <a:t>所有视图在接获来自模型的业务数据变化通知后向模型</a:t>
            </a:r>
            <a:r>
              <a:rPr lang="zh-CN" altLang="zh-CN" dirty="0">
                <a:solidFill>
                  <a:srgbClr val="C00000"/>
                </a:solidFill>
              </a:rPr>
              <a:t>查询</a:t>
            </a:r>
            <a:r>
              <a:rPr lang="zh-CN" altLang="zh-CN" dirty="0"/>
              <a:t>新的数据，并据此</a:t>
            </a:r>
            <a:r>
              <a:rPr lang="zh-CN" altLang="zh-CN" dirty="0">
                <a:solidFill>
                  <a:srgbClr val="C00000"/>
                </a:solidFill>
              </a:rPr>
              <a:t>更新</a:t>
            </a:r>
            <a:r>
              <a:rPr lang="zh-CN" altLang="zh-CN" dirty="0"/>
              <a:t>视图</a:t>
            </a:r>
          </a:p>
          <a:p>
            <a:pPr lvl="0"/>
            <a:r>
              <a:rPr lang="zh-CN" altLang="zh-CN" dirty="0"/>
              <a:t>控制器将用户界面事件转换为</a:t>
            </a:r>
            <a:r>
              <a:rPr lang="zh-CN" altLang="zh-CN" dirty="0">
                <a:solidFill>
                  <a:srgbClr val="C00000"/>
                </a:solidFill>
              </a:rPr>
              <a:t>业务逻辑处理功能的调用</a:t>
            </a:r>
          </a:p>
          <a:p>
            <a:pPr lvl="1"/>
            <a:r>
              <a:rPr lang="zh-CN" altLang="zh-CN" dirty="0"/>
              <a:t>控制器根据模型的处理结果</a:t>
            </a:r>
            <a:r>
              <a:rPr lang="zh-CN" altLang="zh-CN" dirty="0">
                <a:solidFill>
                  <a:srgbClr val="C00000"/>
                </a:solidFill>
              </a:rPr>
              <a:t>创建新的视图</a:t>
            </a:r>
            <a:r>
              <a:rPr lang="zh-CN" altLang="zh-CN" dirty="0"/>
              <a:t>、选择其他视图或维持原有视图</a:t>
            </a:r>
            <a:endParaRPr lang="en-US" altLang="zh-CN" dirty="0"/>
          </a:p>
          <a:p>
            <a:pPr lvl="0"/>
            <a:r>
              <a:rPr lang="zh-CN" altLang="zh-CN" dirty="0"/>
              <a:t>模型进行业务逻辑处理，将处理结果</a:t>
            </a:r>
            <a:r>
              <a:rPr lang="zh-CN" altLang="zh-CN" dirty="0">
                <a:solidFill>
                  <a:srgbClr val="C00000"/>
                </a:solidFill>
              </a:rPr>
              <a:t>回送给控制器</a:t>
            </a:r>
            <a:r>
              <a:rPr lang="zh-CN" altLang="zh-CN" dirty="0"/>
              <a:t>，必要时还需将业务数据变化事件</a:t>
            </a:r>
            <a:r>
              <a:rPr lang="zh-CN" altLang="zh-CN" dirty="0">
                <a:solidFill>
                  <a:srgbClr val="C00000"/>
                </a:solidFill>
              </a:rPr>
              <a:t>通知给所有视图</a:t>
            </a:r>
          </a:p>
          <a:p>
            <a:endParaRPr lang="zh-CN" altLang="en-US"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1.5.5 SOA</a:t>
            </a:r>
            <a:r>
              <a:rPr lang="zh-CN" altLang="en-US" dirty="0"/>
              <a:t>风格</a:t>
            </a:r>
          </a:p>
        </p:txBody>
      </p:sp>
      <p:sp>
        <p:nvSpPr>
          <p:cNvPr id="3" name="内容占位符 2"/>
          <p:cNvSpPr>
            <a:spLocks noGrp="1"/>
          </p:cNvSpPr>
          <p:nvPr>
            <p:ph idx="1"/>
          </p:nvPr>
        </p:nvSpPr>
        <p:spPr>
          <a:xfrm>
            <a:off x="539750" y="1125538"/>
            <a:ext cx="10920052" cy="5040312"/>
          </a:xfrm>
        </p:spPr>
        <p:txBody>
          <a:bodyPr/>
          <a:lstStyle/>
          <a:p>
            <a:r>
              <a:rPr lang="zh-CN" altLang="zh-CN" dirty="0"/>
              <a:t>将软件系统的软构件抽象为一个个的</a:t>
            </a:r>
            <a:r>
              <a:rPr lang="zh-CN" altLang="zh-CN" dirty="0">
                <a:solidFill>
                  <a:srgbClr val="C00000"/>
                </a:solidFill>
              </a:rPr>
              <a:t>服务</a:t>
            </a:r>
            <a:r>
              <a:rPr lang="zh-CN" altLang="zh-CN" dirty="0"/>
              <a:t>（</a:t>
            </a:r>
            <a:r>
              <a:rPr lang="en-US" altLang="zh-CN" dirty="0"/>
              <a:t>Service</a:t>
            </a:r>
            <a:r>
              <a:rPr lang="zh-CN" altLang="zh-CN" dirty="0"/>
              <a:t>），每个服务封装了特定的功能并提供了对外可访问的</a:t>
            </a:r>
            <a:r>
              <a:rPr lang="zh-CN" altLang="zh-CN" dirty="0">
                <a:solidFill>
                  <a:srgbClr val="C00000"/>
                </a:solidFill>
              </a:rPr>
              <a:t>接口</a:t>
            </a:r>
            <a:endParaRPr lang="en-US" altLang="zh-CN" dirty="0">
              <a:solidFill>
                <a:srgbClr val="C00000"/>
              </a:solidFill>
            </a:endParaRPr>
          </a:p>
          <a:p>
            <a:endParaRPr lang="en-US" altLang="zh-CN" dirty="0"/>
          </a:p>
          <a:p>
            <a:r>
              <a:rPr lang="zh-CN" altLang="zh-CN" dirty="0"/>
              <a:t>任何一个服务既可以充当服务的</a:t>
            </a:r>
            <a:r>
              <a:rPr lang="zh-CN" altLang="zh-CN" dirty="0">
                <a:solidFill>
                  <a:srgbClr val="C00000"/>
                </a:solidFill>
              </a:rPr>
              <a:t>提供方</a:t>
            </a:r>
            <a:r>
              <a:rPr lang="zh-CN" altLang="zh-CN" dirty="0"/>
              <a:t>，接受其他服务的访问请求；也可充当服务的</a:t>
            </a:r>
            <a:r>
              <a:rPr lang="zh-CN" altLang="zh-CN" dirty="0">
                <a:solidFill>
                  <a:srgbClr val="C00000"/>
                </a:solidFill>
              </a:rPr>
              <a:t>请求方</a:t>
            </a:r>
            <a:r>
              <a:rPr lang="zh-CN" altLang="zh-CN" dirty="0"/>
              <a:t>，请求其他服务为其提供功能</a:t>
            </a:r>
            <a:endParaRPr lang="en-US" altLang="zh-CN" dirty="0"/>
          </a:p>
          <a:p>
            <a:endParaRPr lang="en-US" altLang="zh-CN" dirty="0"/>
          </a:p>
          <a:p>
            <a:r>
              <a:rPr lang="zh-CN" altLang="zh-CN" dirty="0"/>
              <a:t>任何服务需要向服务注册中心进行</a:t>
            </a:r>
            <a:r>
              <a:rPr lang="zh-CN" altLang="zh-CN" dirty="0">
                <a:solidFill>
                  <a:srgbClr val="C00000"/>
                </a:solidFill>
              </a:rPr>
              <a:t>注册登记</a:t>
            </a:r>
            <a:r>
              <a:rPr lang="zh-CN" altLang="zh-CN" dirty="0"/>
              <a:t>，描述其可提供的服务以及访问方式，才可对外提供服务</a:t>
            </a:r>
            <a:endParaRPr lang="zh-CN" altLang="en-US"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SOA</a:t>
            </a:r>
            <a:r>
              <a:rPr lang="zh-CN" altLang="zh-CN" dirty="0"/>
              <a:t>软件体系结构风格示意图</a:t>
            </a:r>
            <a:endParaRPr lang="zh-CN" altLang="en-US" dirty="0"/>
          </a:p>
        </p:txBody>
      </p:sp>
      <p:grpSp>
        <p:nvGrpSpPr>
          <p:cNvPr id="7" name="画布 82"/>
          <p:cNvGrpSpPr/>
          <p:nvPr/>
        </p:nvGrpSpPr>
        <p:grpSpPr>
          <a:xfrm>
            <a:off x="719516" y="1412776"/>
            <a:ext cx="10164222" cy="4032448"/>
            <a:chOff x="0" y="0"/>
            <a:chExt cx="5274310" cy="1766526"/>
          </a:xfrm>
        </p:grpSpPr>
        <p:sp>
          <p:nvSpPr>
            <p:cNvPr id="8" name="矩形 7"/>
            <p:cNvSpPr/>
            <p:nvPr/>
          </p:nvSpPr>
          <p:spPr>
            <a:xfrm>
              <a:off x="0" y="0"/>
              <a:ext cx="5274310" cy="1765935"/>
            </a:xfrm>
            <a:prstGeom prst="rect">
              <a:avLst/>
            </a:prstGeom>
            <a:solidFill>
              <a:prstClr val="white"/>
            </a:solidFill>
          </p:spPr>
        </p:sp>
        <p:sp>
          <p:nvSpPr>
            <p:cNvPr id="9" name="矩形: 圆角 8"/>
            <p:cNvSpPr/>
            <p:nvPr/>
          </p:nvSpPr>
          <p:spPr>
            <a:xfrm>
              <a:off x="2114550" y="44451"/>
              <a:ext cx="1104900" cy="4730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服务注册中心</a:t>
              </a:r>
            </a:p>
          </p:txBody>
        </p:sp>
        <p:sp>
          <p:nvSpPr>
            <p:cNvPr id="10" name="矩形: 圆角 9"/>
            <p:cNvSpPr/>
            <p:nvPr/>
          </p:nvSpPr>
          <p:spPr>
            <a:xfrm>
              <a:off x="716575" y="1278551"/>
              <a:ext cx="1104900" cy="4730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服务请求方</a:t>
              </a:r>
            </a:p>
          </p:txBody>
        </p:sp>
        <p:sp>
          <p:nvSpPr>
            <p:cNvPr id="11" name="矩形: 圆角 10"/>
            <p:cNvSpPr/>
            <p:nvPr/>
          </p:nvSpPr>
          <p:spPr>
            <a:xfrm>
              <a:off x="3396275" y="1262676"/>
              <a:ext cx="1104900" cy="47307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服务提供方</a:t>
              </a:r>
            </a:p>
          </p:txBody>
        </p:sp>
        <p:cxnSp>
          <p:nvCxnSpPr>
            <p:cNvPr id="12" name="直接箭头连接符 11"/>
            <p:cNvCxnSpPr>
              <a:stCxn id="11" idx="0"/>
            </p:cNvCxnSpPr>
            <p:nvPr/>
          </p:nvCxnSpPr>
          <p:spPr>
            <a:xfrm flipH="1" flipV="1">
              <a:off x="3133725" y="517526"/>
              <a:ext cx="815000" cy="74515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0"/>
            </p:cNvCxnSpPr>
            <p:nvPr/>
          </p:nvCxnSpPr>
          <p:spPr>
            <a:xfrm flipV="1">
              <a:off x="1269025" y="517526"/>
              <a:ext cx="899500" cy="7610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1" idx="1"/>
            </p:cNvCxnSpPr>
            <p:nvPr/>
          </p:nvCxnSpPr>
          <p:spPr>
            <a:xfrm flipV="1">
              <a:off x="1838325" y="1499214"/>
              <a:ext cx="1557950" cy="256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89"/>
            <p:cNvSpPr txBox="1"/>
            <p:nvPr/>
          </p:nvSpPr>
          <p:spPr>
            <a:xfrm>
              <a:off x="3396274" y="654051"/>
              <a:ext cx="1226525" cy="2730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注册和发布服务</a:t>
              </a:r>
            </a:p>
          </p:txBody>
        </p:sp>
        <p:sp>
          <p:nvSpPr>
            <p:cNvPr id="16" name="文本框 89"/>
            <p:cNvSpPr txBox="1"/>
            <p:nvPr/>
          </p:nvSpPr>
          <p:spPr>
            <a:xfrm>
              <a:off x="1208700" y="654051"/>
              <a:ext cx="788375" cy="2730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rgbClr val="C00000"/>
                  </a:solidFill>
                  <a:effectLst/>
                  <a:latin typeface="+mn-ea"/>
                  <a:ea typeface="+mn-ea"/>
                  <a:cs typeface="Times New Roman" panose="02020603050405020304" pitchFamily="18" charset="0"/>
                </a:rPr>
                <a:t>查询服务</a:t>
              </a:r>
            </a:p>
          </p:txBody>
        </p:sp>
        <p:sp>
          <p:nvSpPr>
            <p:cNvPr id="17" name="文本框 89"/>
            <p:cNvSpPr txBox="1"/>
            <p:nvPr/>
          </p:nvSpPr>
          <p:spPr>
            <a:xfrm>
              <a:off x="2031025" y="1493476"/>
              <a:ext cx="1226185" cy="27305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a:solidFill>
                    <a:srgbClr val="C00000"/>
                  </a:solidFill>
                  <a:effectLst/>
                  <a:latin typeface="+mn-ea"/>
                  <a:ea typeface="+mn-ea"/>
                  <a:cs typeface="Times New Roman" panose="02020603050405020304" pitchFamily="18" charset="0"/>
                </a:rPr>
                <a:t>访问和获得服务</a:t>
              </a:r>
            </a:p>
          </p:txBody>
        </p:sp>
      </p:gr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SOA</a:t>
            </a:r>
            <a:r>
              <a:rPr lang="zh-CN" altLang="en-US" dirty="0"/>
              <a:t>风格的特点</a:t>
            </a:r>
          </a:p>
        </p:txBody>
      </p:sp>
      <p:sp>
        <p:nvSpPr>
          <p:cNvPr id="3" name="内容占位符 2"/>
          <p:cNvSpPr>
            <a:spLocks noGrp="1"/>
          </p:cNvSpPr>
          <p:nvPr>
            <p:ph idx="1"/>
          </p:nvPr>
        </p:nvSpPr>
        <p:spPr>
          <a:xfrm>
            <a:off x="539750" y="1125538"/>
            <a:ext cx="10920052" cy="5040312"/>
          </a:xfrm>
        </p:spPr>
        <p:txBody>
          <a:bodyPr/>
          <a:lstStyle/>
          <a:p>
            <a:r>
              <a:rPr lang="zh-CN" altLang="zh-CN" dirty="0"/>
              <a:t>将服务提供方和服务请求方独立开来，因而支持服务间的</a:t>
            </a:r>
            <a:r>
              <a:rPr lang="zh-CN" altLang="zh-CN" dirty="0">
                <a:solidFill>
                  <a:srgbClr val="C00000"/>
                </a:solidFill>
              </a:rPr>
              <a:t>松耦合定义</a:t>
            </a:r>
            <a:endParaRPr lang="en-US" altLang="zh-CN" dirty="0">
              <a:solidFill>
                <a:srgbClr val="C00000"/>
              </a:solidFill>
            </a:endParaRPr>
          </a:p>
          <a:p>
            <a:endParaRPr lang="en-US" altLang="zh-CN" dirty="0"/>
          </a:p>
          <a:p>
            <a:r>
              <a:rPr lang="zh-CN" altLang="zh-CN" dirty="0"/>
              <a:t>允许任何一个服务在运行过程中所</a:t>
            </a:r>
            <a:r>
              <a:rPr lang="zh-CN" altLang="zh-CN" dirty="0">
                <a:solidFill>
                  <a:srgbClr val="C00000"/>
                </a:solidFill>
              </a:rPr>
              <a:t>扮演角色</a:t>
            </a:r>
            <a:r>
              <a:rPr lang="zh-CN" altLang="zh-CN" dirty="0"/>
              <a:t>的动态调整，支持</a:t>
            </a:r>
            <a:r>
              <a:rPr lang="zh-CN" altLang="zh-CN" dirty="0">
                <a:solidFill>
                  <a:srgbClr val="C00000"/>
                </a:solidFill>
              </a:rPr>
              <a:t>服务集合</a:t>
            </a:r>
            <a:r>
              <a:rPr lang="zh-CN" altLang="zh-CN" dirty="0"/>
              <a:t>在运行过程中的</a:t>
            </a:r>
            <a:r>
              <a:rPr lang="zh-CN" altLang="zh-CN" dirty="0">
                <a:solidFill>
                  <a:srgbClr val="C00000"/>
                </a:solidFill>
              </a:rPr>
              <a:t>动态变化</a:t>
            </a:r>
            <a:r>
              <a:rPr lang="zh-CN" altLang="zh-CN" dirty="0"/>
              <a:t>，因而具有非常强的灵活性</a:t>
            </a:r>
            <a:endParaRPr lang="en-US" altLang="zh-CN" dirty="0"/>
          </a:p>
          <a:p>
            <a:endParaRPr lang="en-US" altLang="zh-CN" dirty="0"/>
          </a:p>
          <a:p>
            <a:r>
              <a:rPr lang="zh-CN" altLang="zh-CN" dirty="0"/>
              <a:t>提供了诸如</a:t>
            </a:r>
            <a:r>
              <a:rPr lang="en-US" altLang="zh-CN" dirty="0"/>
              <a:t>UDDI</a:t>
            </a:r>
            <a:r>
              <a:rPr lang="zh-CN" altLang="zh-CN" dirty="0"/>
              <a:t>、</a:t>
            </a:r>
            <a:r>
              <a:rPr lang="en-US" altLang="zh-CN" dirty="0"/>
              <a:t>SOAP</a:t>
            </a:r>
            <a:r>
              <a:rPr lang="zh-CN" altLang="zh-CN" dirty="0"/>
              <a:t>、</a:t>
            </a:r>
            <a:r>
              <a:rPr lang="en-US" altLang="zh-CN" dirty="0"/>
              <a:t>WSDL</a:t>
            </a:r>
            <a:r>
              <a:rPr lang="zh-CN" altLang="zh-CN" dirty="0"/>
              <a:t>等协议来支持服务的注册、描述和绑定等，因而可有效支持</a:t>
            </a:r>
            <a:r>
              <a:rPr lang="zh-CN" altLang="zh-CN" dirty="0">
                <a:solidFill>
                  <a:srgbClr val="C00000"/>
                </a:solidFill>
              </a:rPr>
              <a:t>异构服务间的交互</a:t>
            </a:r>
            <a:endParaRPr lang="zh-CN" altLang="en-US" dirty="0">
              <a:solidFill>
                <a:srgbClr val="C00000"/>
              </a:solidFill>
            </a:endParaRP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1.5.6 </a:t>
            </a:r>
            <a:r>
              <a:rPr lang="zh-CN" altLang="en-US" dirty="0"/>
              <a:t>消息总线风格</a:t>
            </a:r>
          </a:p>
        </p:txBody>
      </p:sp>
      <p:sp>
        <p:nvSpPr>
          <p:cNvPr id="3" name="内容占位符 2"/>
          <p:cNvSpPr>
            <a:spLocks noGrp="1"/>
          </p:cNvSpPr>
          <p:nvPr>
            <p:ph idx="1"/>
          </p:nvPr>
        </p:nvSpPr>
        <p:spPr>
          <a:xfrm>
            <a:off x="539750" y="1125538"/>
            <a:ext cx="10920052" cy="5040312"/>
          </a:xfrm>
        </p:spPr>
        <p:txBody>
          <a:bodyPr/>
          <a:lstStyle/>
          <a:p>
            <a:r>
              <a:rPr lang="zh-CN" altLang="zh-CN" dirty="0"/>
              <a:t>包含了一组软构件和一条称为“消息总线”的连接件来连接各个软构件</a:t>
            </a:r>
            <a:endParaRPr lang="en-US" altLang="zh-CN" dirty="0"/>
          </a:p>
          <a:p>
            <a:pPr lvl="1"/>
            <a:r>
              <a:rPr lang="zh-CN" altLang="zh-CN" dirty="0"/>
              <a:t>消息总线成为软构件之间的通信桥梁，实现各个软构件之间的消息发送、接收、转发、处理等功能</a:t>
            </a:r>
            <a:endParaRPr lang="en-US" altLang="zh-CN" dirty="0"/>
          </a:p>
          <a:p>
            <a:pPr lvl="1"/>
            <a:r>
              <a:rPr lang="zh-CN" altLang="zh-CN" dirty="0"/>
              <a:t>每一个软构件通过接入总线，实现消息的发送和接收功能</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示例：软构件</a:t>
            </a:r>
          </a:p>
        </p:txBody>
      </p:sp>
      <p:pic>
        <p:nvPicPr>
          <p:cNvPr id="4" name="图片 3"/>
          <p:cNvPicPr>
            <a:picLocks noChangeAspect="1"/>
          </p:cNvPicPr>
          <p:nvPr/>
        </p:nvPicPr>
        <p:blipFill>
          <a:blip r:embed="rId2"/>
          <a:stretch>
            <a:fillRect/>
          </a:stretch>
        </p:blipFill>
        <p:spPr>
          <a:xfrm>
            <a:off x="298562" y="800707"/>
            <a:ext cx="7380820" cy="5715437"/>
          </a:xfrm>
          <a:prstGeom prst="rect">
            <a:avLst/>
          </a:prstGeom>
          <a:ln>
            <a:solidFill>
              <a:schemeClr val="accent1"/>
            </a:solidFill>
          </a:ln>
        </p:spPr>
      </p:pic>
      <p:sp>
        <p:nvSpPr>
          <p:cNvPr id="5" name="文本框 4"/>
          <p:cNvSpPr txBox="1"/>
          <p:nvPr/>
        </p:nvSpPr>
        <p:spPr>
          <a:xfrm>
            <a:off x="8759502" y="2852936"/>
            <a:ext cx="2376264" cy="954107"/>
          </a:xfrm>
          <a:prstGeom prst="rect">
            <a:avLst/>
          </a:prstGeom>
          <a:noFill/>
        </p:spPr>
        <p:txBody>
          <a:bodyPr wrap="square" rtlCol="0">
            <a:spAutoFit/>
          </a:bodyPr>
          <a:lstStyle/>
          <a:p>
            <a:pPr algn="ctr"/>
            <a:r>
              <a:rPr lang="en-US" altLang="zh-CN" sz="2800" dirty="0">
                <a:solidFill>
                  <a:srgbClr val="C00000"/>
                </a:solidFill>
                <a:latin typeface="微软雅黑" panose="020B0503020204020204" charset="-122"/>
                <a:ea typeface="微软雅黑" panose="020B0503020204020204" charset="-122"/>
              </a:rPr>
              <a:t>Acrobat</a:t>
            </a:r>
            <a:r>
              <a:rPr lang="zh-CN" altLang="en-US" sz="2800" dirty="0">
                <a:solidFill>
                  <a:srgbClr val="C00000"/>
                </a:solidFill>
                <a:latin typeface="微软雅黑" panose="020B0503020204020204" charset="-122"/>
                <a:ea typeface="微软雅黑" panose="020B0503020204020204" charset="-122"/>
              </a:rPr>
              <a:t>软件中的软构件</a:t>
            </a:r>
          </a:p>
        </p:txBody>
      </p:sp>
      <p:cxnSp>
        <p:nvCxnSpPr>
          <p:cNvPr id="7" name="直接连接符 6"/>
          <p:cNvCxnSpPr/>
          <p:nvPr/>
        </p:nvCxnSpPr>
        <p:spPr>
          <a:xfrm>
            <a:off x="658602" y="3753036"/>
            <a:ext cx="11161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50590" y="4293096"/>
            <a:ext cx="11161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90" y="4581128"/>
            <a:ext cx="15121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78582" y="4833156"/>
            <a:ext cx="223224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50590" y="5085184"/>
            <a:ext cx="11161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50590" y="5373216"/>
            <a:ext cx="111612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消息总线风格示意图</a:t>
            </a:r>
          </a:p>
        </p:txBody>
      </p:sp>
      <p:grpSp>
        <p:nvGrpSpPr>
          <p:cNvPr id="4" name="画布 52"/>
          <p:cNvGrpSpPr/>
          <p:nvPr/>
        </p:nvGrpSpPr>
        <p:grpSpPr>
          <a:xfrm>
            <a:off x="622598" y="1340768"/>
            <a:ext cx="10585808" cy="4320480"/>
            <a:chOff x="0" y="0"/>
            <a:chExt cx="5274310" cy="1934845"/>
          </a:xfrm>
        </p:grpSpPr>
        <p:sp>
          <p:nvSpPr>
            <p:cNvPr id="5" name="矩形 4"/>
            <p:cNvSpPr/>
            <p:nvPr/>
          </p:nvSpPr>
          <p:spPr>
            <a:xfrm>
              <a:off x="0" y="0"/>
              <a:ext cx="5274310" cy="1934845"/>
            </a:xfrm>
            <a:prstGeom prst="rect">
              <a:avLst/>
            </a:prstGeom>
            <a:solidFill>
              <a:prstClr val="white"/>
            </a:solidFill>
          </p:spPr>
        </p:sp>
        <p:sp>
          <p:nvSpPr>
            <p:cNvPr id="6" name="矩形: 圆角 5"/>
            <p:cNvSpPr/>
            <p:nvPr/>
          </p:nvSpPr>
          <p:spPr>
            <a:xfrm>
              <a:off x="552297" y="841249"/>
              <a:ext cx="4297680" cy="303581"/>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消息总线</a:t>
              </a:r>
            </a:p>
          </p:txBody>
        </p:sp>
        <p:sp>
          <p:nvSpPr>
            <p:cNvPr id="7" name="矩形 6"/>
            <p:cNvSpPr/>
            <p:nvPr/>
          </p:nvSpPr>
          <p:spPr>
            <a:xfrm>
              <a:off x="585216" y="69494"/>
              <a:ext cx="720547" cy="33284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软构件</a:t>
              </a:r>
            </a:p>
          </p:txBody>
        </p:sp>
        <p:sp>
          <p:nvSpPr>
            <p:cNvPr id="8" name="矩形 7"/>
            <p:cNvSpPr/>
            <p:nvPr/>
          </p:nvSpPr>
          <p:spPr>
            <a:xfrm>
              <a:off x="2132701" y="69494"/>
              <a:ext cx="720090" cy="3327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软构件</a:t>
              </a:r>
            </a:p>
          </p:txBody>
        </p:sp>
        <p:sp>
          <p:nvSpPr>
            <p:cNvPr id="9" name="矩形 8"/>
            <p:cNvSpPr/>
            <p:nvPr/>
          </p:nvSpPr>
          <p:spPr>
            <a:xfrm>
              <a:off x="3585226" y="69596"/>
              <a:ext cx="720090" cy="3327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软构件</a:t>
              </a:r>
            </a:p>
          </p:txBody>
        </p:sp>
        <p:sp>
          <p:nvSpPr>
            <p:cNvPr id="10" name="矩形 9"/>
            <p:cNvSpPr/>
            <p:nvPr/>
          </p:nvSpPr>
          <p:spPr>
            <a:xfrm>
              <a:off x="1430899" y="1533313"/>
              <a:ext cx="720090" cy="33274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软构件</a:t>
              </a:r>
            </a:p>
          </p:txBody>
        </p:sp>
        <p:sp>
          <p:nvSpPr>
            <p:cNvPr id="11" name="矩形 10"/>
            <p:cNvSpPr/>
            <p:nvPr/>
          </p:nvSpPr>
          <p:spPr>
            <a:xfrm>
              <a:off x="3146313" y="1533293"/>
              <a:ext cx="720090" cy="33210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软构件</a:t>
              </a:r>
            </a:p>
          </p:txBody>
        </p:sp>
        <p:cxnSp>
          <p:nvCxnSpPr>
            <p:cNvPr id="12" name="直接连接符 11"/>
            <p:cNvCxnSpPr/>
            <p:nvPr/>
          </p:nvCxnSpPr>
          <p:spPr>
            <a:xfrm>
              <a:off x="943661" y="402331"/>
              <a:ext cx="0" cy="4389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8" idx="2"/>
            </p:cNvCxnSpPr>
            <p:nvPr/>
          </p:nvCxnSpPr>
          <p:spPr>
            <a:xfrm>
              <a:off x="2492746" y="402229"/>
              <a:ext cx="0" cy="4389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9" idx="2"/>
            </p:cNvCxnSpPr>
            <p:nvPr/>
          </p:nvCxnSpPr>
          <p:spPr>
            <a:xfrm>
              <a:off x="3945271" y="402331"/>
              <a:ext cx="8594" cy="4388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0" idx="0"/>
            </p:cNvCxnSpPr>
            <p:nvPr/>
          </p:nvCxnSpPr>
          <p:spPr>
            <a:xfrm flipH="1" flipV="1">
              <a:off x="1788566" y="1144815"/>
              <a:ext cx="2378" cy="388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3512073" y="1145315"/>
              <a:ext cx="1905" cy="3879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a:t>讨论：实践项目的软件体系结构</a:t>
            </a:r>
          </a:p>
        </p:txBody>
      </p:sp>
      <p:pic>
        <p:nvPicPr>
          <p:cNvPr id="11" name="图片 10"/>
          <p:cNvPicPr>
            <a:picLocks noChangeAspect="1"/>
          </p:cNvPicPr>
          <p:nvPr/>
        </p:nvPicPr>
        <p:blipFill>
          <a:blip r:embed="rId2"/>
          <a:stretch>
            <a:fillRect/>
          </a:stretch>
        </p:blipFill>
        <p:spPr>
          <a:xfrm>
            <a:off x="7643378" y="2090060"/>
            <a:ext cx="3168352" cy="1974642"/>
          </a:xfrm>
          <a:prstGeom prst="rect">
            <a:avLst/>
          </a:prstGeom>
        </p:spPr>
      </p:pic>
      <p:sp>
        <p:nvSpPr>
          <p:cNvPr id="6" name="文本框 5"/>
          <p:cNvSpPr txBox="1"/>
          <p:nvPr/>
        </p:nvSpPr>
        <p:spPr>
          <a:xfrm>
            <a:off x="658602" y="2384884"/>
            <a:ext cx="5724636" cy="1384995"/>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基于上述软件体系结构模式，思考你的实践项目应该采用什么样的软件体系结构模式？为什么？</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何为软件体系结构</a:t>
            </a:r>
            <a:endParaRPr lang="en-US" altLang="zh-CN" dirty="0">
              <a:solidFill>
                <a:schemeClr val="bg1">
                  <a:lumMod val="85000"/>
                </a:schemeClr>
              </a:solidFill>
            </a:endParaRPr>
          </a:p>
          <a:p>
            <a:pPr lvl="1"/>
            <a:r>
              <a:rPr lang="zh-CN" altLang="en-US" dirty="0">
                <a:solidFill>
                  <a:schemeClr val="bg1">
                    <a:lumMod val="85000"/>
                  </a:schemeClr>
                </a:solidFill>
              </a:rPr>
              <a:t>概念、视图、模型及</a:t>
            </a:r>
            <a:r>
              <a:rPr lang="en-US" altLang="zh-CN" dirty="0">
                <a:solidFill>
                  <a:schemeClr val="bg1">
                    <a:lumMod val="85000"/>
                  </a:schemeClr>
                </a:solidFill>
              </a:rPr>
              <a:t>UML</a:t>
            </a:r>
            <a:r>
              <a:rPr lang="zh-CN" altLang="en-US" dirty="0">
                <a:solidFill>
                  <a:schemeClr val="bg1">
                    <a:lumMod val="85000"/>
                  </a:schemeClr>
                </a:solidFill>
              </a:rPr>
              <a:t>表示</a:t>
            </a:r>
            <a:endParaRPr lang="en-US" altLang="zh-CN" dirty="0">
              <a:solidFill>
                <a:schemeClr val="bg1">
                  <a:lumMod val="85000"/>
                </a:schemeClr>
              </a:solidFill>
            </a:endParaRPr>
          </a:p>
          <a:p>
            <a:pPr lvl="1"/>
            <a:r>
              <a:rPr lang="zh-CN" altLang="en-US" dirty="0">
                <a:solidFill>
                  <a:schemeClr val="bg1">
                    <a:lumMod val="85000"/>
                  </a:schemeClr>
                </a:solidFill>
              </a:rPr>
              <a:t>软件体系结构风格</a:t>
            </a:r>
            <a:endParaRPr lang="en-US" altLang="zh-CN" dirty="0">
              <a:solidFill>
                <a:schemeClr val="bg1">
                  <a:lumMod val="85000"/>
                </a:schemeClr>
              </a:solidFill>
            </a:endParaRPr>
          </a:p>
          <a:p>
            <a:pPr marL="514350" indent="-514350">
              <a:buFont typeface="+mj-lt"/>
              <a:buAutoNum type="arabicPeriod"/>
            </a:pPr>
            <a:r>
              <a:rPr lang="zh-CN" altLang="en-US" dirty="0">
                <a:solidFill>
                  <a:srgbClr val="C00000"/>
                </a:solidFill>
              </a:rPr>
              <a:t>软件体系结构设计</a:t>
            </a:r>
            <a:endParaRPr lang="en-US" altLang="zh-CN" dirty="0">
              <a:solidFill>
                <a:srgbClr val="C00000"/>
              </a:solidFill>
            </a:endParaRPr>
          </a:p>
          <a:p>
            <a:pPr lvl="1"/>
            <a:r>
              <a:rPr lang="zh-CN" altLang="en-US" dirty="0">
                <a:solidFill>
                  <a:srgbClr val="C00000"/>
                </a:solidFill>
              </a:rPr>
              <a:t>任务、目标、要求和原则</a:t>
            </a:r>
            <a:endParaRPr lang="en-US" altLang="zh-CN" dirty="0">
              <a:solidFill>
                <a:srgbClr val="C00000"/>
              </a:solidFill>
            </a:endParaRPr>
          </a:p>
          <a:p>
            <a:pPr lvl="1"/>
            <a:r>
              <a:rPr lang="zh-CN" altLang="en-US" dirty="0">
                <a:solidFill>
                  <a:srgbClr val="C00000"/>
                </a:solidFill>
              </a:rPr>
              <a:t>体系结构设计过程</a:t>
            </a:r>
            <a:endParaRPr lang="en-US" altLang="zh-CN" dirty="0">
              <a:solidFill>
                <a:srgbClr val="C00000"/>
              </a:solidFill>
            </a:endParaRPr>
          </a:p>
          <a:p>
            <a:pPr marL="514350" indent="-514350">
              <a:buFont typeface="+mj-lt"/>
              <a:buAutoNum type="arabicPeriod"/>
            </a:pPr>
            <a:r>
              <a:rPr lang="zh-CN" altLang="en-US" dirty="0"/>
              <a:t>文档化和评审软件体系结构设计</a:t>
            </a:r>
            <a:endParaRPr lang="en-US" altLang="zh-CN" dirty="0"/>
          </a:p>
          <a:p>
            <a:pPr lvl="1"/>
            <a:r>
              <a:rPr lang="zh-CN" altLang="en-US" dirty="0"/>
              <a:t>文档模板、验证原则</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1430" y="2204863"/>
            <a:ext cx="2448272" cy="2487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 </a:t>
            </a:r>
            <a:r>
              <a:rPr lang="zh-CN" altLang="en-US" dirty="0"/>
              <a:t>软件体系结构设计的任务</a:t>
            </a:r>
          </a:p>
        </p:txBody>
      </p:sp>
      <p:sp>
        <p:nvSpPr>
          <p:cNvPr id="2" name="内容占位符 1"/>
          <p:cNvSpPr>
            <a:spLocks noGrp="1"/>
          </p:cNvSpPr>
          <p:nvPr>
            <p:ph idx="1"/>
          </p:nvPr>
        </p:nvSpPr>
        <p:spPr/>
        <p:txBody>
          <a:bodyPr>
            <a:normAutofit/>
          </a:bodyPr>
          <a:lstStyle/>
          <a:p>
            <a:r>
              <a:rPr lang="zh-CN" altLang="zh-CN" dirty="0"/>
              <a:t>建立满足软件需求的软件体系结构</a:t>
            </a:r>
            <a:endParaRPr lang="en-US" altLang="zh-CN" dirty="0"/>
          </a:p>
          <a:p>
            <a:pPr lvl="1"/>
            <a:r>
              <a:rPr lang="zh-CN" altLang="zh-CN" dirty="0"/>
              <a:t>明确定义各子系统、构件、关键类的</a:t>
            </a:r>
            <a:r>
              <a:rPr lang="zh-CN" altLang="zh-CN" b="1" dirty="0">
                <a:solidFill>
                  <a:srgbClr val="C00000"/>
                </a:solidFill>
              </a:rPr>
              <a:t>职责划分及协作关系</a:t>
            </a:r>
            <a:endParaRPr lang="en-US" altLang="zh-CN" b="1" dirty="0">
              <a:solidFill>
                <a:srgbClr val="C00000"/>
              </a:solidFill>
            </a:endParaRPr>
          </a:p>
          <a:p>
            <a:pPr lvl="1"/>
            <a:r>
              <a:rPr lang="zh-CN" altLang="en-US" dirty="0"/>
              <a:t>明确</a:t>
            </a:r>
            <a:r>
              <a:rPr lang="zh-CN" altLang="zh-CN" dirty="0"/>
              <a:t>它们在物理运行环境下的部署</a:t>
            </a:r>
            <a:endParaRPr lang="en-US" altLang="zh-CN" dirty="0"/>
          </a:p>
          <a:p>
            <a:pPr lvl="1"/>
            <a:endParaRPr lang="en-US" altLang="zh-CN" dirty="0"/>
          </a:p>
          <a:p>
            <a:r>
              <a:rPr lang="zh-CN" altLang="en-US" dirty="0"/>
              <a:t>特点</a:t>
            </a:r>
            <a:endParaRPr lang="en-US" altLang="zh-CN" dirty="0"/>
          </a:p>
          <a:p>
            <a:pPr lvl="1"/>
            <a:r>
              <a:rPr lang="zh-CN" altLang="zh-CN" dirty="0"/>
              <a:t>针对软件系统</a:t>
            </a:r>
            <a:r>
              <a:rPr lang="zh-CN" altLang="zh-CN" b="1" dirty="0">
                <a:solidFill>
                  <a:srgbClr val="C00000"/>
                </a:solidFill>
              </a:rPr>
              <a:t>全局性、基础性技术问题</a:t>
            </a:r>
            <a:r>
              <a:rPr lang="zh-CN" altLang="zh-CN" dirty="0"/>
              <a:t>给出技术解决方案</a:t>
            </a:r>
            <a:endParaRPr lang="en-US" altLang="zh-CN" dirty="0"/>
          </a:p>
          <a:p>
            <a:pPr lvl="1"/>
            <a:r>
              <a:rPr lang="zh-CN" altLang="en-US" dirty="0"/>
              <a:t>宏观、全局、层次、战略、多视点、关键性</a:t>
            </a:r>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软件体系结构设计示意图</a:t>
            </a:r>
          </a:p>
        </p:txBody>
      </p:sp>
      <p:grpSp>
        <p:nvGrpSpPr>
          <p:cNvPr id="4" name="画布 14"/>
          <p:cNvGrpSpPr/>
          <p:nvPr/>
        </p:nvGrpSpPr>
        <p:grpSpPr>
          <a:xfrm>
            <a:off x="1954746" y="1232756"/>
            <a:ext cx="8064896" cy="4589240"/>
            <a:chOff x="0" y="-7107"/>
            <a:chExt cx="4362450" cy="1949185"/>
          </a:xfrm>
        </p:grpSpPr>
        <p:sp>
          <p:nvSpPr>
            <p:cNvPr id="5" name="矩形 4"/>
            <p:cNvSpPr/>
            <p:nvPr/>
          </p:nvSpPr>
          <p:spPr>
            <a:xfrm>
              <a:off x="0" y="0"/>
              <a:ext cx="4362450" cy="1942078"/>
            </a:xfrm>
            <a:prstGeom prst="rect">
              <a:avLst/>
            </a:prstGeom>
            <a:solidFill>
              <a:prstClr val="white"/>
            </a:solidFill>
          </p:spPr>
        </p:sp>
        <p:sp>
          <p:nvSpPr>
            <p:cNvPr id="6" name="矩形 5"/>
            <p:cNvSpPr/>
            <p:nvPr/>
          </p:nvSpPr>
          <p:spPr>
            <a:xfrm>
              <a:off x="1479550" y="421051"/>
              <a:ext cx="1257300" cy="86359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软件体系</a:t>
              </a:r>
            </a:p>
            <a:p>
              <a:pPr algn="ctr"/>
              <a:r>
                <a:rPr lang="zh-CN" sz="2800" kern="100" dirty="0">
                  <a:solidFill>
                    <a:srgbClr val="C00000"/>
                  </a:solidFill>
                  <a:effectLst/>
                  <a:latin typeface="+mn-ea"/>
                  <a:cs typeface="Times New Roman" panose="02020603050405020304" pitchFamily="18" charset="0"/>
                </a:rPr>
                <a:t>结构设计</a:t>
              </a:r>
            </a:p>
          </p:txBody>
        </p:sp>
        <p:cxnSp>
          <p:nvCxnSpPr>
            <p:cNvPr id="7" name="直接箭头连接符 6"/>
            <p:cNvCxnSpPr>
              <a:stCxn id="8" idx="3"/>
            </p:cNvCxnSpPr>
            <p:nvPr/>
          </p:nvCxnSpPr>
          <p:spPr>
            <a:xfrm flipV="1">
              <a:off x="1203327" y="526805"/>
              <a:ext cx="292099" cy="607"/>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8" name="文本框 17"/>
            <p:cNvSpPr txBox="1"/>
            <p:nvPr/>
          </p:nvSpPr>
          <p:spPr>
            <a:xfrm>
              <a:off x="82701" y="360725"/>
              <a:ext cx="1120626"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sz="2800" kern="100" dirty="0">
                  <a:solidFill>
                    <a:schemeClr val="tx1"/>
                  </a:solidFill>
                  <a:effectLst/>
                  <a:latin typeface="+mn-ea"/>
                  <a:ea typeface="+mn-ea"/>
                  <a:cs typeface="Times New Roman" panose="02020603050405020304" pitchFamily="18" charset="0"/>
                </a:rPr>
                <a:t>功能性需求</a:t>
              </a:r>
            </a:p>
          </p:txBody>
        </p:sp>
        <p:cxnSp>
          <p:nvCxnSpPr>
            <p:cNvPr id="9" name="直接箭头连接符 8"/>
            <p:cNvCxnSpPr/>
            <p:nvPr/>
          </p:nvCxnSpPr>
          <p:spPr>
            <a:xfrm>
              <a:off x="1174090" y="851630"/>
              <a:ext cx="321336" cy="0"/>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203327" y="1140473"/>
              <a:ext cx="276223" cy="0"/>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 name="文本框 17"/>
            <p:cNvSpPr txBox="1"/>
            <p:nvPr/>
          </p:nvSpPr>
          <p:spPr>
            <a:xfrm>
              <a:off x="82550" y="698500"/>
              <a:ext cx="1038226"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sz="2800" kern="100" dirty="0">
                  <a:solidFill>
                    <a:schemeClr val="tx1"/>
                  </a:solidFill>
                  <a:effectLst/>
                  <a:latin typeface="+mn-ea"/>
                  <a:ea typeface="+mn-ea"/>
                  <a:cs typeface="Times New Roman" panose="02020603050405020304" pitchFamily="18" charset="0"/>
                </a:rPr>
                <a:t>质量需求</a:t>
              </a:r>
            </a:p>
          </p:txBody>
        </p:sp>
        <p:sp>
          <p:nvSpPr>
            <p:cNvPr id="12" name="文本框 17"/>
            <p:cNvSpPr txBox="1"/>
            <p:nvPr/>
          </p:nvSpPr>
          <p:spPr>
            <a:xfrm>
              <a:off x="114299" y="989376"/>
              <a:ext cx="1038226"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sz="2800" kern="100" dirty="0">
                  <a:solidFill>
                    <a:schemeClr val="tx1"/>
                  </a:solidFill>
                  <a:effectLst/>
                  <a:latin typeface="+mn-ea"/>
                  <a:ea typeface="+mn-ea"/>
                  <a:cs typeface="Times New Roman" panose="02020603050405020304" pitchFamily="18" charset="0"/>
                </a:rPr>
                <a:t>开发约束需求</a:t>
              </a:r>
            </a:p>
          </p:txBody>
        </p:sp>
        <p:cxnSp>
          <p:nvCxnSpPr>
            <p:cNvPr id="13" name="直接箭头连接符 12"/>
            <p:cNvCxnSpPr>
              <a:endCxn id="6" idx="0"/>
            </p:cNvCxnSpPr>
            <p:nvPr/>
          </p:nvCxnSpPr>
          <p:spPr>
            <a:xfrm>
              <a:off x="2108200" y="243250"/>
              <a:ext cx="0" cy="177801"/>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4" name="文本框 17"/>
            <p:cNvSpPr txBox="1"/>
            <p:nvPr/>
          </p:nvSpPr>
          <p:spPr>
            <a:xfrm>
              <a:off x="1253822" y="-7107"/>
              <a:ext cx="1742412" cy="33337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sz="2800" kern="100" dirty="0">
                  <a:solidFill>
                    <a:schemeClr val="tx1"/>
                  </a:solidFill>
                  <a:effectLst/>
                  <a:latin typeface="+mn-ea"/>
                  <a:ea typeface="+mn-ea"/>
                  <a:cs typeface="Times New Roman" panose="02020603050405020304" pitchFamily="18" charset="0"/>
                </a:rPr>
                <a:t>软件体系结构风格</a:t>
              </a:r>
            </a:p>
          </p:txBody>
        </p:sp>
        <p:cxnSp>
          <p:nvCxnSpPr>
            <p:cNvPr id="15" name="直接箭头连接符 14"/>
            <p:cNvCxnSpPr>
              <a:endCxn id="6" idx="2"/>
            </p:cNvCxnSpPr>
            <p:nvPr/>
          </p:nvCxnSpPr>
          <p:spPr>
            <a:xfrm flipV="1">
              <a:off x="2108200" y="1284650"/>
              <a:ext cx="0" cy="180975"/>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6" name="文本框 17"/>
            <p:cNvSpPr txBox="1"/>
            <p:nvPr/>
          </p:nvSpPr>
          <p:spPr>
            <a:xfrm>
              <a:off x="1221741" y="1465625"/>
              <a:ext cx="1806574" cy="261331"/>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sz="2800" kern="100" dirty="0">
                  <a:solidFill>
                    <a:schemeClr val="tx1"/>
                  </a:solidFill>
                  <a:effectLst/>
                  <a:latin typeface="+mn-ea"/>
                  <a:ea typeface="+mn-ea"/>
                  <a:cs typeface="Times New Roman" panose="02020603050405020304" pitchFamily="18" charset="0"/>
                </a:rPr>
                <a:t>遗留软件和可重用软件资源</a:t>
              </a:r>
            </a:p>
          </p:txBody>
        </p:sp>
        <p:cxnSp>
          <p:nvCxnSpPr>
            <p:cNvPr id="17" name="直接箭头连接符 16"/>
            <p:cNvCxnSpPr/>
            <p:nvPr/>
          </p:nvCxnSpPr>
          <p:spPr>
            <a:xfrm>
              <a:off x="2736850" y="822125"/>
              <a:ext cx="291465" cy="0"/>
            </a:xfrm>
            <a:prstGeom prst="straightConnector1">
              <a:avLst/>
            </a:prstGeom>
            <a:ln w="508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118633" y="642262"/>
              <a:ext cx="870585" cy="568325"/>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sz="2800" kern="100" dirty="0">
                  <a:solidFill>
                    <a:schemeClr val="tx1"/>
                  </a:solidFill>
                  <a:effectLst/>
                  <a:latin typeface="+mn-ea"/>
                  <a:ea typeface="+mn-ea"/>
                  <a:cs typeface="Times New Roman" panose="02020603050405020304" pitchFamily="18" charset="0"/>
                </a:rPr>
                <a:t>软件体系</a:t>
              </a:r>
            </a:p>
            <a:p>
              <a:pPr algn="ctr"/>
              <a:r>
                <a:rPr lang="zh-CN" sz="2800" kern="100" dirty="0">
                  <a:solidFill>
                    <a:schemeClr val="tx1"/>
                  </a:solidFill>
                  <a:effectLst/>
                  <a:latin typeface="+mn-ea"/>
                  <a:ea typeface="+mn-ea"/>
                  <a:cs typeface="Times New Roman" panose="02020603050405020304" pitchFamily="18" charset="0"/>
                </a:rPr>
                <a:t>结构模型</a:t>
              </a:r>
            </a:p>
          </p:txBody>
        </p:sp>
      </p:gr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 </a:t>
            </a:r>
            <a:r>
              <a:rPr lang="zh-CN" altLang="en-US" dirty="0"/>
              <a:t>软件体系结构设计的目标</a:t>
            </a:r>
          </a:p>
        </p:txBody>
      </p:sp>
      <p:sp>
        <p:nvSpPr>
          <p:cNvPr id="2" name="内容占位符 1"/>
          <p:cNvSpPr>
            <a:spLocks noGrp="1"/>
          </p:cNvSpPr>
          <p:nvPr>
            <p:ph idx="1"/>
          </p:nvPr>
        </p:nvSpPr>
        <p:spPr/>
        <p:txBody>
          <a:bodyPr/>
          <a:lstStyle/>
          <a:p>
            <a:r>
              <a:rPr lang="zh-CN" altLang="en-US" dirty="0"/>
              <a:t>满足软件需求</a:t>
            </a:r>
            <a:endParaRPr lang="en-US" altLang="zh-CN" dirty="0"/>
          </a:p>
          <a:p>
            <a:pPr lvl="1"/>
            <a:r>
              <a:rPr lang="zh-CN" altLang="en-US" dirty="0"/>
              <a:t>实现软件需求</a:t>
            </a:r>
            <a:endParaRPr lang="en-US" altLang="zh-CN" dirty="0"/>
          </a:p>
          <a:p>
            <a:pPr lvl="1"/>
            <a:r>
              <a:rPr lang="en-US" altLang="zh-CN" dirty="0"/>
              <a:t>……</a:t>
            </a:r>
          </a:p>
          <a:p>
            <a:pPr lvl="1"/>
            <a:endParaRPr lang="en-US" altLang="zh-CN" dirty="0"/>
          </a:p>
          <a:p>
            <a:r>
              <a:rPr lang="zh-CN" altLang="en-US" dirty="0"/>
              <a:t>追求高质量</a:t>
            </a:r>
            <a:endParaRPr lang="en-US" altLang="zh-CN" dirty="0"/>
          </a:p>
          <a:p>
            <a:pPr lvl="1"/>
            <a:r>
              <a:rPr lang="zh-CN" altLang="en-US" dirty="0"/>
              <a:t>可扩展</a:t>
            </a:r>
            <a:endParaRPr lang="en-US" altLang="zh-CN" dirty="0"/>
          </a:p>
          <a:p>
            <a:pPr lvl="1"/>
            <a:r>
              <a:rPr lang="zh-CN" altLang="en-US" dirty="0"/>
              <a:t>可伸缩</a:t>
            </a:r>
            <a:endParaRPr lang="en-US" altLang="zh-CN" dirty="0"/>
          </a:p>
          <a:p>
            <a:pPr lvl="1"/>
            <a:r>
              <a:rPr lang="zh-CN" altLang="en-US" dirty="0"/>
              <a:t>易维护</a:t>
            </a:r>
            <a:endParaRPr lang="en-US" altLang="zh-CN" dirty="0"/>
          </a:p>
          <a:p>
            <a:pPr lvl="1"/>
            <a:r>
              <a:rPr lang="en-US" altLang="zh-CN" dirty="0"/>
              <a:t>…….</a:t>
            </a:r>
          </a:p>
          <a:p>
            <a:endParaRPr lang="zh-CN" altLang="en-US" dirty="0"/>
          </a:p>
        </p:txBody>
      </p:sp>
      <p:sp>
        <p:nvSpPr>
          <p:cNvPr id="6" name="圆角矩形 5"/>
          <p:cNvSpPr/>
          <p:nvPr/>
        </p:nvSpPr>
        <p:spPr>
          <a:xfrm>
            <a:off x="6599262" y="2924944"/>
            <a:ext cx="1584176" cy="12241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软件体系结构设计</a:t>
            </a:r>
          </a:p>
        </p:txBody>
      </p:sp>
      <p:cxnSp>
        <p:nvCxnSpPr>
          <p:cNvPr id="7" name="直接箭头连接符 6"/>
          <p:cNvCxnSpPr/>
          <p:nvPr/>
        </p:nvCxnSpPr>
        <p:spPr>
          <a:xfrm>
            <a:off x="6021174" y="3278667"/>
            <a:ext cx="57808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021174" y="3854731"/>
            <a:ext cx="57808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8183438" y="3572514"/>
            <a:ext cx="502032"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711300" y="3066128"/>
            <a:ext cx="144016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软件需求</a:t>
            </a:r>
          </a:p>
        </p:txBody>
      </p:sp>
      <p:sp>
        <p:nvSpPr>
          <p:cNvPr id="11" name="文本框 10"/>
          <p:cNvSpPr txBox="1"/>
          <p:nvPr/>
        </p:nvSpPr>
        <p:spPr>
          <a:xfrm>
            <a:off x="8687960" y="3157016"/>
            <a:ext cx="1584176" cy="830997"/>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软件体系结构模型</a:t>
            </a:r>
          </a:p>
        </p:txBody>
      </p:sp>
      <p:sp>
        <p:nvSpPr>
          <p:cNvPr id="12" name="文本框 11"/>
          <p:cNvSpPr txBox="1"/>
          <p:nvPr/>
        </p:nvSpPr>
        <p:spPr>
          <a:xfrm>
            <a:off x="4711300" y="3636773"/>
            <a:ext cx="144016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制约因素</a:t>
            </a:r>
          </a:p>
        </p:txBody>
      </p:sp>
      <p:cxnSp>
        <p:nvCxnSpPr>
          <p:cNvPr id="14" name="连接符: 肘形 13"/>
          <p:cNvCxnSpPr>
            <a:stCxn id="11" idx="0"/>
            <a:endCxn id="10" idx="0"/>
          </p:cNvCxnSpPr>
          <p:nvPr/>
        </p:nvCxnSpPr>
        <p:spPr>
          <a:xfrm rot="16200000" flipV="1">
            <a:off x="7410270" y="1087237"/>
            <a:ext cx="90888" cy="4048668"/>
          </a:xfrm>
          <a:prstGeom prst="bentConnector3">
            <a:avLst>
              <a:gd name="adj1" fmla="val 932568"/>
            </a:avLst>
          </a:prstGeom>
          <a:ln w="349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951658" y="1731930"/>
            <a:ext cx="1008112" cy="461665"/>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满足</a:t>
            </a:r>
          </a:p>
        </p:txBody>
      </p:sp>
      <p:sp>
        <p:nvSpPr>
          <p:cNvPr id="17" name="文本框 16"/>
          <p:cNvSpPr txBox="1"/>
          <p:nvPr/>
        </p:nvSpPr>
        <p:spPr>
          <a:xfrm>
            <a:off x="10510698" y="3296960"/>
            <a:ext cx="1200120" cy="461665"/>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高质量</a:t>
            </a:r>
          </a:p>
        </p:txBody>
      </p:sp>
      <p:sp>
        <p:nvSpPr>
          <p:cNvPr id="13" name="文本框 12"/>
          <p:cNvSpPr txBox="1"/>
          <p:nvPr/>
        </p:nvSpPr>
        <p:spPr>
          <a:xfrm>
            <a:off x="3538922" y="5241659"/>
            <a:ext cx="8243904" cy="523220"/>
          </a:xfrm>
          <a:prstGeom prst="rect">
            <a:avLst/>
          </a:prstGeom>
          <a:noFill/>
        </p:spPr>
        <p:txBody>
          <a:bodyPr wrap="square" rtlCol="0">
            <a:spAutoFit/>
          </a:bodyPr>
          <a:lstStyle/>
          <a:p>
            <a:pPr algn="ctr"/>
            <a:r>
              <a:rPr lang="zh-CN" altLang="en-US" sz="2800">
                <a:solidFill>
                  <a:srgbClr val="C00000"/>
                </a:solidFill>
                <a:latin typeface="微软雅黑" panose="020B0503020204020204" charset="-122"/>
                <a:ea typeface="微软雅黑" panose="020B0503020204020204" charset="-122"/>
              </a:rPr>
              <a:t>非功能需求在体系结构设计中起着非常重要的作用</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软件体系结构设计 </a:t>
            </a:r>
            <a:r>
              <a:rPr lang="en-US" altLang="zh-CN" dirty="0"/>
              <a:t>vs </a:t>
            </a:r>
            <a:r>
              <a:rPr lang="zh-CN" altLang="en-US" dirty="0"/>
              <a:t>软件需求</a:t>
            </a:r>
          </a:p>
        </p:txBody>
      </p:sp>
      <p:sp>
        <p:nvSpPr>
          <p:cNvPr id="2" name="内容占位符 1"/>
          <p:cNvSpPr>
            <a:spLocks noGrp="1"/>
          </p:cNvSpPr>
          <p:nvPr>
            <p:ph idx="1"/>
          </p:nvPr>
        </p:nvSpPr>
        <p:spPr/>
        <p:txBody>
          <a:bodyPr/>
          <a:lstStyle/>
          <a:p>
            <a:r>
              <a:rPr lang="zh-CN" altLang="zh-CN" dirty="0"/>
              <a:t>体系结构是以软件需求实现为目标的</a:t>
            </a:r>
            <a:r>
              <a:rPr lang="zh-CN" altLang="zh-CN" dirty="0">
                <a:solidFill>
                  <a:srgbClr val="C00000"/>
                </a:solidFill>
              </a:rPr>
              <a:t>软件设计蓝图</a:t>
            </a:r>
            <a:endParaRPr lang="en-US" altLang="zh-CN" dirty="0">
              <a:solidFill>
                <a:srgbClr val="C00000"/>
              </a:solidFill>
            </a:endParaRPr>
          </a:p>
          <a:p>
            <a:r>
              <a:rPr lang="zh-CN" altLang="zh-CN" dirty="0">
                <a:solidFill>
                  <a:srgbClr val="C00000"/>
                </a:solidFill>
              </a:rPr>
              <a:t>软件需求</a:t>
            </a:r>
            <a:r>
              <a:rPr lang="zh-CN" altLang="zh-CN" dirty="0"/>
              <a:t>是体系结构设计的基础和驱动因素</a:t>
            </a:r>
            <a:endParaRPr lang="en-US" altLang="zh-CN" dirty="0"/>
          </a:p>
          <a:p>
            <a:r>
              <a:rPr lang="zh-CN" altLang="zh-CN" dirty="0"/>
              <a:t>软件需求，尤其是</a:t>
            </a:r>
            <a:r>
              <a:rPr lang="zh-CN" altLang="zh-CN" dirty="0">
                <a:solidFill>
                  <a:srgbClr val="C00000"/>
                </a:solidFill>
              </a:rPr>
              <a:t>非功能需求</a:t>
            </a:r>
            <a:r>
              <a:rPr lang="zh-CN" altLang="zh-CN" dirty="0"/>
              <a:t>，对软件体系结构具有关键性的塑形作用</a:t>
            </a:r>
          </a:p>
          <a:p>
            <a:endParaRPr lang="zh-CN" altLang="en-US" dirty="0"/>
          </a:p>
        </p:txBody>
      </p:sp>
      <p:sp>
        <p:nvSpPr>
          <p:cNvPr id="10" name="圆角矩形 5"/>
          <p:cNvSpPr/>
          <p:nvPr/>
        </p:nvSpPr>
        <p:spPr>
          <a:xfrm>
            <a:off x="4101256" y="4257092"/>
            <a:ext cx="2081712" cy="12241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rPr>
              <a:t>软件体系结构设计</a:t>
            </a:r>
          </a:p>
        </p:txBody>
      </p:sp>
      <p:cxnSp>
        <p:nvCxnSpPr>
          <p:cNvPr id="11" name="直接箭头连接符 10"/>
          <p:cNvCxnSpPr/>
          <p:nvPr/>
        </p:nvCxnSpPr>
        <p:spPr>
          <a:xfrm>
            <a:off x="3390289" y="4593982"/>
            <a:ext cx="57808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426293" y="5170046"/>
            <a:ext cx="57808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385262" y="4904662"/>
            <a:ext cx="502032"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738722" y="4381442"/>
            <a:ext cx="1939599"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软件需求</a:t>
            </a:r>
          </a:p>
        </p:txBody>
      </p:sp>
      <p:sp>
        <p:nvSpPr>
          <p:cNvPr id="15" name="文本框 14"/>
          <p:cNvSpPr txBox="1"/>
          <p:nvPr/>
        </p:nvSpPr>
        <p:spPr>
          <a:xfrm>
            <a:off x="6879924" y="4607550"/>
            <a:ext cx="3093751"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软件体系结构模型</a:t>
            </a:r>
          </a:p>
        </p:txBody>
      </p:sp>
      <p:sp>
        <p:nvSpPr>
          <p:cNvPr id="16" name="文本框 15"/>
          <p:cNvSpPr txBox="1"/>
          <p:nvPr/>
        </p:nvSpPr>
        <p:spPr>
          <a:xfrm>
            <a:off x="1662097" y="4952087"/>
            <a:ext cx="2016224"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制约因素</a:t>
            </a:r>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软件体系结构设计 </a:t>
            </a:r>
            <a:r>
              <a:rPr lang="en-US" altLang="zh-CN" dirty="0"/>
              <a:t>vs </a:t>
            </a:r>
            <a:r>
              <a:rPr lang="zh-CN" altLang="en-US" dirty="0"/>
              <a:t>详细设计</a:t>
            </a:r>
          </a:p>
        </p:txBody>
      </p:sp>
      <p:sp>
        <p:nvSpPr>
          <p:cNvPr id="2" name="内容占位符 1"/>
          <p:cNvSpPr>
            <a:spLocks noGrp="1"/>
          </p:cNvSpPr>
          <p:nvPr>
            <p:ph idx="1"/>
          </p:nvPr>
        </p:nvSpPr>
        <p:spPr/>
        <p:txBody>
          <a:bodyPr/>
          <a:lstStyle/>
          <a:p>
            <a:r>
              <a:rPr lang="zh-CN" altLang="en-US" dirty="0"/>
              <a:t>体系结构设计为详细设计提供</a:t>
            </a:r>
            <a:r>
              <a:rPr lang="zh-CN" altLang="en-US" dirty="0">
                <a:solidFill>
                  <a:srgbClr val="C00000"/>
                </a:solidFill>
              </a:rPr>
              <a:t>可操作指导</a:t>
            </a:r>
            <a:endParaRPr lang="en-US" altLang="zh-CN" dirty="0">
              <a:solidFill>
                <a:srgbClr val="C00000"/>
              </a:solidFill>
            </a:endParaRPr>
          </a:p>
          <a:p>
            <a:r>
              <a:rPr lang="zh-CN" altLang="en-US" dirty="0"/>
              <a:t>详细设计是对体系结构设计中设计要素的</a:t>
            </a:r>
            <a:r>
              <a:rPr lang="zh-CN" altLang="en-US" dirty="0">
                <a:solidFill>
                  <a:srgbClr val="C00000"/>
                </a:solidFill>
              </a:rPr>
              <a:t>局部设计</a:t>
            </a:r>
            <a:endParaRPr lang="en-US" altLang="zh-CN" dirty="0">
              <a:solidFill>
                <a:srgbClr val="C00000"/>
              </a:solidFill>
            </a:endParaRPr>
          </a:p>
          <a:p>
            <a:r>
              <a:rPr lang="zh-CN" altLang="en-US" dirty="0"/>
              <a:t>详细设计须</a:t>
            </a:r>
            <a:r>
              <a:rPr lang="zh-CN" altLang="en-US" dirty="0">
                <a:solidFill>
                  <a:srgbClr val="C00000"/>
                </a:solidFill>
              </a:rPr>
              <a:t>遵循体系结构设计</a:t>
            </a:r>
            <a:r>
              <a:rPr lang="zh-CN" altLang="en-US" dirty="0"/>
              <a:t>：如接口和约束</a:t>
            </a:r>
            <a:endParaRPr lang="en-US" altLang="zh-CN" dirty="0"/>
          </a:p>
          <a:p>
            <a:r>
              <a:rPr lang="zh-CN" altLang="en-US" dirty="0"/>
              <a:t>详细设计</a:t>
            </a:r>
            <a:r>
              <a:rPr lang="zh-CN" altLang="en-US" dirty="0">
                <a:solidFill>
                  <a:srgbClr val="C00000"/>
                </a:solidFill>
              </a:rPr>
              <a:t>只能实现、不能更改</a:t>
            </a:r>
            <a:r>
              <a:rPr lang="zh-CN" altLang="en-US" dirty="0"/>
              <a:t>体系结构设计中规定模块的接口和行为</a:t>
            </a:r>
            <a:endParaRPr lang="en-US" altLang="zh-CN" dirty="0"/>
          </a:p>
          <a:p>
            <a:endParaRPr lang="zh-CN" altLang="en-US" dirty="0"/>
          </a:p>
        </p:txBody>
      </p:sp>
      <p:grpSp>
        <p:nvGrpSpPr>
          <p:cNvPr id="13" name="组合 12"/>
          <p:cNvGrpSpPr/>
          <p:nvPr/>
        </p:nvGrpSpPr>
        <p:grpSpPr>
          <a:xfrm>
            <a:off x="1738722" y="4329100"/>
            <a:ext cx="9009263" cy="1474208"/>
            <a:chOff x="10881" y="1746481"/>
            <a:chExt cx="9009263" cy="1474208"/>
          </a:xfrm>
        </p:grpSpPr>
        <p:cxnSp>
          <p:nvCxnSpPr>
            <p:cNvPr id="14" name="直接箭头连接符 13"/>
            <p:cNvCxnSpPr>
              <a:stCxn id="22" idx="6"/>
              <a:endCxn id="17" idx="1"/>
            </p:cNvCxnSpPr>
            <p:nvPr/>
          </p:nvCxnSpPr>
          <p:spPr>
            <a:xfrm>
              <a:off x="370921" y="2773414"/>
              <a:ext cx="539469" cy="8976"/>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8530414" y="2572617"/>
              <a:ext cx="489730" cy="504056"/>
              <a:chOff x="8292747" y="3613546"/>
              <a:chExt cx="489730" cy="544920"/>
            </a:xfrm>
          </p:grpSpPr>
          <p:sp>
            <p:nvSpPr>
              <p:cNvPr id="27" name="椭圆 26"/>
              <p:cNvSpPr/>
              <p:nvPr/>
            </p:nvSpPr>
            <p:spPr>
              <a:xfrm>
                <a:off x="8388424" y="3739726"/>
                <a:ext cx="298376" cy="2925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292747" y="3613546"/>
                <a:ext cx="489730" cy="5449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箭头连接符 15"/>
            <p:cNvCxnSpPr>
              <a:stCxn id="23" idx="3"/>
              <a:endCxn id="28" idx="2"/>
            </p:cNvCxnSpPr>
            <p:nvPr/>
          </p:nvCxnSpPr>
          <p:spPr>
            <a:xfrm>
              <a:off x="8194795" y="2824645"/>
              <a:ext cx="335619" cy="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圆角矩形 7"/>
            <p:cNvSpPr/>
            <p:nvPr/>
          </p:nvSpPr>
          <p:spPr>
            <a:xfrm>
              <a:off x="910390" y="2386346"/>
              <a:ext cx="1347845"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体系结构设计</a:t>
              </a:r>
            </a:p>
          </p:txBody>
        </p:sp>
        <p:sp>
          <p:nvSpPr>
            <p:cNvPr id="18" name="圆角矩形 8"/>
            <p:cNvSpPr/>
            <p:nvPr/>
          </p:nvSpPr>
          <p:spPr>
            <a:xfrm>
              <a:off x="2797061" y="2405297"/>
              <a:ext cx="1440160"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人机界面设计</a:t>
              </a:r>
            </a:p>
          </p:txBody>
        </p:sp>
        <p:cxnSp>
          <p:nvCxnSpPr>
            <p:cNvPr id="19" name="直接箭头连接符 18"/>
            <p:cNvCxnSpPr>
              <a:stCxn id="17" idx="3"/>
              <a:endCxn id="18" idx="1"/>
            </p:cNvCxnSpPr>
            <p:nvPr/>
          </p:nvCxnSpPr>
          <p:spPr>
            <a:xfrm>
              <a:off x="2258235" y="2782390"/>
              <a:ext cx="538826" cy="18951"/>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圆角矩形 9"/>
            <p:cNvSpPr/>
            <p:nvPr/>
          </p:nvSpPr>
          <p:spPr>
            <a:xfrm>
              <a:off x="4823107" y="2405297"/>
              <a:ext cx="1440160" cy="8031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a:latin typeface="微软雅黑" panose="020B0503020204020204" charset="-122"/>
                  <a:ea typeface="微软雅黑" panose="020B0503020204020204" charset="-122"/>
                </a:rPr>
                <a:t>详细</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设计</a:t>
              </a:r>
            </a:p>
          </p:txBody>
        </p:sp>
        <p:cxnSp>
          <p:nvCxnSpPr>
            <p:cNvPr id="21" name="直接箭头连接符 20"/>
            <p:cNvCxnSpPr>
              <a:stCxn id="18" idx="3"/>
              <a:endCxn id="20" idx="1"/>
            </p:cNvCxnSpPr>
            <p:nvPr/>
          </p:nvCxnSpPr>
          <p:spPr>
            <a:xfrm>
              <a:off x="4237221" y="2801341"/>
              <a:ext cx="585886" cy="5532"/>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10881" y="2593394"/>
              <a:ext cx="360040" cy="3600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7"/>
            <p:cNvSpPr/>
            <p:nvPr/>
          </p:nvSpPr>
          <p:spPr>
            <a:xfrm>
              <a:off x="6754635" y="2428601"/>
              <a:ext cx="1440160" cy="7920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整合与验证</a:t>
              </a:r>
            </a:p>
          </p:txBody>
        </p:sp>
        <p:cxnSp>
          <p:nvCxnSpPr>
            <p:cNvPr id="24" name="直接箭头连接符 23"/>
            <p:cNvCxnSpPr>
              <a:stCxn id="20" idx="3"/>
              <a:endCxn id="23" idx="1"/>
            </p:cNvCxnSpPr>
            <p:nvPr/>
          </p:nvCxnSpPr>
          <p:spPr>
            <a:xfrm>
              <a:off x="6263267" y="2806873"/>
              <a:ext cx="491368" cy="17772"/>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258235" y="1746481"/>
              <a:ext cx="4824536"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迭代设计、反复精化、持续优化</a:t>
              </a:r>
            </a:p>
          </p:txBody>
        </p:sp>
        <p:cxnSp>
          <p:nvCxnSpPr>
            <p:cNvPr id="26" name="连接符: 肘形 25"/>
            <p:cNvCxnSpPr>
              <a:stCxn id="23" idx="0"/>
              <a:endCxn id="17" idx="0"/>
            </p:cNvCxnSpPr>
            <p:nvPr/>
          </p:nvCxnSpPr>
          <p:spPr>
            <a:xfrm rot="16200000" flipV="1">
              <a:off x="4508387" y="-537727"/>
              <a:ext cx="42255" cy="5890402"/>
            </a:xfrm>
            <a:prstGeom prst="bentConnector3">
              <a:avLst>
                <a:gd name="adj1" fmla="val 1977039"/>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550590" y="6000910"/>
            <a:ext cx="11341260" cy="57397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基于体系结构设计的结果来指导详细设计</a:t>
            </a:r>
            <a:endParaRPr lang="en-US" altLang="zh-CN" sz="2800" dirty="0">
              <a:solidFill>
                <a:schemeClr val="lt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en-US" dirty="0"/>
              <a:t>软件体系结构设计的重要性和关键性</a:t>
            </a:r>
          </a:p>
        </p:txBody>
      </p:sp>
      <p:sp>
        <p:nvSpPr>
          <p:cNvPr id="2" name="内容占位符 1"/>
          <p:cNvSpPr>
            <a:spLocks noGrp="1"/>
          </p:cNvSpPr>
          <p:nvPr>
            <p:ph idx="1"/>
          </p:nvPr>
        </p:nvSpPr>
        <p:spPr>
          <a:xfrm>
            <a:off x="539750" y="1125538"/>
            <a:ext cx="10920052" cy="5040312"/>
          </a:xfrm>
        </p:spPr>
        <p:txBody>
          <a:bodyPr/>
          <a:lstStyle/>
          <a:p>
            <a:r>
              <a:rPr lang="zh-CN" altLang="en-US" dirty="0"/>
              <a:t>承上启下</a:t>
            </a:r>
            <a:endParaRPr lang="en-US" altLang="zh-CN" dirty="0"/>
          </a:p>
          <a:p>
            <a:pPr lvl="1"/>
            <a:r>
              <a:rPr lang="zh-CN" altLang="en-US" dirty="0"/>
              <a:t>软件需求 </a:t>
            </a:r>
            <a:r>
              <a:rPr lang="en-US" altLang="zh-CN" dirty="0"/>
              <a:t>— </a:t>
            </a:r>
            <a:r>
              <a:rPr lang="zh-CN" altLang="en-US" dirty="0"/>
              <a:t>详细设计，</a:t>
            </a:r>
            <a:r>
              <a:rPr lang="zh-CN" altLang="zh-CN" dirty="0"/>
              <a:t>后续的详细设计和软件实现的主要工作基础</a:t>
            </a:r>
            <a:endParaRPr lang="en-US" altLang="zh-CN" dirty="0"/>
          </a:p>
          <a:p>
            <a:r>
              <a:rPr lang="zh-CN" altLang="en-US" dirty="0"/>
              <a:t>影响深远</a:t>
            </a:r>
            <a:endParaRPr lang="en-US" altLang="zh-CN" dirty="0"/>
          </a:p>
          <a:p>
            <a:pPr lvl="1"/>
            <a:r>
              <a:rPr lang="zh-CN" altLang="zh-CN" dirty="0"/>
              <a:t>对性能、灵活性、可修改性、可扩充性等质量需求的影响是决定性的</a:t>
            </a:r>
            <a:r>
              <a:rPr lang="zh-CN" altLang="en-US" dirty="0"/>
              <a:t>，软件质量的瓶颈</a:t>
            </a:r>
            <a:endParaRPr lang="en-US" altLang="zh-CN" dirty="0"/>
          </a:p>
          <a:p>
            <a:r>
              <a:rPr lang="zh-CN" altLang="zh-CN" dirty="0"/>
              <a:t>定型质量</a:t>
            </a:r>
            <a:endParaRPr lang="zh-CN" altLang="en-US" dirty="0"/>
          </a:p>
          <a:p>
            <a:pPr lvl="1"/>
            <a:r>
              <a:rPr lang="zh-CN" altLang="en-US" dirty="0"/>
              <a:t>对软件质量的全局性、决定性影响</a:t>
            </a:r>
            <a:endParaRPr lang="zh-CN" altLang="zh-CN" dirty="0"/>
          </a:p>
          <a:p>
            <a:endParaRPr lang="en-US" altLang="zh-CN" dirty="0"/>
          </a:p>
          <a:p>
            <a:endParaRPr lang="zh-CN" altLang="en-US" dirty="0"/>
          </a:p>
          <a:p>
            <a:endParaRPr lang="zh-CN" altLang="en-US" dirty="0"/>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0590" y="8620"/>
            <a:ext cx="10909212" cy="707886"/>
          </a:xfrm>
        </p:spPr>
        <p:txBody>
          <a:bodyPr>
            <a:normAutofit/>
          </a:bodyPr>
          <a:lstStyle/>
          <a:p>
            <a:r>
              <a:rPr lang="zh-CN" altLang="en-US" dirty="0"/>
              <a:t>思考和讨论</a:t>
            </a:r>
          </a:p>
        </p:txBody>
      </p:sp>
      <p:sp>
        <p:nvSpPr>
          <p:cNvPr id="4" name="内容占位符 3"/>
          <p:cNvSpPr>
            <a:spLocks noGrp="1"/>
          </p:cNvSpPr>
          <p:nvPr>
            <p:ph idx="1"/>
          </p:nvPr>
        </p:nvSpPr>
        <p:spPr/>
        <p:txBody>
          <a:bodyPr/>
          <a:lstStyle/>
          <a:p>
            <a:r>
              <a:rPr lang="zh-CN" altLang="en-US" dirty="0"/>
              <a:t>对比建筑物的体系结构设计，如果软件体系结构设计的不好，会产生什么样的问题？</a:t>
            </a:r>
            <a:endParaRPr lang="en-US" altLang="zh-CN" dirty="0"/>
          </a:p>
          <a:p>
            <a:r>
              <a:rPr lang="en-US" altLang="zh-CN" dirty="0"/>
              <a:t>CTI</a:t>
            </a:r>
            <a:r>
              <a:rPr lang="zh-CN" altLang="en-US" dirty="0"/>
              <a:t>软件开发的实际经历</a:t>
            </a:r>
            <a:endParaRPr lang="en-US" altLang="zh-CN" dirty="0"/>
          </a:p>
          <a:p>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10722855" y="4787666"/>
            <a:ext cx="1274055" cy="1698974"/>
          </a:xfrm>
          <a:prstGeom prst="rect">
            <a:avLst/>
          </a:prstGeom>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构件的</a:t>
            </a:r>
            <a:r>
              <a:rPr lang="en-US" altLang="zh-CN" dirty="0"/>
              <a:t>UML</a:t>
            </a:r>
            <a:r>
              <a:rPr lang="zh-CN" altLang="en-US" dirty="0"/>
              <a:t>表示</a:t>
            </a:r>
          </a:p>
        </p:txBody>
      </p:sp>
      <p:pic>
        <p:nvPicPr>
          <p:cNvPr id="9" name="图片 8"/>
          <p:cNvPicPr>
            <a:picLocks noChangeAspect="1"/>
          </p:cNvPicPr>
          <p:nvPr/>
        </p:nvPicPr>
        <p:blipFill>
          <a:blip r:embed="rId2"/>
          <a:stretch>
            <a:fillRect/>
          </a:stretch>
        </p:blipFill>
        <p:spPr>
          <a:xfrm>
            <a:off x="226554" y="2413604"/>
            <a:ext cx="3951105" cy="1335747"/>
          </a:xfrm>
          <a:prstGeom prst="rect">
            <a:avLst/>
          </a:prstGeom>
        </p:spPr>
      </p:pic>
      <p:pic>
        <p:nvPicPr>
          <p:cNvPr id="11" name="图片 10"/>
          <p:cNvPicPr>
            <a:picLocks noChangeAspect="1"/>
          </p:cNvPicPr>
          <p:nvPr/>
        </p:nvPicPr>
        <p:blipFill>
          <a:blip r:embed="rId3"/>
          <a:stretch>
            <a:fillRect/>
          </a:stretch>
        </p:blipFill>
        <p:spPr>
          <a:xfrm>
            <a:off x="4742272" y="2348880"/>
            <a:ext cx="3434804" cy="1418218"/>
          </a:xfrm>
          <a:prstGeom prst="rect">
            <a:avLst/>
          </a:prstGeom>
        </p:spPr>
      </p:pic>
      <p:pic>
        <p:nvPicPr>
          <p:cNvPr id="15" name="图片 14"/>
          <p:cNvPicPr>
            <a:picLocks noChangeAspect="1"/>
          </p:cNvPicPr>
          <p:nvPr/>
        </p:nvPicPr>
        <p:blipFill>
          <a:blip r:embed="rId4"/>
          <a:stretch>
            <a:fillRect/>
          </a:stretch>
        </p:blipFill>
        <p:spPr>
          <a:xfrm>
            <a:off x="8450802" y="2348880"/>
            <a:ext cx="3402703" cy="1418218"/>
          </a:xfrm>
          <a:prstGeom prst="rect">
            <a:avLst/>
          </a:prstGeom>
        </p:spPr>
      </p:pic>
      <p:sp>
        <p:nvSpPr>
          <p:cNvPr id="6" name="文本框 5"/>
          <p:cNvSpPr txBox="1"/>
          <p:nvPr/>
        </p:nvSpPr>
        <p:spPr>
          <a:xfrm>
            <a:off x="3142878" y="4293096"/>
            <a:ext cx="6012668"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可以用不同的</a:t>
            </a:r>
            <a:r>
              <a:rPr lang="en-US" altLang="zh-CN" sz="2800" dirty="0">
                <a:solidFill>
                  <a:srgbClr val="C00000"/>
                </a:solidFill>
                <a:latin typeface="微软雅黑" panose="020B0503020204020204" charset="-122"/>
                <a:ea typeface="微软雅黑" panose="020B0503020204020204" charset="-122"/>
              </a:rPr>
              <a:t>UML</a:t>
            </a:r>
            <a:r>
              <a:rPr lang="zh-CN" altLang="en-US" sz="2800" dirty="0">
                <a:solidFill>
                  <a:srgbClr val="C00000"/>
                </a:solidFill>
                <a:latin typeface="微软雅黑" panose="020B0503020204020204" charset="-122"/>
                <a:ea typeface="微软雅黑" panose="020B0503020204020204" charset="-122"/>
              </a:rPr>
              <a:t>图符来表示软构件</a:t>
            </a:r>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 </a:t>
            </a:r>
            <a:r>
              <a:rPr lang="zh-CN" altLang="en-US" dirty="0"/>
              <a:t>软件体系结构设计的过程</a:t>
            </a:r>
          </a:p>
        </p:txBody>
      </p:sp>
      <p:sp>
        <p:nvSpPr>
          <p:cNvPr id="9" name="Rectangle 4"/>
          <p:cNvSpPr>
            <a:spLocks noChangeArrowheads="1"/>
          </p:cNvSpPr>
          <p:nvPr/>
        </p:nvSpPr>
        <p:spPr bwMode="auto">
          <a:xfrm>
            <a:off x="2422799" y="190202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370570" y="1556792"/>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70570" y="1556792"/>
          <a:ext cx="11257152" cy="2664294"/>
        </p:xfrm>
        <a:graphic>
          <a:graphicData uri="http://schemas.openxmlformats.org/presentationml/2006/ole">
            <mc:AlternateContent xmlns:mc="http://schemas.openxmlformats.org/markup-compatibility/2006">
              <mc:Choice xmlns:v="urn:schemas-microsoft-com:vml" Requires="v">
                <p:oleObj spid="_x0000_s13322" name="Visio" r:id="rId3" imgW="6871335" imgH="1624330" progId="Visio.Drawing.15">
                  <p:embed/>
                </p:oleObj>
              </mc:Choice>
              <mc:Fallback>
                <p:oleObj name="Visio" r:id="rId3" imgW="6871335" imgH="1624330" progId="Visio.Drawing.15">
                  <p:embed/>
                  <p:pic>
                    <p:nvPicPr>
                      <p:cNvPr id="0" name="Object 1"/>
                      <p:cNvPicPr>
                        <a:picLocks noChangeAspect="1" noChangeArrowheads="1"/>
                      </p:cNvPicPr>
                      <p:nvPr/>
                    </p:nvPicPr>
                    <p:blipFill>
                      <a:blip r:embed="rId4"/>
                      <a:srcRect/>
                      <a:stretch>
                        <a:fillRect/>
                      </a:stretch>
                    </p:blipFill>
                    <p:spPr bwMode="auto">
                      <a:xfrm>
                        <a:off x="370570" y="1556792"/>
                        <a:ext cx="11257152" cy="2664294"/>
                      </a:xfrm>
                      <a:prstGeom prst="rect">
                        <a:avLst/>
                      </a:prstGeom>
                      <a:noFill/>
                    </p:spPr>
                  </p:pic>
                </p:oleObj>
              </mc:Fallback>
            </mc:AlternateContent>
          </a:graphicData>
        </a:graphic>
      </p:graphicFrame>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软件体系结构设计的原则</a:t>
            </a:r>
          </a:p>
        </p:txBody>
      </p:sp>
      <p:sp>
        <p:nvSpPr>
          <p:cNvPr id="2" name="内容占位符 1"/>
          <p:cNvSpPr>
            <a:spLocks noGrp="1"/>
          </p:cNvSpPr>
          <p:nvPr>
            <p:ph idx="1"/>
          </p:nvPr>
        </p:nvSpPr>
        <p:spPr/>
        <p:txBody>
          <a:bodyPr/>
          <a:lstStyle/>
          <a:p>
            <a:r>
              <a:rPr lang="zh-CN" altLang="en-US" dirty="0"/>
              <a:t>高层抽象和组织</a:t>
            </a:r>
          </a:p>
          <a:p>
            <a:r>
              <a:rPr lang="zh-CN" altLang="en-US" dirty="0"/>
              <a:t>模块化</a:t>
            </a:r>
            <a:endParaRPr lang="en-US" altLang="zh-CN" dirty="0"/>
          </a:p>
          <a:p>
            <a:r>
              <a:rPr lang="zh-CN" altLang="en-US" dirty="0"/>
              <a:t>信息隐藏</a:t>
            </a:r>
            <a:endParaRPr lang="en-US" altLang="zh-CN" dirty="0"/>
          </a:p>
          <a:p>
            <a:r>
              <a:rPr lang="zh-CN" altLang="en-US" dirty="0"/>
              <a:t>软件重用</a:t>
            </a:r>
            <a:endParaRPr lang="en-US" altLang="zh-CN" dirty="0"/>
          </a:p>
          <a:p>
            <a:r>
              <a:rPr lang="zh-CN" altLang="en-US" dirty="0"/>
              <a:t>多视点分离</a:t>
            </a:r>
            <a:endParaRPr lang="en-US" altLang="zh-CN" dirty="0"/>
          </a:p>
        </p:txBody>
      </p:sp>
      <p:sp>
        <p:nvSpPr>
          <p:cNvPr id="4" name="矩形 3"/>
          <p:cNvSpPr/>
          <p:nvPr/>
        </p:nvSpPr>
        <p:spPr>
          <a:xfrm>
            <a:off x="5951190" y="2276872"/>
            <a:ext cx="4572508" cy="1775351"/>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遵循这些设计原则有助于得到高质量的软件体系结构</a:t>
            </a:r>
            <a:endParaRPr lang="en-US" altLang="zh-CN" sz="2800" dirty="0">
              <a:solidFill>
                <a:schemeClr val="lt1"/>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2.3.1 </a:t>
            </a:r>
            <a:r>
              <a:rPr lang="zh-CN" altLang="zh-CN" dirty="0"/>
              <a:t>设计</a:t>
            </a:r>
            <a:r>
              <a:rPr lang="zh-CN" altLang="en-US" dirty="0"/>
              <a:t>初步的</a:t>
            </a:r>
            <a:r>
              <a:rPr lang="zh-CN" altLang="zh-CN" dirty="0"/>
              <a:t>软件体系结构</a:t>
            </a:r>
            <a:endParaRPr lang="zh-CN" altLang="en-US" dirty="0"/>
          </a:p>
        </p:txBody>
      </p:sp>
      <p:sp>
        <p:nvSpPr>
          <p:cNvPr id="2" name="内容占位符 1"/>
          <p:cNvSpPr>
            <a:spLocks noGrp="1"/>
          </p:cNvSpPr>
          <p:nvPr>
            <p:ph idx="1"/>
          </p:nvPr>
        </p:nvSpPr>
        <p:spPr/>
        <p:txBody>
          <a:bodyPr/>
          <a:lstStyle/>
          <a:p>
            <a:r>
              <a:rPr lang="zh-CN" altLang="en-US" dirty="0"/>
              <a:t>任务</a:t>
            </a:r>
            <a:endParaRPr lang="en-US" altLang="zh-CN" dirty="0"/>
          </a:p>
          <a:p>
            <a:pPr lvl="1"/>
            <a:r>
              <a:rPr lang="zh-CN" altLang="zh-CN" dirty="0"/>
              <a:t>基于功能性和非功能性</a:t>
            </a:r>
            <a:r>
              <a:rPr lang="zh-CN" altLang="zh-CN" b="1" dirty="0">
                <a:solidFill>
                  <a:srgbClr val="C00000"/>
                </a:solidFill>
              </a:rPr>
              <a:t>软件需求</a:t>
            </a:r>
            <a:r>
              <a:rPr lang="zh-CN" altLang="zh-CN" dirty="0"/>
              <a:t>，参考业界已有的</a:t>
            </a:r>
            <a:r>
              <a:rPr lang="zh-CN" altLang="zh-CN" b="1" dirty="0">
                <a:solidFill>
                  <a:srgbClr val="C00000"/>
                </a:solidFill>
              </a:rPr>
              <a:t>软件体系结构设计</a:t>
            </a:r>
            <a:r>
              <a:rPr lang="zh-CN" altLang="en-US" b="1" dirty="0">
                <a:solidFill>
                  <a:srgbClr val="C00000"/>
                </a:solidFill>
              </a:rPr>
              <a:t>风格</a:t>
            </a:r>
            <a:r>
              <a:rPr lang="zh-CN" altLang="zh-CN" dirty="0"/>
              <a:t>，设计出目标软件系统的</a:t>
            </a:r>
            <a:r>
              <a:rPr lang="zh-CN" altLang="en-US" dirty="0"/>
              <a:t>初始体系结构</a:t>
            </a:r>
            <a:r>
              <a:rPr lang="zh-CN" altLang="zh-CN" dirty="0"/>
              <a:t>，明确每个构件的职责以及构件间的通信和协作关系</a:t>
            </a:r>
            <a:endParaRPr lang="en-US" altLang="zh-CN" dirty="0"/>
          </a:p>
          <a:p>
            <a:pPr lvl="1"/>
            <a:endParaRPr lang="en-US" altLang="zh-CN" dirty="0"/>
          </a:p>
          <a:p>
            <a:r>
              <a:rPr lang="zh-CN" altLang="en-US" dirty="0"/>
              <a:t>输出：初步</a:t>
            </a:r>
            <a:r>
              <a:rPr lang="zh-CN" altLang="zh-CN" dirty="0"/>
              <a:t>的</a:t>
            </a:r>
            <a:r>
              <a:rPr lang="zh-CN" altLang="en-US" dirty="0"/>
              <a:t>软件体系结构</a:t>
            </a:r>
            <a:endParaRPr lang="en-US" altLang="zh-CN" dirty="0"/>
          </a:p>
          <a:p>
            <a:pPr lvl="1"/>
            <a:r>
              <a:rPr lang="zh-CN" altLang="en-US" dirty="0"/>
              <a:t>针对</a:t>
            </a:r>
            <a:r>
              <a:rPr lang="zh-CN" altLang="zh-CN" dirty="0"/>
              <a:t>软件需求</a:t>
            </a:r>
            <a:r>
              <a:rPr lang="zh-CN" altLang="en-US" dirty="0"/>
              <a:t>，</a:t>
            </a:r>
            <a:r>
              <a:rPr lang="zh-CN" altLang="zh-CN" dirty="0"/>
              <a:t>寻求</a:t>
            </a:r>
            <a:r>
              <a:rPr lang="zh-CN" altLang="en-US" dirty="0"/>
              <a:t>体系结构风格，</a:t>
            </a:r>
            <a:r>
              <a:rPr lang="zh-CN" altLang="zh-CN" dirty="0"/>
              <a:t>给出</a:t>
            </a:r>
            <a:r>
              <a:rPr lang="zh-CN" altLang="zh-CN" b="1" dirty="0">
                <a:solidFill>
                  <a:srgbClr val="C00000"/>
                </a:solidFill>
              </a:rPr>
              <a:t>初步和粗糙</a:t>
            </a:r>
            <a:r>
              <a:rPr lang="zh-CN" altLang="zh-CN" dirty="0"/>
              <a:t>的顶层架构，</a:t>
            </a:r>
            <a:r>
              <a:rPr lang="zh-CN" altLang="en-US" dirty="0"/>
              <a:t>以供</a:t>
            </a:r>
            <a:r>
              <a:rPr lang="zh-CN" altLang="zh-CN" dirty="0"/>
              <a:t>后续设计阶段的精化和细化</a:t>
            </a:r>
            <a:endParaRPr lang="en-US" altLang="zh-CN" dirty="0"/>
          </a:p>
          <a:p>
            <a:pPr lvl="1"/>
            <a:r>
              <a:rPr lang="zh-CN" altLang="zh-CN" dirty="0"/>
              <a:t>无需关注架构中各个子系统或构件内部的实现细节</a:t>
            </a:r>
            <a:endParaRPr lang="en-US" altLang="zh-CN" dirty="0"/>
          </a:p>
          <a:p>
            <a:pPr lvl="1"/>
            <a:r>
              <a:rPr lang="zh-CN" altLang="zh-CN" dirty="0"/>
              <a:t>用</a:t>
            </a:r>
            <a:r>
              <a:rPr lang="en-US" altLang="zh-CN" b="1" dirty="0">
                <a:solidFill>
                  <a:srgbClr val="C00000"/>
                </a:solidFill>
              </a:rPr>
              <a:t>UML</a:t>
            </a:r>
            <a:r>
              <a:rPr lang="zh-CN" altLang="zh-CN" b="1" dirty="0">
                <a:solidFill>
                  <a:srgbClr val="C00000"/>
                </a:solidFill>
              </a:rPr>
              <a:t>中的包图</a:t>
            </a:r>
            <a:r>
              <a:rPr lang="zh-CN" altLang="zh-CN" dirty="0"/>
              <a:t>对所设计的顶层架构进行直观的表示</a:t>
            </a:r>
            <a:endParaRPr lang="zh-CN" altLang="en-US" dirty="0"/>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初始体系结构设计的方法</a:t>
            </a:r>
          </a:p>
        </p:txBody>
      </p:sp>
      <p:sp>
        <p:nvSpPr>
          <p:cNvPr id="6" name="矩形 5"/>
          <p:cNvSpPr/>
          <p:nvPr/>
        </p:nvSpPr>
        <p:spPr>
          <a:xfrm>
            <a:off x="4501940" y="2108132"/>
            <a:ext cx="2736304" cy="17169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初创体系结构</a:t>
            </a:r>
            <a:r>
              <a:rPr lang="zh-CN" altLang="en-US" dirty="0">
                <a:latin typeface="微软雅黑" panose="020B0503020204020204" charset="-122"/>
                <a:ea typeface="微软雅黑" panose="020B0503020204020204" charset="-122"/>
              </a:rPr>
              <a:t>设计</a:t>
            </a:r>
          </a:p>
        </p:txBody>
      </p:sp>
      <p:sp>
        <p:nvSpPr>
          <p:cNvPr id="11" name="文本框 10"/>
          <p:cNvSpPr txBox="1"/>
          <p:nvPr/>
        </p:nvSpPr>
        <p:spPr>
          <a:xfrm>
            <a:off x="922185" y="2281775"/>
            <a:ext cx="2583673" cy="523220"/>
          </a:xfrm>
          <a:prstGeom prst="rect">
            <a:avLst/>
          </a:prstGeom>
          <a:noFill/>
        </p:spPr>
        <p:txBody>
          <a:bodyPr wrap="square" rtlCol="0">
            <a:spAutoFit/>
          </a:bodyPr>
          <a:lstStyle/>
          <a:p>
            <a:pPr algn="r"/>
            <a:r>
              <a:rPr lang="zh-CN" altLang="en-US" sz="2800" dirty="0">
                <a:solidFill>
                  <a:srgbClr val="C00000"/>
                </a:solidFill>
                <a:latin typeface="微软雅黑" panose="020B0503020204020204" charset="-122"/>
                <a:ea typeface="微软雅黑" panose="020B0503020204020204" charset="-122"/>
              </a:rPr>
              <a:t>关键软件需求</a:t>
            </a:r>
          </a:p>
        </p:txBody>
      </p:sp>
      <p:sp>
        <p:nvSpPr>
          <p:cNvPr id="12" name="文本框 11"/>
          <p:cNvSpPr txBox="1"/>
          <p:nvPr/>
        </p:nvSpPr>
        <p:spPr>
          <a:xfrm>
            <a:off x="806914" y="3090110"/>
            <a:ext cx="2932965"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体系结构模式</a:t>
            </a:r>
          </a:p>
        </p:txBody>
      </p:sp>
      <p:sp>
        <p:nvSpPr>
          <p:cNvPr id="14" name="文本框 13"/>
          <p:cNvSpPr txBox="1"/>
          <p:nvPr/>
        </p:nvSpPr>
        <p:spPr>
          <a:xfrm>
            <a:off x="8291450" y="2550013"/>
            <a:ext cx="2976778" cy="954107"/>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t>一个或者多个初始体系结构模式</a:t>
            </a:r>
          </a:p>
        </p:txBody>
      </p:sp>
      <p:sp>
        <p:nvSpPr>
          <p:cNvPr id="18" name="文本框 17"/>
          <p:cNvSpPr txBox="1"/>
          <p:nvPr/>
        </p:nvSpPr>
        <p:spPr>
          <a:xfrm>
            <a:off x="4637044" y="4761148"/>
            <a:ext cx="2736304" cy="523220"/>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t>软件开发经验</a:t>
            </a:r>
          </a:p>
        </p:txBody>
      </p:sp>
      <p:sp>
        <p:nvSpPr>
          <p:cNvPr id="2" name="箭头: 右 1"/>
          <p:cNvSpPr/>
          <p:nvPr/>
        </p:nvSpPr>
        <p:spPr>
          <a:xfrm>
            <a:off x="3763539" y="2108132"/>
            <a:ext cx="691082" cy="70788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7" name="箭头: 右 26"/>
          <p:cNvSpPr/>
          <p:nvPr/>
        </p:nvSpPr>
        <p:spPr>
          <a:xfrm>
            <a:off x="3763539" y="3083298"/>
            <a:ext cx="691082" cy="5940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8" name="箭头: 右 27"/>
          <p:cNvSpPr/>
          <p:nvPr/>
        </p:nvSpPr>
        <p:spPr>
          <a:xfrm>
            <a:off x="7285563" y="2771327"/>
            <a:ext cx="691082" cy="65767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7" name="箭头: 上 6"/>
          <p:cNvSpPr/>
          <p:nvPr/>
        </p:nvSpPr>
        <p:spPr>
          <a:xfrm>
            <a:off x="5645159" y="3825044"/>
            <a:ext cx="666071" cy="800218"/>
          </a:xfrm>
          <a:prstGeom prst="up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辨识关键</a:t>
            </a:r>
            <a:r>
              <a:rPr lang="zh-CN" altLang="en-US" dirty="0"/>
              <a:t>软件</a:t>
            </a:r>
            <a:r>
              <a:rPr lang="zh-CN" altLang="zh-CN" dirty="0"/>
              <a:t>需求</a:t>
            </a:r>
            <a:endParaRPr lang="zh-CN" altLang="en-US" dirty="0"/>
          </a:p>
        </p:txBody>
      </p:sp>
      <p:sp>
        <p:nvSpPr>
          <p:cNvPr id="2" name="内容占位符 1"/>
          <p:cNvSpPr>
            <a:spLocks noGrp="1"/>
          </p:cNvSpPr>
          <p:nvPr>
            <p:ph idx="1"/>
          </p:nvPr>
        </p:nvSpPr>
        <p:spPr>
          <a:xfrm>
            <a:off x="539750" y="1125538"/>
            <a:ext cx="10920052" cy="5435810"/>
          </a:xfrm>
        </p:spPr>
        <p:txBody>
          <a:bodyPr>
            <a:normAutofit fontScale="92500" lnSpcReduction="20000"/>
          </a:bodyPr>
          <a:lstStyle/>
          <a:p>
            <a:r>
              <a:rPr lang="zh-CN" altLang="zh-CN" dirty="0"/>
              <a:t>确定最能体现待开发软件特色的</a:t>
            </a:r>
            <a:r>
              <a:rPr lang="zh-CN" altLang="en-US" dirty="0">
                <a:solidFill>
                  <a:srgbClr val="C00000"/>
                </a:solidFill>
              </a:rPr>
              <a:t>核心</a:t>
            </a:r>
            <a:r>
              <a:rPr lang="zh-CN" altLang="zh-CN" dirty="0">
                <a:solidFill>
                  <a:srgbClr val="C00000"/>
                </a:solidFill>
              </a:rPr>
              <a:t>功能</a:t>
            </a:r>
            <a:r>
              <a:rPr lang="zh-CN" altLang="zh-CN" dirty="0"/>
              <a:t>需求</a:t>
            </a:r>
            <a:endParaRPr lang="en-US" altLang="zh-CN" dirty="0"/>
          </a:p>
          <a:p>
            <a:pPr lvl="1"/>
            <a:r>
              <a:rPr lang="zh-CN" altLang="en-US" dirty="0"/>
              <a:t>通常是杀手功能，独有的功能</a:t>
            </a:r>
            <a:endParaRPr lang="zh-CN" altLang="zh-CN" dirty="0"/>
          </a:p>
          <a:p>
            <a:pPr lvl="0"/>
            <a:r>
              <a:rPr lang="zh-CN" altLang="zh-CN" dirty="0"/>
              <a:t>确定核心或</a:t>
            </a:r>
            <a:r>
              <a:rPr lang="zh-CN" altLang="zh-CN" dirty="0">
                <a:solidFill>
                  <a:srgbClr val="C00000"/>
                </a:solidFill>
              </a:rPr>
              <a:t>基础性功能</a:t>
            </a:r>
            <a:endParaRPr lang="en-US" altLang="zh-CN" dirty="0">
              <a:solidFill>
                <a:srgbClr val="C00000"/>
              </a:solidFill>
            </a:endParaRPr>
          </a:p>
          <a:p>
            <a:pPr lvl="1"/>
            <a:r>
              <a:rPr lang="zh-CN" altLang="zh-CN" dirty="0"/>
              <a:t>其他功能依赖于这些功能或仅当这些功能实现后其他功能才有意义</a:t>
            </a:r>
          </a:p>
          <a:p>
            <a:pPr lvl="0"/>
            <a:r>
              <a:rPr lang="zh-CN" altLang="zh-CN" dirty="0"/>
              <a:t>确定为实现对外接口所必需的</a:t>
            </a:r>
            <a:r>
              <a:rPr lang="zh-CN" altLang="zh-CN" dirty="0">
                <a:solidFill>
                  <a:srgbClr val="C00000"/>
                </a:solidFill>
              </a:rPr>
              <a:t>支持功能</a:t>
            </a:r>
            <a:endParaRPr lang="en-US" altLang="zh-CN" dirty="0">
              <a:solidFill>
                <a:srgbClr val="C00000"/>
              </a:solidFill>
            </a:endParaRPr>
          </a:p>
          <a:p>
            <a:pPr lvl="1"/>
            <a:r>
              <a:rPr lang="zh-CN" altLang="zh-CN" dirty="0"/>
              <a:t>对外接口的实现依赖于这些功能需求项的实现</a:t>
            </a:r>
          </a:p>
          <a:p>
            <a:pPr lvl="0"/>
            <a:r>
              <a:rPr lang="zh-CN" altLang="zh-CN" dirty="0"/>
              <a:t>标识实现</a:t>
            </a:r>
            <a:r>
              <a:rPr lang="zh-CN" altLang="zh-CN" dirty="0">
                <a:solidFill>
                  <a:srgbClr val="C00000"/>
                </a:solidFill>
              </a:rPr>
              <a:t>难度较大</a:t>
            </a:r>
            <a:r>
              <a:rPr lang="zh-CN" altLang="zh-CN" dirty="0"/>
              <a:t>、实现</a:t>
            </a:r>
            <a:r>
              <a:rPr lang="zh-CN" altLang="zh-CN" dirty="0">
                <a:solidFill>
                  <a:srgbClr val="C00000"/>
                </a:solidFill>
              </a:rPr>
              <a:t>风险较高</a:t>
            </a:r>
            <a:r>
              <a:rPr lang="zh-CN" altLang="zh-CN" dirty="0"/>
              <a:t>的功能</a:t>
            </a:r>
            <a:endParaRPr lang="en-US" altLang="zh-CN" dirty="0"/>
          </a:p>
          <a:p>
            <a:pPr lvl="1"/>
            <a:r>
              <a:rPr lang="zh-CN" altLang="zh-CN" dirty="0"/>
              <a:t>高难度、高风险功能的设计，</a:t>
            </a:r>
            <a:r>
              <a:rPr lang="zh-CN" altLang="en-US" dirty="0"/>
              <a:t>及其</a:t>
            </a:r>
            <a:r>
              <a:rPr lang="zh-CN" altLang="zh-CN" dirty="0"/>
              <a:t>可操作的风险化解策略</a:t>
            </a:r>
          </a:p>
          <a:p>
            <a:pPr lvl="0"/>
            <a:r>
              <a:rPr lang="zh-CN" altLang="zh-CN" dirty="0"/>
              <a:t>确定对</a:t>
            </a:r>
            <a:r>
              <a:rPr lang="zh-CN" altLang="zh-CN" dirty="0">
                <a:solidFill>
                  <a:srgbClr val="C00000"/>
                </a:solidFill>
              </a:rPr>
              <a:t>用户满意度影响</a:t>
            </a:r>
            <a:r>
              <a:rPr lang="zh-CN" altLang="en-US" dirty="0">
                <a:solidFill>
                  <a:srgbClr val="C00000"/>
                </a:solidFill>
              </a:rPr>
              <a:t>大</a:t>
            </a:r>
            <a:r>
              <a:rPr lang="zh-CN" altLang="en-US" dirty="0"/>
              <a:t>的</a:t>
            </a:r>
            <a:r>
              <a:rPr lang="zh-CN" altLang="zh-CN" dirty="0"/>
              <a:t>功能需求</a:t>
            </a:r>
            <a:endParaRPr lang="en-US" altLang="zh-CN" dirty="0"/>
          </a:p>
          <a:p>
            <a:pPr lvl="1"/>
            <a:r>
              <a:rPr lang="zh-CN" altLang="en-US" dirty="0"/>
              <a:t>直接影响用户对软件系统的评价</a:t>
            </a:r>
            <a:endParaRPr lang="zh-CN" altLang="zh-CN" dirty="0"/>
          </a:p>
          <a:p>
            <a:pPr lvl="0"/>
            <a:r>
              <a:rPr lang="zh-CN" altLang="zh-CN" dirty="0"/>
              <a:t>剔除对体系结构塑形无贡献的功能需求项</a:t>
            </a:r>
            <a:endParaRPr lang="en-US" altLang="zh-CN" dirty="0"/>
          </a:p>
          <a:p>
            <a:pPr lvl="1"/>
            <a:r>
              <a:rPr lang="zh-CN" altLang="en-US" dirty="0"/>
              <a:t>抛弃不重要的软件需求</a:t>
            </a:r>
            <a:endParaRPr lang="zh-CN" altLang="zh-CN" dirty="0"/>
          </a:p>
          <a:p>
            <a:endParaRPr lang="zh-CN" alt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根据关键需求选择合适体系结构风格</a:t>
            </a:r>
          </a:p>
        </p:txBody>
      </p:sp>
      <p:sp>
        <p:nvSpPr>
          <p:cNvPr id="2" name="内容占位符 1"/>
          <p:cNvSpPr>
            <a:spLocks noGrp="1"/>
          </p:cNvSpPr>
          <p:nvPr>
            <p:ph idx="1"/>
          </p:nvPr>
        </p:nvSpPr>
        <p:spPr>
          <a:xfrm>
            <a:off x="539750" y="1125538"/>
            <a:ext cx="11460112" cy="5040312"/>
          </a:xfrm>
        </p:spPr>
        <p:txBody>
          <a:bodyPr/>
          <a:lstStyle/>
          <a:p>
            <a:r>
              <a:rPr lang="zh-CN" altLang="en-US" dirty="0"/>
              <a:t>积累体系结构风格清单</a:t>
            </a:r>
            <a:endParaRPr lang="en-US" altLang="zh-CN" dirty="0"/>
          </a:p>
          <a:p>
            <a:pPr lvl="1"/>
            <a:r>
              <a:rPr lang="zh-CN" altLang="en-US" dirty="0"/>
              <a:t>人们总结出了几十种软件体系结构风格</a:t>
            </a:r>
            <a:endParaRPr lang="en-US" altLang="zh-CN" dirty="0"/>
          </a:p>
          <a:p>
            <a:r>
              <a:rPr lang="zh-CN" altLang="en-US" dirty="0"/>
              <a:t>对风格进行分门别类</a:t>
            </a:r>
            <a:endParaRPr lang="en-US" altLang="zh-CN" dirty="0"/>
          </a:p>
          <a:p>
            <a:pPr lvl="1"/>
            <a:r>
              <a:rPr lang="zh-CN" altLang="en-US" dirty="0"/>
              <a:t>便于快速找到适合于关键需求的风格</a:t>
            </a:r>
            <a:endParaRPr lang="en-US" altLang="zh-CN" dirty="0"/>
          </a:p>
          <a:p>
            <a:r>
              <a:rPr lang="zh-CN" altLang="en-US" dirty="0"/>
              <a:t>要熟悉每种风格的特点和应用场所</a:t>
            </a:r>
            <a:endParaRPr lang="en-US" altLang="zh-CN" dirty="0"/>
          </a:p>
          <a:p>
            <a:pPr lvl="1"/>
            <a:r>
              <a:rPr lang="zh-CN" altLang="en-US" dirty="0"/>
              <a:t>各种风格适合解决的问题和需求</a:t>
            </a:r>
            <a:endParaRPr lang="en-US" altLang="zh-CN" dirty="0"/>
          </a:p>
          <a:p>
            <a:r>
              <a:rPr lang="zh-CN" altLang="en-US" dirty="0"/>
              <a:t>针对关键需求对比多种风格</a:t>
            </a:r>
            <a:endParaRPr lang="en-US" altLang="zh-CN" dirty="0"/>
          </a:p>
          <a:p>
            <a:pPr lvl="1"/>
            <a:r>
              <a:rPr lang="zh-CN" altLang="en-US" dirty="0"/>
              <a:t>正面效果是否适合、负面效果是否可容忍、是否与关键需求相冲突</a:t>
            </a:r>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不同体系结构风格适合的应用</a:t>
            </a:r>
          </a:p>
        </p:txBody>
      </p:sp>
      <p:graphicFrame>
        <p:nvGraphicFramePr>
          <p:cNvPr id="4" name="表格 3"/>
          <p:cNvGraphicFramePr>
            <a:graphicFrameLocks noGrp="1"/>
          </p:cNvGraphicFramePr>
          <p:nvPr/>
        </p:nvGraphicFramePr>
        <p:xfrm>
          <a:off x="424576" y="980728"/>
          <a:ext cx="11161240" cy="5115039"/>
        </p:xfrm>
        <a:graphic>
          <a:graphicData uri="http://schemas.openxmlformats.org/drawingml/2006/table">
            <a:tbl>
              <a:tblPr firstRow="1" firstCol="1" bandRow="1">
                <a:tableStyleId>{5940675A-B579-460E-94D1-54222C63F5DA}</a:tableStyleId>
              </a:tblPr>
              <a:tblGrid>
                <a:gridCol w="2628292"/>
                <a:gridCol w="4356484"/>
                <a:gridCol w="4176464"/>
              </a:tblGrid>
              <a:tr h="212893">
                <a:tc>
                  <a:txBody>
                    <a:bodyPr/>
                    <a:lstStyle/>
                    <a:p>
                      <a:pPr algn="just"/>
                      <a:r>
                        <a:rPr lang="zh-CN" sz="2400" b="1" kern="100" dirty="0">
                          <a:effectLst/>
                        </a:rPr>
                        <a:t>类别</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b="1" kern="100" dirty="0">
                          <a:effectLst/>
                        </a:rPr>
                        <a:t>特点</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b="1" kern="100" dirty="0">
                          <a:effectLst/>
                        </a:rPr>
                        <a:t>典型应用</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r>
              <a:tr h="851573">
                <a:tc>
                  <a:txBody>
                    <a:bodyPr/>
                    <a:lstStyle/>
                    <a:p>
                      <a:pPr algn="just"/>
                      <a:r>
                        <a:rPr lang="zh-CN" sz="2400" b="1" kern="100" dirty="0">
                          <a:effectLst/>
                        </a:rPr>
                        <a:t>管道</a:t>
                      </a:r>
                      <a:r>
                        <a:rPr lang="en-US" sz="2400" b="1" kern="100" dirty="0">
                          <a:effectLst/>
                        </a:rPr>
                        <a:t>/</a:t>
                      </a:r>
                      <a:r>
                        <a:rPr lang="zh-CN" sz="2400" b="1" kern="100" dirty="0">
                          <a:effectLst/>
                        </a:rPr>
                        <a:t>过滤器风格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数据驱动的分级处理，处理流程可灵活重组，过滤器可重用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solidFill>
                            <a:srgbClr val="C00000"/>
                          </a:solidFill>
                          <a:effectLst/>
                          <a:latin typeface="+mn-ea"/>
                          <a:ea typeface="+mn-ea"/>
                        </a:rPr>
                        <a:t>数据驱动的事务处理软件，如编译器、</a:t>
                      </a:r>
                      <a:r>
                        <a:rPr lang="en-US" sz="2400" kern="100" dirty="0">
                          <a:solidFill>
                            <a:srgbClr val="C00000"/>
                          </a:solidFill>
                          <a:effectLst/>
                          <a:latin typeface="+mn-ea"/>
                          <a:ea typeface="+mn-ea"/>
                        </a:rPr>
                        <a:t>Web</a:t>
                      </a:r>
                      <a:r>
                        <a:rPr lang="zh-CN" sz="2400" kern="100" dirty="0">
                          <a:solidFill>
                            <a:srgbClr val="C00000"/>
                          </a:solidFill>
                          <a:effectLst/>
                          <a:latin typeface="+mn-ea"/>
                          <a:ea typeface="+mn-ea"/>
                        </a:rPr>
                        <a:t>服务请求等</a:t>
                      </a:r>
                      <a:endParaRPr lang="zh-CN" sz="2400" kern="100" dirty="0">
                        <a:solidFill>
                          <a:srgbClr val="C00000"/>
                        </a:solidFill>
                        <a:effectLst/>
                        <a:latin typeface="+mn-ea"/>
                        <a:ea typeface="+mn-ea"/>
                        <a:cs typeface="Times New Roman" panose="02020603050405020304" pitchFamily="18" charset="0"/>
                      </a:endParaRPr>
                    </a:p>
                  </a:txBody>
                  <a:tcPr marL="68580" marR="68580" marT="0" marB="0"/>
                </a:tc>
              </a:tr>
              <a:tr h="851573">
                <a:tc>
                  <a:txBody>
                    <a:bodyPr/>
                    <a:lstStyle/>
                    <a:p>
                      <a:pPr algn="just"/>
                      <a:r>
                        <a:rPr lang="zh-CN" sz="2400" b="1" kern="100" dirty="0">
                          <a:effectLst/>
                        </a:rPr>
                        <a:t>层次风格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effectLst/>
                        </a:rPr>
                        <a:t>分层抽象、层次间耦合度低、层次的功能可重用和可替换</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solidFill>
                            <a:srgbClr val="C00000"/>
                          </a:solidFill>
                          <a:effectLst/>
                          <a:latin typeface="+mn-ea"/>
                          <a:ea typeface="+mn-ea"/>
                        </a:rPr>
                        <a:t>绝大部分的应用软件</a:t>
                      </a:r>
                      <a:endParaRPr lang="zh-CN" sz="2400" kern="100" dirty="0">
                        <a:solidFill>
                          <a:srgbClr val="C00000"/>
                        </a:solidFill>
                        <a:effectLst/>
                        <a:latin typeface="+mn-ea"/>
                        <a:ea typeface="+mn-ea"/>
                        <a:cs typeface="Times New Roman" panose="02020603050405020304" pitchFamily="18" charset="0"/>
                      </a:endParaRPr>
                    </a:p>
                  </a:txBody>
                  <a:tcPr marL="68580" marR="68580" marT="0" marB="0"/>
                </a:tc>
              </a:tr>
              <a:tr h="1064466">
                <a:tc>
                  <a:txBody>
                    <a:bodyPr/>
                    <a:lstStyle/>
                    <a:p>
                      <a:pPr algn="just"/>
                      <a:r>
                        <a:rPr lang="en-US" sz="2400" b="1" kern="100" dirty="0">
                          <a:effectLst/>
                        </a:rPr>
                        <a:t>MVC</a:t>
                      </a:r>
                      <a:r>
                        <a:rPr lang="zh-CN" sz="2400" b="1" kern="100" dirty="0">
                          <a:effectLst/>
                        </a:rPr>
                        <a:t>风格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模型、处理和显示的职责明确，构件间的关系局部化，各个软构件可重用</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solidFill>
                            <a:srgbClr val="C00000"/>
                          </a:solidFill>
                          <a:effectLst/>
                          <a:latin typeface="+mn-ea"/>
                          <a:ea typeface="+mn-ea"/>
                        </a:rPr>
                        <a:t>单机软件系统，</a:t>
                      </a:r>
                      <a:r>
                        <a:rPr lang="en-US" sz="2400" kern="100" dirty="0">
                          <a:solidFill>
                            <a:srgbClr val="C00000"/>
                          </a:solidFill>
                          <a:effectLst/>
                          <a:latin typeface="+mn-ea"/>
                          <a:ea typeface="+mn-ea"/>
                        </a:rPr>
                        <a:t>Web</a:t>
                      </a:r>
                      <a:r>
                        <a:rPr lang="zh-CN" sz="2400" kern="100" dirty="0">
                          <a:solidFill>
                            <a:srgbClr val="C00000"/>
                          </a:solidFill>
                          <a:effectLst/>
                          <a:latin typeface="+mn-ea"/>
                          <a:ea typeface="+mn-ea"/>
                        </a:rPr>
                        <a:t>应用软件系统</a:t>
                      </a:r>
                      <a:endParaRPr lang="zh-CN" sz="2400" kern="100" dirty="0">
                        <a:solidFill>
                          <a:srgbClr val="C00000"/>
                        </a:solidFill>
                        <a:effectLst/>
                        <a:latin typeface="+mn-ea"/>
                        <a:ea typeface="+mn-ea"/>
                        <a:cs typeface="Times New Roman" panose="02020603050405020304" pitchFamily="18" charset="0"/>
                      </a:endParaRPr>
                    </a:p>
                  </a:txBody>
                  <a:tcPr marL="68580" marR="68580" marT="0" marB="0"/>
                </a:tc>
              </a:tr>
              <a:tr h="1064466">
                <a:tc>
                  <a:txBody>
                    <a:bodyPr/>
                    <a:lstStyle/>
                    <a:p>
                      <a:pPr algn="just"/>
                      <a:r>
                        <a:rPr lang="en-US" sz="2400" b="1" kern="100" dirty="0">
                          <a:effectLst/>
                        </a:rPr>
                        <a:t>SOA</a:t>
                      </a:r>
                      <a:r>
                        <a:rPr lang="zh-CN" sz="2400" b="1" kern="100" dirty="0">
                          <a:effectLst/>
                        </a:rPr>
                        <a:t>风格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以服务作为基本的构件，支持异构构件之间的互操作，服务的灵活重用和组装</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solidFill>
                            <a:srgbClr val="C00000"/>
                          </a:solidFill>
                          <a:effectLst/>
                          <a:latin typeface="+mn-ea"/>
                          <a:ea typeface="+mn-ea"/>
                        </a:rPr>
                        <a:t>部署和运行在云平台上的软件系统</a:t>
                      </a:r>
                      <a:endParaRPr lang="zh-CN" sz="2400" kern="100" dirty="0">
                        <a:solidFill>
                          <a:srgbClr val="C00000"/>
                        </a:solidFill>
                        <a:effectLst/>
                        <a:latin typeface="+mn-ea"/>
                        <a:ea typeface="+mn-ea"/>
                        <a:cs typeface="Times New Roman" panose="02020603050405020304" pitchFamily="18" charset="0"/>
                      </a:endParaRPr>
                    </a:p>
                  </a:txBody>
                  <a:tcPr marL="68580" marR="68580" marT="0" marB="0"/>
                </a:tc>
              </a:tr>
              <a:tr h="851573">
                <a:tc>
                  <a:txBody>
                    <a:bodyPr/>
                    <a:lstStyle/>
                    <a:p>
                      <a:pPr algn="just"/>
                      <a:r>
                        <a:rPr lang="zh-CN" sz="2400" b="1" kern="100" dirty="0">
                          <a:effectLst/>
                        </a:rPr>
                        <a:t>消息总线风格</a:t>
                      </a:r>
                      <a:endParaRPr lang="zh-CN" sz="24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a:effectLst/>
                        </a:rPr>
                        <a:t>提供统一的消息总线，支持异构构件之间的消息传递和处理</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400" kern="100" dirty="0">
                          <a:solidFill>
                            <a:srgbClr val="C00000"/>
                          </a:solidFill>
                          <a:effectLst/>
                          <a:latin typeface="+mn-ea"/>
                          <a:ea typeface="+mn-ea"/>
                        </a:rPr>
                        <a:t>异构构件之间消息通信密集型的软件系统</a:t>
                      </a:r>
                      <a:endParaRPr lang="zh-CN" sz="2400" kern="100" dirty="0">
                        <a:solidFill>
                          <a:srgbClr val="C00000"/>
                        </a:solidFill>
                        <a:effectLst/>
                        <a:latin typeface="+mn-ea"/>
                        <a:ea typeface="+mn-ea"/>
                        <a:cs typeface="Times New Roman" panose="02020603050405020304" pitchFamily="18" charset="0"/>
                      </a:endParaRPr>
                    </a:p>
                  </a:txBody>
                  <a:tcPr marL="68580" marR="68580" marT="0" marB="0"/>
                </a:tc>
              </a:tr>
            </a:tbl>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示例：初步软件体系结构的设计</a:t>
            </a:r>
            <a:r>
              <a:rPr lang="en-US" altLang="zh-CN" dirty="0"/>
              <a:t>(1)</a:t>
            </a:r>
            <a:endParaRPr lang="zh-CN" altLang="en-US" dirty="0"/>
          </a:p>
        </p:txBody>
      </p:sp>
      <p:sp>
        <p:nvSpPr>
          <p:cNvPr id="2" name="内容占位符 1"/>
          <p:cNvSpPr>
            <a:spLocks noGrp="1"/>
          </p:cNvSpPr>
          <p:nvPr>
            <p:ph idx="1"/>
          </p:nvPr>
        </p:nvSpPr>
        <p:spPr>
          <a:xfrm>
            <a:off x="539750" y="1125538"/>
            <a:ext cx="10920052" cy="5040312"/>
          </a:xfrm>
        </p:spPr>
        <p:txBody>
          <a:bodyPr/>
          <a:lstStyle/>
          <a:p>
            <a:r>
              <a:rPr lang="zh-CN" altLang="zh-CN" dirty="0"/>
              <a:t>“空巢老人看护软件”的关键软件需求</a:t>
            </a:r>
            <a:endParaRPr lang="en-US" altLang="zh-CN" dirty="0"/>
          </a:p>
          <a:p>
            <a:pPr lvl="1"/>
            <a:r>
              <a:rPr lang="zh-CN" altLang="zh-CN" dirty="0"/>
              <a:t>监视老人、自主跟随老人、获取老人信息、检测异常状况、通知异常状况、控制机器人、视频</a:t>
            </a:r>
            <a:r>
              <a:rPr lang="en-US" altLang="zh-CN" dirty="0"/>
              <a:t>/</a:t>
            </a:r>
            <a:r>
              <a:rPr lang="zh-CN" altLang="zh-CN" dirty="0"/>
              <a:t>语音交互、提醒服务等八项功能性需求为核心软件需求。其他二项软件需求为非关键软件需求。</a:t>
            </a:r>
          </a:p>
          <a:p>
            <a:pPr lvl="1"/>
            <a:r>
              <a:rPr lang="zh-CN" altLang="zh-CN" dirty="0"/>
              <a:t>分析不同质量需求对软件系统的竞争力带来的影响和挑战，可将性能、易用性、安全性、私密性、可靠性、可扩展性等质量需求作为关键需求</a:t>
            </a:r>
            <a:endParaRPr lang="en-US" altLang="zh-CN" dirty="0"/>
          </a:p>
          <a:p>
            <a:pPr lvl="1"/>
            <a:r>
              <a:rPr lang="zh-CN" altLang="zh-CN" dirty="0"/>
              <a:t>“空巢老人看护软件”需要采用分布式的运行和部署形式，前端软件制品部署在</a:t>
            </a:r>
            <a:r>
              <a:rPr lang="en-US" altLang="zh-CN" dirty="0"/>
              <a:t>Android</a:t>
            </a:r>
            <a:r>
              <a:rPr lang="zh-CN" altLang="zh-CN" dirty="0"/>
              <a:t>手机上，后端软件制品要支持多种机器人的运行，以方便老人家属和医生的灵活和便捷使用。该开发约束将作为关键软件需求来指导软件体系结构的设计。</a:t>
            </a:r>
          </a:p>
          <a:p>
            <a:pPr lvl="1"/>
            <a:endParaRPr lang="zh-CN" altLang="en-US" dirty="0"/>
          </a:p>
        </p:txBody>
      </p:sp>
      <p:sp>
        <p:nvSpPr>
          <p:cNvPr id="6" name="Rectangle 2"/>
          <p:cNvSpPr>
            <a:spLocks noChangeArrowheads="1"/>
          </p:cNvSpPr>
          <p:nvPr/>
        </p:nvSpPr>
        <p:spPr bwMode="auto">
          <a:xfrm>
            <a:off x="2782839" y="353332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示例：初步软件体系结构的设计</a:t>
            </a:r>
            <a:r>
              <a:rPr lang="en-US" altLang="zh-CN" dirty="0"/>
              <a:t>(2)</a:t>
            </a:r>
            <a:endParaRPr lang="zh-CN" altLang="en-US" dirty="0"/>
          </a:p>
        </p:txBody>
      </p:sp>
      <p:sp>
        <p:nvSpPr>
          <p:cNvPr id="4" name="Rectangle 2"/>
          <p:cNvSpPr>
            <a:spLocks noChangeArrowheads="1"/>
          </p:cNvSpPr>
          <p:nvPr/>
        </p:nvSpPr>
        <p:spPr bwMode="auto">
          <a:xfrm>
            <a:off x="1270670" y="800707"/>
            <a:ext cx="169151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766614" y="810990"/>
          <a:ext cx="7060619" cy="5739148"/>
        </p:xfrm>
        <a:graphic>
          <a:graphicData uri="http://schemas.openxmlformats.org/presentationml/2006/ole">
            <mc:AlternateContent xmlns:mc="http://schemas.openxmlformats.org/markup-compatibility/2006">
              <mc:Choice xmlns:v="urn:schemas-microsoft-com:vml" Requires="v">
                <p:oleObj spid="_x0000_s14346" name="Visio" r:id="rId3" imgW="5286375" imgH="4297680" progId="Visio.Drawing.15">
                  <p:embed/>
                </p:oleObj>
              </mc:Choice>
              <mc:Fallback>
                <p:oleObj name="Visio" r:id="rId3" imgW="5286375" imgH="4297680" progId="Visio.Drawing.15">
                  <p:embed/>
                  <p:pic>
                    <p:nvPicPr>
                      <p:cNvPr id="0" name="Object 1"/>
                      <p:cNvPicPr>
                        <a:picLocks noChangeAspect="1" noChangeArrowheads="1"/>
                      </p:cNvPicPr>
                      <p:nvPr/>
                    </p:nvPicPr>
                    <p:blipFill>
                      <a:blip r:embed="rId4"/>
                      <a:srcRect/>
                      <a:stretch>
                        <a:fillRect/>
                      </a:stretch>
                    </p:blipFill>
                    <p:spPr bwMode="auto">
                      <a:xfrm>
                        <a:off x="766614" y="810990"/>
                        <a:ext cx="7060619" cy="5739148"/>
                      </a:xfrm>
                      <a:prstGeom prst="rect">
                        <a:avLst/>
                      </a:prstGeom>
                      <a:noFill/>
                    </p:spPr>
                  </p:pic>
                </p:oleObj>
              </mc:Fallback>
            </mc:AlternateContent>
          </a:graphicData>
        </a:graphic>
      </p:graphicFrame>
      <p:sp>
        <p:nvSpPr>
          <p:cNvPr id="6" name="文本框 5"/>
          <p:cNvSpPr txBox="1"/>
          <p:nvPr/>
        </p:nvSpPr>
        <p:spPr>
          <a:xfrm>
            <a:off x="8183438" y="3013884"/>
            <a:ext cx="3780420" cy="954107"/>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t>“空巢老人看护软件”初步软件体系结构设计</a:t>
            </a: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 </a:t>
            </a:r>
            <a:r>
              <a:rPr lang="en-US" altLang="zh-CN" dirty="0">
                <a:effectLst/>
              </a:rPr>
              <a:t>2.3.2 </a:t>
            </a:r>
            <a:r>
              <a:rPr lang="zh-CN" altLang="zh-CN" dirty="0">
                <a:effectLst/>
              </a:rPr>
              <a:t>重用开源软件及已有软件资产</a:t>
            </a:r>
            <a:endParaRPr lang="zh-CN" altLang="en-US" dirty="0"/>
          </a:p>
        </p:txBody>
      </p:sp>
      <p:sp>
        <p:nvSpPr>
          <p:cNvPr id="2" name="内容占位符 1"/>
          <p:cNvSpPr>
            <a:spLocks noGrp="1"/>
          </p:cNvSpPr>
          <p:nvPr>
            <p:ph idx="1"/>
          </p:nvPr>
        </p:nvSpPr>
        <p:spPr>
          <a:xfrm>
            <a:off x="539750" y="1125538"/>
            <a:ext cx="11316096" cy="5040312"/>
          </a:xfrm>
        </p:spPr>
        <p:txBody>
          <a:bodyPr>
            <a:normAutofit lnSpcReduction="10000"/>
          </a:bodyPr>
          <a:lstStyle/>
          <a:p>
            <a:r>
              <a:rPr lang="zh-CN" altLang="zh-CN" dirty="0">
                <a:solidFill>
                  <a:srgbClr val="C00000"/>
                </a:solidFill>
              </a:rPr>
              <a:t>搜索</a:t>
            </a:r>
            <a:r>
              <a:rPr lang="zh-CN" altLang="zh-CN" dirty="0"/>
              <a:t>已有的</a:t>
            </a:r>
            <a:r>
              <a:rPr lang="zh-CN" altLang="en-US" dirty="0"/>
              <a:t>粗粒度</a:t>
            </a:r>
            <a:r>
              <a:rPr lang="zh-CN" altLang="zh-CN" dirty="0"/>
              <a:t>软件资产</a:t>
            </a:r>
            <a:endParaRPr lang="en-US" altLang="zh-CN" dirty="0"/>
          </a:p>
          <a:p>
            <a:pPr lvl="1"/>
            <a:r>
              <a:rPr lang="zh-CN" altLang="zh-CN" sz="2400" b="1" dirty="0">
                <a:solidFill>
                  <a:srgbClr val="C00000"/>
                </a:solidFill>
              </a:rPr>
              <a:t>可重用的软件开发包</a:t>
            </a:r>
            <a:r>
              <a:rPr lang="zh-CN" altLang="en-US" sz="2400" dirty="0"/>
              <a:t>，如</a:t>
            </a:r>
            <a:r>
              <a:rPr lang="zh-CN" altLang="zh-CN" sz="2400" dirty="0"/>
              <a:t>函数库、类库</a:t>
            </a:r>
            <a:r>
              <a:rPr lang="zh-CN" altLang="en-US" sz="2400" dirty="0"/>
              <a:t>、构件库</a:t>
            </a:r>
            <a:r>
              <a:rPr lang="zh-CN" altLang="zh-CN" sz="2400" dirty="0"/>
              <a:t>等</a:t>
            </a:r>
          </a:p>
          <a:p>
            <a:pPr lvl="1"/>
            <a:r>
              <a:rPr lang="zh-CN" altLang="zh-CN" sz="2400" b="1" dirty="0">
                <a:solidFill>
                  <a:srgbClr val="C00000"/>
                </a:solidFill>
              </a:rPr>
              <a:t>互联网上的云服务</a:t>
            </a:r>
            <a:r>
              <a:rPr lang="zh-CN" altLang="zh-CN" sz="2400" dirty="0"/>
              <a:t>，</a:t>
            </a:r>
            <a:r>
              <a:rPr lang="zh-CN" altLang="en-US" sz="2400" dirty="0"/>
              <a:t>为</a:t>
            </a:r>
            <a:r>
              <a:rPr lang="zh-CN" altLang="zh-CN" sz="2400" dirty="0"/>
              <a:t>特定问题提供独立功能，如身份验证、图像识别、语音分析等等</a:t>
            </a:r>
          </a:p>
          <a:p>
            <a:pPr lvl="1"/>
            <a:r>
              <a:rPr lang="zh-CN" altLang="zh-CN" sz="2400" b="1" dirty="0">
                <a:solidFill>
                  <a:srgbClr val="C00000"/>
                </a:solidFill>
              </a:rPr>
              <a:t>遗留软件系统</a:t>
            </a:r>
            <a:r>
              <a:rPr lang="zh-CN" altLang="zh-CN" sz="2400" dirty="0"/>
              <a:t>，已存在的软件系统</a:t>
            </a:r>
            <a:endParaRPr lang="en-US" altLang="zh-CN" sz="2400" dirty="0"/>
          </a:p>
          <a:p>
            <a:pPr lvl="1"/>
            <a:r>
              <a:rPr lang="zh-CN" altLang="zh-CN" sz="2400" b="1" dirty="0">
                <a:solidFill>
                  <a:srgbClr val="C00000"/>
                </a:solidFill>
              </a:rPr>
              <a:t>开源软件</a:t>
            </a:r>
            <a:r>
              <a:rPr lang="zh-CN" altLang="en-US" dirty="0"/>
              <a:t>，提供针对特定功能的完整程序代码</a:t>
            </a:r>
            <a:endParaRPr lang="en-US" altLang="zh-CN" dirty="0"/>
          </a:p>
          <a:p>
            <a:pPr lvl="1"/>
            <a:endParaRPr lang="en-US" altLang="zh-CN" dirty="0"/>
          </a:p>
          <a:p>
            <a:r>
              <a:rPr lang="zh-CN" altLang="zh-CN" dirty="0">
                <a:solidFill>
                  <a:srgbClr val="C00000"/>
                </a:solidFill>
              </a:rPr>
              <a:t>寻找</a:t>
            </a:r>
            <a:r>
              <a:rPr lang="zh-CN" altLang="zh-CN" dirty="0"/>
              <a:t>可用于支持目标软件系统构建的软件制品</a:t>
            </a:r>
            <a:endParaRPr lang="en-US" altLang="zh-CN" dirty="0"/>
          </a:p>
          <a:p>
            <a:pPr marL="0" indent="0">
              <a:buNone/>
            </a:pPr>
            <a:endParaRPr lang="en-US" altLang="zh-CN" dirty="0"/>
          </a:p>
          <a:p>
            <a:r>
              <a:rPr lang="zh-CN" altLang="zh-CN" dirty="0">
                <a:solidFill>
                  <a:srgbClr val="C00000"/>
                </a:solidFill>
              </a:rPr>
              <a:t>实现</a:t>
            </a:r>
            <a:r>
              <a:rPr lang="zh-CN" altLang="zh-CN" dirty="0"/>
              <a:t>软件架构中某个（些）子系统或构件的功能</a:t>
            </a:r>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思考和讨论</a:t>
            </a:r>
          </a:p>
        </p:txBody>
      </p:sp>
      <p:pic>
        <p:nvPicPr>
          <p:cNvPr id="11" name="图片 10"/>
          <p:cNvPicPr>
            <a:picLocks noChangeAspect="1"/>
          </p:cNvPicPr>
          <p:nvPr/>
        </p:nvPicPr>
        <p:blipFill>
          <a:blip r:embed="rId2"/>
          <a:stretch>
            <a:fillRect/>
          </a:stretch>
        </p:blipFill>
        <p:spPr>
          <a:xfrm>
            <a:off x="7175326" y="2154317"/>
            <a:ext cx="3600400" cy="2243911"/>
          </a:xfrm>
          <a:prstGeom prst="rect">
            <a:avLst/>
          </a:prstGeom>
        </p:spPr>
      </p:pic>
      <p:sp>
        <p:nvSpPr>
          <p:cNvPr id="6" name="文本框 5"/>
          <p:cNvSpPr txBox="1"/>
          <p:nvPr/>
        </p:nvSpPr>
        <p:spPr>
          <a:xfrm>
            <a:off x="550590" y="2168860"/>
            <a:ext cx="5796644" cy="23251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marL="342900" indent="-342900" algn="just">
              <a:buFont typeface="Wingdings" panose="05000000000000000000" pitchFamily="2" charset="2"/>
              <a:buChar char="Ø"/>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dirty="0"/>
              <a:t>举例和示范你计算机中安装的软件及其构件</a:t>
            </a:r>
            <a:endParaRPr lang="en-US" altLang="zh-CN" dirty="0"/>
          </a:p>
          <a:p>
            <a:r>
              <a:rPr lang="zh-CN" altLang="en-US" dirty="0"/>
              <a:t>对比软构件与源代码、软构件与</a:t>
            </a:r>
            <a:r>
              <a:rPr lang="en-US" altLang="zh-CN" dirty="0"/>
              <a:t>.class</a:t>
            </a:r>
            <a:r>
              <a:rPr lang="zh-CN" altLang="en-US" dirty="0"/>
              <a:t>之间的区别和联系</a:t>
            </a:r>
            <a:endParaRPr lang="en-US" altLang="zh-CN" dirty="0"/>
          </a:p>
          <a:p>
            <a:r>
              <a:rPr lang="zh-CN" altLang="en-US" dirty="0"/>
              <a:t>为什么要将软件组织为一组构件</a:t>
            </a:r>
            <a:endParaRPr lang="en-US" altLang="zh-CN" dirty="0"/>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将软件</a:t>
            </a:r>
            <a:r>
              <a:rPr lang="zh-CN" altLang="zh-CN" dirty="0"/>
              <a:t>资产</a:t>
            </a:r>
            <a:r>
              <a:rPr lang="zh-CN" altLang="en-US" dirty="0"/>
              <a:t>集成到体系结构设计中</a:t>
            </a:r>
          </a:p>
        </p:txBody>
      </p:sp>
      <p:sp>
        <p:nvSpPr>
          <p:cNvPr id="2" name="内容占位符 1"/>
          <p:cNvSpPr>
            <a:spLocks noGrp="1"/>
          </p:cNvSpPr>
          <p:nvPr>
            <p:ph idx="1"/>
          </p:nvPr>
        </p:nvSpPr>
        <p:spPr/>
        <p:txBody>
          <a:bodyPr>
            <a:normAutofit/>
          </a:bodyPr>
          <a:lstStyle/>
          <a:p>
            <a:r>
              <a:rPr lang="zh-CN" altLang="zh-CN" dirty="0">
                <a:solidFill>
                  <a:srgbClr val="C00000"/>
                </a:solidFill>
              </a:rPr>
              <a:t>可</a:t>
            </a:r>
            <a:r>
              <a:rPr lang="zh-CN" altLang="en-US" dirty="0">
                <a:solidFill>
                  <a:srgbClr val="C00000"/>
                </a:solidFill>
              </a:rPr>
              <a:t>直接使用</a:t>
            </a:r>
            <a:r>
              <a:rPr lang="zh-CN" altLang="en-US" dirty="0"/>
              <a:t>的软件</a:t>
            </a:r>
            <a:r>
              <a:rPr lang="zh-CN" altLang="zh-CN" dirty="0"/>
              <a:t>资产</a:t>
            </a:r>
            <a:endParaRPr lang="en-US" altLang="zh-CN" dirty="0"/>
          </a:p>
          <a:p>
            <a:pPr lvl="1"/>
            <a:r>
              <a:rPr lang="zh-CN" altLang="zh-CN" dirty="0"/>
              <a:t>清晰地定义它们与当前软件系统间的交互接口</a:t>
            </a:r>
            <a:endParaRPr lang="en-US" altLang="zh-CN" dirty="0"/>
          </a:p>
          <a:p>
            <a:pPr lvl="1"/>
            <a:r>
              <a:rPr lang="zh-CN" altLang="zh-CN" dirty="0"/>
              <a:t>包括数据交换的格式、互操作协议等</a:t>
            </a:r>
            <a:endParaRPr lang="en-US" altLang="zh-CN" dirty="0"/>
          </a:p>
          <a:p>
            <a:pPr lvl="1"/>
            <a:endParaRPr lang="en-US" altLang="zh-CN" dirty="0"/>
          </a:p>
          <a:p>
            <a:r>
              <a:rPr lang="zh-CN" altLang="zh-CN" dirty="0">
                <a:solidFill>
                  <a:srgbClr val="C00000"/>
                </a:solidFill>
              </a:rPr>
              <a:t>不</a:t>
            </a:r>
            <a:r>
              <a:rPr lang="zh-CN" altLang="en-US" dirty="0">
                <a:solidFill>
                  <a:srgbClr val="C00000"/>
                </a:solidFill>
              </a:rPr>
              <a:t>可</a:t>
            </a:r>
            <a:r>
              <a:rPr lang="zh-CN" altLang="zh-CN" dirty="0">
                <a:solidFill>
                  <a:srgbClr val="C00000"/>
                </a:solidFill>
              </a:rPr>
              <a:t>直接使用</a:t>
            </a:r>
            <a:r>
              <a:rPr lang="zh-CN" altLang="zh-CN" dirty="0"/>
              <a:t>但具复用潜力的设计资产</a:t>
            </a:r>
            <a:endParaRPr lang="en-US" altLang="zh-CN" dirty="0"/>
          </a:p>
          <a:p>
            <a:pPr lvl="1"/>
            <a:r>
              <a:rPr lang="zh-CN" altLang="zh-CN" dirty="0"/>
              <a:t>采用接口重构、适配器等方法将其引入到当前体系结构中</a:t>
            </a:r>
            <a:endParaRPr lang="en-US" altLang="zh-CN" dirty="0"/>
          </a:p>
          <a:p>
            <a:pPr lvl="1"/>
            <a:r>
              <a:rPr lang="zh-CN" altLang="zh-CN" dirty="0"/>
              <a:t>接口重构是指，调整当前体系结构中面向可复用设计资产的调用接口，使之与其提供的服务接口相匹配</a:t>
            </a:r>
          </a:p>
          <a:p>
            <a:pPr lvl="1"/>
            <a:endParaRPr lang="zh-CN" altLang="en-US" dirty="0"/>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到哪里找开源软件？</a:t>
            </a:r>
          </a:p>
        </p:txBody>
      </p:sp>
      <p:sp>
        <p:nvSpPr>
          <p:cNvPr id="2" name="内容占位符 1"/>
          <p:cNvSpPr>
            <a:spLocks noGrp="1"/>
          </p:cNvSpPr>
          <p:nvPr>
            <p:ph idx="1"/>
          </p:nvPr>
        </p:nvSpPr>
        <p:spPr/>
        <p:txBody>
          <a:bodyPr/>
          <a:lstStyle/>
          <a:p>
            <a:r>
              <a:rPr lang="en-US" altLang="zh-CN" dirty="0" err="1">
                <a:solidFill>
                  <a:srgbClr val="C00000"/>
                </a:solidFill>
              </a:rPr>
              <a:t>Github</a:t>
            </a:r>
            <a:r>
              <a:rPr lang="en-US" altLang="zh-CN" dirty="0"/>
              <a:t>(github.com/) </a:t>
            </a:r>
          </a:p>
          <a:p>
            <a:pPr lvl="1"/>
            <a:r>
              <a:rPr lang="zh-CN" altLang="en-US" dirty="0"/>
              <a:t>开源软件托管平台和开源社区，</a:t>
            </a:r>
            <a:r>
              <a:rPr lang="en-US" altLang="zh-CN" dirty="0"/>
              <a:t>180</a:t>
            </a:r>
            <a:r>
              <a:rPr lang="zh-CN" altLang="en-US" dirty="0"/>
              <a:t>万商业组织，</a:t>
            </a:r>
            <a:r>
              <a:rPr lang="en-US" altLang="zh-CN" dirty="0"/>
              <a:t>2700</a:t>
            </a:r>
            <a:r>
              <a:rPr lang="zh-CN" altLang="en-US" dirty="0"/>
              <a:t>万开发者，</a:t>
            </a:r>
            <a:r>
              <a:rPr lang="en-US" altLang="zh-CN" dirty="0"/>
              <a:t>8000</a:t>
            </a:r>
            <a:r>
              <a:rPr lang="zh-CN" altLang="en-US" dirty="0"/>
              <a:t>万个版本库</a:t>
            </a:r>
            <a:endParaRPr lang="en-US" altLang="zh-CN" dirty="0"/>
          </a:p>
          <a:p>
            <a:r>
              <a:rPr lang="en-US" altLang="zh-CN" dirty="0" err="1">
                <a:solidFill>
                  <a:srgbClr val="C00000"/>
                </a:solidFill>
              </a:rPr>
              <a:t>SourceForge</a:t>
            </a:r>
            <a:r>
              <a:rPr lang="en-US" altLang="zh-CN" dirty="0"/>
              <a:t>(sourceforge.net/</a:t>
            </a:r>
            <a:r>
              <a:rPr lang="zh-CN" altLang="en-US" dirty="0"/>
              <a:t>）</a:t>
            </a:r>
            <a:endParaRPr lang="en-US" altLang="zh-CN" dirty="0"/>
          </a:p>
          <a:p>
            <a:pPr lvl="1"/>
            <a:r>
              <a:rPr lang="zh-CN" altLang="en-US" dirty="0"/>
              <a:t>开源软件仓库和开发平台，</a:t>
            </a:r>
            <a:r>
              <a:rPr lang="en-US" altLang="zh-CN" dirty="0"/>
              <a:t>370</a:t>
            </a:r>
            <a:r>
              <a:rPr lang="zh-CN" altLang="en-US" dirty="0"/>
              <a:t>万用户，</a:t>
            </a:r>
            <a:r>
              <a:rPr lang="en-US" altLang="zh-CN" dirty="0"/>
              <a:t>43</a:t>
            </a:r>
            <a:r>
              <a:rPr lang="zh-CN" altLang="en-US" dirty="0"/>
              <a:t>万项目</a:t>
            </a:r>
            <a:endParaRPr lang="en-US" altLang="zh-CN" dirty="0"/>
          </a:p>
          <a:p>
            <a:r>
              <a:rPr lang="en-US" altLang="zh-CN" dirty="0" err="1">
                <a:solidFill>
                  <a:srgbClr val="C00000"/>
                </a:solidFill>
              </a:rPr>
              <a:t>Gitee</a:t>
            </a:r>
            <a:r>
              <a:rPr lang="en-US" altLang="zh-CN" dirty="0"/>
              <a:t>(www.gitee.com/)</a:t>
            </a:r>
          </a:p>
          <a:p>
            <a:pPr lvl="1"/>
            <a:r>
              <a:rPr lang="en-US" altLang="zh-CN" dirty="0"/>
              <a:t> </a:t>
            </a:r>
            <a:r>
              <a:rPr lang="zh-CN" altLang="en-US" dirty="0"/>
              <a:t>中国人的开源社区</a:t>
            </a:r>
          </a:p>
          <a:p>
            <a:r>
              <a:rPr lang="en-US" altLang="zh-CN" dirty="0"/>
              <a:t>......</a:t>
            </a:r>
          </a:p>
        </p:txBody>
      </p:sp>
      <p:pic>
        <p:nvPicPr>
          <p:cNvPr id="7" name="图片 6"/>
          <p:cNvPicPr>
            <a:picLocks noChangeAspect="1"/>
          </p:cNvPicPr>
          <p:nvPr/>
        </p:nvPicPr>
        <p:blipFill>
          <a:blip r:embed="rId2"/>
          <a:stretch>
            <a:fillRect/>
          </a:stretch>
        </p:blipFill>
        <p:spPr>
          <a:xfrm>
            <a:off x="6311230" y="5628889"/>
            <a:ext cx="2503930" cy="895384"/>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566" y="5408873"/>
            <a:ext cx="2503805" cy="1028700"/>
          </a:xfrm>
          <a:prstGeom prst="rect">
            <a:avLst/>
          </a:prstGeom>
        </p:spPr>
      </p:pic>
      <p:pic>
        <p:nvPicPr>
          <p:cNvPr id="6" name="图片 5"/>
          <p:cNvPicPr>
            <a:picLocks noChangeAspect="1"/>
          </p:cNvPicPr>
          <p:nvPr/>
        </p:nvPicPr>
        <p:blipFill>
          <a:blip r:embed="rId4"/>
          <a:stretch>
            <a:fillRect/>
          </a:stretch>
        </p:blipFill>
        <p:spPr>
          <a:xfrm>
            <a:off x="3885455" y="5490042"/>
            <a:ext cx="1892127" cy="855020"/>
          </a:xfrm>
          <a:prstGeom prst="rect">
            <a:avLst/>
          </a:prstGeom>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示例：搜寻和重用软件</a:t>
            </a:r>
            <a:r>
              <a:rPr lang="zh-CN" altLang="en-US" dirty="0">
                <a:effectLst/>
              </a:rPr>
              <a:t>资产</a:t>
            </a:r>
            <a:r>
              <a:rPr lang="en-US" altLang="zh-CN" dirty="0">
                <a:effectLst/>
              </a:rPr>
              <a:t>(1)</a:t>
            </a:r>
            <a:endParaRPr lang="zh-CN" altLang="en-US" dirty="0"/>
          </a:p>
        </p:txBody>
      </p:sp>
      <p:sp>
        <p:nvSpPr>
          <p:cNvPr id="2" name="内容占位符 1"/>
          <p:cNvSpPr>
            <a:spLocks noGrp="1"/>
          </p:cNvSpPr>
          <p:nvPr>
            <p:ph idx="1"/>
          </p:nvPr>
        </p:nvSpPr>
        <p:spPr/>
        <p:txBody>
          <a:bodyPr/>
          <a:lstStyle/>
          <a:p>
            <a:r>
              <a:rPr lang="zh-CN" altLang="zh-CN" dirty="0"/>
              <a:t>软件系统需要实现“视频</a:t>
            </a:r>
            <a:r>
              <a:rPr lang="en-US" altLang="zh-CN" dirty="0"/>
              <a:t>/</a:t>
            </a:r>
            <a:r>
              <a:rPr lang="zh-CN" altLang="zh-CN" dirty="0"/>
              <a:t>语音双向交互”的功能</a:t>
            </a:r>
            <a:endParaRPr lang="en-US" altLang="zh-CN" dirty="0"/>
          </a:p>
          <a:p>
            <a:pPr lvl="1"/>
            <a:r>
              <a:rPr lang="zh-CN" altLang="zh-CN" dirty="0"/>
              <a:t>访问</a:t>
            </a:r>
            <a:r>
              <a:rPr lang="en-US" altLang="zh-CN" dirty="0"/>
              <a:t>GitHub</a:t>
            </a:r>
            <a:r>
              <a:rPr lang="zh-CN" altLang="zh-CN" dirty="0"/>
              <a:t>，在搜索框输入“</a:t>
            </a:r>
            <a:r>
              <a:rPr lang="en-US" altLang="zh-CN" b="1" dirty="0" err="1">
                <a:solidFill>
                  <a:srgbClr val="C00000"/>
                </a:solidFill>
              </a:rPr>
              <a:t>Linphone</a:t>
            </a:r>
            <a:r>
              <a:rPr lang="zh-CN" altLang="zh-CN" dirty="0"/>
              <a:t>”</a:t>
            </a:r>
            <a:endParaRPr lang="en-US" altLang="zh-CN" dirty="0"/>
          </a:p>
          <a:p>
            <a:pPr lvl="1"/>
            <a:r>
              <a:rPr lang="zh-CN" altLang="zh-CN" dirty="0"/>
              <a:t>点击进入“</a:t>
            </a:r>
            <a:r>
              <a:rPr lang="en-US" altLang="zh-CN" dirty="0" err="1"/>
              <a:t>Linphone</a:t>
            </a:r>
            <a:r>
              <a:rPr lang="zh-CN" altLang="zh-CN" dirty="0"/>
              <a:t>”</a:t>
            </a:r>
            <a:r>
              <a:rPr lang="zh-CN" altLang="en-US" dirty="0"/>
              <a:t>查看</a:t>
            </a:r>
            <a:r>
              <a:rPr lang="zh-CN" altLang="zh-CN" dirty="0"/>
              <a:t>开源软件项目</a:t>
            </a:r>
            <a:endParaRPr lang="en-US" altLang="zh-CN" dirty="0"/>
          </a:p>
          <a:p>
            <a:pPr lvl="1"/>
            <a:r>
              <a:rPr lang="zh-CN" altLang="en-US" dirty="0"/>
              <a:t>下载和获取</a:t>
            </a:r>
            <a:r>
              <a:rPr lang="zh-CN" altLang="zh-CN" dirty="0"/>
              <a:t>“</a:t>
            </a:r>
            <a:r>
              <a:rPr lang="en-US" altLang="zh-CN" dirty="0" err="1"/>
              <a:t>Linphone</a:t>
            </a:r>
            <a:r>
              <a:rPr lang="zh-CN" altLang="zh-CN" dirty="0"/>
              <a:t>”</a:t>
            </a:r>
            <a:r>
              <a:rPr lang="zh-CN" altLang="en-US" dirty="0"/>
              <a:t>开源代码</a:t>
            </a:r>
            <a:endParaRPr lang="en-US" altLang="zh-CN" dirty="0"/>
          </a:p>
        </p:txBody>
      </p:sp>
      <p:pic>
        <p:nvPicPr>
          <p:cNvPr id="6" name="图片 5"/>
          <p:cNvPicPr/>
          <p:nvPr/>
        </p:nvPicPr>
        <p:blipFill>
          <a:blip r:embed="rId2"/>
          <a:stretch>
            <a:fillRect/>
          </a:stretch>
        </p:blipFill>
        <p:spPr>
          <a:xfrm>
            <a:off x="1090650" y="3429000"/>
            <a:ext cx="6629789" cy="3134845"/>
          </a:xfrm>
          <a:prstGeom prst="rect">
            <a:avLst/>
          </a:prstGeom>
          <a:noFill/>
          <a:ln w="9525">
            <a:solidFill>
              <a:schemeClr val="accent1"/>
            </a:solidFill>
          </a:ln>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示例：搜寻和重用软件</a:t>
            </a:r>
            <a:r>
              <a:rPr lang="zh-CN" altLang="en-US" dirty="0">
                <a:effectLst/>
              </a:rPr>
              <a:t>资产</a:t>
            </a:r>
            <a:r>
              <a:rPr lang="en-US" altLang="zh-CN" dirty="0">
                <a:effectLst/>
              </a:rPr>
              <a:t>(2)</a:t>
            </a:r>
            <a:endParaRPr lang="zh-CN" altLang="en-US" dirty="0"/>
          </a:p>
        </p:txBody>
      </p:sp>
      <p:sp>
        <p:nvSpPr>
          <p:cNvPr id="2" name="内容占位符 1"/>
          <p:cNvSpPr>
            <a:spLocks noGrp="1"/>
          </p:cNvSpPr>
          <p:nvPr>
            <p:ph idx="1"/>
          </p:nvPr>
        </p:nvSpPr>
        <p:spPr/>
        <p:txBody>
          <a:bodyPr/>
          <a:lstStyle/>
          <a:p>
            <a:r>
              <a:rPr lang="zh-CN" altLang="zh-CN" dirty="0"/>
              <a:t>机器人的自主跟随功能</a:t>
            </a:r>
            <a:endParaRPr lang="en-US" altLang="zh-CN" dirty="0"/>
          </a:p>
          <a:p>
            <a:pPr lvl="1"/>
            <a:r>
              <a:rPr lang="zh-CN" altLang="zh-CN" dirty="0"/>
              <a:t>搜寻和重用</a:t>
            </a:r>
            <a:r>
              <a:rPr lang="en-US" altLang="zh-CN" dirty="0"/>
              <a:t>ROS</a:t>
            </a:r>
            <a:r>
              <a:rPr lang="zh-CN" altLang="zh-CN" dirty="0"/>
              <a:t>代码“</a:t>
            </a:r>
            <a:r>
              <a:rPr lang="en-US" altLang="zh-CN" dirty="0" err="1">
                <a:solidFill>
                  <a:srgbClr val="C00000"/>
                </a:solidFill>
              </a:rPr>
              <a:t>turtlebot_follower</a:t>
            </a:r>
            <a:r>
              <a:rPr lang="zh-CN" altLang="zh-CN" dirty="0"/>
              <a:t>”来实现</a:t>
            </a:r>
            <a:endParaRPr lang="en-US" altLang="zh-CN" dirty="0"/>
          </a:p>
          <a:p>
            <a:pPr lvl="1"/>
            <a:r>
              <a:rPr lang="zh-CN" altLang="zh-CN" dirty="0"/>
              <a:t>在</a:t>
            </a:r>
            <a:r>
              <a:rPr lang="en-US" altLang="zh-CN" dirty="0" err="1"/>
              <a:t>Github</a:t>
            </a:r>
            <a:r>
              <a:rPr lang="zh-CN" altLang="zh-CN" dirty="0"/>
              <a:t>搜索“</a:t>
            </a:r>
            <a:r>
              <a:rPr lang="en-US" altLang="zh-CN" dirty="0" err="1"/>
              <a:t>turtlebot</a:t>
            </a:r>
            <a:r>
              <a:rPr lang="en-US" altLang="zh-CN" dirty="0"/>
              <a:t> app</a:t>
            </a:r>
            <a:r>
              <a:rPr lang="zh-CN" altLang="zh-CN" dirty="0"/>
              <a:t>”</a:t>
            </a:r>
            <a:endParaRPr lang="en-US" altLang="zh-CN" dirty="0"/>
          </a:p>
          <a:p>
            <a:pPr lvl="1"/>
            <a:r>
              <a:rPr lang="zh-CN" altLang="zh-CN" dirty="0"/>
              <a:t>点击“</a:t>
            </a:r>
            <a:r>
              <a:rPr lang="en-US" altLang="zh-CN" dirty="0" err="1"/>
              <a:t>turtlebot_follower</a:t>
            </a:r>
            <a:r>
              <a:rPr lang="zh-CN" altLang="zh-CN" dirty="0"/>
              <a:t>”，阅读</a:t>
            </a:r>
            <a:r>
              <a:rPr lang="zh-CN" altLang="en-US" dirty="0"/>
              <a:t>和下载其</a:t>
            </a:r>
            <a:r>
              <a:rPr lang="zh-CN" altLang="zh-CN" dirty="0"/>
              <a:t>开源代码</a:t>
            </a:r>
          </a:p>
          <a:p>
            <a:endParaRPr lang="zh-CN" altLang="en-US" dirty="0"/>
          </a:p>
        </p:txBody>
      </p:sp>
      <p:pic>
        <p:nvPicPr>
          <p:cNvPr id="6" name="图片 5" descr="微信图片编辑_20190218125038"/>
          <p:cNvPicPr/>
          <p:nvPr/>
        </p:nvPicPr>
        <p:blipFill>
          <a:blip r:embed="rId2"/>
          <a:srcRect l="16267" t="16953" r="16713"/>
          <a:stretch>
            <a:fillRect/>
          </a:stretch>
        </p:blipFill>
        <p:spPr>
          <a:xfrm>
            <a:off x="1918742" y="3439599"/>
            <a:ext cx="6804756" cy="2988332"/>
          </a:xfrm>
          <a:prstGeom prst="rect">
            <a:avLst/>
          </a:prstGeom>
          <a:ln>
            <a:solidFill>
              <a:schemeClr val="accent1"/>
            </a:solidFill>
          </a:ln>
        </p:spPr>
      </p:pic>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示例：搜寻和重用软件</a:t>
            </a:r>
            <a:r>
              <a:rPr lang="zh-CN" altLang="en-US" dirty="0">
                <a:effectLst/>
              </a:rPr>
              <a:t>资产</a:t>
            </a:r>
            <a:r>
              <a:rPr lang="en-US" altLang="zh-CN" dirty="0">
                <a:effectLst/>
              </a:rPr>
              <a:t>(3)</a:t>
            </a:r>
            <a:endParaRPr lang="zh-CN" altLang="en-US" dirty="0"/>
          </a:p>
        </p:txBody>
      </p:sp>
      <p:sp>
        <p:nvSpPr>
          <p:cNvPr id="2" name="内容占位符 1"/>
          <p:cNvSpPr>
            <a:spLocks noGrp="1"/>
          </p:cNvSpPr>
          <p:nvPr>
            <p:ph idx="1"/>
          </p:nvPr>
        </p:nvSpPr>
        <p:spPr/>
        <p:txBody>
          <a:bodyPr/>
          <a:lstStyle/>
          <a:p>
            <a:r>
              <a:rPr lang="zh-CN" altLang="zh-CN" dirty="0"/>
              <a:t>搜寻和重用“离线语音合成”软件包</a:t>
            </a:r>
            <a:r>
              <a:rPr lang="en-US" altLang="zh-CN" dirty="0"/>
              <a:t>OLVTI-SDK</a:t>
            </a:r>
            <a:r>
              <a:rPr lang="zh-CN" altLang="en-US" dirty="0"/>
              <a:t>实现</a:t>
            </a:r>
            <a:r>
              <a:rPr lang="zh-CN" altLang="zh-CN" dirty="0"/>
              <a:t>文字</a:t>
            </a:r>
            <a:r>
              <a:rPr lang="zh-CN" altLang="en-US" dirty="0"/>
              <a:t>到</a:t>
            </a:r>
            <a:r>
              <a:rPr lang="zh-CN" altLang="zh-CN" dirty="0"/>
              <a:t>语音</a:t>
            </a:r>
            <a:r>
              <a:rPr lang="zh-CN" altLang="en-US" dirty="0"/>
              <a:t>转换</a:t>
            </a:r>
            <a:endParaRPr lang="en-US" altLang="zh-CN" dirty="0"/>
          </a:p>
          <a:p>
            <a:pPr lvl="1"/>
            <a:r>
              <a:rPr lang="zh-CN" altLang="zh-CN" dirty="0"/>
              <a:t>讯飞开放平台（</a:t>
            </a:r>
            <a:r>
              <a:rPr lang="en-US" altLang="zh-CN" dirty="0"/>
              <a:t>www.xfyun.cn/</a:t>
            </a:r>
            <a:r>
              <a:rPr lang="zh-CN" altLang="zh-CN" dirty="0"/>
              <a:t>）提供“离线语音</a:t>
            </a:r>
            <a:r>
              <a:rPr lang="zh-CN" altLang="en-US" dirty="0"/>
              <a:t>转换和</a:t>
            </a:r>
            <a:r>
              <a:rPr lang="zh-CN" altLang="zh-CN" dirty="0"/>
              <a:t>合成”功能</a:t>
            </a:r>
            <a:endParaRPr lang="en-US" altLang="zh-CN" dirty="0"/>
          </a:p>
          <a:p>
            <a:pPr lvl="1"/>
            <a:r>
              <a:rPr lang="zh-CN" altLang="zh-CN" dirty="0"/>
              <a:t>平台</a:t>
            </a:r>
            <a:r>
              <a:rPr lang="zh-CN" altLang="en-US" dirty="0"/>
              <a:t>提供</a:t>
            </a:r>
            <a:r>
              <a:rPr lang="zh-CN" altLang="zh-CN" dirty="0"/>
              <a:t>软件开发包</a:t>
            </a:r>
            <a:r>
              <a:rPr lang="en-US" altLang="zh-CN" dirty="0"/>
              <a:t>SDK</a:t>
            </a:r>
            <a:endParaRPr lang="zh-CN" altLang="en-US" dirty="0"/>
          </a:p>
        </p:txBody>
      </p:sp>
      <p:pic>
        <p:nvPicPr>
          <p:cNvPr id="4" name="图片 3"/>
          <p:cNvPicPr/>
          <p:nvPr/>
        </p:nvPicPr>
        <p:blipFill>
          <a:blip r:embed="rId2"/>
          <a:stretch>
            <a:fillRect/>
          </a:stretch>
        </p:blipFill>
        <p:spPr>
          <a:xfrm>
            <a:off x="6419242" y="3248980"/>
            <a:ext cx="5507722" cy="3173467"/>
          </a:xfrm>
          <a:prstGeom prst="rect">
            <a:avLst/>
          </a:prstGeom>
          <a:noFill/>
          <a:ln w="9525">
            <a:solidFill>
              <a:schemeClr val="tx1"/>
            </a:solidFill>
          </a:ln>
        </p:spPr>
      </p:pic>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示例：“空巢老人看护软件”的开源软件重用</a:t>
            </a:r>
          </a:p>
        </p:txBody>
      </p:sp>
      <p:pic>
        <p:nvPicPr>
          <p:cNvPr id="4" name="图片 3"/>
          <p:cNvPicPr/>
          <p:nvPr/>
        </p:nvPicPr>
        <p:blipFill>
          <a:blip r:embed="rId2"/>
          <a:stretch>
            <a:fillRect/>
          </a:stretch>
        </p:blipFill>
        <p:spPr>
          <a:xfrm>
            <a:off x="2656824" y="836712"/>
            <a:ext cx="6876764" cy="5688632"/>
          </a:xfrm>
          <a:prstGeom prst="rect">
            <a:avLst/>
          </a:prstGeom>
        </p:spPr>
      </p:pic>
      <p:sp>
        <p:nvSpPr>
          <p:cNvPr id="5" name="矩形 4"/>
          <p:cNvSpPr/>
          <p:nvPr/>
        </p:nvSpPr>
        <p:spPr>
          <a:xfrm>
            <a:off x="2530810" y="3753036"/>
            <a:ext cx="4968552" cy="93610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0590" y="8620"/>
            <a:ext cx="10909212" cy="707886"/>
          </a:xfrm>
        </p:spPr>
        <p:txBody>
          <a:bodyPr>
            <a:normAutofit/>
          </a:bodyPr>
          <a:lstStyle/>
          <a:p>
            <a:r>
              <a:rPr lang="zh-CN" altLang="en-US" dirty="0"/>
              <a:t>思考和讨论</a:t>
            </a:r>
            <a:endParaRPr lang="en-US" altLang="zh-CN" dirty="0"/>
          </a:p>
        </p:txBody>
      </p:sp>
      <p:sp>
        <p:nvSpPr>
          <p:cNvPr id="4" name="内容占位符 3"/>
          <p:cNvSpPr>
            <a:spLocks noGrp="1"/>
          </p:cNvSpPr>
          <p:nvPr>
            <p:ph idx="1"/>
          </p:nvPr>
        </p:nvSpPr>
        <p:spPr/>
        <p:txBody>
          <a:bodyPr/>
          <a:lstStyle/>
          <a:p>
            <a:r>
              <a:rPr lang="zh-CN" altLang="en-US" dirty="0"/>
              <a:t>为什么软件体系结构设计时要考虑重用粗粒度软件资产？</a:t>
            </a:r>
            <a:endParaRPr lang="en-US" altLang="zh-CN" dirty="0"/>
          </a:p>
          <a:p>
            <a:r>
              <a:rPr lang="zh-CN" altLang="en-US" dirty="0"/>
              <a:t>如果在此过程中没有考虑软件重用，会带来什么样问题？</a:t>
            </a:r>
            <a:endParaRPr lang="en-US" altLang="zh-CN" dirty="0"/>
          </a:p>
          <a:p>
            <a:r>
              <a:rPr lang="zh-CN" altLang="en-US" dirty="0"/>
              <a:t>软件体系结构设计阶段的软件重用有何特点？</a:t>
            </a:r>
          </a:p>
        </p:txBody>
      </p:sp>
      <p:pic>
        <p:nvPicPr>
          <p:cNvPr id="7" name="图片 6"/>
          <p:cNvPicPr>
            <a:picLocks noChangeAspect="1"/>
          </p:cNvPicPr>
          <p:nvPr/>
        </p:nvPicPr>
        <p:blipFill>
          <a:blip r:embed="rId2"/>
          <a:stretch>
            <a:fillRect/>
          </a:stretch>
        </p:blipFill>
        <p:spPr>
          <a:xfrm>
            <a:off x="10722855" y="4787666"/>
            <a:ext cx="1274055" cy="1698974"/>
          </a:xfrm>
          <a:prstGeom prst="rect">
            <a:avLst/>
          </a:prstGeom>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2.3.3 </a:t>
            </a:r>
            <a:r>
              <a:rPr lang="zh-CN" altLang="zh-CN" dirty="0"/>
              <a:t>精化软件体系结构</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选择软件体系结构所依赖的公共基础设施</a:t>
            </a:r>
            <a:endParaRPr lang="en-US" altLang="zh-CN" dirty="0"/>
          </a:p>
          <a:p>
            <a:pPr lvl="1"/>
            <a:r>
              <a:rPr lang="zh-CN" altLang="zh-CN" dirty="0"/>
              <a:t>确定其中的基础性服务，从而为目标软件系统的运行提供基础性的技术支撑，如操作系统、软件中间件、数据库管理系统、软件开发框架、安全服务等</a:t>
            </a:r>
            <a:endParaRPr lang="en-US" altLang="zh-CN" dirty="0"/>
          </a:p>
          <a:p>
            <a:r>
              <a:rPr lang="zh-CN" altLang="zh-CN" dirty="0"/>
              <a:t>确定软件体系结构中的设计元素</a:t>
            </a:r>
            <a:endParaRPr lang="en-US" altLang="zh-CN" dirty="0"/>
          </a:p>
          <a:p>
            <a:pPr lvl="1"/>
            <a:r>
              <a:rPr lang="zh-CN" altLang="zh-CN" dirty="0"/>
              <a:t>包括子系统、软构件和关键设计类等，明确其职责和接口，从而为开展详细设计奠定基础</a:t>
            </a:r>
            <a:endParaRPr lang="zh-CN" altLang="en-US"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确定公共基础设施及服务</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软件体系结构中的各个要素（如软构件、子系统等）都需要依赖于特定的基础设施来运行</a:t>
            </a:r>
            <a:endParaRPr lang="en-US" altLang="zh-CN" dirty="0"/>
          </a:p>
          <a:p>
            <a:pPr lvl="1"/>
            <a:r>
              <a:rPr lang="zh-CN" altLang="zh-CN" dirty="0"/>
              <a:t>从最底层的操作系统，到稍高层次的软件中间件、软件开发框架等等，或者表现为诸如数据库管理系统、消息中间件等形式</a:t>
            </a:r>
            <a:endParaRPr lang="en-US" altLang="zh-CN" dirty="0"/>
          </a:p>
          <a:p>
            <a:pPr lvl="1"/>
            <a:r>
              <a:rPr lang="zh-CN" altLang="zh-CN" dirty="0"/>
              <a:t>为目标软件系统的运行提供基础性的技术支持，而且还为目标软件系统的构造提供可重用的基础服务</a:t>
            </a:r>
            <a:endParaRPr lang="en-US" altLang="zh-CN" dirty="0"/>
          </a:p>
          <a:p>
            <a:pPr lvl="1"/>
            <a:endParaRPr lang="zh-CN" altLang="en-US" dirty="0"/>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设计其所需的基础服务</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结合软件需求以及基础设施提供的功能及接口，开展基础服务的设计</a:t>
            </a:r>
            <a:endParaRPr lang="en-US" altLang="zh-CN" dirty="0"/>
          </a:p>
          <a:p>
            <a:pPr lvl="1"/>
            <a:r>
              <a:rPr lang="zh-CN" altLang="en-US" dirty="0"/>
              <a:t>如</a:t>
            </a:r>
            <a:r>
              <a:rPr lang="zh-CN" altLang="zh-CN" dirty="0"/>
              <a:t>数据持久服务、隐私保护服务、安全控制服务、消息通讯服务等等</a:t>
            </a:r>
            <a:endParaRPr lang="en-US" altLang="zh-CN" dirty="0"/>
          </a:p>
          <a:p>
            <a:pPr lvl="1"/>
            <a:r>
              <a:rPr lang="zh-CN" altLang="zh-CN" dirty="0"/>
              <a:t>基础服务应具有良好的稳定性</a:t>
            </a:r>
            <a:r>
              <a:rPr lang="zh-CN" altLang="en-US" dirty="0"/>
              <a:t>，</a:t>
            </a:r>
            <a:r>
              <a:rPr lang="zh-CN" altLang="zh-CN" dirty="0"/>
              <a:t>即使软件需求发生了变化，基础服务仍可为其提供服务</a:t>
            </a:r>
            <a:endParaRPr lang="zh-CN" alt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1</TotalTime>
  <Words>6939</Words>
  <Application>Microsoft Office PowerPoint</Application>
  <PresentationFormat>自定义</PresentationFormat>
  <Paragraphs>916</Paragraphs>
  <Slides>122</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122</vt:i4>
      </vt:variant>
    </vt:vector>
  </HeadingPairs>
  <TitlesOfParts>
    <vt:vector size="132" baseType="lpstr">
      <vt:lpstr>等线</vt:lpstr>
      <vt:lpstr>黑体</vt:lpstr>
      <vt:lpstr>宋体</vt:lpstr>
      <vt:lpstr>微软雅黑</vt:lpstr>
      <vt:lpstr>Arial</vt:lpstr>
      <vt:lpstr>Times New Roman</vt:lpstr>
      <vt:lpstr>Verdana</vt:lpstr>
      <vt:lpstr>Wingdings</vt:lpstr>
      <vt:lpstr>自定义设计方案</vt:lpstr>
      <vt:lpstr>Visio</vt:lpstr>
      <vt:lpstr>PowerPoint 演示文稿</vt:lpstr>
      <vt:lpstr>内容</vt:lpstr>
      <vt:lpstr>1.1 软件体系结构的概念</vt:lpstr>
      <vt:lpstr>1.2 软件体系结构的设计元素</vt:lpstr>
      <vt:lpstr>1.2.1 构件</vt:lpstr>
      <vt:lpstr>示例：构件</vt:lpstr>
      <vt:lpstr>示例：软构件</vt:lpstr>
      <vt:lpstr>构件的UML表示</vt:lpstr>
      <vt:lpstr>思考和讨论</vt:lpstr>
      <vt:lpstr>1.2.2 连接子</vt:lpstr>
      <vt:lpstr>连接和接口</vt:lpstr>
      <vt:lpstr>构件与接口</vt:lpstr>
      <vt:lpstr>示例：构件之间的连接和交互</vt:lpstr>
      <vt:lpstr>连接和接口的表示</vt:lpstr>
      <vt:lpstr>思考和讨论</vt:lpstr>
      <vt:lpstr>1.2.3 约束</vt:lpstr>
      <vt:lpstr>1.3 软件体系结构的不同视图</vt:lpstr>
      <vt:lpstr>1.3.1 软件体系结构的逻辑视图：包图</vt:lpstr>
      <vt:lpstr>示例：软件体系结构的包图表示</vt:lpstr>
      <vt:lpstr>1.3.2 软件体系结构的逻辑视图：构件图</vt:lpstr>
      <vt:lpstr>示例：软件体系结构的构件图表示</vt:lpstr>
      <vt:lpstr>1.3.3 软件体系结构的开发视图</vt:lpstr>
      <vt:lpstr>1.3.4 软件体系结构的部署视图</vt:lpstr>
      <vt:lpstr>示例：描述性部署图</vt:lpstr>
      <vt:lpstr>1.3.5 软件体系结构的运行视图</vt:lpstr>
      <vt:lpstr>1.4 描述软件体系结构的三类UML图</vt:lpstr>
      <vt:lpstr>1.4.1 包图</vt:lpstr>
      <vt:lpstr>包图</vt:lpstr>
      <vt:lpstr>何为包？</vt:lpstr>
      <vt:lpstr>包的作用</vt:lpstr>
      <vt:lpstr>示例：包图</vt:lpstr>
      <vt:lpstr>1.4.2 构件图</vt:lpstr>
      <vt:lpstr>构件图</vt:lpstr>
      <vt:lpstr>构件及其接口</vt:lpstr>
      <vt:lpstr>构件和接口的表示</vt:lpstr>
      <vt:lpstr>示例：构件图</vt:lpstr>
      <vt:lpstr>示例：构件图</vt:lpstr>
      <vt:lpstr>1.4.3 部署图</vt:lpstr>
      <vt:lpstr>部署图</vt:lpstr>
      <vt:lpstr>描述性部署图的节点</vt:lpstr>
      <vt:lpstr>描述性部署图的边</vt:lpstr>
      <vt:lpstr>示例：描述性部署图</vt:lpstr>
      <vt:lpstr>实例性部署图</vt:lpstr>
      <vt:lpstr>部署图的建模原则</vt:lpstr>
      <vt:lpstr>示例：实例性部署图</vt:lpstr>
      <vt:lpstr>1.5 软件设计模式</vt:lpstr>
      <vt:lpstr>不同抽象层次的设计模式</vt:lpstr>
      <vt:lpstr>体系结构设计风格</vt:lpstr>
      <vt:lpstr>常用软件体系结构风格</vt:lpstr>
      <vt:lpstr>1.5.1 分层体系结构模式</vt:lpstr>
      <vt:lpstr>示例：分层体系结构风格</vt:lpstr>
      <vt:lpstr>分层体系结构模式的约束</vt:lpstr>
      <vt:lpstr>分层体系结构模式的特点</vt:lpstr>
      <vt:lpstr>1.5.2 管道与过滤器风格</vt:lpstr>
      <vt:lpstr>管道与过滤器模式的示例</vt:lpstr>
      <vt:lpstr>管道与过滤器风格的约束</vt:lpstr>
      <vt:lpstr>示例：管道与过滤器风格</vt:lpstr>
      <vt:lpstr>管道与过滤器模式的特点</vt:lpstr>
      <vt:lpstr>1.5.3 黑板风格</vt:lpstr>
      <vt:lpstr>黑板风格示意图</vt:lpstr>
      <vt:lpstr>黑板风格的约束</vt:lpstr>
      <vt:lpstr>黑板风格的特点</vt:lpstr>
      <vt:lpstr>1.5.4 MVC风格</vt:lpstr>
      <vt:lpstr>MVC体系结构示意图</vt:lpstr>
      <vt:lpstr>MVC风格的约束</vt:lpstr>
      <vt:lpstr>1.5.5 SOA风格</vt:lpstr>
      <vt:lpstr>SOA软件体系结构风格示意图</vt:lpstr>
      <vt:lpstr>SOA风格的特点</vt:lpstr>
      <vt:lpstr>1.5.6 消息总线风格</vt:lpstr>
      <vt:lpstr>消息总线风格示意图</vt:lpstr>
      <vt:lpstr>讨论：实践项目的软件体系结构</vt:lpstr>
      <vt:lpstr>内容</vt:lpstr>
      <vt:lpstr>2.1 软件体系结构设计的任务</vt:lpstr>
      <vt:lpstr>软件体系结构设计示意图</vt:lpstr>
      <vt:lpstr>2.2 软件体系结构设计的目标</vt:lpstr>
      <vt:lpstr>软件体系结构设计 vs 软件需求</vt:lpstr>
      <vt:lpstr>软件体系结构设计 vs 详细设计</vt:lpstr>
      <vt:lpstr>软件体系结构设计的重要性和关键性</vt:lpstr>
      <vt:lpstr>思考和讨论</vt:lpstr>
      <vt:lpstr>2.3 软件体系结构设计的过程</vt:lpstr>
      <vt:lpstr>软件体系结构设计的原则</vt:lpstr>
      <vt:lpstr>2.3.1 设计初步的软件体系结构</vt:lpstr>
      <vt:lpstr>初始体系结构设计的方法</vt:lpstr>
      <vt:lpstr>辨识关键软件需求</vt:lpstr>
      <vt:lpstr>根据关键需求选择合适体系结构风格</vt:lpstr>
      <vt:lpstr>不同体系结构风格适合的应用</vt:lpstr>
      <vt:lpstr>示例：初步软件体系结构的设计(1)</vt:lpstr>
      <vt:lpstr>示例：初步软件体系结构的设计(2)</vt:lpstr>
      <vt:lpstr> 2.3.2 重用开源软件及已有软件资产</vt:lpstr>
      <vt:lpstr>将软件资产集成到体系结构设计中</vt:lpstr>
      <vt:lpstr>到哪里找开源软件？</vt:lpstr>
      <vt:lpstr>示例：搜寻和重用软件资产(1)</vt:lpstr>
      <vt:lpstr>示例：搜寻和重用软件资产(2)</vt:lpstr>
      <vt:lpstr>示例：搜寻和重用软件资产(3)</vt:lpstr>
      <vt:lpstr>示例：“空巢老人看护软件”的开源软件重用</vt:lpstr>
      <vt:lpstr>思考和讨论</vt:lpstr>
      <vt:lpstr>2.3.3 精化软件体系结构</vt:lpstr>
      <vt:lpstr>确定公共基础设施及服务</vt:lpstr>
      <vt:lpstr>设计其所需的基础服务</vt:lpstr>
      <vt:lpstr>示例：“空巢老人看护软件”的基础设施</vt:lpstr>
      <vt:lpstr>确立设计元素</vt:lpstr>
      <vt:lpstr>（1）确定子系统及其接口</vt:lpstr>
      <vt:lpstr>评估和改进所确立的子系统</vt:lpstr>
      <vt:lpstr>确定子系统的接口</vt:lpstr>
      <vt:lpstr>示例： 确定“空巢老人智能看护系统”子系统</vt:lpstr>
      <vt:lpstr>（2） 确定构件及其接口</vt:lpstr>
      <vt:lpstr>（3）确定关键设计类及其接口</vt:lpstr>
      <vt:lpstr>2.3.4 设计部署模型</vt:lpstr>
      <vt:lpstr>思考和讨论</vt:lpstr>
      <vt:lpstr>2.4 整合体系结构设计</vt:lpstr>
      <vt:lpstr>整合体系结构设计</vt:lpstr>
      <vt:lpstr>优化体系结构设计</vt:lpstr>
      <vt:lpstr>整合体系结构设计的结果</vt:lpstr>
      <vt:lpstr>内容</vt:lpstr>
      <vt:lpstr>撰写软件体系结构设计文档</vt:lpstr>
      <vt:lpstr>评审软件体系结构设计</vt:lpstr>
      <vt:lpstr>软件体系结构设计的输出</vt:lpstr>
      <vt:lpstr>小结</vt:lpstr>
      <vt:lpstr>综合实践一</vt:lpstr>
      <vt:lpstr>综合实践二</vt:lpstr>
      <vt:lpstr>思考和讨论</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倪文慧</cp:lastModifiedBy>
  <cp:revision>2480</cp:revision>
  <dcterms:created xsi:type="dcterms:W3CDTF">2113-01-01T00:00:00Z</dcterms:created>
  <dcterms:modified xsi:type="dcterms:W3CDTF">2023-11-24T05:54:00Z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FEF7BFBD55D045579827F4C7A91B3DC7</vt:lpwstr>
  </property>
</Properties>
</file>