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7" r:id="rId2"/>
    <p:sldId id="304" r:id="rId3"/>
    <p:sldId id="258" r:id="rId4"/>
    <p:sldId id="259" r:id="rId5"/>
    <p:sldId id="261" r:id="rId6"/>
    <p:sldId id="305" r:id="rId7"/>
    <p:sldId id="306" r:id="rId8"/>
    <p:sldId id="307" r:id="rId9"/>
    <p:sldId id="308" r:id="rId10"/>
    <p:sldId id="262" r:id="rId11"/>
    <p:sldId id="263" r:id="rId12"/>
    <p:sldId id="314" r:id="rId13"/>
    <p:sldId id="315" r:id="rId14"/>
    <p:sldId id="326" r:id="rId15"/>
    <p:sldId id="316" r:id="rId16"/>
    <p:sldId id="317" r:id="rId17"/>
    <p:sldId id="318" r:id="rId18"/>
    <p:sldId id="319" r:id="rId19"/>
    <p:sldId id="320" r:id="rId20"/>
    <p:sldId id="321" r:id="rId21"/>
    <p:sldId id="322" r:id="rId22"/>
    <p:sldId id="323" r:id="rId23"/>
    <p:sldId id="278" r:id="rId24"/>
    <p:sldId id="281" r:id="rId25"/>
    <p:sldId id="310" r:id="rId26"/>
    <p:sldId id="311" r:id="rId27"/>
    <p:sldId id="312" r:id="rId28"/>
    <p:sldId id="291" r:id="rId29"/>
    <p:sldId id="292" r:id="rId30"/>
    <p:sldId id="293" r:id="rId31"/>
    <p:sldId id="295" r:id="rId32"/>
    <p:sldId id="324" r:id="rId33"/>
    <p:sldId id="298" r:id="rId34"/>
    <p:sldId id="300" r:id="rId35"/>
    <p:sldId id="301" r:id="rId36"/>
    <p:sldId id="302" r:id="rId37"/>
    <p:sldId id="325" r:id="rId38"/>
    <p:sldId id="313" r:id="rId39"/>
  </p:sldIdLst>
  <p:sldSz cx="9144000" cy="6858000" type="screen4x3"/>
  <p:notesSz cx="6791325" cy="9921875"/>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CCFF"/>
    <a:srgbClr val="99FFCC"/>
    <a:srgbClr val="66FFFF"/>
    <a:srgbClr val="CCFFFF"/>
    <a:srgbClr val="FF00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54" autoAdjust="0"/>
    <p:restoredTop sz="90929"/>
  </p:normalViewPr>
  <p:slideViewPr>
    <p:cSldViewPr>
      <p:cViewPr varScale="1">
        <p:scale>
          <a:sx n="57" d="100"/>
          <a:sy n="57" d="100"/>
        </p:scale>
        <p:origin x="447" y="3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9432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r>
              <a:rPr lang="en-US" altLang="zh-CN"/>
              <a:t>第12章--多媒体程序设计</a:t>
            </a:r>
          </a:p>
        </p:txBody>
      </p:sp>
      <p:sp>
        <p:nvSpPr>
          <p:cNvPr id="54275" name="Rectangle 3"/>
          <p:cNvSpPr>
            <a:spLocks noGrp="1" noChangeArrowheads="1"/>
          </p:cNvSpPr>
          <p:nvPr>
            <p:ph type="dt" sz="quarter" idx="1"/>
          </p:nvPr>
        </p:nvSpPr>
        <p:spPr bwMode="auto">
          <a:xfrm>
            <a:off x="3848100" y="0"/>
            <a:ext cx="29432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54276" name="Rectangle 4"/>
          <p:cNvSpPr>
            <a:spLocks noGrp="1" noChangeArrowheads="1"/>
          </p:cNvSpPr>
          <p:nvPr>
            <p:ph type="ftr" sz="quarter" idx="2"/>
          </p:nvPr>
        </p:nvSpPr>
        <p:spPr bwMode="auto">
          <a:xfrm>
            <a:off x="0" y="9424988"/>
            <a:ext cx="29432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r>
              <a:rPr lang="en-US" altLang="zh-CN"/>
              <a:t>清华大学计算机与信息管理中心---黄维通</a:t>
            </a:r>
          </a:p>
        </p:txBody>
      </p:sp>
      <p:sp>
        <p:nvSpPr>
          <p:cNvPr id="54277" name="Rectangle 5"/>
          <p:cNvSpPr>
            <a:spLocks noGrp="1" noChangeArrowheads="1"/>
          </p:cNvSpPr>
          <p:nvPr>
            <p:ph type="sldNum" sz="quarter" idx="3"/>
          </p:nvPr>
        </p:nvSpPr>
        <p:spPr bwMode="auto">
          <a:xfrm>
            <a:off x="3848100" y="9424988"/>
            <a:ext cx="29432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2C6AA899-7461-44DF-8E5C-7CA875BDB998}" type="slidenum">
              <a:rPr lang="en-US" altLang="zh-CN"/>
              <a:pPr/>
              <a:t>‹#›</a:t>
            </a:fld>
            <a:endParaRPr lang="en-US" altLang="zh-CN"/>
          </a:p>
        </p:txBody>
      </p:sp>
    </p:spTree>
    <p:extLst>
      <p:ext uri="{BB962C8B-B14F-4D97-AF65-F5344CB8AC3E}">
        <p14:creationId xmlns:p14="http://schemas.microsoft.com/office/powerpoint/2010/main" val="1511490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29432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r>
              <a:rPr lang="en-US" altLang="zh-CN"/>
              <a:t>第12章--多媒体程序设计</a:t>
            </a:r>
          </a:p>
        </p:txBody>
      </p:sp>
      <p:sp>
        <p:nvSpPr>
          <p:cNvPr id="53251" name="Rectangle 3"/>
          <p:cNvSpPr>
            <a:spLocks noGrp="1" noChangeArrowheads="1"/>
          </p:cNvSpPr>
          <p:nvPr>
            <p:ph type="dt" idx="1"/>
          </p:nvPr>
        </p:nvSpPr>
        <p:spPr bwMode="auto">
          <a:xfrm>
            <a:off x="3848100" y="0"/>
            <a:ext cx="2943225"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53252" name="Rectangle 4"/>
          <p:cNvSpPr>
            <a:spLocks noGrp="1" noRot="1" noChangeAspect="1" noChangeArrowheads="1" noTextEdit="1"/>
          </p:cNvSpPr>
          <p:nvPr>
            <p:ph type="sldImg" idx="2"/>
          </p:nvPr>
        </p:nvSpPr>
        <p:spPr bwMode="auto">
          <a:xfrm>
            <a:off x="915988" y="744538"/>
            <a:ext cx="4959350" cy="3719512"/>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3253" name="Rectangle 5"/>
          <p:cNvSpPr>
            <a:spLocks noGrp="1" noChangeArrowheads="1"/>
          </p:cNvSpPr>
          <p:nvPr>
            <p:ph type="body" sz="quarter" idx="3"/>
          </p:nvPr>
        </p:nvSpPr>
        <p:spPr bwMode="auto">
          <a:xfrm>
            <a:off x="904875" y="4713288"/>
            <a:ext cx="4981575"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3254" name="Rectangle 6"/>
          <p:cNvSpPr>
            <a:spLocks noGrp="1" noChangeArrowheads="1"/>
          </p:cNvSpPr>
          <p:nvPr>
            <p:ph type="ftr" sz="quarter" idx="4"/>
          </p:nvPr>
        </p:nvSpPr>
        <p:spPr bwMode="auto">
          <a:xfrm>
            <a:off x="0" y="9424988"/>
            <a:ext cx="29432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r>
              <a:rPr lang="en-US" altLang="zh-CN"/>
              <a:t>清华大学计算机与信息管理中心---黄维通</a:t>
            </a:r>
          </a:p>
        </p:txBody>
      </p:sp>
      <p:sp>
        <p:nvSpPr>
          <p:cNvPr id="53255" name="Rectangle 7"/>
          <p:cNvSpPr>
            <a:spLocks noGrp="1" noChangeArrowheads="1"/>
          </p:cNvSpPr>
          <p:nvPr>
            <p:ph type="sldNum" sz="quarter" idx="5"/>
          </p:nvPr>
        </p:nvSpPr>
        <p:spPr bwMode="auto">
          <a:xfrm>
            <a:off x="3848100" y="9424988"/>
            <a:ext cx="294322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E52D3E5-A739-4ABA-A8E0-9FABD86EF481}" type="slidenum">
              <a:rPr lang="en-US" altLang="zh-CN"/>
              <a:pPr/>
              <a:t>‹#›</a:t>
            </a:fld>
            <a:endParaRPr lang="en-US" altLang="zh-CN"/>
          </a:p>
        </p:txBody>
      </p:sp>
    </p:spTree>
    <p:extLst>
      <p:ext uri="{BB962C8B-B14F-4D97-AF65-F5344CB8AC3E}">
        <p14:creationId xmlns:p14="http://schemas.microsoft.com/office/powerpoint/2010/main" val="416484530"/>
      </p:ext>
    </p:extLst>
  </p:cSld>
  <p:clrMap bg1="lt1" tx1="dk1" bg2="lt2" tx2="dk2" accent1="accent1" accent2="accent2" accent3="accent3" accent4="accent4" accent5="accent5" accent6="accent6" hlink="hlink" folHlink="folHlink"/>
  <p:hf dt="0"/>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F0401757-5B8B-42DE-A555-73AFC994D8CF}" type="slidenum">
              <a:rPr lang="en-US" altLang="zh-CN"/>
              <a:pPr/>
              <a:t>‹#›</a:t>
            </a:fld>
            <a:endParaRPr lang="en-US" altLang="zh-CN"/>
          </a:p>
        </p:txBody>
      </p:sp>
    </p:spTree>
    <p:extLst>
      <p:ext uri="{BB962C8B-B14F-4D97-AF65-F5344CB8AC3E}">
        <p14:creationId xmlns:p14="http://schemas.microsoft.com/office/powerpoint/2010/main" val="2680849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93B8179-2440-4FF5-B95F-6F56F27BD36A}" type="slidenum">
              <a:rPr lang="en-US" altLang="zh-CN"/>
              <a:pPr/>
              <a:t>‹#›</a:t>
            </a:fld>
            <a:endParaRPr lang="en-US" altLang="zh-CN"/>
          </a:p>
        </p:txBody>
      </p:sp>
    </p:spTree>
    <p:extLst>
      <p:ext uri="{BB962C8B-B14F-4D97-AF65-F5344CB8AC3E}">
        <p14:creationId xmlns:p14="http://schemas.microsoft.com/office/powerpoint/2010/main" val="70888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D4651817-BAB9-4010-B73B-54F3FACAD3D3}" type="slidenum">
              <a:rPr lang="en-US" altLang="zh-CN"/>
              <a:pPr/>
              <a:t>‹#›</a:t>
            </a:fld>
            <a:endParaRPr lang="en-US" altLang="zh-CN"/>
          </a:p>
        </p:txBody>
      </p:sp>
    </p:spTree>
    <p:extLst>
      <p:ext uri="{BB962C8B-B14F-4D97-AF65-F5344CB8AC3E}">
        <p14:creationId xmlns:p14="http://schemas.microsoft.com/office/powerpoint/2010/main" val="2287627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8DEB74A0-5DE7-4E14-B252-38BFADF708AE}" type="slidenum">
              <a:rPr lang="en-US" altLang="zh-CN"/>
              <a:pPr/>
              <a:t>‹#›</a:t>
            </a:fld>
            <a:endParaRPr lang="en-US" altLang="zh-CN"/>
          </a:p>
        </p:txBody>
      </p:sp>
    </p:spTree>
    <p:extLst>
      <p:ext uri="{BB962C8B-B14F-4D97-AF65-F5344CB8AC3E}">
        <p14:creationId xmlns:p14="http://schemas.microsoft.com/office/powerpoint/2010/main" val="1182368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64A2C62-01E0-4DA0-BDA4-0E74DFF44E86}" type="slidenum">
              <a:rPr lang="en-US" altLang="zh-CN"/>
              <a:pPr/>
              <a:t>‹#›</a:t>
            </a:fld>
            <a:endParaRPr lang="en-US" altLang="zh-CN"/>
          </a:p>
        </p:txBody>
      </p:sp>
    </p:spTree>
    <p:extLst>
      <p:ext uri="{BB962C8B-B14F-4D97-AF65-F5344CB8AC3E}">
        <p14:creationId xmlns:p14="http://schemas.microsoft.com/office/powerpoint/2010/main" val="2240020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05E25C2-33DE-409B-AFC8-58BF94F2D84E}" type="slidenum">
              <a:rPr lang="en-US" altLang="zh-CN"/>
              <a:pPr/>
              <a:t>‹#›</a:t>
            </a:fld>
            <a:endParaRPr lang="en-US" altLang="zh-CN"/>
          </a:p>
        </p:txBody>
      </p:sp>
    </p:spTree>
    <p:extLst>
      <p:ext uri="{BB962C8B-B14F-4D97-AF65-F5344CB8AC3E}">
        <p14:creationId xmlns:p14="http://schemas.microsoft.com/office/powerpoint/2010/main" val="1952455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5CEEA0F2-94D1-421F-BEF7-020CCEDEA95B}" type="slidenum">
              <a:rPr lang="en-US" altLang="zh-CN"/>
              <a:pPr/>
              <a:t>‹#›</a:t>
            </a:fld>
            <a:endParaRPr lang="en-US" altLang="zh-CN"/>
          </a:p>
        </p:txBody>
      </p:sp>
    </p:spTree>
    <p:extLst>
      <p:ext uri="{BB962C8B-B14F-4D97-AF65-F5344CB8AC3E}">
        <p14:creationId xmlns:p14="http://schemas.microsoft.com/office/powerpoint/2010/main" val="1661591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E4FD4EEE-E84E-4A33-9D46-199EE5ED92F1}" type="slidenum">
              <a:rPr lang="en-US" altLang="zh-CN"/>
              <a:pPr/>
              <a:t>‹#›</a:t>
            </a:fld>
            <a:endParaRPr lang="en-US" altLang="zh-CN"/>
          </a:p>
        </p:txBody>
      </p:sp>
    </p:spTree>
    <p:extLst>
      <p:ext uri="{BB962C8B-B14F-4D97-AF65-F5344CB8AC3E}">
        <p14:creationId xmlns:p14="http://schemas.microsoft.com/office/powerpoint/2010/main" val="3608781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9460E13B-C1B3-466A-A45D-7E709EBE9459}" type="slidenum">
              <a:rPr lang="en-US" altLang="zh-CN"/>
              <a:pPr/>
              <a:t>‹#›</a:t>
            </a:fld>
            <a:endParaRPr lang="en-US" altLang="zh-CN"/>
          </a:p>
        </p:txBody>
      </p:sp>
    </p:spTree>
    <p:extLst>
      <p:ext uri="{BB962C8B-B14F-4D97-AF65-F5344CB8AC3E}">
        <p14:creationId xmlns:p14="http://schemas.microsoft.com/office/powerpoint/2010/main" val="193924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2270B1D-F7CF-45BE-BB96-3590FFAE4444}" type="slidenum">
              <a:rPr lang="en-US" altLang="zh-CN"/>
              <a:pPr/>
              <a:t>‹#›</a:t>
            </a:fld>
            <a:endParaRPr lang="en-US" altLang="zh-CN"/>
          </a:p>
        </p:txBody>
      </p:sp>
    </p:spTree>
    <p:extLst>
      <p:ext uri="{BB962C8B-B14F-4D97-AF65-F5344CB8AC3E}">
        <p14:creationId xmlns:p14="http://schemas.microsoft.com/office/powerpoint/2010/main" val="3014684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0C38CC3C-04E7-4590-BE27-4772DB871797}" type="slidenum">
              <a:rPr lang="en-US" altLang="zh-CN"/>
              <a:pPr/>
              <a:t>‹#›</a:t>
            </a:fld>
            <a:endParaRPr lang="en-US" altLang="zh-CN"/>
          </a:p>
        </p:txBody>
      </p:sp>
    </p:spTree>
    <p:extLst>
      <p:ext uri="{BB962C8B-B14F-4D97-AF65-F5344CB8AC3E}">
        <p14:creationId xmlns:p14="http://schemas.microsoft.com/office/powerpoint/2010/main" val="1794175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2F22FFF7-1971-41E9-8C1A-1C2E9B83333B}" type="slidenum">
              <a:rPr lang="en-US" altLang="zh-CN"/>
              <a:pPr/>
              <a:t>‹#›</a:t>
            </a:fld>
            <a:endParaRPr lang="en-US" altLang="zh-CN"/>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634BBF61-626A-4F96-A4B8-3C46B280264C}" type="slidenum">
              <a:rPr lang="en-US" altLang="zh-CN"/>
              <a:pPr/>
              <a:t>1</a:t>
            </a:fld>
            <a:endParaRPr lang="en-US" altLang="zh-CN"/>
          </a:p>
        </p:txBody>
      </p:sp>
      <p:sp>
        <p:nvSpPr>
          <p:cNvPr id="3074" name="Rectangle 2"/>
          <p:cNvSpPr>
            <a:spLocks noGrp="1" noChangeArrowheads="1"/>
          </p:cNvSpPr>
          <p:nvPr>
            <p:ph type="title"/>
          </p:nvPr>
        </p:nvSpPr>
        <p:spPr>
          <a:xfrm>
            <a:off x="762000" y="2667000"/>
            <a:ext cx="7772400" cy="685800"/>
          </a:xfrm>
        </p:spPr>
        <p:txBody>
          <a:bodyPr/>
          <a:lstStyle/>
          <a:p>
            <a:r>
              <a:rPr lang="zh-CN" altLang="en-US" b="1" dirty="0"/>
              <a:t>第</a:t>
            </a:r>
            <a:r>
              <a:rPr lang="en-US" altLang="zh-CN" b="1" dirty="0" smtClean="0"/>
              <a:t>11</a:t>
            </a:r>
            <a:r>
              <a:rPr lang="zh-CN" altLang="en-US" b="1" dirty="0" smtClean="0"/>
              <a:t>章 </a:t>
            </a:r>
            <a:r>
              <a:rPr lang="zh-CN" altLang="en-US" b="1" dirty="0"/>
              <a:t>多媒体应用程序的设计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DB27AB3B-207B-4440-AA17-198D3289B560}" type="slidenum">
              <a:rPr lang="en-US" altLang="zh-CN"/>
              <a:pPr/>
              <a:t>10</a:t>
            </a:fld>
            <a:endParaRPr lang="en-US" altLang="zh-CN"/>
          </a:p>
        </p:txBody>
      </p:sp>
      <p:sp>
        <p:nvSpPr>
          <p:cNvPr id="8194" name="Rectangle 2"/>
          <p:cNvSpPr>
            <a:spLocks noGrp="1" noChangeArrowheads="1"/>
          </p:cNvSpPr>
          <p:nvPr>
            <p:ph type="title"/>
          </p:nvPr>
        </p:nvSpPr>
        <p:spPr>
          <a:xfrm>
            <a:off x="228600" y="228600"/>
            <a:ext cx="8686800" cy="990600"/>
          </a:xfrm>
        </p:spPr>
        <p:txBody>
          <a:bodyPr/>
          <a:lstStyle/>
          <a:p>
            <a:r>
              <a:rPr lang="en-US" altLang="zh-CN" b="1" dirty="0" smtClean="0"/>
              <a:t>11.1.3 </a:t>
            </a:r>
            <a:r>
              <a:rPr lang="zh-CN" altLang="en-US" b="1" dirty="0">
                <a:latin typeface="宋体" panose="02010600030101010101" pitchFamily="2" charset="-122"/>
              </a:rPr>
              <a:t>用</a:t>
            </a:r>
            <a:r>
              <a:rPr lang="en-US" altLang="zh-CN" b="1" dirty="0"/>
              <a:t>MCI</a:t>
            </a:r>
            <a:r>
              <a:rPr lang="zh-CN" altLang="en-US" b="1" dirty="0">
                <a:latin typeface="宋体" panose="02010600030101010101" pitchFamily="2" charset="-122"/>
              </a:rPr>
              <a:t>控制波形声音的播放</a:t>
            </a:r>
            <a:r>
              <a:rPr lang="zh-CN" altLang="en-US" b="1" dirty="0"/>
              <a:t> </a:t>
            </a:r>
          </a:p>
        </p:txBody>
      </p:sp>
      <p:sp>
        <p:nvSpPr>
          <p:cNvPr id="8195" name="Rectangle 3"/>
          <p:cNvSpPr>
            <a:spLocks noGrp="1" noChangeArrowheads="1"/>
          </p:cNvSpPr>
          <p:nvPr>
            <p:ph type="body" idx="1"/>
          </p:nvPr>
        </p:nvSpPr>
        <p:spPr>
          <a:xfrm>
            <a:off x="228600" y="1700808"/>
            <a:ext cx="8458200" cy="2667000"/>
          </a:xfrm>
        </p:spPr>
        <p:txBody>
          <a:bodyPr/>
          <a:lstStyle/>
          <a:p>
            <a:pPr algn="just">
              <a:buFontTx/>
              <a:buNone/>
            </a:pPr>
            <a:r>
              <a:rPr lang="en-US" altLang="zh-CN" sz="2800" b="1" dirty="0">
                <a:latin typeface="Arial Narrow" panose="020B0606020202030204" pitchFamily="34" charset="0"/>
              </a:rPr>
              <a:t>MCIERROR </a:t>
            </a:r>
            <a:r>
              <a:rPr lang="en-US" altLang="zh-CN" sz="2800" b="1" dirty="0" err="1">
                <a:latin typeface="Arial Narrow" panose="020B0606020202030204" pitchFamily="34" charset="0"/>
              </a:rPr>
              <a:t>mciSendCommand</a:t>
            </a:r>
            <a:r>
              <a:rPr lang="en-US" altLang="zh-CN" sz="2800" b="1" dirty="0">
                <a:latin typeface="Arial Narrow" panose="020B0606020202030204" pitchFamily="34" charset="0"/>
              </a:rPr>
              <a:t>(</a:t>
            </a:r>
          </a:p>
          <a:p>
            <a:pPr algn="just">
              <a:buFontTx/>
              <a:buNone/>
            </a:pPr>
            <a:r>
              <a:rPr lang="en-US" altLang="zh-CN" sz="2800" b="1" dirty="0">
                <a:latin typeface="Arial Narrow" panose="020B0606020202030204" pitchFamily="34" charset="0"/>
              </a:rPr>
              <a:t>	MCIDEVICEID </a:t>
            </a:r>
            <a:r>
              <a:rPr lang="en-US" altLang="zh-CN" sz="2800" b="1" dirty="0" err="1">
                <a:latin typeface="Arial Narrow" panose="020B0606020202030204" pitchFamily="34" charset="0"/>
              </a:rPr>
              <a:t>IDDevice</a:t>
            </a:r>
            <a:r>
              <a:rPr lang="en-US" altLang="zh-CN" sz="2800" b="1" dirty="0">
                <a:latin typeface="Arial Narrow" panose="020B0606020202030204" pitchFamily="34" charset="0"/>
              </a:rPr>
              <a:t>, //</a:t>
            </a:r>
            <a:r>
              <a:rPr lang="zh-CN" altLang="en-US" sz="2800" b="1" dirty="0">
                <a:latin typeface="Arial Narrow" panose="020B0606020202030204" pitchFamily="34" charset="0"/>
              </a:rPr>
              <a:t>接收命令消息的</a:t>
            </a:r>
            <a:r>
              <a:rPr lang="en-US" altLang="zh-CN" sz="2800" b="1" dirty="0">
                <a:latin typeface="Arial Narrow" panose="020B0606020202030204" pitchFamily="34" charset="0"/>
              </a:rPr>
              <a:t>MCI</a:t>
            </a:r>
            <a:r>
              <a:rPr lang="zh-CN" altLang="en-US" sz="2800" b="1" dirty="0">
                <a:latin typeface="Arial Narrow" panose="020B0606020202030204" pitchFamily="34" charset="0"/>
              </a:rPr>
              <a:t>设备</a:t>
            </a:r>
            <a:r>
              <a:rPr lang="en-US" altLang="zh-CN" sz="2800" b="1" dirty="0">
                <a:latin typeface="Arial Narrow" panose="020B0606020202030204" pitchFamily="34" charset="0"/>
              </a:rPr>
              <a:t>ID</a:t>
            </a:r>
          </a:p>
          <a:p>
            <a:pPr algn="just">
              <a:buFontTx/>
              <a:buNone/>
            </a:pPr>
            <a:r>
              <a:rPr lang="en-US" altLang="zh-CN" sz="2800" b="1" dirty="0">
                <a:latin typeface="Arial Narrow" panose="020B0606020202030204" pitchFamily="34" charset="0"/>
              </a:rPr>
              <a:t>  	UINT        </a:t>
            </a:r>
            <a:r>
              <a:rPr lang="en-US" altLang="zh-CN" sz="2800" b="1" dirty="0" err="1">
                <a:latin typeface="Arial Narrow" panose="020B0606020202030204" pitchFamily="34" charset="0"/>
              </a:rPr>
              <a:t>uMsg</a:t>
            </a:r>
            <a:r>
              <a:rPr lang="en-US" altLang="zh-CN" sz="2800" b="1" dirty="0">
                <a:latin typeface="Arial Narrow" panose="020B0606020202030204" pitchFamily="34" charset="0"/>
              </a:rPr>
              <a:t>,       	//</a:t>
            </a:r>
            <a:r>
              <a:rPr lang="zh-CN" altLang="en-US" sz="2800" b="1" dirty="0">
                <a:latin typeface="Arial Narrow" panose="020B0606020202030204" pitchFamily="34" charset="0"/>
              </a:rPr>
              <a:t>发送的命令消息</a:t>
            </a:r>
          </a:p>
          <a:p>
            <a:pPr algn="just">
              <a:buFontTx/>
              <a:buNone/>
            </a:pPr>
            <a:r>
              <a:rPr lang="zh-CN" altLang="en-US" sz="2800" b="1" dirty="0">
                <a:latin typeface="Arial Narrow" panose="020B0606020202030204" pitchFamily="34" charset="0"/>
              </a:rPr>
              <a:t>    </a:t>
            </a:r>
            <a:r>
              <a:rPr lang="en-US" altLang="zh-CN" sz="2800" b="1" dirty="0">
                <a:latin typeface="Arial Narrow" panose="020B0606020202030204" pitchFamily="34" charset="0"/>
              </a:rPr>
              <a:t>DWORD  </a:t>
            </a:r>
            <a:r>
              <a:rPr lang="en-US" altLang="zh-CN" sz="2800" b="1" dirty="0" err="1">
                <a:latin typeface="Arial Narrow" panose="020B0606020202030204" pitchFamily="34" charset="0"/>
              </a:rPr>
              <a:t>fdwCommand</a:t>
            </a:r>
            <a:r>
              <a:rPr lang="en-US" altLang="zh-CN" sz="2800" b="1" dirty="0">
                <a:latin typeface="Arial Narrow" panose="020B0606020202030204" pitchFamily="34" charset="0"/>
              </a:rPr>
              <a:t>, //</a:t>
            </a:r>
            <a:r>
              <a:rPr lang="zh-CN" altLang="en-US" sz="2800" b="1" dirty="0">
                <a:latin typeface="Arial Narrow" panose="020B0606020202030204" pitchFamily="34" charset="0"/>
              </a:rPr>
              <a:t>命令消息的标志集</a:t>
            </a:r>
          </a:p>
          <a:p>
            <a:pPr>
              <a:buFontTx/>
              <a:buNone/>
            </a:pPr>
            <a:r>
              <a:rPr lang="zh-CN" altLang="en-US" sz="2800" b="1" dirty="0">
                <a:latin typeface="Arial Narrow" panose="020B0606020202030204" pitchFamily="34" charset="0"/>
              </a:rPr>
              <a:t>    </a:t>
            </a:r>
            <a:r>
              <a:rPr lang="en-US" altLang="zh-CN" sz="2800" b="1" dirty="0">
                <a:latin typeface="Arial Narrow" panose="020B0606020202030204" pitchFamily="34" charset="0"/>
              </a:rPr>
              <a:t>DWORD_PTR   </a:t>
            </a:r>
            <a:r>
              <a:rPr lang="en-US" altLang="zh-CN" sz="2800" b="1" dirty="0" err="1">
                <a:latin typeface="Arial Narrow" panose="020B0606020202030204" pitchFamily="34" charset="0"/>
              </a:rPr>
              <a:t>dwParam</a:t>
            </a:r>
            <a:r>
              <a:rPr lang="en-US" altLang="zh-CN" sz="2800" b="1" dirty="0">
                <a:latin typeface="Arial Narrow" panose="020B0606020202030204" pitchFamily="34" charset="0"/>
              </a:rPr>
              <a:t>)   //</a:t>
            </a:r>
            <a:r>
              <a:rPr lang="zh-CN" altLang="en-US" sz="2800" b="1" dirty="0">
                <a:latin typeface="Arial Narrow" panose="020B0606020202030204" pitchFamily="34" charset="0"/>
              </a:rPr>
              <a:t>消息参数的结构体地址</a:t>
            </a:r>
          </a:p>
        </p:txBody>
      </p:sp>
      <p:sp>
        <p:nvSpPr>
          <p:cNvPr id="2" name="圆角矩形标注 1"/>
          <p:cNvSpPr/>
          <p:nvPr/>
        </p:nvSpPr>
        <p:spPr bwMode="auto">
          <a:xfrm>
            <a:off x="6372200" y="1052736"/>
            <a:ext cx="2543200" cy="1080120"/>
          </a:xfrm>
          <a:prstGeom prst="wedgeRoundRectCallout">
            <a:avLst>
              <a:gd name="adj1" fmla="val -153382"/>
              <a:gd name="adj2" fmla="val 73872"/>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en-US" sz="2800" b="1" dirty="0">
                <a:solidFill>
                  <a:srgbClr val="002060"/>
                </a:solidFill>
                <a:latin typeface="Arial Narrow" panose="020B0606020202030204" pitchFamily="34" charset="0"/>
              </a:rPr>
              <a:t>常用的</a:t>
            </a:r>
            <a:r>
              <a:rPr lang="en-US" altLang="zh-CN" sz="2800" b="1" dirty="0">
                <a:solidFill>
                  <a:srgbClr val="002060"/>
                </a:solidFill>
                <a:latin typeface="Arial Narrow" panose="020B0606020202030204" pitchFamily="34" charset="0"/>
              </a:rPr>
              <a:t>MCI</a:t>
            </a:r>
            <a:r>
              <a:rPr lang="zh-CN" altLang="en-US" sz="2800" b="1" dirty="0">
                <a:solidFill>
                  <a:srgbClr val="002060"/>
                </a:solidFill>
                <a:latin typeface="Arial Narrow" panose="020B0606020202030204" pitchFamily="34" charset="0"/>
              </a:rPr>
              <a:t>设备消</a:t>
            </a:r>
            <a:r>
              <a:rPr lang="zh-CN" altLang="en-US" sz="2800" b="1" dirty="0" smtClean="0">
                <a:solidFill>
                  <a:srgbClr val="002060"/>
                </a:solidFill>
                <a:latin typeface="Arial Narrow" panose="020B0606020202030204" pitchFamily="34" charset="0"/>
              </a:rPr>
              <a:t>息见</a:t>
            </a:r>
            <a:r>
              <a:rPr lang="zh-CN" altLang="en-US" sz="2800" b="1" dirty="0">
                <a:solidFill>
                  <a:srgbClr val="002060"/>
                </a:solidFill>
                <a:latin typeface="Arial Narrow" panose="020B0606020202030204" pitchFamily="34" charset="0"/>
              </a:rPr>
              <a:t>教</a:t>
            </a:r>
            <a:r>
              <a:rPr lang="zh-CN" altLang="en-US" sz="2800" b="1" dirty="0" smtClean="0">
                <a:solidFill>
                  <a:srgbClr val="002060"/>
                </a:solidFill>
                <a:latin typeface="Arial Narrow" panose="020B0606020202030204" pitchFamily="34" charset="0"/>
              </a:rPr>
              <a:t>材</a:t>
            </a:r>
            <a:endParaRPr lang="en-US" altLang="zh-CN" sz="2800" b="1" dirty="0">
              <a:solidFill>
                <a:srgbClr val="002060"/>
              </a:solidFill>
              <a:latin typeface="Arial Narrow" panose="020B0606020202030204" pitchFamily="34" charset="0"/>
            </a:endParaRPr>
          </a:p>
        </p:txBody>
      </p:sp>
      <p:sp>
        <p:nvSpPr>
          <p:cNvPr id="4" name="Rectangle 1"/>
          <p:cNvSpPr>
            <a:spLocks noChangeArrowheads="1"/>
          </p:cNvSpPr>
          <p:nvPr/>
        </p:nvSpPr>
        <p:spPr bwMode="auto">
          <a:xfrm>
            <a:off x="228600" y="4694128"/>
            <a:ext cx="8807896"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268288" algn="l" defTabSz="914400" rtl="0" eaLnBrk="0" fontAlgn="base" latinLnBrk="0" hangingPunct="0">
              <a:lnSpc>
                <a:spcPct val="100000"/>
              </a:lnSpc>
              <a:spcBef>
                <a:spcPct val="0"/>
              </a:spcBef>
              <a:spcAft>
                <a:spcPct val="0"/>
              </a:spcAft>
              <a:buClrTx/>
              <a:buSzTx/>
              <a:buFontTx/>
              <a:buNone/>
              <a:tabLst/>
            </a:pPr>
            <a:r>
              <a:rPr kumimoji="0" lang="zh-CN" altLang="zh-CN" sz="2800" b="1" i="0" u="none" strike="noStrike" cap="none" normalizeH="0" baseline="0" dirty="0" smtClean="0">
                <a:ln>
                  <a:noFill/>
                </a:ln>
                <a:solidFill>
                  <a:srgbClr val="66FFFF"/>
                </a:solidFill>
                <a:effectLst/>
                <a:latin typeface="+mn-lt"/>
                <a:cs typeface="Arial Unicode MS" panose="020B0604020202020204" pitchFamily="34" charset="-122"/>
              </a:rPr>
              <a:t>使用</a:t>
            </a:r>
            <a:r>
              <a:rPr kumimoji="0" lang="en-US" altLang="zh-CN" sz="2800" b="1" i="0" u="none" strike="noStrike" cap="none" normalizeH="0" baseline="0" dirty="0" err="1" smtClean="0">
                <a:ln>
                  <a:noFill/>
                </a:ln>
                <a:solidFill>
                  <a:srgbClr val="66FFFF"/>
                </a:solidFill>
                <a:effectLst/>
                <a:latin typeface="+mn-lt"/>
                <a:cs typeface="Arial Unicode MS" panose="020B0604020202020204" pitchFamily="34" charset="-122"/>
              </a:rPr>
              <a:t>mciSendCommand</a:t>
            </a:r>
            <a:r>
              <a:rPr kumimoji="0" lang="zh-CN" altLang="en-US" sz="2800" b="1" i="0" u="none" strike="noStrike" cap="none" normalizeH="0" baseline="0" dirty="0" smtClean="0">
                <a:ln>
                  <a:noFill/>
                </a:ln>
                <a:solidFill>
                  <a:srgbClr val="66FFFF"/>
                </a:solidFill>
                <a:effectLst/>
                <a:latin typeface="+mn-lt"/>
                <a:ea typeface="Arial Unicode MS" panose="020B0604020202020204" pitchFamily="34" charset="-122"/>
                <a:cs typeface="Arial Unicode MS" panose="020B0604020202020204" pitchFamily="34" charset="-122"/>
              </a:rPr>
              <a:t>函数</a:t>
            </a:r>
            <a:r>
              <a:rPr kumimoji="0" lang="zh-CN" altLang="en-US" sz="2800" b="1" i="0" u="none" strike="noStrike" cap="none" normalizeH="0" baseline="0" dirty="0" smtClean="0">
                <a:ln>
                  <a:noFill/>
                </a:ln>
                <a:solidFill>
                  <a:srgbClr val="66FFFF"/>
                </a:solidFill>
                <a:effectLst/>
                <a:latin typeface="+mn-lt"/>
                <a:cs typeface="Arial Unicode MS" panose="020B0604020202020204" pitchFamily="34" charset="-122"/>
              </a:rPr>
              <a:t>时要添加如下两个语句：</a:t>
            </a:r>
            <a:r>
              <a:rPr kumimoji="0" lang="en-US" altLang="zh-CN" sz="2800" b="1" i="1" u="none" strike="noStrike" cap="none" normalizeH="0" baseline="0" dirty="0" smtClean="0">
                <a:ln>
                  <a:noFill/>
                </a:ln>
                <a:solidFill>
                  <a:srgbClr val="66FFFF"/>
                </a:solidFill>
                <a:effectLst/>
                <a:latin typeface="+mn-lt"/>
                <a:cs typeface="Arial Unicode MS" panose="020B0604020202020204" pitchFamily="34" charset="-122"/>
              </a:rPr>
              <a:t>#include &lt;</a:t>
            </a:r>
            <a:r>
              <a:rPr kumimoji="0" lang="en-US" altLang="zh-CN" sz="2800" b="1" i="1" u="none" strike="noStrike" cap="none" normalizeH="0" baseline="0" dirty="0" err="1" smtClean="0">
                <a:ln>
                  <a:noFill/>
                </a:ln>
                <a:solidFill>
                  <a:srgbClr val="66FFFF"/>
                </a:solidFill>
                <a:effectLst/>
                <a:latin typeface="+mn-lt"/>
                <a:cs typeface="Arial Unicode MS" panose="020B0604020202020204" pitchFamily="34" charset="-122"/>
              </a:rPr>
              <a:t>MMSystem.h</a:t>
            </a:r>
            <a:r>
              <a:rPr kumimoji="0" lang="en-US" altLang="zh-CN" sz="2800" b="1" i="1" u="none" strike="noStrike" cap="none" normalizeH="0" baseline="0" dirty="0" smtClean="0">
                <a:ln>
                  <a:noFill/>
                </a:ln>
                <a:solidFill>
                  <a:srgbClr val="66FFFF"/>
                </a:solidFill>
                <a:effectLst/>
                <a:latin typeface="+mn-lt"/>
                <a:cs typeface="Arial Unicode MS" panose="020B0604020202020204" pitchFamily="34" charset="-122"/>
              </a:rPr>
              <a:t>&gt;</a:t>
            </a:r>
          </a:p>
          <a:p>
            <a:pPr marR="0" lvl="0" algn="l" defTabSz="914400" rtl="0" eaLnBrk="0" fontAlgn="base" latinLnBrk="0" hangingPunct="0">
              <a:lnSpc>
                <a:spcPct val="100000"/>
              </a:lnSpc>
              <a:spcBef>
                <a:spcPct val="0"/>
              </a:spcBef>
              <a:spcAft>
                <a:spcPct val="0"/>
              </a:spcAft>
              <a:buClrTx/>
              <a:buSzTx/>
              <a:buFontTx/>
              <a:buNone/>
              <a:tabLst/>
            </a:pPr>
            <a:r>
              <a:rPr kumimoji="0" lang="en-US" altLang="zh-CN" sz="2800" b="1" i="1" u="none" strike="noStrike" cap="none" normalizeH="0" baseline="0" dirty="0" smtClean="0">
                <a:ln>
                  <a:noFill/>
                </a:ln>
                <a:solidFill>
                  <a:srgbClr val="66FFFF"/>
                </a:solidFill>
                <a:effectLst/>
                <a:latin typeface="+mn-lt"/>
                <a:cs typeface="Arial Unicode MS" panose="020B0604020202020204" pitchFamily="34" charset="-122"/>
              </a:rPr>
              <a:t>#pragma comment(lib, "WINMM.LIB") //</a:t>
            </a:r>
            <a:r>
              <a:rPr kumimoji="0" lang="zh-CN" altLang="en-US" sz="2000" b="1" i="1" u="none" strike="noStrike" cap="none" normalizeH="0" baseline="0" dirty="0" smtClean="0">
                <a:ln>
                  <a:noFill/>
                </a:ln>
                <a:solidFill>
                  <a:srgbClr val="66FFFF"/>
                </a:solidFill>
                <a:effectLst/>
                <a:latin typeface="+mn-lt"/>
                <a:cs typeface="Arial Unicode MS" panose="020B0604020202020204" pitchFamily="34" charset="-122"/>
              </a:rPr>
              <a:t>链接</a:t>
            </a:r>
            <a:r>
              <a:rPr kumimoji="0" lang="en-US" altLang="zh-CN" sz="2000" b="1" i="1" u="none" strike="noStrike" cap="none" normalizeH="0" baseline="0" dirty="0" smtClean="0">
                <a:ln>
                  <a:noFill/>
                </a:ln>
                <a:solidFill>
                  <a:srgbClr val="66FFFF"/>
                </a:solidFill>
                <a:effectLst/>
                <a:latin typeface="+mn-lt"/>
                <a:cs typeface="Arial Unicode MS" panose="020B0604020202020204" pitchFamily="34" charset="-122"/>
              </a:rPr>
              <a:t>WINMM.LIB</a:t>
            </a:r>
            <a:r>
              <a:rPr kumimoji="0" lang="zh-CN" altLang="en-US" sz="2000" b="1" i="1" u="none" strike="noStrike" cap="none" normalizeH="0" baseline="0" dirty="0" smtClean="0">
                <a:ln>
                  <a:noFill/>
                </a:ln>
                <a:solidFill>
                  <a:srgbClr val="66FFFF"/>
                </a:solidFill>
                <a:effectLst/>
                <a:latin typeface="+mn-lt"/>
                <a:cs typeface="Arial Unicode MS" panose="020B0604020202020204" pitchFamily="34" charset="-122"/>
              </a:rPr>
              <a:t>库</a:t>
            </a:r>
            <a:r>
              <a:rPr kumimoji="0" lang="zh-CN" altLang="en-US" sz="2000" b="1" i="0" u="none" strike="noStrike" cap="none" normalizeH="0" baseline="0" dirty="0" smtClean="0">
                <a:ln>
                  <a:noFill/>
                </a:ln>
                <a:solidFill>
                  <a:srgbClr val="66FFFF"/>
                </a:solidFill>
                <a:effectLst/>
                <a:latin typeface="+mn-lt"/>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9D5ECAD9-7B23-49F0-A031-067B0F88CEDE}" type="slidenum">
              <a:rPr lang="en-US" altLang="zh-CN"/>
              <a:pPr/>
              <a:t>11</a:t>
            </a:fld>
            <a:endParaRPr lang="en-US" altLang="zh-CN"/>
          </a:p>
        </p:txBody>
      </p:sp>
      <p:sp>
        <p:nvSpPr>
          <p:cNvPr id="9220" name="Text Box 4"/>
          <p:cNvSpPr txBox="1">
            <a:spLocks noChangeArrowheads="1"/>
          </p:cNvSpPr>
          <p:nvPr/>
        </p:nvSpPr>
        <p:spPr bwMode="auto">
          <a:xfrm>
            <a:off x="304800" y="1047750"/>
            <a:ext cx="861060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5000"/>
              </a:lnSpc>
            </a:pPr>
            <a:r>
              <a:rPr lang="zh-CN" altLang="en-US" sz="3600" b="1" dirty="0" smtClean="0">
                <a:latin typeface="Arial Narrow" panose="020B0606020202030204" pitchFamily="34" charset="0"/>
              </a:rPr>
              <a:t>        在</a:t>
            </a:r>
            <a:r>
              <a:rPr lang="zh-CN" altLang="en-US" sz="3600" b="1" dirty="0">
                <a:latin typeface="Arial Narrow" panose="020B0606020202030204" pitchFamily="34" charset="0"/>
              </a:rPr>
              <a:t>调用</a:t>
            </a:r>
            <a:r>
              <a:rPr lang="en-US" altLang="zh-CN" sz="3600" b="1" dirty="0">
                <a:latin typeface="Arial Narrow" panose="020B0606020202030204" pitchFamily="34" charset="0"/>
              </a:rPr>
              <a:t>MCI</a:t>
            </a:r>
            <a:r>
              <a:rPr lang="zh-CN" altLang="en-US" sz="3600" b="1" dirty="0">
                <a:latin typeface="Arial Narrow" panose="020B0606020202030204" pitchFamily="34" charset="0"/>
              </a:rPr>
              <a:t>设备时可用</a:t>
            </a:r>
            <a:r>
              <a:rPr lang="en-US" altLang="zh-CN" sz="3200" b="1" dirty="0" err="1">
                <a:latin typeface="Arial Narrow" panose="020B0606020202030204" pitchFamily="34" charset="0"/>
              </a:rPr>
              <a:t>mciGetErrorString</a:t>
            </a:r>
            <a:r>
              <a:rPr lang="en-US" altLang="zh-CN" sz="3200" b="1" dirty="0">
                <a:latin typeface="Arial Narrow" panose="020B0606020202030204" pitchFamily="34" charset="0"/>
              </a:rPr>
              <a:t>()</a:t>
            </a:r>
            <a:r>
              <a:rPr lang="zh-CN" altLang="en-US" sz="3600" b="1" dirty="0">
                <a:latin typeface="Arial Narrow" panose="020B0606020202030204" pitchFamily="34" charset="0"/>
              </a:rPr>
              <a:t>检测错误，该函数的原型如下：</a:t>
            </a:r>
            <a:r>
              <a:rPr lang="zh-CN" altLang="en-US" sz="3200" b="1" dirty="0">
                <a:latin typeface="Arial Narrow" panose="020B0606020202030204" pitchFamily="34" charset="0"/>
              </a:rPr>
              <a:t> </a:t>
            </a:r>
          </a:p>
          <a:p>
            <a:pPr>
              <a:lnSpc>
                <a:spcPct val="125000"/>
              </a:lnSpc>
            </a:pPr>
            <a:r>
              <a:rPr lang="en-US" altLang="zh-CN" sz="3200" b="1" dirty="0">
                <a:latin typeface="Arial Narrow" panose="020B0606020202030204" pitchFamily="34" charset="0"/>
              </a:rPr>
              <a:t>BOOL </a:t>
            </a:r>
            <a:r>
              <a:rPr lang="en-US" altLang="zh-CN" sz="3200" b="1" dirty="0" err="1" smtClean="0">
                <a:latin typeface="Arial Narrow" panose="020B0606020202030204" pitchFamily="34" charset="0"/>
              </a:rPr>
              <a:t>mciGetErrorString</a:t>
            </a:r>
            <a:endParaRPr lang="en-US" altLang="zh-CN" sz="3200" b="1" dirty="0" smtClean="0">
              <a:latin typeface="Arial Narrow" panose="020B0606020202030204" pitchFamily="34" charset="0"/>
            </a:endParaRPr>
          </a:p>
          <a:p>
            <a:pPr>
              <a:lnSpc>
                <a:spcPct val="125000"/>
              </a:lnSpc>
            </a:pPr>
            <a:r>
              <a:rPr lang="en-US" altLang="zh-CN" sz="3200" b="1" dirty="0" smtClean="0">
                <a:latin typeface="Arial Narrow" panose="020B0606020202030204" pitchFamily="34" charset="0"/>
              </a:rPr>
              <a:t>(</a:t>
            </a:r>
            <a:endParaRPr lang="en-US" altLang="zh-CN" sz="3200" b="1" dirty="0">
              <a:latin typeface="Arial Narrow" panose="020B0606020202030204" pitchFamily="34" charset="0"/>
            </a:endParaRPr>
          </a:p>
          <a:p>
            <a:pPr>
              <a:lnSpc>
                <a:spcPct val="125000"/>
              </a:lnSpc>
            </a:pPr>
            <a:r>
              <a:rPr lang="en-US" altLang="zh-CN" sz="3200" b="1" dirty="0">
                <a:latin typeface="Arial Narrow" panose="020B0606020202030204" pitchFamily="34" charset="0"/>
              </a:rPr>
              <a:t>  DWORD </a:t>
            </a:r>
            <a:r>
              <a:rPr lang="en-US" altLang="zh-CN" sz="3200" b="1" dirty="0" err="1">
                <a:latin typeface="Arial Narrow" panose="020B0606020202030204" pitchFamily="34" charset="0"/>
              </a:rPr>
              <a:t>fdwError</a:t>
            </a:r>
            <a:r>
              <a:rPr lang="en-US" altLang="zh-CN" sz="3200" b="1" dirty="0">
                <a:latin typeface="Arial Narrow" panose="020B0606020202030204" pitchFamily="34" charset="0"/>
              </a:rPr>
              <a:t>,        //</a:t>
            </a:r>
            <a:r>
              <a:rPr lang="zh-CN" altLang="en-US" sz="3200" b="1" dirty="0">
                <a:latin typeface="Arial Narrow" panose="020B0606020202030204" pitchFamily="34" charset="0"/>
              </a:rPr>
              <a:t>错误代码</a:t>
            </a:r>
          </a:p>
          <a:p>
            <a:pPr>
              <a:lnSpc>
                <a:spcPct val="125000"/>
              </a:lnSpc>
            </a:pPr>
            <a:r>
              <a:rPr lang="zh-CN" altLang="en-US" sz="3200" b="1" dirty="0">
                <a:latin typeface="Arial Narrow" panose="020B0606020202030204" pitchFamily="34" charset="0"/>
              </a:rPr>
              <a:t>  </a:t>
            </a:r>
            <a:r>
              <a:rPr lang="en-US" altLang="zh-CN" sz="3200" b="1" dirty="0">
                <a:latin typeface="Arial Narrow" panose="020B0606020202030204" pitchFamily="34" charset="0"/>
              </a:rPr>
              <a:t>LPTSTR </a:t>
            </a:r>
            <a:r>
              <a:rPr lang="en-US" altLang="zh-CN" sz="3200" b="1" dirty="0" err="1">
                <a:latin typeface="Arial Narrow" panose="020B0606020202030204" pitchFamily="34" charset="0"/>
              </a:rPr>
              <a:t>lpszErrorText</a:t>
            </a:r>
            <a:r>
              <a:rPr lang="en-US" altLang="zh-CN" sz="3200" b="1" dirty="0">
                <a:latin typeface="Arial Narrow" panose="020B0606020202030204" pitchFamily="34" charset="0"/>
              </a:rPr>
              <a:t>,  //</a:t>
            </a:r>
            <a:r>
              <a:rPr lang="zh-CN" altLang="en-US" sz="2800" b="1" dirty="0">
                <a:latin typeface="Arial Narrow" panose="020B0606020202030204" pitchFamily="34" charset="0"/>
              </a:rPr>
              <a:t>指向错误内容字串的指针</a:t>
            </a:r>
          </a:p>
          <a:p>
            <a:pPr>
              <a:lnSpc>
                <a:spcPct val="125000"/>
              </a:lnSpc>
            </a:pPr>
            <a:r>
              <a:rPr lang="zh-CN" altLang="en-US" sz="3200" b="1" dirty="0">
                <a:latin typeface="Arial Narrow" panose="020B0606020202030204" pitchFamily="34" charset="0"/>
              </a:rPr>
              <a:t>  </a:t>
            </a:r>
            <a:r>
              <a:rPr lang="en-US" altLang="zh-CN" sz="3200" b="1" dirty="0">
                <a:latin typeface="Arial Narrow" panose="020B0606020202030204" pitchFamily="34" charset="0"/>
              </a:rPr>
              <a:t>UINT </a:t>
            </a:r>
            <a:r>
              <a:rPr lang="en-US" altLang="zh-CN" sz="3200" b="1" dirty="0" err="1">
                <a:latin typeface="Arial Narrow" panose="020B0606020202030204" pitchFamily="34" charset="0"/>
              </a:rPr>
              <a:t>cchErrorText</a:t>
            </a:r>
            <a:r>
              <a:rPr lang="en-US" altLang="zh-CN" sz="3200" b="1" dirty="0">
                <a:latin typeface="Arial Narrow" panose="020B0606020202030204" pitchFamily="34" charset="0"/>
              </a:rPr>
              <a:t>      //</a:t>
            </a:r>
            <a:r>
              <a:rPr lang="zh-CN" altLang="en-US" sz="3200" b="1" dirty="0">
                <a:latin typeface="Arial Narrow" panose="020B0606020202030204" pitchFamily="34" charset="0"/>
              </a:rPr>
              <a:t>错误内容的缓冲区容量</a:t>
            </a:r>
          </a:p>
          <a:p>
            <a:pPr>
              <a:lnSpc>
                <a:spcPct val="125000"/>
              </a:lnSpc>
            </a:pPr>
            <a:r>
              <a:rPr lang="en-US" altLang="zh-CN" sz="3200" b="1" dirty="0">
                <a:latin typeface="Arial Narrow" panose="020B0606020202030204" pitchFamily="34" charset="0"/>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DEB74A0-5DE7-4E14-B252-38BFADF708AE}" type="slidenum">
              <a:rPr lang="en-US" altLang="zh-CN" smtClean="0"/>
              <a:pPr/>
              <a:t>12</a:t>
            </a:fld>
            <a:endParaRPr lang="en-US" altLang="zh-C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1352278"/>
            <a:ext cx="4976007" cy="2148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251520" y="188640"/>
            <a:ext cx="8712968" cy="1169551"/>
          </a:xfrm>
          <a:prstGeom prst="rect">
            <a:avLst/>
          </a:prstGeom>
          <a:noFill/>
        </p:spPr>
        <p:txBody>
          <a:bodyPr wrap="square" rtlCol="0">
            <a:spAutoFit/>
          </a:bodyPr>
          <a:lstStyle/>
          <a:p>
            <a:pPr>
              <a:lnSpc>
                <a:spcPts val="2800"/>
              </a:lnSpc>
            </a:pPr>
            <a:r>
              <a:rPr lang="zh-CN" altLang="zh-CN" sz="2800" b="1" dirty="0">
                <a:latin typeface="+mn-lt"/>
              </a:rPr>
              <a:t>【例</a:t>
            </a:r>
            <a:r>
              <a:rPr lang="en-US" altLang="zh-CN" sz="2800" b="1" dirty="0">
                <a:latin typeface="+mn-lt"/>
              </a:rPr>
              <a:t>11-2</a:t>
            </a:r>
            <a:r>
              <a:rPr lang="zh-CN" altLang="zh-CN" sz="2800" b="1" dirty="0">
                <a:latin typeface="+mn-lt"/>
              </a:rPr>
              <a:t>】编写一个用</a:t>
            </a:r>
            <a:r>
              <a:rPr lang="en-US" altLang="zh-CN" sz="2800" b="1" dirty="0">
                <a:latin typeface="+mn-lt"/>
              </a:rPr>
              <a:t>MCI</a:t>
            </a:r>
            <a:r>
              <a:rPr lang="zh-CN" altLang="zh-CN" sz="2800" b="1" dirty="0">
                <a:latin typeface="+mn-lt"/>
              </a:rPr>
              <a:t>控制音频播放的程序，实现选择音频文</a:t>
            </a:r>
            <a:r>
              <a:rPr lang="zh-CN" altLang="zh-CN" sz="2800" b="1" dirty="0" smtClean="0">
                <a:latin typeface="+mn-lt"/>
              </a:rPr>
              <a:t>件、</a:t>
            </a:r>
            <a:r>
              <a:rPr lang="zh-CN" altLang="zh-CN" sz="2800" b="1" dirty="0">
                <a:latin typeface="+mn-lt"/>
              </a:rPr>
              <a:t>控制其播放</a:t>
            </a:r>
            <a:r>
              <a:rPr lang="en-US" altLang="zh-CN" sz="2800" b="1" dirty="0">
                <a:latin typeface="+mn-lt"/>
              </a:rPr>
              <a:t>/</a:t>
            </a:r>
            <a:r>
              <a:rPr lang="zh-CN" altLang="zh-CN" sz="2800" b="1" dirty="0">
                <a:latin typeface="+mn-lt"/>
              </a:rPr>
              <a:t>暂停、停止的功能。在播放状态下，点击</a:t>
            </a:r>
            <a:r>
              <a:rPr lang="en-US" altLang="zh-CN" sz="2800" b="1" dirty="0">
                <a:latin typeface="+mn-lt"/>
              </a:rPr>
              <a:t>“</a:t>
            </a:r>
            <a:r>
              <a:rPr lang="zh-CN" altLang="zh-CN" sz="2800" b="1" dirty="0">
                <a:latin typeface="+mn-lt"/>
              </a:rPr>
              <a:t>播放</a:t>
            </a:r>
            <a:r>
              <a:rPr lang="en-US" altLang="zh-CN" sz="2800" b="1" dirty="0">
                <a:latin typeface="+mn-lt"/>
              </a:rPr>
              <a:t>”</a:t>
            </a:r>
            <a:r>
              <a:rPr lang="zh-CN" altLang="zh-CN" sz="2800" b="1" dirty="0">
                <a:latin typeface="+mn-lt"/>
              </a:rPr>
              <a:t>按钮实现暂停</a:t>
            </a:r>
            <a:r>
              <a:rPr lang="en-US" altLang="zh-CN" sz="2800" b="1" dirty="0">
                <a:latin typeface="+mn-lt"/>
              </a:rPr>
              <a:t>/</a:t>
            </a:r>
            <a:r>
              <a:rPr lang="zh-CN" altLang="zh-CN" sz="2800" b="1" dirty="0">
                <a:latin typeface="+mn-lt"/>
              </a:rPr>
              <a:t>继续的功能，</a:t>
            </a:r>
            <a:r>
              <a:rPr lang="zh-CN" altLang="zh-CN" sz="2800" b="1" dirty="0" smtClean="0">
                <a:latin typeface="+mn-lt"/>
              </a:rPr>
              <a:t>按</a:t>
            </a:r>
            <a:endParaRPr lang="zh-CN" altLang="en-US" sz="2800" b="1" dirty="0">
              <a:latin typeface="+mn-lt"/>
            </a:endParaRPr>
          </a:p>
        </p:txBody>
      </p:sp>
      <p:graphicFrame>
        <p:nvGraphicFramePr>
          <p:cNvPr id="7" name="表格 6"/>
          <p:cNvGraphicFramePr>
            <a:graphicFrameLocks noGrp="1"/>
          </p:cNvGraphicFramePr>
          <p:nvPr>
            <p:extLst>
              <p:ext uri="{D42A27DB-BD31-4B8C-83A1-F6EECF244321}">
                <p14:modId xmlns:p14="http://schemas.microsoft.com/office/powerpoint/2010/main" val="671257296"/>
              </p:ext>
            </p:extLst>
          </p:nvPr>
        </p:nvGraphicFramePr>
        <p:xfrm>
          <a:off x="251518" y="3831116"/>
          <a:ext cx="8424938" cy="2190172"/>
        </p:xfrm>
        <a:graphic>
          <a:graphicData uri="http://schemas.openxmlformats.org/drawingml/2006/table">
            <a:tbl>
              <a:tblPr firstRow="1" firstCol="1" bandRow="1">
                <a:tableStyleId>{5C22544A-7EE6-4342-B048-85BDC9FD1C3A}</a:tableStyleId>
              </a:tblPr>
              <a:tblGrid>
                <a:gridCol w="1296146">
                  <a:extLst>
                    <a:ext uri="{9D8B030D-6E8A-4147-A177-3AD203B41FA5}">
                      <a16:colId xmlns:a16="http://schemas.microsoft.com/office/drawing/2014/main" val="20000"/>
                    </a:ext>
                  </a:extLst>
                </a:gridCol>
                <a:gridCol w="3816424">
                  <a:extLst>
                    <a:ext uri="{9D8B030D-6E8A-4147-A177-3AD203B41FA5}">
                      <a16:colId xmlns:a16="http://schemas.microsoft.com/office/drawing/2014/main" val="20001"/>
                    </a:ext>
                  </a:extLst>
                </a:gridCol>
                <a:gridCol w="1584176">
                  <a:extLst>
                    <a:ext uri="{9D8B030D-6E8A-4147-A177-3AD203B41FA5}">
                      <a16:colId xmlns:a16="http://schemas.microsoft.com/office/drawing/2014/main" val="20002"/>
                    </a:ext>
                  </a:extLst>
                </a:gridCol>
                <a:gridCol w="1728192">
                  <a:extLst>
                    <a:ext uri="{9D8B030D-6E8A-4147-A177-3AD203B41FA5}">
                      <a16:colId xmlns:a16="http://schemas.microsoft.com/office/drawing/2014/main" val="20003"/>
                    </a:ext>
                  </a:extLst>
                </a:gridCol>
              </a:tblGrid>
              <a:tr h="228052">
                <a:tc>
                  <a:txBody>
                    <a:bodyPr/>
                    <a:lstStyle/>
                    <a:p>
                      <a:pPr algn="ctr">
                        <a:spcAft>
                          <a:spcPts val="0"/>
                        </a:spcAft>
                      </a:pPr>
                      <a:r>
                        <a:rPr lang="zh-CN" sz="2400" b="1" kern="100">
                          <a:solidFill>
                            <a:srgbClr val="002060"/>
                          </a:solidFill>
                          <a:effectLst/>
                          <a:latin typeface="+mn-lt"/>
                        </a:rPr>
                        <a:t>对象</a:t>
                      </a:r>
                      <a:endParaRPr lang="zh-CN" sz="2400" b="1" kern="100">
                        <a:solidFill>
                          <a:srgbClr val="002060"/>
                        </a:solidFill>
                        <a:effectLst/>
                        <a:latin typeface="+mn-lt"/>
                        <a:ea typeface="宋体" panose="02010600030101010101" pitchFamily="2" charset="-122"/>
                      </a:endParaRPr>
                    </a:p>
                  </a:txBody>
                  <a:tcPr marL="68580" marR="68580" marT="0" marB="0"/>
                </a:tc>
                <a:tc>
                  <a:txBody>
                    <a:bodyPr/>
                    <a:lstStyle/>
                    <a:p>
                      <a:pPr algn="ctr">
                        <a:spcAft>
                          <a:spcPts val="0"/>
                        </a:spcAft>
                      </a:pPr>
                      <a:r>
                        <a:rPr lang="en-US" sz="2400" b="1" kern="100">
                          <a:solidFill>
                            <a:srgbClr val="002060"/>
                          </a:solidFill>
                          <a:effectLst/>
                          <a:latin typeface="+mn-lt"/>
                        </a:rPr>
                        <a:t>ID</a:t>
                      </a:r>
                      <a:endParaRPr lang="zh-CN" sz="2400" b="1" kern="100">
                        <a:solidFill>
                          <a:srgbClr val="002060"/>
                        </a:solidFill>
                        <a:effectLst/>
                        <a:latin typeface="+mn-lt"/>
                        <a:ea typeface="宋体" panose="02010600030101010101" pitchFamily="2" charset="-122"/>
                      </a:endParaRPr>
                    </a:p>
                  </a:txBody>
                  <a:tcPr marL="68580" marR="68580" marT="0" marB="0"/>
                </a:tc>
                <a:tc>
                  <a:txBody>
                    <a:bodyPr/>
                    <a:lstStyle/>
                    <a:p>
                      <a:pPr algn="ctr">
                        <a:spcAft>
                          <a:spcPts val="0"/>
                        </a:spcAft>
                      </a:pPr>
                      <a:r>
                        <a:rPr lang="en-US" sz="2400" b="1" kern="100">
                          <a:solidFill>
                            <a:srgbClr val="002060"/>
                          </a:solidFill>
                          <a:effectLst/>
                          <a:latin typeface="+mn-lt"/>
                        </a:rPr>
                        <a:t>Caption</a:t>
                      </a:r>
                      <a:endParaRPr lang="zh-CN" sz="2400" b="1" kern="100">
                        <a:solidFill>
                          <a:srgbClr val="002060"/>
                        </a:solidFill>
                        <a:effectLst/>
                        <a:latin typeface="+mn-lt"/>
                        <a:ea typeface="宋体" panose="02010600030101010101" pitchFamily="2" charset="-122"/>
                      </a:endParaRPr>
                    </a:p>
                  </a:txBody>
                  <a:tcPr marL="68580" marR="68580" marT="0" marB="0"/>
                </a:tc>
                <a:tc>
                  <a:txBody>
                    <a:bodyPr/>
                    <a:lstStyle/>
                    <a:p>
                      <a:pPr algn="ctr">
                        <a:spcAft>
                          <a:spcPts val="0"/>
                        </a:spcAft>
                      </a:pPr>
                      <a:r>
                        <a:rPr lang="zh-CN" sz="2400" b="1" kern="100">
                          <a:solidFill>
                            <a:srgbClr val="002060"/>
                          </a:solidFill>
                          <a:effectLst/>
                          <a:latin typeface="+mn-lt"/>
                        </a:rPr>
                        <a:t>其他</a:t>
                      </a:r>
                      <a:endParaRPr lang="zh-CN" sz="2400" b="1" kern="100">
                        <a:solidFill>
                          <a:srgbClr val="002060"/>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00"/>
                  </a:ext>
                </a:extLst>
              </a:tr>
              <a:tr h="456103">
                <a:tc>
                  <a:txBody>
                    <a:bodyPr/>
                    <a:lstStyle/>
                    <a:p>
                      <a:pPr algn="ctr">
                        <a:spcAft>
                          <a:spcPts val="0"/>
                        </a:spcAft>
                      </a:pPr>
                      <a:r>
                        <a:rPr lang="zh-CN" sz="2400" b="1" kern="100">
                          <a:solidFill>
                            <a:srgbClr val="002060"/>
                          </a:solidFill>
                          <a:effectLst/>
                          <a:latin typeface="+mn-lt"/>
                        </a:rPr>
                        <a:t>编辑框</a:t>
                      </a:r>
                      <a:endParaRPr lang="zh-CN" sz="2400" b="1" kern="100">
                        <a:solidFill>
                          <a:srgbClr val="002060"/>
                        </a:solidFill>
                        <a:effectLst/>
                        <a:latin typeface="+mn-lt"/>
                        <a:ea typeface="宋体" panose="02010600030101010101" pitchFamily="2" charset="-122"/>
                      </a:endParaRPr>
                    </a:p>
                  </a:txBody>
                  <a:tcPr marL="68580" marR="68580" marT="0" marB="0"/>
                </a:tc>
                <a:tc>
                  <a:txBody>
                    <a:bodyPr/>
                    <a:lstStyle/>
                    <a:p>
                      <a:pPr algn="ctr">
                        <a:spcAft>
                          <a:spcPts val="0"/>
                        </a:spcAft>
                      </a:pPr>
                      <a:r>
                        <a:rPr lang="en-US" sz="2400" b="1" kern="100" dirty="0">
                          <a:solidFill>
                            <a:srgbClr val="002060"/>
                          </a:solidFill>
                          <a:effectLst/>
                          <a:latin typeface="+mn-lt"/>
                        </a:rPr>
                        <a:t>IDC_EDIT_FILENAME</a:t>
                      </a:r>
                      <a:endParaRPr lang="zh-CN" sz="2400" b="1" kern="100" dirty="0">
                        <a:solidFill>
                          <a:srgbClr val="002060"/>
                        </a:solidFill>
                        <a:effectLst/>
                        <a:latin typeface="+mn-lt"/>
                        <a:ea typeface="宋体" panose="02010600030101010101" pitchFamily="2" charset="-122"/>
                      </a:endParaRPr>
                    </a:p>
                  </a:txBody>
                  <a:tcPr marL="68580" marR="68580" marT="0" marB="0"/>
                </a:tc>
                <a:tc>
                  <a:txBody>
                    <a:bodyPr/>
                    <a:lstStyle/>
                    <a:p>
                      <a:pPr algn="ctr">
                        <a:spcAft>
                          <a:spcPts val="0"/>
                        </a:spcAft>
                      </a:pPr>
                      <a:r>
                        <a:rPr lang="en-US" sz="2400" b="1" kern="100">
                          <a:solidFill>
                            <a:srgbClr val="002060"/>
                          </a:solidFill>
                          <a:effectLst/>
                          <a:latin typeface="+mn-lt"/>
                        </a:rPr>
                        <a:t> </a:t>
                      </a:r>
                      <a:endParaRPr lang="zh-CN" sz="2400" b="1" kern="100">
                        <a:solidFill>
                          <a:srgbClr val="002060"/>
                        </a:solidFill>
                        <a:effectLst/>
                        <a:latin typeface="+mn-lt"/>
                        <a:ea typeface="宋体" panose="02010600030101010101" pitchFamily="2" charset="-122"/>
                      </a:endParaRPr>
                    </a:p>
                  </a:txBody>
                  <a:tcPr marL="68580" marR="68580" marT="0" marB="0"/>
                </a:tc>
                <a:tc>
                  <a:txBody>
                    <a:bodyPr/>
                    <a:lstStyle/>
                    <a:p>
                      <a:pPr algn="ctr">
                        <a:spcAft>
                          <a:spcPts val="0"/>
                        </a:spcAft>
                      </a:pPr>
                      <a:r>
                        <a:rPr lang="en-US" sz="2400" b="1" kern="100">
                          <a:solidFill>
                            <a:srgbClr val="002060"/>
                          </a:solidFill>
                          <a:effectLst/>
                          <a:latin typeface="+mn-lt"/>
                        </a:rPr>
                        <a:t>Read Only</a:t>
                      </a:r>
                      <a:endParaRPr lang="zh-CN" sz="2400" b="1" kern="100">
                        <a:solidFill>
                          <a:srgbClr val="002060"/>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01"/>
                  </a:ext>
                </a:extLst>
              </a:tr>
              <a:tr h="456103">
                <a:tc>
                  <a:txBody>
                    <a:bodyPr/>
                    <a:lstStyle/>
                    <a:p>
                      <a:pPr algn="ctr">
                        <a:spcAft>
                          <a:spcPts val="0"/>
                        </a:spcAft>
                      </a:pPr>
                      <a:r>
                        <a:rPr lang="zh-CN" sz="2400" b="1" kern="100">
                          <a:solidFill>
                            <a:srgbClr val="002060"/>
                          </a:solidFill>
                          <a:effectLst/>
                          <a:latin typeface="+mn-lt"/>
                        </a:rPr>
                        <a:t>按钮</a:t>
                      </a:r>
                      <a:endParaRPr lang="zh-CN" sz="2400" b="1" kern="100">
                        <a:solidFill>
                          <a:srgbClr val="002060"/>
                        </a:solidFill>
                        <a:effectLst/>
                        <a:latin typeface="+mn-lt"/>
                        <a:ea typeface="宋体" panose="02010600030101010101" pitchFamily="2" charset="-122"/>
                      </a:endParaRPr>
                    </a:p>
                  </a:txBody>
                  <a:tcPr marL="68580" marR="68580" marT="0" marB="0"/>
                </a:tc>
                <a:tc>
                  <a:txBody>
                    <a:bodyPr/>
                    <a:lstStyle/>
                    <a:p>
                      <a:pPr algn="ctr">
                        <a:spcAft>
                          <a:spcPts val="0"/>
                        </a:spcAft>
                      </a:pPr>
                      <a:r>
                        <a:rPr lang="en-US" sz="2400" b="1" kern="100" dirty="0">
                          <a:solidFill>
                            <a:srgbClr val="002060"/>
                          </a:solidFill>
                          <a:effectLst/>
                          <a:latin typeface="+mn-lt"/>
                        </a:rPr>
                        <a:t>IDC_BUTTON_OPEN</a:t>
                      </a:r>
                      <a:endParaRPr lang="zh-CN" sz="2400" b="1" kern="100" dirty="0">
                        <a:solidFill>
                          <a:srgbClr val="002060"/>
                        </a:solidFill>
                        <a:effectLst/>
                        <a:latin typeface="+mn-lt"/>
                        <a:ea typeface="宋体" panose="02010600030101010101" pitchFamily="2" charset="-122"/>
                      </a:endParaRPr>
                    </a:p>
                  </a:txBody>
                  <a:tcPr marL="68580" marR="68580" marT="0" marB="0"/>
                </a:tc>
                <a:tc>
                  <a:txBody>
                    <a:bodyPr/>
                    <a:lstStyle/>
                    <a:p>
                      <a:pPr algn="ctr">
                        <a:spcAft>
                          <a:spcPts val="0"/>
                        </a:spcAft>
                      </a:pPr>
                      <a:r>
                        <a:rPr lang="zh-CN" sz="2400" b="1" kern="100">
                          <a:solidFill>
                            <a:srgbClr val="002060"/>
                          </a:solidFill>
                          <a:effectLst/>
                          <a:latin typeface="+mn-lt"/>
                        </a:rPr>
                        <a:t>打开</a:t>
                      </a:r>
                      <a:endParaRPr lang="zh-CN" sz="2400" b="1" kern="100">
                        <a:solidFill>
                          <a:srgbClr val="002060"/>
                        </a:solidFill>
                        <a:effectLst/>
                        <a:latin typeface="+mn-lt"/>
                        <a:ea typeface="宋体" panose="02010600030101010101" pitchFamily="2" charset="-122"/>
                      </a:endParaRPr>
                    </a:p>
                  </a:txBody>
                  <a:tcPr marL="68580" marR="68580" marT="0" marB="0"/>
                </a:tc>
                <a:tc>
                  <a:txBody>
                    <a:bodyPr/>
                    <a:lstStyle/>
                    <a:p>
                      <a:pPr algn="ctr">
                        <a:spcAft>
                          <a:spcPts val="0"/>
                        </a:spcAft>
                      </a:pPr>
                      <a:r>
                        <a:rPr lang="en-US" sz="2400" b="1" kern="100">
                          <a:solidFill>
                            <a:srgbClr val="002060"/>
                          </a:solidFill>
                          <a:effectLst/>
                          <a:latin typeface="+mn-lt"/>
                        </a:rPr>
                        <a:t> </a:t>
                      </a:r>
                      <a:endParaRPr lang="zh-CN" sz="2400" b="1" kern="100">
                        <a:solidFill>
                          <a:srgbClr val="002060"/>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02"/>
                  </a:ext>
                </a:extLst>
              </a:tr>
              <a:tr h="456103">
                <a:tc>
                  <a:txBody>
                    <a:bodyPr/>
                    <a:lstStyle/>
                    <a:p>
                      <a:pPr algn="ctr">
                        <a:spcAft>
                          <a:spcPts val="0"/>
                        </a:spcAft>
                      </a:pPr>
                      <a:r>
                        <a:rPr lang="zh-CN" sz="2400" b="1" kern="100">
                          <a:solidFill>
                            <a:srgbClr val="002060"/>
                          </a:solidFill>
                          <a:effectLst/>
                          <a:latin typeface="+mn-lt"/>
                        </a:rPr>
                        <a:t>按钮</a:t>
                      </a:r>
                      <a:endParaRPr lang="zh-CN" sz="2400" b="1" kern="100">
                        <a:solidFill>
                          <a:srgbClr val="002060"/>
                        </a:solidFill>
                        <a:effectLst/>
                        <a:latin typeface="+mn-lt"/>
                        <a:ea typeface="宋体" panose="02010600030101010101" pitchFamily="2" charset="-122"/>
                      </a:endParaRPr>
                    </a:p>
                  </a:txBody>
                  <a:tcPr marL="68580" marR="68580" marT="0" marB="0"/>
                </a:tc>
                <a:tc>
                  <a:txBody>
                    <a:bodyPr/>
                    <a:lstStyle/>
                    <a:p>
                      <a:pPr algn="ctr">
                        <a:spcAft>
                          <a:spcPts val="0"/>
                        </a:spcAft>
                      </a:pPr>
                      <a:r>
                        <a:rPr lang="en-US" sz="2400" b="1" kern="100" dirty="0">
                          <a:solidFill>
                            <a:srgbClr val="002060"/>
                          </a:solidFill>
                          <a:effectLst/>
                          <a:latin typeface="+mn-lt"/>
                        </a:rPr>
                        <a:t>IDC_BUTTON_PLAY</a:t>
                      </a:r>
                      <a:endParaRPr lang="zh-CN" sz="2400" b="1" kern="100" dirty="0">
                        <a:solidFill>
                          <a:srgbClr val="002060"/>
                        </a:solidFill>
                        <a:effectLst/>
                        <a:latin typeface="+mn-lt"/>
                        <a:ea typeface="宋体" panose="02010600030101010101" pitchFamily="2" charset="-122"/>
                      </a:endParaRPr>
                    </a:p>
                  </a:txBody>
                  <a:tcPr marL="68580" marR="68580" marT="0" marB="0"/>
                </a:tc>
                <a:tc>
                  <a:txBody>
                    <a:bodyPr/>
                    <a:lstStyle/>
                    <a:p>
                      <a:pPr algn="ctr">
                        <a:spcAft>
                          <a:spcPts val="0"/>
                        </a:spcAft>
                      </a:pPr>
                      <a:r>
                        <a:rPr lang="zh-CN" sz="2400" b="1" kern="100">
                          <a:solidFill>
                            <a:srgbClr val="002060"/>
                          </a:solidFill>
                          <a:effectLst/>
                          <a:latin typeface="+mn-lt"/>
                        </a:rPr>
                        <a:t>播放</a:t>
                      </a:r>
                      <a:endParaRPr lang="zh-CN" sz="2400" b="1" kern="100">
                        <a:solidFill>
                          <a:srgbClr val="002060"/>
                        </a:solidFill>
                        <a:effectLst/>
                        <a:latin typeface="+mn-lt"/>
                        <a:ea typeface="宋体" panose="02010600030101010101" pitchFamily="2" charset="-122"/>
                      </a:endParaRPr>
                    </a:p>
                  </a:txBody>
                  <a:tcPr marL="68580" marR="68580" marT="0" marB="0"/>
                </a:tc>
                <a:tc>
                  <a:txBody>
                    <a:bodyPr/>
                    <a:lstStyle/>
                    <a:p>
                      <a:pPr algn="ctr">
                        <a:spcAft>
                          <a:spcPts val="0"/>
                        </a:spcAft>
                      </a:pPr>
                      <a:r>
                        <a:rPr lang="en-US" sz="2400" b="1" kern="100">
                          <a:solidFill>
                            <a:srgbClr val="002060"/>
                          </a:solidFill>
                          <a:effectLst/>
                          <a:latin typeface="+mn-lt"/>
                        </a:rPr>
                        <a:t> </a:t>
                      </a:r>
                      <a:endParaRPr lang="zh-CN" sz="2400" b="1" kern="100">
                        <a:solidFill>
                          <a:srgbClr val="002060"/>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03"/>
                  </a:ext>
                </a:extLst>
              </a:tr>
              <a:tr h="456103">
                <a:tc>
                  <a:txBody>
                    <a:bodyPr/>
                    <a:lstStyle/>
                    <a:p>
                      <a:pPr algn="ctr">
                        <a:spcAft>
                          <a:spcPts val="0"/>
                        </a:spcAft>
                      </a:pPr>
                      <a:r>
                        <a:rPr lang="zh-CN" sz="2400" b="1" kern="100">
                          <a:solidFill>
                            <a:srgbClr val="002060"/>
                          </a:solidFill>
                          <a:effectLst/>
                          <a:latin typeface="+mn-lt"/>
                        </a:rPr>
                        <a:t>按钮</a:t>
                      </a:r>
                      <a:endParaRPr lang="zh-CN" sz="2400" b="1" kern="100">
                        <a:solidFill>
                          <a:srgbClr val="002060"/>
                        </a:solidFill>
                        <a:effectLst/>
                        <a:latin typeface="+mn-lt"/>
                        <a:ea typeface="宋体" panose="02010600030101010101" pitchFamily="2" charset="-122"/>
                      </a:endParaRPr>
                    </a:p>
                  </a:txBody>
                  <a:tcPr marL="68580" marR="68580" marT="0" marB="0"/>
                </a:tc>
                <a:tc>
                  <a:txBody>
                    <a:bodyPr/>
                    <a:lstStyle/>
                    <a:p>
                      <a:pPr algn="ctr">
                        <a:spcAft>
                          <a:spcPts val="0"/>
                        </a:spcAft>
                      </a:pPr>
                      <a:r>
                        <a:rPr lang="en-US" sz="2400" b="1" kern="100" dirty="0">
                          <a:solidFill>
                            <a:srgbClr val="002060"/>
                          </a:solidFill>
                          <a:effectLst/>
                          <a:latin typeface="+mn-lt"/>
                        </a:rPr>
                        <a:t>IDC_BUTTON_STOP</a:t>
                      </a:r>
                      <a:endParaRPr lang="zh-CN" sz="2400" b="1" kern="100" dirty="0">
                        <a:solidFill>
                          <a:srgbClr val="002060"/>
                        </a:solidFill>
                        <a:effectLst/>
                        <a:latin typeface="+mn-lt"/>
                        <a:ea typeface="宋体" panose="02010600030101010101" pitchFamily="2" charset="-122"/>
                      </a:endParaRPr>
                    </a:p>
                  </a:txBody>
                  <a:tcPr marL="68580" marR="68580" marT="0" marB="0"/>
                </a:tc>
                <a:tc>
                  <a:txBody>
                    <a:bodyPr/>
                    <a:lstStyle/>
                    <a:p>
                      <a:pPr algn="ctr">
                        <a:spcAft>
                          <a:spcPts val="0"/>
                        </a:spcAft>
                      </a:pPr>
                      <a:r>
                        <a:rPr lang="zh-CN" sz="2400" b="1" kern="100">
                          <a:solidFill>
                            <a:srgbClr val="002060"/>
                          </a:solidFill>
                          <a:effectLst/>
                          <a:latin typeface="+mn-lt"/>
                        </a:rPr>
                        <a:t>停止</a:t>
                      </a:r>
                      <a:endParaRPr lang="zh-CN" sz="2400" b="1" kern="100">
                        <a:solidFill>
                          <a:srgbClr val="002060"/>
                        </a:solidFill>
                        <a:effectLst/>
                        <a:latin typeface="+mn-lt"/>
                        <a:ea typeface="宋体" panose="02010600030101010101" pitchFamily="2" charset="-122"/>
                      </a:endParaRPr>
                    </a:p>
                  </a:txBody>
                  <a:tcPr marL="68580" marR="68580" marT="0" marB="0"/>
                </a:tc>
                <a:tc>
                  <a:txBody>
                    <a:bodyPr/>
                    <a:lstStyle/>
                    <a:p>
                      <a:pPr algn="ctr">
                        <a:spcAft>
                          <a:spcPts val="0"/>
                        </a:spcAft>
                      </a:pPr>
                      <a:r>
                        <a:rPr lang="en-US" sz="2400" b="1" kern="100" dirty="0">
                          <a:solidFill>
                            <a:srgbClr val="002060"/>
                          </a:solidFill>
                          <a:effectLst/>
                          <a:latin typeface="+mn-lt"/>
                        </a:rPr>
                        <a:t> </a:t>
                      </a:r>
                      <a:endParaRPr lang="zh-CN" sz="2400" b="1" kern="100" dirty="0">
                        <a:solidFill>
                          <a:srgbClr val="002060"/>
                        </a:solidFill>
                        <a:effectLst/>
                        <a:latin typeface="+mn-lt"/>
                        <a:ea typeface="宋体" panose="02010600030101010101" pitchFamily="2" charset="-122"/>
                      </a:endParaRPr>
                    </a:p>
                  </a:txBody>
                  <a:tcPr marL="68580" marR="68580" marT="0" marB="0"/>
                </a:tc>
                <a:extLst>
                  <a:ext uri="{0D108BD9-81ED-4DB2-BD59-A6C34878D82A}">
                    <a16:rowId xmlns:a16="http://schemas.microsoft.com/office/drawing/2014/main" val="10004"/>
                  </a:ext>
                </a:extLst>
              </a:tr>
            </a:tbl>
          </a:graphicData>
        </a:graphic>
      </p:graphicFrame>
      <p:sp>
        <p:nvSpPr>
          <p:cNvPr id="9" name="文本框 8"/>
          <p:cNvSpPr txBox="1"/>
          <p:nvPr/>
        </p:nvSpPr>
        <p:spPr>
          <a:xfrm>
            <a:off x="290910" y="1325280"/>
            <a:ext cx="3344986" cy="1887696"/>
          </a:xfrm>
          <a:prstGeom prst="rect">
            <a:avLst/>
          </a:prstGeom>
          <a:noFill/>
        </p:spPr>
        <p:txBody>
          <a:bodyPr wrap="square" rtlCol="0">
            <a:spAutoFit/>
          </a:bodyPr>
          <a:lstStyle/>
          <a:p>
            <a:pPr>
              <a:lnSpc>
                <a:spcPts val="2800"/>
              </a:lnSpc>
            </a:pPr>
            <a:r>
              <a:rPr lang="zh-CN" altLang="zh-CN" sz="2800" b="1" dirty="0" smtClean="0">
                <a:latin typeface="+mn-lt"/>
              </a:rPr>
              <a:t>钮</a:t>
            </a:r>
            <a:r>
              <a:rPr lang="zh-CN" altLang="zh-CN" sz="2800" b="1" dirty="0">
                <a:latin typeface="+mn-lt"/>
              </a:rPr>
              <a:t>名称也显示为对应的暂停或继续；在停止状态下，点击</a:t>
            </a:r>
            <a:r>
              <a:rPr lang="en-US" altLang="zh-CN" sz="2800" b="1" dirty="0">
                <a:latin typeface="+mn-lt"/>
              </a:rPr>
              <a:t>“</a:t>
            </a:r>
            <a:r>
              <a:rPr lang="zh-CN" altLang="zh-CN" sz="2800" b="1" dirty="0">
                <a:latin typeface="+mn-lt"/>
              </a:rPr>
              <a:t>播放</a:t>
            </a:r>
            <a:r>
              <a:rPr lang="en-US" altLang="zh-CN" sz="2800" b="1" dirty="0">
                <a:latin typeface="+mn-lt"/>
              </a:rPr>
              <a:t>”</a:t>
            </a:r>
            <a:r>
              <a:rPr lang="zh-CN" altLang="zh-CN" sz="2800" b="1" dirty="0">
                <a:latin typeface="+mn-lt"/>
              </a:rPr>
              <a:t>按钮，重新开始播放音乐。</a:t>
            </a:r>
            <a:endParaRPr lang="zh-CN" altLang="en-US" sz="2800" b="1" dirty="0">
              <a:latin typeface="+mn-lt"/>
            </a:endParaRPr>
          </a:p>
        </p:txBody>
      </p:sp>
    </p:spTree>
    <p:extLst>
      <p:ext uri="{BB962C8B-B14F-4D97-AF65-F5344CB8AC3E}">
        <p14:creationId xmlns:p14="http://schemas.microsoft.com/office/powerpoint/2010/main" val="38450514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DEB74A0-5DE7-4E14-B252-38BFADF708AE}" type="slidenum">
              <a:rPr lang="en-US" altLang="zh-CN" smtClean="0"/>
              <a:pPr/>
              <a:t>13</a:t>
            </a:fld>
            <a:endParaRPr lang="en-US" altLang="zh-CN"/>
          </a:p>
        </p:txBody>
      </p:sp>
      <p:sp>
        <p:nvSpPr>
          <p:cNvPr id="8" name="Rectangle 3"/>
          <p:cNvSpPr>
            <a:spLocks noChangeArrowheads="1"/>
          </p:cNvSpPr>
          <p:nvPr/>
        </p:nvSpPr>
        <p:spPr bwMode="auto">
          <a:xfrm>
            <a:off x="260874" y="116632"/>
            <a:ext cx="8631606" cy="3062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indent="2667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indent="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smtClean="0">
                <a:ln>
                  <a:noFill/>
                </a:ln>
                <a:solidFill>
                  <a:srgbClr val="66FFFF"/>
                </a:solidFill>
                <a:effectLst/>
                <a:latin typeface="+mn-lt"/>
                <a:cs typeface="Times New Roman" panose="02020603050405020304" pitchFamily="18" charset="0"/>
              </a:rPr>
              <a:t>(1)</a:t>
            </a:r>
            <a:r>
              <a:rPr kumimoji="0" lang="zh-CN" altLang="en-US" sz="2800" b="1" i="0" u="none" strike="noStrike" cap="none" normalizeH="0" baseline="0" dirty="0" smtClean="0">
                <a:ln>
                  <a:noFill/>
                </a:ln>
                <a:solidFill>
                  <a:srgbClr val="66FFFF"/>
                </a:solidFill>
                <a:effectLst/>
                <a:latin typeface="+mn-lt"/>
                <a:cs typeface="Times New Roman" panose="02020603050405020304" pitchFamily="18" charset="0"/>
              </a:rPr>
              <a:t>加入头文件：</a:t>
            </a:r>
            <a:endParaRPr kumimoji="0" lang="zh-CN" altLang="en-US" sz="2800" b="1" i="0" u="none" strike="noStrike" cap="none" normalizeH="0" baseline="0" dirty="0" smtClean="0">
              <a:ln>
                <a:noFill/>
              </a:ln>
              <a:solidFill>
                <a:srgbClr val="66FFFF"/>
              </a:solidFill>
              <a:effectLst/>
              <a:latin typeface="+mn-lt"/>
            </a:endParaRPr>
          </a:p>
          <a:p>
            <a:pPr marR="0" lvl="0" indent="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mn-lt"/>
                <a:cs typeface="Times New Roman" panose="02020603050405020304" pitchFamily="18" charset="0"/>
              </a:rPr>
              <a:t>在头文件</a:t>
            </a:r>
            <a:r>
              <a:rPr kumimoji="0" lang="en-US" altLang="zh-CN" sz="2800" b="1" i="0" u="none" strike="noStrike" cap="none" normalizeH="0" baseline="0" dirty="0" err="1" smtClean="0">
                <a:ln>
                  <a:noFill/>
                </a:ln>
                <a:solidFill>
                  <a:schemeClr val="tx1"/>
                </a:solidFill>
                <a:effectLst/>
                <a:latin typeface="+mn-lt"/>
                <a:cs typeface="Times New Roman" panose="02020603050405020304" pitchFamily="18" charset="0"/>
              </a:rPr>
              <a:t>stdafx.h</a:t>
            </a:r>
            <a:r>
              <a:rPr kumimoji="0" lang="zh-CN" altLang="en-US" sz="2800" b="1" i="0" u="none" strike="noStrike" cap="none" normalizeH="0" baseline="0" dirty="0" smtClean="0">
                <a:ln>
                  <a:noFill/>
                </a:ln>
                <a:solidFill>
                  <a:schemeClr val="tx1"/>
                </a:solidFill>
                <a:effectLst/>
                <a:latin typeface="+mn-lt"/>
                <a:cs typeface="Times New Roman" panose="02020603050405020304" pitchFamily="18" charset="0"/>
              </a:rPr>
              <a:t>中加入多媒体系统的定义：</a:t>
            </a:r>
            <a:endParaRPr kumimoji="0" lang="en-US" altLang="zh-CN" sz="2800" b="1" i="0" u="none" strike="noStrike" cap="none" normalizeH="0" baseline="0" dirty="0" smtClean="0">
              <a:ln>
                <a:noFill/>
              </a:ln>
              <a:solidFill>
                <a:schemeClr val="tx1"/>
              </a:solidFill>
              <a:effectLst/>
              <a:latin typeface="+mn-lt"/>
              <a:cs typeface="Times New Roman" panose="02020603050405020304" pitchFamily="18" charset="0"/>
            </a:endParaRPr>
          </a:p>
          <a:p>
            <a:pPr marR="0" lvl="0" indent="0" algn="l" defTabSz="914400" rtl="0" eaLnBrk="0" fontAlgn="base" latinLnBrk="0" hangingPunct="0">
              <a:lnSpc>
                <a:spcPct val="100000"/>
              </a:lnSpc>
              <a:spcBef>
                <a:spcPct val="0"/>
              </a:spcBef>
              <a:spcAft>
                <a:spcPct val="0"/>
              </a:spcAft>
              <a:buClrTx/>
              <a:buSzTx/>
              <a:buFontTx/>
              <a:buNone/>
              <a:tabLst/>
            </a:pPr>
            <a:r>
              <a:rPr kumimoji="0" lang="en-US" altLang="zh-CN" sz="2800" b="1" dirty="0">
                <a:latin typeface="+mn-lt"/>
                <a:cs typeface="Times New Roman" panose="02020603050405020304" pitchFamily="18" charset="0"/>
              </a:rPr>
              <a:t> </a:t>
            </a:r>
            <a:r>
              <a:rPr kumimoji="0" lang="en-US" altLang="zh-CN" sz="2800" b="1" i="0" u="none" strike="noStrike" cap="none" normalizeH="0" baseline="0" dirty="0" smtClean="0">
                <a:ln>
                  <a:noFill/>
                </a:ln>
                <a:solidFill>
                  <a:schemeClr val="tx1"/>
                </a:solidFill>
                <a:effectLst/>
                <a:latin typeface="+mn-lt"/>
                <a:cs typeface="Times New Roman" panose="02020603050405020304" pitchFamily="18" charset="0"/>
              </a:rPr>
              <a:t>#include &lt;</a:t>
            </a:r>
            <a:r>
              <a:rPr kumimoji="0" lang="en-US" altLang="zh-CN" sz="2800" b="1" i="0" u="none" strike="noStrike" cap="none" normalizeH="0" baseline="0" dirty="0" err="1" smtClean="0">
                <a:ln>
                  <a:noFill/>
                </a:ln>
                <a:solidFill>
                  <a:schemeClr val="tx1"/>
                </a:solidFill>
                <a:effectLst/>
                <a:latin typeface="+mn-lt"/>
                <a:cs typeface="Times New Roman" panose="02020603050405020304" pitchFamily="18" charset="0"/>
              </a:rPr>
              <a:t>mmsystem.h</a:t>
            </a:r>
            <a:r>
              <a:rPr kumimoji="0" lang="en-US" altLang="zh-CN" sz="2800" b="1" i="0" u="none" strike="noStrike" cap="none" normalizeH="0" baseline="0" dirty="0" smtClean="0">
                <a:ln>
                  <a:noFill/>
                </a:ln>
                <a:solidFill>
                  <a:schemeClr val="tx1"/>
                </a:solidFill>
                <a:effectLst/>
                <a:latin typeface="+mn-lt"/>
                <a:cs typeface="Times New Roman" panose="02020603050405020304" pitchFamily="18" charset="0"/>
              </a:rPr>
              <a:t>&gt;</a:t>
            </a:r>
          </a:p>
          <a:p>
            <a:pPr marR="0" lvl="0" indent="0" algn="l" defTabSz="914400" rtl="0" eaLnBrk="0" fontAlgn="base" latinLnBrk="0" hangingPunct="0">
              <a:lnSpc>
                <a:spcPct val="100000"/>
              </a:lnSpc>
              <a:spcBef>
                <a:spcPct val="0"/>
              </a:spcBef>
              <a:spcAft>
                <a:spcPct val="0"/>
              </a:spcAft>
              <a:buClrTx/>
              <a:buSzTx/>
              <a:buFontTx/>
              <a:buNone/>
              <a:tabLst/>
            </a:pPr>
            <a:endParaRPr kumimoji="0" lang="en-US" altLang="zh-CN" sz="2800" b="1" i="0" u="none" strike="noStrike" cap="none" normalizeH="0" baseline="0" dirty="0" smtClean="0">
              <a:ln>
                <a:noFill/>
              </a:ln>
              <a:solidFill>
                <a:schemeClr val="tx1"/>
              </a:solidFill>
              <a:effectLst/>
              <a:latin typeface="+mn-lt"/>
              <a:cs typeface="Arial Unicode MS" panose="020B0604020202020204" pitchFamily="34" charset="-122"/>
            </a:endParaRPr>
          </a:p>
          <a:p>
            <a:pPr marR="0" lvl="0" indent="0" algn="l" defTabSz="914400" rtl="0" eaLnBrk="0" fontAlgn="base" latinLnBrk="0" hangingPunct="0">
              <a:lnSpc>
                <a:spcPct val="100000"/>
              </a:lnSpc>
              <a:spcBef>
                <a:spcPct val="0"/>
              </a:spcBef>
              <a:spcAft>
                <a:spcPct val="0"/>
              </a:spcAft>
              <a:buClrTx/>
              <a:buSzTx/>
              <a:buFontTx/>
              <a:buNone/>
              <a:tabLst/>
            </a:pPr>
            <a:r>
              <a:rPr kumimoji="0" lang="en-US" altLang="zh-CN" sz="2800" b="1" i="0" u="none" strike="noStrike" cap="none" normalizeH="0" baseline="0" dirty="0" smtClean="0">
                <a:ln>
                  <a:noFill/>
                </a:ln>
                <a:solidFill>
                  <a:srgbClr val="66FFFF"/>
                </a:solidFill>
                <a:effectLst/>
                <a:latin typeface="+mn-lt"/>
                <a:cs typeface="Arial Unicode MS" panose="020B0604020202020204" pitchFamily="34" charset="-122"/>
              </a:rPr>
              <a:t>(2)</a:t>
            </a:r>
            <a:r>
              <a:rPr kumimoji="0" lang="zh-CN" altLang="en-US" sz="2800" b="1" i="0" u="none" strike="noStrike" cap="none" normalizeH="0" baseline="0" dirty="0" smtClean="0">
                <a:ln>
                  <a:noFill/>
                </a:ln>
                <a:solidFill>
                  <a:srgbClr val="66FFFF"/>
                </a:solidFill>
                <a:effectLst/>
                <a:latin typeface="+mn-lt"/>
                <a:cs typeface="Arial Unicode MS" panose="020B0604020202020204" pitchFamily="34" charset="-122"/>
              </a:rPr>
              <a:t>配置“附加依赖项”  </a:t>
            </a:r>
            <a:endParaRPr kumimoji="0" lang="en-US" altLang="zh-CN" sz="2800" b="1" i="0" u="none" strike="noStrike" cap="none" normalizeH="0" baseline="0" dirty="0" smtClean="0">
              <a:ln>
                <a:noFill/>
              </a:ln>
              <a:solidFill>
                <a:srgbClr val="66FFFF"/>
              </a:solidFill>
              <a:effectLst/>
              <a:latin typeface="+mn-lt"/>
              <a:cs typeface="Arial Unicode MS" panose="020B0604020202020204" pitchFamily="34" charset="-122"/>
            </a:endParaRPr>
          </a:p>
          <a:p>
            <a:pPr marR="0" lvl="0" indent="0" algn="l" defTabSz="914400" rtl="0" eaLnBrk="0" fontAlgn="base" latinLnBrk="0" hangingPunct="0">
              <a:lnSpc>
                <a:spcPct val="100000"/>
              </a:lnSpc>
              <a:spcBef>
                <a:spcPct val="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mn-lt"/>
                <a:cs typeface="Arial Unicode MS" panose="020B0604020202020204" pitchFamily="34" charset="-122"/>
              </a:rPr>
              <a:t>选择“项目”       “属性”     “配置属性”        </a:t>
            </a:r>
            <a:r>
              <a:rPr kumimoji="0" lang="en-US" altLang="zh-CN" sz="2800" b="1" i="0" u="none" strike="noStrike" cap="none" normalizeH="0" baseline="0" dirty="0" smtClean="0">
                <a:ln>
                  <a:noFill/>
                </a:ln>
                <a:solidFill>
                  <a:schemeClr val="tx1"/>
                </a:solidFill>
                <a:effectLst/>
                <a:latin typeface="+mn-lt"/>
                <a:cs typeface="Arial Unicode MS" panose="020B0604020202020204" pitchFamily="34" charset="-122"/>
              </a:rPr>
              <a:t>”</a:t>
            </a:r>
            <a:r>
              <a:rPr kumimoji="0" lang="zh-CN" altLang="en-US" sz="2800" b="1" i="0" u="none" strike="noStrike" cap="none" normalizeH="0" baseline="0" dirty="0" smtClean="0">
                <a:ln>
                  <a:noFill/>
                </a:ln>
                <a:solidFill>
                  <a:schemeClr val="tx1"/>
                </a:solidFill>
                <a:effectLst/>
                <a:latin typeface="+mn-lt"/>
                <a:cs typeface="Arial Unicode MS" panose="020B0604020202020204" pitchFamily="34" charset="-122"/>
              </a:rPr>
              <a:t>链接器”        </a:t>
            </a:r>
            <a:r>
              <a:rPr kumimoji="0" lang="en-US" altLang="zh-CN" sz="2800" b="1" i="0" u="none" strike="noStrike" cap="none" normalizeH="0" baseline="0" dirty="0" smtClean="0">
                <a:ln>
                  <a:noFill/>
                </a:ln>
                <a:solidFill>
                  <a:schemeClr val="tx1"/>
                </a:solidFill>
                <a:effectLst/>
                <a:latin typeface="+mn-lt"/>
                <a:cs typeface="Arial Unicode MS" panose="020B0604020202020204" pitchFamily="34" charset="-122"/>
              </a:rPr>
              <a:t>“</a:t>
            </a:r>
            <a:r>
              <a:rPr kumimoji="0" lang="zh-CN" altLang="en-US" sz="2800" b="1" i="0" u="none" strike="noStrike" cap="none" normalizeH="0" baseline="0" dirty="0" smtClean="0">
                <a:ln>
                  <a:noFill/>
                </a:ln>
                <a:solidFill>
                  <a:schemeClr val="tx1"/>
                </a:solidFill>
                <a:effectLst/>
                <a:latin typeface="+mn-lt"/>
                <a:cs typeface="Arial Unicode MS" panose="020B0604020202020204" pitchFamily="34" charset="-122"/>
              </a:rPr>
              <a:t>输入”      “附加依赖项”输入</a:t>
            </a:r>
            <a:r>
              <a:rPr kumimoji="0" lang="en-US" altLang="zh-CN" sz="2800" b="1" i="0" u="none" strike="noStrike" cap="none" normalizeH="0" baseline="0" dirty="0" smtClean="0">
                <a:ln>
                  <a:noFill/>
                </a:ln>
                <a:solidFill>
                  <a:schemeClr val="tx1"/>
                </a:solidFill>
                <a:effectLst/>
                <a:latin typeface="+mn-lt"/>
                <a:cs typeface="Arial Unicode MS" panose="020B0604020202020204" pitchFamily="34" charset="-122"/>
              </a:rPr>
              <a:t>winmm.lib</a:t>
            </a:r>
            <a:r>
              <a:rPr kumimoji="0" lang="zh-CN" altLang="en-US" sz="2800" b="1" i="0" u="none" strike="noStrike" cap="none" normalizeH="0" baseline="0" dirty="0" smtClean="0">
                <a:ln>
                  <a:noFill/>
                </a:ln>
                <a:solidFill>
                  <a:schemeClr val="tx1"/>
                </a:solidFill>
                <a:effectLst/>
                <a:latin typeface="+mn-lt"/>
                <a:cs typeface="Arial Unicode MS" panose="020B0604020202020204" pitchFamily="34" charset="-122"/>
              </a:rPr>
              <a:t>。</a:t>
            </a:r>
            <a:r>
              <a:rPr kumimoji="0" lang="zh-CN" altLang="en-US" sz="2800" b="1" i="0" u="none" strike="noStrike" cap="none" normalizeH="0" baseline="0" dirty="0" smtClean="0">
                <a:ln>
                  <a:noFill/>
                </a:ln>
                <a:solidFill>
                  <a:schemeClr val="tx1"/>
                </a:solidFill>
                <a:effectLst/>
                <a:latin typeface="+mn-lt"/>
              </a:rPr>
              <a:t> </a:t>
            </a:r>
          </a:p>
        </p:txBody>
      </p:sp>
      <p:sp>
        <p:nvSpPr>
          <p:cNvPr id="10" name="右箭头 9"/>
          <p:cNvSpPr/>
          <p:nvPr/>
        </p:nvSpPr>
        <p:spPr bwMode="auto">
          <a:xfrm>
            <a:off x="2450756" y="2356269"/>
            <a:ext cx="792088" cy="26439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2" name="右箭头 11"/>
          <p:cNvSpPr/>
          <p:nvPr/>
        </p:nvSpPr>
        <p:spPr bwMode="auto">
          <a:xfrm>
            <a:off x="4447089" y="2445729"/>
            <a:ext cx="792088" cy="26439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3" name="右箭头 12"/>
          <p:cNvSpPr/>
          <p:nvPr/>
        </p:nvSpPr>
        <p:spPr bwMode="auto">
          <a:xfrm>
            <a:off x="7033015" y="2367199"/>
            <a:ext cx="792088" cy="26439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4" name="右箭头 13"/>
          <p:cNvSpPr/>
          <p:nvPr/>
        </p:nvSpPr>
        <p:spPr bwMode="auto">
          <a:xfrm>
            <a:off x="971600" y="2859927"/>
            <a:ext cx="792088" cy="26439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sp>
        <p:nvSpPr>
          <p:cNvPr id="15" name="右箭头 14"/>
          <p:cNvSpPr/>
          <p:nvPr/>
        </p:nvSpPr>
        <p:spPr bwMode="auto">
          <a:xfrm>
            <a:off x="2846800" y="2914611"/>
            <a:ext cx="792088" cy="264398"/>
          </a:xfrm>
          <a:prstGeom prst="right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p:txBody>
      </p:sp>
      <p:pic>
        <p:nvPicPr>
          <p:cNvPr id="16" name="图片 15"/>
          <p:cNvPicPr>
            <a:picLocks noChangeAspect="1"/>
          </p:cNvPicPr>
          <p:nvPr/>
        </p:nvPicPr>
        <p:blipFill>
          <a:blip r:embed="rId2"/>
          <a:stretch>
            <a:fillRect/>
          </a:stretch>
        </p:blipFill>
        <p:spPr>
          <a:xfrm>
            <a:off x="1519553" y="3333750"/>
            <a:ext cx="6305550" cy="3371850"/>
          </a:xfrm>
          <a:prstGeom prst="rect">
            <a:avLst/>
          </a:prstGeom>
        </p:spPr>
      </p:pic>
    </p:spTree>
    <p:extLst>
      <p:ext uri="{BB962C8B-B14F-4D97-AF65-F5344CB8AC3E}">
        <p14:creationId xmlns:p14="http://schemas.microsoft.com/office/powerpoint/2010/main" val="42246566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332656"/>
            <a:ext cx="7772400" cy="720080"/>
          </a:xfrm>
        </p:spPr>
        <p:txBody>
          <a:bodyPr/>
          <a:lstStyle/>
          <a:p>
            <a:r>
              <a:rPr lang="zh-CN" altLang="zh-CN" b="1" dirty="0"/>
              <a:t>添加成员变量及消息响应函数</a:t>
            </a:r>
            <a:endParaRPr lang="zh-CN" altLang="en-US" b="1" dirty="0"/>
          </a:p>
        </p:txBody>
      </p:sp>
      <p:sp>
        <p:nvSpPr>
          <p:cNvPr id="4" name="灯片编号占位符 3"/>
          <p:cNvSpPr>
            <a:spLocks noGrp="1"/>
          </p:cNvSpPr>
          <p:nvPr>
            <p:ph type="sldNum" sz="quarter" idx="12"/>
          </p:nvPr>
        </p:nvSpPr>
        <p:spPr/>
        <p:txBody>
          <a:bodyPr/>
          <a:lstStyle/>
          <a:p>
            <a:fld id="{8DEB74A0-5DE7-4E14-B252-38BFADF708AE}" type="slidenum">
              <a:rPr lang="en-US" altLang="zh-CN" smtClean="0"/>
              <a:pPr/>
              <a:t>14</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4240725935"/>
              </p:ext>
            </p:extLst>
          </p:nvPr>
        </p:nvGraphicFramePr>
        <p:xfrm>
          <a:off x="251520" y="1369278"/>
          <a:ext cx="8712969" cy="4291969"/>
        </p:xfrm>
        <a:graphic>
          <a:graphicData uri="http://schemas.openxmlformats.org/drawingml/2006/table">
            <a:tbl>
              <a:tblPr firstRow="1" firstCol="1" bandRow="1">
                <a:tableStyleId>{5C22544A-7EE6-4342-B048-85BDC9FD1C3A}</a:tableStyleId>
              </a:tblPr>
              <a:tblGrid>
                <a:gridCol w="2304256">
                  <a:extLst>
                    <a:ext uri="{9D8B030D-6E8A-4147-A177-3AD203B41FA5}">
                      <a16:colId xmlns:a16="http://schemas.microsoft.com/office/drawing/2014/main" val="369752225"/>
                    </a:ext>
                  </a:extLst>
                </a:gridCol>
                <a:gridCol w="1553317">
                  <a:extLst>
                    <a:ext uri="{9D8B030D-6E8A-4147-A177-3AD203B41FA5}">
                      <a16:colId xmlns:a16="http://schemas.microsoft.com/office/drawing/2014/main" val="945742145"/>
                    </a:ext>
                  </a:extLst>
                </a:gridCol>
                <a:gridCol w="1725964">
                  <a:extLst>
                    <a:ext uri="{9D8B030D-6E8A-4147-A177-3AD203B41FA5}">
                      <a16:colId xmlns:a16="http://schemas.microsoft.com/office/drawing/2014/main" val="668643437"/>
                    </a:ext>
                  </a:extLst>
                </a:gridCol>
                <a:gridCol w="2240606">
                  <a:extLst>
                    <a:ext uri="{9D8B030D-6E8A-4147-A177-3AD203B41FA5}">
                      <a16:colId xmlns:a16="http://schemas.microsoft.com/office/drawing/2014/main" val="3596392432"/>
                    </a:ext>
                  </a:extLst>
                </a:gridCol>
                <a:gridCol w="888826">
                  <a:extLst>
                    <a:ext uri="{9D8B030D-6E8A-4147-A177-3AD203B41FA5}">
                      <a16:colId xmlns:a16="http://schemas.microsoft.com/office/drawing/2014/main" val="1713503215"/>
                    </a:ext>
                  </a:extLst>
                </a:gridCol>
              </a:tblGrid>
              <a:tr h="390179">
                <a:tc>
                  <a:txBody>
                    <a:bodyPr/>
                    <a:lstStyle/>
                    <a:p>
                      <a:pPr algn="ctr">
                        <a:spcAft>
                          <a:spcPts val="0"/>
                        </a:spcAft>
                      </a:pPr>
                      <a:r>
                        <a:rPr lang="zh-CN" sz="1600" kern="100">
                          <a:solidFill>
                            <a:schemeClr val="bg1"/>
                          </a:solidFill>
                          <a:effectLst/>
                        </a:rPr>
                        <a:t>控件</a:t>
                      </a:r>
                      <a:r>
                        <a:rPr lang="en-US" sz="1600" kern="100">
                          <a:solidFill>
                            <a:schemeClr val="bg1"/>
                          </a:solidFill>
                          <a:effectLst/>
                        </a:rPr>
                        <a:t>ID</a:t>
                      </a:r>
                      <a:endParaRPr lang="zh-CN" sz="16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600" kern="100">
                          <a:solidFill>
                            <a:schemeClr val="bg1"/>
                          </a:solidFill>
                          <a:effectLst/>
                        </a:rPr>
                        <a:t>类型</a:t>
                      </a:r>
                      <a:endParaRPr lang="zh-CN" sz="16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600" kern="100">
                          <a:solidFill>
                            <a:schemeClr val="bg1"/>
                          </a:solidFill>
                          <a:effectLst/>
                        </a:rPr>
                        <a:t>成员</a:t>
                      </a:r>
                      <a:endParaRPr lang="zh-CN" sz="16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600" kern="100">
                          <a:solidFill>
                            <a:schemeClr val="bg1"/>
                          </a:solidFill>
                          <a:effectLst/>
                        </a:rPr>
                        <a:t>注释</a:t>
                      </a:r>
                      <a:endParaRPr lang="zh-CN" sz="16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600" kern="100">
                          <a:solidFill>
                            <a:schemeClr val="bg1"/>
                          </a:solidFill>
                          <a:effectLst/>
                        </a:rPr>
                        <a:t>初始值</a:t>
                      </a:r>
                      <a:endParaRPr lang="zh-CN" sz="1600" kern="100">
                        <a:solidFill>
                          <a:schemeClr val="bg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50631648"/>
                  </a:ext>
                </a:extLst>
              </a:tr>
              <a:tr h="390179">
                <a:tc>
                  <a:txBody>
                    <a:bodyPr/>
                    <a:lstStyle/>
                    <a:p>
                      <a:pPr algn="ctr">
                        <a:spcAft>
                          <a:spcPts val="0"/>
                        </a:spcAft>
                      </a:pPr>
                      <a:r>
                        <a:rPr lang="zh-CN" sz="1600" kern="100">
                          <a:solidFill>
                            <a:schemeClr val="bg1"/>
                          </a:solidFill>
                          <a:effectLst/>
                        </a:rPr>
                        <a:t>自定义变量</a:t>
                      </a:r>
                      <a:endParaRPr lang="zh-CN" sz="16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solidFill>
                            <a:schemeClr val="bg1"/>
                          </a:solidFill>
                          <a:effectLst/>
                        </a:rPr>
                        <a:t>CString</a:t>
                      </a:r>
                      <a:endParaRPr lang="zh-CN" sz="16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dirty="0" err="1">
                          <a:solidFill>
                            <a:schemeClr val="bg1"/>
                          </a:solidFill>
                          <a:effectLst/>
                        </a:rPr>
                        <a:t>m_fileext</a:t>
                      </a:r>
                      <a:endParaRPr lang="zh-CN" sz="1600" kern="100" dirty="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600" kern="100">
                          <a:solidFill>
                            <a:schemeClr val="bg1"/>
                          </a:solidFill>
                          <a:effectLst/>
                        </a:rPr>
                        <a:t>打开文件的扩展名</a:t>
                      </a:r>
                      <a:endParaRPr lang="zh-CN" sz="16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600" kern="100">
                          <a:solidFill>
                            <a:schemeClr val="bg1"/>
                          </a:solidFill>
                          <a:effectLst/>
                        </a:rPr>
                        <a:t> </a:t>
                      </a:r>
                      <a:endParaRPr lang="zh-CN" sz="1600" kern="100">
                        <a:solidFill>
                          <a:schemeClr val="bg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3396341"/>
                  </a:ext>
                </a:extLst>
              </a:tr>
              <a:tr h="390179">
                <a:tc>
                  <a:txBody>
                    <a:bodyPr/>
                    <a:lstStyle/>
                    <a:p>
                      <a:pPr algn="ctr">
                        <a:spcAft>
                          <a:spcPts val="0"/>
                        </a:spcAft>
                      </a:pPr>
                      <a:r>
                        <a:rPr lang="zh-CN" sz="1600" kern="100">
                          <a:solidFill>
                            <a:schemeClr val="bg1"/>
                          </a:solidFill>
                          <a:effectLst/>
                        </a:rPr>
                        <a:t>自定义变量</a:t>
                      </a:r>
                      <a:endParaRPr lang="zh-CN" sz="16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solidFill>
                            <a:schemeClr val="bg1"/>
                          </a:solidFill>
                          <a:effectLst/>
                        </a:rPr>
                        <a:t>CString</a:t>
                      </a:r>
                      <a:endParaRPr lang="zh-CN" sz="16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dirty="0" err="1">
                          <a:solidFill>
                            <a:schemeClr val="bg1"/>
                          </a:solidFill>
                          <a:effectLst/>
                        </a:rPr>
                        <a:t>m_filepath</a:t>
                      </a:r>
                      <a:endParaRPr lang="zh-CN" sz="1600" kern="100" dirty="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600" kern="100">
                          <a:solidFill>
                            <a:schemeClr val="bg1"/>
                          </a:solidFill>
                          <a:effectLst/>
                        </a:rPr>
                        <a:t>打开文件的路径</a:t>
                      </a:r>
                      <a:endParaRPr lang="zh-CN" sz="16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600" kern="100">
                          <a:solidFill>
                            <a:schemeClr val="bg1"/>
                          </a:solidFill>
                          <a:effectLst/>
                        </a:rPr>
                        <a:t> </a:t>
                      </a:r>
                      <a:endParaRPr lang="zh-CN" sz="1600" kern="100">
                        <a:solidFill>
                          <a:schemeClr val="bg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711566861"/>
                  </a:ext>
                </a:extLst>
              </a:tr>
              <a:tr h="390179">
                <a:tc>
                  <a:txBody>
                    <a:bodyPr/>
                    <a:lstStyle/>
                    <a:p>
                      <a:pPr algn="ctr">
                        <a:spcAft>
                          <a:spcPts val="0"/>
                        </a:spcAft>
                      </a:pPr>
                      <a:r>
                        <a:rPr lang="zh-CN" sz="1600" kern="100">
                          <a:solidFill>
                            <a:schemeClr val="bg1"/>
                          </a:solidFill>
                          <a:effectLst/>
                        </a:rPr>
                        <a:t>自定义变量</a:t>
                      </a:r>
                      <a:endParaRPr lang="zh-CN" sz="16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solidFill>
                            <a:schemeClr val="bg1"/>
                          </a:solidFill>
                          <a:effectLst/>
                        </a:rPr>
                        <a:t>BOOL</a:t>
                      </a:r>
                      <a:endParaRPr lang="zh-CN" sz="16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dirty="0" err="1">
                          <a:solidFill>
                            <a:schemeClr val="bg1"/>
                          </a:solidFill>
                          <a:effectLst/>
                        </a:rPr>
                        <a:t>m_isPlay</a:t>
                      </a:r>
                      <a:endParaRPr lang="zh-CN" sz="1600" kern="100" dirty="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600" kern="100">
                          <a:solidFill>
                            <a:schemeClr val="bg1"/>
                          </a:solidFill>
                          <a:effectLst/>
                        </a:rPr>
                        <a:t>是否在播放</a:t>
                      </a:r>
                      <a:endParaRPr lang="zh-CN" sz="16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600" kern="100">
                          <a:solidFill>
                            <a:schemeClr val="bg1"/>
                          </a:solidFill>
                          <a:effectLst/>
                        </a:rPr>
                        <a:t>FALSE</a:t>
                      </a:r>
                      <a:endParaRPr lang="zh-CN" sz="1600" kern="100">
                        <a:solidFill>
                          <a:schemeClr val="bg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674487425"/>
                  </a:ext>
                </a:extLst>
              </a:tr>
              <a:tr h="390179">
                <a:tc>
                  <a:txBody>
                    <a:bodyPr/>
                    <a:lstStyle/>
                    <a:p>
                      <a:pPr algn="ctr">
                        <a:spcAft>
                          <a:spcPts val="0"/>
                        </a:spcAft>
                      </a:pPr>
                      <a:r>
                        <a:rPr lang="zh-CN" sz="1600" kern="100">
                          <a:solidFill>
                            <a:schemeClr val="bg1"/>
                          </a:solidFill>
                          <a:effectLst/>
                        </a:rPr>
                        <a:t>自定义变量</a:t>
                      </a:r>
                      <a:endParaRPr lang="zh-CN" sz="16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solidFill>
                            <a:schemeClr val="bg1"/>
                          </a:solidFill>
                          <a:effectLst/>
                        </a:rPr>
                        <a:t>BOOL</a:t>
                      </a:r>
                      <a:endParaRPr lang="zh-CN" sz="16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dirty="0" err="1">
                          <a:solidFill>
                            <a:schemeClr val="bg1"/>
                          </a:solidFill>
                          <a:effectLst/>
                        </a:rPr>
                        <a:t>m_isOpen</a:t>
                      </a:r>
                      <a:endParaRPr lang="zh-CN" sz="1600" kern="100" dirty="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600" kern="100">
                          <a:solidFill>
                            <a:schemeClr val="bg1"/>
                          </a:solidFill>
                          <a:effectLst/>
                        </a:rPr>
                        <a:t>是否打开文件</a:t>
                      </a:r>
                      <a:endParaRPr lang="zh-CN" sz="16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600" kern="100">
                          <a:solidFill>
                            <a:schemeClr val="bg1"/>
                          </a:solidFill>
                          <a:effectLst/>
                        </a:rPr>
                        <a:t>FALSE</a:t>
                      </a:r>
                      <a:endParaRPr lang="zh-CN" sz="1600" kern="100">
                        <a:solidFill>
                          <a:schemeClr val="bg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367816183"/>
                  </a:ext>
                </a:extLst>
              </a:tr>
              <a:tr h="390179">
                <a:tc>
                  <a:txBody>
                    <a:bodyPr/>
                    <a:lstStyle/>
                    <a:p>
                      <a:pPr algn="ctr">
                        <a:spcAft>
                          <a:spcPts val="0"/>
                        </a:spcAft>
                      </a:pPr>
                      <a:r>
                        <a:rPr lang="zh-CN" sz="1600" kern="100">
                          <a:solidFill>
                            <a:schemeClr val="bg1"/>
                          </a:solidFill>
                          <a:effectLst/>
                        </a:rPr>
                        <a:t>自定义变量</a:t>
                      </a:r>
                      <a:endParaRPr lang="zh-CN" sz="16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solidFill>
                            <a:schemeClr val="bg1"/>
                          </a:solidFill>
                          <a:effectLst/>
                        </a:rPr>
                        <a:t>BOOL</a:t>
                      </a:r>
                      <a:endParaRPr lang="zh-CN" sz="16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dirty="0" err="1">
                          <a:solidFill>
                            <a:schemeClr val="bg1"/>
                          </a:solidFill>
                          <a:effectLst/>
                        </a:rPr>
                        <a:t>m_isPause</a:t>
                      </a:r>
                      <a:endParaRPr lang="zh-CN" sz="1600" kern="100" dirty="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600" kern="100">
                          <a:solidFill>
                            <a:schemeClr val="bg1"/>
                          </a:solidFill>
                          <a:effectLst/>
                        </a:rPr>
                        <a:t>是否为暂停状态</a:t>
                      </a:r>
                      <a:endParaRPr lang="zh-CN" sz="16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600" kern="100">
                          <a:solidFill>
                            <a:schemeClr val="bg1"/>
                          </a:solidFill>
                          <a:effectLst/>
                        </a:rPr>
                        <a:t>FALSE</a:t>
                      </a:r>
                      <a:endParaRPr lang="zh-CN" sz="1600" kern="100">
                        <a:solidFill>
                          <a:schemeClr val="bg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876005414"/>
                  </a:ext>
                </a:extLst>
              </a:tr>
              <a:tr h="390179">
                <a:tc>
                  <a:txBody>
                    <a:bodyPr/>
                    <a:lstStyle/>
                    <a:p>
                      <a:pPr algn="ctr">
                        <a:spcAft>
                          <a:spcPts val="0"/>
                        </a:spcAft>
                      </a:pPr>
                      <a:r>
                        <a:rPr lang="zh-CN" sz="1600" kern="100">
                          <a:solidFill>
                            <a:schemeClr val="bg1"/>
                          </a:solidFill>
                          <a:effectLst/>
                        </a:rPr>
                        <a:t>自定义变量</a:t>
                      </a:r>
                      <a:endParaRPr lang="zh-CN" sz="16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solidFill>
                            <a:schemeClr val="bg1"/>
                          </a:solidFill>
                          <a:effectLst/>
                        </a:rPr>
                        <a:t>DWORD</a:t>
                      </a:r>
                      <a:endParaRPr lang="zh-CN" sz="16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dirty="0" err="1">
                          <a:solidFill>
                            <a:schemeClr val="bg1"/>
                          </a:solidFill>
                          <a:effectLst/>
                        </a:rPr>
                        <a:t>dwError</a:t>
                      </a:r>
                      <a:endParaRPr lang="zh-CN" sz="1600" kern="100" dirty="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600" kern="100">
                          <a:solidFill>
                            <a:schemeClr val="bg1"/>
                          </a:solidFill>
                          <a:effectLst/>
                        </a:rPr>
                        <a:t>存储错误代码</a:t>
                      </a:r>
                      <a:endParaRPr lang="zh-CN" sz="16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600" kern="100">
                          <a:solidFill>
                            <a:schemeClr val="bg1"/>
                          </a:solidFill>
                          <a:effectLst/>
                        </a:rPr>
                        <a:t> </a:t>
                      </a:r>
                      <a:endParaRPr lang="zh-CN" sz="1600" kern="100">
                        <a:solidFill>
                          <a:schemeClr val="bg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98700290"/>
                  </a:ext>
                </a:extLst>
              </a:tr>
              <a:tr h="390179">
                <a:tc>
                  <a:txBody>
                    <a:bodyPr/>
                    <a:lstStyle/>
                    <a:p>
                      <a:pPr algn="ctr">
                        <a:spcAft>
                          <a:spcPts val="0"/>
                        </a:spcAft>
                      </a:pPr>
                      <a:r>
                        <a:rPr lang="zh-CN" sz="1600" kern="100">
                          <a:solidFill>
                            <a:schemeClr val="bg1"/>
                          </a:solidFill>
                          <a:effectLst/>
                        </a:rPr>
                        <a:t>自定义变量</a:t>
                      </a:r>
                      <a:endParaRPr lang="zh-CN" sz="16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dirty="0">
                          <a:solidFill>
                            <a:schemeClr val="bg1"/>
                          </a:solidFill>
                          <a:effectLst/>
                        </a:rPr>
                        <a:t>MCIDEVICEID</a:t>
                      </a:r>
                      <a:endParaRPr lang="zh-CN" sz="1600" kern="100" dirty="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dirty="0" err="1">
                          <a:solidFill>
                            <a:schemeClr val="bg1"/>
                          </a:solidFill>
                          <a:effectLst/>
                        </a:rPr>
                        <a:t>m_MCIDeviceID</a:t>
                      </a:r>
                      <a:endParaRPr lang="zh-CN" sz="1600" kern="100" dirty="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600" kern="100">
                          <a:solidFill>
                            <a:schemeClr val="bg1"/>
                          </a:solidFill>
                          <a:effectLst/>
                        </a:rPr>
                        <a:t>存储打开设备的</a:t>
                      </a:r>
                      <a:r>
                        <a:rPr lang="en-US" sz="1600" kern="100">
                          <a:solidFill>
                            <a:schemeClr val="bg1"/>
                          </a:solidFill>
                          <a:effectLst/>
                        </a:rPr>
                        <a:t>ID</a:t>
                      </a:r>
                      <a:r>
                        <a:rPr lang="zh-CN" sz="1600" kern="100">
                          <a:solidFill>
                            <a:schemeClr val="bg1"/>
                          </a:solidFill>
                          <a:effectLst/>
                        </a:rPr>
                        <a:t>值</a:t>
                      </a:r>
                      <a:endParaRPr lang="zh-CN" sz="16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600" kern="100">
                          <a:solidFill>
                            <a:schemeClr val="bg1"/>
                          </a:solidFill>
                          <a:effectLst/>
                        </a:rPr>
                        <a:t> </a:t>
                      </a:r>
                      <a:endParaRPr lang="zh-CN" sz="1600" kern="100">
                        <a:solidFill>
                          <a:schemeClr val="bg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92216934"/>
                  </a:ext>
                </a:extLst>
              </a:tr>
              <a:tr h="390179">
                <a:tc>
                  <a:txBody>
                    <a:bodyPr/>
                    <a:lstStyle/>
                    <a:p>
                      <a:pPr algn="ctr">
                        <a:spcAft>
                          <a:spcPts val="0"/>
                        </a:spcAft>
                      </a:pPr>
                      <a:r>
                        <a:rPr lang="zh-CN" sz="1600" kern="100">
                          <a:solidFill>
                            <a:schemeClr val="bg1"/>
                          </a:solidFill>
                          <a:effectLst/>
                        </a:rPr>
                        <a:t>自定义变量</a:t>
                      </a:r>
                      <a:endParaRPr lang="zh-CN" sz="16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solidFill>
                            <a:schemeClr val="bg1"/>
                          </a:solidFill>
                          <a:effectLst/>
                        </a:rPr>
                        <a:t>CString</a:t>
                      </a:r>
                      <a:endParaRPr lang="zh-CN" sz="16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dirty="0" err="1">
                          <a:solidFill>
                            <a:schemeClr val="bg1"/>
                          </a:solidFill>
                          <a:effectLst/>
                        </a:rPr>
                        <a:t>szErrorBuf</a:t>
                      </a:r>
                      <a:endParaRPr lang="zh-CN" sz="1600" kern="100" dirty="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600" kern="100">
                          <a:solidFill>
                            <a:schemeClr val="bg1"/>
                          </a:solidFill>
                          <a:effectLst/>
                        </a:rPr>
                        <a:t>存储出错内容</a:t>
                      </a:r>
                      <a:endParaRPr lang="zh-CN" sz="16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600" kern="100">
                          <a:solidFill>
                            <a:schemeClr val="bg1"/>
                          </a:solidFill>
                          <a:effectLst/>
                        </a:rPr>
                        <a:t> </a:t>
                      </a:r>
                      <a:endParaRPr lang="zh-CN" sz="1600" kern="100">
                        <a:solidFill>
                          <a:schemeClr val="bg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402832737"/>
                  </a:ext>
                </a:extLst>
              </a:tr>
              <a:tr h="780358">
                <a:tc>
                  <a:txBody>
                    <a:bodyPr/>
                    <a:lstStyle/>
                    <a:p>
                      <a:pPr algn="ctr">
                        <a:spcAft>
                          <a:spcPts val="0"/>
                        </a:spcAft>
                      </a:pPr>
                      <a:r>
                        <a:rPr lang="en-US" sz="1600" kern="100">
                          <a:solidFill>
                            <a:schemeClr val="bg1"/>
                          </a:solidFill>
                          <a:effectLst/>
                        </a:rPr>
                        <a:t>IDC_EDIT_FILENAME</a:t>
                      </a:r>
                      <a:endParaRPr lang="zh-CN" sz="16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a:solidFill>
                            <a:schemeClr val="bg1"/>
                          </a:solidFill>
                          <a:effectLst/>
                        </a:rPr>
                        <a:t>CString</a:t>
                      </a:r>
                      <a:endParaRPr lang="zh-CN" sz="16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100" dirty="0" err="1">
                          <a:solidFill>
                            <a:schemeClr val="bg1"/>
                          </a:solidFill>
                          <a:effectLst/>
                        </a:rPr>
                        <a:t>m_filename</a:t>
                      </a:r>
                      <a:endParaRPr lang="zh-CN" sz="1600" kern="100" dirty="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1600" kern="100">
                          <a:solidFill>
                            <a:schemeClr val="bg1"/>
                          </a:solidFill>
                          <a:effectLst/>
                        </a:rPr>
                        <a:t>编辑框中显示文件名</a:t>
                      </a:r>
                      <a:endParaRPr lang="zh-CN" sz="1600" kern="100">
                        <a:solidFill>
                          <a:schemeClr val="bg1"/>
                        </a:solidFill>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600" kern="100" dirty="0">
                          <a:solidFill>
                            <a:schemeClr val="bg1"/>
                          </a:solidFill>
                          <a:effectLst/>
                        </a:rPr>
                        <a:t> </a:t>
                      </a:r>
                      <a:endParaRPr lang="zh-CN" sz="1600" kern="100" dirty="0">
                        <a:solidFill>
                          <a:schemeClr val="bg1"/>
                        </a:solidFill>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151478405"/>
                  </a:ext>
                </a:extLst>
              </a:tr>
            </a:tbl>
          </a:graphicData>
        </a:graphic>
      </p:graphicFrame>
    </p:spTree>
    <p:extLst>
      <p:ext uri="{BB962C8B-B14F-4D97-AF65-F5344CB8AC3E}">
        <p14:creationId xmlns:p14="http://schemas.microsoft.com/office/powerpoint/2010/main" val="42423108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DEB74A0-5DE7-4E14-B252-38BFADF708AE}" type="slidenum">
              <a:rPr lang="en-US" altLang="zh-CN" smtClean="0"/>
              <a:pPr/>
              <a:t>15</a:t>
            </a:fld>
            <a:endParaRPr lang="en-US" altLang="zh-CN"/>
          </a:p>
        </p:txBody>
      </p:sp>
      <p:sp>
        <p:nvSpPr>
          <p:cNvPr id="7" name="文本框 6"/>
          <p:cNvSpPr txBox="1"/>
          <p:nvPr/>
        </p:nvSpPr>
        <p:spPr>
          <a:xfrm>
            <a:off x="35496" y="307677"/>
            <a:ext cx="9036496" cy="6001643"/>
          </a:xfrm>
          <a:prstGeom prst="rect">
            <a:avLst/>
          </a:prstGeom>
          <a:noFill/>
        </p:spPr>
        <p:txBody>
          <a:bodyPr wrap="square" rtlCol="0">
            <a:spAutoFit/>
          </a:bodyPr>
          <a:lstStyle/>
          <a:p>
            <a:r>
              <a:rPr lang="en-US" altLang="zh-CN" b="1" dirty="0">
                <a:solidFill>
                  <a:srgbClr val="66FFFF"/>
                </a:solidFill>
              </a:rPr>
              <a:t>(a)“</a:t>
            </a:r>
            <a:r>
              <a:rPr lang="zh-CN" altLang="en-US" b="1" dirty="0">
                <a:solidFill>
                  <a:srgbClr val="66FFFF"/>
                </a:solidFill>
              </a:rPr>
              <a:t>打开”按钮的消息响应 </a:t>
            </a:r>
          </a:p>
          <a:p>
            <a:r>
              <a:rPr lang="en-US" altLang="zh-CN" b="1" dirty="0"/>
              <a:t>void CMy11_2Dlg::</a:t>
            </a:r>
            <a:r>
              <a:rPr lang="en-US" altLang="zh-CN" b="1" dirty="0" err="1"/>
              <a:t>OnBnClickedButtonOpen</a:t>
            </a:r>
            <a:r>
              <a:rPr lang="en-US" altLang="zh-CN" b="1" dirty="0"/>
              <a:t>()</a:t>
            </a:r>
          </a:p>
          <a:p>
            <a:r>
              <a:rPr lang="en-US" altLang="zh-CN" b="1" dirty="0"/>
              <a:t>{ // TODO: </a:t>
            </a:r>
            <a:r>
              <a:rPr lang="zh-CN" altLang="en-US" b="1" dirty="0"/>
              <a:t>在此添加控件通知处理程序代码</a:t>
            </a:r>
          </a:p>
          <a:p>
            <a:r>
              <a:rPr lang="zh-CN" altLang="en-US" b="1" dirty="0">
                <a:solidFill>
                  <a:srgbClr val="FFCCFF"/>
                </a:solidFill>
              </a:rPr>
              <a:t> </a:t>
            </a:r>
            <a:r>
              <a:rPr lang="zh-CN" altLang="en-US" b="1" dirty="0" smtClean="0">
                <a:solidFill>
                  <a:srgbClr val="FFCCFF"/>
                </a:solidFill>
              </a:rPr>
              <a:t> </a:t>
            </a:r>
            <a:r>
              <a:rPr lang="en-US" altLang="zh-CN" b="1" dirty="0" smtClean="0">
                <a:solidFill>
                  <a:srgbClr val="FFCCFF"/>
                </a:solidFill>
              </a:rPr>
              <a:t>MCI_OPEN_PARMS </a:t>
            </a:r>
            <a:r>
              <a:rPr lang="en-US" altLang="zh-CN" b="1" dirty="0" err="1">
                <a:solidFill>
                  <a:srgbClr val="FFCCFF"/>
                </a:solidFill>
              </a:rPr>
              <a:t>mciOpenParms</a:t>
            </a:r>
            <a:r>
              <a:rPr lang="en-US" altLang="zh-CN" b="1" dirty="0">
                <a:solidFill>
                  <a:srgbClr val="FFCCFF"/>
                </a:solidFill>
              </a:rPr>
              <a:t>; // </a:t>
            </a:r>
            <a:r>
              <a:rPr lang="zh-CN" altLang="en-US" b="1" dirty="0">
                <a:solidFill>
                  <a:srgbClr val="FFCCFF"/>
                </a:solidFill>
              </a:rPr>
              <a:t>定义结构体变量用来存储打开文件的信息和返回的设备标识信息</a:t>
            </a:r>
          </a:p>
          <a:p>
            <a:r>
              <a:rPr lang="zh-CN" altLang="en-US" b="1" dirty="0">
                <a:solidFill>
                  <a:srgbClr val="00FF00"/>
                </a:solidFill>
              </a:rPr>
              <a:t> </a:t>
            </a:r>
            <a:r>
              <a:rPr lang="en-US" altLang="zh-CN" b="1" dirty="0" err="1">
                <a:solidFill>
                  <a:srgbClr val="00FF00"/>
                </a:solidFill>
              </a:rPr>
              <a:t>CString</a:t>
            </a:r>
            <a:r>
              <a:rPr lang="en-US" altLang="zh-CN" b="1" dirty="0">
                <a:solidFill>
                  <a:srgbClr val="00FF00"/>
                </a:solidFill>
              </a:rPr>
              <a:t> </a:t>
            </a:r>
            <a:r>
              <a:rPr lang="en-US" altLang="zh-CN" b="1" dirty="0" err="1">
                <a:solidFill>
                  <a:srgbClr val="00FF00"/>
                </a:solidFill>
              </a:rPr>
              <a:t>pszFilter</a:t>
            </a:r>
            <a:r>
              <a:rPr lang="en-US" altLang="zh-CN" b="1" dirty="0">
                <a:solidFill>
                  <a:srgbClr val="00FF00"/>
                </a:solidFill>
              </a:rPr>
              <a:t>=_T("MP3 File(*.mp3)|*.mp3|WAV File(*.wav)</a:t>
            </a:r>
          </a:p>
          <a:p>
            <a:r>
              <a:rPr lang="en-US" altLang="zh-CN" b="1" dirty="0">
                <a:solidFill>
                  <a:srgbClr val="00FF00"/>
                </a:solidFill>
              </a:rPr>
              <a:t>		|*.</a:t>
            </a:r>
            <a:r>
              <a:rPr lang="en-US" altLang="zh-CN" b="1" dirty="0" err="1">
                <a:solidFill>
                  <a:srgbClr val="00FF00"/>
                </a:solidFill>
              </a:rPr>
              <a:t>wav|MIDI</a:t>
            </a:r>
            <a:r>
              <a:rPr lang="zh-CN" altLang="en-US" b="1" dirty="0">
                <a:solidFill>
                  <a:srgbClr val="00FF00"/>
                </a:solidFill>
              </a:rPr>
              <a:t>序列</a:t>
            </a:r>
            <a:r>
              <a:rPr lang="en-US" altLang="zh-CN" b="1" dirty="0">
                <a:solidFill>
                  <a:srgbClr val="00FF00"/>
                </a:solidFill>
              </a:rPr>
              <a:t>(*.mid)|*.</a:t>
            </a:r>
            <a:r>
              <a:rPr lang="en-US" altLang="zh-CN" b="1" dirty="0" err="1">
                <a:solidFill>
                  <a:srgbClr val="00FF00"/>
                </a:solidFill>
              </a:rPr>
              <a:t>mid|All</a:t>
            </a:r>
            <a:r>
              <a:rPr lang="en-US" altLang="zh-CN" b="1" dirty="0">
                <a:solidFill>
                  <a:srgbClr val="00FF00"/>
                </a:solidFill>
              </a:rPr>
              <a:t> Files (*.*)|*.*||");</a:t>
            </a:r>
          </a:p>
          <a:p>
            <a:r>
              <a:rPr lang="en-US" altLang="zh-CN" b="1" dirty="0">
                <a:solidFill>
                  <a:srgbClr val="CCFFFF"/>
                </a:solidFill>
              </a:rPr>
              <a:t> </a:t>
            </a:r>
            <a:r>
              <a:rPr lang="en-US" altLang="zh-CN" b="1" dirty="0" err="1">
                <a:solidFill>
                  <a:srgbClr val="CCFFFF"/>
                </a:solidFill>
              </a:rPr>
              <a:t>CFileDialog</a:t>
            </a:r>
            <a:r>
              <a:rPr lang="en-US" altLang="zh-CN" b="1" dirty="0">
                <a:solidFill>
                  <a:srgbClr val="CCFFFF"/>
                </a:solidFill>
              </a:rPr>
              <a:t> </a:t>
            </a:r>
            <a:r>
              <a:rPr lang="en-US" altLang="zh-CN" b="1" dirty="0" err="1">
                <a:solidFill>
                  <a:srgbClr val="CCFFFF"/>
                </a:solidFill>
              </a:rPr>
              <a:t>dlg</a:t>
            </a:r>
            <a:r>
              <a:rPr lang="en-US" altLang="zh-CN" b="1" dirty="0">
                <a:solidFill>
                  <a:srgbClr val="CCFFFF"/>
                </a:solidFill>
              </a:rPr>
              <a:t>(TRUE, NULL, NULL, OFN_HIDEREADONLY |   </a:t>
            </a:r>
            <a:r>
              <a:rPr lang="en-US" altLang="zh-CN" b="1" dirty="0" err="1">
                <a:solidFill>
                  <a:srgbClr val="CCFFFF"/>
                </a:solidFill>
              </a:rPr>
              <a:t>OFN_OVERWRITEPROMPT,pszFilter</a:t>
            </a:r>
            <a:r>
              <a:rPr lang="en-US" altLang="zh-CN" b="1" dirty="0">
                <a:solidFill>
                  <a:srgbClr val="CCFFFF"/>
                </a:solidFill>
              </a:rPr>
              <a:t>, this);</a:t>
            </a:r>
          </a:p>
          <a:p>
            <a:r>
              <a:rPr lang="en-US" altLang="zh-CN" b="1" dirty="0">
                <a:solidFill>
                  <a:srgbClr val="CCFFFF"/>
                </a:solidFill>
              </a:rPr>
              <a:t>				 // </a:t>
            </a:r>
            <a:r>
              <a:rPr lang="zh-CN" altLang="en-US" b="1" dirty="0">
                <a:solidFill>
                  <a:srgbClr val="CCFFFF"/>
                </a:solidFill>
              </a:rPr>
              <a:t>通过打开按钮时显示的内容</a:t>
            </a:r>
          </a:p>
          <a:p>
            <a:r>
              <a:rPr lang="zh-CN" altLang="en-US" b="1" dirty="0"/>
              <a:t> </a:t>
            </a:r>
            <a:r>
              <a:rPr lang="en-US" altLang="zh-CN" b="1" dirty="0"/>
              <a:t>if (</a:t>
            </a:r>
            <a:r>
              <a:rPr lang="en-US" altLang="zh-CN" b="1" dirty="0" err="1"/>
              <a:t>dlg.DoModal</a:t>
            </a:r>
            <a:r>
              <a:rPr lang="en-US" altLang="zh-CN" b="1" dirty="0"/>
              <a:t>()==IDOK)</a:t>
            </a:r>
          </a:p>
          <a:p>
            <a:r>
              <a:rPr lang="en-US" altLang="zh-CN" b="1" dirty="0"/>
              <a:t> { </a:t>
            </a:r>
            <a:r>
              <a:rPr lang="en-US" altLang="zh-CN" b="1" dirty="0" err="1"/>
              <a:t>m_filename</a:t>
            </a:r>
            <a:r>
              <a:rPr lang="en-US" altLang="zh-CN" b="1" dirty="0"/>
              <a:t> = </a:t>
            </a:r>
            <a:r>
              <a:rPr lang="en-US" altLang="zh-CN" b="1" dirty="0" err="1"/>
              <a:t>dlg.GetFileName</a:t>
            </a:r>
            <a:r>
              <a:rPr lang="en-US" altLang="zh-CN" b="1" dirty="0"/>
              <a:t>();	// </a:t>
            </a:r>
            <a:r>
              <a:rPr lang="zh-CN" altLang="en-US" b="1" dirty="0"/>
              <a:t>获取打开的文件名</a:t>
            </a:r>
          </a:p>
          <a:p>
            <a:r>
              <a:rPr lang="zh-CN" altLang="en-US" b="1" dirty="0"/>
              <a:t>   </a:t>
            </a:r>
            <a:r>
              <a:rPr lang="en-US" altLang="zh-CN" b="1" dirty="0" err="1"/>
              <a:t>m_fileext</a:t>
            </a:r>
            <a:r>
              <a:rPr lang="en-US" altLang="zh-CN" b="1" dirty="0"/>
              <a:t> = </a:t>
            </a:r>
            <a:r>
              <a:rPr lang="en-US" altLang="zh-CN" b="1" dirty="0" err="1"/>
              <a:t>dlg.GetFileExt</a:t>
            </a:r>
            <a:r>
              <a:rPr lang="en-US" altLang="zh-CN" b="1" dirty="0"/>
              <a:t>();  // </a:t>
            </a:r>
            <a:r>
              <a:rPr lang="zh-CN" altLang="en-US" b="1" dirty="0"/>
              <a:t>获取打开的文件扩展名</a:t>
            </a:r>
          </a:p>
          <a:p>
            <a:r>
              <a:rPr lang="zh-CN" altLang="en-US" b="1" dirty="0"/>
              <a:t>   </a:t>
            </a:r>
            <a:r>
              <a:rPr lang="en-US" altLang="zh-CN" b="1" dirty="0" err="1"/>
              <a:t>m_filepath</a:t>
            </a:r>
            <a:r>
              <a:rPr lang="en-US" altLang="zh-CN" b="1" dirty="0"/>
              <a:t> = </a:t>
            </a:r>
            <a:r>
              <a:rPr lang="en-US" altLang="zh-CN" b="1" dirty="0" err="1"/>
              <a:t>dlg.GetPathName</a:t>
            </a:r>
            <a:r>
              <a:rPr lang="en-US" altLang="zh-CN" b="1" dirty="0"/>
              <a:t>(); // </a:t>
            </a:r>
            <a:r>
              <a:rPr lang="zh-CN" altLang="en-US" b="1" dirty="0"/>
              <a:t>获取打开文件的路径</a:t>
            </a:r>
          </a:p>
          <a:p>
            <a:r>
              <a:rPr lang="zh-CN" altLang="en-US" b="1" dirty="0"/>
              <a:t> </a:t>
            </a:r>
            <a:r>
              <a:rPr lang="en-US" altLang="zh-CN" b="1" dirty="0"/>
              <a:t>}</a:t>
            </a:r>
          </a:p>
          <a:p>
            <a:r>
              <a:rPr lang="en-US" altLang="zh-CN" b="1" dirty="0"/>
              <a:t> </a:t>
            </a:r>
            <a:r>
              <a:rPr lang="en-US" altLang="zh-CN" b="1" dirty="0" err="1"/>
              <a:t>UpdateData</a:t>
            </a:r>
            <a:r>
              <a:rPr lang="en-US" altLang="zh-CN" b="1" dirty="0"/>
              <a:t>(FALSE</a:t>
            </a:r>
            <a:r>
              <a:rPr lang="en-US" altLang="zh-CN" b="1" dirty="0" smtClean="0"/>
              <a:t>);</a:t>
            </a:r>
            <a:endParaRPr lang="en-US" altLang="zh-CN" b="1" dirty="0"/>
          </a:p>
        </p:txBody>
      </p:sp>
    </p:spTree>
    <p:extLst>
      <p:ext uri="{BB962C8B-B14F-4D97-AF65-F5344CB8AC3E}">
        <p14:creationId xmlns:p14="http://schemas.microsoft.com/office/powerpoint/2010/main" val="248471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5496" y="461112"/>
            <a:ext cx="9036496" cy="5560176"/>
          </a:xfrm>
          <a:prstGeom prst="rect">
            <a:avLst/>
          </a:prstGeom>
          <a:noFill/>
        </p:spPr>
        <p:txBody>
          <a:bodyPr wrap="square" rtlCol="0">
            <a:spAutoFit/>
          </a:bodyPr>
          <a:lstStyle/>
          <a:p>
            <a:pPr>
              <a:lnSpc>
                <a:spcPts val="3300"/>
              </a:lnSpc>
            </a:pPr>
            <a:r>
              <a:rPr lang="en-US" altLang="zh-CN" b="1" dirty="0" smtClean="0"/>
              <a:t> if </a:t>
            </a:r>
            <a:r>
              <a:rPr lang="en-US" altLang="zh-CN" b="1" dirty="0"/>
              <a:t>(</a:t>
            </a:r>
            <a:r>
              <a:rPr lang="en-US" altLang="zh-CN" b="1" dirty="0" err="1"/>
              <a:t>m_isOpen</a:t>
            </a:r>
            <a:r>
              <a:rPr lang="en-US" altLang="zh-CN" b="1" dirty="0" smtClean="0"/>
              <a:t>)</a:t>
            </a:r>
          </a:p>
          <a:p>
            <a:pPr>
              <a:lnSpc>
                <a:spcPts val="3300"/>
              </a:lnSpc>
            </a:pPr>
            <a:r>
              <a:rPr lang="en-US" altLang="zh-CN" b="1" dirty="0"/>
              <a:t> </a:t>
            </a:r>
            <a:r>
              <a:rPr lang="en-US" altLang="zh-CN" b="1" dirty="0" smtClean="0"/>
              <a:t>{ //</a:t>
            </a:r>
            <a:r>
              <a:rPr lang="zh-CN" altLang="en-US" b="1" dirty="0"/>
              <a:t>如果文件已经打开，则关闭		</a:t>
            </a:r>
          </a:p>
          <a:p>
            <a:pPr>
              <a:lnSpc>
                <a:spcPts val="3300"/>
              </a:lnSpc>
            </a:pPr>
            <a:r>
              <a:rPr lang="zh-CN" altLang="en-US" b="1" dirty="0" smtClean="0"/>
              <a:t>   </a:t>
            </a:r>
            <a:r>
              <a:rPr lang="en-US" altLang="zh-CN" b="1" dirty="0" err="1" smtClean="0">
                <a:solidFill>
                  <a:srgbClr val="CCFFFF"/>
                </a:solidFill>
              </a:rPr>
              <a:t>dwError</a:t>
            </a:r>
            <a:r>
              <a:rPr lang="en-US" altLang="zh-CN" b="1" dirty="0" smtClean="0">
                <a:solidFill>
                  <a:srgbClr val="CCFFFF"/>
                </a:solidFill>
              </a:rPr>
              <a:t> </a:t>
            </a:r>
            <a:r>
              <a:rPr lang="en-US" altLang="zh-CN" b="1" dirty="0">
                <a:solidFill>
                  <a:srgbClr val="CCFFFF"/>
                </a:solidFill>
              </a:rPr>
              <a:t>= </a:t>
            </a:r>
            <a:r>
              <a:rPr lang="en-US" altLang="zh-CN" b="1" dirty="0" err="1">
                <a:solidFill>
                  <a:srgbClr val="CCFFFF"/>
                </a:solidFill>
              </a:rPr>
              <a:t>mciSendCommand</a:t>
            </a:r>
            <a:r>
              <a:rPr lang="en-US" altLang="zh-CN" b="1" dirty="0">
                <a:solidFill>
                  <a:srgbClr val="CCFFFF"/>
                </a:solidFill>
              </a:rPr>
              <a:t>(</a:t>
            </a:r>
            <a:r>
              <a:rPr lang="en-US" altLang="zh-CN" b="1" dirty="0" err="1">
                <a:solidFill>
                  <a:srgbClr val="CCFFFF"/>
                </a:solidFill>
              </a:rPr>
              <a:t>m_MCIDeviceID</a:t>
            </a:r>
            <a:r>
              <a:rPr lang="en-US" altLang="zh-CN" b="1" dirty="0">
                <a:solidFill>
                  <a:srgbClr val="CCFFFF"/>
                </a:solidFill>
              </a:rPr>
              <a:t>, MCI_CLOSE</a:t>
            </a:r>
            <a:r>
              <a:rPr lang="en-US" altLang="zh-CN" b="1" dirty="0" smtClean="0">
                <a:solidFill>
                  <a:srgbClr val="CCFFFF"/>
                </a:solidFill>
              </a:rPr>
              <a:t>,</a:t>
            </a:r>
          </a:p>
          <a:p>
            <a:pPr>
              <a:lnSpc>
                <a:spcPts val="3300"/>
              </a:lnSpc>
            </a:pPr>
            <a:r>
              <a:rPr lang="en-US" altLang="zh-CN" b="1" dirty="0">
                <a:solidFill>
                  <a:srgbClr val="CCFFFF"/>
                </a:solidFill>
              </a:rPr>
              <a:t>	</a:t>
            </a:r>
            <a:r>
              <a:rPr lang="en-US" altLang="zh-CN" b="1" dirty="0" smtClean="0">
                <a:solidFill>
                  <a:srgbClr val="CCFFFF"/>
                </a:solidFill>
              </a:rPr>
              <a:t>			 </a:t>
            </a:r>
            <a:r>
              <a:rPr lang="en-US" altLang="zh-CN" b="1" dirty="0">
                <a:solidFill>
                  <a:srgbClr val="CCFFFF"/>
                </a:solidFill>
              </a:rPr>
              <a:t>0, NULL); // </a:t>
            </a:r>
            <a:r>
              <a:rPr lang="zh-CN" altLang="en-US" b="1" dirty="0">
                <a:solidFill>
                  <a:srgbClr val="CCFFFF"/>
                </a:solidFill>
              </a:rPr>
              <a:t>关闭正在播放的声音</a:t>
            </a:r>
          </a:p>
          <a:p>
            <a:pPr>
              <a:lnSpc>
                <a:spcPts val="3300"/>
              </a:lnSpc>
            </a:pPr>
            <a:r>
              <a:rPr lang="en-US" altLang="zh-CN" b="1" dirty="0" smtClean="0"/>
              <a:t>   if </a:t>
            </a:r>
            <a:r>
              <a:rPr lang="en-US" altLang="zh-CN" b="1" dirty="0"/>
              <a:t>(</a:t>
            </a:r>
            <a:r>
              <a:rPr lang="en-US" altLang="zh-CN" b="1" dirty="0" err="1"/>
              <a:t>dwError</a:t>
            </a:r>
            <a:r>
              <a:rPr lang="en-US" altLang="zh-CN" b="1" dirty="0"/>
              <a:t>)</a:t>
            </a:r>
          </a:p>
          <a:p>
            <a:pPr>
              <a:lnSpc>
                <a:spcPts val="3300"/>
              </a:lnSpc>
            </a:pPr>
            <a:r>
              <a:rPr lang="en-US" altLang="zh-CN" b="1" dirty="0" smtClean="0"/>
              <a:t>  { // </a:t>
            </a:r>
            <a:r>
              <a:rPr lang="zh-CN" altLang="en-US" b="1" dirty="0"/>
              <a:t>如果关闭不成功，则显示出错的原因</a:t>
            </a:r>
          </a:p>
          <a:p>
            <a:pPr>
              <a:lnSpc>
                <a:spcPts val="3300"/>
              </a:lnSpc>
            </a:pPr>
            <a:r>
              <a:rPr lang="en-US" altLang="zh-CN" b="1" dirty="0" smtClean="0">
                <a:solidFill>
                  <a:srgbClr val="FFCCFF"/>
                </a:solidFill>
              </a:rPr>
              <a:t>    if </a:t>
            </a:r>
            <a:r>
              <a:rPr lang="en-US" altLang="zh-CN" b="1" dirty="0">
                <a:solidFill>
                  <a:srgbClr val="FFCCFF"/>
                </a:solidFill>
              </a:rPr>
              <a:t>(</a:t>
            </a:r>
            <a:r>
              <a:rPr lang="en-US" altLang="zh-CN" b="1" dirty="0" err="1">
                <a:solidFill>
                  <a:srgbClr val="FFCCFF"/>
                </a:solidFill>
              </a:rPr>
              <a:t>mciGetErrorString</a:t>
            </a:r>
            <a:r>
              <a:rPr lang="en-US" altLang="zh-CN" b="1" dirty="0">
                <a:solidFill>
                  <a:srgbClr val="FFCCFF"/>
                </a:solidFill>
              </a:rPr>
              <a:t>(</a:t>
            </a:r>
            <a:r>
              <a:rPr lang="en-US" altLang="zh-CN" b="1" dirty="0" err="1">
                <a:solidFill>
                  <a:srgbClr val="FFCCFF"/>
                </a:solidFill>
              </a:rPr>
              <a:t>dwError</a:t>
            </a:r>
            <a:r>
              <a:rPr lang="en-US" altLang="zh-CN" b="1" dirty="0">
                <a:solidFill>
                  <a:srgbClr val="FFCCFF"/>
                </a:solidFill>
              </a:rPr>
              <a:t>, </a:t>
            </a:r>
            <a:r>
              <a:rPr lang="en-US" altLang="zh-CN" b="1" dirty="0" err="1">
                <a:solidFill>
                  <a:srgbClr val="FFCCFF"/>
                </a:solidFill>
              </a:rPr>
              <a:t>szErrorBuf.GetBuffer</a:t>
            </a:r>
            <a:r>
              <a:rPr lang="en-US" altLang="zh-CN" b="1" dirty="0">
                <a:solidFill>
                  <a:srgbClr val="FFCCFF"/>
                </a:solidFill>
              </a:rPr>
              <a:t>(), </a:t>
            </a:r>
            <a:endParaRPr lang="en-US" altLang="zh-CN" b="1" dirty="0" smtClean="0">
              <a:solidFill>
                <a:srgbClr val="FFCCFF"/>
              </a:solidFill>
            </a:endParaRPr>
          </a:p>
          <a:p>
            <a:pPr>
              <a:lnSpc>
                <a:spcPts val="3300"/>
              </a:lnSpc>
            </a:pPr>
            <a:r>
              <a:rPr lang="en-US" altLang="zh-CN" b="1" dirty="0">
                <a:solidFill>
                  <a:srgbClr val="FFCCFF"/>
                </a:solidFill>
              </a:rPr>
              <a:t> </a:t>
            </a:r>
            <a:r>
              <a:rPr lang="en-US" altLang="zh-CN" b="1" dirty="0" smtClean="0">
                <a:solidFill>
                  <a:srgbClr val="FFCCFF"/>
                </a:solidFill>
              </a:rPr>
              <a:t>                                                               MAXERRORLENGTH</a:t>
            </a:r>
            <a:r>
              <a:rPr lang="en-US" altLang="zh-CN" b="1" dirty="0">
                <a:solidFill>
                  <a:srgbClr val="FFCCFF"/>
                </a:solidFill>
              </a:rPr>
              <a:t>))</a:t>
            </a:r>
          </a:p>
          <a:p>
            <a:pPr>
              <a:lnSpc>
                <a:spcPts val="3300"/>
              </a:lnSpc>
            </a:pPr>
            <a:r>
              <a:rPr lang="en-US" altLang="zh-CN" sz="2000" b="1" dirty="0" smtClean="0"/>
              <a:t>          </a:t>
            </a:r>
            <a:r>
              <a:rPr lang="en-US" altLang="zh-CN" sz="2000" b="1" dirty="0" err="1" smtClean="0"/>
              <a:t>MessageBox</a:t>
            </a:r>
            <a:r>
              <a:rPr lang="en-US" altLang="zh-CN" sz="2000" b="1" dirty="0" smtClean="0"/>
              <a:t>(</a:t>
            </a:r>
            <a:r>
              <a:rPr lang="en-US" altLang="zh-CN" sz="2000" b="1" dirty="0" err="1" smtClean="0"/>
              <a:t>szErrorBuf</a:t>
            </a:r>
            <a:r>
              <a:rPr lang="en-US" altLang="zh-CN" sz="2000" b="1" dirty="0"/>
              <a:t>, _T("MCI</a:t>
            </a:r>
            <a:r>
              <a:rPr lang="zh-CN" altLang="en-US" sz="2000" b="1" dirty="0"/>
              <a:t>出错</a:t>
            </a:r>
            <a:r>
              <a:rPr lang="en-US" altLang="zh-CN" sz="2000" b="1" dirty="0"/>
              <a:t>"), MB_ICONWARNING);</a:t>
            </a:r>
          </a:p>
          <a:p>
            <a:pPr>
              <a:lnSpc>
                <a:spcPts val="3300"/>
              </a:lnSpc>
            </a:pPr>
            <a:r>
              <a:rPr lang="en-US" altLang="zh-CN" b="1" dirty="0" smtClean="0"/>
              <a:t>    </a:t>
            </a:r>
            <a:r>
              <a:rPr lang="en-US" altLang="zh-CN" b="1" dirty="0" smtClean="0">
                <a:solidFill>
                  <a:srgbClr val="FFCCFF"/>
                </a:solidFill>
              </a:rPr>
              <a:t>else</a:t>
            </a:r>
            <a:endParaRPr lang="en-US" altLang="zh-CN" b="1" dirty="0">
              <a:solidFill>
                <a:srgbClr val="FFCCFF"/>
              </a:solidFill>
            </a:endParaRPr>
          </a:p>
          <a:p>
            <a:pPr>
              <a:lnSpc>
                <a:spcPts val="3300"/>
              </a:lnSpc>
            </a:pPr>
            <a:r>
              <a:rPr lang="en-US" altLang="zh-CN" sz="2000" b="1" dirty="0" smtClean="0"/>
              <a:t>        </a:t>
            </a:r>
            <a:r>
              <a:rPr lang="en-US" altLang="zh-CN" sz="2000" b="1" dirty="0" err="1" smtClean="0"/>
              <a:t>MessageBox</a:t>
            </a:r>
            <a:r>
              <a:rPr lang="en-US" altLang="zh-CN" sz="2000" b="1" dirty="0"/>
              <a:t>(_T("</a:t>
            </a:r>
            <a:r>
              <a:rPr lang="zh-CN" altLang="en-US" sz="2000" b="1" dirty="0"/>
              <a:t>不明错误标识</a:t>
            </a:r>
            <a:r>
              <a:rPr lang="en-US" altLang="zh-CN" sz="2000" b="1" dirty="0"/>
              <a:t>"),_T("MCI</a:t>
            </a:r>
            <a:r>
              <a:rPr lang="zh-CN" altLang="en-US" sz="2000" b="1" dirty="0"/>
              <a:t>出错</a:t>
            </a:r>
            <a:r>
              <a:rPr lang="en-US" altLang="zh-CN" sz="2000" b="1" dirty="0"/>
              <a:t>"),MB_ICONWARNING);</a:t>
            </a:r>
          </a:p>
          <a:p>
            <a:pPr>
              <a:lnSpc>
                <a:spcPts val="3300"/>
              </a:lnSpc>
            </a:pPr>
            <a:r>
              <a:rPr lang="en-US" altLang="zh-CN" b="1" dirty="0" smtClean="0"/>
              <a:t>   }</a:t>
            </a:r>
            <a:endParaRPr lang="en-US" altLang="zh-CN" b="1" dirty="0"/>
          </a:p>
          <a:p>
            <a:pPr>
              <a:lnSpc>
                <a:spcPts val="3300"/>
              </a:lnSpc>
            </a:pPr>
            <a:r>
              <a:rPr lang="en-US" altLang="zh-CN" b="1" dirty="0" smtClean="0"/>
              <a:t> }</a:t>
            </a:r>
            <a:endParaRPr lang="en-US" altLang="zh-CN" b="1" dirty="0"/>
          </a:p>
        </p:txBody>
      </p:sp>
    </p:spTree>
    <p:extLst>
      <p:ext uri="{BB962C8B-B14F-4D97-AF65-F5344CB8AC3E}">
        <p14:creationId xmlns:p14="http://schemas.microsoft.com/office/powerpoint/2010/main" val="10676530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DEB74A0-5DE7-4E14-B252-38BFADF708AE}" type="slidenum">
              <a:rPr lang="en-US" altLang="zh-CN" smtClean="0"/>
              <a:pPr/>
              <a:t>17</a:t>
            </a:fld>
            <a:endParaRPr lang="en-US" altLang="zh-CN"/>
          </a:p>
        </p:txBody>
      </p:sp>
      <p:sp>
        <p:nvSpPr>
          <p:cNvPr id="5" name="文本框 4"/>
          <p:cNvSpPr txBox="1"/>
          <p:nvPr/>
        </p:nvSpPr>
        <p:spPr>
          <a:xfrm>
            <a:off x="35496" y="44624"/>
            <a:ext cx="9036496" cy="6673943"/>
          </a:xfrm>
          <a:prstGeom prst="rect">
            <a:avLst/>
          </a:prstGeom>
          <a:noFill/>
        </p:spPr>
        <p:txBody>
          <a:bodyPr wrap="square" rtlCol="0">
            <a:spAutoFit/>
          </a:bodyPr>
          <a:lstStyle/>
          <a:p>
            <a:pPr>
              <a:lnSpc>
                <a:spcPct val="150000"/>
              </a:lnSpc>
            </a:pPr>
            <a:r>
              <a:rPr lang="en-US" altLang="zh-CN" b="1" dirty="0" smtClean="0"/>
              <a:t> // </a:t>
            </a:r>
            <a:r>
              <a:rPr lang="zh-CN" altLang="en-US" b="1" dirty="0" smtClean="0"/>
              <a:t>获取打开文件的后辍，并根据后辍决定相应的打开类型</a:t>
            </a:r>
          </a:p>
          <a:p>
            <a:pPr>
              <a:lnSpc>
                <a:spcPct val="150000"/>
              </a:lnSpc>
            </a:pPr>
            <a:r>
              <a:rPr lang="en-US" altLang="zh-CN" b="1" dirty="0" smtClean="0">
                <a:solidFill>
                  <a:srgbClr val="FFCCFF"/>
                </a:solidFill>
              </a:rPr>
              <a:t> if (!_</a:t>
            </a:r>
            <a:r>
              <a:rPr lang="en-US" altLang="zh-CN" b="1" dirty="0" err="1" smtClean="0">
                <a:solidFill>
                  <a:srgbClr val="FFCCFF"/>
                </a:solidFill>
              </a:rPr>
              <a:t>tcscmp</a:t>
            </a:r>
            <a:r>
              <a:rPr lang="en-US" altLang="zh-CN" b="1" dirty="0" smtClean="0">
                <a:solidFill>
                  <a:srgbClr val="FFCCFF"/>
                </a:solidFill>
              </a:rPr>
              <a:t>( _T("mp3"),</a:t>
            </a:r>
            <a:r>
              <a:rPr lang="en-US" altLang="zh-CN" b="1" dirty="0" err="1" smtClean="0">
                <a:solidFill>
                  <a:srgbClr val="FFCCFF"/>
                </a:solidFill>
              </a:rPr>
              <a:t>m_fileext</a:t>
            </a:r>
            <a:r>
              <a:rPr lang="en-US" altLang="zh-CN" b="1" dirty="0" smtClean="0">
                <a:solidFill>
                  <a:srgbClr val="FFCCFF"/>
                </a:solidFill>
              </a:rPr>
              <a:t>)) 		// </a:t>
            </a:r>
            <a:r>
              <a:rPr lang="zh-CN" altLang="en-US" b="1" dirty="0" smtClean="0">
                <a:solidFill>
                  <a:srgbClr val="FFCCFF"/>
                </a:solidFill>
              </a:rPr>
              <a:t>当后辍为</a:t>
            </a:r>
            <a:r>
              <a:rPr lang="en-US" altLang="zh-CN" b="1" dirty="0" smtClean="0">
                <a:solidFill>
                  <a:srgbClr val="FFCCFF"/>
                </a:solidFill>
              </a:rPr>
              <a:t>mp3</a:t>
            </a:r>
            <a:r>
              <a:rPr lang="zh-CN" altLang="en-US" b="1" dirty="0" smtClean="0">
                <a:solidFill>
                  <a:srgbClr val="FFCCFF"/>
                </a:solidFill>
              </a:rPr>
              <a:t>时</a:t>
            </a:r>
          </a:p>
          <a:p>
            <a:pPr>
              <a:lnSpc>
                <a:spcPct val="150000"/>
              </a:lnSpc>
            </a:pPr>
            <a:r>
              <a:rPr lang="zh-CN" altLang="en-US" b="1" dirty="0" smtClean="0">
                <a:solidFill>
                  <a:srgbClr val="FFCCFF"/>
                </a:solidFill>
              </a:rPr>
              <a:t>     </a:t>
            </a:r>
            <a:r>
              <a:rPr lang="en-US" altLang="zh-CN" b="1" dirty="0" err="1" smtClean="0">
                <a:solidFill>
                  <a:srgbClr val="FFCCFF"/>
                </a:solidFill>
              </a:rPr>
              <a:t>mciOpenParms.lpstrDeviceType</a:t>
            </a:r>
            <a:r>
              <a:rPr lang="en-US" altLang="zh-CN" b="1" dirty="0" smtClean="0">
                <a:solidFill>
                  <a:srgbClr val="FFCCFF"/>
                </a:solidFill>
              </a:rPr>
              <a:t> = _T("</a:t>
            </a:r>
            <a:r>
              <a:rPr lang="en-US" altLang="zh-CN" b="1" dirty="0" err="1" smtClean="0">
                <a:solidFill>
                  <a:srgbClr val="FFCCFF"/>
                </a:solidFill>
              </a:rPr>
              <a:t>mpegvideo</a:t>
            </a:r>
            <a:r>
              <a:rPr lang="en-US" altLang="zh-CN" b="1" dirty="0" smtClean="0">
                <a:solidFill>
                  <a:srgbClr val="FFCCFF"/>
                </a:solidFill>
              </a:rPr>
              <a:t>");</a:t>
            </a:r>
          </a:p>
          <a:p>
            <a:pPr>
              <a:lnSpc>
                <a:spcPct val="150000"/>
              </a:lnSpc>
            </a:pPr>
            <a:r>
              <a:rPr lang="en-US" altLang="zh-CN" b="1" dirty="0" smtClean="0">
                <a:solidFill>
                  <a:srgbClr val="FFCCFF"/>
                </a:solidFill>
              </a:rPr>
              <a:t> else if (!_</a:t>
            </a:r>
            <a:r>
              <a:rPr lang="en-US" altLang="zh-CN" b="1" dirty="0" err="1" smtClean="0">
                <a:solidFill>
                  <a:srgbClr val="FFCCFF"/>
                </a:solidFill>
              </a:rPr>
              <a:t>tcscmp</a:t>
            </a:r>
            <a:r>
              <a:rPr lang="en-US" altLang="zh-CN" b="1" dirty="0" smtClean="0">
                <a:solidFill>
                  <a:srgbClr val="FFCCFF"/>
                </a:solidFill>
              </a:rPr>
              <a:t>( _T("wav"), </a:t>
            </a:r>
            <a:r>
              <a:rPr lang="en-US" altLang="zh-CN" b="1" dirty="0" err="1" smtClean="0">
                <a:solidFill>
                  <a:srgbClr val="FFCCFF"/>
                </a:solidFill>
              </a:rPr>
              <a:t>m_fileext</a:t>
            </a:r>
            <a:r>
              <a:rPr lang="en-US" altLang="zh-CN" b="1" dirty="0" smtClean="0">
                <a:solidFill>
                  <a:srgbClr val="FFCCFF"/>
                </a:solidFill>
              </a:rPr>
              <a:t>)) 		// </a:t>
            </a:r>
            <a:r>
              <a:rPr lang="zh-CN" altLang="en-US" b="1" dirty="0" smtClean="0">
                <a:solidFill>
                  <a:srgbClr val="FFCCFF"/>
                </a:solidFill>
              </a:rPr>
              <a:t>当后辍为</a:t>
            </a:r>
            <a:r>
              <a:rPr lang="en-US" altLang="zh-CN" b="1" dirty="0" smtClean="0">
                <a:solidFill>
                  <a:srgbClr val="FFCCFF"/>
                </a:solidFill>
              </a:rPr>
              <a:t>wav</a:t>
            </a:r>
            <a:r>
              <a:rPr lang="zh-CN" altLang="en-US" b="1" dirty="0" smtClean="0">
                <a:solidFill>
                  <a:srgbClr val="FFCCFF"/>
                </a:solidFill>
              </a:rPr>
              <a:t>时</a:t>
            </a:r>
          </a:p>
          <a:p>
            <a:pPr>
              <a:lnSpc>
                <a:spcPct val="150000"/>
              </a:lnSpc>
            </a:pPr>
            <a:r>
              <a:rPr lang="zh-CN" altLang="en-US" b="1" dirty="0" smtClean="0">
                <a:solidFill>
                  <a:srgbClr val="FFCCFF"/>
                </a:solidFill>
              </a:rPr>
              <a:t>     </a:t>
            </a:r>
            <a:r>
              <a:rPr lang="en-US" altLang="zh-CN" b="1" dirty="0" err="1" smtClean="0">
                <a:solidFill>
                  <a:srgbClr val="FFCCFF"/>
                </a:solidFill>
              </a:rPr>
              <a:t>mciOpenParms.lpstrDeviceType</a:t>
            </a:r>
            <a:r>
              <a:rPr lang="en-US" altLang="zh-CN" b="1" dirty="0" smtClean="0">
                <a:solidFill>
                  <a:srgbClr val="FFCCFF"/>
                </a:solidFill>
              </a:rPr>
              <a:t>= _T("</a:t>
            </a:r>
            <a:r>
              <a:rPr lang="en-US" altLang="zh-CN" b="1" dirty="0" err="1" smtClean="0">
                <a:solidFill>
                  <a:srgbClr val="FFCCFF"/>
                </a:solidFill>
              </a:rPr>
              <a:t>waveaudio</a:t>
            </a:r>
            <a:r>
              <a:rPr lang="en-US" altLang="zh-CN" b="1" dirty="0" smtClean="0">
                <a:solidFill>
                  <a:srgbClr val="FFCCFF"/>
                </a:solidFill>
              </a:rPr>
              <a:t>");</a:t>
            </a:r>
          </a:p>
          <a:p>
            <a:pPr>
              <a:lnSpc>
                <a:spcPct val="150000"/>
              </a:lnSpc>
            </a:pPr>
            <a:r>
              <a:rPr lang="en-US" altLang="zh-CN" b="1" dirty="0" smtClean="0">
                <a:solidFill>
                  <a:srgbClr val="FFCCFF"/>
                </a:solidFill>
              </a:rPr>
              <a:t> else if(!_</a:t>
            </a:r>
            <a:r>
              <a:rPr lang="en-US" altLang="zh-CN" b="1" dirty="0" err="1" smtClean="0">
                <a:solidFill>
                  <a:srgbClr val="FFCCFF"/>
                </a:solidFill>
              </a:rPr>
              <a:t>tcscmp</a:t>
            </a:r>
            <a:r>
              <a:rPr lang="en-US" altLang="zh-CN" b="1" dirty="0" smtClean="0">
                <a:solidFill>
                  <a:srgbClr val="FFCCFF"/>
                </a:solidFill>
              </a:rPr>
              <a:t>(_T("mid"), </a:t>
            </a:r>
            <a:r>
              <a:rPr lang="en-US" altLang="zh-CN" b="1" dirty="0" err="1" smtClean="0">
                <a:solidFill>
                  <a:srgbClr val="FFCCFF"/>
                </a:solidFill>
              </a:rPr>
              <a:t>m_fileext</a:t>
            </a:r>
            <a:r>
              <a:rPr lang="en-US" altLang="zh-CN" b="1" dirty="0" smtClean="0">
                <a:solidFill>
                  <a:srgbClr val="FFCCFF"/>
                </a:solidFill>
              </a:rPr>
              <a:t>)) 		// </a:t>
            </a:r>
            <a:r>
              <a:rPr lang="zh-CN" altLang="en-US" b="1" dirty="0" smtClean="0">
                <a:solidFill>
                  <a:srgbClr val="FFCCFF"/>
                </a:solidFill>
              </a:rPr>
              <a:t>当后辍为</a:t>
            </a:r>
            <a:r>
              <a:rPr lang="en-US" altLang="zh-CN" b="1" dirty="0" smtClean="0">
                <a:solidFill>
                  <a:srgbClr val="FFCCFF"/>
                </a:solidFill>
              </a:rPr>
              <a:t>mid</a:t>
            </a:r>
            <a:r>
              <a:rPr lang="zh-CN" altLang="en-US" b="1" dirty="0" smtClean="0">
                <a:solidFill>
                  <a:srgbClr val="FFCCFF"/>
                </a:solidFill>
              </a:rPr>
              <a:t>时</a:t>
            </a:r>
          </a:p>
          <a:p>
            <a:pPr>
              <a:lnSpc>
                <a:spcPct val="150000"/>
              </a:lnSpc>
            </a:pPr>
            <a:r>
              <a:rPr lang="zh-CN" altLang="en-US" b="1" dirty="0" smtClean="0">
                <a:solidFill>
                  <a:srgbClr val="FFCCFF"/>
                </a:solidFill>
              </a:rPr>
              <a:t>     </a:t>
            </a:r>
            <a:r>
              <a:rPr lang="en-US" altLang="zh-CN" b="1" dirty="0" err="1" smtClean="0">
                <a:solidFill>
                  <a:srgbClr val="FFCCFF"/>
                </a:solidFill>
              </a:rPr>
              <a:t>mciOpenParms.lpstrDeviceType</a:t>
            </a:r>
            <a:r>
              <a:rPr lang="en-US" altLang="zh-CN" b="1" dirty="0" smtClean="0">
                <a:solidFill>
                  <a:srgbClr val="FFCCFF"/>
                </a:solidFill>
              </a:rPr>
              <a:t> = _T("sequencer");</a:t>
            </a:r>
          </a:p>
          <a:p>
            <a:pPr>
              <a:lnSpc>
                <a:spcPct val="150000"/>
              </a:lnSpc>
            </a:pPr>
            <a:r>
              <a:rPr lang="en-US" altLang="zh-CN" b="1" dirty="0" smtClean="0">
                <a:solidFill>
                  <a:srgbClr val="CCFFFF"/>
                </a:solidFill>
              </a:rPr>
              <a:t> </a:t>
            </a:r>
            <a:r>
              <a:rPr lang="en-US" altLang="zh-CN" b="1" dirty="0" err="1" smtClean="0">
                <a:solidFill>
                  <a:srgbClr val="CCFFFF"/>
                </a:solidFill>
              </a:rPr>
              <a:t>mciOpenParms.lpstrElementName</a:t>
            </a:r>
            <a:r>
              <a:rPr lang="en-US" altLang="zh-CN" b="1" dirty="0" smtClean="0">
                <a:solidFill>
                  <a:srgbClr val="CCFFFF"/>
                </a:solidFill>
              </a:rPr>
              <a:t> = </a:t>
            </a:r>
            <a:r>
              <a:rPr lang="en-US" altLang="zh-CN" b="1" dirty="0" err="1" smtClean="0">
                <a:solidFill>
                  <a:srgbClr val="CCFFFF"/>
                </a:solidFill>
              </a:rPr>
              <a:t>m_filepath</a:t>
            </a:r>
            <a:r>
              <a:rPr lang="en-US" altLang="zh-CN" b="1" dirty="0" smtClean="0">
                <a:solidFill>
                  <a:srgbClr val="CCFFFF"/>
                </a:solidFill>
              </a:rPr>
              <a:t>; </a:t>
            </a:r>
          </a:p>
          <a:p>
            <a:pPr>
              <a:lnSpc>
                <a:spcPct val="150000"/>
              </a:lnSpc>
            </a:pPr>
            <a:r>
              <a:rPr lang="en-US" altLang="zh-CN" b="1" dirty="0" smtClean="0">
                <a:solidFill>
                  <a:srgbClr val="CCFFFF"/>
                </a:solidFill>
              </a:rPr>
              <a:t>		// </a:t>
            </a:r>
            <a:r>
              <a:rPr lang="zh-CN" altLang="en-US" b="1" dirty="0" smtClean="0">
                <a:solidFill>
                  <a:srgbClr val="CCFFFF"/>
                </a:solidFill>
              </a:rPr>
              <a:t>将打开路径存入</a:t>
            </a:r>
            <a:r>
              <a:rPr lang="en-US" altLang="zh-CN" b="1" dirty="0" err="1" smtClean="0">
                <a:solidFill>
                  <a:srgbClr val="CCFFFF"/>
                </a:solidFill>
              </a:rPr>
              <a:t>mciOpenParms</a:t>
            </a:r>
            <a:r>
              <a:rPr lang="zh-CN" altLang="en-US" b="1" dirty="0" smtClean="0">
                <a:solidFill>
                  <a:srgbClr val="CCFFFF"/>
                </a:solidFill>
              </a:rPr>
              <a:t>结构体中</a:t>
            </a:r>
          </a:p>
          <a:p>
            <a:pPr>
              <a:lnSpc>
                <a:spcPct val="150000"/>
              </a:lnSpc>
            </a:pPr>
            <a:r>
              <a:rPr lang="zh-CN" altLang="en-US" b="1" dirty="0" smtClean="0">
                <a:solidFill>
                  <a:srgbClr val="00FF00"/>
                </a:solidFill>
              </a:rPr>
              <a:t> </a:t>
            </a:r>
            <a:r>
              <a:rPr lang="en-US" altLang="zh-CN" b="1" dirty="0" err="1" smtClean="0">
                <a:solidFill>
                  <a:srgbClr val="00FF00"/>
                </a:solidFill>
              </a:rPr>
              <a:t>dwError</a:t>
            </a:r>
            <a:r>
              <a:rPr lang="en-US" altLang="zh-CN" b="1" dirty="0" smtClean="0">
                <a:solidFill>
                  <a:srgbClr val="00FF00"/>
                </a:solidFill>
              </a:rPr>
              <a:t> = </a:t>
            </a:r>
            <a:r>
              <a:rPr lang="en-US" altLang="zh-CN" b="1" dirty="0" err="1" smtClean="0">
                <a:solidFill>
                  <a:srgbClr val="00FF00"/>
                </a:solidFill>
              </a:rPr>
              <a:t>mciSendCommand</a:t>
            </a:r>
            <a:r>
              <a:rPr lang="en-US" altLang="zh-CN" b="1" dirty="0" smtClean="0">
                <a:solidFill>
                  <a:srgbClr val="00FF00"/>
                </a:solidFill>
              </a:rPr>
              <a:t>(0,MCI_OPEN,</a:t>
            </a:r>
          </a:p>
          <a:p>
            <a:pPr>
              <a:lnSpc>
                <a:spcPct val="150000"/>
              </a:lnSpc>
            </a:pPr>
            <a:r>
              <a:rPr lang="en-US" altLang="zh-CN" b="1" dirty="0" smtClean="0">
                <a:solidFill>
                  <a:srgbClr val="00FF00"/>
                </a:solidFill>
              </a:rPr>
              <a:t>                      MCI_OPEN_TYPE|MCI_OPEN_ELEMENT,</a:t>
            </a:r>
          </a:p>
          <a:p>
            <a:pPr>
              <a:lnSpc>
                <a:spcPct val="150000"/>
              </a:lnSpc>
            </a:pPr>
            <a:r>
              <a:rPr lang="en-US" altLang="zh-CN" b="1" dirty="0" smtClean="0">
                <a:solidFill>
                  <a:srgbClr val="00FF00"/>
                </a:solidFill>
              </a:rPr>
              <a:t>                      (DWORD)(LPVOID)&amp;</a:t>
            </a:r>
            <a:r>
              <a:rPr lang="en-US" altLang="zh-CN" b="1" dirty="0" err="1" smtClean="0">
                <a:solidFill>
                  <a:srgbClr val="00FF00"/>
                </a:solidFill>
              </a:rPr>
              <a:t>mciOpenParms</a:t>
            </a:r>
            <a:r>
              <a:rPr lang="en-US" altLang="zh-CN" b="1" dirty="0" smtClean="0">
                <a:solidFill>
                  <a:srgbClr val="00FF00"/>
                </a:solidFill>
              </a:rPr>
              <a:t>);</a:t>
            </a:r>
            <a:endParaRPr lang="en-US" altLang="zh-CN" b="1" dirty="0">
              <a:solidFill>
                <a:srgbClr val="00FF00"/>
              </a:solidFill>
            </a:endParaRPr>
          </a:p>
        </p:txBody>
      </p:sp>
    </p:spTree>
    <p:extLst>
      <p:ext uri="{BB962C8B-B14F-4D97-AF65-F5344CB8AC3E}">
        <p14:creationId xmlns:p14="http://schemas.microsoft.com/office/powerpoint/2010/main" val="33042878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5496" y="116632"/>
            <a:ext cx="9036496" cy="6196568"/>
          </a:xfrm>
          <a:prstGeom prst="rect">
            <a:avLst/>
          </a:prstGeom>
          <a:noFill/>
        </p:spPr>
        <p:txBody>
          <a:bodyPr wrap="square" rtlCol="0">
            <a:spAutoFit/>
          </a:bodyPr>
          <a:lstStyle/>
          <a:p>
            <a:pPr>
              <a:lnSpc>
                <a:spcPts val="2800"/>
              </a:lnSpc>
            </a:pPr>
            <a:r>
              <a:rPr lang="en-US" altLang="zh-CN" b="1" dirty="0" smtClean="0"/>
              <a:t>if </a:t>
            </a:r>
            <a:r>
              <a:rPr lang="en-US" altLang="zh-CN" b="1" dirty="0"/>
              <a:t>(</a:t>
            </a:r>
            <a:r>
              <a:rPr lang="en-US" altLang="zh-CN" b="1" dirty="0" err="1"/>
              <a:t>dwError</a:t>
            </a:r>
            <a:r>
              <a:rPr lang="en-US" altLang="zh-CN" b="1" dirty="0"/>
              <a:t>)</a:t>
            </a:r>
          </a:p>
          <a:p>
            <a:pPr>
              <a:lnSpc>
                <a:spcPts val="2800"/>
              </a:lnSpc>
            </a:pPr>
            <a:r>
              <a:rPr lang="en-US" altLang="zh-CN" b="1" dirty="0" smtClean="0"/>
              <a:t> { //</a:t>
            </a:r>
            <a:r>
              <a:rPr lang="zh-CN" altLang="en-US" b="1" dirty="0"/>
              <a:t>如果打开不成功，则显示出错的原因		</a:t>
            </a:r>
          </a:p>
          <a:p>
            <a:pPr>
              <a:lnSpc>
                <a:spcPts val="2800"/>
              </a:lnSpc>
            </a:pPr>
            <a:r>
              <a:rPr lang="en-US" altLang="zh-CN" b="1" dirty="0" smtClean="0"/>
              <a:t>   </a:t>
            </a:r>
            <a:r>
              <a:rPr lang="en-US" altLang="zh-CN" b="1" dirty="0" smtClean="0">
                <a:solidFill>
                  <a:schemeClr val="tx1">
                    <a:lumMod val="20000"/>
                    <a:lumOff val="80000"/>
                  </a:schemeClr>
                </a:solidFill>
              </a:rPr>
              <a:t>if </a:t>
            </a:r>
            <a:r>
              <a:rPr lang="en-US" altLang="zh-CN" b="1" dirty="0">
                <a:solidFill>
                  <a:schemeClr val="tx1">
                    <a:lumMod val="20000"/>
                    <a:lumOff val="80000"/>
                  </a:schemeClr>
                </a:solidFill>
              </a:rPr>
              <a:t>(</a:t>
            </a:r>
            <a:r>
              <a:rPr lang="en-US" altLang="zh-CN" b="1" dirty="0" err="1">
                <a:solidFill>
                  <a:schemeClr val="tx1">
                    <a:lumMod val="20000"/>
                    <a:lumOff val="80000"/>
                  </a:schemeClr>
                </a:solidFill>
              </a:rPr>
              <a:t>mciGetErrorString</a:t>
            </a:r>
            <a:r>
              <a:rPr lang="en-US" altLang="zh-CN" b="1" dirty="0">
                <a:solidFill>
                  <a:schemeClr val="tx1">
                    <a:lumMod val="20000"/>
                    <a:lumOff val="80000"/>
                  </a:schemeClr>
                </a:solidFill>
              </a:rPr>
              <a:t>(</a:t>
            </a:r>
            <a:r>
              <a:rPr lang="en-US" altLang="zh-CN" b="1" dirty="0" err="1">
                <a:solidFill>
                  <a:schemeClr val="tx1">
                    <a:lumMod val="20000"/>
                    <a:lumOff val="80000"/>
                  </a:schemeClr>
                </a:solidFill>
              </a:rPr>
              <a:t>dwError</a:t>
            </a:r>
            <a:r>
              <a:rPr lang="en-US" altLang="zh-CN" b="1" dirty="0">
                <a:solidFill>
                  <a:schemeClr val="tx1">
                    <a:lumMod val="20000"/>
                    <a:lumOff val="80000"/>
                  </a:schemeClr>
                </a:solidFill>
              </a:rPr>
              <a:t>, </a:t>
            </a:r>
            <a:r>
              <a:rPr lang="en-US" altLang="zh-CN" b="1" dirty="0" err="1">
                <a:solidFill>
                  <a:schemeClr val="tx1">
                    <a:lumMod val="20000"/>
                    <a:lumOff val="80000"/>
                  </a:schemeClr>
                </a:solidFill>
              </a:rPr>
              <a:t>szErrorBuf.GetBuffer</a:t>
            </a:r>
            <a:r>
              <a:rPr lang="en-US" altLang="zh-CN" b="1" dirty="0" smtClean="0">
                <a:solidFill>
                  <a:schemeClr val="tx1">
                    <a:lumMod val="20000"/>
                    <a:lumOff val="80000"/>
                  </a:schemeClr>
                </a:solidFill>
              </a:rPr>
              <a:t>(),</a:t>
            </a:r>
          </a:p>
          <a:p>
            <a:pPr>
              <a:lnSpc>
                <a:spcPts val="2800"/>
              </a:lnSpc>
            </a:pPr>
            <a:r>
              <a:rPr lang="en-US" altLang="zh-CN" b="1" dirty="0">
                <a:solidFill>
                  <a:schemeClr val="tx1">
                    <a:lumMod val="20000"/>
                    <a:lumOff val="80000"/>
                  </a:schemeClr>
                </a:solidFill>
              </a:rPr>
              <a:t> </a:t>
            </a:r>
            <a:r>
              <a:rPr lang="en-US" altLang="zh-CN" b="1" dirty="0" smtClean="0">
                <a:solidFill>
                  <a:schemeClr val="tx1">
                    <a:lumMod val="20000"/>
                    <a:lumOff val="80000"/>
                  </a:schemeClr>
                </a:solidFill>
              </a:rPr>
              <a:t>                                                               MAXERRORLENGTH</a:t>
            </a:r>
            <a:r>
              <a:rPr lang="en-US" altLang="zh-CN" b="1" dirty="0">
                <a:solidFill>
                  <a:schemeClr val="tx1">
                    <a:lumMod val="20000"/>
                    <a:lumOff val="80000"/>
                  </a:schemeClr>
                </a:solidFill>
              </a:rPr>
              <a:t>))</a:t>
            </a:r>
          </a:p>
          <a:p>
            <a:pPr>
              <a:lnSpc>
                <a:spcPts val="2800"/>
              </a:lnSpc>
            </a:pPr>
            <a:r>
              <a:rPr lang="en-US" altLang="zh-CN" b="1" dirty="0" smtClean="0"/>
              <a:t>     </a:t>
            </a:r>
            <a:r>
              <a:rPr lang="en-US" altLang="zh-CN" sz="2200" b="1" dirty="0" err="1" smtClean="0"/>
              <a:t>MessageBox</a:t>
            </a:r>
            <a:r>
              <a:rPr lang="en-US" altLang="zh-CN" sz="2200" b="1" dirty="0" smtClean="0"/>
              <a:t>(</a:t>
            </a:r>
            <a:r>
              <a:rPr lang="en-US" altLang="zh-CN" sz="2200" b="1" dirty="0" err="1" smtClean="0"/>
              <a:t>szErrorBuf</a:t>
            </a:r>
            <a:r>
              <a:rPr lang="en-US" altLang="zh-CN" sz="2200" b="1" dirty="0"/>
              <a:t>, _T("MCI</a:t>
            </a:r>
            <a:r>
              <a:rPr lang="zh-CN" altLang="en-US" sz="2200" b="1" dirty="0"/>
              <a:t>出错</a:t>
            </a:r>
            <a:r>
              <a:rPr lang="en-US" altLang="zh-CN" sz="2200" b="1" dirty="0"/>
              <a:t>"),MB_ICONWARNING);</a:t>
            </a:r>
          </a:p>
          <a:p>
            <a:pPr>
              <a:lnSpc>
                <a:spcPts val="2800"/>
              </a:lnSpc>
            </a:pPr>
            <a:r>
              <a:rPr lang="en-US" altLang="zh-CN" b="1" dirty="0" smtClean="0">
                <a:solidFill>
                  <a:schemeClr val="tx1">
                    <a:lumMod val="20000"/>
                    <a:lumOff val="80000"/>
                  </a:schemeClr>
                </a:solidFill>
              </a:rPr>
              <a:t>   else </a:t>
            </a:r>
            <a:endParaRPr lang="en-US" altLang="zh-CN" b="1" dirty="0">
              <a:solidFill>
                <a:schemeClr val="tx1">
                  <a:lumMod val="20000"/>
                  <a:lumOff val="80000"/>
                </a:schemeClr>
              </a:solidFill>
            </a:endParaRPr>
          </a:p>
          <a:p>
            <a:pPr>
              <a:lnSpc>
                <a:spcPts val="2800"/>
              </a:lnSpc>
            </a:pPr>
            <a:r>
              <a:rPr lang="en-US" altLang="zh-CN" b="1" dirty="0" smtClean="0"/>
              <a:t>     </a:t>
            </a:r>
            <a:r>
              <a:rPr lang="en-US" altLang="zh-CN" sz="2000" b="1" dirty="0" err="1" smtClean="0"/>
              <a:t>MessageBox</a:t>
            </a:r>
            <a:r>
              <a:rPr lang="en-US" altLang="zh-CN" sz="2000" b="1" dirty="0"/>
              <a:t>(_T("</a:t>
            </a:r>
            <a:r>
              <a:rPr lang="zh-CN" altLang="en-US" sz="2000" b="1" dirty="0"/>
              <a:t>不明错误标识</a:t>
            </a:r>
            <a:r>
              <a:rPr lang="en-US" altLang="zh-CN" sz="2000" b="1" dirty="0"/>
              <a:t>"), _T("MCI</a:t>
            </a:r>
            <a:r>
              <a:rPr lang="zh-CN" altLang="en-US" sz="2000" b="1" dirty="0"/>
              <a:t>出错</a:t>
            </a:r>
            <a:r>
              <a:rPr lang="en-US" altLang="zh-CN" sz="2000" b="1" dirty="0"/>
              <a:t>"),MB_ICONWARNING);</a:t>
            </a:r>
          </a:p>
          <a:p>
            <a:pPr>
              <a:lnSpc>
                <a:spcPts val="2800"/>
              </a:lnSpc>
            </a:pPr>
            <a:r>
              <a:rPr lang="en-US" altLang="zh-CN" b="1" dirty="0" smtClean="0"/>
              <a:t>   return</a:t>
            </a:r>
            <a:r>
              <a:rPr lang="en-US" altLang="zh-CN" b="1" dirty="0"/>
              <a:t>;</a:t>
            </a:r>
          </a:p>
          <a:p>
            <a:pPr>
              <a:lnSpc>
                <a:spcPts val="2800"/>
              </a:lnSpc>
            </a:pPr>
            <a:r>
              <a:rPr lang="en-US" altLang="zh-CN" b="1" dirty="0" smtClean="0"/>
              <a:t> }</a:t>
            </a:r>
            <a:endParaRPr lang="en-US" altLang="zh-CN" b="1" dirty="0"/>
          </a:p>
          <a:p>
            <a:pPr>
              <a:lnSpc>
                <a:spcPts val="2800"/>
              </a:lnSpc>
            </a:pPr>
            <a:r>
              <a:rPr lang="en-US" altLang="zh-CN" b="1" dirty="0" smtClean="0"/>
              <a:t> </a:t>
            </a:r>
            <a:r>
              <a:rPr lang="en-US" altLang="zh-CN" b="1" dirty="0" err="1" smtClean="0"/>
              <a:t>m_MCIDeviceID</a:t>
            </a:r>
            <a:r>
              <a:rPr lang="en-US" altLang="zh-CN" b="1" dirty="0" smtClean="0"/>
              <a:t> </a:t>
            </a:r>
            <a:r>
              <a:rPr lang="en-US" altLang="zh-CN" b="1" dirty="0"/>
              <a:t>= </a:t>
            </a:r>
            <a:r>
              <a:rPr lang="en-US" altLang="zh-CN" b="1" dirty="0" err="1"/>
              <a:t>mciOpenParms.wDeviceID</a:t>
            </a:r>
            <a:r>
              <a:rPr lang="en-US" altLang="zh-CN" b="1" dirty="0" smtClean="0"/>
              <a:t>;</a:t>
            </a:r>
          </a:p>
          <a:p>
            <a:pPr>
              <a:lnSpc>
                <a:spcPts val="2800"/>
              </a:lnSpc>
            </a:pPr>
            <a:r>
              <a:rPr lang="en-US" altLang="zh-CN" b="1" dirty="0"/>
              <a:t>	</a:t>
            </a:r>
            <a:r>
              <a:rPr lang="en-US" altLang="zh-CN" b="1" dirty="0" smtClean="0"/>
              <a:t>	//</a:t>
            </a:r>
            <a:r>
              <a:rPr lang="zh-CN" altLang="en-US" b="1" dirty="0"/>
              <a:t>将获取的设备</a:t>
            </a:r>
            <a:r>
              <a:rPr lang="en-US" altLang="zh-CN" b="1" dirty="0"/>
              <a:t>ID</a:t>
            </a:r>
            <a:r>
              <a:rPr lang="zh-CN" altLang="en-US" b="1" dirty="0"/>
              <a:t>值赋给全局变量</a:t>
            </a:r>
            <a:r>
              <a:rPr lang="en-US" altLang="zh-CN" b="1" dirty="0" err="1"/>
              <a:t>m_MCIDeviceID</a:t>
            </a:r>
            <a:endParaRPr lang="en-US" altLang="zh-CN" b="1" dirty="0"/>
          </a:p>
          <a:p>
            <a:pPr>
              <a:lnSpc>
                <a:spcPts val="2800"/>
              </a:lnSpc>
            </a:pPr>
            <a:r>
              <a:rPr lang="en-US" altLang="zh-CN" b="1" dirty="0" smtClean="0"/>
              <a:t> </a:t>
            </a:r>
            <a:r>
              <a:rPr lang="en-US" altLang="zh-CN" b="1" dirty="0" err="1" smtClean="0"/>
              <a:t>m_isOpen</a:t>
            </a:r>
            <a:r>
              <a:rPr lang="en-US" altLang="zh-CN" b="1" dirty="0" smtClean="0"/>
              <a:t> </a:t>
            </a:r>
            <a:r>
              <a:rPr lang="en-US" altLang="zh-CN" b="1" dirty="0"/>
              <a:t>= TRUE; // </a:t>
            </a:r>
            <a:r>
              <a:rPr lang="zh-CN" altLang="en-US" b="1" dirty="0"/>
              <a:t>文件已打开</a:t>
            </a:r>
          </a:p>
          <a:p>
            <a:pPr>
              <a:lnSpc>
                <a:spcPts val="2800"/>
              </a:lnSpc>
            </a:pPr>
            <a:r>
              <a:rPr lang="en-US" altLang="zh-CN" b="1" dirty="0" smtClean="0"/>
              <a:t> </a:t>
            </a:r>
            <a:r>
              <a:rPr lang="en-US" altLang="zh-CN" b="1" dirty="0" err="1" smtClean="0"/>
              <a:t>m_isPlay</a:t>
            </a:r>
            <a:r>
              <a:rPr lang="en-US" altLang="zh-CN" b="1" dirty="0" smtClean="0"/>
              <a:t> </a:t>
            </a:r>
            <a:r>
              <a:rPr lang="en-US" altLang="zh-CN" b="1" dirty="0"/>
              <a:t>= FALSE; // </a:t>
            </a:r>
            <a:r>
              <a:rPr lang="zh-CN" altLang="en-US" b="1" dirty="0"/>
              <a:t>未播放状态</a:t>
            </a:r>
          </a:p>
          <a:p>
            <a:pPr>
              <a:lnSpc>
                <a:spcPts val="2800"/>
              </a:lnSpc>
            </a:pPr>
            <a:r>
              <a:rPr lang="en-US" altLang="zh-CN" b="1" dirty="0" smtClean="0"/>
              <a:t> </a:t>
            </a:r>
            <a:r>
              <a:rPr lang="en-US" altLang="zh-CN" b="1" dirty="0" err="1" smtClean="0"/>
              <a:t>m_isPause</a:t>
            </a:r>
            <a:r>
              <a:rPr lang="en-US" altLang="zh-CN" b="1" dirty="0" smtClean="0"/>
              <a:t> </a:t>
            </a:r>
            <a:r>
              <a:rPr lang="en-US" altLang="zh-CN" b="1" dirty="0"/>
              <a:t>= FALSE; // </a:t>
            </a:r>
            <a:r>
              <a:rPr lang="zh-CN" altLang="en-US" b="1" dirty="0"/>
              <a:t>未暂停状态</a:t>
            </a:r>
          </a:p>
          <a:p>
            <a:pPr>
              <a:lnSpc>
                <a:spcPts val="2800"/>
              </a:lnSpc>
            </a:pPr>
            <a:r>
              <a:rPr lang="en-US" altLang="zh-CN" b="1" dirty="0" smtClean="0"/>
              <a:t> </a:t>
            </a:r>
            <a:r>
              <a:rPr lang="en-US" altLang="zh-CN" b="1" dirty="0" err="1" smtClean="0"/>
              <a:t>SetDlgItemText</a:t>
            </a:r>
            <a:r>
              <a:rPr lang="en-US" altLang="zh-CN" b="1" dirty="0" smtClean="0"/>
              <a:t>(IDC_BUTTON_PLAY</a:t>
            </a:r>
            <a:r>
              <a:rPr lang="en-US" altLang="zh-CN" b="1" dirty="0"/>
              <a:t>, _T("</a:t>
            </a:r>
            <a:r>
              <a:rPr lang="zh-CN" altLang="en-US" b="1" dirty="0"/>
              <a:t>播放</a:t>
            </a:r>
            <a:r>
              <a:rPr lang="en-US" altLang="zh-CN" b="1" dirty="0"/>
              <a:t>")); </a:t>
            </a:r>
            <a:endParaRPr lang="en-US" altLang="zh-CN" b="1" dirty="0" smtClean="0"/>
          </a:p>
          <a:p>
            <a:pPr>
              <a:lnSpc>
                <a:spcPts val="2800"/>
              </a:lnSpc>
            </a:pPr>
            <a:r>
              <a:rPr lang="en-US" altLang="zh-CN" b="1" dirty="0"/>
              <a:t>	</a:t>
            </a:r>
            <a:r>
              <a:rPr lang="en-US" altLang="zh-CN" b="1" dirty="0" smtClean="0"/>
              <a:t>					// </a:t>
            </a:r>
            <a:r>
              <a:rPr lang="zh-CN" altLang="en-US" b="1" dirty="0"/>
              <a:t>按钮显示为“播放”</a:t>
            </a:r>
          </a:p>
          <a:p>
            <a:pPr>
              <a:lnSpc>
                <a:spcPts val="2800"/>
              </a:lnSpc>
            </a:pPr>
            <a:r>
              <a:rPr lang="en-US" altLang="zh-CN" b="1" dirty="0"/>
              <a:t>} </a:t>
            </a:r>
            <a:endParaRPr lang="zh-CN" altLang="en-US" b="1" dirty="0"/>
          </a:p>
        </p:txBody>
      </p:sp>
    </p:spTree>
    <p:extLst>
      <p:ext uri="{BB962C8B-B14F-4D97-AF65-F5344CB8AC3E}">
        <p14:creationId xmlns:p14="http://schemas.microsoft.com/office/powerpoint/2010/main" val="14685601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DEB74A0-5DE7-4E14-B252-38BFADF708AE}" type="slidenum">
              <a:rPr lang="en-US" altLang="zh-CN" smtClean="0"/>
              <a:pPr/>
              <a:t>19</a:t>
            </a:fld>
            <a:endParaRPr lang="en-US" altLang="zh-CN"/>
          </a:p>
        </p:txBody>
      </p:sp>
      <p:sp>
        <p:nvSpPr>
          <p:cNvPr id="5" name="文本框 4"/>
          <p:cNvSpPr txBox="1"/>
          <p:nvPr/>
        </p:nvSpPr>
        <p:spPr>
          <a:xfrm>
            <a:off x="107504" y="452256"/>
            <a:ext cx="8964488" cy="5136984"/>
          </a:xfrm>
          <a:prstGeom prst="rect">
            <a:avLst/>
          </a:prstGeom>
          <a:noFill/>
        </p:spPr>
        <p:txBody>
          <a:bodyPr wrap="square" rtlCol="0">
            <a:spAutoFit/>
          </a:bodyPr>
          <a:lstStyle/>
          <a:p>
            <a:pPr>
              <a:lnSpc>
                <a:spcPts val="3300"/>
              </a:lnSpc>
            </a:pPr>
            <a:r>
              <a:rPr lang="en-US" altLang="zh-CN" b="1" dirty="0">
                <a:solidFill>
                  <a:srgbClr val="66FFFF"/>
                </a:solidFill>
              </a:rPr>
              <a:t>(b)“</a:t>
            </a:r>
            <a:r>
              <a:rPr lang="zh-CN" altLang="en-US" b="1" dirty="0">
                <a:solidFill>
                  <a:srgbClr val="66FFFF"/>
                </a:solidFill>
              </a:rPr>
              <a:t>播放”按钮的消息响应</a:t>
            </a:r>
          </a:p>
          <a:p>
            <a:pPr>
              <a:lnSpc>
                <a:spcPts val="3300"/>
              </a:lnSpc>
            </a:pPr>
            <a:r>
              <a:rPr lang="en-US" altLang="zh-CN" b="1" dirty="0"/>
              <a:t>void CMy11_2Dlg::</a:t>
            </a:r>
            <a:r>
              <a:rPr lang="en-US" altLang="zh-CN" b="1" dirty="0" err="1"/>
              <a:t>OnBnClickedButtonPlay</a:t>
            </a:r>
            <a:r>
              <a:rPr lang="en-US" altLang="zh-CN" b="1" dirty="0"/>
              <a:t>()</a:t>
            </a:r>
          </a:p>
          <a:p>
            <a:pPr>
              <a:lnSpc>
                <a:spcPts val="3300"/>
              </a:lnSpc>
            </a:pPr>
            <a:r>
              <a:rPr lang="en-US" altLang="zh-CN" b="1" dirty="0" smtClean="0"/>
              <a:t>{ // </a:t>
            </a:r>
            <a:r>
              <a:rPr lang="en-US" altLang="zh-CN" b="1" dirty="0"/>
              <a:t>TODO: </a:t>
            </a:r>
            <a:r>
              <a:rPr lang="zh-CN" altLang="en-US" b="1" dirty="0"/>
              <a:t>在此添加控件通知处理程序代码</a:t>
            </a:r>
          </a:p>
          <a:p>
            <a:pPr>
              <a:lnSpc>
                <a:spcPts val="3300"/>
              </a:lnSpc>
            </a:pPr>
            <a:r>
              <a:rPr lang="en-US" altLang="zh-CN" b="1" dirty="0" smtClean="0"/>
              <a:t>  </a:t>
            </a:r>
            <a:r>
              <a:rPr lang="en-US" altLang="zh-CN" sz="2000" b="1" dirty="0" smtClean="0"/>
              <a:t>MCI_PLAY_PARMS </a:t>
            </a:r>
            <a:r>
              <a:rPr lang="en-US" altLang="zh-CN" sz="2000" b="1" dirty="0" err="1"/>
              <a:t>mciPlayParms</a:t>
            </a:r>
            <a:r>
              <a:rPr lang="en-US" altLang="zh-CN" sz="2000" b="1" dirty="0"/>
              <a:t>; </a:t>
            </a:r>
            <a:r>
              <a:rPr lang="en-US" altLang="zh-CN" b="1" dirty="0"/>
              <a:t>// </a:t>
            </a:r>
            <a:r>
              <a:rPr lang="zh-CN" altLang="en-US" b="1" dirty="0"/>
              <a:t>定</a:t>
            </a:r>
            <a:r>
              <a:rPr lang="zh-CN" altLang="en-US" b="1" dirty="0" smtClean="0"/>
              <a:t>义变量存</a:t>
            </a:r>
            <a:r>
              <a:rPr lang="zh-CN" altLang="en-US" b="1" dirty="0"/>
              <a:t>储播放相关信息</a:t>
            </a:r>
          </a:p>
          <a:p>
            <a:pPr>
              <a:lnSpc>
                <a:spcPts val="3300"/>
              </a:lnSpc>
            </a:pPr>
            <a:r>
              <a:rPr lang="zh-CN" altLang="en-US" b="1" dirty="0" smtClean="0"/>
              <a:t>  </a:t>
            </a:r>
            <a:r>
              <a:rPr lang="en-US" altLang="zh-CN" b="1" dirty="0" smtClean="0"/>
              <a:t>if </a:t>
            </a:r>
            <a:r>
              <a:rPr lang="en-US" altLang="zh-CN" b="1" dirty="0"/>
              <a:t>(!</a:t>
            </a:r>
            <a:r>
              <a:rPr lang="en-US" altLang="zh-CN" b="1" dirty="0" err="1"/>
              <a:t>m_isPlay</a:t>
            </a:r>
            <a:r>
              <a:rPr lang="en-US" altLang="zh-CN" b="1" dirty="0"/>
              <a:t>)</a:t>
            </a:r>
          </a:p>
          <a:p>
            <a:pPr>
              <a:lnSpc>
                <a:spcPts val="3300"/>
              </a:lnSpc>
            </a:pPr>
            <a:r>
              <a:rPr lang="en-US" altLang="zh-CN" b="1" dirty="0" smtClean="0"/>
              <a:t> { //</a:t>
            </a:r>
            <a:r>
              <a:rPr lang="zh-CN" altLang="en-US" b="1" dirty="0"/>
              <a:t>如果没有正在播放的声音	</a:t>
            </a:r>
          </a:p>
          <a:p>
            <a:pPr>
              <a:lnSpc>
                <a:spcPts val="3300"/>
              </a:lnSpc>
            </a:pPr>
            <a:r>
              <a:rPr lang="en-US" altLang="zh-CN" b="1" dirty="0" smtClean="0">
                <a:solidFill>
                  <a:srgbClr val="FFCCFF"/>
                </a:solidFill>
              </a:rPr>
              <a:t>   </a:t>
            </a:r>
            <a:r>
              <a:rPr lang="en-US" altLang="zh-CN" b="1" dirty="0" err="1" smtClean="0">
                <a:solidFill>
                  <a:srgbClr val="FFCCFF"/>
                </a:solidFill>
              </a:rPr>
              <a:t>mciPlayParms.dwCallback</a:t>
            </a:r>
            <a:r>
              <a:rPr lang="en-US" altLang="zh-CN" b="1" dirty="0" smtClean="0">
                <a:solidFill>
                  <a:srgbClr val="FFCCFF"/>
                </a:solidFill>
              </a:rPr>
              <a:t> </a:t>
            </a:r>
            <a:r>
              <a:rPr lang="en-US" altLang="zh-CN" b="1" dirty="0">
                <a:solidFill>
                  <a:srgbClr val="FFCCFF"/>
                </a:solidFill>
              </a:rPr>
              <a:t>= (long)</a:t>
            </a:r>
            <a:r>
              <a:rPr lang="en-US" altLang="zh-CN" b="1" dirty="0" err="1">
                <a:solidFill>
                  <a:srgbClr val="FFCCFF"/>
                </a:solidFill>
              </a:rPr>
              <a:t>GetSafeHwnd</a:t>
            </a:r>
            <a:r>
              <a:rPr lang="en-US" altLang="zh-CN" b="1" dirty="0">
                <a:solidFill>
                  <a:srgbClr val="FFCCFF"/>
                </a:solidFill>
              </a:rPr>
              <a:t>(); </a:t>
            </a:r>
            <a:endParaRPr lang="en-US" altLang="zh-CN" b="1" dirty="0" smtClean="0">
              <a:solidFill>
                <a:srgbClr val="FFCCFF"/>
              </a:solidFill>
            </a:endParaRPr>
          </a:p>
          <a:p>
            <a:pPr>
              <a:lnSpc>
                <a:spcPts val="3300"/>
              </a:lnSpc>
            </a:pPr>
            <a:r>
              <a:rPr lang="en-US" altLang="zh-CN" b="1" dirty="0">
                <a:solidFill>
                  <a:srgbClr val="FFCCFF"/>
                </a:solidFill>
              </a:rPr>
              <a:t>	</a:t>
            </a:r>
            <a:r>
              <a:rPr lang="en-US" altLang="zh-CN" b="1" dirty="0" smtClean="0">
                <a:solidFill>
                  <a:srgbClr val="FFCCFF"/>
                </a:solidFill>
              </a:rPr>
              <a:t>	//</a:t>
            </a:r>
            <a:r>
              <a:rPr lang="zh-CN" altLang="en-US" b="1" dirty="0">
                <a:solidFill>
                  <a:srgbClr val="FFCCFF"/>
                </a:solidFill>
              </a:rPr>
              <a:t>为发送</a:t>
            </a:r>
            <a:r>
              <a:rPr lang="en-US" altLang="zh-CN" b="1" dirty="0">
                <a:solidFill>
                  <a:srgbClr val="FFCCFF"/>
                </a:solidFill>
              </a:rPr>
              <a:t>MM_MCINOTIFY</a:t>
            </a:r>
            <a:r>
              <a:rPr lang="zh-CN" altLang="en-US" b="1" dirty="0">
                <a:solidFill>
                  <a:srgbClr val="FFCCFF"/>
                </a:solidFill>
              </a:rPr>
              <a:t>消息指定窗口句柄</a:t>
            </a:r>
          </a:p>
          <a:p>
            <a:pPr>
              <a:lnSpc>
                <a:spcPts val="3300"/>
              </a:lnSpc>
            </a:pPr>
            <a:r>
              <a:rPr lang="zh-CN" altLang="en-US" b="1" dirty="0" smtClean="0"/>
              <a:t>   </a:t>
            </a:r>
            <a:r>
              <a:rPr lang="en-US" altLang="zh-CN" b="1" dirty="0" err="1" smtClean="0"/>
              <a:t>mciPlayParms.dwFrom</a:t>
            </a:r>
            <a:r>
              <a:rPr lang="en-US" altLang="zh-CN" b="1" dirty="0" smtClean="0"/>
              <a:t> </a:t>
            </a:r>
            <a:r>
              <a:rPr lang="en-US" altLang="zh-CN" b="1" dirty="0"/>
              <a:t>= 0;//</a:t>
            </a:r>
            <a:r>
              <a:rPr lang="zh-CN" altLang="en-US" b="1" dirty="0"/>
              <a:t>设置播放位置为</a:t>
            </a:r>
            <a:r>
              <a:rPr lang="en-US" altLang="zh-CN" b="1" dirty="0" smtClean="0"/>
              <a:t>0,</a:t>
            </a:r>
            <a:r>
              <a:rPr lang="zh-CN" altLang="en-US" b="1" dirty="0" smtClean="0"/>
              <a:t>即</a:t>
            </a:r>
            <a:r>
              <a:rPr lang="zh-CN" altLang="en-US" b="1" dirty="0"/>
              <a:t>从头开始播</a:t>
            </a:r>
            <a:r>
              <a:rPr lang="zh-CN" altLang="en-US" b="1" dirty="0" smtClean="0"/>
              <a:t>放</a:t>
            </a:r>
            <a:endParaRPr lang="zh-CN" altLang="en-US" b="1" dirty="0"/>
          </a:p>
          <a:p>
            <a:pPr>
              <a:lnSpc>
                <a:spcPts val="3300"/>
              </a:lnSpc>
            </a:pPr>
            <a:r>
              <a:rPr lang="zh-CN" altLang="en-US" b="1" dirty="0" smtClean="0">
                <a:solidFill>
                  <a:srgbClr val="66FFFF"/>
                </a:solidFill>
              </a:rPr>
              <a:t>   </a:t>
            </a:r>
            <a:r>
              <a:rPr lang="en-US" altLang="zh-CN" b="1" dirty="0" err="1" smtClean="0">
                <a:solidFill>
                  <a:srgbClr val="66FFFF"/>
                </a:solidFill>
              </a:rPr>
              <a:t>dwError</a:t>
            </a:r>
            <a:r>
              <a:rPr lang="en-US" altLang="zh-CN" b="1" dirty="0" smtClean="0">
                <a:solidFill>
                  <a:srgbClr val="66FFFF"/>
                </a:solidFill>
              </a:rPr>
              <a:t> </a:t>
            </a:r>
            <a:r>
              <a:rPr lang="en-US" altLang="zh-CN" b="1" dirty="0">
                <a:solidFill>
                  <a:srgbClr val="66FFFF"/>
                </a:solidFill>
              </a:rPr>
              <a:t>= </a:t>
            </a:r>
            <a:r>
              <a:rPr lang="en-US" altLang="zh-CN" b="1" dirty="0" err="1">
                <a:solidFill>
                  <a:srgbClr val="66FFFF"/>
                </a:solidFill>
              </a:rPr>
              <a:t>mciSendCommand</a:t>
            </a:r>
            <a:r>
              <a:rPr lang="en-US" altLang="zh-CN" b="1" dirty="0">
                <a:solidFill>
                  <a:srgbClr val="66FFFF"/>
                </a:solidFill>
              </a:rPr>
              <a:t>(</a:t>
            </a:r>
            <a:r>
              <a:rPr lang="en-US" altLang="zh-CN" b="1" dirty="0" err="1">
                <a:solidFill>
                  <a:srgbClr val="66FFFF"/>
                </a:solidFill>
              </a:rPr>
              <a:t>m_MCIDeviceID</a:t>
            </a:r>
            <a:r>
              <a:rPr lang="en-US" altLang="zh-CN" b="1" dirty="0">
                <a:solidFill>
                  <a:srgbClr val="66FFFF"/>
                </a:solidFill>
              </a:rPr>
              <a:t>, </a:t>
            </a:r>
            <a:endParaRPr lang="en-US" altLang="zh-CN" b="1" dirty="0" smtClean="0">
              <a:solidFill>
                <a:srgbClr val="66FFFF"/>
              </a:solidFill>
            </a:endParaRPr>
          </a:p>
          <a:p>
            <a:pPr>
              <a:lnSpc>
                <a:spcPts val="3300"/>
              </a:lnSpc>
            </a:pPr>
            <a:r>
              <a:rPr lang="en-US" altLang="zh-CN" b="1" dirty="0" smtClean="0">
                <a:solidFill>
                  <a:srgbClr val="66FFFF"/>
                </a:solidFill>
              </a:rPr>
              <a:t>			MCI_PLAY</a:t>
            </a:r>
            <a:r>
              <a:rPr lang="en-US" altLang="zh-CN" b="1" dirty="0">
                <a:solidFill>
                  <a:srgbClr val="66FFFF"/>
                </a:solidFill>
              </a:rPr>
              <a:t>, </a:t>
            </a:r>
            <a:r>
              <a:rPr lang="en-US" altLang="zh-CN" b="1" dirty="0" smtClean="0">
                <a:solidFill>
                  <a:srgbClr val="66FFFF"/>
                </a:solidFill>
              </a:rPr>
              <a:t>MCI_FROM|MCI_NOTIFY,</a:t>
            </a:r>
          </a:p>
          <a:p>
            <a:pPr>
              <a:lnSpc>
                <a:spcPts val="3300"/>
              </a:lnSpc>
            </a:pPr>
            <a:r>
              <a:rPr lang="en-US" altLang="zh-CN" b="1" dirty="0" smtClean="0">
                <a:solidFill>
                  <a:srgbClr val="66FFFF"/>
                </a:solidFill>
              </a:rPr>
              <a:t>			(</a:t>
            </a:r>
            <a:r>
              <a:rPr lang="en-US" altLang="zh-CN" b="1" dirty="0">
                <a:solidFill>
                  <a:srgbClr val="66FFFF"/>
                </a:solidFill>
              </a:rPr>
              <a:t>DWORD)(LPVOID)&amp;</a:t>
            </a:r>
            <a:r>
              <a:rPr lang="en-US" altLang="zh-CN" b="1" dirty="0" err="1">
                <a:solidFill>
                  <a:srgbClr val="66FFFF"/>
                </a:solidFill>
              </a:rPr>
              <a:t>mciPlayParms</a:t>
            </a:r>
            <a:r>
              <a:rPr lang="en-US" altLang="zh-CN" b="1" dirty="0" smtClean="0">
                <a:solidFill>
                  <a:srgbClr val="66FFFF"/>
                </a:solidFill>
              </a:rPr>
              <a:t>);</a:t>
            </a:r>
            <a:endParaRPr lang="en-US" altLang="zh-CN" b="1" dirty="0">
              <a:solidFill>
                <a:srgbClr val="66FFFF"/>
              </a:solidFill>
            </a:endParaRPr>
          </a:p>
        </p:txBody>
      </p:sp>
    </p:spTree>
    <p:extLst>
      <p:ext uri="{BB962C8B-B14F-4D97-AF65-F5344CB8AC3E}">
        <p14:creationId xmlns:p14="http://schemas.microsoft.com/office/powerpoint/2010/main" val="3459493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1520" y="188640"/>
            <a:ext cx="8640960" cy="6516960"/>
          </a:xfrm>
        </p:spPr>
        <p:txBody>
          <a:bodyPr/>
          <a:lstStyle/>
          <a:p>
            <a:pPr marL="0" indent="0">
              <a:buNone/>
            </a:pPr>
            <a:r>
              <a:rPr lang="en-US" altLang="zh-CN" sz="3600" b="1" dirty="0" smtClean="0"/>
              <a:t>        </a:t>
            </a:r>
            <a:r>
              <a:rPr lang="zh-CN" altLang="zh-CN" sz="3600" b="1" dirty="0" smtClean="0"/>
              <a:t>多媒体</a:t>
            </a:r>
            <a:r>
              <a:rPr lang="zh-CN" altLang="zh-CN" sz="3600" b="1" dirty="0"/>
              <a:t>的概念大家应该比较熟悉</a:t>
            </a:r>
            <a:r>
              <a:rPr lang="zh-CN" altLang="zh-CN" sz="3600" b="1" dirty="0" smtClean="0"/>
              <a:t>，</a:t>
            </a:r>
            <a:r>
              <a:rPr lang="zh-CN" altLang="en-US" sz="3600" b="1" dirty="0" smtClean="0"/>
              <a:t>但</a:t>
            </a:r>
            <a:r>
              <a:rPr lang="zh-CN" altLang="zh-CN" sz="3600" b="1" dirty="0" smtClean="0"/>
              <a:t>电脑</a:t>
            </a:r>
            <a:r>
              <a:rPr lang="zh-CN" altLang="zh-CN" sz="3600" b="1" dirty="0"/>
              <a:t>上的视听播放软件都是现成的应用软件，这些软</a:t>
            </a:r>
            <a:r>
              <a:rPr lang="zh-CN" altLang="zh-CN" sz="3600" b="1" dirty="0" smtClean="0"/>
              <a:t>件</a:t>
            </a:r>
            <a:r>
              <a:rPr lang="zh-CN" altLang="en-US" sz="3600" b="1" dirty="0" smtClean="0"/>
              <a:t>是</a:t>
            </a:r>
            <a:r>
              <a:rPr lang="zh-CN" altLang="zh-CN" sz="3600" b="1" dirty="0" smtClean="0"/>
              <a:t>如</a:t>
            </a:r>
            <a:r>
              <a:rPr lang="zh-CN" altLang="zh-CN" sz="3600" b="1" dirty="0"/>
              <a:t>何设计的呢？如何设计定制功能的多媒体软件呢</a:t>
            </a:r>
            <a:r>
              <a:rPr lang="zh-CN" altLang="zh-CN" sz="3600" b="1" dirty="0" smtClean="0"/>
              <a:t>？</a:t>
            </a:r>
            <a:endParaRPr lang="en-US" altLang="zh-CN" sz="3600" b="1" dirty="0" smtClean="0"/>
          </a:p>
          <a:p>
            <a:pPr marL="0" indent="0">
              <a:buNone/>
            </a:pPr>
            <a:r>
              <a:rPr lang="en-US" altLang="zh-CN" sz="3600" b="1" dirty="0" smtClean="0"/>
              <a:t>        </a:t>
            </a:r>
            <a:r>
              <a:rPr lang="zh-CN" altLang="zh-CN" sz="3600" b="1" dirty="0" smtClean="0"/>
              <a:t>由于</a:t>
            </a:r>
            <a:r>
              <a:rPr lang="zh-CN" altLang="zh-CN" sz="3600" b="1" dirty="0"/>
              <a:t>时下的主流</a:t>
            </a:r>
            <a:r>
              <a:rPr lang="en-US" altLang="zh-CN" sz="3600" b="1" dirty="0"/>
              <a:t>PC</a:t>
            </a:r>
            <a:r>
              <a:rPr lang="zh-CN" altLang="zh-CN" sz="3600" b="1" dirty="0"/>
              <a:t>的多媒体性能已经大大提升，程序中经常要播放一段视频或者一段音频，对于专业的需要控制音频或者视频到帧这个单位的程序可以选择</a:t>
            </a:r>
            <a:r>
              <a:rPr lang="en-US" altLang="zh-CN" sz="3600" b="1" dirty="0"/>
              <a:t>DirectX</a:t>
            </a:r>
            <a:r>
              <a:rPr lang="zh-CN" altLang="zh-CN" sz="3600" b="1" dirty="0"/>
              <a:t>或者传统的</a:t>
            </a:r>
            <a:r>
              <a:rPr lang="en-US" altLang="zh-CN" sz="3600" b="1" dirty="0"/>
              <a:t>Windows</a:t>
            </a:r>
            <a:r>
              <a:rPr lang="zh-CN" altLang="zh-CN" sz="3600" b="1" dirty="0"/>
              <a:t>多媒体</a:t>
            </a:r>
            <a:r>
              <a:rPr lang="en-US" altLang="zh-CN" sz="3600" b="1" dirty="0" smtClean="0"/>
              <a:t>API</a:t>
            </a:r>
            <a:r>
              <a:rPr lang="zh-CN" altLang="en-US" sz="3600" b="1" dirty="0" smtClean="0"/>
              <a:t>。 </a:t>
            </a:r>
            <a:endParaRPr lang="en-US" altLang="zh-CN" sz="3600" b="1" dirty="0" smtClean="0"/>
          </a:p>
          <a:p>
            <a:pPr marL="0" indent="0">
              <a:buNone/>
            </a:pPr>
            <a:r>
              <a:rPr lang="en-US" altLang="zh-CN" sz="3600" b="1" dirty="0"/>
              <a:t> </a:t>
            </a:r>
            <a:r>
              <a:rPr lang="en-US" altLang="zh-CN" sz="3600" b="1" dirty="0" smtClean="0"/>
              <a:t>       </a:t>
            </a:r>
            <a:r>
              <a:rPr lang="zh-CN" altLang="zh-CN" sz="3600" b="1" dirty="0" smtClean="0"/>
              <a:t>对于</a:t>
            </a:r>
            <a:r>
              <a:rPr lang="zh-CN" altLang="zh-CN" sz="3600" b="1" dirty="0"/>
              <a:t>简单的播放则只需要添加几行代码即可完成此任务</a:t>
            </a:r>
            <a:r>
              <a:rPr lang="zh-CN" altLang="zh-CN" sz="3600" b="1" dirty="0" smtClean="0"/>
              <a:t>。</a:t>
            </a:r>
            <a:endParaRPr lang="zh-CN" altLang="en-US" sz="3600" b="1" dirty="0"/>
          </a:p>
        </p:txBody>
      </p:sp>
      <p:sp>
        <p:nvSpPr>
          <p:cNvPr id="4" name="灯片编号占位符 3"/>
          <p:cNvSpPr>
            <a:spLocks noGrp="1"/>
          </p:cNvSpPr>
          <p:nvPr>
            <p:ph type="sldNum" sz="quarter" idx="12"/>
          </p:nvPr>
        </p:nvSpPr>
        <p:spPr/>
        <p:txBody>
          <a:bodyPr/>
          <a:lstStyle/>
          <a:p>
            <a:fld id="{8DEB74A0-5DE7-4E14-B252-38BFADF708AE}" type="slidenum">
              <a:rPr lang="en-US" altLang="zh-CN" smtClean="0"/>
              <a:pPr/>
              <a:t>2</a:t>
            </a:fld>
            <a:endParaRPr lang="en-US" altLang="zh-CN"/>
          </a:p>
        </p:txBody>
      </p:sp>
    </p:spTree>
    <p:extLst>
      <p:ext uri="{BB962C8B-B14F-4D97-AF65-F5344CB8AC3E}">
        <p14:creationId xmlns:p14="http://schemas.microsoft.com/office/powerpoint/2010/main" val="30592920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DEB74A0-5DE7-4E14-B252-38BFADF708AE}" type="slidenum">
              <a:rPr lang="en-US" altLang="zh-CN" smtClean="0"/>
              <a:pPr/>
              <a:t>20</a:t>
            </a:fld>
            <a:endParaRPr lang="en-US" altLang="zh-CN"/>
          </a:p>
        </p:txBody>
      </p:sp>
      <p:sp>
        <p:nvSpPr>
          <p:cNvPr id="5" name="文本框 4"/>
          <p:cNvSpPr txBox="1"/>
          <p:nvPr/>
        </p:nvSpPr>
        <p:spPr>
          <a:xfrm>
            <a:off x="107504" y="116632"/>
            <a:ext cx="8964488" cy="6740307"/>
          </a:xfrm>
          <a:prstGeom prst="rect">
            <a:avLst/>
          </a:prstGeom>
          <a:noFill/>
        </p:spPr>
        <p:txBody>
          <a:bodyPr wrap="square" rtlCol="0">
            <a:spAutoFit/>
          </a:bodyPr>
          <a:lstStyle/>
          <a:p>
            <a:r>
              <a:rPr lang="en-US" altLang="zh-CN" b="1" dirty="0" smtClean="0">
                <a:solidFill>
                  <a:srgbClr val="66FFFF"/>
                </a:solidFill>
              </a:rPr>
              <a:t>if </a:t>
            </a:r>
            <a:r>
              <a:rPr lang="en-US" altLang="zh-CN" b="1" dirty="0">
                <a:solidFill>
                  <a:srgbClr val="66FFFF"/>
                </a:solidFill>
              </a:rPr>
              <a:t>(</a:t>
            </a:r>
            <a:r>
              <a:rPr lang="en-US" altLang="zh-CN" b="1" dirty="0" err="1">
                <a:solidFill>
                  <a:srgbClr val="66FFFF"/>
                </a:solidFill>
              </a:rPr>
              <a:t>dwError</a:t>
            </a:r>
            <a:r>
              <a:rPr lang="en-US" altLang="zh-CN" b="1" dirty="0">
                <a:solidFill>
                  <a:srgbClr val="66FFFF"/>
                </a:solidFill>
              </a:rPr>
              <a:t>)</a:t>
            </a:r>
          </a:p>
          <a:p>
            <a:r>
              <a:rPr lang="en-US" altLang="zh-CN" b="1" dirty="0" smtClean="0">
                <a:solidFill>
                  <a:srgbClr val="66FFFF"/>
                </a:solidFill>
              </a:rPr>
              <a:t>  { if </a:t>
            </a:r>
            <a:r>
              <a:rPr lang="en-US" altLang="zh-CN" b="1" dirty="0">
                <a:solidFill>
                  <a:srgbClr val="66FFFF"/>
                </a:solidFill>
              </a:rPr>
              <a:t>(</a:t>
            </a:r>
            <a:r>
              <a:rPr lang="en-US" altLang="zh-CN" b="1" dirty="0" err="1">
                <a:solidFill>
                  <a:srgbClr val="66FFFF"/>
                </a:solidFill>
              </a:rPr>
              <a:t>mciGetErrorString</a:t>
            </a:r>
            <a:r>
              <a:rPr lang="en-US" altLang="zh-CN" b="1" dirty="0">
                <a:solidFill>
                  <a:srgbClr val="66FFFF"/>
                </a:solidFill>
              </a:rPr>
              <a:t>(</a:t>
            </a:r>
            <a:r>
              <a:rPr lang="en-US" altLang="zh-CN" b="1" dirty="0" err="1">
                <a:solidFill>
                  <a:srgbClr val="66FFFF"/>
                </a:solidFill>
              </a:rPr>
              <a:t>dwError</a:t>
            </a:r>
            <a:r>
              <a:rPr lang="en-US" altLang="zh-CN" b="1" dirty="0">
                <a:solidFill>
                  <a:srgbClr val="66FFFF"/>
                </a:solidFill>
              </a:rPr>
              <a:t>, </a:t>
            </a:r>
            <a:r>
              <a:rPr lang="en-US" altLang="zh-CN" b="1" dirty="0" err="1">
                <a:solidFill>
                  <a:srgbClr val="66FFFF"/>
                </a:solidFill>
              </a:rPr>
              <a:t>szErrorBuf.GetBuffer</a:t>
            </a:r>
            <a:r>
              <a:rPr lang="en-US" altLang="zh-CN" b="1" dirty="0" smtClean="0">
                <a:solidFill>
                  <a:srgbClr val="66FFFF"/>
                </a:solidFill>
              </a:rPr>
              <a:t>(),</a:t>
            </a:r>
          </a:p>
          <a:p>
            <a:r>
              <a:rPr lang="en-US" altLang="zh-CN" b="1" dirty="0">
                <a:solidFill>
                  <a:srgbClr val="66FFFF"/>
                </a:solidFill>
              </a:rPr>
              <a:t>	</a:t>
            </a:r>
            <a:r>
              <a:rPr lang="en-US" altLang="zh-CN" b="1" dirty="0" smtClean="0">
                <a:solidFill>
                  <a:srgbClr val="66FFFF"/>
                </a:solidFill>
              </a:rPr>
              <a:t>				MAXERRORLENGTH</a:t>
            </a:r>
            <a:r>
              <a:rPr lang="en-US" altLang="zh-CN" b="1" dirty="0">
                <a:solidFill>
                  <a:srgbClr val="66FFFF"/>
                </a:solidFill>
              </a:rPr>
              <a:t>))</a:t>
            </a:r>
          </a:p>
          <a:p>
            <a:r>
              <a:rPr lang="en-US" altLang="zh-CN" b="1" dirty="0" smtClean="0">
                <a:solidFill>
                  <a:srgbClr val="66FFFF"/>
                </a:solidFill>
              </a:rPr>
              <a:t>      </a:t>
            </a:r>
            <a:r>
              <a:rPr lang="en-US" altLang="zh-CN" sz="2200" b="1" dirty="0" err="1" smtClean="0">
                <a:solidFill>
                  <a:srgbClr val="66FFFF"/>
                </a:solidFill>
              </a:rPr>
              <a:t>MessageBox</a:t>
            </a:r>
            <a:r>
              <a:rPr lang="en-US" altLang="zh-CN" sz="2200" b="1" dirty="0" smtClean="0">
                <a:solidFill>
                  <a:srgbClr val="66FFFF"/>
                </a:solidFill>
              </a:rPr>
              <a:t>(</a:t>
            </a:r>
            <a:r>
              <a:rPr lang="en-US" altLang="zh-CN" sz="2200" b="1" dirty="0" err="1" smtClean="0">
                <a:solidFill>
                  <a:srgbClr val="66FFFF"/>
                </a:solidFill>
              </a:rPr>
              <a:t>szErrorBuf</a:t>
            </a:r>
            <a:r>
              <a:rPr lang="en-US" altLang="zh-CN" sz="2200" b="1" dirty="0">
                <a:solidFill>
                  <a:srgbClr val="66FFFF"/>
                </a:solidFill>
              </a:rPr>
              <a:t>,_T("MCI</a:t>
            </a:r>
            <a:r>
              <a:rPr lang="zh-CN" altLang="en-US" sz="2200" b="1" dirty="0">
                <a:solidFill>
                  <a:srgbClr val="66FFFF"/>
                </a:solidFill>
              </a:rPr>
              <a:t>出错</a:t>
            </a:r>
            <a:r>
              <a:rPr lang="en-US" altLang="zh-CN" sz="2200" b="1" dirty="0">
                <a:solidFill>
                  <a:srgbClr val="66FFFF"/>
                </a:solidFill>
              </a:rPr>
              <a:t>"),MB_ICONWARNING);</a:t>
            </a:r>
          </a:p>
          <a:p>
            <a:r>
              <a:rPr lang="en-US" altLang="zh-CN" b="1" dirty="0" smtClean="0">
                <a:solidFill>
                  <a:srgbClr val="66FFFF"/>
                </a:solidFill>
              </a:rPr>
              <a:t>    else</a:t>
            </a:r>
            <a:endParaRPr lang="en-US" altLang="zh-CN" b="1" dirty="0">
              <a:solidFill>
                <a:srgbClr val="66FFFF"/>
              </a:solidFill>
            </a:endParaRPr>
          </a:p>
          <a:p>
            <a:r>
              <a:rPr lang="en-US" altLang="zh-CN" b="1" dirty="0" smtClean="0">
                <a:solidFill>
                  <a:srgbClr val="66FFFF"/>
                </a:solidFill>
              </a:rPr>
              <a:t>     </a:t>
            </a:r>
            <a:r>
              <a:rPr lang="en-US" altLang="zh-CN" sz="2000" b="1" dirty="0" err="1" smtClean="0">
                <a:solidFill>
                  <a:srgbClr val="66FFFF"/>
                </a:solidFill>
              </a:rPr>
              <a:t>MessageBox</a:t>
            </a:r>
            <a:r>
              <a:rPr lang="en-US" altLang="zh-CN" sz="2000" b="1" dirty="0">
                <a:solidFill>
                  <a:srgbClr val="66FFFF"/>
                </a:solidFill>
              </a:rPr>
              <a:t>(_T("</a:t>
            </a:r>
            <a:r>
              <a:rPr lang="zh-CN" altLang="en-US" sz="2000" b="1" dirty="0">
                <a:solidFill>
                  <a:srgbClr val="66FFFF"/>
                </a:solidFill>
              </a:rPr>
              <a:t>不明错误标识</a:t>
            </a:r>
            <a:r>
              <a:rPr lang="en-US" altLang="zh-CN" sz="2000" b="1" dirty="0">
                <a:solidFill>
                  <a:srgbClr val="66FFFF"/>
                </a:solidFill>
              </a:rPr>
              <a:t>"),  _T("MCI</a:t>
            </a:r>
            <a:r>
              <a:rPr lang="zh-CN" altLang="en-US" sz="2000" b="1" dirty="0">
                <a:solidFill>
                  <a:srgbClr val="66FFFF"/>
                </a:solidFill>
              </a:rPr>
              <a:t>出错</a:t>
            </a:r>
            <a:r>
              <a:rPr lang="en-US" altLang="zh-CN" sz="2000" b="1" dirty="0">
                <a:solidFill>
                  <a:srgbClr val="66FFFF"/>
                </a:solidFill>
              </a:rPr>
              <a:t>"), MB_ICONWARNING);</a:t>
            </a:r>
          </a:p>
          <a:p>
            <a:r>
              <a:rPr lang="en-US" altLang="zh-CN" b="1" dirty="0" smtClean="0">
                <a:solidFill>
                  <a:srgbClr val="66FFFF"/>
                </a:solidFill>
              </a:rPr>
              <a:t>  return</a:t>
            </a:r>
            <a:r>
              <a:rPr lang="en-US" altLang="zh-CN" b="1" dirty="0">
                <a:solidFill>
                  <a:srgbClr val="66FFFF"/>
                </a:solidFill>
              </a:rPr>
              <a:t>;</a:t>
            </a:r>
          </a:p>
          <a:p>
            <a:r>
              <a:rPr lang="en-US" altLang="zh-CN" b="1" dirty="0" smtClean="0">
                <a:solidFill>
                  <a:srgbClr val="66FFFF"/>
                </a:solidFill>
              </a:rPr>
              <a:t> }</a:t>
            </a:r>
            <a:endParaRPr lang="en-US" altLang="zh-CN" b="1" dirty="0">
              <a:solidFill>
                <a:srgbClr val="66FFFF"/>
              </a:solidFill>
            </a:endParaRPr>
          </a:p>
          <a:p>
            <a:r>
              <a:rPr lang="en-US" altLang="zh-CN" b="1" dirty="0" smtClean="0"/>
              <a:t> </a:t>
            </a:r>
            <a:r>
              <a:rPr lang="en-US" altLang="zh-CN" b="1" dirty="0" err="1" smtClean="0"/>
              <a:t>m_isPlay</a:t>
            </a:r>
            <a:r>
              <a:rPr lang="en-US" altLang="zh-CN" b="1" dirty="0" smtClean="0"/>
              <a:t> </a:t>
            </a:r>
            <a:r>
              <a:rPr lang="en-US" altLang="zh-CN" b="1" dirty="0"/>
              <a:t>= TRUE;//</a:t>
            </a:r>
            <a:r>
              <a:rPr lang="zh-CN" altLang="en-US" b="1" dirty="0"/>
              <a:t>设置正在播放标识为</a:t>
            </a:r>
            <a:r>
              <a:rPr lang="en-US" altLang="zh-CN" b="1" dirty="0"/>
              <a:t>TRUE</a:t>
            </a:r>
          </a:p>
          <a:p>
            <a:r>
              <a:rPr lang="en-US" altLang="zh-CN" b="1" dirty="0" smtClean="0"/>
              <a:t> </a:t>
            </a:r>
            <a:r>
              <a:rPr lang="en-US" altLang="zh-CN" b="1" dirty="0" err="1" smtClean="0"/>
              <a:t>SetDlgItemText</a:t>
            </a:r>
            <a:r>
              <a:rPr lang="en-US" altLang="zh-CN" b="1" dirty="0" smtClean="0"/>
              <a:t>(IDC_BUTTON_PLAY</a:t>
            </a:r>
            <a:r>
              <a:rPr lang="en-US" altLang="zh-CN" b="1" dirty="0"/>
              <a:t>, _T("</a:t>
            </a:r>
            <a:r>
              <a:rPr lang="zh-CN" altLang="en-US" b="1" dirty="0"/>
              <a:t>暂停</a:t>
            </a:r>
            <a:r>
              <a:rPr lang="en-US" altLang="zh-CN" b="1" dirty="0"/>
              <a:t>"));</a:t>
            </a:r>
          </a:p>
          <a:p>
            <a:r>
              <a:rPr lang="en-US" altLang="zh-CN" b="1" dirty="0" smtClean="0"/>
              <a:t>}</a:t>
            </a:r>
            <a:endParaRPr lang="en-US" altLang="zh-CN" b="1" dirty="0"/>
          </a:p>
          <a:p>
            <a:r>
              <a:rPr lang="en-US" altLang="zh-CN" b="1" dirty="0" smtClean="0"/>
              <a:t>else</a:t>
            </a:r>
            <a:endParaRPr lang="en-US" altLang="zh-CN" b="1" dirty="0"/>
          </a:p>
          <a:p>
            <a:r>
              <a:rPr lang="en-US" altLang="zh-CN" b="1" dirty="0" smtClean="0"/>
              <a:t>{ // </a:t>
            </a:r>
            <a:r>
              <a:rPr lang="zh-CN" altLang="en-US" b="1" dirty="0"/>
              <a:t>播放状态下</a:t>
            </a:r>
          </a:p>
          <a:p>
            <a:r>
              <a:rPr lang="en-US" altLang="zh-CN" b="1" dirty="0" smtClean="0"/>
              <a:t>  if </a:t>
            </a:r>
            <a:r>
              <a:rPr lang="en-US" altLang="zh-CN" b="1" dirty="0"/>
              <a:t>(!</a:t>
            </a:r>
            <a:r>
              <a:rPr lang="en-US" altLang="zh-CN" b="1" dirty="0" err="1"/>
              <a:t>m_isPause</a:t>
            </a:r>
            <a:r>
              <a:rPr lang="en-US" altLang="zh-CN" b="1" dirty="0" smtClean="0"/>
              <a:t>)</a:t>
            </a:r>
          </a:p>
          <a:p>
            <a:r>
              <a:rPr lang="en-US" altLang="zh-CN" b="1" dirty="0"/>
              <a:t> </a:t>
            </a:r>
            <a:r>
              <a:rPr lang="en-US" altLang="zh-CN" b="1" dirty="0" smtClean="0"/>
              <a:t> { </a:t>
            </a:r>
            <a:r>
              <a:rPr lang="en-US" altLang="zh-CN" b="1" dirty="0" err="1" smtClean="0"/>
              <a:t>dwError</a:t>
            </a:r>
            <a:r>
              <a:rPr lang="en-US" altLang="zh-CN" b="1" dirty="0" smtClean="0"/>
              <a:t> </a:t>
            </a:r>
            <a:r>
              <a:rPr lang="en-US" altLang="zh-CN" b="1" dirty="0"/>
              <a:t>= </a:t>
            </a:r>
            <a:r>
              <a:rPr lang="en-US" altLang="zh-CN" b="1" dirty="0" err="1"/>
              <a:t>mciSendCommand</a:t>
            </a:r>
            <a:r>
              <a:rPr lang="en-US" altLang="zh-CN" b="1" dirty="0"/>
              <a:t>(</a:t>
            </a:r>
            <a:r>
              <a:rPr lang="en-US" altLang="zh-CN" b="1" dirty="0" err="1"/>
              <a:t>m_MCIDeviceID</a:t>
            </a:r>
            <a:r>
              <a:rPr lang="en-US" altLang="zh-CN" b="1" dirty="0" smtClean="0"/>
              <a:t>,</a:t>
            </a:r>
          </a:p>
          <a:p>
            <a:r>
              <a:rPr lang="en-US" altLang="zh-CN" b="1" dirty="0"/>
              <a:t> </a:t>
            </a:r>
            <a:r>
              <a:rPr lang="en-US" altLang="zh-CN" b="1" dirty="0" smtClean="0"/>
              <a:t>                                            MCI_PAUSE,0,NULL</a:t>
            </a:r>
            <a:r>
              <a:rPr lang="en-US" altLang="zh-CN" b="1" dirty="0"/>
              <a:t>); // </a:t>
            </a:r>
            <a:r>
              <a:rPr lang="zh-CN" altLang="en-US" b="1" dirty="0"/>
              <a:t>暂停播放</a:t>
            </a:r>
          </a:p>
          <a:p>
            <a:r>
              <a:rPr lang="zh-CN" altLang="en-US" b="1" dirty="0" smtClean="0"/>
              <a:t>    </a:t>
            </a:r>
            <a:r>
              <a:rPr lang="en-US" altLang="zh-CN" b="1" dirty="0" err="1" smtClean="0"/>
              <a:t>SetDlgItemText</a:t>
            </a:r>
            <a:r>
              <a:rPr lang="en-US" altLang="zh-CN" b="1" dirty="0" smtClean="0"/>
              <a:t>(IDC_BUTTON_PLAY</a:t>
            </a:r>
            <a:r>
              <a:rPr lang="en-US" altLang="zh-CN" b="1" dirty="0"/>
              <a:t>, _T("</a:t>
            </a:r>
            <a:r>
              <a:rPr lang="zh-CN" altLang="en-US" b="1" dirty="0"/>
              <a:t>继续</a:t>
            </a:r>
            <a:r>
              <a:rPr lang="en-US" altLang="zh-CN" b="1" dirty="0"/>
              <a:t>"));</a:t>
            </a:r>
          </a:p>
          <a:p>
            <a:r>
              <a:rPr lang="en-US" altLang="zh-CN" b="1" dirty="0" smtClean="0"/>
              <a:t>    </a:t>
            </a:r>
            <a:r>
              <a:rPr lang="en-US" altLang="zh-CN" b="1" dirty="0" err="1" smtClean="0"/>
              <a:t>m_isPause</a:t>
            </a:r>
            <a:r>
              <a:rPr lang="en-US" altLang="zh-CN" b="1" dirty="0" smtClean="0"/>
              <a:t> </a:t>
            </a:r>
            <a:r>
              <a:rPr lang="en-US" altLang="zh-CN" b="1" dirty="0"/>
              <a:t>= TRUE</a:t>
            </a:r>
            <a:r>
              <a:rPr lang="en-US" altLang="zh-CN" b="1" dirty="0" smtClean="0"/>
              <a:t>;</a:t>
            </a:r>
            <a:endParaRPr lang="zh-CN" altLang="en-US" b="1" dirty="0"/>
          </a:p>
        </p:txBody>
      </p:sp>
    </p:spTree>
    <p:extLst>
      <p:ext uri="{BB962C8B-B14F-4D97-AF65-F5344CB8AC3E}">
        <p14:creationId xmlns:p14="http://schemas.microsoft.com/office/powerpoint/2010/main" val="17231091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5496" y="116632"/>
            <a:ext cx="8964488" cy="6370975"/>
          </a:xfrm>
          <a:prstGeom prst="rect">
            <a:avLst/>
          </a:prstGeom>
          <a:noFill/>
        </p:spPr>
        <p:txBody>
          <a:bodyPr wrap="square" rtlCol="0">
            <a:spAutoFit/>
          </a:bodyPr>
          <a:lstStyle/>
          <a:p>
            <a:r>
              <a:rPr lang="en-US" altLang="zh-CN" b="1" dirty="0" smtClean="0"/>
              <a:t>  }</a:t>
            </a:r>
          </a:p>
          <a:p>
            <a:r>
              <a:rPr lang="en-US" altLang="zh-CN" b="1" dirty="0">
                <a:solidFill>
                  <a:srgbClr val="66FFFF"/>
                </a:solidFill>
              </a:rPr>
              <a:t> </a:t>
            </a:r>
            <a:r>
              <a:rPr lang="en-US" altLang="zh-CN" b="1" dirty="0" smtClean="0">
                <a:solidFill>
                  <a:srgbClr val="66FFFF"/>
                </a:solidFill>
              </a:rPr>
              <a:t> else</a:t>
            </a:r>
          </a:p>
          <a:p>
            <a:r>
              <a:rPr lang="en-US" altLang="zh-CN" b="1" dirty="0">
                <a:solidFill>
                  <a:srgbClr val="66FFFF"/>
                </a:solidFill>
              </a:rPr>
              <a:t> </a:t>
            </a:r>
            <a:r>
              <a:rPr lang="en-US" altLang="zh-CN" b="1" dirty="0" smtClean="0">
                <a:solidFill>
                  <a:srgbClr val="66FFFF"/>
                </a:solidFill>
              </a:rPr>
              <a:t>{ </a:t>
            </a:r>
            <a:r>
              <a:rPr lang="en-US" altLang="zh-CN" b="1" dirty="0" err="1" smtClean="0">
                <a:solidFill>
                  <a:srgbClr val="66FFFF"/>
                </a:solidFill>
              </a:rPr>
              <a:t>dwError</a:t>
            </a:r>
            <a:r>
              <a:rPr lang="en-US" altLang="zh-CN" b="1" dirty="0" smtClean="0">
                <a:solidFill>
                  <a:srgbClr val="66FFFF"/>
                </a:solidFill>
              </a:rPr>
              <a:t> </a:t>
            </a:r>
            <a:r>
              <a:rPr lang="en-US" altLang="zh-CN" b="1" dirty="0">
                <a:solidFill>
                  <a:srgbClr val="66FFFF"/>
                </a:solidFill>
              </a:rPr>
              <a:t>= </a:t>
            </a:r>
            <a:r>
              <a:rPr lang="en-US" altLang="zh-CN" b="1" dirty="0" err="1">
                <a:solidFill>
                  <a:srgbClr val="66FFFF"/>
                </a:solidFill>
              </a:rPr>
              <a:t>mciSendCommand</a:t>
            </a:r>
            <a:r>
              <a:rPr lang="en-US" altLang="zh-CN" b="1" dirty="0">
                <a:solidFill>
                  <a:srgbClr val="66FFFF"/>
                </a:solidFill>
              </a:rPr>
              <a:t>(</a:t>
            </a:r>
            <a:r>
              <a:rPr lang="en-US" altLang="zh-CN" b="1" dirty="0" err="1">
                <a:solidFill>
                  <a:srgbClr val="66FFFF"/>
                </a:solidFill>
              </a:rPr>
              <a:t>m_MCIDeviceID</a:t>
            </a:r>
            <a:r>
              <a:rPr lang="en-US" altLang="zh-CN" b="1" dirty="0" smtClean="0">
                <a:solidFill>
                  <a:srgbClr val="66FFFF"/>
                </a:solidFill>
              </a:rPr>
              <a:t>,</a:t>
            </a:r>
          </a:p>
          <a:p>
            <a:r>
              <a:rPr lang="en-US" altLang="zh-CN" b="1" dirty="0">
                <a:solidFill>
                  <a:srgbClr val="66FFFF"/>
                </a:solidFill>
              </a:rPr>
              <a:t> </a:t>
            </a:r>
            <a:r>
              <a:rPr lang="en-US" altLang="zh-CN" b="1" dirty="0" smtClean="0">
                <a:solidFill>
                  <a:srgbClr val="66FFFF"/>
                </a:solidFill>
              </a:rPr>
              <a:t>                                       MCI_RESUME,0,NULL</a:t>
            </a:r>
            <a:r>
              <a:rPr lang="en-US" altLang="zh-CN" b="1" dirty="0">
                <a:solidFill>
                  <a:srgbClr val="66FFFF"/>
                </a:solidFill>
              </a:rPr>
              <a:t>); // </a:t>
            </a:r>
            <a:r>
              <a:rPr lang="zh-CN" altLang="en-US" b="1" dirty="0">
                <a:solidFill>
                  <a:srgbClr val="66FFFF"/>
                </a:solidFill>
              </a:rPr>
              <a:t>继续播放</a:t>
            </a:r>
          </a:p>
          <a:p>
            <a:r>
              <a:rPr lang="zh-CN" altLang="en-US" b="1" dirty="0" smtClean="0">
                <a:solidFill>
                  <a:srgbClr val="66FFFF"/>
                </a:solidFill>
              </a:rPr>
              <a:t>    </a:t>
            </a:r>
            <a:r>
              <a:rPr lang="en-US" altLang="zh-CN" b="1" dirty="0" err="1" smtClean="0">
                <a:solidFill>
                  <a:srgbClr val="66FFFF"/>
                </a:solidFill>
              </a:rPr>
              <a:t>SetDlgItemText</a:t>
            </a:r>
            <a:r>
              <a:rPr lang="en-US" altLang="zh-CN" b="1" dirty="0" smtClean="0">
                <a:solidFill>
                  <a:srgbClr val="66FFFF"/>
                </a:solidFill>
              </a:rPr>
              <a:t>(IDC_BUTTON_PLAY</a:t>
            </a:r>
            <a:r>
              <a:rPr lang="en-US" altLang="zh-CN" b="1" dirty="0">
                <a:solidFill>
                  <a:srgbClr val="66FFFF"/>
                </a:solidFill>
              </a:rPr>
              <a:t>, _T("</a:t>
            </a:r>
            <a:r>
              <a:rPr lang="zh-CN" altLang="en-US" b="1" dirty="0">
                <a:solidFill>
                  <a:srgbClr val="66FFFF"/>
                </a:solidFill>
              </a:rPr>
              <a:t>暂停</a:t>
            </a:r>
            <a:r>
              <a:rPr lang="en-US" altLang="zh-CN" b="1" dirty="0">
                <a:solidFill>
                  <a:srgbClr val="66FFFF"/>
                </a:solidFill>
              </a:rPr>
              <a:t>"));</a:t>
            </a:r>
          </a:p>
          <a:p>
            <a:r>
              <a:rPr lang="en-US" altLang="zh-CN" b="1" dirty="0" smtClean="0">
                <a:solidFill>
                  <a:srgbClr val="66FFFF"/>
                </a:solidFill>
              </a:rPr>
              <a:t>    </a:t>
            </a:r>
            <a:r>
              <a:rPr lang="en-US" altLang="zh-CN" b="1" dirty="0" err="1" smtClean="0">
                <a:solidFill>
                  <a:srgbClr val="66FFFF"/>
                </a:solidFill>
              </a:rPr>
              <a:t>m_isPause</a:t>
            </a:r>
            <a:r>
              <a:rPr lang="en-US" altLang="zh-CN" b="1" dirty="0" smtClean="0">
                <a:solidFill>
                  <a:srgbClr val="66FFFF"/>
                </a:solidFill>
              </a:rPr>
              <a:t> </a:t>
            </a:r>
            <a:r>
              <a:rPr lang="en-US" altLang="zh-CN" b="1" dirty="0">
                <a:solidFill>
                  <a:srgbClr val="66FFFF"/>
                </a:solidFill>
              </a:rPr>
              <a:t>= FALSE;</a:t>
            </a:r>
          </a:p>
          <a:p>
            <a:r>
              <a:rPr lang="en-US" altLang="zh-CN" b="1" dirty="0" smtClean="0">
                <a:solidFill>
                  <a:srgbClr val="66FFFF"/>
                </a:solidFill>
              </a:rPr>
              <a:t>  }</a:t>
            </a:r>
            <a:endParaRPr lang="en-US" altLang="zh-CN" b="1" dirty="0">
              <a:solidFill>
                <a:srgbClr val="66FFFF"/>
              </a:solidFill>
            </a:endParaRPr>
          </a:p>
          <a:p>
            <a:r>
              <a:rPr lang="en-US" altLang="zh-CN" b="1" dirty="0" smtClean="0"/>
              <a:t>if </a:t>
            </a:r>
            <a:r>
              <a:rPr lang="en-US" altLang="zh-CN" b="1" dirty="0"/>
              <a:t>(</a:t>
            </a:r>
            <a:r>
              <a:rPr lang="en-US" altLang="zh-CN" b="1" dirty="0" err="1"/>
              <a:t>dwError</a:t>
            </a:r>
            <a:r>
              <a:rPr lang="en-US" altLang="zh-CN" b="1" dirty="0"/>
              <a:t>)</a:t>
            </a:r>
          </a:p>
          <a:p>
            <a:r>
              <a:rPr lang="en-US" altLang="zh-CN" b="1" dirty="0" smtClean="0"/>
              <a:t>{ </a:t>
            </a:r>
            <a:r>
              <a:rPr lang="en-US" altLang="zh-CN" b="1" dirty="0" smtClean="0">
                <a:solidFill>
                  <a:srgbClr val="FFCCFF"/>
                </a:solidFill>
              </a:rPr>
              <a:t>if </a:t>
            </a:r>
            <a:r>
              <a:rPr lang="en-US" altLang="zh-CN" b="1" dirty="0">
                <a:solidFill>
                  <a:srgbClr val="FFCCFF"/>
                </a:solidFill>
              </a:rPr>
              <a:t>(</a:t>
            </a:r>
            <a:r>
              <a:rPr lang="en-US" altLang="zh-CN" b="1" dirty="0" err="1">
                <a:solidFill>
                  <a:srgbClr val="FFCCFF"/>
                </a:solidFill>
              </a:rPr>
              <a:t>mciGetErrorString</a:t>
            </a:r>
            <a:r>
              <a:rPr lang="en-US" altLang="zh-CN" b="1" dirty="0">
                <a:solidFill>
                  <a:srgbClr val="FFCCFF"/>
                </a:solidFill>
              </a:rPr>
              <a:t>(</a:t>
            </a:r>
            <a:r>
              <a:rPr lang="en-US" altLang="zh-CN" b="1" dirty="0" err="1">
                <a:solidFill>
                  <a:srgbClr val="FFCCFF"/>
                </a:solidFill>
              </a:rPr>
              <a:t>dwError</a:t>
            </a:r>
            <a:r>
              <a:rPr lang="en-US" altLang="zh-CN" b="1" dirty="0">
                <a:solidFill>
                  <a:srgbClr val="FFCCFF"/>
                </a:solidFill>
              </a:rPr>
              <a:t>, </a:t>
            </a:r>
            <a:r>
              <a:rPr lang="en-US" altLang="zh-CN" b="1" dirty="0" err="1">
                <a:solidFill>
                  <a:srgbClr val="FFCCFF"/>
                </a:solidFill>
              </a:rPr>
              <a:t>szErrorBuf.GetBuffer</a:t>
            </a:r>
            <a:r>
              <a:rPr lang="en-US" altLang="zh-CN" b="1" dirty="0" smtClean="0">
                <a:solidFill>
                  <a:srgbClr val="FFCCFF"/>
                </a:solidFill>
              </a:rPr>
              <a:t>(),</a:t>
            </a:r>
          </a:p>
          <a:p>
            <a:r>
              <a:rPr lang="en-US" altLang="zh-CN" b="1" dirty="0">
                <a:solidFill>
                  <a:srgbClr val="FFCCFF"/>
                </a:solidFill>
              </a:rPr>
              <a:t> </a:t>
            </a:r>
            <a:r>
              <a:rPr lang="en-US" altLang="zh-CN" b="1" dirty="0" smtClean="0">
                <a:solidFill>
                  <a:srgbClr val="FFCCFF"/>
                </a:solidFill>
              </a:rPr>
              <a:t>   					MAXERRORLENGTH</a:t>
            </a:r>
            <a:r>
              <a:rPr lang="en-US" altLang="zh-CN" b="1" dirty="0">
                <a:solidFill>
                  <a:srgbClr val="FFCCFF"/>
                </a:solidFill>
              </a:rPr>
              <a:t>))</a:t>
            </a:r>
          </a:p>
          <a:p>
            <a:r>
              <a:rPr lang="en-US" altLang="zh-CN" b="1" dirty="0" smtClean="0"/>
              <a:t>     </a:t>
            </a:r>
            <a:r>
              <a:rPr lang="en-US" altLang="zh-CN" sz="2200" b="1" dirty="0" err="1" smtClean="0"/>
              <a:t>MessageBox</a:t>
            </a:r>
            <a:r>
              <a:rPr lang="en-US" altLang="zh-CN" sz="2200" b="1" dirty="0" smtClean="0"/>
              <a:t>(</a:t>
            </a:r>
            <a:r>
              <a:rPr lang="en-US" altLang="zh-CN" sz="2200" b="1" dirty="0" err="1" smtClean="0"/>
              <a:t>szErrorBuf</a:t>
            </a:r>
            <a:r>
              <a:rPr lang="en-US" altLang="zh-CN" sz="2200" b="1" dirty="0"/>
              <a:t>, _T("MCI</a:t>
            </a:r>
            <a:r>
              <a:rPr lang="zh-CN" altLang="en-US" sz="2200" b="1" dirty="0"/>
              <a:t>出错</a:t>
            </a:r>
            <a:r>
              <a:rPr lang="en-US" altLang="zh-CN" sz="2200" b="1" dirty="0"/>
              <a:t>"), MB_ICONWARNING);</a:t>
            </a:r>
          </a:p>
          <a:p>
            <a:r>
              <a:rPr lang="en-US" altLang="zh-CN" b="1" dirty="0" smtClean="0"/>
              <a:t>  </a:t>
            </a:r>
            <a:r>
              <a:rPr lang="en-US" altLang="zh-CN" b="1" dirty="0" smtClean="0">
                <a:solidFill>
                  <a:srgbClr val="FFCCFF"/>
                </a:solidFill>
              </a:rPr>
              <a:t>else</a:t>
            </a:r>
            <a:r>
              <a:rPr lang="en-US" altLang="zh-CN" b="1" dirty="0" smtClean="0"/>
              <a:t> </a:t>
            </a:r>
            <a:endParaRPr lang="en-US" altLang="zh-CN" b="1" dirty="0"/>
          </a:p>
          <a:p>
            <a:r>
              <a:rPr lang="en-US" altLang="zh-CN" b="1" dirty="0" smtClean="0"/>
              <a:t>    </a:t>
            </a:r>
            <a:r>
              <a:rPr lang="en-US" altLang="zh-CN" sz="2000" b="1" dirty="0" err="1" smtClean="0"/>
              <a:t>MessageBox</a:t>
            </a:r>
            <a:r>
              <a:rPr lang="en-US" altLang="zh-CN" sz="2000" b="1" dirty="0"/>
              <a:t>(_T("</a:t>
            </a:r>
            <a:r>
              <a:rPr lang="zh-CN" altLang="en-US" sz="2000" b="1" dirty="0"/>
              <a:t>不明错误标识</a:t>
            </a:r>
            <a:r>
              <a:rPr lang="en-US" altLang="zh-CN" sz="2000" b="1" dirty="0"/>
              <a:t>"), _T("MCI</a:t>
            </a:r>
            <a:r>
              <a:rPr lang="zh-CN" altLang="en-US" sz="2000" b="1" dirty="0"/>
              <a:t>出错</a:t>
            </a:r>
            <a:r>
              <a:rPr lang="en-US" altLang="zh-CN" sz="2000" b="1" dirty="0"/>
              <a:t>"), MB_ICONWARNING);</a:t>
            </a:r>
          </a:p>
          <a:p>
            <a:r>
              <a:rPr lang="en-US" altLang="zh-CN" b="1" dirty="0" smtClean="0"/>
              <a:t>  return</a:t>
            </a:r>
            <a:r>
              <a:rPr lang="en-US" altLang="zh-CN" b="1" dirty="0"/>
              <a:t>;</a:t>
            </a:r>
          </a:p>
          <a:p>
            <a:r>
              <a:rPr lang="en-US" altLang="zh-CN" b="1" dirty="0" smtClean="0"/>
              <a:t> }</a:t>
            </a:r>
            <a:endParaRPr lang="en-US" altLang="zh-CN" b="1" dirty="0"/>
          </a:p>
          <a:p>
            <a:r>
              <a:rPr lang="en-US" altLang="zh-CN" b="1" dirty="0" smtClean="0"/>
              <a:t>}</a:t>
            </a:r>
            <a:endParaRPr lang="en-US" altLang="zh-CN" b="1" dirty="0"/>
          </a:p>
          <a:p>
            <a:r>
              <a:rPr lang="en-US" altLang="zh-CN" b="1" dirty="0" smtClean="0"/>
              <a:t>}</a:t>
            </a:r>
            <a:endParaRPr lang="en-US" altLang="zh-CN" b="1" dirty="0"/>
          </a:p>
        </p:txBody>
      </p:sp>
    </p:spTree>
    <p:extLst>
      <p:ext uri="{BB962C8B-B14F-4D97-AF65-F5344CB8AC3E}">
        <p14:creationId xmlns:p14="http://schemas.microsoft.com/office/powerpoint/2010/main" val="37385483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6270" y="80034"/>
            <a:ext cx="8950226" cy="6740307"/>
          </a:xfrm>
          <a:prstGeom prst="rect">
            <a:avLst/>
          </a:prstGeom>
          <a:noFill/>
        </p:spPr>
        <p:txBody>
          <a:bodyPr wrap="square" rtlCol="0">
            <a:spAutoFit/>
          </a:bodyPr>
          <a:lstStyle/>
          <a:p>
            <a:r>
              <a:rPr lang="en-US" altLang="zh-CN" b="1" dirty="0">
                <a:solidFill>
                  <a:srgbClr val="CCFFFF"/>
                </a:solidFill>
              </a:rPr>
              <a:t>(c)“</a:t>
            </a:r>
            <a:r>
              <a:rPr lang="zh-CN" altLang="en-US" b="1" dirty="0">
                <a:solidFill>
                  <a:srgbClr val="CCFFFF"/>
                </a:solidFill>
              </a:rPr>
              <a:t>停止”按钮的消息响应</a:t>
            </a:r>
          </a:p>
          <a:p>
            <a:r>
              <a:rPr lang="en-US" altLang="zh-CN" b="1" dirty="0"/>
              <a:t>void CMy11_2Dlg::</a:t>
            </a:r>
            <a:r>
              <a:rPr lang="en-US" altLang="zh-CN" b="1" dirty="0" err="1"/>
              <a:t>OnBnClickedButtonStop</a:t>
            </a:r>
            <a:r>
              <a:rPr lang="en-US" altLang="zh-CN" b="1" dirty="0"/>
              <a:t>()</a:t>
            </a:r>
          </a:p>
          <a:p>
            <a:r>
              <a:rPr lang="en-US" altLang="zh-CN" b="1" dirty="0" smtClean="0"/>
              <a:t>{ // </a:t>
            </a:r>
            <a:r>
              <a:rPr lang="en-US" altLang="zh-CN" b="1" dirty="0"/>
              <a:t>TODO: </a:t>
            </a:r>
            <a:r>
              <a:rPr lang="zh-CN" altLang="en-US" b="1" dirty="0"/>
              <a:t>在此添加控件通知处理程序代码</a:t>
            </a:r>
          </a:p>
          <a:p>
            <a:r>
              <a:rPr lang="en-US" altLang="zh-CN" b="1" dirty="0" smtClean="0"/>
              <a:t>   // </a:t>
            </a:r>
            <a:r>
              <a:rPr lang="zh-CN" altLang="en-US" b="1" dirty="0"/>
              <a:t>发送停止命令消息，参数</a:t>
            </a:r>
            <a:r>
              <a:rPr lang="en-US" altLang="zh-CN" b="1" dirty="0"/>
              <a:t>MCI_WAIT</a:t>
            </a:r>
            <a:r>
              <a:rPr lang="zh-CN" altLang="en-US" b="1" dirty="0"/>
              <a:t>说明当命令执行结束后函数才返回值</a:t>
            </a:r>
          </a:p>
          <a:p>
            <a:r>
              <a:rPr lang="zh-CN" altLang="en-US" b="1" dirty="0" smtClean="0">
                <a:solidFill>
                  <a:srgbClr val="FFCCFF"/>
                </a:solidFill>
              </a:rPr>
              <a:t>  </a:t>
            </a:r>
            <a:r>
              <a:rPr lang="en-US" altLang="zh-CN" b="1" dirty="0" err="1" smtClean="0">
                <a:solidFill>
                  <a:srgbClr val="FFCCFF"/>
                </a:solidFill>
              </a:rPr>
              <a:t>dwError</a:t>
            </a:r>
            <a:r>
              <a:rPr lang="en-US" altLang="zh-CN" b="1" dirty="0" smtClean="0">
                <a:solidFill>
                  <a:srgbClr val="FFCCFF"/>
                </a:solidFill>
              </a:rPr>
              <a:t> </a:t>
            </a:r>
            <a:r>
              <a:rPr lang="en-US" altLang="zh-CN" b="1" dirty="0">
                <a:solidFill>
                  <a:srgbClr val="FFCCFF"/>
                </a:solidFill>
              </a:rPr>
              <a:t>= </a:t>
            </a:r>
            <a:r>
              <a:rPr lang="en-US" altLang="zh-CN" b="1" dirty="0" err="1">
                <a:solidFill>
                  <a:srgbClr val="FFCCFF"/>
                </a:solidFill>
              </a:rPr>
              <a:t>mciSendCommand</a:t>
            </a:r>
            <a:r>
              <a:rPr lang="en-US" altLang="zh-CN" b="1" dirty="0">
                <a:solidFill>
                  <a:srgbClr val="FFCCFF"/>
                </a:solidFill>
              </a:rPr>
              <a:t>(</a:t>
            </a:r>
            <a:r>
              <a:rPr lang="en-US" altLang="zh-CN" b="1" dirty="0" err="1">
                <a:solidFill>
                  <a:srgbClr val="FFCCFF"/>
                </a:solidFill>
              </a:rPr>
              <a:t>m_MCIDeviceID</a:t>
            </a:r>
            <a:r>
              <a:rPr lang="en-US" altLang="zh-CN" b="1" dirty="0" smtClean="0">
                <a:solidFill>
                  <a:srgbClr val="FFCCFF"/>
                </a:solidFill>
              </a:rPr>
              <a:t>,</a:t>
            </a:r>
          </a:p>
          <a:p>
            <a:r>
              <a:rPr lang="en-US" altLang="zh-CN" b="1" dirty="0">
                <a:solidFill>
                  <a:srgbClr val="FFCCFF"/>
                </a:solidFill>
              </a:rPr>
              <a:t>	</a:t>
            </a:r>
            <a:r>
              <a:rPr lang="en-US" altLang="zh-CN" b="1" dirty="0" smtClean="0">
                <a:solidFill>
                  <a:srgbClr val="FFCCFF"/>
                </a:solidFill>
              </a:rPr>
              <a:t>			MCI_STOP,MCI_WAIT,NULL</a:t>
            </a:r>
            <a:r>
              <a:rPr lang="en-US" altLang="zh-CN" b="1" dirty="0">
                <a:solidFill>
                  <a:srgbClr val="FFCCFF"/>
                </a:solidFill>
              </a:rPr>
              <a:t>);</a:t>
            </a:r>
          </a:p>
          <a:p>
            <a:r>
              <a:rPr lang="en-US" altLang="zh-CN" b="1" dirty="0" smtClean="0"/>
              <a:t>  if </a:t>
            </a:r>
            <a:r>
              <a:rPr lang="en-US" altLang="zh-CN" b="1" dirty="0"/>
              <a:t>(</a:t>
            </a:r>
            <a:r>
              <a:rPr lang="en-US" altLang="zh-CN" b="1" dirty="0" err="1"/>
              <a:t>dwError</a:t>
            </a:r>
            <a:r>
              <a:rPr lang="en-US" altLang="zh-CN" b="1" dirty="0"/>
              <a:t>)</a:t>
            </a:r>
          </a:p>
          <a:p>
            <a:r>
              <a:rPr lang="en-US" altLang="zh-CN" b="1" dirty="0" smtClean="0"/>
              <a:t> { </a:t>
            </a:r>
            <a:r>
              <a:rPr lang="en-US" altLang="zh-CN" b="1" dirty="0" smtClean="0">
                <a:solidFill>
                  <a:srgbClr val="00FF00"/>
                </a:solidFill>
              </a:rPr>
              <a:t>if </a:t>
            </a:r>
            <a:r>
              <a:rPr lang="en-US" altLang="zh-CN" b="1" dirty="0">
                <a:solidFill>
                  <a:srgbClr val="00FF00"/>
                </a:solidFill>
              </a:rPr>
              <a:t>(</a:t>
            </a:r>
            <a:r>
              <a:rPr lang="en-US" altLang="zh-CN" b="1" dirty="0" err="1">
                <a:solidFill>
                  <a:srgbClr val="00FF00"/>
                </a:solidFill>
              </a:rPr>
              <a:t>mciGetErrorString</a:t>
            </a:r>
            <a:r>
              <a:rPr lang="en-US" altLang="zh-CN" b="1" dirty="0">
                <a:solidFill>
                  <a:srgbClr val="00FF00"/>
                </a:solidFill>
              </a:rPr>
              <a:t>(</a:t>
            </a:r>
            <a:r>
              <a:rPr lang="en-US" altLang="zh-CN" b="1" dirty="0" err="1">
                <a:solidFill>
                  <a:srgbClr val="00FF00"/>
                </a:solidFill>
              </a:rPr>
              <a:t>dwError</a:t>
            </a:r>
            <a:r>
              <a:rPr lang="en-US" altLang="zh-CN" b="1" dirty="0">
                <a:solidFill>
                  <a:srgbClr val="00FF00"/>
                </a:solidFill>
              </a:rPr>
              <a:t>, </a:t>
            </a:r>
            <a:r>
              <a:rPr lang="en-US" altLang="zh-CN" b="1" dirty="0" err="1">
                <a:solidFill>
                  <a:srgbClr val="00FF00"/>
                </a:solidFill>
              </a:rPr>
              <a:t>szErrorBuf.GetBuffer</a:t>
            </a:r>
            <a:r>
              <a:rPr lang="en-US" altLang="zh-CN" b="1" dirty="0" smtClean="0">
                <a:solidFill>
                  <a:srgbClr val="00FF00"/>
                </a:solidFill>
              </a:rPr>
              <a:t>(),</a:t>
            </a:r>
          </a:p>
          <a:p>
            <a:r>
              <a:rPr lang="en-US" altLang="zh-CN" b="1" dirty="0">
                <a:solidFill>
                  <a:srgbClr val="00FF00"/>
                </a:solidFill>
              </a:rPr>
              <a:t>	</a:t>
            </a:r>
            <a:r>
              <a:rPr lang="en-US" altLang="zh-CN" b="1" dirty="0" smtClean="0">
                <a:solidFill>
                  <a:srgbClr val="00FF00"/>
                </a:solidFill>
              </a:rPr>
              <a:t>				MAXERRORLENGTH</a:t>
            </a:r>
            <a:r>
              <a:rPr lang="en-US" altLang="zh-CN" b="1" dirty="0">
                <a:solidFill>
                  <a:srgbClr val="00FF00"/>
                </a:solidFill>
              </a:rPr>
              <a:t>))</a:t>
            </a:r>
          </a:p>
          <a:p>
            <a:r>
              <a:rPr lang="en-US" altLang="zh-CN" b="1" dirty="0" smtClean="0"/>
              <a:t>     </a:t>
            </a:r>
            <a:r>
              <a:rPr lang="en-US" altLang="zh-CN" sz="2200" b="1" dirty="0" err="1" smtClean="0"/>
              <a:t>MessageBox</a:t>
            </a:r>
            <a:r>
              <a:rPr lang="en-US" altLang="zh-CN" sz="2200" b="1" dirty="0" smtClean="0"/>
              <a:t>(</a:t>
            </a:r>
            <a:r>
              <a:rPr lang="en-US" altLang="zh-CN" sz="2200" b="1" dirty="0" err="1" smtClean="0"/>
              <a:t>szErrorBuf</a:t>
            </a:r>
            <a:r>
              <a:rPr lang="en-US" altLang="zh-CN" sz="2200" b="1" dirty="0"/>
              <a:t>, _T("MCI</a:t>
            </a:r>
            <a:r>
              <a:rPr lang="zh-CN" altLang="en-US" sz="2200" b="1" dirty="0"/>
              <a:t>出错</a:t>
            </a:r>
            <a:r>
              <a:rPr lang="en-US" altLang="zh-CN" sz="2200" b="1" dirty="0"/>
              <a:t>"), MB_ICONWARNING);</a:t>
            </a:r>
          </a:p>
          <a:p>
            <a:r>
              <a:rPr lang="en-US" altLang="zh-CN" b="1" dirty="0" smtClean="0"/>
              <a:t>   </a:t>
            </a:r>
            <a:r>
              <a:rPr lang="en-US" altLang="zh-CN" b="1" dirty="0" smtClean="0">
                <a:solidFill>
                  <a:srgbClr val="00FF00"/>
                </a:solidFill>
              </a:rPr>
              <a:t>else </a:t>
            </a:r>
            <a:endParaRPr lang="en-US" altLang="zh-CN" b="1" dirty="0">
              <a:solidFill>
                <a:srgbClr val="00FF00"/>
              </a:solidFill>
            </a:endParaRPr>
          </a:p>
          <a:p>
            <a:r>
              <a:rPr lang="en-US" altLang="zh-CN" b="1" dirty="0" smtClean="0"/>
              <a:t>     </a:t>
            </a:r>
            <a:r>
              <a:rPr lang="en-US" altLang="zh-CN" sz="2000" b="1" dirty="0" err="1" smtClean="0"/>
              <a:t>MessageBox</a:t>
            </a:r>
            <a:r>
              <a:rPr lang="en-US" altLang="zh-CN" sz="2000" b="1" dirty="0"/>
              <a:t>(_T("</a:t>
            </a:r>
            <a:r>
              <a:rPr lang="zh-CN" altLang="en-US" sz="2000" b="1" dirty="0"/>
              <a:t>不明错误标识</a:t>
            </a:r>
            <a:r>
              <a:rPr lang="en-US" altLang="zh-CN" sz="2000" b="1" dirty="0"/>
              <a:t>"), _T("MCI</a:t>
            </a:r>
            <a:r>
              <a:rPr lang="zh-CN" altLang="en-US" sz="2000" b="1" dirty="0"/>
              <a:t>出错</a:t>
            </a:r>
            <a:r>
              <a:rPr lang="en-US" altLang="zh-CN" sz="2000" b="1" dirty="0"/>
              <a:t>"), MB_ICONWARNING);</a:t>
            </a:r>
          </a:p>
          <a:p>
            <a:r>
              <a:rPr lang="en-US" altLang="zh-CN" b="1" dirty="0" smtClean="0"/>
              <a:t>  return</a:t>
            </a:r>
            <a:r>
              <a:rPr lang="en-US" altLang="zh-CN" b="1" dirty="0"/>
              <a:t>;</a:t>
            </a:r>
          </a:p>
          <a:p>
            <a:r>
              <a:rPr lang="en-US" altLang="zh-CN" b="1" dirty="0" smtClean="0"/>
              <a:t> }</a:t>
            </a:r>
            <a:endParaRPr lang="en-US" altLang="zh-CN" b="1" dirty="0"/>
          </a:p>
          <a:p>
            <a:r>
              <a:rPr lang="en-US" altLang="zh-CN" b="1" dirty="0" smtClean="0"/>
              <a:t> </a:t>
            </a:r>
            <a:r>
              <a:rPr lang="en-US" altLang="zh-CN" b="1" dirty="0" err="1" smtClean="0"/>
              <a:t>m_isPlay</a:t>
            </a:r>
            <a:r>
              <a:rPr lang="en-US" altLang="zh-CN" b="1" dirty="0" smtClean="0"/>
              <a:t> </a:t>
            </a:r>
            <a:r>
              <a:rPr lang="en-US" altLang="zh-CN" b="1" dirty="0"/>
              <a:t>= FALSE</a:t>
            </a:r>
            <a:r>
              <a:rPr lang="en-US" altLang="zh-CN" b="1" dirty="0" smtClean="0"/>
              <a:t>;		 </a:t>
            </a:r>
            <a:r>
              <a:rPr lang="en-US" altLang="zh-CN" b="1" dirty="0" err="1" smtClean="0"/>
              <a:t>m_isPause</a:t>
            </a:r>
            <a:r>
              <a:rPr lang="en-US" altLang="zh-CN" b="1" dirty="0" smtClean="0"/>
              <a:t> </a:t>
            </a:r>
            <a:r>
              <a:rPr lang="en-US" altLang="zh-CN" b="1" dirty="0"/>
              <a:t>= FALSE;</a:t>
            </a:r>
          </a:p>
          <a:p>
            <a:r>
              <a:rPr lang="en-US" altLang="zh-CN" b="1" dirty="0" smtClean="0"/>
              <a:t> </a:t>
            </a:r>
            <a:r>
              <a:rPr lang="en-US" altLang="zh-CN" b="1" dirty="0" err="1" smtClean="0"/>
              <a:t>SetDlgItemText</a:t>
            </a:r>
            <a:r>
              <a:rPr lang="en-US" altLang="zh-CN" b="1" dirty="0" smtClean="0"/>
              <a:t>(IDC_BUTTON_PLAY</a:t>
            </a:r>
            <a:r>
              <a:rPr lang="en-US" altLang="zh-CN" b="1" dirty="0"/>
              <a:t>, _T("</a:t>
            </a:r>
            <a:r>
              <a:rPr lang="zh-CN" altLang="en-US" b="1" dirty="0"/>
              <a:t>播放</a:t>
            </a:r>
            <a:r>
              <a:rPr lang="en-US" altLang="zh-CN" b="1" dirty="0"/>
              <a:t>"));</a:t>
            </a:r>
          </a:p>
          <a:p>
            <a:r>
              <a:rPr lang="en-US" altLang="zh-CN" b="1" dirty="0" smtClean="0"/>
              <a:t>}</a:t>
            </a:r>
            <a:endParaRPr lang="en-US" altLang="zh-CN" b="1" dirty="0"/>
          </a:p>
        </p:txBody>
      </p:sp>
    </p:spTree>
    <p:extLst>
      <p:ext uri="{BB962C8B-B14F-4D97-AF65-F5344CB8AC3E}">
        <p14:creationId xmlns:p14="http://schemas.microsoft.com/office/powerpoint/2010/main" val="26102073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7CE89BE2-5508-460B-BB86-206E7C23C931}" type="slidenum">
              <a:rPr lang="en-US" altLang="zh-CN"/>
              <a:pPr/>
              <a:t>23</a:t>
            </a:fld>
            <a:endParaRPr lang="en-US" altLang="zh-CN"/>
          </a:p>
        </p:txBody>
      </p:sp>
      <p:sp>
        <p:nvSpPr>
          <p:cNvPr id="24579" name="Rectangle 3"/>
          <p:cNvSpPr>
            <a:spLocks noGrp="1" noChangeArrowheads="1"/>
          </p:cNvSpPr>
          <p:nvPr>
            <p:ph type="body" idx="1"/>
          </p:nvPr>
        </p:nvSpPr>
        <p:spPr>
          <a:xfrm>
            <a:off x="152400" y="188640"/>
            <a:ext cx="8763000" cy="1561529"/>
          </a:xfrm>
        </p:spPr>
        <p:txBody>
          <a:bodyPr/>
          <a:lstStyle/>
          <a:p>
            <a:pPr algn="just">
              <a:buFontTx/>
              <a:buNone/>
            </a:pPr>
            <a:r>
              <a:rPr lang="en-US" altLang="zh-CN" sz="2800" b="1" dirty="0" smtClean="0">
                <a:solidFill>
                  <a:srgbClr val="CCFFFF"/>
                </a:solidFill>
                <a:latin typeface="Arial Narrow" panose="020B0606020202030204" pitchFamily="34" charset="0"/>
              </a:rPr>
              <a:t>(d)</a:t>
            </a:r>
            <a:r>
              <a:rPr lang="zh-CN" altLang="en-US" sz="2800" b="1" dirty="0" smtClean="0">
                <a:solidFill>
                  <a:srgbClr val="CCFFFF"/>
                </a:solidFill>
                <a:latin typeface="Arial Narrow" panose="020B0606020202030204" pitchFamily="34" charset="0"/>
              </a:rPr>
              <a:t>手</a:t>
            </a:r>
            <a:r>
              <a:rPr lang="zh-CN" altLang="en-US" sz="2800" b="1" dirty="0">
                <a:solidFill>
                  <a:srgbClr val="CCFFFF"/>
                </a:solidFill>
                <a:latin typeface="Arial Narrow" panose="020B0606020202030204" pitchFamily="34" charset="0"/>
              </a:rPr>
              <a:t>动加入</a:t>
            </a:r>
            <a:r>
              <a:rPr lang="en-US" altLang="zh-CN" sz="2800" b="1" dirty="0">
                <a:solidFill>
                  <a:srgbClr val="CCFFFF"/>
                </a:solidFill>
                <a:latin typeface="Arial Narrow" panose="020B0606020202030204" pitchFamily="34" charset="0"/>
              </a:rPr>
              <a:t>MM_MCINOTIFY</a:t>
            </a:r>
            <a:r>
              <a:rPr lang="zh-CN" altLang="en-US" sz="2800" b="1" dirty="0">
                <a:solidFill>
                  <a:srgbClr val="CCFFFF"/>
                </a:solidFill>
                <a:latin typeface="Arial Narrow" panose="020B0606020202030204" pitchFamily="34" charset="0"/>
              </a:rPr>
              <a:t>消息的处理函数</a:t>
            </a:r>
          </a:p>
          <a:p>
            <a:pPr algn="just">
              <a:buNone/>
            </a:pPr>
            <a:r>
              <a:rPr lang="zh-CN" altLang="en-US" sz="2800" b="1" dirty="0" smtClean="0">
                <a:solidFill>
                  <a:srgbClr val="FFCCFF"/>
                </a:solidFill>
                <a:latin typeface="Arial Narrow" panose="020B0606020202030204" pitchFamily="34" charset="0"/>
              </a:rPr>
              <a:t>在</a:t>
            </a:r>
            <a:r>
              <a:rPr lang="zh-CN" altLang="zh-CN" sz="2800" b="1" dirty="0" smtClean="0">
                <a:solidFill>
                  <a:srgbClr val="FFCCFF"/>
                </a:solidFill>
              </a:rPr>
              <a:t>类</a:t>
            </a:r>
            <a:r>
              <a:rPr lang="en-US" altLang="zh-CN" sz="2800" b="1" dirty="0">
                <a:solidFill>
                  <a:srgbClr val="FFCCFF"/>
                </a:solidFill>
              </a:rPr>
              <a:t>CMy11_2Dlg</a:t>
            </a:r>
            <a:r>
              <a:rPr lang="zh-CN" altLang="zh-CN" sz="2800" b="1" dirty="0">
                <a:solidFill>
                  <a:srgbClr val="FFCCFF"/>
                </a:solidFill>
              </a:rPr>
              <a:t>中</a:t>
            </a:r>
            <a:r>
              <a:rPr lang="zh-CN" altLang="zh-CN" sz="2800" b="1" dirty="0" smtClean="0">
                <a:solidFill>
                  <a:srgbClr val="FFCCFF"/>
                </a:solidFill>
              </a:rPr>
              <a:t>加入</a:t>
            </a:r>
            <a:r>
              <a:rPr lang="en-US" altLang="zh-CN" sz="2800" b="1" dirty="0" smtClean="0">
                <a:solidFill>
                  <a:srgbClr val="00FF00"/>
                </a:solidFill>
              </a:rPr>
              <a:t>public</a:t>
            </a:r>
            <a:r>
              <a:rPr lang="zh-CN" altLang="zh-CN" sz="2800" b="1" dirty="0" smtClean="0">
                <a:solidFill>
                  <a:srgbClr val="FFCCFF"/>
                </a:solidFill>
              </a:rPr>
              <a:t>成员</a:t>
            </a:r>
            <a:r>
              <a:rPr lang="zh-CN" altLang="zh-CN" sz="2800" b="1" dirty="0">
                <a:solidFill>
                  <a:srgbClr val="FFCCFF"/>
                </a:solidFill>
              </a:rPr>
              <a:t>函数</a:t>
            </a:r>
            <a:r>
              <a:rPr lang="zh-CN" altLang="zh-CN" sz="2800" b="1" dirty="0" smtClean="0">
                <a:solidFill>
                  <a:srgbClr val="FFCCFF"/>
                </a:solidFill>
              </a:rPr>
              <a:t>：</a:t>
            </a:r>
          </a:p>
          <a:p>
            <a:pPr algn="just">
              <a:buFontTx/>
              <a:buNone/>
            </a:pPr>
            <a:r>
              <a:rPr lang="en-US" altLang="zh-CN" sz="2000" b="1" i="1" dirty="0" smtClean="0">
                <a:solidFill>
                  <a:srgbClr val="FFCCFF"/>
                </a:solidFill>
                <a:latin typeface="Arial Narrow" panose="020B0606020202030204" pitchFamily="34" charset="0"/>
              </a:rPr>
              <a:t>   </a:t>
            </a:r>
            <a:r>
              <a:rPr lang="en-US" altLang="zh-CN" sz="2000" b="1" i="1" dirty="0" err="1" smtClean="0">
                <a:solidFill>
                  <a:srgbClr val="FFCCFF"/>
                </a:solidFill>
                <a:latin typeface="Arial Narrow" panose="020B0606020202030204" pitchFamily="34" charset="0"/>
              </a:rPr>
              <a:t>afx_msg</a:t>
            </a:r>
            <a:r>
              <a:rPr lang="en-US" altLang="zh-CN" sz="2000" b="1" i="1" dirty="0" smtClean="0">
                <a:solidFill>
                  <a:srgbClr val="FFCCFF"/>
                </a:solidFill>
                <a:latin typeface="Arial Narrow" panose="020B0606020202030204" pitchFamily="34" charset="0"/>
              </a:rPr>
              <a:t> LRESULT </a:t>
            </a:r>
            <a:r>
              <a:rPr lang="en-US" altLang="zh-CN" sz="2000" b="1" dirty="0" err="1" smtClean="0"/>
              <a:t>OnMmMcinotify</a:t>
            </a:r>
            <a:r>
              <a:rPr lang="en-US" altLang="zh-CN" sz="2000" b="1" i="1" dirty="0" smtClean="0">
                <a:solidFill>
                  <a:srgbClr val="FFCCFF"/>
                </a:solidFill>
                <a:latin typeface="Arial Narrow" panose="020B0606020202030204" pitchFamily="34" charset="0"/>
              </a:rPr>
              <a:t>(WPARAM </a:t>
            </a:r>
            <a:r>
              <a:rPr lang="en-US" altLang="zh-CN" sz="2000" b="1" i="1" dirty="0" err="1" smtClean="0">
                <a:solidFill>
                  <a:srgbClr val="FFCCFF"/>
                </a:solidFill>
                <a:latin typeface="Arial Narrow" panose="020B0606020202030204" pitchFamily="34" charset="0"/>
              </a:rPr>
              <a:t>wParam,LPARAM</a:t>
            </a:r>
            <a:r>
              <a:rPr lang="en-US" altLang="zh-CN" sz="2000" b="1" i="1" dirty="0" smtClean="0">
                <a:solidFill>
                  <a:srgbClr val="FFCCFF"/>
                </a:solidFill>
                <a:latin typeface="Arial Narrow" panose="020B0606020202030204" pitchFamily="34" charset="0"/>
              </a:rPr>
              <a:t> </a:t>
            </a:r>
            <a:r>
              <a:rPr lang="en-US" altLang="zh-CN" sz="2000" b="1" i="1" dirty="0" err="1" smtClean="0">
                <a:solidFill>
                  <a:srgbClr val="FFCCFF"/>
                </a:solidFill>
                <a:latin typeface="Arial Narrow" panose="020B0606020202030204" pitchFamily="34" charset="0"/>
              </a:rPr>
              <a:t>lParam</a:t>
            </a:r>
            <a:r>
              <a:rPr lang="en-US" altLang="zh-CN" sz="2000" b="1" i="1" dirty="0" smtClean="0">
                <a:solidFill>
                  <a:srgbClr val="FFCCFF"/>
                </a:solidFill>
                <a:latin typeface="Arial Narrow" panose="020B0606020202030204" pitchFamily="34" charset="0"/>
              </a:rPr>
              <a:t>);</a:t>
            </a:r>
            <a:endParaRPr lang="en-US" altLang="zh-CN" sz="2000" b="1" dirty="0">
              <a:solidFill>
                <a:srgbClr val="FFCCFF"/>
              </a:solidFill>
              <a:latin typeface="Arial Narrow" panose="020B0606020202030204" pitchFamily="34" charset="0"/>
            </a:endParaRPr>
          </a:p>
        </p:txBody>
      </p:sp>
      <p:sp>
        <p:nvSpPr>
          <p:cNvPr id="2" name="文本框 1"/>
          <p:cNvSpPr txBox="1"/>
          <p:nvPr/>
        </p:nvSpPr>
        <p:spPr>
          <a:xfrm>
            <a:off x="152400" y="1772816"/>
            <a:ext cx="8663880" cy="769441"/>
          </a:xfrm>
          <a:prstGeom prst="rect">
            <a:avLst/>
          </a:prstGeom>
          <a:noFill/>
        </p:spPr>
        <p:txBody>
          <a:bodyPr wrap="square" rtlCol="0">
            <a:spAutoFit/>
          </a:bodyPr>
          <a:lstStyle/>
          <a:p>
            <a:r>
              <a:rPr lang="en-US" altLang="zh-CN" b="1" dirty="0" smtClean="0"/>
              <a:t>(e) </a:t>
            </a:r>
            <a:r>
              <a:rPr lang="zh-CN" altLang="en-US" b="1" dirty="0" smtClean="0"/>
              <a:t>接</a:t>
            </a:r>
            <a:r>
              <a:rPr lang="zh-CN" altLang="en-US" b="1" dirty="0"/>
              <a:t>着在</a:t>
            </a:r>
            <a:r>
              <a:rPr lang="en-US" altLang="zh-CN" b="1" dirty="0"/>
              <a:t>11_2Dlg.cpp</a:t>
            </a:r>
            <a:r>
              <a:rPr lang="zh-CN" altLang="en-US" b="1" dirty="0"/>
              <a:t>中的消息映射入口处加入代码：</a:t>
            </a:r>
          </a:p>
          <a:p>
            <a:r>
              <a:rPr lang="en-US" altLang="zh-CN" sz="2000" b="1" dirty="0" smtClean="0"/>
              <a:t>     ON_MESSAGE(MM_MCINOTIFY</a:t>
            </a:r>
            <a:r>
              <a:rPr lang="en-US" altLang="zh-CN" sz="2000" b="1" dirty="0"/>
              <a:t>, &amp;</a:t>
            </a:r>
            <a:r>
              <a:rPr lang="en-US" altLang="zh-CN" sz="2000" b="1" dirty="0" smtClean="0"/>
              <a:t>CMy11_2Dlg</a:t>
            </a:r>
            <a:r>
              <a:rPr lang="en-US" altLang="zh-CN" sz="2000" b="1" dirty="0"/>
              <a:t>::</a:t>
            </a:r>
            <a:r>
              <a:rPr lang="en-US" altLang="zh-CN" sz="2000" b="1" dirty="0" err="1"/>
              <a:t>OnMmMcinotify</a:t>
            </a:r>
            <a:r>
              <a:rPr lang="en-US" altLang="zh-CN" sz="2000" b="1" dirty="0" smtClean="0"/>
              <a:t>)</a:t>
            </a:r>
            <a:endParaRPr lang="en-US" altLang="zh-CN" sz="2000" b="1" dirty="0"/>
          </a:p>
        </p:txBody>
      </p:sp>
      <p:sp>
        <p:nvSpPr>
          <p:cNvPr id="6" name="文本框 5"/>
          <p:cNvSpPr txBox="1"/>
          <p:nvPr/>
        </p:nvSpPr>
        <p:spPr>
          <a:xfrm>
            <a:off x="145648" y="2708920"/>
            <a:ext cx="8663880" cy="4154984"/>
          </a:xfrm>
          <a:prstGeom prst="rect">
            <a:avLst/>
          </a:prstGeom>
          <a:noFill/>
        </p:spPr>
        <p:txBody>
          <a:bodyPr wrap="square" rtlCol="0">
            <a:spAutoFit/>
          </a:bodyPr>
          <a:lstStyle/>
          <a:p>
            <a:r>
              <a:rPr lang="en-US" altLang="zh-CN" b="1" dirty="0" smtClean="0"/>
              <a:t>(f) </a:t>
            </a:r>
            <a:r>
              <a:rPr lang="zh-CN" altLang="en-US" b="1" dirty="0" smtClean="0"/>
              <a:t>最</a:t>
            </a:r>
            <a:r>
              <a:rPr lang="zh-CN" altLang="en-US" b="1" dirty="0"/>
              <a:t>后编写</a:t>
            </a:r>
            <a:r>
              <a:rPr lang="en-US" altLang="zh-CN" b="1" dirty="0" err="1"/>
              <a:t>OnMmMcinotify</a:t>
            </a:r>
            <a:r>
              <a:rPr lang="zh-CN" altLang="en-US" b="1" dirty="0"/>
              <a:t>函数代码</a:t>
            </a:r>
          </a:p>
          <a:p>
            <a:r>
              <a:rPr lang="en-US" altLang="zh-CN" b="1" dirty="0" err="1"/>
              <a:t>afx_msg</a:t>
            </a:r>
            <a:r>
              <a:rPr lang="en-US" altLang="zh-CN" b="1" dirty="0"/>
              <a:t> LRESULT CMy11_2Dlg::</a:t>
            </a:r>
            <a:r>
              <a:rPr lang="en-US" altLang="zh-CN" b="1" dirty="0" err="1"/>
              <a:t>OnMmMcinotify</a:t>
            </a:r>
            <a:r>
              <a:rPr lang="en-US" altLang="zh-CN" b="1" dirty="0"/>
              <a:t>(WPARAM </a:t>
            </a:r>
            <a:r>
              <a:rPr lang="en-US" altLang="zh-CN" b="1" dirty="0" err="1"/>
              <a:t>wParam</a:t>
            </a:r>
            <a:r>
              <a:rPr lang="en-US" altLang="zh-CN" b="1" dirty="0"/>
              <a:t>, LPARAM </a:t>
            </a:r>
            <a:r>
              <a:rPr lang="en-US" altLang="zh-CN" b="1" dirty="0" err="1"/>
              <a:t>lParam</a:t>
            </a:r>
            <a:r>
              <a:rPr lang="en-US" altLang="zh-CN" b="1" dirty="0"/>
              <a:t>)</a:t>
            </a:r>
          </a:p>
          <a:p>
            <a:r>
              <a:rPr lang="en-US" altLang="zh-CN" b="1" dirty="0"/>
              <a:t>{  </a:t>
            </a:r>
            <a:r>
              <a:rPr lang="en-US" altLang="zh-CN" b="1" dirty="0" smtClean="0"/>
              <a:t>if </a:t>
            </a:r>
            <a:r>
              <a:rPr lang="en-US" altLang="zh-CN" b="1" dirty="0"/>
              <a:t>(</a:t>
            </a:r>
            <a:r>
              <a:rPr lang="en-US" altLang="zh-CN" b="1" dirty="0" err="1"/>
              <a:t>wParam</a:t>
            </a:r>
            <a:r>
              <a:rPr lang="en-US" altLang="zh-CN" b="1" dirty="0"/>
              <a:t> == MCI_NOTIFY_SUCCESSFUL)</a:t>
            </a:r>
          </a:p>
          <a:p>
            <a:r>
              <a:rPr lang="en-US" altLang="zh-CN" b="1" dirty="0" smtClean="0"/>
              <a:t>  { //</a:t>
            </a:r>
            <a:r>
              <a:rPr lang="zh-CN" altLang="en-US" b="1" dirty="0"/>
              <a:t>成功播放完成后重置标识</a:t>
            </a:r>
          </a:p>
          <a:p>
            <a:r>
              <a:rPr lang="en-US" altLang="zh-CN" b="1" dirty="0" smtClean="0"/>
              <a:t>    </a:t>
            </a:r>
            <a:r>
              <a:rPr lang="en-US" altLang="zh-CN" b="1" dirty="0" err="1" smtClean="0"/>
              <a:t>m_isPlay</a:t>
            </a:r>
            <a:r>
              <a:rPr lang="en-US" altLang="zh-CN" b="1" dirty="0" smtClean="0"/>
              <a:t> </a:t>
            </a:r>
            <a:r>
              <a:rPr lang="en-US" altLang="zh-CN" b="1" dirty="0"/>
              <a:t>= FALSE; // </a:t>
            </a:r>
            <a:r>
              <a:rPr lang="zh-CN" altLang="en-US" b="1" dirty="0"/>
              <a:t>设置正在播放标识为</a:t>
            </a:r>
            <a:r>
              <a:rPr lang="en-US" altLang="zh-CN" b="1" dirty="0"/>
              <a:t>FALSE</a:t>
            </a:r>
          </a:p>
          <a:p>
            <a:r>
              <a:rPr lang="en-US" altLang="zh-CN" b="1" dirty="0" smtClean="0"/>
              <a:t>    </a:t>
            </a:r>
            <a:r>
              <a:rPr lang="en-US" altLang="zh-CN" b="1" dirty="0" err="1" smtClean="0"/>
              <a:t>m_isPause</a:t>
            </a:r>
            <a:r>
              <a:rPr lang="en-US" altLang="zh-CN" b="1" dirty="0" smtClean="0"/>
              <a:t> </a:t>
            </a:r>
            <a:r>
              <a:rPr lang="en-US" altLang="zh-CN" b="1" dirty="0"/>
              <a:t>= FALSE; // </a:t>
            </a:r>
            <a:r>
              <a:rPr lang="zh-CN" altLang="en-US" b="1" dirty="0"/>
              <a:t>设置正在暂停标识为</a:t>
            </a:r>
            <a:r>
              <a:rPr lang="en-US" altLang="zh-CN" b="1" dirty="0"/>
              <a:t>FALSE</a:t>
            </a:r>
          </a:p>
          <a:p>
            <a:r>
              <a:rPr lang="en-US" altLang="zh-CN" b="1" dirty="0" smtClean="0"/>
              <a:t>    </a:t>
            </a:r>
            <a:r>
              <a:rPr lang="en-US" altLang="zh-CN" b="1" dirty="0" err="1" smtClean="0"/>
              <a:t>SetDlgItemText</a:t>
            </a:r>
            <a:r>
              <a:rPr lang="en-US" altLang="zh-CN" b="1" dirty="0" smtClean="0"/>
              <a:t>(IDC_BUTTON_PLAY</a:t>
            </a:r>
            <a:r>
              <a:rPr lang="en-US" altLang="zh-CN" b="1" dirty="0"/>
              <a:t>, _T("</a:t>
            </a:r>
            <a:r>
              <a:rPr lang="zh-CN" altLang="en-US" b="1" dirty="0"/>
              <a:t>播放</a:t>
            </a:r>
            <a:r>
              <a:rPr lang="en-US" altLang="zh-CN" b="1" dirty="0"/>
              <a:t>"));</a:t>
            </a:r>
          </a:p>
          <a:p>
            <a:r>
              <a:rPr lang="en-US" altLang="zh-CN" b="1" dirty="0" smtClean="0"/>
              <a:t>    return </a:t>
            </a:r>
            <a:r>
              <a:rPr lang="en-US" altLang="zh-CN" b="1" dirty="0"/>
              <a:t>0;</a:t>
            </a:r>
          </a:p>
          <a:p>
            <a:r>
              <a:rPr lang="en-US" altLang="zh-CN" b="1" dirty="0" smtClean="0"/>
              <a:t> }</a:t>
            </a:r>
            <a:endParaRPr lang="en-US" altLang="zh-CN" b="1" dirty="0"/>
          </a:p>
          <a:p>
            <a:r>
              <a:rPr lang="en-US" altLang="zh-CN" b="1" dirty="0" smtClean="0"/>
              <a:t> return </a:t>
            </a:r>
            <a:r>
              <a:rPr lang="en-US" altLang="zh-CN" b="1" dirty="0" err="1"/>
              <a:t>afx_msg</a:t>
            </a:r>
            <a:r>
              <a:rPr lang="en-US" altLang="zh-CN" b="1" dirty="0"/>
              <a:t> LRESULT</a:t>
            </a:r>
            <a:r>
              <a:rPr lang="en-US" altLang="zh-CN" b="1" dirty="0" smtClean="0"/>
              <a:t>(); }</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95FDBCCF-F44F-4876-9F6C-7460831EDEC0}" type="slidenum">
              <a:rPr lang="en-US" altLang="zh-CN"/>
              <a:pPr/>
              <a:t>24</a:t>
            </a:fld>
            <a:endParaRPr lang="en-US" altLang="zh-CN"/>
          </a:p>
        </p:txBody>
      </p:sp>
      <p:sp>
        <p:nvSpPr>
          <p:cNvPr id="27650" name="Rectangle 2"/>
          <p:cNvSpPr>
            <a:spLocks noGrp="1" noChangeArrowheads="1"/>
          </p:cNvSpPr>
          <p:nvPr>
            <p:ph type="title"/>
          </p:nvPr>
        </p:nvSpPr>
        <p:spPr>
          <a:xfrm>
            <a:off x="228600" y="152400"/>
            <a:ext cx="8534400" cy="1434399"/>
          </a:xfrm>
        </p:spPr>
        <p:txBody>
          <a:bodyPr/>
          <a:lstStyle/>
          <a:p>
            <a:r>
              <a:rPr lang="en-US" altLang="zh-CN" b="1" dirty="0" smtClean="0">
                <a:latin typeface="宋体" panose="02010600030101010101" pitchFamily="2" charset="-122"/>
              </a:rPr>
              <a:t>11.2 </a:t>
            </a:r>
            <a:r>
              <a:rPr lang="zh-CN" altLang="en-US" b="1" dirty="0">
                <a:latin typeface="宋体" panose="02010600030101010101" pitchFamily="2" charset="-122"/>
              </a:rPr>
              <a:t>利用</a:t>
            </a:r>
            <a:r>
              <a:rPr lang="en-US" altLang="zh-CN" b="1" dirty="0">
                <a:latin typeface="宋体" panose="02010600030101010101" pitchFamily="2" charset="-122"/>
              </a:rPr>
              <a:t>Windows Media Player</a:t>
            </a:r>
            <a:r>
              <a:rPr lang="zh-CN" altLang="en-US" b="1" dirty="0">
                <a:latin typeface="宋体" panose="02010600030101010101" pitchFamily="2" charset="-122"/>
              </a:rPr>
              <a:t>控件实现多媒体程序设计</a:t>
            </a:r>
            <a:r>
              <a:rPr lang="zh-CN" altLang="en-US" b="1" dirty="0"/>
              <a:t> </a:t>
            </a:r>
          </a:p>
        </p:txBody>
      </p:sp>
      <p:sp>
        <p:nvSpPr>
          <p:cNvPr id="27651" name="Rectangle 3"/>
          <p:cNvSpPr>
            <a:spLocks noGrp="1" noChangeArrowheads="1"/>
          </p:cNvSpPr>
          <p:nvPr>
            <p:ph type="body" idx="1"/>
          </p:nvPr>
        </p:nvSpPr>
        <p:spPr>
          <a:xfrm>
            <a:off x="138009" y="1678190"/>
            <a:ext cx="8715581" cy="1371601"/>
          </a:xfrm>
        </p:spPr>
        <p:txBody>
          <a:bodyPr/>
          <a:lstStyle/>
          <a:p>
            <a:pPr marL="0" indent="0">
              <a:lnSpc>
                <a:spcPct val="90000"/>
              </a:lnSpc>
              <a:buNone/>
            </a:pPr>
            <a:r>
              <a:rPr lang="en-US" altLang="zh-CN" b="1" dirty="0">
                <a:latin typeface="宋体" panose="02010600030101010101" pitchFamily="2" charset="-122"/>
              </a:rPr>
              <a:t>【</a:t>
            </a:r>
            <a:r>
              <a:rPr lang="zh-CN" altLang="en-US" b="1" dirty="0">
                <a:latin typeface="宋体" panose="02010600030101010101" pitchFamily="2" charset="-122"/>
              </a:rPr>
              <a:t>例</a:t>
            </a:r>
            <a:r>
              <a:rPr lang="en-US" altLang="zh-CN" b="1" dirty="0" smtClean="0">
                <a:latin typeface="宋体" panose="02010600030101010101" pitchFamily="2" charset="-122"/>
              </a:rPr>
              <a:t>11-3</a:t>
            </a:r>
            <a:r>
              <a:rPr lang="en-US" altLang="zh-CN" b="1" dirty="0">
                <a:latin typeface="宋体" panose="02010600030101010101" pitchFamily="2" charset="-122"/>
              </a:rPr>
              <a:t>】</a:t>
            </a:r>
            <a:r>
              <a:rPr lang="zh-CN" altLang="en-US" b="1" dirty="0">
                <a:latin typeface="宋体" panose="02010600030101010101" pitchFamily="2" charset="-122"/>
              </a:rPr>
              <a:t>编写应用程序，使得用户可以分别选择一个视频文件和一个音频文件来同时播放或者分别播放</a:t>
            </a:r>
            <a:r>
              <a:rPr lang="zh-CN" altLang="en-US" b="1" dirty="0"/>
              <a:t> </a:t>
            </a:r>
          </a:p>
        </p:txBody>
      </p:sp>
      <p:pic>
        <p:nvPicPr>
          <p:cNvPr id="2" name="图片 1"/>
          <p:cNvPicPr>
            <a:picLocks noChangeAspect="1"/>
          </p:cNvPicPr>
          <p:nvPr/>
        </p:nvPicPr>
        <p:blipFill>
          <a:blip r:embed="rId2"/>
          <a:stretch>
            <a:fillRect/>
          </a:stretch>
        </p:blipFill>
        <p:spPr>
          <a:xfrm>
            <a:off x="4037815" y="3354590"/>
            <a:ext cx="5106186" cy="3503411"/>
          </a:xfrm>
          <a:prstGeom prst="rect">
            <a:avLst/>
          </a:prstGeom>
        </p:spPr>
      </p:pic>
      <p:sp>
        <p:nvSpPr>
          <p:cNvPr id="3" name="文本框 2"/>
          <p:cNvSpPr txBox="1"/>
          <p:nvPr/>
        </p:nvSpPr>
        <p:spPr>
          <a:xfrm>
            <a:off x="138009" y="3280916"/>
            <a:ext cx="3896770" cy="2308324"/>
          </a:xfrm>
          <a:prstGeom prst="rect">
            <a:avLst/>
          </a:prstGeom>
          <a:noFill/>
        </p:spPr>
        <p:txBody>
          <a:bodyPr wrap="square" rtlCol="0">
            <a:spAutoFit/>
          </a:bodyPr>
          <a:lstStyle/>
          <a:p>
            <a:r>
              <a:rPr lang="en-US" altLang="zh-CN" b="1" dirty="0" smtClean="0"/>
              <a:t>1.</a:t>
            </a:r>
            <a:r>
              <a:rPr lang="zh-CN" altLang="zh-CN" b="1" dirty="0" smtClean="0"/>
              <a:t>建立基于</a:t>
            </a:r>
            <a:r>
              <a:rPr lang="zh-CN" altLang="zh-CN" b="1" dirty="0"/>
              <a:t>对话框的</a:t>
            </a:r>
            <a:r>
              <a:rPr lang="zh-CN" altLang="zh-CN" b="1" dirty="0" smtClean="0"/>
              <a:t>应用程序</a:t>
            </a:r>
            <a:endParaRPr lang="en-US" altLang="zh-CN" b="1" dirty="0" smtClean="0"/>
          </a:p>
          <a:p>
            <a:r>
              <a:rPr lang="en-US" altLang="zh-CN" b="1" dirty="0" smtClean="0"/>
              <a:t>2.</a:t>
            </a:r>
            <a:r>
              <a:rPr lang="zh-CN" altLang="zh-CN" b="1" dirty="0" smtClean="0"/>
              <a:t>对话框</a:t>
            </a:r>
            <a:r>
              <a:rPr lang="zh-CN" altLang="en-US" b="1" dirty="0" smtClean="0"/>
              <a:t>中</a:t>
            </a:r>
            <a:r>
              <a:rPr lang="zh-CN" altLang="zh-CN" b="1" dirty="0" smtClean="0"/>
              <a:t>单击</a:t>
            </a:r>
            <a:r>
              <a:rPr lang="zh-CN" altLang="zh-CN" b="1" dirty="0"/>
              <a:t>鼠标右键，从快捷菜单中选择“插入</a:t>
            </a:r>
            <a:r>
              <a:rPr lang="en-US" altLang="zh-CN" b="1" dirty="0"/>
              <a:t>ActiveX</a:t>
            </a:r>
            <a:r>
              <a:rPr lang="zh-CN" altLang="zh-CN" b="1" dirty="0"/>
              <a:t>控件”</a:t>
            </a:r>
            <a:r>
              <a:rPr lang="zh-CN" altLang="zh-CN" b="1" dirty="0" smtClean="0"/>
              <a:t>，</a:t>
            </a:r>
            <a:r>
              <a:rPr lang="zh-CN" altLang="en-US" b="1" dirty="0" smtClean="0"/>
              <a:t>并选择</a:t>
            </a:r>
            <a:r>
              <a:rPr lang="zh-CN" altLang="zh-CN" b="1" dirty="0" smtClean="0"/>
              <a:t>“</a:t>
            </a:r>
            <a:r>
              <a:rPr lang="en-US" altLang="zh-CN" b="1" dirty="0"/>
              <a:t>Windows Media </a:t>
            </a:r>
            <a:r>
              <a:rPr lang="en-US" altLang="zh-CN" b="1" dirty="0" smtClean="0"/>
              <a:t>Player</a:t>
            </a:r>
            <a:r>
              <a:rPr lang="zh-CN" altLang="zh-CN" b="1" dirty="0" smtClean="0"/>
              <a:t>”</a:t>
            </a:r>
            <a:r>
              <a:rPr lang="zh-CN" altLang="zh-CN" b="1" dirty="0"/>
              <a:t>，</a:t>
            </a:r>
            <a:endParaRPr lang="zh-CN" altLang="en-US" b="1" dirty="0"/>
          </a:p>
        </p:txBody>
      </p:sp>
      <p:pic>
        <p:nvPicPr>
          <p:cNvPr id="6" name="图片 5"/>
          <p:cNvPicPr>
            <a:picLocks noChangeAspect="1"/>
          </p:cNvPicPr>
          <p:nvPr/>
        </p:nvPicPr>
        <p:blipFill>
          <a:blip r:embed="rId3"/>
          <a:stretch>
            <a:fillRect/>
          </a:stretch>
        </p:blipFill>
        <p:spPr>
          <a:xfrm>
            <a:off x="395536" y="5680631"/>
            <a:ext cx="2100553" cy="933579"/>
          </a:xfrm>
          <a:prstGeom prst="rect">
            <a:avLst/>
          </a:prstGeom>
        </p:spPr>
      </p:pic>
      <p:cxnSp>
        <p:nvCxnSpPr>
          <p:cNvPr id="9" name="直接箭头连接符 8"/>
          <p:cNvCxnSpPr>
            <a:endCxn id="6" idx="3"/>
          </p:cNvCxnSpPr>
          <p:nvPr/>
        </p:nvCxnSpPr>
        <p:spPr bwMode="auto">
          <a:xfrm flipH="1">
            <a:off x="2496089" y="5589239"/>
            <a:ext cx="1749142" cy="540000"/>
          </a:xfrm>
          <a:prstGeom prst="straightConnector1">
            <a:avLst/>
          </a:prstGeom>
          <a:solidFill>
            <a:schemeClr val="accent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44625"/>
            <a:ext cx="8568952" cy="936104"/>
          </a:xfrm>
        </p:spPr>
        <p:txBody>
          <a:bodyPr/>
          <a:lstStyle/>
          <a:p>
            <a:pPr marL="0" indent="0">
              <a:spcBef>
                <a:spcPts val="0"/>
              </a:spcBef>
              <a:buNone/>
            </a:pPr>
            <a:r>
              <a:rPr lang="en-US" altLang="zh-CN" sz="2400" b="1" dirty="0" smtClean="0"/>
              <a:t>3. </a:t>
            </a:r>
            <a:r>
              <a:rPr lang="zh-CN" altLang="zh-CN" sz="2400" b="1" dirty="0" smtClean="0"/>
              <a:t>在</a:t>
            </a:r>
            <a:r>
              <a:rPr lang="zh-CN" altLang="zh-CN" sz="2400" b="1" dirty="0"/>
              <a:t>应用程序中加入支持播放视频</a:t>
            </a:r>
            <a:r>
              <a:rPr lang="en-US" altLang="zh-CN" sz="2400" b="1" dirty="0"/>
              <a:t>/</a:t>
            </a:r>
            <a:r>
              <a:rPr lang="zh-CN" altLang="zh-CN" sz="2400" b="1" dirty="0"/>
              <a:t>音频的类</a:t>
            </a:r>
            <a:r>
              <a:rPr lang="zh-CN" altLang="zh-CN" sz="2400" b="1" dirty="0" smtClean="0"/>
              <a:t>。</a:t>
            </a:r>
            <a:endParaRPr lang="en-US" altLang="zh-CN" sz="2400" b="1" dirty="0" smtClean="0"/>
          </a:p>
          <a:p>
            <a:pPr>
              <a:spcBef>
                <a:spcPts val="0"/>
              </a:spcBef>
            </a:pPr>
            <a:r>
              <a:rPr lang="zh-CN" altLang="en-US" sz="2400" b="1" dirty="0" smtClean="0"/>
              <a:t>为工程文件</a:t>
            </a:r>
            <a:r>
              <a:rPr lang="zh-CN" altLang="zh-CN" sz="2400" b="1" dirty="0" smtClean="0"/>
              <a:t>“添加类”</a:t>
            </a:r>
            <a:r>
              <a:rPr lang="en-US" altLang="zh-CN" sz="2400" b="1" dirty="0"/>
              <a:t>-&gt;</a:t>
            </a:r>
            <a:r>
              <a:rPr lang="zh-CN" altLang="zh-CN" sz="2400" b="1" dirty="0"/>
              <a:t>“</a:t>
            </a:r>
            <a:r>
              <a:rPr lang="en-US" altLang="zh-CN" sz="2400" b="1" dirty="0"/>
              <a:t>ActiveX</a:t>
            </a:r>
            <a:r>
              <a:rPr lang="zh-CN" altLang="zh-CN" sz="2400" b="1" dirty="0"/>
              <a:t>控件中的</a:t>
            </a:r>
            <a:r>
              <a:rPr lang="en-US" altLang="zh-CN" sz="2400" b="1" dirty="0"/>
              <a:t>MFC</a:t>
            </a:r>
            <a:r>
              <a:rPr lang="zh-CN" altLang="zh-CN" sz="2400" b="1" dirty="0"/>
              <a:t>类</a:t>
            </a:r>
            <a:r>
              <a:rPr lang="zh-CN" altLang="zh-CN" sz="2400" b="1" dirty="0" smtClean="0"/>
              <a:t>”</a:t>
            </a:r>
            <a:endParaRPr lang="zh-CN" altLang="en-US" sz="2400" b="1" dirty="0"/>
          </a:p>
        </p:txBody>
      </p:sp>
      <p:sp>
        <p:nvSpPr>
          <p:cNvPr id="4" name="灯片编号占位符 3"/>
          <p:cNvSpPr>
            <a:spLocks noGrp="1"/>
          </p:cNvSpPr>
          <p:nvPr>
            <p:ph type="sldNum" sz="quarter" idx="12"/>
          </p:nvPr>
        </p:nvSpPr>
        <p:spPr/>
        <p:txBody>
          <a:bodyPr/>
          <a:lstStyle/>
          <a:p>
            <a:fld id="{8DEB74A0-5DE7-4E14-B252-38BFADF708AE}" type="slidenum">
              <a:rPr lang="en-US" altLang="zh-CN" smtClean="0"/>
              <a:pPr/>
              <a:t>25</a:t>
            </a:fld>
            <a:endParaRPr lang="en-US" altLang="zh-CN"/>
          </a:p>
        </p:txBody>
      </p:sp>
      <p:sp>
        <p:nvSpPr>
          <p:cNvPr id="5" name="内容占位符 2"/>
          <p:cNvSpPr txBox="1">
            <a:spLocks/>
          </p:cNvSpPr>
          <p:nvPr/>
        </p:nvSpPr>
        <p:spPr bwMode="auto">
          <a:xfrm>
            <a:off x="35496" y="4221088"/>
            <a:ext cx="4703878"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spcBef>
                <a:spcPts val="0"/>
              </a:spcBef>
            </a:pPr>
            <a:r>
              <a:rPr lang="zh-CN" altLang="zh-CN" sz="2400" b="1" dirty="0" smtClean="0"/>
              <a:t>添加类的来源选择文件，</a:t>
            </a:r>
            <a:endParaRPr lang="en-US" altLang="zh-CN" sz="2400" b="1" dirty="0" smtClean="0"/>
          </a:p>
          <a:p>
            <a:pPr marL="0" indent="0">
              <a:spcBef>
                <a:spcPts val="0"/>
              </a:spcBef>
              <a:buFontTx/>
              <a:buNone/>
            </a:pPr>
            <a:r>
              <a:rPr lang="en-US" altLang="zh-CN" sz="2400" b="1" dirty="0" smtClean="0"/>
              <a:t>     c:\windows\system32\wmp.dll</a:t>
            </a:r>
          </a:p>
          <a:p>
            <a:pPr marL="0">
              <a:spcBef>
                <a:spcPts val="0"/>
              </a:spcBef>
            </a:pPr>
            <a:r>
              <a:rPr lang="zh-CN" altLang="en-US" sz="2400" b="1" dirty="0" smtClean="0"/>
              <a:t>在</a:t>
            </a:r>
            <a:r>
              <a:rPr lang="zh-CN" altLang="zh-CN" sz="2400" b="1" dirty="0" smtClean="0"/>
              <a:t>着“接口”列表中</a:t>
            </a:r>
            <a:r>
              <a:rPr lang="zh-CN" altLang="en-US" sz="2400" b="1" dirty="0" smtClean="0"/>
              <a:t>选择</a:t>
            </a:r>
            <a:endParaRPr lang="en-US" altLang="zh-CN" sz="2400" b="1" dirty="0" smtClean="0"/>
          </a:p>
          <a:p>
            <a:pPr marL="0" indent="0">
              <a:spcBef>
                <a:spcPts val="0"/>
              </a:spcBef>
              <a:buNone/>
            </a:pPr>
            <a:r>
              <a:rPr lang="en-US" altLang="zh-CN" sz="2400" b="1" dirty="0"/>
              <a:t> </a:t>
            </a:r>
            <a:r>
              <a:rPr lang="en-US" altLang="zh-CN" sz="2400" b="1" dirty="0" smtClean="0"/>
              <a:t>    IWMPPlayer4</a:t>
            </a:r>
            <a:r>
              <a:rPr lang="zh-CN" altLang="zh-CN" sz="2400" b="1" dirty="0" smtClean="0"/>
              <a:t>添加到</a:t>
            </a:r>
            <a:endParaRPr lang="en-US" altLang="zh-CN" sz="2400" b="1" dirty="0" smtClean="0"/>
          </a:p>
          <a:p>
            <a:pPr marL="0" indent="0">
              <a:spcBef>
                <a:spcPts val="0"/>
              </a:spcBef>
              <a:buNone/>
            </a:pPr>
            <a:r>
              <a:rPr lang="en-US" altLang="zh-CN" sz="2400" b="1" dirty="0"/>
              <a:t> </a:t>
            </a:r>
            <a:r>
              <a:rPr lang="en-US" altLang="zh-CN" sz="2400" b="1" dirty="0" smtClean="0"/>
              <a:t>   </a:t>
            </a:r>
            <a:r>
              <a:rPr lang="zh-CN" altLang="zh-CN" sz="2400" b="1" dirty="0" smtClean="0"/>
              <a:t>“生成的类”的列表框中</a:t>
            </a:r>
            <a:endParaRPr lang="zh-CN" altLang="en-US" sz="2400" b="1" dirty="0"/>
          </a:p>
        </p:txBody>
      </p:sp>
      <p:pic>
        <p:nvPicPr>
          <p:cNvPr id="6" name="图片 5"/>
          <p:cNvPicPr>
            <a:picLocks noChangeAspect="1"/>
          </p:cNvPicPr>
          <p:nvPr/>
        </p:nvPicPr>
        <p:blipFill>
          <a:blip r:embed="rId2"/>
          <a:stretch>
            <a:fillRect/>
          </a:stretch>
        </p:blipFill>
        <p:spPr>
          <a:xfrm>
            <a:off x="0" y="836712"/>
            <a:ext cx="6353175" cy="3209925"/>
          </a:xfrm>
          <a:prstGeom prst="rect">
            <a:avLst/>
          </a:prstGeom>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8396" y="2173268"/>
            <a:ext cx="4640108" cy="4640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39666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512" y="116632"/>
            <a:ext cx="4968552" cy="1080120"/>
          </a:xfrm>
        </p:spPr>
        <p:txBody>
          <a:bodyPr/>
          <a:lstStyle/>
          <a:p>
            <a:pPr marL="0" indent="0">
              <a:buNone/>
            </a:pPr>
            <a:r>
              <a:rPr lang="en-US" altLang="zh-CN" sz="2800" b="1" dirty="0" smtClean="0"/>
              <a:t>4.</a:t>
            </a:r>
            <a:r>
              <a:rPr lang="zh-CN" altLang="zh-CN" sz="2800" b="1" dirty="0" smtClean="0"/>
              <a:t>在</a:t>
            </a:r>
            <a:r>
              <a:rPr lang="en-US" altLang="zh-CN" sz="2800" b="1" smtClean="0"/>
              <a:t>11_3Dlg.h</a:t>
            </a:r>
            <a:r>
              <a:rPr lang="zh-CN" altLang="zh-CN" sz="2800" b="1" dirty="0"/>
              <a:t>文件的头部加入</a:t>
            </a:r>
          </a:p>
          <a:p>
            <a:pPr marL="0" indent="0">
              <a:buNone/>
            </a:pPr>
            <a:r>
              <a:rPr lang="en-US" altLang="zh-CN" sz="2800" b="1" i="1" dirty="0" smtClean="0"/>
              <a:t>#</a:t>
            </a:r>
            <a:r>
              <a:rPr lang="en-US" altLang="zh-CN" sz="2800" b="1" i="1" dirty="0"/>
              <a:t>include "</a:t>
            </a:r>
            <a:r>
              <a:rPr lang="en-US" altLang="zh-CN" sz="2800" b="1" i="1" dirty="0" smtClean="0"/>
              <a:t>CWMPPlayer4.h"</a:t>
            </a:r>
          </a:p>
          <a:p>
            <a:pPr marL="0" indent="0">
              <a:buNone/>
            </a:pPr>
            <a:endParaRPr lang="zh-CN" altLang="en-US" sz="2800" b="1" dirty="0"/>
          </a:p>
        </p:txBody>
      </p:sp>
      <p:sp>
        <p:nvSpPr>
          <p:cNvPr id="4" name="灯片编号占位符 3"/>
          <p:cNvSpPr>
            <a:spLocks noGrp="1"/>
          </p:cNvSpPr>
          <p:nvPr>
            <p:ph type="sldNum" sz="quarter" idx="12"/>
          </p:nvPr>
        </p:nvSpPr>
        <p:spPr/>
        <p:txBody>
          <a:bodyPr/>
          <a:lstStyle/>
          <a:p>
            <a:fld id="{8DEB74A0-5DE7-4E14-B252-38BFADF708AE}" type="slidenum">
              <a:rPr lang="en-US" altLang="zh-CN" smtClean="0"/>
              <a:pPr/>
              <a:t>26</a:t>
            </a:fld>
            <a:endParaRPr lang="en-US" altLang="zh-CN"/>
          </a:p>
        </p:txBody>
      </p:sp>
      <p:sp>
        <p:nvSpPr>
          <p:cNvPr id="6" name="矩形 5"/>
          <p:cNvSpPr/>
          <p:nvPr/>
        </p:nvSpPr>
        <p:spPr>
          <a:xfrm>
            <a:off x="305780" y="4364107"/>
            <a:ext cx="4572000" cy="2308324"/>
          </a:xfrm>
          <a:prstGeom prst="rect">
            <a:avLst/>
          </a:prstGeom>
        </p:spPr>
        <p:txBody>
          <a:bodyPr>
            <a:spAutoFit/>
          </a:bodyPr>
          <a:lstStyle/>
          <a:p>
            <a:r>
              <a:rPr lang="en-US" altLang="zh-CN" b="1" dirty="0" smtClean="0">
                <a:cs typeface="Times New Roman" panose="02020603050405020304" pitchFamily="18" charset="0"/>
              </a:rPr>
              <a:t>6. </a:t>
            </a:r>
            <a:r>
              <a:rPr lang="zh-CN" altLang="zh-CN" b="1" dirty="0" smtClean="0">
                <a:cs typeface="Times New Roman" panose="02020603050405020304" pitchFamily="18" charset="0"/>
              </a:rPr>
              <a:t>为</a:t>
            </a:r>
            <a:r>
              <a:rPr lang="en-US" altLang="zh-CN" b="1" dirty="0"/>
              <a:t>Windows Media Play</a:t>
            </a:r>
            <a:r>
              <a:rPr lang="zh-CN" altLang="zh-CN" b="1" dirty="0">
                <a:cs typeface="Times New Roman" panose="02020603050405020304" pitchFamily="18" charset="0"/>
              </a:rPr>
              <a:t>控件</a:t>
            </a:r>
            <a:r>
              <a:rPr lang="zh-CN" altLang="zh-CN" b="1" dirty="0" smtClean="0">
                <a:cs typeface="Times New Roman" panose="02020603050405020304" pitchFamily="18" charset="0"/>
              </a:rPr>
              <a:t>添加</a:t>
            </a:r>
            <a:r>
              <a:rPr lang="zh-CN" altLang="zh-CN" b="1" dirty="0" smtClean="0">
                <a:solidFill>
                  <a:srgbClr val="66FFFF"/>
                </a:solidFill>
                <a:cs typeface="Times New Roman" panose="02020603050405020304" pitchFamily="18" charset="0"/>
              </a:rPr>
              <a:t>鼠标</a:t>
            </a:r>
            <a:r>
              <a:rPr lang="zh-CN" altLang="zh-CN" b="1" dirty="0">
                <a:solidFill>
                  <a:srgbClr val="66FFFF"/>
                </a:solidFill>
                <a:cs typeface="Times New Roman" panose="02020603050405020304" pitchFamily="18" charset="0"/>
              </a:rPr>
              <a:t>双击</a:t>
            </a:r>
            <a:r>
              <a:rPr lang="zh-CN" altLang="zh-CN" b="1" dirty="0">
                <a:cs typeface="Times New Roman" panose="02020603050405020304" pitchFamily="18" charset="0"/>
              </a:rPr>
              <a:t>事件处理程序，当程序运行</a:t>
            </a:r>
            <a:r>
              <a:rPr lang="zh-CN" altLang="zh-CN" b="1" dirty="0" smtClean="0">
                <a:cs typeface="Times New Roman" panose="02020603050405020304" pitchFamily="18" charset="0"/>
              </a:rPr>
              <a:t>时双击</a:t>
            </a:r>
            <a:r>
              <a:rPr lang="zh-CN" altLang="en-US" b="1" dirty="0" smtClean="0">
                <a:cs typeface="Times New Roman" panose="02020603050405020304" pitchFamily="18" charset="0"/>
              </a:rPr>
              <a:t>该</a:t>
            </a:r>
            <a:r>
              <a:rPr lang="zh-CN" altLang="zh-CN" b="1" dirty="0" smtClean="0">
                <a:cs typeface="Times New Roman" panose="02020603050405020304" pitchFamily="18" charset="0"/>
              </a:rPr>
              <a:t>控件，</a:t>
            </a:r>
            <a:r>
              <a:rPr lang="zh-CN" altLang="en-US" b="1" dirty="0" smtClean="0">
                <a:cs typeface="Times New Roman" panose="02020603050405020304" pitchFamily="18" charset="0"/>
              </a:rPr>
              <a:t>就</a:t>
            </a:r>
            <a:r>
              <a:rPr lang="zh-CN" altLang="zh-CN" b="1" dirty="0" smtClean="0">
                <a:cs typeface="Times New Roman" panose="02020603050405020304" pitchFamily="18" charset="0"/>
              </a:rPr>
              <a:t>出现</a:t>
            </a:r>
            <a:r>
              <a:rPr lang="zh-CN" altLang="zh-CN" b="1" dirty="0">
                <a:cs typeface="Times New Roman" panose="02020603050405020304" pitchFamily="18" charset="0"/>
              </a:rPr>
              <a:t>一个选择视频</a:t>
            </a:r>
            <a:r>
              <a:rPr lang="en-US" altLang="zh-CN" b="1" dirty="0"/>
              <a:t>/</a:t>
            </a:r>
            <a:r>
              <a:rPr lang="zh-CN" altLang="zh-CN" b="1" dirty="0">
                <a:cs typeface="Times New Roman" panose="02020603050405020304" pitchFamily="18" charset="0"/>
              </a:rPr>
              <a:t>音频文件的文件对话框，选择正确格式的</a:t>
            </a:r>
            <a:r>
              <a:rPr lang="zh-CN" altLang="zh-CN" b="1" dirty="0" smtClean="0">
                <a:cs typeface="Times New Roman" panose="02020603050405020304" pitchFamily="18" charset="0"/>
              </a:rPr>
              <a:t>文件</a:t>
            </a:r>
            <a:r>
              <a:rPr lang="zh-CN" altLang="en-US" b="1" dirty="0" smtClean="0">
                <a:cs typeface="Times New Roman" panose="02020603050405020304" pitchFamily="18" charset="0"/>
              </a:rPr>
              <a:t>后</a:t>
            </a:r>
            <a:r>
              <a:rPr lang="zh-CN" altLang="zh-CN" b="1" dirty="0" smtClean="0">
                <a:cs typeface="Times New Roman" panose="02020603050405020304" pitchFamily="18" charset="0"/>
              </a:rPr>
              <a:t>就</a:t>
            </a:r>
            <a:r>
              <a:rPr lang="zh-CN" altLang="zh-CN" b="1" dirty="0">
                <a:cs typeface="Times New Roman" panose="02020603050405020304" pitchFamily="18" charset="0"/>
              </a:rPr>
              <a:t>会播放文件</a:t>
            </a:r>
            <a:r>
              <a:rPr lang="zh-CN" altLang="zh-CN" b="1" dirty="0" smtClean="0">
                <a:cs typeface="Times New Roman" panose="02020603050405020304" pitchFamily="18" charset="0"/>
              </a:rPr>
              <a:t>。双击事件代码</a:t>
            </a:r>
            <a:r>
              <a:rPr lang="zh-CN" altLang="zh-CN" b="1" dirty="0">
                <a:cs typeface="Times New Roman" panose="02020603050405020304" pitchFamily="18" charset="0"/>
              </a:rPr>
              <a:t>如下：</a:t>
            </a:r>
            <a:endParaRPr lang="zh-CN" altLang="en-US" b="1" dirty="0"/>
          </a:p>
        </p:txBody>
      </p:sp>
      <p:sp>
        <p:nvSpPr>
          <p:cNvPr id="7" name="文本框 6"/>
          <p:cNvSpPr txBox="1"/>
          <p:nvPr/>
        </p:nvSpPr>
        <p:spPr>
          <a:xfrm>
            <a:off x="145647" y="1949432"/>
            <a:ext cx="4824536" cy="830997"/>
          </a:xfrm>
          <a:prstGeom prst="rect">
            <a:avLst/>
          </a:prstGeom>
          <a:noFill/>
        </p:spPr>
        <p:txBody>
          <a:bodyPr wrap="square" rtlCol="0">
            <a:spAutoFit/>
          </a:bodyPr>
          <a:lstStyle/>
          <a:p>
            <a:r>
              <a:rPr lang="en-US" altLang="zh-CN" b="1" i="1" dirty="0">
                <a:latin typeface="+mn-lt"/>
              </a:rPr>
              <a:t>5.</a:t>
            </a:r>
            <a:r>
              <a:rPr lang="zh-CN" altLang="en-US" b="1" dirty="0">
                <a:latin typeface="+mn-lt"/>
              </a:rPr>
              <a:t>为</a:t>
            </a:r>
            <a:r>
              <a:rPr lang="en-US" altLang="zh-CN" b="1" dirty="0">
                <a:latin typeface="+mn-lt"/>
              </a:rPr>
              <a:t>Windows Media </a:t>
            </a:r>
            <a:r>
              <a:rPr lang="en-US" altLang="zh-CN" b="1" dirty="0" smtClean="0">
                <a:latin typeface="+mn-lt"/>
              </a:rPr>
              <a:t>Play</a:t>
            </a:r>
            <a:r>
              <a:rPr lang="zh-CN" altLang="zh-CN" b="1" dirty="0" smtClean="0">
                <a:latin typeface="+mn-lt"/>
              </a:rPr>
              <a:t>控件添加</a:t>
            </a:r>
            <a:r>
              <a:rPr lang="zh-CN" altLang="zh-CN" b="1" dirty="0">
                <a:latin typeface="+mn-lt"/>
              </a:rPr>
              <a:t>变量</a:t>
            </a:r>
            <a:r>
              <a:rPr lang="en-US" altLang="zh-CN" b="1" dirty="0" err="1" smtClean="0">
                <a:latin typeface="+mn-lt"/>
              </a:rPr>
              <a:t>m_mediaPlay</a:t>
            </a:r>
            <a:endParaRPr lang="zh-CN" altLang="zh-CN" b="1" dirty="0">
              <a:latin typeface="+mn-lt"/>
            </a:endParaRPr>
          </a:p>
        </p:txBody>
      </p:sp>
      <p:pic>
        <p:nvPicPr>
          <p:cNvPr id="8" name="图片 7"/>
          <p:cNvPicPr>
            <a:picLocks noChangeAspect="1"/>
          </p:cNvPicPr>
          <p:nvPr/>
        </p:nvPicPr>
        <p:blipFill>
          <a:blip r:embed="rId2"/>
          <a:stretch>
            <a:fillRect/>
          </a:stretch>
        </p:blipFill>
        <p:spPr>
          <a:xfrm>
            <a:off x="5731328" y="3306574"/>
            <a:ext cx="3343275" cy="3524250"/>
          </a:xfrm>
          <a:prstGeom prst="rect">
            <a:avLst/>
          </a:prstGeom>
        </p:spPr>
      </p:pic>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1"/>
            <a:ext cx="3707904" cy="3234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4696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nodeType="clickEffect">
                                  <p:stCondLst>
                                    <p:cond delay="0"/>
                                  </p:stCondLst>
                                  <p:childTnLst>
                                    <p:set>
                                      <p:cBhvr>
                                        <p:cTn id="13" dur="1" fill="hold">
                                          <p:stCondLst>
                                            <p:cond delay="0"/>
                                          </p:stCondLst>
                                        </p:cTn>
                                        <p:tgtEl>
                                          <p:spTgt spid="10242"/>
                                        </p:tgtEl>
                                        <p:attrNameLst>
                                          <p:attrName>style.visibility</p:attrName>
                                        </p:attrNameLst>
                                      </p:cBhvr>
                                      <p:to>
                                        <p:strVal val="visible"/>
                                      </p:to>
                                    </p:set>
                                    <p:anim calcmode="lin" valueType="num">
                                      <p:cBhvr additive="base">
                                        <p:cTn id="14" dur="500" fill="hold"/>
                                        <p:tgtEl>
                                          <p:spTgt spid="10242"/>
                                        </p:tgtEl>
                                        <p:attrNameLst>
                                          <p:attrName>ppt_x</p:attrName>
                                        </p:attrNameLst>
                                      </p:cBhvr>
                                      <p:tavLst>
                                        <p:tav tm="0">
                                          <p:val>
                                            <p:strVal val="0-#ppt_w/2"/>
                                          </p:val>
                                        </p:tav>
                                        <p:tav tm="100000">
                                          <p:val>
                                            <p:strVal val="#ppt_x"/>
                                          </p:val>
                                        </p:tav>
                                      </p:tavLst>
                                    </p:anim>
                                    <p:anim calcmode="lin" valueType="num">
                                      <p:cBhvr additive="base">
                                        <p:cTn id="15" dur="500" fill="hold"/>
                                        <p:tgtEl>
                                          <p:spTgt spid="10242"/>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circle(in)">
                                      <p:cBhvr>
                                        <p:cTn id="20" dur="20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circle(in)">
                                      <p:cBhvr>
                                        <p:cTn id="25"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107504" y="123591"/>
            <a:ext cx="8928992" cy="6401753"/>
          </a:xfrm>
          <a:prstGeom prst="rect">
            <a:avLst/>
          </a:prstGeom>
        </p:spPr>
        <p:txBody>
          <a:bodyPr wrap="square">
            <a:spAutoFit/>
          </a:bodyPr>
          <a:lstStyle/>
          <a:p>
            <a:r>
              <a:rPr lang="en-US" altLang="zh-CN" sz="1800" b="1" dirty="0"/>
              <a:t>void CMy11_3Dlg::DoubleClickOcx1(short </a:t>
            </a:r>
            <a:r>
              <a:rPr lang="en-US" altLang="zh-CN" sz="1800" b="1" dirty="0" err="1"/>
              <a:t>nButton</a:t>
            </a:r>
            <a:r>
              <a:rPr lang="en-US" altLang="zh-CN" sz="1800" b="1" dirty="0"/>
              <a:t>, short </a:t>
            </a:r>
            <a:r>
              <a:rPr lang="en-US" altLang="zh-CN" sz="1800" b="1" dirty="0" err="1"/>
              <a:t>nShiftState</a:t>
            </a:r>
            <a:r>
              <a:rPr lang="en-US" altLang="zh-CN" sz="1800" b="1" dirty="0"/>
              <a:t>, long </a:t>
            </a:r>
            <a:r>
              <a:rPr lang="en-US" altLang="zh-CN" sz="1800" b="1" dirty="0" err="1"/>
              <a:t>fX</a:t>
            </a:r>
            <a:r>
              <a:rPr lang="en-US" altLang="zh-CN" sz="1800" b="1" dirty="0"/>
              <a:t>, long </a:t>
            </a:r>
            <a:r>
              <a:rPr lang="en-US" altLang="zh-CN" sz="1800" b="1" dirty="0" err="1"/>
              <a:t>fY</a:t>
            </a:r>
            <a:r>
              <a:rPr lang="en-US" altLang="zh-CN" sz="1800" b="1" dirty="0"/>
              <a:t>)</a:t>
            </a:r>
            <a:endParaRPr lang="zh-CN" altLang="zh-CN" sz="1800" b="1" dirty="0"/>
          </a:p>
          <a:p>
            <a:r>
              <a:rPr lang="en-US" altLang="zh-CN" sz="2800" b="1" dirty="0" smtClean="0"/>
              <a:t>{ </a:t>
            </a:r>
            <a:r>
              <a:rPr lang="en-US" altLang="zh-CN" sz="2800" b="1" i="1" dirty="0" err="1" smtClean="0"/>
              <a:t>CFileDialog</a:t>
            </a:r>
            <a:r>
              <a:rPr lang="en-US" altLang="zh-CN" sz="2800" b="1" i="1" dirty="0" smtClean="0"/>
              <a:t> </a:t>
            </a:r>
            <a:r>
              <a:rPr lang="en-US" altLang="zh-CN" sz="2800" b="1" i="1" dirty="0" err="1"/>
              <a:t>dlg</a:t>
            </a:r>
            <a:r>
              <a:rPr lang="en-US" altLang="zh-CN" sz="2800" b="1" i="1" dirty="0"/>
              <a:t>(TRUE,NULL,L</a:t>
            </a:r>
            <a:r>
              <a:rPr lang="en-US" altLang="zh-CN" sz="2800" b="1" i="1" dirty="0" smtClean="0"/>
              <a:t>"*.*",</a:t>
            </a:r>
          </a:p>
          <a:p>
            <a:r>
              <a:rPr lang="en-US" altLang="zh-CN" sz="2800" b="1" i="1" dirty="0"/>
              <a:t> </a:t>
            </a:r>
            <a:r>
              <a:rPr lang="en-US" altLang="zh-CN" sz="2800" b="1" i="1" dirty="0" smtClean="0"/>
              <a:t>         OFN_FILEMUSTEXIST</a:t>
            </a:r>
            <a:r>
              <a:rPr lang="en-US" altLang="zh-CN" sz="2800" b="1" i="1" dirty="0"/>
              <a:t>,</a:t>
            </a:r>
            <a:endParaRPr lang="zh-CN" altLang="zh-CN" sz="2800" b="1" dirty="0"/>
          </a:p>
          <a:p>
            <a:r>
              <a:rPr lang="en-US" altLang="zh-CN" sz="2800" b="1" i="1" dirty="0" smtClean="0"/>
              <a:t>  	</a:t>
            </a:r>
            <a:r>
              <a:rPr lang="en-US" altLang="zh-CN" sz="2800" b="1" i="1" dirty="0" err="1" smtClean="0"/>
              <a:t>L"ActiveStreamingFormat</a:t>
            </a:r>
            <a:r>
              <a:rPr lang="en-US" altLang="zh-CN" sz="2800" b="1" i="1" dirty="0"/>
              <a:t>(*.</a:t>
            </a:r>
            <a:r>
              <a:rPr lang="en-US" altLang="zh-CN" sz="2800" b="1" i="1" dirty="0" err="1"/>
              <a:t>asf</a:t>
            </a:r>
            <a:r>
              <a:rPr lang="en-US" altLang="zh-CN" sz="2800" b="1" i="1" dirty="0"/>
              <a:t>)|*.</a:t>
            </a:r>
            <a:r>
              <a:rPr lang="en-US" altLang="zh-CN" sz="2800" b="1" i="1" dirty="0" err="1"/>
              <a:t>asf</a:t>
            </a:r>
            <a:r>
              <a:rPr lang="en-US" altLang="zh-CN" sz="2800" b="1" i="1" dirty="0"/>
              <a:t>|"</a:t>
            </a:r>
            <a:endParaRPr lang="zh-CN" altLang="zh-CN" sz="2800" b="1" dirty="0"/>
          </a:p>
          <a:p>
            <a:r>
              <a:rPr lang="en-US" altLang="zh-CN" sz="2800" b="1" i="1" dirty="0"/>
              <a:t>	</a:t>
            </a:r>
            <a:r>
              <a:rPr lang="en-US" altLang="zh-CN" sz="2800" b="1" i="1" dirty="0" err="1" smtClean="0"/>
              <a:t>L"AudioVideoInterleaveFormat</a:t>
            </a:r>
            <a:r>
              <a:rPr lang="en-US" altLang="zh-CN" sz="2800" b="1" i="1" dirty="0"/>
              <a:t>(*.</a:t>
            </a:r>
            <a:r>
              <a:rPr lang="en-US" altLang="zh-CN" sz="2800" b="1" i="1" dirty="0" err="1"/>
              <a:t>avi</a:t>
            </a:r>
            <a:r>
              <a:rPr lang="en-US" altLang="zh-CN" sz="2800" b="1" i="1" dirty="0"/>
              <a:t>)|*.</a:t>
            </a:r>
            <a:r>
              <a:rPr lang="en-US" altLang="zh-CN" sz="2800" b="1" i="1" dirty="0" err="1"/>
              <a:t>avi</a:t>
            </a:r>
            <a:r>
              <a:rPr lang="en-US" altLang="zh-CN" sz="2800" b="1" i="1" dirty="0"/>
              <a:t>|"</a:t>
            </a:r>
            <a:endParaRPr lang="zh-CN" altLang="zh-CN" sz="2800" b="1" dirty="0"/>
          </a:p>
          <a:p>
            <a:r>
              <a:rPr lang="en-US" altLang="zh-CN" sz="2800" b="1" i="1" dirty="0"/>
              <a:t>	</a:t>
            </a:r>
            <a:r>
              <a:rPr lang="en-US" altLang="zh-CN" sz="2800" b="1" i="1" dirty="0" err="1" smtClean="0"/>
              <a:t>L"RealAudio</a:t>
            </a:r>
            <a:r>
              <a:rPr lang="en-US" altLang="zh-CN" sz="2800" b="1" i="1" dirty="0" smtClean="0"/>
              <a:t>/</a:t>
            </a:r>
            <a:r>
              <a:rPr lang="en-US" altLang="zh-CN" sz="2800" b="1" i="1" dirty="0" err="1" smtClean="0"/>
              <a:t>RealVideo</a:t>
            </a:r>
            <a:r>
              <a:rPr lang="en-US" altLang="zh-CN" sz="2800" b="1" i="1" dirty="0"/>
              <a:t>(*.</a:t>
            </a:r>
            <a:r>
              <a:rPr lang="en-US" altLang="zh-CN" sz="2800" b="1" i="1" dirty="0" err="1"/>
              <a:t>rm</a:t>
            </a:r>
            <a:r>
              <a:rPr lang="en-US" altLang="zh-CN" sz="2800" b="1" i="1" dirty="0"/>
              <a:t>)|*.</a:t>
            </a:r>
            <a:r>
              <a:rPr lang="en-US" altLang="zh-CN" sz="2800" b="1" i="1" dirty="0" err="1"/>
              <a:t>rm</a:t>
            </a:r>
            <a:r>
              <a:rPr lang="en-US" altLang="zh-CN" sz="2800" b="1" i="1" dirty="0"/>
              <a:t>|"</a:t>
            </a:r>
            <a:endParaRPr lang="zh-CN" altLang="zh-CN" sz="2800" b="1" dirty="0"/>
          </a:p>
          <a:p>
            <a:r>
              <a:rPr lang="en-US" altLang="zh-CN" sz="2800" b="1" i="1" dirty="0"/>
              <a:t>	</a:t>
            </a:r>
            <a:r>
              <a:rPr lang="en-US" altLang="zh-CN" sz="2800" b="1" i="1" dirty="0" err="1" smtClean="0"/>
              <a:t>L"WaveAudio</a:t>
            </a:r>
            <a:r>
              <a:rPr lang="en-US" altLang="zh-CN" sz="2800" b="1" i="1" dirty="0"/>
              <a:t>(*.wav)|*.wav|"</a:t>
            </a:r>
            <a:endParaRPr lang="zh-CN" altLang="zh-CN" sz="2800" b="1" dirty="0"/>
          </a:p>
          <a:p>
            <a:r>
              <a:rPr lang="en-US" altLang="zh-CN" sz="2800" b="1" i="1" dirty="0"/>
              <a:t>	</a:t>
            </a:r>
            <a:r>
              <a:rPr lang="en-US" altLang="zh-CN" sz="2800" b="1" i="1" dirty="0" err="1" smtClean="0"/>
              <a:t>L"MIDIFile</a:t>
            </a:r>
            <a:r>
              <a:rPr lang="en-US" altLang="zh-CN" sz="2800" b="1" i="1" dirty="0"/>
              <a:t>(*.mid)|*.mid|"</a:t>
            </a:r>
            <a:endParaRPr lang="zh-CN" altLang="zh-CN" sz="2800" b="1" dirty="0"/>
          </a:p>
          <a:p>
            <a:r>
              <a:rPr lang="en-US" altLang="zh-CN" sz="2800" b="1" i="1" dirty="0"/>
              <a:t>	</a:t>
            </a:r>
            <a:r>
              <a:rPr lang="en-US" altLang="zh-CN" sz="2800" b="1" i="1" dirty="0" smtClean="0"/>
              <a:t>L</a:t>
            </a:r>
            <a:r>
              <a:rPr lang="en-US" altLang="zh-CN" sz="2800" b="1" i="1" dirty="0"/>
              <a:t>"</a:t>
            </a:r>
            <a:r>
              <a:rPr lang="zh-CN" altLang="zh-CN" sz="2800" b="1" i="1" dirty="0"/>
              <a:t>所有文件</a:t>
            </a:r>
            <a:r>
              <a:rPr lang="en-US" altLang="zh-CN" sz="2800" b="1" i="1" dirty="0"/>
              <a:t>(*.*)|*.*||" ); </a:t>
            </a:r>
            <a:endParaRPr lang="zh-CN" altLang="zh-CN" sz="2800" b="1" dirty="0"/>
          </a:p>
          <a:p>
            <a:r>
              <a:rPr lang="en-US" altLang="zh-CN" sz="2800" b="1" i="1" dirty="0"/>
              <a:t> </a:t>
            </a:r>
            <a:r>
              <a:rPr lang="en-US" altLang="zh-CN" sz="2800" b="1" i="1" dirty="0" smtClean="0"/>
              <a:t> if </a:t>
            </a:r>
            <a:r>
              <a:rPr lang="en-US" altLang="zh-CN" sz="2800" b="1" i="1" dirty="0"/>
              <a:t>(</a:t>
            </a:r>
            <a:r>
              <a:rPr lang="en-US" altLang="zh-CN" sz="2800" b="1" i="1" dirty="0" err="1"/>
              <a:t>dlg.DoModal</a:t>
            </a:r>
            <a:r>
              <a:rPr lang="en-US" altLang="zh-CN" sz="2800" b="1" i="1" dirty="0"/>
              <a:t>()==IDOK)</a:t>
            </a:r>
            <a:endParaRPr lang="zh-CN" altLang="zh-CN" sz="2800" b="1" dirty="0"/>
          </a:p>
          <a:p>
            <a:r>
              <a:rPr lang="en-US" altLang="zh-CN" sz="2800" b="1" i="1" dirty="0" smtClean="0"/>
              <a:t>   {</a:t>
            </a:r>
            <a:endParaRPr lang="zh-CN" altLang="zh-CN" sz="2800" b="1" dirty="0"/>
          </a:p>
          <a:p>
            <a:r>
              <a:rPr lang="en-US" altLang="zh-CN" sz="2800" b="1" i="1" dirty="0" smtClean="0"/>
              <a:t>    </a:t>
            </a:r>
            <a:r>
              <a:rPr lang="en-US" altLang="zh-CN" sz="2800" b="1" i="1" dirty="0" err="1" smtClean="0"/>
              <a:t>m_mediaPlay.put_URL</a:t>
            </a:r>
            <a:r>
              <a:rPr lang="en-US" altLang="zh-CN" sz="2800" b="1" i="1" dirty="0" smtClean="0"/>
              <a:t>(</a:t>
            </a:r>
            <a:r>
              <a:rPr lang="en-US" altLang="zh-CN" sz="2800" b="1" i="1" dirty="0" err="1" smtClean="0"/>
              <a:t>dlg.GetPathName</a:t>
            </a:r>
            <a:r>
              <a:rPr lang="en-US" altLang="zh-CN" sz="2800" b="1" i="1" dirty="0"/>
              <a:t>());   </a:t>
            </a:r>
            <a:endParaRPr lang="en-US" altLang="zh-CN" sz="2800" b="1" i="1" dirty="0" smtClean="0"/>
          </a:p>
          <a:p>
            <a:r>
              <a:rPr lang="en-US" altLang="zh-CN" sz="2800" b="1" i="1" dirty="0"/>
              <a:t>	</a:t>
            </a:r>
            <a:r>
              <a:rPr lang="en-US" altLang="zh-CN" sz="2800" b="1" i="1" dirty="0" smtClean="0"/>
              <a:t>	 </a:t>
            </a:r>
            <a:r>
              <a:rPr lang="en-US" altLang="zh-CN" sz="2800" b="1" i="1" dirty="0"/>
              <a:t>// </a:t>
            </a:r>
            <a:r>
              <a:rPr lang="zh-CN" altLang="zh-CN" sz="2800" b="1" i="1" dirty="0"/>
              <a:t>传递媒体文件到播放器，并开始播放</a:t>
            </a:r>
            <a:endParaRPr lang="zh-CN" altLang="zh-CN" sz="2800" b="1" dirty="0"/>
          </a:p>
          <a:p>
            <a:r>
              <a:rPr lang="en-US" altLang="zh-CN" sz="2800" b="1" i="1" dirty="0" smtClean="0"/>
              <a:t>    }</a:t>
            </a:r>
            <a:endParaRPr lang="zh-CN" altLang="zh-CN" sz="2800" b="1" dirty="0"/>
          </a:p>
          <a:p>
            <a:r>
              <a:rPr lang="en-US" altLang="zh-CN" sz="2800" b="1" dirty="0"/>
              <a:t>}</a:t>
            </a:r>
            <a:endParaRPr lang="zh-CN" altLang="zh-CN" sz="2800" b="1" dirty="0"/>
          </a:p>
        </p:txBody>
      </p:sp>
    </p:spTree>
    <p:extLst>
      <p:ext uri="{BB962C8B-B14F-4D97-AF65-F5344CB8AC3E}">
        <p14:creationId xmlns:p14="http://schemas.microsoft.com/office/powerpoint/2010/main" val="9323347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DBCD8EE-B535-4ABC-B667-6AFBDB499BD4}" type="slidenum">
              <a:rPr lang="en-US" altLang="zh-CN"/>
              <a:pPr/>
              <a:t>28</a:t>
            </a:fld>
            <a:endParaRPr lang="en-US" altLang="zh-CN"/>
          </a:p>
        </p:txBody>
      </p:sp>
      <p:sp>
        <p:nvSpPr>
          <p:cNvPr id="37890" name="Rectangle 2"/>
          <p:cNvSpPr>
            <a:spLocks noGrp="1" noChangeArrowheads="1"/>
          </p:cNvSpPr>
          <p:nvPr>
            <p:ph type="title"/>
          </p:nvPr>
        </p:nvSpPr>
        <p:spPr>
          <a:xfrm>
            <a:off x="762000" y="304800"/>
            <a:ext cx="7772400" cy="685800"/>
          </a:xfrm>
        </p:spPr>
        <p:txBody>
          <a:bodyPr/>
          <a:lstStyle/>
          <a:p>
            <a:r>
              <a:rPr lang="en-US" altLang="zh-CN" b="1" dirty="0" smtClean="0">
                <a:latin typeface="宋体" panose="02010600030101010101" pitchFamily="2" charset="-122"/>
              </a:rPr>
              <a:t>11.3</a:t>
            </a:r>
            <a:r>
              <a:rPr lang="zh-CN" altLang="en-US" b="1" dirty="0">
                <a:latin typeface="宋体" panose="02010600030101010101" pitchFamily="2" charset="-122"/>
              </a:rPr>
              <a:t>常见格式图片的显示</a:t>
            </a:r>
            <a:r>
              <a:rPr lang="zh-CN" altLang="en-US" b="1" dirty="0"/>
              <a:t> </a:t>
            </a:r>
          </a:p>
        </p:txBody>
      </p:sp>
      <p:sp>
        <p:nvSpPr>
          <p:cNvPr id="37891" name="Rectangle 3"/>
          <p:cNvSpPr>
            <a:spLocks noGrp="1" noChangeArrowheads="1"/>
          </p:cNvSpPr>
          <p:nvPr>
            <p:ph type="body" idx="1"/>
          </p:nvPr>
        </p:nvSpPr>
        <p:spPr>
          <a:xfrm>
            <a:off x="251520" y="1340768"/>
            <a:ext cx="8640960" cy="5052303"/>
          </a:xfrm>
        </p:spPr>
        <p:txBody>
          <a:bodyPr/>
          <a:lstStyle/>
          <a:p>
            <a:pPr>
              <a:buFontTx/>
              <a:buNone/>
            </a:pPr>
            <a:r>
              <a:rPr lang="en-US" altLang="zh-CN" b="1" dirty="0"/>
              <a:t>    </a:t>
            </a:r>
            <a:r>
              <a:rPr lang="en-US" altLang="zh-CN" b="1" dirty="0" smtClean="0"/>
              <a:t>        Windows</a:t>
            </a:r>
            <a:r>
              <a:rPr lang="zh-CN" altLang="en-US" b="1" dirty="0">
                <a:latin typeface="宋体" panose="02010600030101010101" pitchFamily="2" charset="-122"/>
              </a:rPr>
              <a:t>程序中经常要显示各种图片，对于普通的</a:t>
            </a:r>
            <a:r>
              <a:rPr lang="en-US" altLang="zh-CN" b="1" dirty="0"/>
              <a:t>BMP</a:t>
            </a:r>
            <a:r>
              <a:rPr lang="zh-CN" altLang="en-US" b="1" dirty="0">
                <a:latin typeface="宋体" panose="02010600030101010101" pitchFamily="2" charset="-122"/>
              </a:rPr>
              <a:t>、</a:t>
            </a:r>
            <a:r>
              <a:rPr lang="en-US" altLang="zh-CN" b="1" dirty="0"/>
              <a:t>DIB</a:t>
            </a:r>
            <a:r>
              <a:rPr lang="zh-CN" altLang="en-US" b="1" dirty="0">
                <a:latin typeface="宋体" panose="02010600030101010101" pitchFamily="2" charset="-122"/>
              </a:rPr>
              <a:t>等位图格式文件，</a:t>
            </a:r>
            <a:r>
              <a:rPr lang="en-US" altLang="zh-CN" b="1" dirty="0"/>
              <a:t>GDI</a:t>
            </a:r>
            <a:r>
              <a:rPr lang="zh-CN" altLang="en-US" b="1" dirty="0">
                <a:latin typeface="宋体" panose="02010600030101010101" pitchFamily="2" charset="-122"/>
              </a:rPr>
              <a:t>的</a:t>
            </a:r>
            <a:r>
              <a:rPr lang="en-US" altLang="zh-CN" b="1" dirty="0" err="1"/>
              <a:t>LoadImage</a:t>
            </a:r>
            <a:r>
              <a:rPr lang="zh-CN" altLang="en-US" b="1" dirty="0">
                <a:latin typeface="宋体" panose="02010600030101010101" pitchFamily="2" charset="-122"/>
              </a:rPr>
              <a:t>，</a:t>
            </a:r>
            <a:r>
              <a:rPr lang="en-US" altLang="zh-CN" b="1" dirty="0" err="1"/>
              <a:t>LoadBitmap</a:t>
            </a:r>
            <a:r>
              <a:rPr lang="zh-CN" altLang="en-US" b="1" dirty="0">
                <a:latin typeface="宋体" panose="02010600030101010101" pitchFamily="2" charset="-122"/>
              </a:rPr>
              <a:t>函数已经提供了支持，但是对于网页中常见的</a:t>
            </a:r>
            <a:r>
              <a:rPr lang="en-US" altLang="zh-CN" b="1" dirty="0"/>
              <a:t>PNP</a:t>
            </a:r>
            <a:r>
              <a:rPr lang="zh-CN" altLang="en-US" b="1" dirty="0">
                <a:latin typeface="宋体" panose="02010600030101010101" pitchFamily="2" charset="-122"/>
              </a:rPr>
              <a:t>、</a:t>
            </a:r>
            <a:r>
              <a:rPr lang="en-US" altLang="zh-CN" b="1" dirty="0"/>
              <a:t>JPG</a:t>
            </a:r>
            <a:r>
              <a:rPr lang="zh-CN" altLang="en-US" b="1" dirty="0">
                <a:latin typeface="宋体" panose="02010600030101010101" pitchFamily="2" charset="-122"/>
              </a:rPr>
              <a:t>、</a:t>
            </a:r>
            <a:r>
              <a:rPr lang="en-US" altLang="zh-CN" b="1" dirty="0"/>
              <a:t>GIF</a:t>
            </a:r>
            <a:r>
              <a:rPr lang="zh-CN" altLang="en-US" b="1" dirty="0">
                <a:latin typeface="宋体" panose="02010600030101010101" pitchFamily="2" charset="-122"/>
              </a:rPr>
              <a:t>以及矢量格式的</a:t>
            </a:r>
            <a:r>
              <a:rPr lang="en-US" altLang="zh-CN" b="1" dirty="0"/>
              <a:t>WMF</a:t>
            </a:r>
            <a:r>
              <a:rPr lang="zh-CN" altLang="en-US" b="1" dirty="0">
                <a:latin typeface="宋体" panose="02010600030101010101" pitchFamily="2" charset="-122"/>
              </a:rPr>
              <a:t>图片，</a:t>
            </a:r>
            <a:r>
              <a:rPr lang="en-US" altLang="zh-CN" b="1" dirty="0"/>
              <a:t>Visual C++</a:t>
            </a:r>
            <a:r>
              <a:rPr lang="zh-CN" altLang="en-US" b="1" dirty="0">
                <a:latin typeface="宋体" panose="02010600030101010101" pitchFamily="2" charset="-122"/>
              </a:rPr>
              <a:t>自带了一个实现这个功能的函数</a:t>
            </a:r>
            <a:r>
              <a:rPr lang="en-US" altLang="zh-CN" b="1" dirty="0"/>
              <a:t>——</a:t>
            </a:r>
            <a:r>
              <a:rPr lang="en-US" altLang="zh-CN" b="1" dirty="0" err="1"/>
              <a:t>OleLoadPicture</a:t>
            </a:r>
            <a:r>
              <a:rPr lang="zh-CN" altLang="en-US" b="1" dirty="0">
                <a:latin typeface="宋体" panose="02010600030101010101" pitchFamily="2" charset="-122"/>
              </a:rPr>
              <a:t>。但是由于</a:t>
            </a:r>
            <a:r>
              <a:rPr lang="en-US" altLang="zh-CN" b="1" dirty="0"/>
              <a:t>MSDN</a:t>
            </a:r>
            <a:r>
              <a:rPr lang="zh-CN" altLang="en-US" b="1" dirty="0">
                <a:latin typeface="宋体" panose="02010600030101010101" pitchFamily="2" charset="-122"/>
              </a:rPr>
              <a:t>中只提到该函数支持</a:t>
            </a:r>
            <a:r>
              <a:rPr lang="en-US" altLang="zh-CN" b="1" dirty="0"/>
              <a:t>BMP</a:t>
            </a:r>
            <a:r>
              <a:rPr lang="zh-CN" altLang="en-US" b="1" dirty="0">
                <a:latin typeface="宋体" panose="02010600030101010101" pitchFamily="2" charset="-122"/>
              </a:rPr>
              <a:t>、</a:t>
            </a:r>
            <a:r>
              <a:rPr lang="en-US" altLang="zh-CN" b="1" dirty="0"/>
              <a:t>ICO</a:t>
            </a:r>
            <a:r>
              <a:rPr lang="zh-CN" altLang="en-US" b="1" dirty="0">
                <a:latin typeface="宋体" panose="02010600030101010101" pitchFamily="2" charset="-122"/>
              </a:rPr>
              <a:t>、</a:t>
            </a:r>
            <a:r>
              <a:rPr lang="en-US" altLang="zh-CN" b="1" dirty="0"/>
              <a:t>WMF</a:t>
            </a:r>
            <a:r>
              <a:rPr lang="zh-CN" altLang="en-US" b="1" dirty="0">
                <a:latin typeface="宋体" panose="02010600030101010101" pitchFamily="2" charset="-122"/>
              </a:rPr>
              <a:t>格式，因此该函数经常被大家忽视，这里将介绍如何使用该函数来显示各种格式的图片。</a:t>
            </a:r>
            <a:r>
              <a:rPr lang="zh-CN" altLang="en-US" b="1" dirty="0"/>
              <a:t>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BAE378F6-B1BB-4216-9797-71AFA191E92D}" type="slidenum">
              <a:rPr lang="en-US" altLang="zh-CN"/>
              <a:pPr/>
              <a:t>29</a:t>
            </a:fld>
            <a:endParaRPr lang="en-US" altLang="zh-CN"/>
          </a:p>
        </p:txBody>
      </p:sp>
      <p:sp>
        <p:nvSpPr>
          <p:cNvPr id="38916" name="Text Box 4"/>
          <p:cNvSpPr txBox="1">
            <a:spLocks noChangeArrowheads="1"/>
          </p:cNvSpPr>
          <p:nvPr/>
        </p:nvSpPr>
        <p:spPr bwMode="auto">
          <a:xfrm>
            <a:off x="107504" y="422275"/>
            <a:ext cx="896448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latin typeface="Arial Narrow" panose="020B0606020202030204" pitchFamily="34" charset="0"/>
              </a:rPr>
              <a:t>【</a:t>
            </a:r>
            <a:r>
              <a:rPr lang="zh-CN" altLang="en-US" sz="2800" b="1" dirty="0">
                <a:latin typeface="Arial Narrow" panose="020B0606020202030204" pitchFamily="34" charset="0"/>
              </a:rPr>
              <a:t>例</a:t>
            </a:r>
            <a:r>
              <a:rPr lang="en-US" altLang="zh-CN" sz="2800" b="1" dirty="0" smtClean="0">
                <a:latin typeface="Arial Narrow" panose="020B0606020202030204" pitchFamily="34" charset="0"/>
              </a:rPr>
              <a:t>11-4】</a:t>
            </a:r>
            <a:r>
              <a:rPr lang="zh-CN" altLang="en-US" sz="2800" b="1" dirty="0" smtClean="0">
                <a:latin typeface="Arial Narrow" panose="020B0606020202030204" pitchFamily="34" charset="0"/>
              </a:rPr>
              <a:t>创建</a:t>
            </a:r>
            <a:r>
              <a:rPr lang="en-US" altLang="zh-CN" sz="2800" b="1" dirty="0">
                <a:latin typeface="Arial Narrow" panose="020B0606020202030204" pitchFamily="34" charset="0"/>
              </a:rPr>
              <a:t>MFC SDI</a:t>
            </a:r>
            <a:r>
              <a:rPr lang="zh-CN" altLang="en-US" sz="2800" b="1" dirty="0">
                <a:latin typeface="Arial Narrow" panose="020B0606020202030204" pitchFamily="34" charset="0"/>
              </a:rPr>
              <a:t>应用程序，用来装载并显示图片。</a:t>
            </a:r>
          </a:p>
          <a:p>
            <a:r>
              <a:rPr lang="zh-CN" altLang="en-US" sz="2800" b="1" dirty="0" smtClean="0">
                <a:latin typeface="Arial Narrow" panose="020B0606020202030204" pitchFamily="34" charset="0"/>
              </a:rPr>
              <a:t>为</a:t>
            </a:r>
            <a:r>
              <a:rPr lang="zh-CN" altLang="en-US" sz="2800" b="1" dirty="0">
                <a:latin typeface="Arial Narrow" panose="020B0606020202030204" pitchFamily="34" charset="0"/>
              </a:rPr>
              <a:t>显示图片，为</a:t>
            </a:r>
            <a:r>
              <a:rPr lang="en-US" altLang="zh-CN" sz="2800" b="1" smtClean="0">
                <a:latin typeface="Arial Narrow" panose="020B0606020202030204" pitchFamily="34" charset="0"/>
              </a:rPr>
              <a:t>CMy11_4View</a:t>
            </a:r>
            <a:r>
              <a:rPr lang="zh-CN" altLang="en-US" sz="2800" b="1" dirty="0">
                <a:latin typeface="Arial Narrow" panose="020B0606020202030204" pitchFamily="34" charset="0"/>
              </a:rPr>
              <a:t>添加成员</a:t>
            </a:r>
            <a:r>
              <a:rPr lang="en-US" altLang="zh-CN" sz="2800" b="1" dirty="0" err="1">
                <a:latin typeface="Arial Narrow" panose="020B0606020202030204" pitchFamily="34" charset="0"/>
              </a:rPr>
              <a:t>m_pPicture</a:t>
            </a:r>
            <a:r>
              <a:rPr lang="zh-CN" altLang="en-US" sz="2800" b="1" dirty="0">
                <a:latin typeface="Arial Narrow" panose="020B0606020202030204" pitchFamily="34" charset="0"/>
              </a:rPr>
              <a:t>以装载图形，并定义载入图片的函数的声明：</a:t>
            </a:r>
          </a:p>
          <a:p>
            <a:r>
              <a:rPr lang="zh-CN" altLang="en-US" sz="2800" b="1" i="1" dirty="0">
                <a:latin typeface="Arial Narrow" panose="020B0606020202030204" pitchFamily="34" charset="0"/>
              </a:rPr>
              <a:t>   </a:t>
            </a:r>
            <a:r>
              <a:rPr lang="en-US" altLang="zh-CN" sz="2800" b="1" i="1" dirty="0">
                <a:solidFill>
                  <a:srgbClr val="FFCCFF"/>
                </a:solidFill>
                <a:latin typeface="Arial Narrow" panose="020B0606020202030204" pitchFamily="34" charset="0"/>
              </a:rPr>
              <a:t>LPPICTURE </a:t>
            </a:r>
            <a:r>
              <a:rPr lang="en-US" altLang="zh-CN" sz="2800" b="1" i="1" dirty="0" err="1">
                <a:solidFill>
                  <a:srgbClr val="FFCCFF"/>
                </a:solidFill>
                <a:latin typeface="Arial Narrow" panose="020B0606020202030204" pitchFamily="34" charset="0"/>
              </a:rPr>
              <a:t>m_pPicture</a:t>
            </a:r>
            <a:r>
              <a:rPr lang="en-US" altLang="zh-CN" sz="2800" b="1" i="1" dirty="0">
                <a:solidFill>
                  <a:srgbClr val="FFCCFF"/>
                </a:solidFill>
                <a:latin typeface="Arial Narrow" panose="020B0606020202030204" pitchFamily="34" charset="0"/>
              </a:rPr>
              <a:t>;</a:t>
            </a:r>
            <a:endParaRPr lang="en-US" altLang="zh-CN" sz="2800" b="1" dirty="0">
              <a:solidFill>
                <a:srgbClr val="FFCCFF"/>
              </a:solidFill>
              <a:latin typeface="Arial Narrow" panose="020B0606020202030204" pitchFamily="34" charset="0"/>
            </a:endParaRPr>
          </a:p>
          <a:p>
            <a:r>
              <a:rPr lang="en-US" altLang="zh-CN" sz="2800" b="1" dirty="0" smtClean="0">
                <a:solidFill>
                  <a:srgbClr val="FFCCFF"/>
                </a:solidFill>
                <a:latin typeface="Arial Narrow" panose="020B0606020202030204" pitchFamily="34" charset="0"/>
              </a:rPr>
              <a:t>   private</a:t>
            </a:r>
            <a:r>
              <a:rPr lang="en-US" altLang="zh-CN" sz="2800" b="1" dirty="0">
                <a:solidFill>
                  <a:srgbClr val="FFCCFF"/>
                </a:solidFill>
                <a:latin typeface="Arial Narrow" panose="020B0606020202030204" pitchFamily="34" charset="0"/>
              </a:rPr>
              <a:t>:	</a:t>
            </a:r>
            <a:r>
              <a:rPr lang="en-US" altLang="zh-CN" sz="2800" b="1" i="1" dirty="0">
                <a:solidFill>
                  <a:srgbClr val="FFCCFF"/>
                </a:solidFill>
                <a:latin typeface="Arial Narrow" panose="020B0606020202030204" pitchFamily="34" charset="0"/>
              </a:rPr>
              <a:t>void </a:t>
            </a:r>
            <a:r>
              <a:rPr lang="en-US" altLang="zh-CN" sz="2800" b="1" i="1" dirty="0" err="1">
                <a:solidFill>
                  <a:srgbClr val="FFCCFF"/>
                </a:solidFill>
                <a:latin typeface="Arial Narrow" panose="020B0606020202030204" pitchFamily="34" charset="0"/>
              </a:rPr>
              <a:t>LoadPicture</a:t>
            </a:r>
            <a:r>
              <a:rPr lang="en-US" altLang="zh-CN" sz="2800" b="1" i="1" dirty="0">
                <a:solidFill>
                  <a:srgbClr val="FFCCFF"/>
                </a:solidFill>
                <a:latin typeface="Arial Narrow" panose="020B0606020202030204" pitchFamily="34" charset="0"/>
              </a:rPr>
              <a:t>(</a:t>
            </a:r>
            <a:r>
              <a:rPr lang="en-US" altLang="zh-CN" sz="2800" b="1" i="1" dirty="0" err="1">
                <a:solidFill>
                  <a:srgbClr val="FFCCFF"/>
                </a:solidFill>
                <a:latin typeface="Arial Narrow" panose="020B0606020202030204" pitchFamily="34" charset="0"/>
              </a:rPr>
              <a:t>CString</a:t>
            </a:r>
            <a:r>
              <a:rPr lang="en-US" altLang="zh-CN" sz="2800" b="1" i="1" dirty="0">
                <a:solidFill>
                  <a:srgbClr val="FFCCFF"/>
                </a:solidFill>
                <a:latin typeface="Arial Narrow" panose="020B0606020202030204" pitchFamily="34" charset="0"/>
              </a:rPr>
              <a:t> </a:t>
            </a:r>
            <a:r>
              <a:rPr lang="en-US" altLang="zh-CN" sz="2800" b="1" i="1" dirty="0" err="1">
                <a:solidFill>
                  <a:srgbClr val="FFCCFF"/>
                </a:solidFill>
                <a:latin typeface="Arial Narrow" panose="020B0606020202030204" pitchFamily="34" charset="0"/>
              </a:rPr>
              <a:t>strFile</a:t>
            </a:r>
            <a:r>
              <a:rPr lang="en-US" altLang="zh-CN" sz="2800" b="1" i="1" dirty="0">
                <a:solidFill>
                  <a:srgbClr val="FFCCFF"/>
                </a:solidFill>
                <a:latin typeface="Arial Narrow" panose="020B0606020202030204" pitchFamily="34" charset="0"/>
              </a:rPr>
              <a:t>);</a:t>
            </a:r>
            <a:endParaRPr lang="en-US" altLang="zh-CN" sz="2800" b="1" dirty="0">
              <a:solidFill>
                <a:srgbClr val="FFCCFF"/>
              </a:solidFill>
              <a:latin typeface="Arial Narrow" panose="020B0606020202030204" pitchFamily="34" charset="0"/>
            </a:endParaRPr>
          </a:p>
          <a:p>
            <a:r>
              <a:rPr lang="en-US" altLang="zh-CN" sz="2800" b="1" i="1" dirty="0">
                <a:latin typeface="Arial Narrow" panose="020B0606020202030204" pitchFamily="34" charset="0"/>
              </a:rPr>
              <a:t> </a:t>
            </a:r>
          </a:p>
          <a:p>
            <a:r>
              <a:rPr lang="zh-CN" altLang="en-US" sz="2800" b="1" dirty="0">
                <a:latin typeface="Arial Narrow" panose="020B0606020202030204" pitchFamily="34" charset="0"/>
              </a:rPr>
              <a:t>接下来为</a:t>
            </a:r>
            <a:r>
              <a:rPr lang="en-US" altLang="zh-CN" sz="2800" b="1" dirty="0" err="1">
                <a:latin typeface="Arial Narrow" panose="020B0606020202030204" pitchFamily="34" charset="0"/>
              </a:rPr>
              <a:t>m_pPicture</a:t>
            </a:r>
            <a:r>
              <a:rPr lang="zh-CN" altLang="en-US" sz="2800" b="1" dirty="0">
                <a:latin typeface="Arial Narrow" panose="020B0606020202030204" pitchFamily="34" charset="0"/>
              </a:rPr>
              <a:t>成员添加初始化和释放的代码： </a:t>
            </a:r>
          </a:p>
          <a:p>
            <a:r>
              <a:rPr lang="en-US" altLang="zh-CN" sz="2800" b="1" dirty="0" smtClean="0">
                <a:solidFill>
                  <a:srgbClr val="66FFFF"/>
                </a:solidFill>
              </a:rPr>
              <a:t>CMy11_4View</a:t>
            </a:r>
            <a:r>
              <a:rPr lang="en-US" altLang="zh-CN" sz="2800" b="1" dirty="0">
                <a:solidFill>
                  <a:srgbClr val="66FFFF"/>
                </a:solidFill>
              </a:rPr>
              <a:t>::</a:t>
            </a:r>
            <a:r>
              <a:rPr lang="en-US" altLang="zh-CN" sz="2800" b="1" dirty="0" smtClean="0">
                <a:solidFill>
                  <a:srgbClr val="66FFFF"/>
                </a:solidFill>
              </a:rPr>
              <a:t>CMy11_4View()</a:t>
            </a:r>
            <a:endParaRPr lang="en-US" altLang="zh-CN" sz="2800" b="1" dirty="0">
              <a:solidFill>
                <a:srgbClr val="66FFFF"/>
              </a:solidFill>
              <a:latin typeface="Arial Narrow" panose="020B0606020202030204" pitchFamily="34" charset="0"/>
            </a:endParaRPr>
          </a:p>
          <a:p>
            <a:r>
              <a:rPr lang="en-US" altLang="zh-CN" sz="2800" b="1" dirty="0">
                <a:solidFill>
                  <a:srgbClr val="CCFFFF"/>
                </a:solidFill>
                <a:latin typeface="Arial Narrow" panose="020B0606020202030204" pitchFamily="34" charset="0"/>
              </a:rPr>
              <a:t>{</a:t>
            </a:r>
            <a:r>
              <a:rPr lang="en-US" altLang="zh-CN" sz="2800" b="1" i="1" dirty="0">
                <a:solidFill>
                  <a:srgbClr val="CCFFFF"/>
                </a:solidFill>
                <a:latin typeface="Arial Narrow" panose="020B0606020202030204" pitchFamily="34" charset="0"/>
              </a:rPr>
              <a:t>	</a:t>
            </a:r>
            <a:r>
              <a:rPr lang="en-US" altLang="zh-CN" sz="2800" b="1" i="1" dirty="0" err="1">
                <a:solidFill>
                  <a:srgbClr val="CCFFFF"/>
                </a:solidFill>
                <a:latin typeface="Arial Narrow" panose="020B0606020202030204" pitchFamily="34" charset="0"/>
              </a:rPr>
              <a:t>m_pPicture</a:t>
            </a:r>
            <a:r>
              <a:rPr lang="en-US" altLang="zh-CN" sz="2800" b="1" i="1" dirty="0">
                <a:solidFill>
                  <a:srgbClr val="CCFFFF"/>
                </a:solidFill>
                <a:latin typeface="Arial Narrow" panose="020B0606020202030204" pitchFamily="34" charset="0"/>
              </a:rPr>
              <a:t> = NULL;	</a:t>
            </a:r>
            <a:r>
              <a:rPr lang="en-US" altLang="zh-CN" sz="2800" b="1" dirty="0">
                <a:solidFill>
                  <a:srgbClr val="CCFFFF"/>
                </a:solidFill>
                <a:latin typeface="Arial Narrow" panose="020B0606020202030204" pitchFamily="34" charset="0"/>
              </a:rPr>
              <a:t>}</a:t>
            </a:r>
          </a:p>
          <a:p>
            <a:r>
              <a:rPr lang="en-US" altLang="zh-CN" sz="2800" b="1" dirty="0">
                <a:latin typeface="Arial Narrow" panose="020B0606020202030204" pitchFamily="34" charset="0"/>
              </a:rPr>
              <a:t> </a:t>
            </a:r>
          </a:p>
          <a:p>
            <a:r>
              <a:rPr lang="en-US" altLang="zh-CN" sz="2800" b="1" dirty="0" smtClean="0">
                <a:solidFill>
                  <a:schemeClr val="accent1"/>
                </a:solidFill>
              </a:rPr>
              <a:t>CMy11_4View</a:t>
            </a:r>
            <a:r>
              <a:rPr lang="en-US" altLang="zh-CN" sz="2800" b="1" dirty="0">
                <a:solidFill>
                  <a:schemeClr val="accent1"/>
                </a:solidFill>
              </a:rPr>
              <a:t>::~</a:t>
            </a:r>
            <a:r>
              <a:rPr lang="en-US" altLang="zh-CN" sz="2800" b="1" dirty="0" smtClean="0">
                <a:solidFill>
                  <a:schemeClr val="accent1"/>
                </a:solidFill>
              </a:rPr>
              <a:t>CMy11_4View()</a:t>
            </a:r>
          </a:p>
          <a:p>
            <a:r>
              <a:rPr lang="en-US" altLang="zh-CN" sz="2800" b="1" dirty="0" smtClean="0">
                <a:solidFill>
                  <a:schemeClr val="accent1"/>
                </a:solidFill>
                <a:latin typeface="Arial Narrow" panose="020B0606020202030204" pitchFamily="34" charset="0"/>
              </a:rPr>
              <a:t>{ </a:t>
            </a:r>
            <a:r>
              <a:rPr lang="en-US" altLang="zh-CN" sz="2800" b="1" i="1" dirty="0">
                <a:solidFill>
                  <a:schemeClr val="accent1"/>
                </a:solidFill>
                <a:latin typeface="Arial Narrow" panose="020B0606020202030204" pitchFamily="34" charset="0"/>
              </a:rPr>
              <a:t>if (</a:t>
            </a:r>
            <a:r>
              <a:rPr lang="en-US" altLang="zh-CN" sz="2800" b="1" i="1" dirty="0" err="1">
                <a:solidFill>
                  <a:schemeClr val="accent1"/>
                </a:solidFill>
                <a:latin typeface="Arial Narrow" panose="020B0606020202030204" pitchFamily="34" charset="0"/>
              </a:rPr>
              <a:t>m_pPicture</a:t>
            </a:r>
            <a:r>
              <a:rPr lang="en-US" altLang="zh-CN" sz="2800" b="1" i="1" dirty="0">
                <a:solidFill>
                  <a:schemeClr val="accent1"/>
                </a:solidFill>
                <a:latin typeface="Arial Narrow" panose="020B0606020202030204" pitchFamily="34" charset="0"/>
              </a:rPr>
              <a:t>)	</a:t>
            </a:r>
            <a:r>
              <a:rPr lang="en-US" altLang="zh-CN" sz="2800" b="1" i="1" dirty="0" err="1">
                <a:solidFill>
                  <a:schemeClr val="accent1"/>
                </a:solidFill>
                <a:latin typeface="Arial Narrow" panose="020B0606020202030204" pitchFamily="34" charset="0"/>
              </a:rPr>
              <a:t>m_pPicture</a:t>
            </a:r>
            <a:r>
              <a:rPr lang="en-US" altLang="zh-CN" sz="2800" b="1" i="1" dirty="0">
                <a:solidFill>
                  <a:schemeClr val="accent1"/>
                </a:solidFill>
                <a:latin typeface="Arial Narrow" panose="020B0606020202030204" pitchFamily="34" charset="0"/>
              </a:rPr>
              <a:t>-&gt;Release();	</a:t>
            </a:r>
            <a:r>
              <a:rPr lang="en-US" altLang="zh-CN" sz="2800" b="1" dirty="0">
                <a:solidFill>
                  <a:schemeClr val="accent1"/>
                </a:solidFill>
                <a:latin typeface="Arial Narrow" panose="020B0606020202030204" pitchFamily="34" charset="0"/>
              </a:rPr>
              <a:t>}</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96D6AFBF-0294-4705-8EE5-8F8EECEDB976}" type="slidenum">
              <a:rPr lang="en-US" altLang="zh-CN"/>
              <a:pPr/>
              <a:t>3</a:t>
            </a:fld>
            <a:endParaRPr lang="en-US" altLang="zh-CN"/>
          </a:p>
        </p:txBody>
      </p:sp>
      <p:sp>
        <p:nvSpPr>
          <p:cNvPr id="4098" name="Rectangle 2"/>
          <p:cNvSpPr>
            <a:spLocks noGrp="1" noChangeArrowheads="1"/>
          </p:cNvSpPr>
          <p:nvPr>
            <p:ph type="title"/>
          </p:nvPr>
        </p:nvSpPr>
        <p:spPr>
          <a:xfrm>
            <a:off x="433817" y="260648"/>
            <a:ext cx="8276365" cy="1295400"/>
          </a:xfrm>
        </p:spPr>
        <p:txBody>
          <a:bodyPr/>
          <a:lstStyle/>
          <a:p>
            <a:r>
              <a:rPr lang="en-US" altLang="zh-CN" b="1" dirty="0" smtClean="0"/>
              <a:t>11.1 </a:t>
            </a:r>
            <a:r>
              <a:rPr lang="zh-CN" altLang="en-US" b="1" dirty="0"/>
              <a:t>利用音频函数实现多媒体程序设计 </a:t>
            </a:r>
          </a:p>
        </p:txBody>
      </p:sp>
      <p:sp>
        <p:nvSpPr>
          <p:cNvPr id="4099" name="Rectangle 3"/>
          <p:cNvSpPr>
            <a:spLocks noGrp="1" noChangeArrowheads="1"/>
          </p:cNvSpPr>
          <p:nvPr>
            <p:ph type="body" idx="1"/>
          </p:nvPr>
        </p:nvSpPr>
        <p:spPr>
          <a:xfrm>
            <a:off x="685800" y="2492896"/>
            <a:ext cx="7772400" cy="3528392"/>
          </a:xfrm>
        </p:spPr>
        <p:txBody>
          <a:bodyPr/>
          <a:lstStyle/>
          <a:p>
            <a:pPr marL="0" indent="0">
              <a:buFontTx/>
              <a:buNone/>
            </a:pPr>
            <a:r>
              <a:rPr lang="en-US" altLang="zh-CN" sz="4400" b="1" dirty="0"/>
              <a:t>   </a:t>
            </a:r>
            <a:r>
              <a:rPr lang="en-US" altLang="zh-CN" sz="4400" b="1" dirty="0" smtClean="0"/>
              <a:t>     </a:t>
            </a:r>
            <a:r>
              <a:rPr lang="zh-CN" altLang="en-US" sz="4400" b="1" dirty="0" smtClean="0"/>
              <a:t>为了</a:t>
            </a:r>
            <a:r>
              <a:rPr lang="zh-CN" altLang="en-US" sz="4400" b="1" dirty="0"/>
              <a:t>介绍多媒体程序的设计，我们先介绍一个非常简单的例子，希望读者能够通过这个简单的例子，了解音频文件的播放方法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CF046D86-DDD3-4549-A048-5EEC3F30CB00}" type="slidenum">
              <a:rPr lang="en-US" altLang="zh-CN"/>
              <a:pPr/>
              <a:t>30</a:t>
            </a:fld>
            <a:endParaRPr lang="en-US" altLang="zh-CN"/>
          </a:p>
        </p:txBody>
      </p:sp>
      <p:sp>
        <p:nvSpPr>
          <p:cNvPr id="39940" name="Text Box 4"/>
          <p:cNvSpPr txBox="1">
            <a:spLocks noChangeArrowheads="1"/>
          </p:cNvSpPr>
          <p:nvPr/>
        </p:nvSpPr>
        <p:spPr bwMode="auto">
          <a:xfrm>
            <a:off x="107504" y="116632"/>
            <a:ext cx="8855075"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2400"/>
              </a:lnSpc>
            </a:pPr>
            <a:r>
              <a:rPr lang="zh-CN" altLang="en-US" b="1" dirty="0" smtClean="0">
                <a:latin typeface="Arial Narrow" panose="020B0606020202030204" pitchFamily="34" charset="0"/>
              </a:rPr>
              <a:t>        为</a:t>
            </a:r>
            <a:r>
              <a:rPr lang="zh-CN" altLang="en-US" b="1" dirty="0">
                <a:latin typeface="Arial Narrow" panose="020B0606020202030204" pitchFamily="34" charset="0"/>
              </a:rPr>
              <a:t>实现打开文件</a:t>
            </a:r>
            <a:r>
              <a:rPr lang="zh-CN" altLang="en-US" b="1" dirty="0" smtClean="0">
                <a:latin typeface="Arial Narrow" panose="020B0606020202030204" pitchFamily="34" charset="0"/>
              </a:rPr>
              <a:t>，添</a:t>
            </a:r>
            <a:r>
              <a:rPr lang="zh-CN" altLang="en-US" b="1" dirty="0">
                <a:latin typeface="Arial Narrow" panose="020B0606020202030204" pitchFamily="34" charset="0"/>
              </a:rPr>
              <a:t>加“操作</a:t>
            </a:r>
            <a:r>
              <a:rPr lang="en-US" altLang="zh-CN" b="1" dirty="0">
                <a:latin typeface="Arial Narrow" panose="020B0606020202030204" pitchFamily="34" charset="0"/>
              </a:rPr>
              <a:t>&amp;O”</a:t>
            </a:r>
            <a:r>
              <a:rPr lang="zh-CN" altLang="en-US" b="1" dirty="0">
                <a:latin typeface="Arial Narrow" panose="020B0606020202030204" pitchFamily="34" charset="0"/>
              </a:rPr>
              <a:t>菜单及“载入图片</a:t>
            </a:r>
            <a:r>
              <a:rPr lang="zh-CN" altLang="en-US" b="1" dirty="0" smtClean="0">
                <a:latin typeface="Arial Narrow" panose="020B0606020202030204" pitchFamily="34" charset="0"/>
              </a:rPr>
              <a:t>”，其</a:t>
            </a:r>
            <a:r>
              <a:rPr lang="en-US" altLang="zh-CN" b="1" dirty="0">
                <a:latin typeface="Arial Narrow" panose="020B0606020202030204" pitchFamily="34" charset="0"/>
              </a:rPr>
              <a:t>ID</a:t>
            </a:r>
            <a:r>
              <a:rPr lang="zh-CN" altLang="en-US" b="1" dirty="0">
                <a:latin typeface="Arial Narrow" panose="020B0606020202030204" pitchFamily="34" charset="0"/>
              </a:rPr>
              <a:t>为</a:t>
            </a:r>
            <a:r>
              <a:rPr lang="en-US" altLang="zh-CN" b="1" dirty="0">
                <a:latin typeface="Arial Narrow" panose="020B0606020202030204" pitchFamily="34" charset="0"/>
              </a:rPr>
              <a:t>ID_OPER_OPEN</a:t>
            </a:r>
            <a:r>
              <a:rPr lang="zh-CN" altLang="en-US" b="1" dirty="0" smtClean="0">
                <a:latin typeface="Arial Narrow" panose="020B0606020202030204" pitchFamily="34" charset="0"/>
              </a:rPr>
              <a:t>，映</a:t>
            </a:r>
            <a:r>
              <a:rPr lang="zh-CN" altLang="en-US" b="1" dirty="0">
                <a:latin typeface="Arial Narrow" panose="020B0606020202030204" pitchFamily="34" charset="0"/>
              </a:rPr>
              <a:t>射消息响应函</a:t>
            </a:r>
            <a:r>
              <a:rPr lang="zh-CN" altLang="en-US" b="1" dirty="0" smtClean="0">
                <a:latin typeface="Arial Narrow" panose="020B0606020202030204" pitchFamily="34" charset="0"/>
              </a:rPr>
              <a:t>数如下：</a:t>
            </a:r>
            <a:endParaRPr lang="zh-CN" altLang="en-US" b="1" dirty="0">
              <a:latin typeface="Arial Narrow" panose="020B0606020202030204" pitchFamily="34" charset="0"/>
            </a:endParaRPr>
          </a:p>
          <a:p>
            <a:pPr>
              <a:lnSpc>
                <a:spcPts val="2400"/>
              </a:lnSpc>
            </a:pPr>
            <a:r>
              <a:rPr lang="en-US" altLang="zh-CN" b="1" dirty="0">
                <a:latin typeface="+mn-lt"/>
              </a:rPr>
              <a:t>void CMy11_4View::</a:t>
            </a:r>
            <a:r>
              <a:rPr lang="en-US" altLang="zh-CN" b="1" dirty="0" err="1">
                <a:latin typeface="+mn-lt"/>
              </a:rPr>
              <a:t>OnOperOpen</a:t>
            </a:r>
            <a:r>
              <a:rPr lang="en-US" altLang="zh-CN" b="1" dirty="0">
                <a:latin typeface="+mn-lt"/>
              </a:rPr>
              <a:t>()</a:t>
            </a:r>
            <a:endParaRPr lang="zh-CN" altLang="zh-CN" b="1" dirty="0">
              <a:latin typeface="+mn-lt"/>
            </a:endParaRPr>
          </a:p>
          <a:p>
            <a:pPr>
              <a:lnSpc>
                <a:spcPts val="2400"/>
              </a:lnSpc>
            </a:pPr>
            <a:r>
              <a:rPr lang="en-US" altLang="zh-CN" b="1" dirty="0" smtClean="0">
                <a:latin typeface="+mn-lt"/>
              </a:rPr>
              <a:t>{ </a:t>
            </a:r>
            <a:r>
              <a:rPr lang="en-US" altLang="zh-CN" b="1" i="1" dirty="0" smtClean="0">
                <a:latin typeface="+mn-lt"/>
              </a:rPr>
              <a:t>// </a:t>
            </a:r>
            <a:r>
              <a:rPr lang="en-US" altLang="zh-CN" b="1" i="1" dirty="0">
                <a:latin typeface="+mn-lt"/>
              </a:rPr>
              <a:t>TODO: </a:t>
            </a:r>
            <a:r>
              <a:rPr lang="zh-CN" altLang="zh-CN" b="1" i="1" dirty="0">
                <a:latin typeface="+mn-lt"/>
              </a:rPr>
              <a:t>在此添加命令处理程序代码</a:t>
            </a:r>
            <a:endParaRPr lang="zh-CN" altLang="zh-CN" b="1" dirty="0">
              <a:latin typeface="+mn-lt"/>
            </a:endParaRPr>
          </a:p>
          <a:p>
            <a:pPr>
              <a:lnSpc>
                <a:spcPts val="2400"/>
              </a:lnSpc>
            </a:pPr>
            <a:r>
              <a:rPr lang="en-US" altLang="zh-CN" b="1" i="1" dirty="0" smtClean="0">
                <a:latin typeface="+mn-lt"/>
              </a:rPr>
              <a:t>  TCHAR </a:t>
            </a:r>
            <a:r>
              <a:rPr lang="en-US" altLang="zh-CN" b="1" i="1" dirty="0" err="1">
                <a:latin typeface="+mn-lt"/>
              </a:rPr>
              <a:t>szFile</a:t>
            </a:r>
            <a:r>
              <a:rPr lang="en-US" altLang="zh-CN" b="1" i="1" dirty="0">
                <a:latin typeface="+mn-lt"/>
              </a:rPr>
              <a:t>[MAX_PATH];		// </a:t>
            </a:r>
            <a:r>
              <a:rPr lang="zh-CN" altLang="zh-CN" b="1" i="1" dirty="0">
                <a:latin typeface="+mn-lt"/>
              </a:rPr>
              <a:t>保存文件名的缓冲</a:t>
            </a:r>
            <a:endParaRPr lang="zh-CN" altLang="zh-CN" b="1" dirty="0">
              <a:latin typeface="+mn-lt"/>
            </a:endParaRPr>
          </a:p>
          <a:p>
            <a:pPr>
              <a:lnSpc>
                <a:spcPts val="2400"/>
              </a:lnSpc>
            </a:pPr>
            <a:r>
              <a:rPr lang="en-US" altLang="zh-CN" b="1" i="1" dirty="0" smtClean="0">
                <a:latin typeface="+mn-lt"/>
              </a:rPr>
              <a:t>  </a:t>
            </a:r>
            <a:r>
              <a:rPr lang="en-US" altLang="zh-CN" b="1" i="1" dirty="0" err="1" smtClean="0">
                <a:latin typeface="+mn-lt"/>
              </a:rPr>
              <a:t>ZeroMemory</a:t>
            </a:r>
            <a:r>
              <a:rPr lang="en-US" altLang="zh-CN" b="1" i="1" dirty="0" smtClean="0">
                <a:latin typeface="+mn-lt"/>
              </a:rPr>
              <a:t>(</a:t>
            </a:r>
            <a:r>
              <a:rPr lang="en-US" altLang="zh-CN" b="1" i="1" dirty="0" err="1" smtClean="0">
                <a:latin typeface="+mn-lt"/>
              </a:rPr>
              <a:t>szFile</a:t>
            </a:r>
            <a:r>
              <a:rPr lang="en-US" altLang="zh-CN" b="1" i="1" dirty="0">
                <a:latin typeface="+mn-lt"/>
              </a:rPr>
              <a:t>, MAX_PATH</a:t>
            </a:r>
            <a:r>
              <a:rPr lang="en-US" altLang="zh-CN" b="1" i="1" dirty="0" smtClean="0">
                <a:latin typeface="+mn-lt"/>
              </a:rPr>
              <a:t>);</a:t>
            </a:r>
            <a:r>
              <a:rPr lang="en-US" altLang="zh-CN" b="1" i="1" dirty="0">
                <a:latin typeface="+mn-lt"/>
              </a:rPr>
              <a:t>	// </a:t>
            </a:r>
            <a:r>
              <a:rPr lang="zh-CN" altLang="zh-CN" b="1" i="1" dirty="0">
                <a:latin typeface="+mn-lt"/>
              </a:rPr>
              <a:t>初始化该缓冲</a:t>
            </a:r>
            <a:endParaRPr lang="zh-CN" altLang="zh-CN" b="1" dirty="0">
              <a:latin typeface="+mn-lt"/>
            </a:endParaRPr>
          </a:p>
          <a:p>
            <a:pPr>
              <a:lnSpc>
                <a:spcPts val="2400"/>
              </a:lnSpc>
            </a:pPr>
            <a:r>
              <a:rPr lang="en-US" altLang="zh-CN" b="1" i="1" dirty="0">
                <a:latin typeface="+mn-lt"/>
              </a:rPr>
              <a:t>  </a:t>
            </a:r>
            <a:r>
              <a:rPr lang="en-US" altLang="zh-CN" b="1" i="1" dirty="0" smtClean="0">
                <a:latin typeface="+mn-lt"/>
              </a:rPr>
              <a:t>OPENFILENAME </a:t>
            </a:r>
            <a:r>
              <a:rPr lang="en-US" altLang="zh-CN" b="1" i="1" dirty="0" err="1">
                <a:latin typeface="+mn-lt"/>
              </a:rPr>
              <a:t>ofn</a:t>
            </a:r>
            <a:r>
              <a:rPr lang="en-US" altLang="zh-CN" b="1" i="1" dirty="0">
                <a:latin typeface="+mn-lt"/>
              </a:rPr>
              <a:t>;		</a:t>
            </a:r>
            <a:r>
              <a:rPr lang="en-US" altLang="zh-CN" b="1" i="1" dirty="0" smtClean="0">
                <a:latin typeface="+mn-lt"/>
              </a:rPr>
              <a:t>	// </a:t>
            </a:r>
            <a:r>
              <a:rPr lang="zh-CN" altLang="zh-CN" b="1" i="1" dirty="0">
                <a:latin typeface="+mn-lt"/>
              </a:rPr>
              <a:t>打开文件的关键结构</a:t>
            </a:r>
            <a:endParaRPr lang="zh-CN" altLang="zh-CN" b="1" dirty="0">
              <a:latin typeface="+mn-lt"/>
            </a:endParaRPr>
          </a:p>
          <a:p>
            <a:pPr>
              <a:lnSpc>
                <a:spcPts val="2400"/>
              </a:lnSpc>
            </a:pPr>
            <a:r>
              <a:rPr lang="en-US" altLang="zh-CN" b="1" i="1" dirty="0">
                <a:latin typeface="+mn-lt"/>
              </a:rPr>
              <a:t>  </a:t>
            </a:r>
            <a:r>
              <a:rPr lang="en-US" altLang="zh-CN" b="1" i="1" dirty="0" err="1" smtClean="0">
                <a:latin typeface="+mn-lt"/>
              </a:rPr>
              <a:t>ZeroMemory</a:t>
            </a:r>
            <a:r>
              <a:rPr lang="en-US" altLang="zh-CN" b="1" i="1" dirty="0">
                <a:latin typeface="+mn-lt"/>
              </a:rPr>
              <a:t>(&amp;</a:t>
            </a:r>
            <a:r>
              <a:rPr lang="en-US" altLang="zh-CN" b="1" i="1" dirty="0" err="1">
                <a:latin typeface="+mn-lt"/>
              </a:rPr>
              <a:t>ofn</a:t>
            </a:r>
            <a:r>
              <a:rPr lang="en-US" altLang="zh-CN" b="1" i="1" dirty="0">
                <a:latin typeface="+mn-lt"/>
              </a:rPr>
              <a:t>, </a:t>
            </a:r>
            <a:r>
              <a:rPr lang="en-US" altLang="zh-CN" b="1" i="1" dirty="0" err="1">
                <a:latin typeface="+mn-lt"/>
              </a:rPr>
              <a:t>sizeof</a:t>
            </a:r>
            <a:r>
              <a:rPr lang="en-US" altLang="zh-CN" b="1" i="1" dirty="0">
                <a:latin typeface="+mn-lt"/>
              </a:rPr>
              <a:t>(OPENFILENAME));	</a:t>
            </a:r>
            <a:r>
              <a:rPr lang="en-US" altLang="zh-CN" b="1" i="1" dirty="0" smtClean="0">
                <a:latin typeface="+mn-lt"/>
              </a:rPr>
              <a:t>// </a:t>
            </a:r>
            <a:r>
              <a:rPr lang="zh-CN" altLang="zh-CN" b="1" i="1" dirty="0">
                <a:latin typeface="+mn-lt"/>
              </a:rPr>
              <a:t>初始化该结构</a:t>
            </a:r>
            <a:endParaRPr lang="zh-CN" altLang="zh-CN" b="1" dirty="0">
              <a:latin typeface="+mn-lt"/>
            </a:endParaRPr>
          </a:p>
          <a:p>
            <a:pPr>
              <a:lnSpc>
                <a:spcPts val="2400"/>
              </a:lnSpc>
            </a:pPr>
            <a:r>
              <a:rPr lang="en-US" altLang="zh-CN" b="1" i="1" dirty="0">
                <a:latin typeface="+mn-lt"/>
              </a:rPr>
              <a:t>  </a:t>
            </a:r>
            <a:r>
              <a:rPr lang="en-US" altLang="zh-CN" b="1" i="1" dirty="0" err="1" smtClean="0">
                <a:latin typeface="+mn-lt"/>
              </a:rPr>
              <a:t>ofn.lStructSize</a:t>
            </a:r>
            <a:r>
              <a:rPr lang="en-US" altLang="zh-CN" b="1" i="1" dirty="0">
                <a:latin typeface="+mn-lt"/>
              </a:rPr>
              <a:t>= </a:t>
            </a:r>
            <a:r>
              <a:rPr lang="en-US" altLang="zh-CN" b="1" i="1" dirty="0" err="1">
                <a:latin typeface="+mn-lt"/>
              </a:rPr>
              <a:t>sizeof</a:t>
            </a:r>
            <a:r>
              <a:rPr lang="en-US" altLang="zh-CN" b="1" i="1" dirty="0">
                <a:latin typeface="+mn-lt"/>
              </a:rPr>
              <a:t>(OPENFILENAME</a:t>
            </a:r>
            <a:r>
              <a:rPr lang="en-US" altLang="zh-CN" b="1" i="1" dirty="0" smtClean="0">
                <a:latin typeface="+mn-lt"/>
              </a:rPr>
              <a:t>); // </a:t>
            </a:r>
            <a:r>
              <a:rPr lang="zh-CN" altLang="zh-CN" b="1" i="1" dirty="0">
                <a:latin typeface="+mn-lt"/>
              </a:rPr>
              <a:t>设置该结构的大小</a:t>
            </a:r>
            <a:endParaRPr lang="zh-CN" altLang="zh-CN" b="1" dirty="0">
              <a:latin typeface="+mn-lt"/>
            </a:endParaRPr>
          </a:p>
          <a:p>
            <a:pPr>
              <a:lnSpc>
                <a:spcPts val="2400"/>
              </a:lnSpc>
            </a:pPr>
            <a:r>
              <a:rPr lang="en-US" altLang="zh-CN" b="1" i="1" dirty="0">
                <a:latin typeface="+mn-lt"/>
              </a:rPr>
              <a:t>    // </a:t>
            </a:r>
            <a:r>
              <a:rPr lang="zh-CN" altLang="zh-CN" b="1" i="1" dirty="0">
                <a:latin typeface="+mn-lt"/>
              </a:rPr>
              <a:t>设置属性：文件必须存在、路径必须存在、隐藏只读文件</a:t>
            </a:r>
            <a:endParaRPr lang="zh-CN" altLang="zh-CN" b="1" dirty="0">
              <a:latin typeface="+mn-lt"/>
            </a:endParaRPr>
          </a:p>
          <a:p>
            <a:pPr>
              <a:lnSpc>
                <a:spcPts val="2400"/>
              </a:lnSpc>
            </a:pPr>
            <a:r>
              <a:rPr lang="en-US" altLang="zh-CN" b="1" i="1" dirty="0">
                <a:solidFill>
                  <a:srgbClr val="FFCCFF"/>
                </a:solidFill>
                <a:latin typeface="+mn-lt"/>
              </a:rPr>
              <a:t>  </a:t>
            </a:r>
            <a:r>
              <a:rPr lang="en-US" altLang="zh-CN" b="1" i="1" dirty="0" err="1" smtClean="0">
                <a:solidFill>
                  <a:srgbClr val="FFCCFF"/>
                </a:solidFill>
                <a:latin typeface="+mn-lt"/>
              </a:rPr>
              <a:t>ofn.Flags</a:t>
            </a:r>
            <a:r>
              <a:rPr lang="en-US" altLang="zh-CN" b="1" i="1" dirty="0">
                <a:solidFill>
                  <a:srgbClr val="FFCCFF"/>
                </a:solidFill>
                <a:latin typeface="+mn-lt"/>
              </a:rPr>
              <a:t>= OFN_FILEMUSTEXIST | OFN_PATHMUSTEXIST| </a:t>
            </a:r>
            <a:endParaRPr lang="en-US" altLang="zh-CN" b="1" i="1" dirty="0" smtClean="0">
              <a:solidFill>
                <a:srgbClr val="FFCCFF"/>
              </a:solidFill>
              <a:latin typeface="+mn-lt"/>
            </a:endParaRPr>
          </a:p>
          <a:p>
            <a:pPr>
              <a:lnSpc>
                <a:spcPts val="2400"/>
              </a:lnSpc>
            </a:pPr>
            <a:r>
              <a:rPr lang="en-US" altLang="zh-CN" b="1" i="1" dirty="0">
                <a:solidFill>
                  <a:srgbClr val="FFCCFF"/>
                </a:solidFill>
                <a:latin typeface="+mn-lt"/>
              </a:rPr>
              <a:t>	</a:t>
            </a:r>
            <a:r>
              <a:rPr lang="en-US" altLang="zh-CN" b="1" i="1" dirty="0" smtClean="0">
                <a:solidFill>
                  <a:srgbClr val="FFCCFF"/>
                </a:solidFill>
                <a:latin typeface="+mn-lt"/>
              </a:rPr>
              <a:t>				OFN_HIDEREADONLY</a:t>
            </a:r>
            <a:r>
              <a:rPr lang="en-US" altLang="zh-CN" b="1" i="1" dirty="0">
                <a:solidFill>
                  <a:srgbClr val="FFCCFF"/>
                </a:solidFill>
                <a:latin typeface="+mn-lt"/>
              </a:rPr>
              <a:t>;</a:t>
            </a:r>
            <a:endParaRPr lang="zh-CN" altLang="zh-CN" b="1" dirty="0">
              <a:solidFill>
                <a:srgbClr val="FFCCFF"/>
              </a:solidFill>
              <a:latin typeface="+mn-lt"/>
            </a:endParaRPr>
          </a:p>
          <a:p>
            <a:pPr>
              <a:lnSpc>
                <a:spcPts val="2400"/>
              </a:lnSpc>
            </a:pPr>
            <a:r>
              <a:rPr lang="en-US" altLang="zh-CN" b="1" i="1" dirty="0">
                <a:latin typeface="+mn-lt"/>
              </a:rPr>
              <a:t> </a:t>
            </a:r>
            <a:r>
              <a:rPr lang="en-US" altLang="zh-CN" b="1" i="1" dirty="0" smtClean="0">
                <a:latin typeface="+mn-lt"/>
              </a:rPr>
              <a:t> </a:t>
            </a:r>
            <a:r>
              <a:rPr lang="en-US" altLang="zh-CN" b="1" i="1" dirty="0" err="1" smtClean="0">
                <a:latin typeface="+mn-lt"/>
              </a:rPr>
              <a:t>ofn.hwndOwner</a:t>
            </a:r>
            <a:r>
              <a:rPr lang="en-US" altLang="zh-CN" b="1" i="1" dirty="0">
                <a:latin typeface="+mn-lt"/>
              </a:rPr>
              <a:t>= </a:t>
            </a:r>
            <a:r>
              <a:rPr lang="en-US" altLang="zh-CN" b="1" i="1" dirty="0" err="1">
                <a:latin typeface="+mn-lt"/>
              </a:rPr>
              <a:t>m_hWnd</a:t>
            </a:r>
            <a:r>
              <a:rPr lang="en-US" altLang="zh-CN" b="1" i="1" dirty="0">
                <a:latin typeface="+mn-lt"/>
              </a:rPr>
              <a:t>;	</a:t>
            </a:r>
            <a:r>
              <a:rPr lang="en-US" altLang="zh-CN" b="1" i="1" dirty="0" smtClean="0">
                <a:latin typeface="+mn-lt"/>
              </a:rPr>
              <a:t>// </a:t>
            </a:r>
            <a:r>
              <a:rPr lang="zh-CN" altLang="zh-CN" b="1" i="1" dirty="0">
                <a:latin typeface="+mn-lt"/>
              </a:rPr>
              <a:t>设置该文件框的父窗口</a:t>
            </a:r>
            <a:endParaRPr lang="zh-CN" altLang="zh-CN" b="1" dirty="0">
              <a:latin typeface="+mn-lt"/>
            </a:endParaRPr>
          </a:p>
          <a:p>
            <a:pPr>
              <a:lnSpc>
                <a:spcPts val="2400"/>
              </a:lnSpc>
            </a:pPr>
            <a:r>
              <a:rPr lang="en-US" altLang="zh-CN" b="1" i="1" dirty="0">
                <a:latin typeface="+mn-lt"/>
              </a:rPr>
              <a:t> </a:t>
            </a:r>
            <a:r>
              <a:rPr lang="en-US" altLang="zh-CN" b="1" i="1" dirty="0" smtClean="0">
                <a:latin typeface="+mn-lt"/>
              </a:rPr>
              <a:t> </a:t>
            </a:r>
            <a:r>
              <a:rPr lang="en-US" altLang="zh-CN" b="1" i="1" dirty="0" err="1" smtClean="0">
                <a:latin typeface="+mn-lt"/>
              </a:rPr>
              <a:t>ofn.lpstrFilter</a:t>
            </a:r>
            <a:r>
              <a:rPr lang="en-US" altLang="zh-CN" b="1" i="1" dirty="0">
                <a:latin typeface="+mn-lt"/>
              </a:rPr>
              <a:t>=_T("Supported Files Types(*.bmp)|*.bmp|");	</a:t>
            </a:r>
            <a:r>
              <a:rPr lang="en-US" altLang="zh-CN" b="1" i="1" dirty="0" smtClean="0">
                <a:latin typeface="+mn-lt"/>
              </a:rPr>
              <a:t>					// </a:t>
            </a:r>
            <a:r>
              <a:rPr lang="zh-CN" altLang="zh-CN" b="1" i="1" dirty="0">
                <a:latin typeface="+mn-lt"/>
              </a:rPr>
              <a:t>设置支持的文件扩展名</a:t>
            </a:r>
            <a:endParaRPr lang="zh-CN" altLang="zh-CN" b="1" dirty="0">
              <a:latin typeface="+mn-lt"/>
            </a:endParaRPr>
          </a:p>
          <a:p>
            <a:pPr>
              <a:lnSpc>
                <a:spcPts val="2400"/>
              </a:lnSpc>
            </a:pPr>
            <a:r>
              <a:rPr lang="en-US" altLang="zh-CN" b="1" i="1" dirty="0">
                <a:latin typeface="+mn-lt"/>
              </a:rPr>
              <a:t> </a:t>
            </a:r>
            <a:r>
              <a:rPr lang="en-US" altLang="zh-CN" b="1" i="1" dirty="0" smtClean="0">
                <a:latin typeface="+mn-lt"/>
              </a:rPr>
              <a:t> </a:t>
            </a:r>
            <a:r>
              <a:rPr lang="en-US" altLang="zh-CN" b="1" i="1" dirty="0" err="1" smtClean="0">
                <a:latin typeface="+mn-lt"/>
              </a:rPr>
              <a:t>ofn.lpstrTitle</a:t>
            </a:r>
            <a:r>
              <a:rPr lang="en-US" altLang="zh-CN" b="1" i="1" dirty="0">
                <a:latin typeface="+mn-lt"/>
              </a:rPr>
              <a:t>= _T("</a:t>
            </a:r>
            <a:r>
              <a:rPr lang="zh-CN" altLang="zh-CN" b="1" i="1" dirty="0">
                <a:latin typeface="+mn-lt"/>
              </a:rPr>
              <a:t>选择图片</a:t>
            </a:r>
            <a:r>
              <a:rPr lang="en-US" altLang="zh-CN" b="1" i="1" dirty="0">
                <a:latin typeface="+mn-lt"/>
              </a:rPr>
              <a:t>");		// </a:t>
            </a:r>
            <a:r>
              <a:rPr lang="zh-CN" altLang="zh-CN" b="1" i="1" dirty="0">
                <a:latin typeface="+mn-lt"/>
              </a:rPr>
              <a:t>对话框标题</a:t>
            </a:r>
            <a:endParaRPr lang="zh-CN" altLang="zh-CN" b="1" dirty="0">
              <a:latin typeface="+mn-lt"/>
            </a:endParaRPr>
          </a:p>
          <a:p>
            <a:pPr>
              <a:lnSpc>
                <a:spcPts val="2400"/>
              </a:lnSpc>
            </a:pPr>
            <a:r>
              <a:rPr lang="en-US" altLang="zh-CN" b="1" i="1" dirty="0" smtClean="0">
                <a:latin typeface="+mn-lt"/>
              </a:rPr>
              <a:t>  </a:t>
            </a:r>
            <a:r>
              <a:rPr lang="en-US" altLang="zh-CN" b="1" i="1" dirty="0" err="1" smtClean="0">
                <a:latin typeface="+mn-lt"/>
              </a:rPr>
              <a:t>ofn.lpstrFile</a:t>
            </a:r>
            <a:r>
              <a:rPr lang="en-US" altLang="zh-CN" b="1" i="1" dirty="0">
                <a:latin typeface="+mn-lt"/>
              </a:rPr>
              <a:t>	= </a:t>
            </a:r>
            <a:r>
              <a:rPr lang="en-US" altLang="zh-CN" b="1" i="1" dirty="0" err="1">
                <a:latin typeface="+mn-lt"/>
              </a:rPr>
              <a:t>szFile</a:t>
            </a:r>
            <a:r>
              <a:rPr lang="en-US" altLang="zh-CN" b="1" i="1" dirty="0">
                <a:latin typeface="+mn-lt"/>
              </a:rPr>
              <a:t>;		// </a:t>
            </a:r>
            <a:r>
              <a:rPr lang="zh-CN" altLang="zh-CN" b="1" i="1" dirty="0">
                <a:latin typeface="+mn-lt"/>
              </a:rPr>
              <a:t>设置返回文件名的缓冲</a:t>
            </a:r>
            <a:endParaRPr lang="zh-CN" altLang="zh-CN" b="1" dirty="0">
              <a:latin typeface="+mn-lt"/>
            </a:endParaRPr>
          </a:p>
          <a:p>
            <a:pPr>
              <a:lnSpc>
                <a:spcPts val="2400"/>
              </a:lnSpc>
            </a:pPr>
            <a:r>
              <a:rPr lang="en-US" altLang="zh-CN" b="1" i="1" dirty="0" smtClean="0">
                <a:latin typeface="+mn-lt"/>
              </a:rPr>
              <a:t>  </a:t>
            </a:r>
            <a:r>
              <a:rPr lang="en-US" altLang="zh-CN" b="1" i="1" dirty="0" err="1" smtClean="0">
                <a:latin typeface="+mn-lt"/>
              </a:rPr>
              <a:t>ofn.nMaxFile</a:t>
            </a:r>
            <a:r>
              <a:rPr lang="en-US" altLang="zh-CN" b="1" i="1" dirty="0">
                <a:latin typeface="+mn-lt"/>
              </a:rPr>
              <a:t>	= MAX_PATH</a:t>
            </a:r>
            <a:r>
              <a:rPr lang="en-US" altLang="zh-CN" b="1" i="1" dirty="0" smtClean="0">
                <a:latin typeface="+mn-lt"/>
              </a:rPr>
              <a:t>;</a:t>
            </a:r>
            <a:r>
              <a:rPr lang="en-US" altLang="zh-CN" b="1" i="1" dirty="0">
                <a:latin typeface="+mn-lt"/>
              </a:rPr>
              <a:t>	// </a:t>
            </a:r>
            <a:r>
              <a:rPr lang="zh-CN" altLang="zh-CN" b="1" i="1" dirty="0">
                <a:latin typeface="+mn-lt"/>
              </a:rPr>
              <a:t>设置缓冲的长度</a:t>
            </a:r>
            <a:endParaRPr lang="zh-CN" altLang="zh-CN" b="1" dirty="0">
              <a:latin typeface="+mn-lt"/>
            </a:endParaRPr>
          </a:p>
          <a:p>
            <a:pPr>
              <a:lnSpc>
                <a:spcPts val="2400"/>
              </a:lnSpc>
            </a:pPr>
            <a:r>
              <a:rPr lang="en-US" altLang="zh-CN" b="1" i="1" dirty="0" smtClean="0">
                <a:solidFill>
                  <a:srgbClr val="CCFFFF"/>
                </a:solidFill>
                <a:latin typeface="+mn-lt"/>
              </a:rPr>
              <a:t>  if </a:t>
            </a:r>
            <a:r>
              <a:rPr lang="en-US" altLang="zh-CN" b="1" i="1" dirty="0">
                <a:solidFill>
                  <a:srgbClr val="CCFFFF"/>
                </a:solidFill>
                <a:latin typeface="+mn-lt"/>
              </a:rPr>
              <a:t>(IDOK == </a:t>
            </a:r>
            <a:r>
              <a:rPr lang="en-US" altLang="zh-CN" b="1" i="1" dirty="0" err="1">
                <a:solidFill>
                  <a:srgbClr val="CCFFFF"/>
                </a:solidFill>
                <a:latin typeface="+mn-lt"/>
              </a:rPr>
              <a:t>GetOpenFileName</a:t>
            </a:r>
            <a:r>
              <a:rPr lang="en-US" altLang="zh-CN" b="1" i="1" dirty="0">
                <a:solidFill>
                  <a:srgbClr val="CCFFFF"/>
                </a:solidFill>
                <a:latin typeface="+mn-lt"/>
              </a:rPr>
              <a:t>(&amp;</a:t>
            </a:r>
            <a:r>
              <a:rPr lang="en-US" altLang="zh-CN" b="1" i="1" dirty="0" err="1">
                <a:solidFill>
                  <a:srgbClr val="CCFFFF"/>
                </a:solidFill>
                <a:latin typeface="+mn-lt"/>
              </a:rPr>
              <a:t>ofn</a:t>
            </a:r>
            <a:r>
              <a:rPr lang="en-US" altLang="zh-CN" b="1" i="1" dirty="0" smtClean="0">
                <a:solidFill>
                  <a:srgbClr val="CCFFFF"/>
                </a:solidFill>
                <a:latin typeface="+mn-lt"/>
              </a:rPr>
              <a:t>))</a:t>
            </a:r>
            <a:r>
              <a:rPr lang="en-US" altLang="zh-CN" b="1" i="1" dirty="0">
                <a:solidFill>
                  <a:srgbClr val="CCFFFF"/>
                </a:solidFill>
                <a:latin typeface="+mn-lt"/>
              </a:rPr>
              <a:t>	</a:t>
            </a:r>
            <a:r>
              <a:rPr lang="en-US" altLang="zh-CN" b="1" i="1" dirty="0" smtClean="0">
                <a:solidFill>
                  <a:srgbClr val="CCFFFF"/>
                </a:solidFill>
                <a:latin typeface="+mn-lt"/>
              </a:rPr>
              <a:t>// </a:t>
            </a:r>
            <a:r>
              <a:rPr lang="zh-CN" altLang="zh-CN" b="1" i="1" dirty="0">
                <a:solidFill>
                  <a:srgbClr val="CCFFFF"/>
                </a:solidFill>
                <a:latin typeface="+mn-lt"/>
              </a:rPr>
              <a:t>调用对话框</a:t>
            </a:r>
            <a:endParaRPr lang="zh-CN" altLang="zh-CN" b="1" dirty="0">
              <a:solidFill>
                <a:srgbClr val="CCFFFF"/>
              </a:solidFill>
              <a:latin typeface="+mn-lt"/>
            </a:endParaRPr>
          </a:p>
          <a:p>
            <a:pPr>
              <a:lnSpc>
                <a:spcPts val="2400"/>
              </a:lnSpc>
            </a:pPr>
            <a:r>
              <a:rPr lang="en-US" altLang="zh-CN" b="1" i="1" dirty="0">
                <a:solidFill>
                  <a:srgbClr val="CCFFFF"/>
                </a:solidFill>
                <a:latin typeface="+mn-lt"/>
              </a:rPr>
              <a:t>	</a:t>
            </a:r>
            <a:r>
              <a:rPr lang="en-US" altLang="zh-CN" b="1" i="1" dirty="0" err="1">
                <a:solidFill>
                  <a:srgbClr val="CCFFFF"/>
                </a:solidFill>
                <a:latin typeface="+mn-lt"/>
              </a:rPr>
              <a:t>LoadPicture</a:t>
            </a:r>
            <a:r>
              <a:rPr lang="en-US" altLang="zh-CN" b="1" i="1" dirty="0">
                <a:solidFill>
                  <a:srgbClr val="CCFFFF"/>
                </a:solidFill>
                <a:latin typeface="+mn-lt"/>
              </a:rPr>
              <a:t>(</a:t>
            </a:r>
            <a:r>
              <a:rPr lang="en-US" altLang="zh-CN" b="1" i="1" dirty="0" err="1">
                <a:solidFill>
                  <a:srgbClr val="CCFFFF"/>
                </a:solidFill>
                <a:latin typeface="+mn-lt"/>
              </a:rPr>
              <a:t>szFile</a:t>
            </a:r>
            <a:r>
              <a:rPr lang="en-US" altLang="zh-CN" b="1" i="1" dirty="0">
                <a:solidFill>
                  <a:srgbClr val="CCFFFF"/>
                </a:solidFill>
                <a:latin typeface="+mn-lt"/>
              </a:rPr>
              <a:t>);			// </a:t>
            </a:r>
            <a:r>
              <a:rPr lang="zh-CN" altLang="zh-CN" b="1" i="1" dirty="0">
                <a:solidFill>
                  <a:srgbClr val="CCFFFF"/>
                </a:solidFill>
                <a:latin typeface="+mn-lt"/>
              </a:rPr>
              <a:t>载入该文件</a:t>
            </a:r>
            <a:endParaRPr lang="zh-CN" altLang="zh-CN" b="1" dirty="0">
              <a:solidFill>
                <a:srgbClr val="CCFFFF"/>
              </a:solidFill>
              <a:latin typeface="+mn-lt"/>
            </a:endParaRPr>
          </a:p>
          <a:p>
            <a:pPr>
              <a:lnSpc>
                <a:spcPts val="2400"/>
              </a:lnSpc>
            </a:pPr>
            <a:r>
              <a:rPr lang="en-US" altLang="zh-CN" b="1" dirty="0">
                <a:latin typeface="+mn-lt"/>
              </a:rPr>
              <a:t>}</a:t>
            </a:r>
            <a:endParaRPr lang="zh-CN" altLang="en-US" b="1" dirty="0">
              <a:latin typeface="+mn-l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6AC816F0-2D44-4924-ACAB-2846929CF04F}" type="slidenum">
              <a:rPr lang="en-US" altLang="zh-CN"/>
              <a:pPr/>
              <a:t>31</a:t>
            </a:fld>
            <a:endParaRPr lang="en-US" altLang="zh-CN"/>
          </a:p>
        </p:txBody>
      </p:sp>
      <p:sp>
        <p:nvSpPr>
          <p:cNvPr id="41987" name="Rectangle 3"/>
          <p:cNvSpPr>
            <a:spLocks noGrp="1" noChangeArrowheads="1"/>
          </p:cNvSpPr>
          <p:nvPr>
            <p:ph type="body" idx="1"/>
          </p:nvPr>
        </p:nvSpPr>
        <p:spPr>
          <a:xfrm>
            <a:off x="228600" y="228600"/>
            <a:ext cx="8807896" cy="6400800"/>
          </a:xfrm>
        </p:spPr>
        <p:txBody>
          <a:bodyPr/>
          <a:lstStyle/>
          <a:p>
            <a:pPr marL="0" indent="0" algn="just">
              <a:lnSpc>
                <a:spcPct val="90000"/>
              </a:lnSpc>
              <a:buNone/>
            </a:pPr>
            <a:r>
              <a:rPr lang="zh-CN" altLang="en-US" sz="2800" b="1" dirty="0">
                <a:latin typeface="Arial Narrow" panose="020B0606020202030204" pitchFamily="34" charset="0"/>
              </a:rPr>
              <a:t>下面实现关键函数</a:t>
            </a:r>
            <a:r>
              <a:rPr lang="en-US" altLang="zh-CN" sz="2800" b="1" dirty="0">
                <a:latin typeface="Arial Narrow" panose="020B0606020202030204" pitchFamily="34" charset="0"/>
              </a:rPr>
              <a:t>——</a:t>
            </a:r>
            <a:r>
              <a:rPr lang="en-US" altLang="zh-CN" sz="2800" b="1" dirty="0" err="1">
                <a:latin typeface="Arial Narrow" panose="020B0606020202030204" pitchFamily="34" charset="0"/>
              </a:rPr>
              <a:t>LoadPicture</a:t>
            </a:r>
            <a:r>
              <a:rPr lang="zh-CN" altLang="en-US" sz="2800" b="1" dirty="0">
                <a:latin typeface="Arial Narrow" panose="020B0606020202030204" pitchFamily="34" charset="0"/>
              </a:rPr>
              <a:t>：</a:t>
            </a:r>
          </a:p>
          <a:p>
            <a:pPr marL="0" indent="0">
              <a:buNone/>
            </a:pPr>
            <a:r>
              <a:rPr lang="en-US" altLang="zh-CN" sz="2400" b="1" dirty="0"/>
              <a:t>void CMy11_4View::</a:t>
            </a:r>
            <a:r>
              <a:rPr lang="en-US" altLang="zh-CN" sz="2400" b="1" dirty="0" err="1"/>
              <a:t>LoadPicture</a:t>
            </a:r>
            <a:r>
              <a:rPr lang="en-US" altLang="zh-CN" sz="2400" b="1" dirty="0"/>
              <a:t>(</a:t>
            </a:r>
            <a:r>
              <a:rPr lang="en-US" altLang="zh-CN" sz="2400" b="1" dirty="0" err="1"/>
              <a:t>CString</a:t>
            </a:r>
            <a:r>
              <a:rPr lang="en-US" altLang="zh-CN" sz="2400" b="1" dirty="0"/>
              <a:t> </a:t>
            </a:r>
            <a:r>
              <a:rPr lang="en-US" altLang="zh-CN" sz="2400" b="1" dirty="0" err="1"/>
              <a:t>strFile</a:t>
            </a:r>
            <a:r>
              <a:rPr lang="en-US" altLang="zh-CN" sz="2400" b="1" dirty="0"/>
              <a:t>)</a:t>
            </a:r>
            <a:endParaRPr lang="zh-CN" altLang="zh-CN" sz="2400" b="1" dirty="0"/>
          </a:p>
          <a:p>
            <a:pPr marL="0" indent="0">
              <a:buNone/>
            </a:pPr>
            <a:r>
              <a:rPr lang="en-US" altLang="zh-CN" sz="2400" b="1" dirty="0" smtClean="0"/>
              <a:t>{ </a:t>
            </a:r>
            <a:r>
              <a:rPr lang="en-US" altLang="zh-CN" sz="2400" b="1" i="1" dirty="0" smtClean="0"/>
              <a:t>HANDLE </a:t>
            </a:r>
            <a:r>
              <a:rPr lang="en-US" altLang="zh-CN" sz="2400" b="1" i="1" dirty="0" err="1"/>
              <a:t>hFile</a:t>
            </a:r>
            <a:r>
              <a:rPr lang="en-US" altLang="zh-CN" sz="2400" b="1" i="1" dirty="0"/>
              <a:t>=</a:t>
            </a:r>
            <a:r>
              <a:rPr lang="en-US" altLang="zh-CN" sz="2400" b="1" i="1" dirty="0" err="1"/>
              <a:t>CreateFile</a:t>
            </a:r>
            <a:r>
              <a:rPr lang="en-US" altLang="zh-CN" sz="2400" b="1" i="1" dirty="0"/>
              <a:t>(strFile,GENERIC_READ,0</a:t>
            </a:r>
            <a:r>
              <a:rPr lang="en-US" altLang="zh-CN" sz="2400" b="1" i="1" dirty="0" smtClean="0"/>
              <a:t>,</a:t>
            </a:r>
          </a:p>
          <a:p>
            <a:pPr marL="0" indent="0">
              <a:buNone/>
            </a:pPr>
            <a:r>
              <a:rPr lang="en-US" altLang="zh-CN" sz="2400" b="1" i="1" dirty="0"/>
              <a:t> </a:t>
            </a:r>
            <a:r>
              <a:rPr lang="en-US" altLang="zh-CN" sz="2400" b="1" i="1" dirty="0" smtClean="0"/>
              <a:t>                      NULL,OPEN_EXISTING,0,NULL</a:t>
            </a:r>
            <a:r>
              <a:rPr lang="en-US" altLang="zh-CN" sz="2400" b="1" i="1" dirty="0"/>
              <a:t>); //</a:t>
            </a:r>
            <a:r>
              <a:rPr lang="zh-CN" altLang="zh-CN" sz="2400" b="1" i="1" dirty="0"/>
              <a:t>打开文件</a:t>
            </a:r>
            <a:endParaRPr lang="zh-CN" altLang="zh-CN" sz="2400" b="1" dirty="0"/>
          </a:p>
          <a:p>
            <a:pPr marL="0" indent="0">
              <a:buNone/>
            </a:pPr>
            <a:r>
              <a:rPr lang="en-US" altLang="zh-CN" sz="2400" b="1" i="1" dirty="0"/>
              <a:t> </a:t>
            </a:r>
            <a:r>
              <a:rPr lang="en-US" altLang="zh-CN" sz="2400" b="1" i="1" dirty="0" smtClean="0"/>
              <a:t>DWORD </a:t>
            </a:r>
            <a:r>
              <a:rPr lang="en-US" altLang="zh-CN" sz="2400" b="1" i="1" dirty="0" err="1"/>
              <a:t>dwFileSize</a:t>
            </a:r>
            <a:r>
              <a:rPr lang="en-US" altLang="zh-CN" sz="2400" b="1" i="1" dirty="0"/>
              <a:t> = </a:t>
            </a:r>
            <a:r>
              <a:rPr lang="en-US" altLang="zh-CN" sz="2400" b="1" i="1" dirty="0" err="1"/>
              <a:t>GetFileSize</a:t>
            </a:r>
            <a:r>
              <a:rPr lang="en-US" altLang="zh-CN" sz="2400" b="1" i="1" dirty="0"/>
              <a:t>(</a:t>
            </a:r>
            <a:r>
              <a:rPr lang="en-US" altLang="zh-CN" sz="2400" b="1" i="1" dirty="0" err="1"/>
              <a:t>hFile</a:t>
            </a:r>
            <a:r>
              <a:rPr lang="en-US" altLang="zh-CN" sz="2400" b="1" i="1" dirty="0"/>
              <a:t>, NULL); </a:t>
            </a:r>
            <a:r>
              <a:rPr lang="en-US" altLang="zh-CN" sz="2400" b="1" i="1" dirty="0" smtClean="0"/>
              <a:t>// </a:t>
            </a:r>
            <a:r>
              <a:rPr lang="zh-CN" altLang="zh-CN" sz="2400" b="1" i="1" dirty="0"/>
              <a:t>获得文件大小</a:t>
            </a:r>
            <a:endParaRPr lang="zh-CN" altLang="zh-CN" sz="2400" b="1" dirty="0"/>
          </a:p>
          <a:p>
            <a:pPr marL="0" indent="0">
              <a:buNone/>
            </a:pPr>
            <a:r>
              <a:rPr lang="en-US" altLang="zh-CN" sz="2200" b="1" i="1" dirty="0">
                <a:solidFill>
                  <a:srgbClr val="FFCCFF"/>
                </a:solidFill>
              </a:rPr>
              <a:t> </a:t>
            </a:r>
            <a:r>
              <a:rPr lang="en-US" altLang="zh-CN" sz="2200" b="1" i="1" dirty="0" smtClean="0">
                <a:solidFill>
                  <a:srgbClr val="FFCCFF"/>
                </a:solidFill>
              </a:rPr>
              <a:t>HGLOBAL </a:t>
            </a:r>
            <a:r>
              <a:rPr lang="en-US" altLang="zh-CN" sz="2200" b="1" i="1" dirty="0" err="1">
                <a:solidFill>
                  <a:srgbClr val="FFCCFF"/>
                </a:solidFill>
              </a:rPr>
              <a:t>hGlobal</a:t>
            </a:r>
            <a:r>
              <a:rPr lang="en-US" altLang="zh-CN" sz="2200" b="1" i="1" dirty="0">
                <a:solidFill>
                  <a:srgbClr val="FFCCFF"/>
                </a:solidFill>
              </a:rPr>
              <a:t> = </a:t>
            </a:r>
            <a:r>
              <a:rPr lang="en-US" altLang="zh-CN" sz="2200" b="1" i="1" dirty="0" err="1">
                <a:solidFill>
                  <a:srgbClr val="FFCCFF"/>
                </a:solidFill>
              </a:rPr>
              <a:t>GlobalAlloc</a:t>
            </a:r>
            <a:r>
              <a:rPr lang="en-US" altLang="zh-CN" sz="2200" b="1" i="1" dirty="0">
                <a:solidFill>
                  <a:srgbClr val="FFCCFF"/>
                </a:solidFill>
              </a:rPr>
              <a:t>(GMEM_MOVEABLE, </a:t>
            </a:r>
            <a:r>
              <a:rPr lang="en-US" altLang="zh-CN" sz="2200" b="1" i="1" dirty="0" err="1">
                <a:solidFill>
                  <a:srgbClr val="FFCCFF"/>
                </a:solidFill>
              </a:rPr>
              <a:t>dwFileSize</a:t>
            </a:r>
            <a:r>
              <a:rPr lang="en-US" altLang="zh-CN" sz="2200" b="1" i="1" dirty="0">
                <a:solidFill>
                  <a:srgbClr val="FFCCFF"/>
                </a:solidFill>
              </a:rPr>
              <a:t>); </a:t>
            </a:r>
            <a:endParaRPr lang="zh-CN" altLang="zh-CN" sz="2200" b="1" dirty="0">
              <a:solidFill>
                <a:srgbClr val="FFCCFF"/>
              </a:solidFill>
            </a:endParaRPr>
          </a:p>
          <a:p>
            <a:pPr marL="0" indent="0">
              <a:buNone/>
            </a:pPr>
            <a:r>
              <a:rPr lang="en-US" altLang="zh-CN" sz="2400" b="1" i="1" dirty="0">
                <a:solidFill>
                  <a:srgbClr val="FFCCFF"/>
                </a:solidFill>
              </a:rPr>
              <a:t>				// </a:t>
            </a:r>
            <a:r>
              <a:rPr lang="zh-CN" altLang="zh-CN" sz="2400" b="1" i="1" dirty="0">
                <a:solidFill>
                  <a:srgbClr val="FFCCFF"/>
                </a:solidFill>
              </a:rPr>
              <a:t>分配全局内存，获得内存句柄</a:t>
            </a:r>
            <a:endParaRPr lang="zh-CN" altLang="zh-CN" sz="2400" b="1" dirty="0">
              <a:solidFill>
                <a:srgbClr val="FFCCFF"/>
              </a:solidFill>
            </a:endParaRPr>
          </a:p>
          <a:p>
            <a:pPr marL="0" indent="0">
              <a:buNone/>
            </a:pPr>
            <a:r>
              <a:rPr lang="en-US" altLang="zh-CN" sz="2400" b="1" i="1" dirty="0">
                <a:solidFill>
                  <a:srgbClr val="CCFFFF"/>
                </a:solidFill>
              </a:rPr>
              <a:t> </a:t>
            </a:r>
            <a:r>
              <a:rPr lang="en-US" altLang="zh-CN" sz="2400" b="1" i="1" dirty="0" smtClean="0">
                <a:solidFill>
                  <a:srgbClr val="CCFFFF"/>
                </a:solidFill>
              </a:rPr>
              <a:t>LPVOID </a:t>
            </a:r>
            <a:r>
              <a:rPr lang="en-US" altLang="zh-CN" sz="2400" b="1" i="1" dirty="0" err="1">
                <a:solidFill>
                  <a:srgbClr val="CCFFFF"/>
                </a:solidFill>
              </a:rPr>
              <a:t>pvData</a:t>
            </a:r>
            <a:r>
              <a:rPr lang="en-US" altLang="zh-CN" sz="2400" b="1" i="1" dirty="0">
                <a:solidFill>
                  <a:srgbClr val="CCFFFF"/>
                </a:solidFill>
              </a:rPr>
              <a:t> = </a:t>
            </a:r>
            <a:r>
              <a:rPr lang="en-US" altLang="zh-CN" sz="2400" b="1" i="1" dirty="0" err="1">
                <a:solidFill>
                  <a:srgbClr val="CCFFFF"/>
                </a:solidFill>
              </a:rPr>
              <a:t>GlobalLock</a:t>
            </a:r>
            <a:r>
              <a:rPr lang="en-US" altLang="zh-CN" sz="2400" b="1" i="1" dirty="0">
                <a:solidFill>
                  <a:srgbClr val="CCFFFF"/>
                </a:solidFill>
              </a:rPr>
              <a:t>(</a:t>
            </a:r>
            <a:r>
              <a:rPr lang="en-US" altLang="zh-CN" sz="2400" b="1" i="1" dirty="0" err="1">
                <a:solidFill>
                  <a:srgbClr val="CCFFFF"/>
                </a:solidFill>
              </a:rPr>
              <a:t>hGlobal</a:t>
            </a:r>
            <a:r>
              <a:rPr lang="en-US" altLang="zh-CN" sz="2400" b="1" i="1" dirty="0">
                <a:solidFill>
                  <a:srgbClr val="CCFFFF"/>
                </a:solidFill>
              </a:rPr>
              <a:t>); //</a:t>
            </a:r>
            <a:r>
              <a:rPr lang="zh-CN" altLang="zh-CN" sz="2400" b="1" i="1" dirty="0">
                <a:solidFill>
                  <a:srgbClr val="CCFFFF"/>
                </a:solidFill>
              </a:rPr>
              <a:t>锁定内存，获得内存指针，</a:t>
            </a:r>
            <a:r>
              <a:rPr lang="en-US" altLang="zh-CN" sz="2400" b="1" i="1" dirty="0">
                <a:solidFill>
                  <a:srgbClr val="CCFFFF"/>
                </a:solidFill>
              </a:rPr>
              <a:t>LPVOID</a:t>
            </a:r>
            <a:r>
              <a:rPr lang="zh-CN" altLang="zh-CN" sz="2400" b="1" i="1" dirty="0">
                <a:solidFill>
                  <a:srgbClr val="CCFFFF"/>
                </a:solidFill>
              </a:rPr>
              <a:t>指向任何类型值</a:t>
            </a:r>
            <a:r>
              <a:rPr lang="en-US" altLang="zh-CN" sz="2400" b="1" i="1" dirty="0">
                <a:solidFill>
                  <a:srgbClr val="CCFFFF"/>
                </a:solidFill>
              </a:rPr>
              <a:t>(32bit)</a:t>
            </a:r>
            <a:endParaRPr lang="zh-CN" altLang="zh-CN" sz="2400" b="1" dirty="0">
              <a:solidFill>
                <a:srgbClr val="CCFFFF"/>
              </a:solidFill>
            </a:endParaRPr>
          </a:p>
          <a:p>
            <a:pPr marL="0" indent="0">
              <a:buNone/>
            </a:pPr>
            <a:r>
              <a:rPr lang="en-US" altLang="zh-CN" sz="2400" b="1" i="1" dirty="0"/>
              <a:t> </a:t>
            </a:r>
            <a:r>
              <a:rPr lang="en-US" altLang="zh-CN" sz="2400" b="1" i="1" dirty="0" smtClean="0"/>
              <a:t>DWORD </a:t>
            </a:r>
            <a:r>
              <a:rPr lang="en-US" altLang="zh-CN" sz="2400" b="1" i="1" dirty="0" err="1"/>
              <a:t>dwBytesRead</a:t>
            </a:r>
            <a:r>
              <a:rPr lang="en-US" altLang="zh-CN" sz="2400" b="1" i="1" dirty="0"/>
              <a:t> = 0; // DWORD</a:t>
            </a:r>
            <a:r>
              <a:rPr lang="zh-CN" altLang="zh-CN" sz="2400" b="1" i="1" dirty="0"/>
              <a:t>：</a:t>
            </a:r>
            <a:r>
              <a:rPr lang="en-US" altLang="zh-CN" sz="2400" b="1" i="1" dirty="0"/>
              <a:t>32bit </a:t>
            </a:r>
            <a:r>
              <a:rPr lang="zh-CN" altLang="zh-CN" sz="2400" b="1" i="1" dirty="0"/>
              <a:t>无符号整数</a:t>
            </a:r>
            <a:endParaRPr lang="zh-CN" altLang="zh-CN" sz="2400" b="1" dirty="0"/>
          </a:p>
          <a:p>
            <a:pPr marL="0" indent="0">
              <a:buNone/>
            </a:pPr>
            <a:r>
              <a:rPr lang="en-US" altLang="zh-CN" sz="2000" b="1" i="1" dirty="0" smtClean="0"/>
              <a:t> </a:t>
            </a:r>
            <a:r>
              <a:rPr lang="en-US" altLang="zh-CN" sz="2000" b="1" i="1" dirty="0" smtClean="0">
                <a:solidFill>
                  <a:srgbClr val="FFCCFF"/>
                </a:solidFill>
              </a:rPr>
              <a:t>BOOL </a:t>
            </a:r>
            <a:r>
              <a:rPr lang="en-US" altLang="zh-CN" sz="2000" b="1" i="1" dirty="0" err="1">
                <a:solidFill>
                  <a:srgbClr val="FFCCFF"/>
                </a:solidFill>
              </a:rPr>
              <a:t>bRead</a:t>
            </a:r>
            <a:r>
              <a:rPr lang="en-US" altLang="zh-CN" sz="2000" b="1" i="1" dirty="0">
                <a:solidFill>
                  <a:srgbClr val="FFCCFF"/>
                </a:solidFill>
              </a:rPr>
              <a:t> = </a:t>
            </a:r>
            <a:r>
              <a:rPr lang="en-US" altLang="zh-CN" sz="2000" b="1" i="1" dirty="0" err="1">
                <a:solidFill>
                  <a:srgbClr val="FFCCFF"/>
                </a:solidFill>
              </a:rPr>
              <a:t>ReadFile</a:t>
            </a:r>
            <a:r>
              <a:rPr lang="en-US" altLang="zh-CN" sz="2000" b="1" i="1" dirty="0">
                <a:solidFill>
                  <a:srgbClr val="FFCCFF"/>
                </a:solidFill>
              </a:rPr>
              <a:t>(</a:t>
            </a:r>
            <a:r>
              <a:rPr lang="en-US" altLang="zh-CN" sz="2000" b="1" i="1" dirty="0" err="1">
                <a:solidFill>
                  <a:srgbClr val="FFCCFF"/>
                </a:solidFill>
              </a:rPr>
              <a:t>hFile</a:t>
            </a:r>
            <a:r>
              <a:rPr lang="en-US" altLang="zh-CN" sz="2000" b="1" i="1" dirty="0">
                <a:solidFill>
                  <a:srgbClr val="FFCCFF"/>
                </a:solidFill>
              </a:rPr>
              <a:t>, </a:t>
            </a:r>
            <a:r>
              <a:rPr lang="en-US" altLang="zh-CN" sz="2000" b="1" i="1" dirty="0" err="1">
                <a:solidFill>
                  <a:srgbClr val="FFCCFF"/>
                </a:solidFill>
              </a:rPr>
              <a:t>pvData</a:t>
            </a:r>
            <a:r>
              <a:rPr lang="en-US" altLang="zh-CN" sz="2000" b="1" i="1" dirty="0">
                <a:solidFill>
                  <a:srgbClr val="FFCCFF"/>
                </a:solidFill>
              </a:rPr>
              <a:t>, </a:t>
            </a:r>
            <a:r>
              <a:rPr lang="en-US" altLang="zh-CN" sz="2000" b="1" i="1" dirty="0" err="1">
                <a:solidFill>
                  <a:srgbClr val="FFCCFF"/>
                </a:solidFill>
              </a:rPr>
              <a:t>dwFileSize</a:t>
            </a:r>
            <a:r>
              <a:rPr lang="en-US" altLang="zh-CN" sz="2000" b="1" i="1" dirty="0">
                <a:solidFill>
                  <a:srgbClr val="FFCCFF"/>
                </a:solidFill>
              </a:rPr>
              <a:t>, &amp;</a:t>
            </a:r>
            <a:r>
              <a:rPr lang="en-US" altLang="zh-CN" sz="2000" b="1" i="1" dirty="0" err="1">
                <a:solidFill>
                  <a:srgbClr val="FFCCFF"/>
                </a:solidFill>
              </a:rPr>
              <a:t>dwBytesRead</a:t>
            </a:r>
            <a:r>
              <a:rPr lang="en-US" altLang="zh-CN" sz="2000" b="1" i="1" dirty="0">
                <a:solidFill>
                  <a:srgbClr val="FFCCFF"/>
                </a:solidFill>
              </a:rPr>
              <a:t>, NULL); 	</a:t>
            </a:r>
            <a:r>
              <a:rPr lang="en-US" altLang="zh-CN" sz="2000" b="1" i="1" dirty="0" smtClean="0">
                <a:solidFill>
                  <a:srgbClr val="FFCCFF"/>
                </a:solidFill>
              </a:rPr>
              <a:t>							// </a:t>
            </a:r>
            <a:r>
              <a:rPr lang="zh-CN" altLang="zh-CN" sz="2000" b="1" i="1" dirty="0">
                <a:solidFill>
                  <a:srgbClr val="FFCCFF"/>
                </a:solidFill>
              </a:rPr>
              <a:t>读取文件</a:t>
            </a:r>
            <a:endParaRPr lang="zh-CN" altLang="zh-CN" sz="2000" b="1" dirty="0">
              <a:solidFill>
                <a:srgbClr val="FFCCFF"/>
              </a:solidFill>
            </a:endParaRPr>
          </a:p>
          <a:p>
            <a:pPr marL="0" indent="0">
              <a:buNone/>
            </a:pPr>
            <a:r>
              <a:rPr lang="en-US" altLang="zh-CN" sz="2400" b="1" i="1" dirty="0" smtClean="0"/>
              <a:t> </a:t>
            </a:r>
            <a:r>
              <a:rPr lang="en-US" altLang="zh-CN" sz="2400" b="1" i="1" dirty="0" err="1" smtClean="0"/>
              <a:t>GlobalUnlock</a:t>
            </a:r>
            <a:r>
              <a:rPr lang="en-US" altLang="zh-CN" sz="2400" b="1" i="1" dirty="0" smtClean="0"/>
              <a:t>(</a:t>
            </a:r>
            <a:r>
              <a:rPr lang="en-US" altLang="zh-CN" sz="2400" b="1" i="1" dirty="0" err="1" smtClean="0"/>
              <a:t>hGlobal</a:t>
            </a:r>
            <a:r>
              <a:rPr lang="en-US" altLang="zh-CN" sz="2400" b="1" i="1" dirty="0"/>
              <a:t>);</a:t>
            </a:r>
            <a:endParaRPr lang="zh-CN" altLang="zh-CN" sz="2400" b="1" dirty="0"/>
          </a:p>
          <a:p>
            <a:pPr marL="0" indent="0">
              <a:buNone/>
            </a:pPr>
            <a:r>
              <a:rPr lang="en-US" altLang="zh-CN" sz="2400" b="1" i="1" dirty="0" smtClean="0"/>
              <a:t> </a:t>
            </a:r>
            <a:r>
              <a:rPr lang="en-US" altLang="zh-CN" sz="2400" b="1" i="1" dirty="0" err="1" smtClean="0"/>
              <a:t>CloseHandle</a:t>
            </a:r>
            <a:r>
              <a:rPr lang="en-US" altLang="zh-CN" sz="2400" b="1" i="1" dirty="0" smtClean="0"/>
              <a:t>(</a:t>
            </a:r>
            <a:r>
              <a:rPr lang="en-US" altLang="zh-CN" sz="2400" b="1" i="1" dirty="0" err="1" smtClean="0"/>
              <a:t>hFile</a:t>
            </a:r>
            <a:r>
              <a:rPr lang="en-US" altLang="zh-CN" sz="2400" b="1" i="1" dirty="0"/>
              <a:t>);</a:t>
            </a:r>
            <a:endParaRPr lang="zh-CN" altLang="zh-CN" sz="2400" b="1" dirty="0"/>
          </a:p>
          <a:p>
            <a:pPr marL="0" indent="0">
              <a:buNone/>
            </a:pPr>
            <a:r>
              <a:rPr lang="en-US" altLang="zh-CN" sz="2400" b="1" i="1" dirty="0"/>
              <a:t> </a:t>
            </a:r>
            <a:r>
              <a:rPr lang="en-US" altLang="zh-CN" sz="2400" b="1" i="1" dirty="0" smtClean="0"/>
              <a:t>LPSTREAM </a:t>
            </a:r>
            <a:r>
              <a:rPr lang="en-US" altLang="zh-CN" sz="2400" b="1" i="1" dirty="0" err="1"/>
              <a:t>pstm</a:t>
            </a:r>
            <a:r>
              <a:rPr lang="en-US" altLang="zh-CN" sz="2400" b="1" i="1" dirty="0"/>
              <a:t> = NULL;  </a:t>
            </a:r>
            <a:r>
              <a:rPr lang="en-US" altLang="zh-CN" sz="2400" b="1" i="1" dirty="0" smtClean="0"/>
              <a:t>//</a:t>
            </a:r>
            <a:r>
              <a:rPr lang="zh-CN" altLang="zh-CN" sz="2400" b="1" i="1" dirty="0"/>
              <a:t>指向一个流的指针，用来存放图</a:t>
            </a:r>
            <a:r>
              <a:rPr lang="zh-CN" altLang="zh-CN" sz="2400" b="1" i="1" dirty="0" smtClean="0"/>
              <a:t>片</a:t>
            </a:r>
            <a:endParaRPr lang="zh-CN" altLang="zh-CN" sz="2400"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DEB74A0-5DE7-4E14-B252-38BFADF708AE}" type="slidenum">
              <a:rPr lang="en-US" altLang="zh-CN" smtClean="0"/>
              <a:pPr/>
              <a:t>32</a:t>
            </a:fld>
            <a:endParaRPr lang="en-US" altLang="zh-CN"/>
          </a:p>
        </p:txBody>
      </p:sp>
      <p:sp>
        <p:nvSpPr>
          <p:cNvPr id="5" name="Rectangle 3"/>
          <p:cNvSpPr txBox="1">
            <a:spLocks noChangeArrowheads="1"/>
          </p:cNvSpPr>
          <p:nvPr/>
        </p:nvSpPr>
        <p:spPr bwMode="auto">
          <a:xfrm>
            <a:off x="228600" y="44624"/>
            <a:ext cx="8807896"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Tx/>
              <a:buNone/>
            </a:pPr>
            <a:r>
              <a:rPr lang="en-US" altLang="zh-CN" sz="2800" b="1" i="1" dirty="0" smtClean="0"/>
              <a:t>HRESULT </a:t>
            </a:r>
            <a:r>
              <a:rPr lang="en-US" altLang="zh-CN" sz="2800" b="1" i="1" dirty="0" err="1" smtClean="0"/>
              <a:t>hr</a:t>
            </a:r>
            <a:r>
              <a:rPr lang="en-US" altLang="zh-CN" sz="2800" b="1" i="1" dirty="0" smtClean="0"/>
              <a:t> = </a:t>
            </a:r>
            <a:r>
              <a:rPr lang="en-US" altLang="zh-CN" sz="2800" b="1" i="1" dirty="0" err="1" smtClean="0"/>
              <a:t>CreateStreamOnHGlobal</a:t>
            </a:r>
            <a:r>
              <a:rPr lang="en-US" altLang="zh-CN" sz="2800" b="1" i="1" dirty="0" smtClean="0"/>
              <a:t>(</a:t>
            </a:r>
            <a:r>
              <a:rPr lang="en-US" altLang="zh-CN" sz="2800" b="1" i="1" dirty="0" err="1" smtClean="0"/>
              <a:t>hGlobal</a:t>
            </a:r>
            <a:r>
              <a:rPr lang="en-US" altLang="zh-CN" sz="2800" b="1" i="1" dirty="0" smtClean="0"/>
              <a:t>, </a:t>
            </a:r>
          </a:p>
          <a:p>
            <a:pPr marL="0" indent="0">
              <a:buFontTx/>
              <a:buNone/>
            </a:pPr>
            <a:r>
              <a:rPr lang="en-US" altLang="zh-CN" sz="2800" b="1" i="1" dirty="0"/>
              <a:t>	</a:t>
            </a:r>
            <a:r>
              <a:rPr lang="en-US" altLang="zh-CN" sz="2800" b="1" i="1" dirty="0" smtClean="0"/>
              <a:t>TRUE, &amp;</a:t>
            </a:r>
            <a:r>
              <a:rPr lang="en-US" altLang="zh-CN" sz="2800" b="1" i="1" dirty="0" err="1" smtClean="0"/>
              <a:t>pstm</a:t>
            </a:r>
            <a:r>
              <a:rPr lang="en-US" altLang="zh-CN" sz="2800" b="1" i="1" dirty="0" smtClean="0"/>
              <a:t>);	 //</a:t>
            </a:r>
            <a:r>
              <a:rPr lang="zh-CN" altLang="zh-CN" sz="2800" b="1" i="1" dirty="0" smtClean="0"/>
              <a:t>从内存数据创建</a:t>
            </a:r>
            <a:r>
              <a:rPr lang="en-US" altLang="zh-CN" sz="2800" b="1" i="1" dirty="0" err="1" smtClean="0"/>
              <a:t>IStream</a:t>
            </a:r>
            <a:r>
              <a:rPr lang="en-US" altLang="zh-CN" sz="2800" b="1" i="1" dirty="0" smtClean="0"/>
              <a:t>*</a:t>
            </a:r>
            <a:endParaRPr lang="zh-CN" altLang="zh-CN" sz="2800" b="1" dirty="0" smtClean="0"/>
          </a:p>
          <a:p>
            <a:pPr marL="0" indent="0">
              <a:buFontTx/>
              <a:buNone/>
            </a:pPr>
            <a:r>
              <a:rPr lang="en-US" altLang="zh-CN" sz="2800" b="1" i="1" dirty="0" smtClean="0"/>
              <a:t>if (</a:t>
            </a:r>
            <a:r>
              <a:rPr lang="en-US" altLang="zh-CN" sz="2800" b="1" i="1" dirty="0" err="1" smtClean="0"/>
              <a:t>m_pPicture</a:t>
            </a:r>
            <a:r>
              <a:rPr lang="en-US" altLang="zh-CN" sz="2800" b="1" i="1" dirty="0" smtClean="0"/>
              <a:t>) 				// </a:t>
            </a:r>
            <a:r>
              <a:rPr lang="zh-CN" altLang="zh-CN" sz="2800" b="1" i="1" dirty="0" smtClean="0"/>
              <a:t>创建</a:t>
            </a:r>
            <a:r>
              <a:rPr lang="en-US" altLang="zh-CN" sz="2800" b="1" i="1" dirty="0" err="1" smtClean="0"/>
              <a:t>IPicture</a:t>
            </a:r>
            <a:endParaRPr lang="zh-CN" altLang="zh-CN" sz="2800" b="1" dirty="0" smtClean="0"/>
          </a:p>
          <a:p>
            <a:pPr marL="0" indent="0">
              <a:buFontTx/>
              <a:buNone/>
            </a:pPr>
            <a:r>
              <a:rPr lang="en-US" altLang="zh-CN" sz="2800" b="1" i="1" dirty="0" smtClean="0"/>
              <a:t> </a:t>
            </a:r>
            <a:r>
              <a:rPr lang="en-US" altLang="zh-CN" sz="2800" b="1" i="1" dirty="0" err="1" smtClean="0"/>
              <a:t>m_pPicture</a:t>
            </a:r>
            <a:r>
              <a:rPr lang="en-US" altLang="zh-CN" sz="2800" b="1" i="1" dirty="0" smtClean="0"/>
              <a:t>-&gt;Release();</a:t>
            </a:r>
            <a:endParaRPr lang="zh-CN" altLang="zh-CN" sz="2800" b="1" dirty="0" smtClean="0"/>
          </a:p>
          <a:p>
            <a:pPr marL="0" indent="0">
              <a:buFontTx/>
              <a:buNone/>
            </a:pPr>
            <a:endParaRPr lang="en-US" altLang="zh-CN" sz="2800" b="1" i="1" dirty="0" smtClean="0"/>
          </a:p>
          <a:p>
            <a:pPr marL="0" indent="0">
              <a:buFontTx/>
              <a:buNone/>
            </a:pPr>
            <a:r>
              <a:rPr lang="en-US" altLang="zh-CN" sz="2800" b="1" i="1" dirty="0" smtClean="0"/>
              <a:t> // </a:t>
            </a:r>
            <a:r>
              <a:rPr lang="zh-CN" altLang="zh-CN" sz="2800" b="1" i="1" dirty="0" smtClean="0"/>
              <a:t>从</a:t>
            </a:r>
            <a:r>
              <a:rPr lang="en-US" altLang="zh-CN" sz="2800" b="1" i="1" dirty="0" err="1" smtClean="0"/>
              <a:t>IStream</a:t>
            </a:r>
            <a:r>
              <a:rPr lang="zh-CN" altLang="zh-CN" sz="2800" b="1" i="1" dirty="0" smtClean="0"/>
              <a:t>接口中载入图片到</a:t>
            </a:r>
            <a:r>
              <a:rPr lang="en-US" altLang="zh-CN" sz="2800" b="1" i="1" dirty="0" smtClean="0"/>
              <a:t> </a:t>
            </a:r>
            <a:r>
              <a:rPr lang="en-US" altLang="zh-CN" sz="2800" b="1" i="1" dirty="0" err="1" smtClean="0"/>
              <a:t>IPicture</a:t>
            </a:r>
            <a:r>
              <a:rPr lang="zh-CN" altLang="zh-CN" sz="2800" b="1" i="1" dirty="0" smtClean="0"/>
              <a:t>中</a:t>
            </a:r>
            <a:endParaRPr lang="zh-CN" altLang="zh-CN" sz="2800" b="1" dirty="0" smtClean="0"/>
          </a:p>
          <a:p>
            <a:pPr marL="0" indent="0">
              <a:buFontTx/>
              <a:buNone/>
            </a:pPr>
            <a:r>
              <a:rPr lang="en-US" altLang="zh-CN" sz="2800" b="1" i="1" dirty="0" smtClean="0">
                <a:solidFill>
                  <a:srgbClr val="FFCCFF"/>
                </a:solidFill>
              </a:rPr>
              <a:t> </a:t>
            </a:r>
            <a:r>
              <a:rPr lang="en-US" altLang="zh-CN" sz="2800" b="1" i="1" dirty="0" err="1" smtClean="0">
                <a:solidFill>
                  <a:srgbClr val="FFCCFF"/>
                </a:solidFill>
              </a:rPr>
              <a:t>hr</a:t>
            </a:r>
            <a:r>
              <a:rPr lang="en-US" altLang="zh-CN" sz="2800" b="1" i="1" dirty="0" smtClean="0">
                <a:solidFill>
                  <a:srgbClr val="FFCCFF"/>
                </a:solidFill>
              </a:rPr>
              <a:t> = ::</a:t>
            </a:r>
            <a:r>
              <a:rPr lang="en-US" altLang="zh-CN" sz="2800" b="1" i="1" dirty="0" err="1" smtClean="0">
                <a:solidFill>
                  <a:srgbClr val="FFCCFF"/>
                </a:solidFill>
              </a:rPr>
              <a:t>OleLoadPicture</a:t>
            </a:r>
            <a:r>
              <a:rPr lang="en-US" altLang="zh-CN" sz="2800" b="1" i="1" dirty="0" smtClean="0">
                <a:solidFill>
                  <a:srgbClr val="FFCCFF"/>
                </a:solidFill>
              </a:rPr>
              <a:t>(</a:t>
            </a:r>
            <a:r>
              <a:rPr lang="en-US" altLang="zh-CN" sz="2800" b="1" i="1" dirty="0" err="1" smtClean="0">
                <a:solidFill>
                  <a:srgbClr val="FFCCFF"/>
                </a:solidFill>
              </a:rPr>
              <a:t>pstm</a:t>
            </a:r>
            <a:r>
              <a:rPr lang="en-US" altLang="zh-CN" sz="2800" b="1" i="1" dirty="0" smtClean="0">
                <a:solidFill>
                  <a:srgbClr val="FFCCFF"/>
                </a:solidFill>
              </a:rPr>
              <a:t>, </a:t>
            </a:r>
            <a:r>
              <a:rPr lang="en-US" altLang="zh-CN" sz="2800" b="1" i="1" dirty="0" err="1" smtClean="0">
                <a:solidFill>
                  <a:srgbClr val="FFCCFF"/>
                </a:solidFill>
              </a:rPr>
              <a:t>dwFileSize</a:t>
            </a:r>
            <a:r>
              <a:rPr lang="en-US" altLang="zh-CN" sz="2800" b="1" i="1" dirty="0" smtClean="0">
                <a:solidFill>
                  <a:srgbClr val="FFCCFF"/>
                </a:solidFill>
              </a:rPr>
              <a:t>, FALSE, </a:t>
            </a:r>
          </a:p>
          <a:p>
            <a:pPr marL="0" indent="0">
              <a:buFontTx/>
              <a:buNone/>
            </a:pPr>
            <a:r>
              <a:rPr lang="en-US" altLang="zh-CN" sz="2800" b="1" i="1" dirty="0">
                <a:solidFill>
                  <a:srgbClr val="FFCCFF"/>
                </a:solidFill>
              </a:rPr>
              <a:t>	</a:t>
            </a:r>
            <a:r>
              <a:rPr lang="en-US" altLang="zh-CN" sz="2800" b="1" i="1" dirty="0" smtClean="0">
                <a:solidFill>
                  <a:srgbClr val="FFCCFF"/>
                </a:solidFill>
              </a:rPr>
              <a:t>	</a:t>
            </a:r>
            <a:r>
              <a:rPr lang="en-US" altLang="zh-CN" sz="2800" b="1" i="1" dirty="0" err="1" smtClean="0">
                <a:solidFill>
                  <a:srgbClr val="FFCCFF"/>
                </a:solidFill>
              </a:rPr>
              <a:t>IID_IPicture</a:t>
            </a:r>
            <a:r>
              <a:rPr lang="en-US" altLang="zh-CN" sz="2800" b="1" i="1" dirty="0" smtClean="0">
                <a:solidFill>
                  <a:srgbClr val="FFCCFF"/>
                </a:solidFill>
              </a:rPr>
              <a:t>, (LPVOID *)&amp;</a:t>
            </a:r>
            <a:r>
              <a:rPr lang="en-US" altLang="zh-CN" sz="2800" b="1" i="1" dirty="0" err="1" smtClean="0">
                <a:solidFill>
                  <a:srgbClr val="FFCCFF"/>
                </a:solidFill>
              </a:rPr>
              <a:t>m_pPicture</a:t>
            </a:r>
            <a:r>
              <a:rPr lang="en-US" altLang="zh-CN" sz="2800" b="1" i="1" dirty="0" smtClean="0">
                <a:solidFill>
                  <a:srgbClr val="FFCCFF"/>
                </a:solidFill>
              </a:rPr>
              <a:t>);</a:t>
            </a:r>
            <a:endParaRPr lang="zh-CN" altLang="zh-CN" sz="2800" b="1" dirty="0" smtClean="0">
              <a:solidFill>
                <a:srgbClr val="FFCCFF"/>
              </a:solidFill>
            </a:endParaRPr>
          </a:p>
          <a:p>
            <a:pPr marL="0" indent="0">
              <a:buFontTx/>
              <a:buNone/>
            </a:pPr>
            <a:r>
              <a:rPr lang="en-US" altLang="zh-CN" sz="2800" b="1" i="1" dirty="0" smtClean="0"/>
              <a:t> </a:t>
            </a:r>
            <a:r>
              <a:rPr lang="en-US" altLang="zh-CN" sz="2800" b="1" i="1" dirty="0" err="1" smtClean="0"/>
              <a:t>pstm</a:t>
            </a:r>
            <a:r>
              <a:rPr lang="en-US" altLang="zh-CN" sz="2800" b="1" i="1" dirty="0" smtClean="0"/>
              <a:t>-&gt;Release();		 // </a:t>
            </a:r>
            <a:r>
              <a:rPr lang="zh-CN" altLang="zh-CN" sz="2800" b="1" i="1" dirty="0" smtClean="0"/>
              <a:t>释放</a:t>
            </a:r>
            <a:r>
              <a:rPr lang="en-US" altLang="zh-CN" sz="2800" b="1" i="1" dirty="0" err="1" smtClean="0"/>
              <a:t>IStream</a:t>
            </a:r>
            <a:r>
              <a:rPr lang="zh-CN" altLang="zh-CN" sz="2800" b="1" i="1" dirty="0" smtClean="0"/>
              <a:t>接口</a:t>
            </a:r>
            <a:endParaRPr lang="zh-CN" altLang="zh-CN" sz="2800" b="1" dirty="0" smtClean="0"/>
          </a:p>
          <a:p>
            <a:pPr marL="0" indent="0">
              <a:buFontTx/>
              <a:buNone/>
            </a:pPr>
            <a:r>
              <a:rPr lang="en-US" altLang="zh-CN" sz="2800" b="1" i="1" dirty="0" smtClean="0"/>
              <a:t> Invalidate();	 		// </a:t>
            </a:r>
            <a:r>
              <a:rPr lang="zh-CN" altLang="zh-CN" sz="2800" b="1" i="1" dirty="0" smtClean="0"/>
              <a:t>强制重新绘制窗口</a:t>
            </a:r>
            <a:r>
              <a:rPr lang="en-US" altLang="zh-CN" sz="2800" b="1" i="1" dirty="0" smtClean="0"/>
              <a:t>	</a:t>
            </a:r>
            <a:endParaRPr lang="zh-CN" altLang="zh-CN" sz="2800" b="1" dirty="0" smtClean="0"/>
          </a:p>
          <a:p>
            <a:pPr marL="0" indent="0">
              <a:buFontTx/>
              <a:buNone/>
            </a:pPr>
            <a:r>
              <a:rPr lang="en-US" altLang="zh-CN" sz="2800" b="1" dirty="0" smtClean="0"/>
              <a:t>}</a:t>
            </a:r>
            <a:endParaRPr lang="en-US" altLang="zh-CN" sz="2800" b="1" dirty="0"/>
          </a:p>
        </p:txBody>
      </p:sp>
      <p:sp>
        <p:nvSpPr>
          <p:cNvPr id="6" name="AutoShape 5"/>
          <p:cNvSpPr>
            <a:spLocks noChangeArrowheads="1"/>
          </p:cNvSpPr>
          <p:nvPr/>
        </p:nvSpPr>
        <p:spPr bwMode="auto">
          <a:xfrm>
            <a:off x="2771800" y="5197152"/>
            <a:ext cx="4811216" cy="1472208"/>
          </a:xfrm>
          <a:prstGeom prst="wedgeRoundRectCallout">
            <a:avLst>
              <a:gd name="adj1" fmla="val -58824"/>
              <a:gd name="adj2" fmla="val -51843"/>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800" b="1" dirty="0">
                <a:solidFill>
                  <a:schemeClr val="bg1"/>
                </a:solidFill>
                <a:latin typeface="Arial Narrow" panose="020B0606020202030204" pitchFamily="34" charset="0"/>
              </a:rPr>
              <a:t>通过以上调用，我们的程序已经将位图文件成功载入到</a:t>
            </a:r>
            <a:r>
              <a:rPr lang="en-US" altLang="zh-CN" sz="2800" b="1" dirty="0" err="1">
                <a:solidFill>
                  <a:schemeClr val="bg1"/>
                </a:solidFill>
                <a:latin typeface="Arial Narrow" panose="020B0606020202030204" pitchFamily="34" charset="0"/>
              </a:rPr>
              <a:t>m_pPicture</a:t>
            </a:r>
            <a:r>
              <a:rPr lang="zh-CN" altLang="en-US" sz="2800" b="1" dirty="0">
                <a:solidFill>
                  <a:schemeClr val="bg1"/>
                </a:solidFill>
                <a:latin typeface="Arial Narrow" panose="020B0606020202030204" pitchFamily="34" charset="0"/>
              </a:rPr>
              <a:t>变量中了 </a:t>
            </a:r>
          </a:p>
        </p:txBody>
      </p:sp>
    </p:spTree>
    <p:extLst>
      <p:ext uri="{BB962C8B-B14F-4D97-AF65-F5344CB8AC3E}">
        <p14:creationId xmlns:p14="http://schemas.microsoft.com/office/powerpoint/2010/main" val="40237837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2C8E2A03-1666-443A-8E90-91E0C13A16E1}" type="slidenum">
              <a:rPr lang="en-US" altLang="zh-CN"/>
              <a:pPr/>
              <a:t>33</a:t>
            </a:fld>
            <a:endParaRPr lang="en-US" altLang="zh-CN"/>
          </a:p>
        </p:txBody>
      </p:sp>
      <p:sp>
        <p:nvSpPr>
          <p:cNvPr id="45060" name="Text Box 4"/>
          <p:cNvSpPr txBox="1">
            <a:spLocks noChangeArrowheads="1"/>
          </p:cNvSpPr>
          <p:nvPr/>
        </p:nvSpPr>
        <p:spPr bwMode="auto">
          <a:xfrm>
            <a:off x="642" y="98331"/>
            <a:ext cx="9144000" cy="6699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3200" b="1" dirty="0">
                <a:latin typeface="Arial Narrow" panose="020B0606020202030204" pitchFamily="34" charset="0"/>
              </a:rPr>
              <a:t>         </a:t>
            </a:r>
            <a:r>
              <a:rPr lang="zh-CN" altLang="en-US" sz="3200" b="1" dirty="0">
                <a:latin typeface="Arial Narrow" panose="020B0606020202030204" pitchFamily="34" charset="0"/>
              </a:rPr>
              <a:t>下面就是显示的步骤，与一般的绘图程序类似，显示代码也是在</a:t>
            </a:r>
            <a:r>
              <a:rPr lang="en-US" altLang="zh-CN" sz="3200" b="1" dirty="0" err="1">
                <a:latin typeface="Arial Narrow" panose="020B0606020202030204" pitchFamily="34" charset="0"/>
              </a:rPr>
              <a:t>OnDraw</a:t>
            </a:r>
            <a:r>
              <a:rPr lang="zh-CN" altLang="en-US" sz="3200" b="1" dirty="0">
                <a:latin typeface="Arial Narrow" panose="020B0606020202030204" pitchFamily="34" charset="0"/>
              </a:rPr>
              <a:t>中完成。</a:t>
            </a:r>
          </a:p>
          <a:p>
            <a:r>
              <a:rPr lang="en-US" altLang="zh-CN" sz="3200" b="1" i="1" dirty="0">
                <a:solidFill>
                  <a:srgbClr val="FFCCFF"/>
                </a:solidFill>
                <a:latin typeface="Arial Narrow" panose="020B0606020202030204" pitchFamily="34" charset="0"/>
              </a:rPr>
              <a:t>#define HIMETRIC_INCH	2540</a:t>
            </a:r>
            <a:endParaRPr lang="en-US" altLang="zh-CN" sz="3200" b="1" dirty="0">
              <a:solidFill>
                <a:srgbClr val="FFCCFF"/>
              </a:solidFill>
              <a:latin typeface="Arial Narrow" panose="020B0606020202030204" pitchFamily="34" charset="0"/>
            </a:endParaRPr>
          </a:p>
          <a:p>
            <a:pPr>
              <a:lnSpc>
                <a:spcPts val="2500"/>
              </a:lnSpc>
            </a:pPr>
            <a:r>
              <a:rPr lang="en-US" altLang="zh-CN" b="1" dirty="0"/>
              <a:t>void CMy11_4View::</a:t>
            </a:r>
            <a:r>
              <a:rPr lang="en-US" altLang="zh-CN" b="1" dirty="0" err="1"/>
              <a:t>OnDraw</a:t>
            </a:r>
            <a:r>
              <a:rPr lang="en-US" altLang="zh-CN" b="1" dirty="0"/>
              <a:t>(CDC* </a:t>
            </a:r>
            <a:r>
              <a:rPr lang="en-US" altLang="zh-CN" b="1" dirty="0" err="1"/>
              <a:t>pDC</a:t>
            </a:r>
            <a:r>
              <a:rPr lang="en-US" altLang="zh-CN" b="1" dirty="0"/>
              <a:t>)</a:t>
            </a:r>
            <a:endParaRPr lang="zh-CN" altLang="zh-CN" b="1" dirty="0"/>
          </a:p>
          <a:p>
            <a:pPr>
              <a:lnSpc>
                <a:spcPts val="2500"/>
              </a:lnSpc>
            </a:pPr>
            <a:r>
              <a:rPr lang="en-US" altLang="zh-CN" b="1" dirty="0" smtClean="0"/>
              <a:t>{ CMy11_4Doc</a:t>
            </a:r>
            <a:r>
              <a:rPr lang="en-US" altLang="zh-CN" b="1" dirty="0"/>
              <a:t>* </a:t>
            </a:r>
            <a:r>
              <a:rPr lang="en-US" altLang="zh-CN" b="1" dirty="0" err="1"/>
              <a:t>pDoc</a:t>
            </a:r>
            <a:r>
              <a:rPr lang="en-US" altLang="zh-CN" b="1" dirty="0"/>
              <a:t> = </a:t>
            </a:r>
            <a:r>
              <a:rPr lang="en-US" altLang="zh-CN" b="1" dirty="0" err="1"/>
              <a:t>GetDocument</a:t>
            </a:r>
            <a:r>
              <a:rPr lang="en-US" altLang="zh-CN" b="1" dirty="0"/>
              <a:t>();</a:t>
            </a:r>
            <a:endParaRPr lang="zh-CN" altLang="zh-CN" b="1" dirty="0"/>
          </a:p>
          <a:p>
            <a:pPr>
              <a:lnSpc>
                <a:spcPts val="2500"/>
              </a:lnSpc>
            </a:pPr>
            <a:r>
              <a:rPr lang="en-US" altLang="zh-CN" b="1" dirty="0" smtClean="0"/>
              <a:t>  ASSERT_VALID(</a:t>
            </a:r>
            <a:r>
              <a:rPr lang="en-US" altLang="zh-CN" b="1" dirty="0" err="1" smtClean="0"/>
              <a:t>pDoc</a:t>
            </a:r>
            <a:r>
              <a:rPr lang="en-US" altLang="zh-CN" b="1" dirty="0"/>
              <a:t>);</a:t>
            </a:r>
            <a:endParaRPr lang="zh-CN" altLang="zh-CN" b="1" dirty="0"/>
          </a:p>
          <a:p>
            <a:pPr>
              <a:lnSpc>
                <a:spcPts val="2500"/>
              </a:lnSpc>
            </a:pPr>
            <a:r>
              <a:rPr lang="en-US" altLang="zh-CN" b="1" dirty="0" smtClean="0"/>
              <a:t>  if </a:t>
            </a:r>
            <a:r>
              <a:rPr lang="en-US" altLang="zh-CN" b="1" dirty="0"/>
              <a:t>(!</a:t>
            </a:r>
            <a:r>
              <a:rPr lang="en-US" altLang="zh-CN" b="1" dirty="0" err="1"/>
              <a:t>pDoc</a:t>
            </a:r>
            <a:r>
              <a:rPr lang="en-US" altLang="zh-CN" b="1" dirty="0" smtClean="0"/>
              <a:t>)	return</a:t>
            </a:r>
            <a:r>
              <a:rPr lang="en-US" altLang="zh-CN" b="1" dirty="0"/>
              <a:t>;</a:t>
            </a:r>
            <a:endParaRPr lang="zh-CN" altLang="zh-CN" b="1" dirty="0"/>
          </a:p>
          <a:p>
            <a:pPr>
              <a:lnSpc>
                <a:spcPts val="2500"/>
              </a:lnSpc>
            </a:pPr>
            <a:r>
              <a:rPr lang="en-US" altLang="zh-CN" b="1" dirty="0" smtClean="0"/>
              <a:t> // </a:t>
            </a:r>
            <a:r>
              <a:rPr lang="en-US" altLang="zh-CN" b="1" dirty="0"/>
              <a:t>TODO: </a:t>
            </a:r>
            <a:r>
              <a:rPr lang="zh-CN" altLang="zh-CN" b="1" dirty="0"/>
              <a:t>在此处为本机数据添加绘制代码</a:t>
            </a:r>
          </a:p>
          <a:p>
            <a:pPr>
              <a:lnSpc>
                <a:spcPts val="2500"/>
              </a:lnSpc>
            </a:pPr>
            <a:r>
              <a:rPr lang="en-US" altLang="zh-CN" b="1" i="1" dirty="0"/>
              <a:t>  </a:t>
            </a:r>
            <a:r>
              <a:rPr lang="en-US" altLang="zh-CN" b="1" i="1" dirty="0" smtClean="0"/>
              <a:t> if(</a:t>
            </a:r>
            <a:r>
              <a:rPr lang="en-US" altLang="zh-CN" b="1" i="1" dirty="0" err="1" smtClean="0"/>
              <a:t>m_pPicture</a:t>
            </a:r>
            <a:r>
              <a:rPr lang="en-US" altLang="zh-CN" b="1" i="1" dirty="0"/>
              <a:t>)</a:t>
            </a:r>
            <a:endParaRPr lang="zh-CN" altLang="zh-CN" b="1" i="1" dirty="0"/>
          </a:p>
          <a:p>
            <a:pPr>
              <a:lnSpc>
                <a:spcPts val="2500"/>
              </a:lnSpc>
            </a:pPr>
            <a:r>
              <a:rPr lang="en-US" altLang="zh-CN" b="1" i="1" dirty="0" smtClean="0"/>
              <a:t>   </a:t>
            </a:r>
            <a:r>
              <a:rPr lang="en-US" altLang="zh-CN" b="1" i="1" dirty="0" smtClean="0">
                <a:solidFill>
                  <a:srgbClr val="66FFFF"/>
                </a:solidFill>
              </a:rPr>
              <a:t>{</a:t>
            </a:r>
            <a:r>
              <a:rPr lang="en-US" altLang="zh-CN" b="1" i="1" dirty="0" smtClean="0"/>
              <a:t> long </a:t>
            </a:r>
            <a:r>
              <a:rPr lang="en-US" altLang="zh-CN" b="1" i="1" dirty="0" err="1" smtClean="0"/>
              <a:t>hmWidth,hmHeight</a:t>
            </a:r>
            <a:r>
              <a:rPr lang="en-US" altLang="zh-CN" b="1" i="1" dirty="0"/>
              <a:t>;</a:t>
            </a:r>
            <a:endParaRPr lang="zh-CN" altLang="zh-CN" b="1" i="1" dirty="0"/>
          </a:p>
          <a:p>
            <a:pPr>
              <a:lnSpc>
                <a:spcPts val="2500"/>
              </a:lnSpc>
            </a:pPr>
            <a:r>
              <a:rPr lang="en-US" altLang="zh-CN" b="1" i="1" dirty="0" smtClean="0"/>
              <a:t>     </a:t>
            </a:r>
            <a:r>
              <a:rPr lang="en-US" altLang="zh-CN" b="1" i="1" dirty="0" err="1" smtClean="0"/>
              <a:t>m_pPicture</a:t>
            </a:r>
            <a:r>
              <a:rPr lang="en-US" altLang="zh-CN" b="1" i="1" dirty="0" smtClean="0"/>
              <a:t>-</a:t>
            </a:r>
            <a:r>
              <a:rPr lang="en-US" altLang="zh-CN" b="1" i="1" dirty="0"/>
              <a:t>&gt;</a:t>
            </a:r>
            <a:r>
              <a:rPr lang="en-US" altLang="zh-CN" b="1" i="1" dirty="0" err="1"/>
              <a:t>get_Width</a:t>
            </a:r>
            <a:r>
              <a:rPr lang="en-US" altLang="zh-CN" b="1" i="1" dirty="0"/>
              <a:t>(&amp;</a:t>
            </a:r>
            <a:r>
              <a:rPr lang="en-US" altLang="zh-CN" b="1" i="1" dirty="0" err="1"/>
              <a:t>hmWidth</a:t>
            </a:r>
            <a:r>
              <a:rPr lang="en-US" altLang="zh-CN" b="1" i="1" dirty="0"/>
              <a:t>);</a:t>
            </a:r>
            <a:endParaRPr lang="zh-CN" altLang="zh-CN" b="1" i="1" dirty="0"/>
          </a:p>
          <a:p>
            <a:pPr>
              <a:lnSpc>
                <a:spcPts val="2500"/>
              </a:lnSpc>
            </a:pPr>
            <a:r>
              <a:rPr lang="en-US" altLang="zh-CN" b="1" i="1" dirty="0" smtClean="0"/>
              <a:t>     </a:t>
            </a:r>
            <a:r>
              <a:rPr lang="en-US" altLang="zh-CN" b="1" i="1" dirty="0" err="1" smtClean="0"/>
              <a:t>m_pPicture</a:t>
            </a:r>
            <a:r>
              <a:rPr lang="en-US" altLang="zh-CN" b="1" i="1" dirty="0" smtClean="0"/>
              <a:t>-</a:t>
            </a:r>
            <a:r>
              <a:rPr lang="en-US" altLang="zh-CN" b="1" i="1" dirty="0"/>
              <a:t>&gt;</a:t>
            </a:r>
            <a:r>
              <a:rPr lang="en-US" altLang="zh-CN" b="1" i="1" dirty="0" err="1"/>
              <a:t>get_Height</a:t>
            </a:r>
            <a:r>
              <a:rPr lang="en-US" altLang="zh-CN" b="1" i="1" dirty="0"/>
              <a:t>(&amp;</a:t>
            </a:r>
            <a:r>
              <a:rPr lang="en-US" altLang="zh-CN" b="1" i="1" dirty="0" err="1"/>
              <a:t>hmHeight</a:t>
            </a:r>
            <a:r>
              <a:rPr lang="en-US" altLang="zh-CN" b="1" i="1" dirty="0"/>
              <a:t>);</a:t>
            </a:r>
            <a:endParaRPr lang="zh-CN" altLang="zh-CN" b="1" i="1" dirty="0"/>
          </a:p>
          <a:p>
            <a:pPr>
              <a:lnSpc>
                <a:spcPts val="2500"/>
              </a:lnSpc>
            </a:pPr>
            <a:r>
              <a:rPr lang="en-US" altLang="zh-CN" b="1" i="1" dirty="0" smtClean="0"/>
              <a:t>     // </a:t>
            </a:r>
            <a:r>
              <a:rPr lang="en-US" altLang="zh-CN" b="1" i="1" dirty="0"/>
              <a:t>convert </a:t>
            </a:r>
            <a:r>
              <a:rPr lang="en-US" altLang="zh-CN" b="1" i="1" dirty="0" err="1"/>
              <a:t>himetric</a:t>
            </a:r>
            <a:r>
              <a:rPr lang="en-US" altLang="zh-CN" b="1" i="1" dirty="0"/>
              <a:t> to pixels</a:t>
            </a:r>
            <a:endParaRPr lang="zh-CN" altLang="zh-CN" b="1" i="1" dirty="0"/>
          </a:p>
          <a:p>
            <a:pPr>
              <a:lnSpc>
                <a:spcPts val="2500"/>
              </a:lnSpc>
            </a:pPr>
            <a:r>
              <a:rPr lang="en-US" altLang="zh-CN" b="1" i="1" dirty="0" smtClean="0">
                <a:solidFill>
                  <a:srgbClr val="FFCCFF"/>
                </a:solidFill>
              </a:rPr>
              <a:t>    </a:t>
            </a:r>
            <a:r>
              <a:rPr lang="en-US" altLang="zh-CN" b="1" i="1" dirty="0" err="1" smtClean="0">
                <a:solidFill>
                  <a:srgbClr val="FFCCFF"/>
                </a:solidFill>
              </a:rPr>
              <a:t>int</a:t>
            </a:r>
            <a:r>
              <a:rPr lang="en-US" altLang="zh-CN" b="1" i="1" dirty="0" smtClean="0">
                <a:solidFill>
                  <a:srgbClr val="FFCCFF"/>
                </a:solidFill>
              </a:rPr>
              <a:t> </a:t>
            </a:r>
            <a:r>
              <a:rPr lang="en-US" altLang="zh-CN" b="1" i="1" dirty="0" err="1">
                <a:solidFill>
                  <a:srgbClr val="FFCCFF"/>
                </a:solidFill>
              </a:rPr>
              <a:t>nWidth</a:t>
            </a:r>
            <a:r>
              <a:rPr lang="en-US" altLang="zh-CN" b="1" i="1" dirty="0">
                <a:solidFill>
                  <a:srgbClr val="FFCCFF"/>
                </a:solidFill>
              </a:rPr>
              <a:t>= </a:t>
            </a:r>
            <a:r>
              <a:rPr lang="en-US" altLang="zh-CN" b="1" i="1" dirty="0" err="1">
                <a:solidFill>
                  <a:srgbClr val="FFCCFF"/>
                </a:solidFill>
              </a:rPr>
              <a:t>MulDiv</a:t>
            </a:r>
            <a:r>
              <a:rPr lang="en-US" altLang="zh-CN" b="1" i="1" dirty="0">
                <a:solidFill>
                  <a:srgbClr val="FFCCFF"/>
                </a:solidFill>
              </a:rPr>
              <a:t>(</a:t>
            </a:r>
            <a:r>
              <a:rPr lang="en-US" altLang="zh-CN" b="1" i="1" dirty="0" err="1">
                <a:solidFill>
                  <a:srgbClr val="FFCCFF"/>
                </a:solidFill>
              </a:rPr>
              <a:t>hmWidth</a:t>
            </a:r>
            <a:r>
              <a:rPr lang="en-US" altLang="zh-CN" b="1" i="1" dirty="0">
                <a:solidFill>
                  <a:srgbClr val="FFCCFF"/>
                </a:solidFill>
              </a:rPr>
              <a:t>, </a:t>
            </a:r>
            <a:r>
              <a:rPr lang="en-US" altLang="zh-CN" b="1" i="1" dirty="0" err="1">
                <a:solidFill>
                  <a:srgbClr val="FFCCFF"/>
                </a:solidFill>
              </a:rPr>
              <a:t>GetDeviceCaps</a:t>
            </a:r>
            <a:r>
              <a:rPr lang="en-US" altLang="zh-CN" b="1" i="1" dirty="0">
                <a:solidFill>
                  <a:srgbClr val="FFCCFF"/>
                </a:solidFill>
              </a:rPr>
              <a:t>(</a:t>
            </a:r>
            <a:r>
              <a:rPr lang="en-US" altLang="zh-CN" b="1" i="1" dirty="0" err="1">
                <a:solidFill>
                  <a:srgbClr val="FFCCFF"/>
                </a:solidFill>
              </a:rPr>
              <a:t>pDC</a:t>
            </a:r>
            <a:r>
              <a:rPr lang="en-US" altLang="zh-CN" b="1" i="1" dirty="0">
                <a:solidFill>
                  <a:srgbClr val="FFCCFF"/>
                </a:solidFill>
              </a:rPr>
              <a:t>-&gt;</a:t>
            </a:r>
            <a:r>
              <a:rPr lang="en-US" altLang="zh-CN" b="1" i="1" dirty="0" err="1">
                <a:solidFill>
                  <a:srgbClr val="FFCCFF"/>
                </a:solidFill>
              </a:rPr>
              <a:t>GetSafeHdc</a:t>
            </a:r>
            <a:r>
              <a:rPr lang="en-US" altLang="zh-CN" b="1" i="1" dirty="0" smtClean="0">
                <a:solidFill>
                  <a:srgbClr val="FFCCFF"/>
                </a:solidFill>
              </a:rPr>
              <a:t>()</a:t>
            </a:r>
          </a:p>
          <a:p>
            <a:pPr>
              <a:lnSpc>
                <a:spcPts val="2500"/>
              </a:lnSpc>
            </a:pPr>
            <a:r>
              <a:rPr lang="en-US" altLang="zh-CN" b="1" i="1" dirty="0" smtClean="0">
                <a:solidFill>
                  <a:srgbClr val="FFCCFF"/>
                </a:solidFill>
              </a:rPr>
              <a:t>				,</a:t>
            </a:r>
            <a:r>
              <a:rPr lang="en-US" altLang="zh-CN" b="1" i="1" dirty="0">
                <a:solidFill>
                  <a:srgbClr val="FFCCFF"/>
                </a:solidFill>
              </a:rPr>
              <a:t>LOGPIXELSX), </a:t>
            </a:r>
            <a:r>
              <a:rPr lang="en-US" altLang="zh-CN" b="1" i="1" dirty="0" smtClean="0">
                <a:solidFill>
                  <a:srgbClr val="FFCCFF"/>
                </a:solidFill>
              </a:rPr>
              <a:t>HIMETRIC_INCH</a:t>
            </a:r>
            <a:r>
              <a:rPr lang="en-US" altLang="zh-CN" b="1" i="1" dirty="0">
                <a:solidFill>
                  <a:srgbClr val="FFCCFF"/>
                </a:solidFill>
              </a:rPr>
              <a:t>);</a:t>
            </a:r>
            <a:endParaRPr lang="zh-CN" altLang="zh-CN" b="1" i="1" dirty="0">
              <a:solidFill>
                <a:srgbClr val="FFCCFF"/>
              </a:solidFill>
            </a:endParaRPr>
          </a:p>
          <a:p>
            <a:pPr>
              <a:lnSpc>
                <a:spcPts val="2500"/>
              </a:lnSpc>
            </a:pPr>
            <a:r>
              <a:rPr lang="en-US" altLang="zh-CN" b="1" i="1" dirty="0">
                <a:solidFill>
                  <a:srgbClr val="00FF00"/>
                </a:solidFill>
              </a:rPr>
              <a:t> </a:t>
            </a:r>
            <a:r>
              <a:rPr lang="en-US" altLang="zh-CN" b="1" i="1" dirty="0" smtClean="0">
                <a:solidFill>
                  <a:srgbClr val="00FF00"/>
                </a:solidFill>
              </a:rPr>
              <a:t>   </a:t>
            </a:r>
            <a:r>
              <a:rPr lang="en-US" altLang="zh-CN" b="1" i="1" dirty="0" err="1" smtClean="0">
                <a:solidFill>
                  <a:srgbClr val="00FF00"/>
                </a:solidFill>
              </a:rPr>
              <a:t>int</a:t>
            </a:r>
            <a:r>
              <a:rPr lang="en-US" altLang="zh-CN" b="1" i="1" dirty="0" smtClean="0">
                <a:solidFill>
                  <a:srgbClr val="00FF00"/>
                </a:solidFill>
              </a:rPr>
              <a:t> </a:t>
            </a:r>
            <a:r>
              <a:rPr lang="en-US" altLang="zh-CN" b="1" i="1" dirty="0" err="1">
                <a:solidFill>
                  <a:srgbClr val="00FF00"/>
                </a:solidFill>
              </a:rPr>
              <a:t>nHeight</a:t>
            </a:r>
            <a:r>
              <a:rPr lang="en-US" altLang="zh-CN" b="1" i="1" dirty="0">
                <a:solidFill>
                  <a:srgbClr val="00FF00"/>
                </a:solidFill>
              </a:rPr>
              <a:t>= </a:t>
            </a:r>
            <a:r>
              <a:rPr lang="en-US" altLang="zh-CN" b="1" i="1" dirty="0" err="1">
                <a:solidFill>
                  <a:srgbClr val="00FF00"/>
                </a:solidFill>
              </a:rPr>
              <a:t>MulDiv</a:t>
            </a:r>
            <a:r>
              <a:rPr lang="en-US" altLang="zh-CN" b="1" i="1" dirty="0">
                <a:solidFill>
                  <a:srgbClr val="00FF00"/>
                </a:solidFill>
              </a:rPr>
              <a:t>(</a:t>
            </a:r>
            <a:r>
              <a:rPr lang="en-US" altLang="zh-CN" b="1" i="1" dirty="0" err="1">
                <a:solidFill>
                  <a:srgbClr val="00FF00"/>
                </a:solidFill>
              </a:rPr>
              <a:t>hmHeight</a:t>
            </a:r>
            <a:r>
              <a:rPr lang="en-US" altLang="zh-CN" b="1" i="1" dirty="0">
                <a:solidFill>
                  <a:srgbClr val="00FF00"/>
                </a:solidFill>
              </a:rPr>
              <a:t>, </a:t>
            </a:r>
            <a:r>
              <a:rPr lang="en-US" altLang="zh-CN" b="1" i="1" dirty="0" err="1">
                <a:solidFill>
                  <a:srgbClr val="00FF00"/>
                </a:solidFill>
              </a:rPr>
              <a:t>GetDeviceCaps</a:t>
            </a:r>
            <a:r>
              <a:rPr lang="en-US" altLang="zh-CN" b="1" i="1" dirty="0" smtClean="0">
                <a:solidFill>
                  <a:srgbClr val="00FF00"/>
                </a:solidFill>
              </a:rPr>
              <a:t>(</a:t>
            </a:r>
          </a:p>
          <a:p>
            <a:pPr>
              <a:lnSpc>
                <a:spcPts val="2500"/>
              </a:lnSpc>
            </a:pPr>
            <a:r>
              <a:rPr lang="en-US" altLang="zh-CN" b="1" i="1" dirty="0">
                <a:solidFill>
                  <a:srgbClr val="00FF00"/>
                </a:solidFill>
              </a:rPr>
              <a:t> </a:t>
            </a:r>
            <a:r>
              <a:rPr lang="en-US" altLang="zh-CN" b="1" i="1" dirty="0" smtClean="0">
                <a:solidFill>
                  <a:srgbClr val="00FF00"/>
                </a:solidFill>
              </a:rPr>
              <a:t>           </a:t>
            </a:r>
            <a:r>
              <a:rPr lang="en-US" altLang="zh-CN" b="1" i="1" dirty="0" err="1" smtClean="0">
                <a:solidFill>
                  <a:srgbClr val="00FF00"/>
                </a:solidFill>
              </a:rPr>
              <a:t>pDC</a:t>
            </a:r>
            <a:r>
              <a:rPr lang="en-US" altLang="zh-CN" b="1" i="1" dirty="0" smtClean="0">
                <a:solidFill>
                  <a:srgbClr val="00FF00"/>
                </a:solidFill>
              </a:rPr>
              <a:t>-</a:t>
            </a:r>
            <a:r>
              <a:rPr lang="en-US" altLang="zh-CN" b="1" i="1" dirty="0">
                <a:solidFill>
                  <a:srgbClr val="00FF00"/>
                </a:solidFill>
              </a:rPr>
              <a:t>&gt;</a:t>
            </a:r>
            <a:r>
              <a:rPr lang="en-US" altLang="zh-CN" b="1" i="1" dirty="0" err="1">
                <a:solidFill>
                  <a:srgbClr val="00FF00"/>
                </a:solidFill>
              </a:rPr>
              <a:t>GetSafeHdc</a:t>
            </a:r>
            <a:r>
              <a:rPr lang="en-US" altLang="zh-CN" b="1" i="1" dirty="0" smtClean="0">
                <a:solidFill>
                  <a:srgbClr val="00FF00"/>
                </a:solidFill>
              </a:rPr>
              <a:t>(),LOGPIXELSY</a:t>
            </a:r>
            <a:r>
              <a:rPr lang="en-US" altLang="zh-CN" b="1" i="1" dirty="0">
                <a:solidFill>
                  <a:srgbClr val="00FF00"/>
                </a:solidFill>
              </a:rPr>
              <a:t>), </a:t>
            </a:r>
            <a:r>
              <a:rPr lang="en-US" altLang="zh-CN" b="1" i="1" dirty="0" smtClean="0">
                <a:solidFill>
                  <a:srgbClr val="00FF00"/>
                </a:solidFill>
              </a:rPr>
              <a:t>HIMETRIC_INCH</a:t>
            </a:r>
            <a:r>
              <a:rPr lang="en-US" altLang="zh-CN" b="1" i="1" dirty="0">
                <a:solidFill>
                  <a:srgbClr val="00FF00"/>
                </a:solidFill>
              </a:rPr>
              <a:t>);</a:t>
            </a:r>
            <a:endParaRPr lang="zh-CN" altLang="zh-CN" b="1" i="1" dirty="0">
              <a:solidFill>
                <a:srgbClr val="00FF00"/>
              </a:solidFill>
            </a:endParaRPr>
          </a:p>
          <a:p>
            <a:pPr>
              <a:lnSpc>
                <a:spcPts val="2500"/>
              </a:lnSpc>
            </a:pPr>
            <a:r>
              <a:rPr lang="en-US" altLang="zh-CN" b="1" i="1" dirty="0" smtClean="0"/>
              <a:t>    </a:t>
            </a:r>
            <a:r>
              <a:rPr lang="en-US" altLang="zh-CN" b="1" i="1" dirty="0" err="1" smtClean="0"/>
              <a:t>CRect</a:t>
            </a:r>
            <a:r>
              <a:rPr lang="en-US" altLang="zh-CN" b="1" i="1" dirty="0" smtClean="0"/>
              <a:t> </a:t>
            </a:r>
            <a:r>
              <a:rPr lang="en-US" altLang="zh-CN" b="1" i="1" dirty="0" err="1"/>
              <a:t>rc</a:t>
            </a:r>
            <a:r>
              <a:rPr lang="en-US" altLang="zh-CN" b="1" i="1" dirty="0" smtClean="0"/>
              <a:t>;</a:t>
            </a:r>
            <a:r>
              <a:rPr lang="en-US" altLang="zh-CN" b="1" i="1" dirty="0"/>
              <a:t>		</a:t>
            </a:r>
            <a:r>
              <a:rPr lang="en-US" altLang="zh-CN" b="1" i="1" dirty="0" err="1"/>
              <a:t>GetClientRect</a:t>
            </a:r>
            <a:r>
              <a:rPr lang="en-US" altLang="zh-CN" b="1" i="1" dirty="0"/>
              <a:t>(&amp;</a:t>
            </a:r>
            <a:r>
              <a:rPr lang="en-US" altLang="zh-CN" b="1" i="1" dirty="0" err="1"/>
              <a:t>rc</a:t>
            </a:r>
            <a:r>
              <a:rPr lang="en-US" altLang="zh-CN" b="1" i="1" dirty="0" smtClean="0"/>
              <a:t>);  </a:t>
            </a:r>
          </a:p>
          <a:p>
            <a:pPr>
              <a:lnSpc>
                <a:spcPts val="2500"/>
              </a:lnSpc>
            </a:pPr>
            <a:r>
              <a:rPr lang="en-US" altLang="zh-CN" b="1" i="1" dirty="0"/>
              <a:t> </a:t>
            </a:r>
            <a:r>
              <a:rPr lang="en-US" altLang="zh-CN" b="1" i="1" dirty="0" smtClean="0"/>
              <a:t> </a:t>
            </a:r>
            <a:r>
              <a:rPr lang="en-US" altLang="zh-CN" b="1" i="1" dirty="0" smtClean="0">
                <a:solidFill>
                  <a:srgbClr val="66FFFF"/>
                </a:solidFill>
              </a:rPr>
              <a:t>}  </a:t>
            </a:r>
            <a:r>
              <a:rPr lang="en-US" altLang="zh-CN" b="1" i="1" dirty="0" smtClean="0"/>
              <a:t>}</a:t>
            </a:r>
            <a:endParaRPr lang="zh-CN" altLang="zh-CN" b="1" i="1" dirty="0"/>
          </a:p>
        </p:txBody>
      </p:sp>
      <p:sp>
        <p:nvSpPr>
          <p:cNvPr id="4" name="圆角矩形标注 3"/>
          <p:cNvSpPr/>
          <p:nvPr/>
        </p:nvSpPr>
        <p:spPr bwMode="auto">
          <a:xfrm>
            <a:off x="6637933" y="3284984"/>
            <a:ext cx="1854832" cy="1278632"/>
          </a:xfrm>
          <a:prstGeom prst="wedgeRoundRectCallout">
            <a:avLst>
              <a:gd name="adj1" fmla="val -252976"/>
              <a:gd name="adj2" fmla="val 73267"/>
              <a:gd name="adj3" fmla="val 16667"/>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en-US" altLang="zh-CN" sz="2400" b="0" i="0" u="none" strike="noStrike" cap="none" normalizeH="0" baseline="0" dirty="0" err="1" smtClean="0">
                <a:ln>
                  <a:noFill/>
                </a:ln>
                <a:solidFill>
                  <a:srgbClr val="FF0000"/>
                </a:solidFill>
                <a:effectLst/>
                <a:latin typeface="Times New Roman" panose="02020603050405020304" pitchFamily="18" charset="0"/>
                <a:ea typeface="宋体" panose="02010600030101010101" pitchFamily="2" charset="-122"/>
              </a:rPr>
              <a:t>MulDiv</a:t>
            </a:r>
            <a:r>
              <a:rPr kumimoji="1" lang="en-US" altLang="zh-CN" sz="24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a:t>
            </a:r>
            <a:r>
              <a:rPr kumimoji="1" lang="zh-CN" altLang="en-US" sz="2400" b="0" i="0" u="none" strike="noStrike" cap="none" normalizeH="0" baseline="0" dirty="0" smtClean="0">
                <a:ln>
                  <a:noFill/>
                </a:ln>
                <a:solidFill>
                  <a:srgbClr val="FF0000"/>
                </a:solidFill>
                <a:effectLst/>
                <a:latin typeface="Times New Roman" panose="02020603050405020304" pitchFamily="18" charset="0"/>
                <a:ea typeface="宋体" panose="02010600030101010101" pitchFamily="2" charset="-122"/>
              </a:rPr>
              <a:t>前两数相乘除以第三数</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C6E33CD-4261-4080-822C-781D28FF700C}" type="slidenum">
              <a:rPr lang="en-US" altLang="zh-CN"/>
              <a:pPr/>
              <a:t>34</a:t>
            </a:fld>
            <a:endParaRPr lang="en-US" altLang="zh-CN"/>
          </a:p>
        </p:txBody>
      </p:sp>
      <p:sp>
        <p:nvSpPr>
          <p:cNvPr id="47108" name="Text Box 4"/>
          <p:cNvSpPr txBox="1">
            <a:spLocks noChangeArrowheads="1"/>
          </p:cNvSpPr>
          <p:nvPr/>
        </p:nvSpPr>
        <p:spPr bwMode="auto">
          <a:xfrm>
            <a:off x="288925" y="188640"/>
            <a:ext cx="86264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dirty="0">
                <a:latin typeface="Arial Narrow" panose="020B0606020202030204" pitchFamily="34" charset="0"/>
              </a:rPr>
              <a:t>【</a:t>
            </a:r>
            <a:r>
              <a:rPr lang="zh-CN" altLang="en-US" sz="3200" b="1" dirty="0">
                <a:latin typeface="Arial Narrow" panose="020B0606020202030204" pitchFamily="34" charset="0"/>
              </a:rPr>
              <a:t>例</a:t>
            </a:r>
            <a:r>
              <a:rPr lang="en-US" altLang="zh-CN" sz="3200" b="1" dirty="0" smtClean="0">
                <a:latin typeface="Arial Narrow" panose="020B0606020202030204" pitchFamily="34" charset="0"/>
              </a:rPr>
              <a:t>12-4+】</a:t>
            </a:r>
            <a:r>
              <a:rPr lang="zh-CN" altLang="en-US" sz="3200" b="1" dirty="0">
                <a:latin typeface="Arial Narrow" panose="020B0606020202030204" pitchFamily="34" charset="0"/>
              </a:rPr>
              <a:t>在上例的基础上对所载入的图片进行</a:t>
            </a:r>
            <a:r>
              <a:rPr lang="en-US" altLang="zh-CN" sz="3200" b="1" dirty="0">
                <a:latin typeface="Arial Narrow" panose="020B0606020202030204" pitchFamily="34" charset="0"/>
              </a:rPr>
              <a:t>50%</a:t>
            </a:r>
            <a:r>
              <a:rPr lang="zh-CN" altLang="en-US" sz="3200" b="1" dirty="0">
                <a:latin typeface="Arial Narrow" panose="020B0606020202030204" pitchFamily="34" charset="0"/>
              </a:rPr>
              <a:t>压缩显示 。</a:t>
            </a:r>
          </a:p>
        </p:txBody>
      </p:sp>
      <p:sp>
        <p:nvSpPr>
          <p:cNvPr id="47109" name="Text Box 5"/>
          <p:cNvSpPr txBox="1">
            <a:spLocks noChangeArrowheads="1"/>
          </p:cNvSpPr>
          <p:nvPr/>
        </p:nvSpPr>
        <p:spPr bwMode="auto">
          <a:xfrm>
            <a:off x="517525" y="1340768"/>
            <a:ext cx="8245475"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dirty="0">
                <a:latin typeface="Arial Narrow" panose="020B0606020202030204" pitchFamily="34" charset="0"/>
              </a:rPr>
              <a:t>添加菜单项“压缩</a:t>
            </a:r>
            <a:r>
              <a:rPr lang="en-US" altLang="zh-CN" sz="2800" b="1" dirty="0">
                <a:latin typeface="Arial Narrow" panose="020B0606020202030204" pitchFamily="34" charset="0"/>
              </a:rPr>
              <a:t>50%”</a:t>
            </a:r>
            <a:r>
              <a:rPr lang="zh-CN" altLang="en-US" sz="2800" b="1" dirty="0">
                <a:latin typeface="Arial Narrow" panose="020B0606020202030204" pitchFamily="34" charset="0"/>
              </a:rPr>
              <a:t>，其</a:t>
            </a:r>
            <a:r>
              <a:rPr lang="en-US" altLang="zh-CN" sz="2800" b="1" dirty="0">
                <a:latin typeface="Arial Narrow" panose="020B0606020202030204" pitchFamily="34" charset="0"/>
              </a:rPr>
              <a:t>ID</a:t>
            </a:r>
            <a:r>
              <a:rPr lang="zh-CN" altLang="en-US" sz="2800" b="1" dirty="0">
                <a:latin typeface="Arial Narrow" panose="020B0606020202030204" pitchFamily="34" charset="0"/>
              </a:rPr>
              <a:t>为</a:t>
            </a:r>
            <a:r>
              <a:rPr lang="en-US" altLang="zh-CN" sz="2800" b="1" dirty="0">
                <a:latin typeface="Arial Narrow" panose="020B0606020202030204" pitchFamily="34" charset="0"/>
              </a:rPr>
              <a:t>ID_OPER_SIZE</a:t>
            </a:r>
            <a:r>
              <a:rPr lang="zh-CN" altLang="en-US" sz="2800" b="1" dirty="0">
                <a:latin typeface="Arial Narrow" panose="020B0606020202030204" pitchFamily="34" charset="0"/>
              </a:rPr>
              <a:t>，为了控制显示模式，为</a:t>
            </a:r>
            <a:r>
              <a:rPr lang="en-US" altLang="zh-CN" sz="2800" b="1" dirty="0">
                <a:latin typeface="Arial Narrow" panose="020B0606020202030204" pitchFamily="34" charset="0"/>
              </a:rPr>
              <a:t>View</a:t>
            </a:r>
            <a:r>
              <a:rPr lang="zh-CN" altLang="en-US" sz="2800" b="1" dirty="0">
                <a:latin typeface="Arial Narrow" panose="020B0606020202030204" pitchFamily="34" charset="0"/>
              </a:rPr>
              <a:t>类添加一个控制变量：</a:t>
            </a:r>
          </a:p>
          <a:p>
            <a:r>
              <a:rPr lang="zh-CN" altLang="en-US" sz="2800" b="1" i="1" dirty="0">
                <a:latin typeface="Arial Narrow" panose="020B0606020202030204" pitchFamily="34" charset="0"/>
              </a:rPr>
              <a:t>	</a:t>
            </a:r>
            <a:r>
              <a:rPr lang="en-US" altLang="zh-CN" sz="2800" b="1" i="1" dirty="0">
                <a:solidFill>
                  <a:srgbClr val="FFCCFF"/>
                </a:solidFill>
                <a:latin typeface="Arial Narrow" panose="020B0606020202030204" pitchFamily="34" charset="0"/>
              </a:rPr>
              <a:t>BOOL	</a:t>
            </a:r>
            <a:r>
              <a:rPr lang="en-US" altLang="zh-CN" sz="2800" b="1" i="1" dirty="0" err="1">
                <a:solidFill>
                  <a:srgbClr val="FFCCFF"/>
                </a:solidFill>
                <a:latin typeface="Arial Narrow" panose="020B0606020202030204" pitchFamily="34" charset="0"/>
              </a:rPr>
              <a:t>m_bScale</a:t>
            </a:r>
            <a:r>
              <a:rPr lang="en-US" altLang="zh-CN" sz="2800" b="1" i="1" dirty="0">
                <a:solidFill>
                  <a:srgbClr val="FFCCFF"/>
                </a:solidFill>
                <a:latin typeface="Arial Narrow" panose="020B0606020202030204" pitchFamily="34" charset="0"/>
              </a:rPr>
              <a:t>;</a:t>
            </a:r>
            <a:endParaRPr lang="en-US" altLang="zh-CN" sz="2800" b="1" dirty="0">
              <a:solidFill>
                <a:srgbClr val="FFCCFF"/>
              </a:solidFill>
              <a:latin typeface="Arial Narrow" panose="020B0606020202030204" pitchFamily="34" charset="0"/>
            </a:endParaRPr>
          </a:p>
          <a:p>
            <a:r>
              <a:rPr lang="en-US" altLang="zh-CN" sz="2800" b="1" dirty="0">
                <a:latin typeface="Arial Narrow" panose="020B0606020202030204" pitchFamily="34" charset="0"/>
              </a:rPr>
              <a:t> </a:t>
            </a:r>
          </a:p>
          <a:p>
            <a:r>
              <a:rPr lang="en-US" altLang="zh-CN" sz="2800" b="1" dirty="0">
                <a:latin typeface="Arial Narrow" panose="020B0606020202030204" pitchFamily="34" charset="0"/>
              </a:rPr>
              <a:t> </a:t>
            </a:r>
            <a:r>
              <a:rPr lang="en-US" altLang="zh-CN" sz="2800" b="1" dirty="0" smtClean="0">
                <a:latin typeface="Arial Narrow" panose="020B0606020202030204" pitchFamily="34" charset="0"/>
              </a:rPr>
              <a:t>       </a:t>
            </a:r>
            <a:r>
              <a:rPr lang="zh-CN" altLang="en-US" sz="2800" b="1" dirty="0" smtClean="0">
                <a:latin typeface="Arial Narrow" panose="020B0606020202030204" pitchFamily="34" charset="0"/>
              </a:rPr>
              <a:t>在</a:t>
            </a:r>
            <a:r>
              <a:rPr lang="en-US" altLang="zh-CN" sz="2800" b="1" dirty="0">
                <a:latin typeface="Arial Narrow" panose="020B0606020202030204" pitchFamily="34" charset="0"/>
              </a:rPr>
              <a:t>View</a:t>
            </a:r>
            <a:r>
              <a:rPr lang="zh-CN" altLang="en-US" sz="2800" b="1" dirty="0">
                <a:latin typeface="Arial Narrow" panose="020B0606020202030204" pitchFamily="34" charset="0"/>
              </a:rPr>
              <a:t>的实现中添加对该变量的初始化，以及对应菜单项的处理：</a:t>
            </a:r>
          </a:p>
          <a:p>
            <a:r>
              <a:rPr lang="en-US" altLang="zh-CN" sz="2800" b="1" dirty="0">
                <a:latin typeface="+mn-lt"/>
              </a:rPr>
              <a:t>CMy11_4View::CMy11_4View()</a:t>
            </a:r>
            <a:endParaRPr lang="zh-CN" altLang="zh-CN" sz="2800" b="1" dirty="0">
              <a:latin typeface="+mn-lt"/>
            </a:endParaRPr>
          </a:p>
          <a:p>
            <a:r>
              <a:rPr lang="en-US" altLang="zh-CN" sz="2800" b="1" dirty="0">
                <a:latin typeface="+mn-lt"/>
              </a:rPr>
              <a:t>	: </a:t>
            </a:r>
            <a:r>
              <a:rPr lang="en-US" altLang="zh-CN" sz="2800" b="1" dirty="0" err="1">
                <a:latin typeface="+mn-lt"/>
              </a:rPr>
              <a:t>m_bScale</a:t>
            </a:r>
            <a:r>
              <a:rPr lang="en-US" altLang="zh-CN" sz="2800" b="1" dirty="0">
                <a:latin typeface="+mn-lt"/>
              </a:rPr>
              <a:t>(FALSE)</a:t>
            </a:r>
            <a:endParaRPr lang="zh-CN" altLang="zh-CN" sz="2800" b="1" dirty="0">
              <a:latin typeface="+mn-lt"/>
            </a:endParaRPr>
          </a:p>
          <a:p>
            <a:r>
              <a:rPr lang="en-US" altLang="zh-CN" sz="2800" b="1" dirty="0" smtClean="0">
                <a:latin typeface="+mn-lt"/>
              </a:rPr>
              <a:t>{</a:t>
            </a:r>
            <a:r>
              <a:rPr lang="en-US" altLang="zh-CN" sz="2800" b="1" dirty="0">
                <a:latin typeface="+mn-lt"/>
              </a:rPr>
              <a:t>	// TODO: </a:t>
            </a:r>
            <a:r>
              <a:rPr lang="zh-CN" altLang="zh-CN" sz="2800" b="1" dirty="0">
                <a:latin typeface="+mn-lt"/>
              </a:rPr>
              <a:t>在此处添加构造代码</a:t>
            </a:r>
          </a:p>
          <a:p>
            <a:r>
              <a:rPr lang="en-US" altLang="zh-CN" sz="2800" b="1" dirty="0">
                <a:latin typeface="+mn-lt"/>
              </a:rPr>
              <a:t>	</a:t>
            </a:r>
            <a:r>
              <a:rPr lang="en-US" altLang="zh-CN" sz="2800" b="1" dirty="0" err="1">
                <a:latin typeface="+mn-lt"/>
              </a:rPr>
              <a:t>m_pPicture</a:t>
            </a:r>
            <a:r>
              <a:rPr lang="en-US" altLang="zh-CN" sz="2800" b="1" dirty="0">
                <a:latin typeface="+mn-lt"/>
              </a:rPr>
              <a:t> = NULL;</a:t>
            </a:r>
            <a:endParaRPr lang="zh-CN" altLang="zh-CN" sz="2800" b="1" dirty="0">
              <a:latin typeface="+mn-lt"/>
            </a:endParaRPr>
          </a:p>
          <a:p>
            <a:r>
              <a:rPr lang="en-US" altLang="zh-CN" sz="2800" b="1" i="1" dirty="0">
                <a:latin typeface="+mn-lt"/>
              </a:rPr>
              <a:t>	</a:t>
            </a:r>
            <a:r>
              <a:rPr lang="en-US" altLang="zh-CN" sz="2800" b="1" i="1" dirty="0" err="1">
                <a:latin typeface="+mn-lt"/>
              </a:rPr>
              <a:t>m_bScale</a:t>
            </a:r>
            <a:r>
              <a:rPr lang="en-US" altLang="zh-CN" sz="2800" b="1" i="1" dirty="0">
                <a:latin typeface="+mn-lt"/>
              </a:rPr>
              <a:t> = FALSE;</a:t>
            </a:r>
            <a:endParaRPr lang="zh-CN" altLang="zh-CN" sz="2800" b="1" dirty="0">
              <a:latin typeface="+mn-lt"/>
            </a:endParaRPr>
          </a:p>
          <a:p>
            <a:r>
              <a:rPr lang="en-US" altLang="zh-CN" sz="2800" b="1" dirty="0">
                <a:latin typeface="+mn-lt"/>
              </a:rPr>
              <a:t>}</a:t>
            </a:r>
            <a:endParaRPr lang="zh-CN" altLang="zh-CN" sz="2800" b="1" dirty="0">
              <a:latin typeface="+mn-lt"/>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338DBD28-E1A7-40B4-BDD3-40229683FECA}" type="slidenum">
              <a:rPr lang="en-US" altLang="zh-CN"/>
              <a:pPr/>
              <a:t>35</a:t>
            </a:fld>
            <a:endParaRPr lang="en-US" altLang="zh-CN"/>
          </a:p>
        </p:txBody>
      </p:sp>
      <p:sp>
        <p:nvSpPr>
          <p:cNvPr id="48132" name="Text Box 4"/>
          <p:cNvSpPr txBox="1">
            <a:spLocks noChangeArrowheads="1"/>
          </p:cNvSpPr>
          <p:nvPr/>
        </p:nvSpPr>
        <p:spPr bwMode="auto">
          <a:xfrm>
            <a:off x="49088" y="116632"/>
            <a:ext cx="8987408"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dirty="0"/>
              <a:t>void CMy11_4View::</a:t>
            </a:r>
            <a:r>
              <a:rPr lang="en-US" altLang="zh-CN" sz="2800" b="1" dirty="0" err="1"/>
              <a:t>OnOperSize</a:t>
            </a:r>
            <a:r>
              <a:rPr lang="en-US" altLang="zh-CN" sz="2800" b="1" dirty="0"/>
              <a:t>()	</a:t>
            </a:r>
            <a:r>
              <a:rPr lang="en-US" altLang="zh-CN" b="1" dirty="0" smtClean="0"/>
              <a:t>//</a:t>
            </a:r>
            <a:r>
              <a:rPr lang="zh-CN" altLang="zh-CN" b="1" dirty="0"/>
              <a:t>在缩放与原图之间切换</a:t>
            </a:r>
          </a:p>
          <a:p>
            <a:r>
              <a:rPr lang="en-US" altLang="zh-CN" sz="2800" b="1" dirty="0" smtClean="0"/>
              <a:t>{ // </a:t>
            </a:r>
            <a:r>
              <a:rPr lang="en-US" altLang="zh-CN" sz="2800" b="1" dirty="0"/>
              <a:t>TODO: </a:t>
            </a:r>
            <a:r>
              <a:rPr lang="zh-CN" altLang="zh-CN" sz="2800" b="1" dirty="0"/>
              <a:t>在此添加命令处理程序代码</a:t>
            </a:r>
          </a:p>
          <a:p>
            <a:r>
              <a:rPr lang="en-US" altLang="zh-CN" sz="2800" b="1" i="1" dirty="0"/>
              <a:t>	if(</a:t>
            </a:r>
            <a:r>
              <a:rPr lang="en-US" altLang="zh-CN" sz="2800" b="1" i="1" dirty="0" err="1"/>
              <a:t>m_bScale</a:t>
            </a:r>
            <a:r>
              <a:rPr lang="en-US" altLang="zh-CN" sz="2800" b="1" i="1" dirty="0"/>
              <a:t> == FALSE)		</a:t>
            </a:r>
            <a:endParaRPr lang="zh-CN" altLang="zh-CN" sz="2800" b="1" dirty="0"/>
          </a:p>
          <a:p>
            <a:r>
              <a:rPr lang="en-US" altLang="zh-CN" sz="2800" b="1" i="1" dirty="0"/>
              <a:t>		</a:t>
            </a:r>
            <a:r>
              <a:rPr lang="en-US" altLang="zh-CN" sz="2800" b="1" i="1" dirty="0" err="1"/>
              <a:t>m_bScale</a:t>
            </a:r>
            <a:r>
              <a:rPr lang="en-US" altLang="zh-CN" sz="2800" b="1" i="1" dirty="0"/>
              <a:t>=TRUE;</a:t>
            </a:r>
            <a:endParaRPr lang="zh-CN" altLang="zh-CN" sz="2800" b="1" dirty="0"/>
          </a:p>
          <a:p>
            <a:r>
              <a:rPr lang="en-US" altLang="zh-CN" sz="2800" b="1" i="1" dirty="0"/>
              <a:t>	else </a:t>
            </a:r>
            <a:endParaRPr lang="zh-CN" altLang="zh-CN" sz="2800" b="1" dirty="0"/>
          </a:p>
          <a:p>
            <a:r>
              <a:rPr lang="en-US" altLang="zh-CN" sz="2800" b="1" i="1" dirty="0"/>
              <a:t>		</a:t>
            </a:r>
            <a:r>
              <a:rPr lang="en-US" altLang="zh-CN" sz="2800" b="1" i="1" dirty="0" err="1"/>
              <a:t>m_bScale</a:t>
            </a:r>
            <a:r>
              <a:rPr lang="en-US" altLang="zh-CN" sz="2800" b="1" i="1" dirty="0"/>
              <a:t> = FALSE;</a:t>
            </a:r>
            <a:endParaRPr lang="zh-CN" altLang="zh-CN" sz="2800" b="1" dirty="0"/>
          </a:p>
          <a:p>
            <a:r>
              <a:rPr lang="en-US" altLang="zh-CN" sz="2800" b="1" i="1" dirty="0"/>
              <a:t>	Invalidate();</a:t>
            </a:r>
            <a:endParaRPr lang="zh-CN" altLang="zh-CN" sz="2800" b="1" dirty="0"/>
          </a:p>
          <a:p>
            <a:r>
              <a:rPr lang="en-US" altLang="zh-CN" sz="2800" b="1" dirty="0"/>
              <a:t>}</a:t>
            </a:r>
            <a:endParaRPr lang="zh-CN" altLang="zh-CN" sz="2800" b="1" dirty="0"/>
          </a:p>
          <a:p>
            <a:r>
              <a:rPr lang="en-US" altLang="zh-CN" sz="3200" b="1" i="1" dirty="0">
                <a:latin typeface="Arial Narrow" panose="020B0606020202030204" pitchFamily="34" charset="0"/>
              </a:rPr>
              <a:t> </a:t>
            </a:r>
            <a:endParaRPr lang="en-US" altLang="zh-CN" sz="3200" b="1" dirty="0">
              <a:latin typeface="Arial Narrow" panose="020B0606020202030204" pitchFamily="34" charset="0"/>
            </a:endParaRPr>
          </a:p>
          <a:p>
            <a:r>
              <a:rPr lang="en-US" altLang="zh-CN" b="1" dirty="0"/>
              <a:t>void CMy11_4View::</a:t>
            </a:r>
            <a:r>
              <a:rPr lang="en-US" altLang="zh-CN" b="1" dirty="0" err="1"/>
              <a:t>OnUpdateOperSize</a:t>
            </a:r>
            <a:r>
              <a:rPr lang="en-US" altLang="zh-CN" b="1" dirty="0"/>
              <a:t>(</a:t>
            </a:r>
            <a:r>
              <a:rPr lang="en-US" altLang="zh-CN" b="1" dirty="0" err="1"/>
              <a:t>CCmdUI</a:t>
            </a:r>
            <a:r>
              <a:rPr lang="en-US" altLang="zh-CN" b="1" dirty="0"/>
              <a:t> *</a:t>
            </a:r>
            <a:r>
              <a:rPr lang="en-US" altLang="zh-CN" b="1" dirty="0" err="1"/>
              <a:t>pCmdUI</a:t>
            </a:r>
            <a:r>
              <a:rPr lang="en-US" altLang="zh-CN" b="1" dirty="0"/>
              <a:t>)</a:t>
            </a:r>
            <a:endParaRPr lang="zh-CN" altLang="zh-CN" b="1" dirty="0"/>
          </a:p>
          <a:p>
            <a:r>
              <a:rPr lang="en-US" altLang="zh-CN" sz="2800" b="1" dirty="0"/>
              <a:t>{</a:t>
            </a:r>
            <a:endParaRPr lang="zh-CN" altLang="zh-CN" sz="2800" b="1" dirty="0"/>
          </a:p>
          <a:p>
            <a:r>
              <a:rPr lang="en-US" altLang="zh-CN" sz="2800" b="1" dirty="0"/>
              <a:t> </a:t>
            </a:r>
            <a:r>
              <a:rPr lang="en-US" altLang="zh-CN" sz="2800" b="1" dirty="0" smtClean="0"/>
              <a:t> // </a:t>
            </a:r>
            <a:r>
              <a:rPr lang="en-US" altLang="zh-CN" sz="2800" b="1" dirty="0"/>
              <a:t>TODO: </a:t>
            </a:r>
            <a:r>
              <a:rPr lang="zh-CN" altLang="zh-CN" sz="2800" b="1" dirty="0"/>
              <a:t>在此添加命令更新用户界面处理程序代码</a:t>
            </a:r>
          </a:p>
          <a:p>
            <a:r>
              <a:rPr lang="en-US" altLang="zh-CN" sz="2800" b="1" i="1" dirty="0"/>
              <a:t>	</a:t>
            </a:r>
            <a:r>
              <a:rPr lang="en-US" altLang="zh-CN" sz="2800" b="1" i="1" dirty="0" err="1"/>
              <a:t>pCmdUI</a:t>
            </a:r>
            <a:r>
              <a:rPr lang="en-US" altLang="zh-CN" sz="2800" b="1" i="1" dirty="0"/>
              <a:t>-&gt;</a:t>
            </a:r>
            <a:r>
              <a:rPr lang="en-US" altLang="zh-CN" sz="2800" b="1" i="1" dirty="0" err="1"/>
              <a:t>SetCheck</a:t>
            </a:r>
            <a:r>
              <a:rPr lang="en-US" altLang="zh-CN" sz="2800" b="1" i="1" dirty="0"/>
              <a:t>(</a:t>
            </a:r>
            <a:r>
              <a:rPr lang="en-US" altLang="zh-CN" sz="2800" b="1" i="1" dirty="0" err="1"/>
              <a:t>m_bScale</a:t>
            </a:r>
            <a:r>
              <a:rPr lang="en-US" altLang="zh-CN" sz="2800" b="1" i="1" dirty="0"/>
              <a:t>);</a:t>
            </a:r>
            <a:endParaRPr lang="zh-CN" altLang="zh-CN" sz="2800" b="1" dirty="0"/>
          </a:p>
          <a:p>
            <a:r>
              <a:rPr lang="en-US" altLang="zh-CN" sz="2800" b="1" dirty="0"/>
              <a:t>}</a:t>
            </a:r>
            <a:endParaRPr lang="zh-CN" altLang="zh-CN" sz="2800" b="1"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6278FDF4-BCEE-4CF7-882F-218AEB8FB4B0}" type="slidenum">
              <a:rPr lang="en-US" altLang="zh-CN"/>
              <a:pPr/>
              <a:t>36</a:t>
            </a:fld>
            <a:endParaRPr lang="en-US" altLang="zh-CN"/>
          </a:p>
        </p:txBody>
      </p:sp>
      <p:sp>
        <p:nvSpPr>
          <p:cNvPr id="49156" name="Text Box 4"/>
          <p:cNvSpPr txBox="1">
            <a:spLocks noChangeArrowheads="1"/>
          </p:cNvSpPr>
          <p:nvPr/>
        </p:nvSpPr>
        <p:spPr bwMode="auto">
          <a:xfrm>
            <a:off x="228600" y="44624"/>
            <a:ext cx="8702675" cy="6724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3000"/>
              </a:lnSpc>
            </a:pPr>
            <a:r>
              <a:rPr lang="en-US" altLang="zh-CN" sz="2800" b="1" dirty="0">
                <a:latin typeface="Arial Narrow" panose="020B0606020202030204" pitchFamily="34" charset="0"/>
              </a:rPr>
              <a:t>    </a:t>
            </a:r>
            <a:r>
              <a:rPr lang="zh-CN" altLang="en-US" sz="2800" b="1" dirty="0">
                <a:latin typeface="Arial Narrow" panose="020B0606020202030204" pitchFamily="34" charset="0"/>
              </a:rPr>
              <a:t>下面需要实现显示函数，</a:t>
            </a:r>
            <a:r>
              <a:rPr lang="en-US" altLang="zh-CN" sz="2800" b="1" dirty="0">
                <a:latin typeface="Arial Narrow" panose="020B0606020202030204" pitchFamily="34" charset="0"/>
              </a:rPr>
              <a:t>GDI</a:t>
            </a:r>
            <a:r>
              <a:rPr lang="zh-CN" altLang="en-US" sz="2800" b="1" dirty="0">
                <a:latin typeface="Arial Narrow" panose="020B0606020202030204" pitchFamily="34" charset="0"/>
              </a:rPr>
              <a:t>提供的</a:t>
            </a:r>
            <a:r>
              <a:rPr lang="en-US" altLang="zh-CN" sz="2800" b="1" dirty="0" err="1">
                <a:latin typeface="Arial Narrow" panose="020B0606020202030204" pitchFamily="34" charset="0"/>
              </a:rPr>
              <a:t>StrechBlt</a:t>
            </a:r>
            <a:r>
              <a:rPr lang="zh-CN" altLang="en-US" sz="2800" b="1" dirty="0">
                <a:latin typeface="Arial Narrow" panose="020B0606020202030204" pitchFamily="34" charset="0"/>
              </a:rPr>
              <a:t>可以实现图片的缩放显示。</a:t>
            </a:r>
            <a:r>
              <a:rPr lang="zh-CN" altLang="en-US" sz="2800" b="1" dirty="0">
                <a:solidFill>
                  <a:srgbClr val="66FFFF"/>
                </a:solidFill>
                <a:latin typeface="Arial Narrow" panose="020B0606020202030204" pitchFamily="34" charset="0"/>
              </a:rPr>
              <a:t>在上例的</a:t>
            </a:r>
            <a:r>
              <a:rPr lang="en-US" altLang="zh-CN" sz="2800" b="1" dirty="0" err="1">
                <a:solidFill>
                  <a:srgbClr val="66FFFF"/>
                </a:solidFill>
                <a:latin typeface="Arial Narrow" panose="020B0606020202030204" pitchFamily="34" charset="0"/>
              </a:rPr>
              <a:t>OnDraw</a:t>
            </a:r>
            <a:r>
              <a:rPr lang="zh-CN" altLang="en-US" sz="2800" b="1" dirty="0">
                <a:solidFill>
                  <a:srgbClr val="66FFFF"/>
                </a:solidFill>
                <a:latin typeface="Arial Narrow" panose="020B0606020202030204" pitchFamily="34" charset="0"/>
              </a:rPr>
              <a:t>函数的最后一行前面加入如下内容</a:t>
            </a:r>
            <a:r>
              <a:rPr lang="zh-CN" altLang="en-US" sz="2800" b="1" dirty="0">
                <a:latin typeface="Arial Narrow" panose="020B0606020202030204" pitchFamily="34" charset="0"/>
              </a:rPr>
              <a:t>：</a:t>
            </a:r>
          </a:p>
          <a:p>
            <a:pPr>
              <a:lnSpc>
                <a:spcPts val="3000"/>
              </a:lnSpc>
            </a:pPr>
            <a:r>
              <a:rPr lang="en-US" altLang="zh-CN" sz="2800" b="1" i="1" dirty="0"/>
              <a:t>if(</a:t>
            </a:r>
            <a:r>
              <a:rPr lang="en-US" altLang="zh-CN" sz="2800" b="1" i="1" dirty="0" err="1"/>
              <a:t>m_bScale</a:t>
            </a:r>
            <a:r>
              <a:rPr lang="en-US" altLang="zh-CN" sz="2800" b="1" i="1" dirty="0"/>
              <a:t>)				// </a:t>
            </a:r>
            <a:r>
              <a:rPr lang="zh-CN" altLang="zh-CN" sz="2800" b="1" i="1" dirty="0"/>
              <a:t>缩放</a:t>
            </a:r>
            <a:endParaRPr lang="zh-CN" altLang="zh-CN" sz="2800" dirty="0"/>
          </a:p>
          <a:p>
            <a:pPr>
              <a:lnSpc>
                <a:spcPts val="3000"/>
              </a:lnSpc>
            </a:pPr>
            <a:r>
              <a:rPr lang="en-US" altLang="zh-CN" sz="2800" b="1" i="1" dirty="0" smtClean="0"/>
              <a:t>{  CDC </a:t>
            </a:r>
            <a:r>
              <a:rPr lang="en-US" altLang="zh-CN" sz="2800" b="1" i="1" dirty="0" err="1"/>
              <a:t>memdc</a:t>
            </a:r>
            <a:r>
              <a:rPr lang="en-US" altLang="zh-CN" sz="2800" b="1" i="1" dirty="0"/>
              <a:t>;				// </a:t>
            </a:r>
            <a:r>
              <a:rPr lang="zh-CN" altLang="zh-CN" sz="2800" b="1" i="1" dirty="0"/>
              <a:t>创建内存</a:t>
            </a:r>
            <a:r>
              <a:rPr lang="en-US" altLang="zh-CN" sz="2800" b="1" i="1" dirty="0"/>
              <a:t>DC</a:t>
            </a:r>
            <a:endParaRPr lang="zh-CN" altLang="zh-CN" sz="2800" dirty="0"/>
          </a:p>
          <a:p>
            <a:pPr>
              <a:lnSpc>
                <a:spcPts val="3000"/>
              </a:lnSpc>
            </a:pPr>
            <a:r>
              <a:rPr lang="en-US" altLang="zh-CN" sz="2800" b="1" i="1" dirty="0"/>
              <a:t> </a:t>
            </a:r>
            <a:r>
              <a:rPr lang="en-US" altLang="zh-CN" sz="2800" b="1" i="1" dirty="0" smtClean="0"/>
              <a:t>   </a:t>
            </a:r>
            <a:r>
              <a:rPr lang="en-US" altLang="zh-CN" sz="2800" b="1" i="1" dirty="0" err="1" smtClean="0"/>
              <a:t>memdc.CreateCompatibleDC</a:t>
            </a:r>
            <a:r>
              <a:rPr lang="en-US" altLang="zh-CN" sz="2800" b="1" i="1" dirty="0" smtClean="0"/>
              <a:t>(</a:t>
            </a:r>
            <a:r>
              <a:rPr lang="en-US" altLang="zh-CN" sz="2800" b="1" i="1" dirty="0" err="1" smtClean="0"/>
              <a:t>pDC</a:t>
            </a:r>
            <a:r>
              <a:rPr lang="en-US" altLang="zh-CN" sz="2800" b="1" i="1" dirty="0"/>
              <a:t>);</a:t>
            </a:r>
            <a:endParaRPr lang="zh-CN" altLang="zh-CN" sz="2800" dirty="0"/>
          </a:p>
          <a:p>
            <a:pPr>
              <a:lnSpc>
                <a:spcPts val="3000"/>
              </a:lnSpc>
            </a:pPr>
            <a:r>
              <a:rPr lang="en-US" altLang="zh-CN" sz="2800" b="1" i="1" dirty="0" smtClean="0"/>
              <a:t>    </a:t>
            </a:r>
            <a:r>
              <a:rPr lang="en-US" altLang="zh-CN" sz="2800" b="1" i="1" dirty="0" err="1" smtClean="0"/>
              <a:t>CBitmap</a:t>
            </a:r>
            <a:r>
              <a:rPr lang="en-US" altLang="zh-CN" sz="2800" b="1" i="1" dirty="0" smtClean="0"/>
              <a:t> </a:t>
            </a:r>
            <a:r>
              <a:rPr lang="en-US" altLang="zh-CN" sz="2800" b="1" i="1" dirty="0"/>
              <a:t>bmp;				// </a:t>
            </a:r>
            <a:r>
              <a:rPr lang="zh-CN" altLang="zh-CN" sz="2800" b="1" i="1" dirty="0"/>
              <a:t>创建位图</a:t>
            </a:r>
            <a:endParaRPr lang="zh-CN" altLang="zh-CN" sz="2800" dirty="0"/>
          </a:p>
          <a:p>
            <a:pPr>
              <a:lnSpc>
                <a:spcPts val="3000"/>
              </a:lnSpc>
            </a:pPr>
            <a:r>
              <a:rPr lang="en-US" altLang="zh-CN" sz="2800" b="1" i="1" dirty="0"/>
              <a:t> </a:t>
            </a:r>
            <a:r>
              <a:rPr lang="en-US" altLang="zh-CN" sz="2800" b="1" i="1" dirty="0" smtClean="0"/>
              <a:t>   </a:t>
            </a:r>
            <a:r>
              <a:rPr lang="en-US" altLang="zh-CN" sz="2800" b="1" i="1" dirty="0" err="1" smtClean="0"/>
              <a:t>bmp.CreateCompatibleBitmap</a:t>
            </a:r>
            <a:r>
              <a:rPr lang="en-US" altLang="zh-CN" sz="2800" b="1" i="1" dirty="0" smtClean="0"/>
              <a:t>(</a:t>
            </a:r>
            <a:r>
              <a:rPr lang="en-US" altLang="zh-CN" sz="2800" b="1" i="1" dirty="0" err="1" smtClean="0"/>
              <a:t>pDC</a:t>
            </a:r>
            <a:r>
              <a:rPr lang="en-US" altLang="zh-CN" sz="2800" b="1" i="1" dirty="0"/>
              <a:t>, </a:t>
            </a:r>
            <a:r>
              <a:rPr lang="en-US" altLang="zh-CN" sz="2800" b="1" i="1" dirty="0" err="1"/>
              <a:t>nWidth</a:t>
            </a:r>
            <a:r>
              <a:rPr lang="en-US" altLang="zh-CN" sz="2800" b="1" i="1" dirty="0"/>
              <a:t>, </a:t>
            </a:r>
            <a:r>
              <a:rPr lang="en-US" altLang="zh-CN" sz="2800" b="1" i="1" dirty="0" err="1"/>
              <a:t>nHeight</a:t>
            </a:r>
            <a:r>
              <a:rPr lang="en-US" altLang="zh-CN" sz="2800" b="1" i="1" dirty="0"/>
              <a:t>);</a:t>
            </a:r>
            <a:endParaRPr lang="zh-CN" altLang="zh-CN" sz="2800" dirty="0"/>
          </a:p>
          <a:p>
            <a:pPr>
              <a:lnSpc>
                <a:spcPts val="3000"/>
              </a:lnSpc>
            </a:pPr>
            <a:r>
              <a:rPr lang="en-US" altLang="zh-CN" sz="2800" b="1" i="1" dirty="0" smtClean="0"/>
              <a:t>    </a:t>
            </a:r>
            <a:r>
              <a:rPr lang="en-US" altLang="zh-CN" sz="2800" b="1" i="1" dirty="0" err="1" smtClean="0"/>
              <a:t>memdc.SelectObject</a:t>
            </a:r>
            <a:r>
              <a:rPr lang="en-US" altLang="zh-CN" sz="2800" b="1" i="1" dirty="0" smtClean="0"/>
              <a:t>(bmp</a:t>
            </a:r>
            <a:r>
              <a:rPr lang="en-US" altLang="zh-CN" sz="2800" b="1" i="1" dirty="0"/>
              <a:t>); 	// </a:t>
            </a:r>
            <a:r>
              <a:rPr lang="zh-CN" altLang="zh-CN" sz="2800" b="1" i="1" dirty="0"/>
              <a:t>将位图选入内存</a:t>
            </a:r>
            <a:r>
              <a:rPr lang="en-US" altLang="zh-CN" sz="2800" b="1" i="1" dirty="0"/>
              <a:t>DC</a:t>
            </a:r>
            <a:endParaRPr lang="zh-CN" altLang="zh-CN" sz="2800" dirty="0"/>
          </a:p>
          <a:p>
            <a:pPr>
              <a:lnSpc>
                <a:spcPts val="3000"/>
              </a:lnSpc>
            </a:pPr>
            <a:r>
              <a:rPr lang="en-US" altLang="zh-CN" sz="2800" b="1" i="1" dirty="0" smtClean="0">
                <a:solidFill>
                  <a:srgbClr val="99FFCC"/>
                </a:solidFill>
              </a:rPr>
              <a:t>    </a:t>
            </a:r>
            <a:r>
              <a:rPr lang="en-US" altLang="zh-CN" sz="2800" b="1" i="1" dirty="0" err="1" smtClean="0">
                <a:solidFill>
                  <a:srgbClr val="99FFCC"/>
                </a:solidFill>
              </a:rPr>
              <a:t>m_pPicture</a:t>
            </a:r>
            <a:r>
              <a:rPr lang="en-US" altLang="zh-CN" sz="2800" b="1" i="1" dirty="0" smtClean="0">
                <a:solidFill>
                  <a:srgbClr val="99FFCC"/>
                </a:solidFill>
              </a:rPr>
              <a:t>-</a:t>
            </a:r>
            <a:r>
              <a:rPr lang="en-US" altLang="zh-CN" sz="2800" b="1" i="1" dirty="0">
                <a:solidFill>
                  <a:srgbClr val="99FFCC"/>
                </a:solidFill>
              </a:rPr>
              <a:t>&gt;Render(</a:t>
            </a:r>
            <a:r>
              <a:rPr lang="en-US" altLang="zh-CN" sz="2800" b="1" i="1" dirty="0" err="1">
                <a:solidFill>
                  <a:srgbClr val="99FFCC"/>
                </a:solidFill>
              </a:rPr>
              <a:t>memdc.GetSafeHdc</a:t>
            </a:r>
            <a:r>
              <a:rPr lang="en-US" altLang="zh-CN" sz="2800" b="1" i="1" dirty="0">
                <a:solidFill>
                  <a:srgbClr val="99FFCC"/>
                </a:solidFill>
              </a:rPr>
              <a:t>(),0,0</a:t>
            </a:r>
            <a:r>
              <a:rPr lang="en-US" altLang="zh-CN" sz="2800" b="1" i="1" dirty="0" smtClean="0">
                <a:solidFill>
                  <a:srgbClr val="99FFCC"/>
                </a:solidFill>
              </a:rPr>
              <a:t>,</a:t>
            </a:r>
          </a:p>
          <a:p>
            <a:pPr>
              <a:lnSpc>
                <a:spcPts val="3000"/>
              </a:lnSpc>
            </a:pPr>
            <a:r>
              <a:rPr lang="en-US" altLang="zh-CN" sz="2800" b="1" i="1" dirty="0">
                <a:solidFill>
                  <a:srgbClr val="99FFCC"/>
                </a:solidFill>
              </a:rPr>
              <a:t>	</a:t>
            </a:r>
            <a:r>
              <a:rPr lang="en-US" altLang="zh-CN" sz="2800" b="1" i="1" dirty="0" smtClean="0">
                <a:solidFill>
                  <a:srgbClr val="99FFCC"/>
                </a:solidFill>
              </a:rPr>
              <a:t>		nWidth,nHeight,0,hmHeight,</a:t>
            </a:r>
          </a:p>
          <a:p>
            <a:pPr>
              <a:lnSpc>
                <a:spcPts val="3000"/>
              </a:lnSpc>
            </a:pPr>
            <a:r>
              <a:rPr lang="en-US" altLang="zh-CN" sz="2800" b="1" i="1" dirty="0" smtClean="0">
                <a:solidFill>
                  <a:srgbClr val="99FFCC"/>
                </a:solidFill>
              </a:rPr>
              <a:t>			</a:t>
            </a:r>
            <a:r>
              <a:rPr lang="en-US" altLang="zh-CN" sz="2800" b="1" i="1" dirty="0" err="1" smtClean="0">
                <a:solidFill>
                  <a:srgbClr val="99FFCC"/>
                </a:solidFill>
              </a:rPr>
              <a:t>hmWidth</a:t>
            </a:r>
            <a:r>
              <a:rPr lang="en-US" altLang="zh-CN" sz="2800" b="1" i="1" dirty="0">
                <a:solidFill>
                  <a:srgbClr val="99FFCC"/>
                </a:solidFill>
              </a:rPr>
              <a:t>,-</a:t>
            </a:r>
            <a:r>
              <a:rPr lang="en-US" altLang="zh-CN" sz="2800" b="1" i="1" dirty="0" err="1">
                <a:solidFill>
                  <a:srgbClr val="99FFCC"/>
                </a:solidFill>
              </a:rPr>
              <a:t>hmHeight</a:t>
            </a:r>
            <a:r>
              <a:rPr lang="en-US" altLang="zh-CN" sz="2800" b="1" i="1" dirty="0">
                <a:solidFill>
                  <a:srgbClr val="99FFCC"/>
                </a:solidFill>
              </a:rPr>
              <a:t>,&amp;</a:t>
            </a:r>
            <a:r>
              <a:rPr lang="en-US" altLang="zh-CN" sz="2800" b="1" i="1" dirty="0" err="1">
                <a:solidFill>
                  <a:srgbClr val="99FFCC"/>
                </a:solidFill>
              </a:rPr>
              <a:t>rc</a:t>
            </a:r>
            <a:r>
              <a:rPr lang="en-US" altLang="zh-CN" sz="2800" b="1" i="1" dirty="0">
                <a:solidFill>
                  <a:srgbClr val="99FFCC"/>
                </a:solidFill>
              </a:rPr>
              <a:t>); </a:t>
            </a:r>
            <a:endParaRPr lang="zh-CN" altLang="zh-CN" sz="2800" dirty="0">
              <a:solidFill>
                <a:srgbClr val="99FFCC"/>
              </a:solidFill>
            </a:endParaRPr>
          </a:p>
          <a:p>
            <a:pPr>
              <a:lnSpc>
                <a:spcPts val="3000"/>
              </a:lnSpc>
            </a:pPr>
            <a:r>
              <a:rPr lang="en-US" altLang="zh-CN" sz="2800" b="1" i="1" dirty="0">
                <a:solidFill>
                  <a:srgbClr val="99FFCC"/>
                </a:solidFill>
              </a:rPr>
              <a:t> </a:t>
            </a:r>
            <a:r>
              <a:rPr lang="en-US" altLang="zh-CN" sz="2800" b="1" i="1" dirty="0" smtClean="0">
                <a:solidFill>
                  <a:srgbClr val="99FFCC"/>
                </a:solidFill>
              </a:rPr>
              <a:t> //</a:t>
            </a:r>
            <a:r>
              <a:rPr lang="zh-CN" altLang="zh-CN" sz="2800" b="1" i="1" dirty="0">
                <a:solidFill>
                  <a:srgbClr val="99FFCC"/>
                </a:solidFill>
              </a:rPr>
              <a:t>将图片以原始尺寸绘制到内存</a:t>
            </a:r>
            <a:r>
              <a:rPr lang="en-US" altLang="zh-CN" sz="2800" b="1" i="1" dirty="0">
                <a:solidFill>
                  <a:srgbClr val="99FFCC"/>
                </a:solidFill>
              </a:rPr>
              <a:t>DC</a:t>
            </a:r>
            <a:r>
              <a:rPr lang="zh-CN" altLang="zh-CN" sz="2800" b="1" i="1" dirty="0">
                <a:solidFill>
                  <a:srgbClr val="99FFCC"/>
                </a:solidFill>
              </a:rPr>
              <a:t>中</a:t>
            </a:r>
            <a:endParaRPr lang="zh-CN" altLang="zh-CN" sz="2800" dirty="0">
              <a:solidFill>
                <a:srgbClr val="99FFCC"/>
              </a:solidFill>
            </a:endParaRPr>
          </a:p>
          <a:p>
            <a:pPr>
              <a:lnSpc>
                <a:spcPts val="3000"/>
              </a:lnSpc>
            </a:pPr>
            <a:r>
              <a:rPr lang="en-US" altLang="zh-CN" sz="2800" b="1" i="1" dirty="0">
                <a:solidFill>
                  <a:srgbClr val="00FF00"/>
                </a:solidFill>
              </a:rPr>
              <a:t> </a:t>
            </a:r>
            <a:r>
              <a:rPr lang="en-US" altLang="zh-CN" sz="2800" b="1" i="1" dirty="0" smtClean="0">
                <a:solidFill>
                  <a:srgbClr val="00FF00"/>
                </a:solidFill>
              </a:rPr>
              <a:t> </a:t>
            </a:r>
            <a:r>
              <a:rPr lang="en-US" altLang="zh-CN" sz="2800" b="1" i="1" dirty="0" err="1" smtClean="0">
                <a:solidFill>
                  <a:srgbClr val="00FF00"/>
                </a:solidFill>
              </a:rPr>
              <a:t>pDC</a:t>
            </a:r>
            <a:r>
              <a:rPr lang="en-US" altLang="zh-CN" sz="2800" b="1" i="1" dirty="0" smtClean="0">
                <a:solidFill>
                  <a:srgbClr val="00FF00"/>
                </a:solidFill>
              </a:rPr>
              <a:t>-</a:t>
            </a:r>
            <a:r>
              <a:rPr lang="en-US" altLang="zh-CN" sz="2800" b="1" i="1" dirty="0">
                <a:solidFill>
                  <a:srgbClr val="00FF00"/>
                </a:solidFill>
              </a:rPr>
              <a:t>&gt;</a:t>
            </a:r>
            <a:r>
              <a:rPr lang="en-US" altLang="zh-CN" sz="2800" b="1" i="1" dirty="0" err="1">
                <a:solidFill>
                  <a:srgbClr val="00FF00"/>
                </a:solidFill>
              </a:rPr>
              <a:t>StretchBlt</a:t>
            </a:r>
            <a:r>
              <a:rPr lang="en-US" altLang="zh-CN" sz="2800" b="1" i="1" dirty="0">
                <a:solidFill>
                  <a:srgbClr val="00FF00"/>
                </a:solidFill>
              </a:rPr>
              <a:t>(0,0,nWidth/2,nHeight/2</a:t>
            </a:r>
            <a:r>
              <a:rPr lang="en-US" altLang="zh-CN" sz="2800" b="1" i="1" dirty="0" smtClean="0">
                <a:solidFill>
                  <a:srgbClr val="00FF00"/>
                </a:solidFill>
              </a:rPr>
              <a:t>,</a:t>
            </a:r>
          </a:p>
          <a:p>
            <a:pPr>
              <a:lnSpc>
                <a:spcPts val="3000"/>
              </a:lnSpc>
            </a:pPr>
            <a:r>
              <a:rPr lang="en-US" altLang="zh-CN" sz="2800" b="1" i="1" dirty="0">
                <a:solidFill>
                  <a:srgbClr val="00FF00"/>
                </a:solidFill>
              </a:rPr>
              <a:t> </a:t>
            </a:r>
            <a:r>
              <a:rPr lang="en-US" altLang="zh-CN" sz="2800" b="1" i="1" dirty="0" smtClean="0">
                <a:solidFill>
                  <a:srgbClr val="00FF00"/>
                </a:solidFill>
              </a:rPr>
              <a:t>		&amp;</a:t>
            </a:r>
            <a:r>
              <a:rPr lang="en-US" altLang="zh-CN" sz="2800" b="1" i="1" dirty="0">
                <a:solidFill>
                  <a:srgbClr val="00FF00"/>
                </a:solidFill>
              </a:rPr>
              <a:t>memdc,0,0,nWidth,nHeight,SRCCOPY</a:t>
            </a:r>
            <a:r>
              <a:rPr lang="en-US" altLang="zh-CN" sz="2800" b="1" i="1" dirty="0" smtClean="0">
                <a:solidFill>
                  <a:srgbClr val="00FF00"/>
                </a:solidFill>
              </a:rPr>
              <a:t>);</a:t>
            </a:r>
          </a:p>
          <a:p>
            <a:r>
              <a:rPr lang="en-US" altLang="zh-CN" sz="2800" b="1" i="1" dirty="0"/>
              <a:t>		</a:t>
            </a:r>
            <a:r>
              <a:rPr lang="en-US" altLang="zh-CN" sz="2800" b="1" i="1" dirty="0">
                <a:solidFill>
                  <a:srgbClr val="00FF00"/>
                </a:solidFill>
              </a:rPr>
              <a:t>// </a:t>
            </a:r>
            <a:r>
              <a:rPr lang="zh-CN" altLang="zh-CN" sz="2800" b="1" i="1" dirty="0">
                <a:solidFill>
                  <a:srgbClr val="00FF00"/>
                </a:solidFill>
              </a:rPr>
              <a:t>从内存</a:t>
            </a:r>
            <a:r>
              <a:rPr lang="en-US" altLang="zh-CN" sz="2800" b="1" i="1" dirty="0">
                <a:solidFill>
                  <a:srgbClr val="00FF00"/>
                </a:solidFill>
              </a:rPr>
              <a:t>DC</a:t>
            </a:r>
            <a:r>
              <a:rPr lang="zh-CN" altLang="zh-CN" sz="2800" b="1" i="1" dirty="0">
                <a:solidFill>
                  <a:srgbClr val="00FF00"/>
                </a:solidFill>
              </a:rPr>
              <a:t>缩放拷贝到显示</a:t>
            </a:r>
            <a:r>
              <a:rPr lang="en-US" altLang="zh-CN" sz="2800" b="1" i="1" dirty="0">
                <a:solidFill>
                  <a:srgbClr val="00FF00"/>
                </a:solidFill>
              </a:rPr>
              <a:t>DC</a:t>
            </a:r>
            <a:endParaRPr lang="zh-CN" altLang="zh-CN" sz="2800" dirty="0">
              <a:solidFill>
                <a:srgbClr val="00FF00"/>
              </a:solidFill>
            </a:endParaRPr>
          </a:p>
          <a:p>
            <a:r>
              <a:rPr lang="en-US" altLang="zh-CN" sz="2800" b="1" i="1" dirty="0" smtClean="0"/>
              <a:t> }</a:t>
            </a:r>
            <a:endParaRPr lang="zh-CN" altLang="zh-CN" sz="2800" dirty="0">
              <a:solidFill>
                <a:srgbClr val="00FF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标注 5"/>
          <p:cNvSpPr/>
          <p:nvPr/>
        </p:nvSpPr>
        <p:spPr bwMode="auto">
          <a:xfrm>
            <a:off x="251520" y="6093295"/>
            <a:ext cx="1584176" cy="596601"/>
          </a:xfrm>
          <a:prstGeom prst="wedgeRoundRectCallout">
            <a:avLst>
              <a:gd name="adj1" fmla="val 94893"/>
              <a:gd name="adj2" fmla="val -519703"/>
              <a:gd name="adj3" fmla="val 16667"/>
            </a:avLst>
          </a:prstGeom>
          <a:solidFill>
            <a:srgbClr val="FFCCFF"/>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dirty="0" smtClean="0">
                <a:ln>
                  <a:noFill/>
                </a:ln>
                <a:solidFill>
                  <a:srgbClr val="C00000"/>
                </a:solidFill>
                <a:effectLst/>
                <a:latin typeface="Times New Roman" panose="02020603050405020304" pitchFamily="18" charset="0"/>
                <a:ea typeface="宋体" panose="02010600030101010101" pitchFamily="2" charset="-122"/>
              </a:rPr>
              <a:t>说明见后</a:t>
            </a:r>
          </a:p>
        </p:txBody>
      </p:sp>
      <p:sp>
        <p:nvSpPr>
          <p:cNvPr id="4" name="灯片编号占位符 3"/>
          <p:cNvSpPr>
            <a:spLocks noGrp="1"/>
          </p:cNvSpPr>
          <p:nvPr>
            <p:ph type="sldNum" sz="quarter" idx="12"/>
          </p:nvPr>
        </p:nvSpPr>
        <p:spPr/>
        <p:txBody>
          <a:bodyPr/>
          <a:lstStyle/>
          <a:p>
            <a:fld id="{8DEB74A0-5DE7-4E14-B252-38BFADF708AE}" type="slidenum">
              <a:rPr lang="en-US" altLang="zh-CN" smtClean="0"/>
              <a:pPr/>
              <a:t>37</a:t>
            </a:fld>
            <a:endParaRPr lang="en-US" altLang="zh-CN"/>
          </a:p>
        </p:txBody>
      </p:sp>
      <p:sp>
        <p:nvSpPr>
          <p:cNvPr id="5" name="Text Box 4"/>
          <p:cNvSpPr txBox="1">
            <a:spLocks noChangeArrowheads="1"/>
          </p:cNvSpPr>
          <p:nvPr/>
        </p:nvSpPr>
        <p:spPr bwMode="auto">
          <a:xfrm>
            <a:off x="0" y="377363"/>
            <a:ext cx="8931275"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b="1" i="1" dirty="0"/>
              <a:t> </a:t>
            </a:r>
            <a:r>
              <a:rPr lang="en-US" altLang="zh-CN" sz="2800" b="1" i="1" dirty="0" smtClean="0"/>
              <a:t> else</a:t>
            </a:r>
            <a:r>
              <a:rPr lang="en-US" altLang="zh-CN" sz="2800" b="1" i="1" dirty="0"/>
              <a:t>	//</a:t>
            </a:r>
            <a:r>
              <a:rPr lang="zh-CN" altLang="zh-CN" sz="2800" b="1" i="1" dirty="0"/>
              <a:t>原始尺寸显示</a:t>
            </a:r>
            <a:endParaRPr lang="zh-CN" altLang="zh-CN" sz="2800" dirty="0"/>
          </a:p>
          <a:p>
            <a:r>
              <a:rPr lang="en-US" altLang="zh-CN" sz="2800" b="1" i="1" dirty="0"/>
              <a:t> </a:t>
            </a:r>
            <a:r>
              <a:rPr lang="en-US" altLang="zh-CN" sz="2800" b="1" i="1" dirty="0" smtClean="0"/>
              <a:t> {  CDC </a:t>
            </a:r>
            <a:r>
              <a:rPr lang="en-US" altLang="zh-CN" sz="2800" b="1" i="1" dirty="0" err="1"/>
              <a:t>memdc</a:t>
            </a:r>
            <a:r>
              <a:rPr lang="en-US" altLang="zh-CN" sz="2800" b="1" i="1" dirty="0"/>
              <a:t>;				// </a:t>
            </a:r>
            <a:r>
              <a:rPr lang="zh-CN" altLang="zh-CN" sz="2800" b="1" i="1" dirty="0"/>
              <a:t>创建内存</a:t>
            </a:r>
            <a:r>
              <a:rPr lang="en-US" altLang="zh-CN" sz="2800" b="1" i="1" dirty="0"/>
              <a:t>DC</a:t>
            </a:r>
            <a:endParaRPr lang="zh-CN" altLang="zh-CN" sz="2800" dirty="0"/>
          </a:p>
          <a:p>
            <a:r>
              <a:rPr lang="en-US" altLang="zh-CN" sz="2800" b="1" i="1" dirty="0" smtClean="0"/>
              <a:t>     </a:t>
            </a:r>
            <a:r>
              <a:rPr lang="en-US" altLang="zh-CN" sz="2800" b="1" i="1" dirty="0" err="1" smtClean="0"/>
              <a:t>memdc.CreateCompatibleDC</a:t>
            </a:r>
            <a:r>
              <a:rPr lang="en-US" altLang="zh-CN" sz="2800" b="1" i="1" dirty="0" smtClean="0"/>
              <a:t>(</a:t>
            </a:r>
            <a:r>
              <a:rPr lang="en-US" altLang="zh-CN" sz="2800" b="1" i="1" dirty="0" err="1" smtClean="0"/>
              <a:t>pDC</a:t>
            </a:r>
            <a:r>
              <a:rPr lang="en-US" altLang="zh-CN" sz="2800" b="1" i="1" dirty="0" smtClean="0"/>
              <a:t>);</a:t>
            </a:r>
            <a:r>
              <a:rPr lang="en-US" altLang="zh-CN" sz="2800" b="1" i="1" dirty="0"/>
              <a:t>	</a:t>
            </a:r>
          </a:p>
          <a:p>
            <a:r>
              <a:rPr lang="en-US" altLang="zh-CN" sz="2800" b="1" i="1" dirty="0"/>
              <a:t> </a:t>
            </a:r>
            <a:r>
              <a:rPr lang="en-US" altLang="zh-CN" sz="2800" b="1" i="1" dirty="0" smtClean="0"/>
              <a:t>    </a:t>
            </a:r>
            <a:r>
              <a:rPr lang="en-US" altLang="zh-CN" sz="2800" b="1" i="1" dirty="0" err="1" smtClean="0"/>
              <a:t>CBitmap</a:t>
            </a:r>
            <a:r>
              <a:rPr lang="en-US" altLang="zh-CN" sz="2800" b="1" i="1" dirty="0" smtClean="0"/>
              <a:t> </a:t>
            </a:r>
            <a:r>
              <a:rPr lang="en-US" altLang="zh-CN" sz="2800" b="1" i="1" dirty="0"/>
              <a:t>bmp; 				// </a:t>
            </a:r>
            <a:r>
              <a:rPr lang="zh-CN" altLang="zh-CN" sz="2800" b="1" i="1" dirty="0"/>
              <a:t>创建位图</a:t>
            </a:r>
            <a:endParaRPr lang="zh-CN" altLang="zh-CN" sz="2800" dirty="0"/>
          </a:p>
          <a:p>
            <a:r>
              <a:rPr lang="en-US" altLang="zh-CN" sz="2800" b="1" i="1" dirty="0" smtClean="0"/>
              <a:t>     </a:t>
            </a:r>
            <a:r>
              <a:rPr lang="en-US" altLang="zh-CN" sz="2800" b="1" i="1" dirty="0" err="1" smtClean="0"/>
              <a:t>bmp.CreateCompatibleBitmap</a:t>
            </a:r>
            <a:r>
              <a:rPr lang="en-US" altLang="zh-CN" sz="2800" b="1" i="1" dirty="0" smtClean="0"/>
              <a:t>(</a:t>
            </a:r>
            <a:r>
              <a:rPr lang="en-US" altLang="zh-CN" sz="2800" b="1" i="1" dirty="0" err="1" smtClean="0"/>
              <a:t>pDC</a:t>
            </a:r>
            <a:r>
              <a:rPr lang="en-US" altLang="zh-CN" sz="2800" b="1" i="1" dirty="0"/>
              <a:t>, </a:t>
            </a:r>
            <a:r>
              <a:rPr lang="en-US" altLang="zh-CN" sz="2800" b="1" i="1" dirty="0" err="1"/>
              <a:t>nWidth</a:t>
            </a:r>
            <a:r>
              <a:rPr lang="en-US" altLang="zh-CN" sz="2800" b="1" i="1" dirty="0"/>
              <a:t>, </a:t>
            </a:r>
            <a:r>
              <a:rPr lang="en-US" altLang="zh-CN" sz="2800" b="1" i="1" dirty="0" err="1"/>
              <a:t>nHeight</a:t>
            </a:r>
            <a:r>
              <a:rPr lang="en-US" altLang="zh-CN" sz="2800" b="1" i="1" dirty="0"/>
              <a:t>);</a:t>
            </a:r>
            <a:endParaRPr lang="zh-CN" altLang="zh-CN" sz="2800" dirty="0"/>
          </a:p>
          <a:p>
            <a:r>
              <a:rPr lang="en-US" altLang="zh-CN" sz="2800" b="1" i="1" dirty="0" smtClean="0"/>
              <a:t>     </a:t>
            </a:r>
            <a:r>
              <a:rPr lang="en-US" altLang="zh-CN" sz="2800" b="1" i="1" dirty="0" err="1" smtClean="0"/>
              <a:t>memdc.SelectObject</a:t>
            </a:r>
            <a:r>
              <a:rPr lang="en-US" altLang="zh-CN" sz="2800" b="1" i="1" dirty="0" smtClean="0"/>
              <a:t>(bmp</a:t>
            </a:r>
            <a:r>
              <a:rPr lang="en-US" altLang="zh-CN" sz="2800" b="1" i="1" dirty="0"/>
              <a:t>); 	// </a:t>
            </a:r>
            <a:r>
              <a:rPr lang="zh-CN" altLang="zh-CN" sz="2800" b="1" i="1" dirty="0"/>
              <a:t>将位图选入内存</a:t>
            </a:r>
            <a:r>
              <a:rPr lang="en-US" altLang="zh-CN" sz="2800" b="1" i="1" dirty="0"/>
              <a:t>DC</a:t>
            </a:r>
            <a:endParaRPr lang="zh-CN" altLang="zh-CN" sz="2800" dirty="0"/>
          </a:p>
          <a:p>
            <a:r>
              <a:rPr lang="en-US" altLang="zh-CN" b="1" i="1" dirty="0" smtClean="0">
                <a:solidFill>
                  <a:srgbClr val="00FF00"/>
                </a:solidFill>
              </a:rPr>
              <a:t>     </a:t>
            </a:r>
            <a:r>
              <a:rPr lang="en-US" altLang="zh-CN" b="1" i="1" dirty="0" err="1" smtClean="0">
                <a:solidFill>
                  <a:srgbClr val="00FF00"/>
                </a:solidFill>
              </a:rPr>
              <a:t>m_pPicture</a:t>
            </a:r>
            <a:r>
              <a:rPr lang="en-US" altLang="zh-CN" b="1" i="1" dirty="0" smtClean="0">
                <a:solidFill>
                  <a:srgbClr val="00FF00"/>
                </a:solidFill>
              </a:rPr>
              <a:t>-</a:t>
            </a:r>
            <a:r>
              <a:rPr lang="en-US" altLang="zh-CN" b="1" i="1" dirty="0">
                <a:solidFill>
                  <a:srgbClr val="00FF00"/>
                </a:solidFill>
              </a:rPr>
              <a:t>&gt;</a:t>
            </a:r>
            <a:r>
              <a:rPr lang="en-US" altLang="zh-CN" b="1" i="1" dirty="0">
                <a:solidFill>
                  <a:srgbClr val="FFCCFF"/>
                </a:solidFill>
              </a:rPr>
              <a:t>Render</a:t>
            </a:r>
            <a:r>
              <a:rPr lang="en-US" altLang="zh-CN" b="1" i="1" dirty="0">
                <a:solidFill>
                  <a:srgbClr val="00FF00"/>
                </a:solidFill>
              </a:rPr>
              <a:t>(</a:t>
            </a:r>
            <a:r>
              <a:rPr lang="en-US" altLang="zh-CN" b="1" i="1" dirty="0" err="1">
                <a:solidFill>
                  <a:srgbClr val="00FF00"/>
                </a:solidFill>
              </a:rPr>
              <a:t>memdc.GetSafeHdc</a:t>
            </a:r>
            <a:r>
              <a:rPr lang="en-US" altLang="zh-CN" b="1" i="1" dirty="0">
                <a:solidFill>
                  <a:srgbClr val="00FF00"/>
                </a:solidFill>
              </a:rPr>
              <a:t>(), 0, 0, </a:t>
            </a:r>
            <a:r>
              <a:rPr lang="en-US" altLang="zh-CN" b="1" i="1" dirty="0" err="1">
                <a:solidFill>
                  <a:srgbClr val="00FF00"/>
                </a:solidFill>
              </a:rPr>
              <a:t>nWidth</a:t>
            </a:r>
            <a:r>
              <a:rPr lang="en-US" altLang="zh-CN" b="1" i="1" dirty="0">
                <a:solidFill>
                  <a:srgbClr val="00FF00"/>
                </a:solidFill>
              </a:rPr>
              <a:t>,</a:t>
            </a:r>
            <a:endParaRPr lang="en-US" altLang="zh-CN" b="1" i="1" dirty="0" smtClean="0">
              <a:solidFill>
                <a:srgbClr val="00FF00"/>
              </a:solidFill>
            </a:endParaRPr>
          </a:p>
          <a:p>
            <a:r>
              <a:rPr lang="en-US" altLang="zh-CN" b="1" i="1" dirty="0">
                <a:solidFill>
                  <a:srgbClr val="00FF00"/>
                </a:solidFill>
              </a:rPr>
              <a:t>	</a:t>
            </a:r>
            <a:r>
              <a:rPr lang="en-US" altLang="zh-CN" b="1" i="1" dirty="0" smtClean="0">
                <a:solidFill>
                  <a:srgbClr val="00FF00"/>
                </a:solidFill>
              </a:rPr>
              <a:t>	</a:t>
            </a:r>
            <a:r>
              <a:rPr lang="en-US" altLang="zh-CN" b="1" i="1" dirty="0" err="1" smtClean="0">
                <a:solidFill>
                  <a:srgbClr val="00FF00"/>
                </a:solidFill>
              </a:rPr>
              <a:t>nHeight</a:t>
            </a:r>
            <a:r>
              <a:rPr lang="en-US" altLang="zh-CN" b="1" i="1" dirty="0">
                <a:solidFill>
                  <a:srgbClr val="00FF00"/>
                </a:solidFill>
              </a:rPr>
              <a:t>, 0, </a:t>
            </a:r>
            <a:r>
              <a:rPr lang="en-US" altLang="zh-CN" b="1" i="1" dirty="0" err="1" smtClean="0">
                <a:solidFill>
                  <a:srgbClr val="00FF00"/>
                </a:solidFill>
              </a:rPr>
              <a:t>hmHeight</a:t>
            </a:r>
            <a:r>
              <a:rPr lang="en-US" altLang="zh-CN" b="1" i="1" dirty="0">
                <a:solidFill>
                  <a:srgbClr val="00FF00"/>
                </a:solidFill>
              </a:rPr>
              <a:t>, </a:t>
            </a:r>
            <a:r>
              <a:rPr lang="en-US" altLang="zh-CN" b="1" i="1" dirty="0" err="1">
                <a:solidFill>
                  <a:srgbClr val="00FF00"/>
                </a:solidFill>
              </a:rPr>
              <a:t>hmWidth</a:t>
            </a:r>
            <a:r>
              <a:rPr lang="en-US" altLang="zh-CN" b="1" i="1" dirty="0">
                <a:solidFill>
                  <a:srgbClr val="00FF00"/>
                </a:solidFill>
              </a:rPr>
              <a:t>, -</a:t>
            </a:r>
            <a:r>
              <a:rPr lang="en-US" altLang="zh-CN" b="1" i="1" dirty="0" err="1">
                <a:solidFill>
                  <a:srgbClr val="00FF00"/>
                </a:solidFill>
              </a:rPr>
              <a:t>hmHeight</a:t>
            </a:r>
            <a:r>
              <a:rPr lang="en-US" altLang="zh-CN" b="1" i="1" dirty="0">
                <a:solidFill>
                  <a:srgbClr val="00FF00"/>
                </a:solidFill>
              </a:rPr>
              <a:t>, &amp;</a:t>
            </a:r>
            <a:r>
              <a:rPr lang="en-US" altLang="zh-CN" b="1" i="1" dirty="0" err="1">
                <a:solidFill>
                  <a:srgbClr val="00FF00"/>
                </a:solidFill>
              </a:rPr>
              <a:t>rc</a:t>
            </a:r>
            <a:r>
              <a:rPr lang="en-US" altLang="zh-CN" b="1" i="1" dirty="0">
                <a:solidFill>
                  <a:srgbClr val="00FF00"/>
                </a:solidFill>
              </a:rPr>
              <a:t>); </a:t>
            </a:r>
            <a:endParaRPr lang="zh-CN" altLang="zh-CN" dirty="0">
              <a:solidFill>
                <a:srgbClr val="00FF00"/>
              </a:solidFill>
            </a:endParaRPr>
          </a:p>
          <a:p>
            <a:r>
              <a:rPr lang="en-US" altLang="zh-CN" sz="2800" b="1" i="1" dirty="0">
                <a:solidFill>
                  <a:srgbClr val="00FF00"/>
                </a:solidFill>
              </a:rPr>
              <a:t>	 </a:t>
            </a:r>
            <a:r>
              <a:rPr lang="en-US" altLang="zh-CN" sz="2800" b="1" i="1" dirty="0" smtClean="0">
                <a:solidFill>
                  <a:srgbClr val="00FF00"/>
                </a:solidFill>
              </a:rPr>
              <a:t>	//</a:t>
            </a:r>
            <a:r>
              <a:rPr lang="zh-CN" altLang="zh-CN" sz="2800" b="1" i="1" dirty="0">
                <a:solidFill>
                  <a:srgbClr val="00FF00"/>
                </a:solidFill>
              </a:rPr>
              <a:t>将图片以原始尺寸绘制到内存</a:t>
            </a:r>
            <a:r>
              <a:rPr lang="en-US" altLang="zh-CN" sz="2800" b="1" i="1" dirty="0">
                <a:solidFill>
                  <a:srgbClr val="00FF00"/>
                </a:solidFill>
              </a:rPr>
              <a:t>DC</a:t>
            </a:r>
            <a:r>
              <a:rPr lang="zh-CN" altLang="zh-CN" sz="2800" b="1" i="1" dirty="0">
                <a:solidFill>
                  <a:srgbClr val="00FF00"/>
                </a:solidFill>
              </a:rPr>
              <a:t>中</a:t>
            </a:r>
            <a:endParaRPr lang="zh-CN" altLang="zh-CN" sz="2800" dirty="0">
              <a:solidFill>
                <a:srgbClr val="00FF00"/>
              </a:solidFill>
            </a:endParaRPr>
          </a:p>
          <a:p>
            <a:r>
              <a:rPr lang="en-US" altLang="zh-CN" sz="2800" b="1" i="1" dirty="0"/>
              <a:t> </a:t>
            </a:r>
            <a:r>
              <a:rPr lang="en-US" altLang="zh-CN" sz="2800" b="1" i="1" dirty="0" smtClean="0"/>
              <a:t>   </a:t>
            </a:r>
            <a:r>
              <a:rPr lang="en-US" altLang="zh-CN" sz="2800" b="1" i="1" dirty="0" err="1" smtClean="0"/>
              <a:t>pDC</a:t>
            </a:r>
            <a:r>
              <a:rPr lang="en-US" altLang="zh-CN" sz="2800" b="1" i="1" dirty="0" smtClean="0"/>
              <a:t>-</a:t>
            </a:r>
            <a:r>
              <a:rPr lang="en-US" altLang="zh-CN" b="1" i="1" dirty="0"/>
              <a:t>&gt;</a:t>
            </a:r>
            <a:r>
              <a:rPr lang="en-US" altLang="zh-CN" b="1" i="1" dirty="0" err="1"/>
              <a:t>StretchBlt</a:t>
            </a:r>
            <a:r>
              <a:rPr lang="en-US" altLang="zh-CN" b="1" i="1" dirty="0"/>
              <a:t>(0,0,nWidth,nHeight,&amp;memdc,0,0,nWidth</a:t>
            </a:r>
            <a:r>
              <a:rPr lang="en-US" altLang="zh-CN" b="1" i="1" dirty="0" smtClean="0"/>
              <a:t>,</a:t>
            </a:r>
          </a:p>
          <a:p>
            <a:r>
              <a:rPr lang="en-US" altLang="zh-CN" b="1" i="1" dirty="0"/>
              <a:t>	</a:t>
            </a:r>
            <a:r>
              <a:rPr lang="en-US" altLang="zh-CN" b="1" i="1" dirty="0" err="1" smtClean="0"/>
              <a:t>nHeight,SRCCOPY</a:t>
            </a:r>
            <a:r>
              <a:rPr lang="en-US" altLang="zh-CN" b="1" i="1" dirty="0" smtClean="0"/>
              <a:t>);  	// </a:t>
            </a:r>
            <a:r>
              <a:rPr lang="zh-CN" altLang="zh-CN" b="1" i="1" dirty="0"/>
              <a:t>从内存</a:t>
            </a:r>
            <a:r>
              <a:rPr lang="en-US" altLang="zh-CN" b="1" i="1" dirty="0"/>
              <a:t>DC</a:t>
            </a:r>
            <a:r>
              <a:rPr lang="zh-CN" altLang="zh-CN" b="1" i="1" dirty="0"/>
              <a:t>缩放拷贝到显示</a:t>
            </a:r>
            <a:r>
              <a:rPr lang="en-US" altLang="zh-CN" b="1" i="1" dirty="0"/>
              <a:t>DC</a:t>
            </a:r>
            <a:endParaRPr lang="zh-CN" altLang="zh-CN" dirty="0"/>
          </a:p>
          <a:p>
            <a:r>
              <a:rPr lang="en-US" altLang="zh-CN" sz="2800" b="1" i="1" dirty="0"/>
              <a:t> </a:t>
            </a:r>
            <a:r>
              <a:rPr lang="en-US" altLang="zh-CN" sz="2800" b="1" i="1" dirty="0" smtClean="0"/>
              <a:t>}</a:t>
            </a:r>
            <a:endParaRPr lang="zh-CN" altLang="zh-CN" sz="2800" dirty="0"/>
          </a:p>
        </p:txBody>
      </p:sp>
    </p:spTree>
    <p:extLst>
      <p:ext uri="{BB962C8B-B14F-4D97-AF65-F5344CB8AC3E}">
        <p14:creationId xmlns:p14="http://schemas.microsoft.com/office/powerpoint/2010/main" val="18502675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51262" y="44624"/>
            <a:ext cx="9047027" cy="6740307"/>
          </a:xfrm>
          <a:prstGeom prst="rect">
            <a:avLst/>
          </a:prstGeom>
          <a:noFill/>
        </p:spPr>
        <p:txBody>
          <a:bodyPr wrap="square" rtlCol="0">
            <a:spAutoFit/>
          </a:bodyPr>
          <a:lstStyle/>
          <a:p>
            <a:r>
              <a:rPr lang="en-US" altLang="zh-CN" b="1" dirty="0"/>
              <a:t>HRESULT   </a:t>
            </a:r>
            <a:r>
              <a:rPr lang="en-US" altLang="zh-CN" b="1" dirty="0" smtClean="0"/>
              <a:t>Render</a:t>
            </a:r>
          </a:p>
          <a:p>
            <a:r>
              <a:rPr lang="en-US" altLang="zh-CN" b="1" dirty="0" smtClean="0"/>
              <a:t>(</a:t>
            </a:r>
            <a:r>
              <a:rPr lang="en-US" altLang="zh-CN" b="1" dirty="0"/>
              <a:t>   </a:t>
            </a:r>
            <a:r>
              <a:rPr lang="en-US" altLang="zh-CN" b="1" dirty="0" smtClean="0"/>
              <a:t>HDC</a:t>
            </a:r>
            <a:r>
              <a:rPr lang="en-US" altLang="zh-CN" b="1" dirty="0"/>
              <a:t>   </a:t>
            </a:r>
            <a:r>
              <a:rPr lang="en-US" altLang="zh-CN" b="1" dirty="0" err="1"/>
              <a:t>hdc</a:t>
            </a:r>
            <a:r>
              <a:rPr lang="en-US" altLang="zh-CN" b="1" dirty="0"/>
              <a:t>,   //</a:t>
            </a:r>
            <a:r>
              <a:rPr lang="zh-CN" altLang="en-US" b="1" dirty="0"/>
              <a:t>渲染图像用的设备环境句柄   </a:t>
            </a:r>
            <a:br>
              <a:rPr lang="zh-CN" altLang="en-US" b="1" dirty="0"/>
            </a:br>
            <a:r>
              <a:rPr lang="en-US" altLang="zh-CN" b="1" dirty="0"/>
              <a:t>long   x,   //</a:t>
            </a:r>
            <a:r>
              <a:rPr lang="zh-CN" altLang="en-US" b="1" dirty="0"/>
              <a:t>在</a:t>
            </a:r>
            <a:r>
              <a:rPr lang="en-US" altLang="zh-CN" b="1" dirty="0" err="1"/>
              <a:t>hdc</a:t>
            </a:r>
            <a:r>
              <a:rPr lang="zh-CN" altLang="en-US" b="1" dirty="0"/>
              <a:t>上的水平坐标   </a:t>
            </a:r>
            <a:br>
              <a:rPr lang="zh-CN" altLang="en-US" b="1" dirty="0"/>
            </a:br>
            <a:r>
              <a:rPr lang="en-US" altLang="zh-CN" b="1" dirty="0"/>
              <a:t>long   y,   //</a:t>
            </a:r>
            <a:r>
              <a:rPr lang="zh-CN" altLang="en-US" b="1" dirty="0"/>
              <a:t>在</a:t>
            </a:r>
            <a:r>
              <a:rPr lang="en-US" altLang="zh-CN" b="1" dirty="0" err="1"/>
              <a:t>hdc</a:t>
            </a:r>
            <a:r>
              <a:rPr lang="zh-CN" altLang="en-US" b="1" dirty="0"/>
              <a:t>上的垂直坐标   </a:t>
            </a:r>
            <a:br>
              <a:rPr lang="zh-CN" altLang="en-US" b="1" dirty="0"/>
            </a:br>
            <a:r>
              <a:rPr lang="en-US" altLang="zh-CN" b="1" dirty="0"/>
              <a:t>long   cx,   //</a:t>
            </a:r>
            <a:r>
              <a:rPr lang="zh-CN" altLang="en-US" b="1" dirty="0"/>
              <a:t>图像宽度   </a:t>
            </a:r>
            <a:br>
              <a:rPr lang="zh-CN" altLang="en-US" b="1" dirty="0"/>
            </a:br>
            <a:r>
              <a:rPr lang="en-US" altLang="zh-CN" b="1" dirty="0"/>
              <a:t>long   cy,   //</a:t>
            </a:r>
            <a:r>
              <a:rPr lang="zh-CN" altLang="en-US" b="1" dirty="0"/>
              <a:t>图像高度   </a:t>
            </a:r>
            <a:br>
              <a:rPr lang="zh-CN" altLang="en-US" b="1" dirty="0"/>
            </a:br>
            <a:r>
              <a:rPr lang="en-US" altLang="zh-CN" b="1" dirty="0"/>
              <a:t>OLE_XPOS_HIMETRIC   </a:t>
            </a:r>
            <a:r>
              <a:rPr lang="en-US" altLang="zh-CN" b="1" dirty="0" err="1"/>
              <a:t>xSrc</a:t>
            </a:r>
            <a:r>
              <a:rPr lang="en-US" altLang="zh-CN" b="1" dirty="0"/>
              <a:t>,   //</a:t>
            </a:r>
            <a:r>
              <a:rPr lang="zh-CN" altLang="en-US" b="1" dirty="0"/>
              <a:t>在源图像上的水平偏移   </a:t>
            </a:r>
            <a:br>
              <a:rPr lang="zh-CN" altLang="en-US" b="1" dirty="0"/>
            </a:br>
            <a:r>
              <a:rPr lang="en-US" altLang="zh-CN" b="1" dirty="0"/>
              <a:t>OLE_YPOS_HIMETRIC   </a:t>
            </a:r>
            <a:r>
              <a:rPr lang="en-US" altLang="zh-CN" b="1" dirty="0" err="1"/>
              <a:t>ySrc</a:t>
            </a:r>
            <a:r>
              <a:rPr lang="en-US" altLang="zh-CN" b="1" dirty="0"/>
              <a:t>,   //</a:t>
            </a:r>
            <a:r>
              <a:rPr lang="zh-CN" altLang="en-US" b="1" dirty="0"/>
              <a:t>在源图像上的垂直偏移   </a:t>
            </a:r>
            <a:br>
              <a:rPr lang="zh-CN" altLang="en-US" b="1" dirty="0"/>
            </a:br>
            <a:r>
              <a:rPr lang="en-US" altLang="zh-CN" b="1" dirty="0"/>
              <a:t>OLE_XSIZE_HIMETRIC   </a:t>
            </a:r>
            <a:r>
              <a:rPr lang="en-US" altLang="zh-CN" b="1" dirty="0" err="1"/>
              <a:t>cxSrc</a:t>
            </a:r>
            <a:r>
              <a:rPr lang="en-US" altLang="zh-CN" b="1" dirty="0"/>
              <a:t>,//</a:t>
            </a:r>
            <a:r>
              <a:rPr lang="zh-CN" altLang="en-US" b="1" dirty="0"/>
              <a:t>在源图像上水平拷贝的数量   </a:t>
            </a:r>
            <a:br>
              <a:rPr lang="zh-CN" altLang="en-US" b="1" dirty="0"/>
            </a:br>
            <a:r>
              <a:rPr lang="en-US" altLang="zh-CN" b="1" dirty="0"/>
              <a:t>OLE_YSIZE_HIMETRIC   </a:t>
            </a:r>
            <a:r>
              <a:rPr lang="en-US" altLang="zh-CN" b="1" dirty="0" err="1"/>
              <a:t>cySrc</a:t>
            </a:r>
            <a:r>
              <a:rPr lang="en-US" altLang="zh-CN" b="1" dirty="0"/>
              <a:t>,//</a:t>
            </a:r>
            <a:r>
              <a:rPr lang="zh-CN" altLang="en-US" b="1" dirty="0"/>
              <a:t>在源图像上垂直拷贝的数量   </a:t>
            </a:r>
            <a:br>
              <a:rPr lang="zh-CN" altLang="en-US" b="1" dirty="0"/>
            </a:br>
            <a:r>
              <a:rPr lang="en-US" altLang="zh-CN" b="1" dirty="0"/>
              <a:t>LPCRECT   </a:t>
            </a:r>
            <a:r>
              <a:rPr lang="en-US" altLang="zh-CN" b="1" dirty="0" err="1"/>
              <a:t>prcWBounds</a:t>
            </a:r>
            <a:r>
              <a:rPr lang="en-US" altLang="zh-CN" b="1" dirty="0"/>
              <a:t>   //</a:t>
            </a:r>
            <a:r>
              <a:rPr lang="zh-CN" altLang="en-US" b="1" dirty="0"/>
              <a:t>指向目标图元设备环境句柄的</a:t>
            </a:r>
            <a:r>
              <a:rPr lang="zh-CN" altLang="en-US" b="1" dirty="0" smtClean="0"/>
              <a:t>指针</a:t>
            </a:r>
            <a:endParaRPr lang="en-US" altLang="zh-CN" b="1" dirty="0" smtClean="0"/>
          </a:p>
          <a:p>
            <a:r>
              <a:rPr lang="en-US" altLang="zh-CN" b="1" dirty="0" smtClean="0"/>
              <a:t>);</a:t>
            </a:r>
            <a:r>
              <a:rPr lang="en-US" altLang="zh-CN" b="1" dirty="0"/>
              <a:t>   </a:t>
            </a:r>
            <a:endParaRPr lang="en-US" altLang="zh-CN" b="1" dirty="0" smtClean="0"/>
          </a:p>
          <a:p>
            <a:r>
              <a:rPr lang="en-US" altLang="zh-CN" b="1" dirty="0" smtClean="0">
                <a:solidFill>
                  <a:srgbClr val="FFCCFF"/>
                </a:solidFill>
                <a:latin typeface="Arial Narrow" panose="020B0606020202030204" pitchFamily="34" charset="0"/>
              </a:rPr>
              <a:t>-</a:t>
            </a:r>
            <a:r>
              <a:rPr lang="en-US" altLang="zh-CN" b="1" dirty="0" err="1" smtClean="0">
                <a:solidFill>
                  <a:srgbClr val="FFCCFF"/>
                </a:solidFill>
                <a:latin typeface="Arial Narrow" panose="020B0606020202030204" pitchFamily="34" charset="0"/>
              </a:rPr>
              <a:t>hmHeight</a:t>
            </a:r>
            <a:r>
              <a:rPr lang="zh-CN" altLang="en-US" b="1" dirty="0" smtClean="0">
                <a:solidFill>
                  <a:srgbClr val="FFCCFF"/>
                </a:solidFill>
                <a:latin typeface="Arial Narrow" panose="020B0606020202030204" pitchFamily="34" charset="0"/>
              </a:rPr>
              <a:t>：为什么用负值？</a:t>
            </a:r>
            <a:r>
              <a:rPr lang="zh-CN" altLang="en-US" b="1" dirty="0">
                <a:solidFill>
                  <a:srgbClr val="FFCCFF"/>
                </a:solidFill>
                <a:latin typeface="Arial Narrow" panose="020B0606020202030204" pitchFamily="34" charset="0"/>
              </a:rPr>
              <a:t>这个和位图的格式有关，位图文件中最开始的像素数据不是图像左上角这个像素，而是图像中最后一行最左边像素点的数据。图片显示时和图片的存储格式是相反的，所以位图文件中最开始的像素数据不是左上角的那个像素。</a:t>
            </a:r>
            <a:br>
              <a:rPr lang="zh-CN" altLang="en-US" b="1" dirty="0">
                <a:solidFill>
                  <a:srgbClr val="FFCCFF"/>
                </a:solidFill>
                <a:latin typeface="Arial Narrow" panose="020B0606020202030204" pitchFamily="34" charset="0"/>
              </a:rPr>
            </a:br>
            <a:r>
              <a:rPr lang="zh-CN" altLang="en-US" b="1" dirty="0">
                <a:solidFill>
                  <a:srgbClr val="FFCCFF"/>
                </a:solidFill>
                <a:latin typeface="Arial Narrow" panose="020B0606020202030204" pitchFamily="34" charset="0"/>
              </a:rPr>
              <a:t>所以左顶点是（</a:t>
            </a:r>
            <a:r>
              <a:rPr lang="en-US" altLang="zh-CN" b="1" dirty="0">
                <a:solidFill>
                  <a:srgbClr val="FFCCFF"/>
                </a:solidFill>
                <a:latin typeface="Arial Narrow" panose="020B0606020202030204" pitchFamily="34" charset="0"/>
              </a:rPr>
              <a:t>0,hmHeight</a:t>
            </a:r>
            <a:r>
              <a:rPr lang="zh-CN" altLang="en-US" b="1" dirty="0" smtClean="0">
                <a:solidFill>
                  <a:srgbClr val="FFCCFF"/>
                </a:solidFill>
                <a:latin typeface="Arial Narrow" panose="020B0606020202030204" pitchFamily="34" charset="0"/>
              </a:rPr>
              <a:t>）</a:t>
            </a:r>
            <a:r>
              <a:rPr lang="en-US" altLang="zh-CN" b="1" dirty="0" smtClean="0">
                <a:solidFill>
                  <a:srgbClr val="FFCCFF"/>
                </a:solidFill>
                <a:latin typeface="Arial Narrow" panose="020B0606020202030204" pitchFamily="34" charset="0"/>
              </a:rPr>
              <a:t>-</a:t>
            </a:r>
            <a:r>
              <a:rPr lang="en-US" altLang="zh-CN" b="1" dirty="0" err="1">
                <a:solidFill>
                  <a:srgbClr val="FFCCFF"/>
                </a:solidFill>
                <a:latin typeface="Arial Narrow" panose="020B0606020202030204" pitchFamily="34" charset="0"/>
              </a:rPr>
              <a:t>hmHeight</a:t>
            </a:r>
            <a:r>
              <a:rPr lang="zh-CN" altLang="en-US" b="1" dirty="0">
                <a:solidFill>
                  <a:srgbClr val="FFCCFF"/>
                </a:solidFill>
                <a:latin typeface="Arial Narrow" panose="020B0606020202030204" pitchFamily="34" charset="0"/>
              </a:rPr>
              <a:t>是负数，表示从最后一行读取，并显示在第一行。</a:t>
            </a:r>
          </a:p>
        </p:txBody>
      </p:sp>
    </p:spTree>
    <p:extLst>
      <p:ext uri="{BB962C8B-B14F-4D97-AF65-F5344CB8AC3E}">
        <p14:creationId xmlns:p14="http://schemas.microsoft.com/office/powerpoint/2010/main" val="34843057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8559" y="3166872"/>
            <a:ext cx="4929281" cy="3497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灯片编号占位符 5"/>
          <p:cNvSpPr>
            <a:spLocks noGrp="1"/>
          </p:cNvSpPr>
          <p:nvPr>
            <p:ph type="sldNum" sz="quarter" idx="12"/>
          </p:nvPr>
        </p:nvSpPr>
        <p:spPr/>
        <p:txBody>
          <a:bodyPr/>
          <a:lstStyle/>
          <a:p>
            <a:fld id="{A69138D0-89F4-4060-B382-FEFFB3534C0E}" type="slidenum">
              <a:rPr lang="en-US" altLang="zh-CN"/>
              <a:pPr/>
              <a:t>4</a:t>
            </a:fld>
            <a:endParaRPr lang="en-US" altLang="zh-CN"/>
          </a:p>
        </p:txBody>
      </p:sp>
      <p:sp>
        <p:nvSpPr>
          <p:cNvPr id="5122" name="Rectangle 2"/>
          <p:cNvSpPr>
            <a:spLocks noGrp="1" noChangeArrowheads="1"/>
          </p:cNvSpPr>
          <p:nvPr>
            <p:ph type="title"/>
          </p:nvPr>
        </p:nvSpPr>
        <p:spPr>
          <a:xfrm>
            <a:off x="685800" y="152400"/>
            <a:ext cx="7772400" cy="685800"/>
          </a:xfrm>
        </p:spPr>
        <p:txBody>
          <a:bodyPr/>
          <a:lstStyle/>
          <a:p>
            <a:r>
              <a:rPr lang="en-US" altLang="zh-CN" b="1" dirty="0" smtClean="0"/>
              <a:t>11.1.1 </a:t>
            </a:r>
            <a:r>
              <a:rPr lang="zh-CN" altLang="en-US" b="1" dirty="0">
                <a:latin typeface="宋体" panose="02010600030101010101" pitchFamily="2" charset="-122"/>
              </a:rPr>
              <a:t>一个简单的应用实例</a:t>
            </a:r>
            <a:r>
              <a:rPr lang="zh-CN" altLang="en-US" b="1" dirty="0"/>
              <a:t> </a:t>
            </a:r>
          </a:p>
        </p:txBody>
      </p:sp>
      <p:sp>
        <p:nvSpPr>
          <p:cNvPr id="5123" name="Rectangle 3"/>
          <p:cNvSpPr>
            <a:spLocks noGrp="1" noChangeArrowheads="1"/>
          </p:cNvSpPr>
          <p:nvPr>
            <p:ph type="body" idx="1"/>
          </p:nvPr>
        </p:nvSpPr>
        <p:spPr>
          <a:xfrm>
            <a:off x="125506" y="838200"/>
            <a:ext cx="8910990" cy="1066800"/>
          </a:xfrm>
        </p:spPr>
        <p:txBody>
          <a:bodyPr/>
          <a:lstStyle/>
          <a:p>
            <a:pPr>
              <a:buFontTx/>
              <a:buNone/>
            </a:pPr>
            <a:r>
              <a:rPr lang="en-US" altLang="zh-CN" b="1" dirty="0">
                <a:latin typeface="Arial Narrow" panose="020B0606020202030204" pitchFamily="34" charset="0"/>
              </a:rPr>
              <a:t>  【</a:t>
            </a:r>
            <a:r>
              <a:rPr lang="zh-CN" altLang="en-US" b="1" dirty="0">
                <a:latin typeface="Arial Narrow" panose="020B0606020202030204" pitchFamily="34" charset="0"/>
              </a:rPr>
              <a:t>例</a:t>
            </a:r>
            <a:r>
              <a:rPr lang="en-US" altLang="zh-CN" b="1" dirty="0" smtClean="0">
                <a:latin typeface="Arial Narrow" panose="020B0606020202030204" pitchFamily="34" charset="0"/>
              </a:rPr>
              <a:t>11-1</a:t>
            </a:r>
            <a:r>
              <a:rPr lang="en-US" altLang="zh-CN" b="1" dirty="0">
                <a:latin typeface="Arial Narrow" panose="020B0606020202030204" pitchFamily="34" charset="0"/>
              </a:rPr>
              <a:t>】</a:t>
            </a:r>
            <a:r>
              <a:rPr lang="zh-CN" altLang="en-US" b="1" dirty="0">
                <a:latin typeface="Arial Narrow" panose="020B0606020202030204" pitchFamily="34" charset="0"/>
              </a:rPr>
              <a:t>设计一个简单的音频播放程序，程序启动时，</a:t>
            </a:r>
            <a:r>
              <a:rPr lang="zh-CN" altLang="en-US" b="1" dirty="0" smtClean="0">
                <a:latin typeface="Arial Narrow" panose="020B0606020202030204" pitchFamily="34" charset="0"/>
              </a:rPr>
              <a:t>播放</a:t>
            </a:r>
            <a:r>
              <a:rPr lang="en-US" altLang="zh-CN" b="1" dirty="0"/>
              <a:t>c:\\windows\\media\\ring09.wav</a:t>
            </a:r>
            <a:endParaRPr lang="zh-CN" altLang="en-US" b="1" dirty="0">
              <a:latin typeface="Arial Narrow" panose="020B0606020202030204" pitchFamily="34" charset="0"/>
            </a:endParaRPr>
          </a:p>
        </p:txBody>
      </p:sp>
      <p:sp>
        <p:nvSpPr>
          <p:cNvPr id="5124" name="Text Box 4"/>
          <p:cNvSpPr txBox="1">
            <a:spLocks noChangeArrowheads="1"/>
          </p:cNvSpPr>
          <p:nvPr/>
        </p:nvSpPr>
        <p:spPr bwMode="auto">
          <a:xfrm>
            <a:off x="158243" y="1897153"/>
            <a:ext cx="8878253" cy="119109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5000"/>
              </a:lnSpc>
            </a:pPr>
            <a:r>
              <a:rPr lang="en-US" altLang="zh-CN" sz="2800" b="1" dirty="0">
                <a:solidFill>
                  <a:srgbClr val="66FFFF"/>
                </a:solidFill>
                <a:latin typeface="Arial Narrow" panose="020B0606020202030204" pitchFamily="34" charset="0"/>
              </a:rPr>
              <a:t>1.</a:t>
            </a:r>
            <a:r>
              <a:rPr lang="zh-CN" altLang="en-US" sz="2800" b="1" dirty="0">
                <a:latin typeface="Arial Narrow" panose="020B0606020202030204" pitchFamily="34" charset="0"/>
              </a:rPr>
              <a:t>创建工程</a:t>
            </a:r>
            <a:r>
              <a:rPr lang="zh-CN" altLang="en-US" sz="2800" b="1" dirty="0" smtClean="0">
                <a:latin typeface="Arial Narrow" panose="020B0606020202030204" pitchFamily="34" charset="0"/>
              </a:rPr>
              <a:t>文件</a:t>
            </a:r>
            <a:r>
              <a:rPr lang="en-US" altLang="zh-CN" sz="2800" b="1" smtClean="0">
                <a:latin typeface="Arial Narrow" panose="020B0606020202030204" pitchFamily="34" charset="0"/>
              </a:rPr>
              <a:t>11_1</a:t>
            </a:r>
            <a:r>
              <a:rPr lang="zh-CN" altLang="en-US" sz="2800" b="1" dirty="0" smtClean="0">
                <a:latin typeface="Arial Narrow" panose="020B0606020202030204" pitchFamily="34" charset="0"/>
              </a:rPr>
              <a:t>；</a:t>
            </a:r>
            <a:r>
              <a:rPr lang="zh-CN" altLang="en-US" sz="2800" b="1" dirty="0">
                <a:latin typeface="Arial Narrow" panose="020B0606020202030204" pitchFamily="34" charset="0"/>
              </a:rPr>
              <a:t>打开</a:t>
            </a:r>
            <a:r>
              <a:rPr lang="en-US" altLang="zh-CN" sz="2800" b="1" dirty="0" err="1">
                <a:latin typeface="Arial Narrow" panose="020B0606020202030204" pitchFamily="34" charset="0"/>
              </a:rPr>
              <a:t>Stdafx.h</a:t>
            </a:r>
            <a:r>
              <a:rPr lang="zh-CN" altLang="en-US" sz="2800" b="1" dirty="0">
                <a:latin typeface="Arial Narrow" panose="020B0606020202030204" pitchFamily="34" charset="0"/>
              </a:rPr>
              <a:t>文件，在</a:t>
            </a:r>
            <a:r>
              <a:rPr lang="en-US" altLang="zh-CN" sz="2800" b="1" dirty="0">
                <a:latin typeface="Arial Narrow" panose="020B0606020202030204" pitchFamily="34" charset="0"/>
              </a:rPr>
              <a:t>#</a:t>
            </a:r>
            <a:r>
              <a:rPr lang="en-US" altLang="zh-CN" sz="2800" b="1" dirty="0" err="1">
                <a:latin typeface="Arial Narrow" panose="020B0606020202030204" pitchFamily="34" charset="0"/>
              </a:rPr>
              <a:t>ifndef</a:t>
            </a:r>
            <a:r>
              <a:rPr lang="en-US" altLang="zh-CN" sz="2800" b="1" dirty="0">
                <a:latin typeface="Arial Narrow" panose="020B0606020202030204" pitchFamily="34" charset="0"/>
              </a:rPr>
              <a:t> _AFX_NO_AFXCMN_SUPPORT</a:t>
            </a:r>
            <a:r>
              <a:rPr lang="zh-CN" altLang="en-US" sz="2800" b="1" dirty="0">
                <a:latin typeface="Arial Narrow" panose="020B0606020202030204" pitchFamily="34" charset="0"/>
              </a:rPr>
              <a:t>语句的上一行顶头加入语句</a:t>
            </a:r>
            <a:r>
              <a:rPr lang="en-US" altLang="zh-CN" sz="2800" b="1" dirty="0">
                <a:solidFill>
                  <a:srgbClr val="00FF00"/>
                </a:solidFill>
                <a:latin typeface="Arial Narrow" panose="020B0606020202030204" pitchFamily="34" charset="0"/>
              </a:rPr>
              <a:t>#include &lt;</a:t>
            </a:r>
            <a:r>
              <a:rPr lang="en-US" altLang="zh-CN" sz="2800" b="1" dirty="0" err="1">
                <a:solidFill>
                  <a:srgbClr val="00FF00"/>
                </a:solidFill>
                <a:latin typeface="Arial Narrow" panose="020B0606020202030204" pitchFamily="34" charset="0"/>
              </a:rPr>
              <a:t>mmsystem.h</a:t>
            </a:r>
            <a:r>
              <a:rPr lang="en-US" altLang="zh-CN" sz="2800" b="1" dirty="0" smtClean="0">
                <a:solidFill>
                  <a:srgbClr val="00FF00"/>
                </a:solidFill>
                <a:latin typeface="Arial Narrow" panose="020B0606020202030204" pitchFamily="34" charset="0"/>
              </a:rPr>
              <a:t>&gt; </a:t>
            </a:r>
            <a:r>
              <a:rPr lang="zh-CN" altLang="en-US" sz="2800" b="1" dirty="0" smtClean="0">
                <a:solidFill>
                  <a:srgbClr val="00FF00"/>
                </a:solidFill>
                <a:latin typeface="Arial Narrow" panose="020B0606020202030204" pitchFamily="34" charset="0"/>
              </a:rPr>
              <a:t>（</a:t>
            </a:r>
            <a:r>
              <a:rPr lang="zh-CN" altLang="en-US" sz="2800" b="1" dirty="0" smtClean="0">
                <a:solidFill>
                  <a:srgbClr val="66FFFF"/>
                </a:solidFill>
                <a:latin typeface="Arial Narrow" panose="020B0606020202030204" pitchFamily="34" charset="0"/>
              </a:rPr>
              <a:t>这个文件在啥位置？找找看</a:t>
            </a:r>
            <a:r>
              <a:rPr lang="zh-CN" altLang="en-US" sz="2800" b="1" dirty="0" smtClean="0">
                <a:solidFill>
                  <a:srgbClr val="00FF00"/>
                </a:solidFill>
                <a:latin typeface="Arial Narrow" panose="020B0606020202030204" pitchFamily="34" charset="0"/>
              </a:rPr>
              <a:t>）</a:t>
            </a:r>
            <a:endParaRPr lang="en-US" altLang="zh-CN" sz="2800" b="1" dirty="0">
              <a:solidFill>
                <a:srgbClr val="00FF00"/>
              </a:solidFill>
              <a:latin typeface="Arial Narrow" panose="020B0606020202030204" pitchFamily="34" charset="0"/>
            </a:endParaRPr>
          </a:p>
        </p:txBody>
      </p:sp>
      <p:sp>
        <p:nvSpPr>
          <p:cNvPr id="5126" name="Text Box 6"/>
          <p:cNvSpPr txBox="1">
            <a:spLocks noChangeArrowheads="1"/>
          </p:cNvSpPr>
          <p:nvPr/>
        </p:nvSpPr>
        <p:spPr bwMode="auto">
          <a:xfrm>
            <a:off x="158242" y="3187981"/>
            <a:ext cx="3621671" cy="82484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85000"/>
              </a:lnSpc>
            </a:pPr>
            <a:r>
              <a:rPr lang="en-US" altLang="zh-CN" sz="2800" b="1" dirty="0">
                <a:solidFill>
                  <a:srgbClr val="66FFFF"/>
                </a:solidFill>
                <a:latin typeface="Arial Narrow" panose="020B0606020202030204" pitchFamily="34" charset="0"/>
              </a:rPr>
              <a:t>2.</a:t>
            </a:r>
            <a:r>
              <a:rPr lang="zh-CN" altLang="en-US" sz="2800" b="1" dirty="0">
                <a:latin typeface="Arial Narrow" panose="020B0606020202030204" pitchFamily="34" charset="0"/>
              </a:rPr>
              <a:t>将</a:t>
            </a:r>
            <a:r>
              <a:rPr lang="en-US" altLang="zh-CN" sz="2800" b="1" dirty="0">
                <a:latin typeface="Arial Narrow" panose="020B0606020202030204" pitchFamily="34" charset="0"/>
              </a:rPr>
              <a:t>winmm.lib</a:t>
            </a:r>
            <a:r>
              <a:rPr lang="zh-CN" altLang="en-US" sz="2800" b="1" dirty="0">
                <a:latin typeface="Arial Narrow" panose="020B0606020202030204" pitchFamily="34" charset="0"/>
              </a:rPr>
              <a:t>与应用程序链接起来</a:t>
            </a:r>
          </a:p>
        </p:txBody>
      </p:sp>
      <p:sp>
        <p:nvSpPr>
          <p:cNvPr id="5127" name="Text Box 7"/>
          <p:cNvSpPr txBox="1">
            <a:spLocks noChangeArrowheads="1"/>
          </p:cNvSpPr>
          <p:nvPr/>
        </p:nvSpPr>
        <p:spPr bwMode="auto">
          <a:xfrm>
            <a:off x="125506" y="4168862"/>
            <a:ext cx="3654407" cy="212365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b="1" dirty="0">
                <a:solidFill>
                  <a:schemeClr val="bg1"/>
                </a:solidFill>
                <a:latin typeface="Arial Narrow" panose="020B0606020202030204" pitchFamily="34" charset="0"/>
              </a:rPr>
              <a:t>3.</a:t>
            </a:r>
            <a:r>
              <a:rPr lang="zh-CN" altLang="en-US" b="1" dirty="0" smtClean="0">
                <a:solidFill>
                  <a:schemeClr val="bg1"/>
                </a:solidFill>
                <a:latin typeface="Arial Narrow" panose="020B0606020202030204" pitchFamily="34" charset="0"/>
              </a:rPr>
              <a:t>在</a:t>
            </a:r>
            <a:r>
              <a:rPr lang="en-US" altLang="zh-CN" b="1" dirty="0" smtClean="0">
                <a:solidFill>
                  <a:schemeClr val="bg1"/>
                </a:solidFill>
                <a:latin typeface="Arial Narrow" panose="020B0606020202030204" pitchFamily="34" charset="0"/>
              </a:rPr>
              <a:t>11_1Dlg.cpp</a:t>
            </a:r>
            <a:r>
              <a:rPr lang="zh-CN" altLang="en-US" b="1" dirty="0">
                <a:solidFill>
                  <a:schemeClr val="bg1"/>
                </a:solidFill>
                <a:latin typeface="Arial Narrow" panose="020B0606020202030204" pitchFamily="34" charset="0"/>
              </a:rPr>
              <a:t>的</a:t>
            </a:r>
            <a:r>
              <a:rPr lang="en-US" altLang="zh-CN" b="1" dirty="0" err="1">
                <a:solidFill>
                  <a:schemeClr val="bg1"/>
                </a:solidFill>
                <a:latin typeface="Arial Narrow" panose="020B0606020202030204" pitchFamily="34" charset="0"/>
              </a:rPr>
              <a:t>OnInitDialog</a:t>
            </a:r>
            <a:r>
              <a:rPr lang="en-US" altLang="zh-CN" b="1" dirty="0">
                <a:solidFill>
                  <a:schemeClr val="bg1"/>
                </a:solidFill>
                <a:latin typeface="Arial Narrow" panose="020B0606020202030204" pitchFamily="34" charset="0"/>
              </a:rPr>
              <a:t>()</a:t>
            </a:r>
            <a:r>
              <a:rPr lang="zh-CN" altLang="en-US" b="1" dirty="0">
                <a:solidFill>
                  <a:schemeClr val="bg1"/>
                </a:solidFill>
                <a:latin typeface="Arial Narrow" panose="020B0606020202030204" pitchFamily="34" charset="0"/>
              </a:rPr>
              <a:t>函数中的</a:t>
            </a:r>
            <a:r>
              <a:rPr lang="en-US" altLang="zh-CN" b="1" dirty="0">
                <a:solidFill>
                  <a:schemeClr val="bg1"/>
                </a:solidFill>
                <a:latin typeface="Arial Narrow" panose="020B0606020202030204" pitchFamily="34" charset="0"/>
              </a:rPr>
              <a:t>return TRUE</a:t>
            </a:r>
            <a:r>
              <a:rPr lang="zh-CN" altLang="en-US" b="1" dirty="0">
                <a:solidFill>
                  <a:schemeClr val="bg1"/>
                </a:solidFill>
                <a:latin typeface="Arial Narrow" panose="020B0606020202030204" pitchFamily="34" charset="0"/>
              </a:rPr>
              <a:t>之前加上代码： </a:t>
            </a:r>
          </a:p>
          <a:p>
            <a:r>
              <a:rPr lang="en-US" altLang="zh-CN" sz="2000" b="1" dirty="0" err="1">
                <a:solidFill>
                  <a:srgbClr val="002060"/>
                </a:solidFill>
              </a:rPr>
              <a:t>sndPlaySound</a:t>
            </a:r>
            <a:r>
              <a:rPr lang="en-US" altLang="zh-CN" sz="2000" b="1" dirty="0">
                <a:solidFill>
                  <a:srgbClr val="002060"/>
                </a:solidFill>
              </a:rPr>
              <a:t>(</a:t>
            </a:r>
            <a:r>
              <a:rPr lang="en-US" altLang="zh-CN" sz="2000" b="1" dirty="0" err="1">
                <a:solidFill>
                  <a:srgbClr val="002060"/>
                </a:solidFill>
              </a:rPr>
              <a:t>L"c</a:t>
            </a:r>
            <a:r>
              <a:rPr lang="en-US" altLang="zh-CN" sz="2000" b="1" dirty="0">
                <a:solidFill>
                  <a:srgbClr val="002060"/>
                </a:solidFill>
              </a:rPr>
              <a:t>:\\windows\\media\\ring09.wav",SND_ASYNC);</a:t>
            </a:r>
            <a:endParaRPr lang="en-US" altLang="zh-CN" sz="2000" b="1" dirty="0">
              <a:solidFill>
                <a:srgbClr val="002060"/>
              </a:solidFill>
              <a:latin typeface="Arial Narrow" panose="020B0606020202030204" pitchFamily="34" charset="0"/>
            </a:endParaRPr>
          </a:p>
        </p:txBody>
      </p:sp>
      <p:sp>
        <p:nvSpPr>
          <p:cNvPr id="3" name="矩形 2"/>
          <p:cNvSpPr/>
          <p:nvPr/>
        </p:nvSpPr>
        <p:spPr>
          <a:xfrm>
            <a:off x="4067891" y="3220893"/>
            <a:ext cx="1420582" cy="461665"/>
          </a:xfrm>
          <a:prstGeom prst="rect">
            <a:avLst/>
          </a:prstGeom>
        </p:spPr>
        <p:txBody>
          <a:bodyPr wrap="none">
            <a:spAutoFit/>
          </a:bodyPr>
          <a:lstStyle/>
          <a:p>
            <a:r>
              <a:rPr lang="en-US" altLang="zh-CN" b="1" dirty="0">
                <a:solidFill>
                  <a:srgbClr val="FF0000"/>
                </a:solidFill>
                <a:latin typeface="Arial Narrow" panose="020B0606020202030204" pitchFamily="34" charset="0"/>
              </a:rPr>
              <a:t>winmm.lib</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additive="base">
                                        <p:cTn id="7" dur="500" fill="hold"/>
                                        <p:tgtEl>
                                          <p:spTgt spid="5124"/>
                                        </p:tgtEl>
                                        <p:attrNameLst>
                                          <p:attrName>ppt_x</p:attrName>
                                        </p:attrNameLst>
                                      </p:cBhvr>
                                      <p:tavLst>
                                        <p:tav tm="0">
                                          <p:val>
                                            <p:strVal val="#ppt_x"/>
                                          </p:val>
                                        </p:tav>
                                        <p:tav tm="100000">
                                          <p:val>
                                            <p:strVal val="#ppt_x"/>
                                          </p:val>
                                        </p:tav>
                                      </p:tavLst>
                                    </p:anim>
                                    <p:anim calcmode="lin" valueType="num">
                                      <p:cBhvr additive="base">
                                        <p:cTn id="8"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5126"/>
                                        </p:tgtEl>
                                        <p:attrNameLst>
                                          <p:attrName>style.visibility</p:attrName>
                                        </p:attrNameLst>
                                      </p:cBhvr>
                                      <p:to>
                                        <p:strVal val="visible"/>
                                      </p:to>
                                    </p:set>
                                    <p:anim calcmode="lin" valueType="num">
                                      <p:cBhvr>
                                        <p:cTn id="13" dur="1000" fill="hold"/>
                                        <p:tgtEl>
                                          <p:spTgt spid="5126"/>
                                        </p:tgtEl>
                                        <p:attrNameLst>
                                          <p:attrName>ppt_w</p:attrName>
                                        </p:attrNameLst>
                                      </p:cBhvr>
                                      <p:tavLst>
                                        <p:tav tm="0">
                                          <p:val>
                                            <p:fltVal val="0"/>
                                          </p:val>
                                        </p:tav>
                                        <p:tav tm="100000">
                                          <p:val>
                                            <p:strVal val="#ppt_w"/>
                                          </p:val>
                                        </p:tav>
                                      </p:tavLst>
                                    </p:anim>
                                    <p:anim calcmode="lin" valueType="num">
                                      <p:cBhvr>
                                        <p:cTn id="14" dur="1000" fill="hold"/>
                                        <p:tgtEl>
                                          <p:spTgt spid="5126"/>
                                        </p:tgtEl>
                                        <p:attrNameLst>
                                          <p:attrName>ppt_h</p:attrName>
                                        </p:attrNameLst>
                                      </p:cBhvr>
                                      <p:tavLst>
                                        <p:tav tm="0">
                                          <p:val>
                                            <p:fltVal val="0"/>
                                          </p:val>
                                        </p:tav>
                                        <p:tav tm="100000">
                                          <p:val>
                                            <p:strVal val="#ppt_h"/>
                                          </p:val>
                                        </p:tav>
                                      </p:tavLst>
                                    </p:anim>
                                    <p:anim calcmode="lin" valueType="num">
                                      <p:cBhvr>
                                        <p:cTn id="15" dur="1000" fill="hold"/>
                                        <p:tgtEl>
                                          <p:spTgt spid="5126"/>
                                        </p:tgtEl>
                                        <p:attrNameLst>
                                          <p:attrName>style.rotation</p:attrName>
                                        </p:attrNameLst>
                                      </p:cBhvr>
                                      <p:tavLst>
                                        <p:tav tm="0">
                                          <p:val>
                                            <p:fltVal val="90"/>
                                          </p:val>
                                        </p:tav>
                                        <p:tav tm="100000">
                                          <p:val>
                                            <p:fltVal val="0"/>
                                          </p:val>
                                        </p:tav>
                                      </p:tavLst>
                                    </p:anim>
                                    <p:animEffect transition="in" filter="fade">
                                      <p:cBhvr>
                                        <p:cTn id="16" dur="1000"/>
                                        <p:tgtEl>
                                          <p:spTgt spid="5126"/>
                                        </p:tgtEl>
                                      </p:cBhvr>
                                    </p:animEffect>
                                  </p:childTnLst>
                                </p:cTn>
                              </p:par>
                            </p:childTnLst>
                          </p:cTn>
                        </p:par>
                      </p:childTnLst>
                    </p:cTn>
                  </p:par>
                  <p:par>
                    <p:cTn id="17" fill="hold">
                      <p:stCondLst>
                        <p:cond delay="indefinite"/>
                      </p:stCondLst>
                      <p:childTnLst>
                        <p:par>
                          <p:cTn id="18" fill="hold">
                            <p:stCondLst>
                              <p:cond delay="0"/>
                            </p:stCondLst>
                            <p:childTnLst>
                              <p:par>
                                <p:cTn id="19" presetID="26" presetClass="entr" presetSubtype="0" fill="hold" grpId="0" nodeType="clickEffect">
                                  <p:stCondLst>
                                    <p:cond delay="0"/>
                                  </p:stCondLst>
                                  <p:childTnLst>
                                    <p:set>
                                      <p:cBhvr>
                                        <p:cTn id="20" dur="1" fill="hold">
                                          <p:stCondLst>
                                            <p:cond delay="0"/>
                                          </p:stCondLst>
                                        </p:cTn>
                                        <p:tgtEl>
                                          <p:spTgt spid="5127"/>
                                        </p:tgtEl>
                                        <p:attrNameLst>
                                          <p:attrName>style.visibility</p:attrName>
                                        </p:attrNameLst>
                                      </p:cBhvr>
                                      <p:to>
                                        <p:strVal val="visible"/>
                                      </p:to>
                                    </p:set>
                                    <p:animEffect transition="in" filter="wipe(down)">
                                      <p:cBhvr>
                                        <p:cTn id="21" dur="580">
                                          <p:stCondLst>
                                            <p:cond delay="0"/>
                                          </p:stCondLst>
                                        </p:cTn>
                                        <p:tgtEl>
                                          <p:spTgt spid="5127"/>
                                        </p:tgtEl>
                                      </p:cBhvr>
                                    </p:animEffect>
                                    <p:anim calcmode="lin" valueType="num">
                                      <p:cBhvr>
                                        <p:cTn id="22" dur="1822" tmFilter="0,0; 0.14,0.36; 0.43,0.73; 0.71,0.91; 1.0,1.0">
                                          <p:stCondLst>
                                            <p:cond delay="0"/>
                                          </p:stCondLst>
                                        </p:cTn>
                                        <p:tgtEl>
                                          <p:spTgt spid="5127"/>
                                        </p:tgtEl>
                                        <p:attrNameLst>
                                          <p:attrName>ppt_x</p:attrName>
                                        </p:attrNameLst>
                                      </p:cBhvr>
                                      <p:tavLst>
                                        <p:tav tm="0">
                                          <p:val>
                                            <p:strVal val="#ppt_x-0.25"/>
                                          </p:val>
                                        </p:tav>
                                        <p:tav tm="100000">
                                          <p:val>
                                            <p:strVal val="#ppt_x"/>
                                          </p:val>
                                        </p:tav>
                                      </p:tavLst>
                                    </p:anim>
                                    <p:anim calcmode="lin" valueType="num">
                                      <p:cBhvr>
                                        <p:cTn id="23" dur="664" tmFilter="0.0,0.0; 0.25,0.07; 0.50,0.2; 0.75,0.467; 1.0,1.0">
                                          <p:stCondLst>
                                            <p:cond delay="0"/>
                                          </p:stCondLst>
                                        </p:cTn>
                                        <p:tgtEl>
                                          <p:spTgt spid="5127"/>
                                        </p:tgtEl>
                                        <p:attrNameLst>
                                          <p:attrName>ppt_y</p:attrName>
                                        </p:attrNameLst>
                                      </p:cBhvr>
                                      <p:tavLst>
                                        <p:tav tm="0" fmla="#ppt_y-sin(pi*$)/3">
                                          <p:val>
                                            <p:fltVal val="0.5"/>
                                          </p:val>
                                        </p:tav>
                                        <p:tav tm="100000">
                                          <p:val>
                                            <p:fltVal val="1"/>
                                          </p:val>
                                        </p:tav>
                                      </p:tavLst>
                                    </p:anim>
                                    <p:anim calcmode="lin" valueType="num">
                                      <p:cBhvr>
                                        <p:cTn id="24" dur="664" tmFilter="0, 0; 0.125,0.2665; 0.25,0.4; 0.375,0.465; 0.5,0.5;  0.625,0.535; 0.75,0.6; 0.875,0.7335; 1,1">
                                          <p:stCondLst>
                                            <p:cond delay="664"/>
                                          </p:stCondLst>
                                        </p:cTn>
                                        <p:tgtEl>
                                          <p:spTgt spid="5127"/>
                                        </p:tgtEl>
                                        <p:attrNameLst>
                                          <p:attrName>ppt_y</p:attrName>
                                        </p:attrNameLst>
                                      </p:cBhvr>
                                      <p:tavLst>
                                        <p:tav tm="0" fmla="#ppt_y-sin(pi*$)/9">
                                          <p:val>
                                            <p:fltVal val="0"/>
                                          </p:val>
                                        </p:tav>
                                        <p:tav tm="100000">
                                          <p:val>
                                            <p:fltVal val="1"/>
                                          </p:val>
                                        </p:tav>
                                      </p:tavLst>
                                    </p:anim>
                                    <p:anim calcmode="lin" valueType="num">
                                      <p:cBhvr>
                                        <p:cTn id="25" dur="332" tmFilter="0, 0; 0.125,0.2665; 0.25,0.4; 0.375,0.465; 0.5,0.5;  0.625,0.535; 0.75,0.6; 0.875,0.7335; 1,1">
                                          <p:stCondLst>
                                            <p:cond delay="1324"/>
                                          </p:stCondLst>
                                        </p:cTn>
                                        <p:tgtEl>
                                          <p:spTgt spid="5127"/>
                                        </p:tgtEl>
                                        <p:attrNameLst>
                                          <p:attrName>ppt_y</p:attrName>
                                        </p:attrNameLst>
                                      </p:cBhvr>
                                      <p:tavLst>
                                        <p:tav tm="0" fmla="#ppt_y-sin(pi*$)/27">
                                          <p:val>
                                            <p:fltVal val="0"/>
                                          </p:val>
                                        </p:tav>
                                        <p:tav tm="100000">
                                          <p:val>
                                            <p:fltVal val="1"/>
                                          </p:val>
                                        </p:tav>
                                      </p:tavLst>
                                    </p:anim>
                                    <p:anim calcmode="lin" valueType="num">
                                      <p:cBhvr>
                                        <p:cTn id="26" dur="164" tmFilter="0, 0; 0.125,0.2665; 0.25,0.4; 0.375,0.465; 0.5,0.5;  0.625,0.535; 0.75,0.6; 0.875,0.7335; 1,1">
                                          <p:stCondLst>
                                            <p:cond delay="1656"/>
                                          </p:stCondLst>
                                        </p:cTn>
                                        <p:tgtEl>
                                          <p:spTgt spid="5127"/>
                                        </p:tgtEl>
                                        <p:attrNameLst>
                                          <p:attrName>ppt_y</p:attrName>
                                        </p:attrNameLst>
                                      </p:cBhvr>
                                      <p:tavLst>
                                        <p:tav tm="0" fmla="#ppt_y-sin(pi*$)/81">
                                          <p:val>
                                            <p:fltVal val="0"/>
                                          </p:val>
                                        </p:tav>
                                        <p:tav tm="100000">
                                          <p:val>
                                            <p:fltVal val="1"/>
                                          </p:val>
                                        </p:tav>
                                      </p:tavLst>
                                    </p:anim>
                                    <p:animScale>
                                      <p:cBhvr>
                                        <p:cTn id="27" dur="26">
                                          <p:stCondLst>
                                            <p:cond delay="650"/>
                                          </p:stCondLst>
                                        </p:cTn>
                                        <p:tgtEl>
                                          <p:spTgt spid="5127"/>
                                        </p:tgtEl>
                                      </p:cBhvr>
                                      <p:to x="100000" y="60000"/>
                                    </p:animScale>
                                    <p:animScale>
                                      <p:cBhvr>
                                        <p:cTn id="28" dur="166" decel="50000">
                                          <p:stCondLst>
                                            <p:cond delay="676"/>
                                          </p:stCondLst>
                                        </p:cTn>
                                        <p:tgtEl>
                                          <p:spTgt spid="5127"/>
                                        </p:tgtEl>
                                      </p:cBhvr>
                                      <p:to x="100000" y="100000"/>
                                    </p:animScale>
                                    <p:animScale>
                                      <p:cBhvr>
                                        <p:cTn id="29" dur="26">
                                          <p:stCondLst>
                                            <p:cond delay="1312"/>
                                          </p:stCondLst>
                                        </p:cTn>
                                        <p:tgtEl>
                                          <p:spTgt spid="5127"/>
                                        </p:tgtEl>
                                      </p:cBhvr>
                                      <p:to x="100000" y="80000"/>
                                    </p:animScale>
                                    <p:animScale>
                                      <p:cBhvr>
                                        <p:cTn id="30" dur="166" decel="50000">
                                          <p:stCondLst>
                                            <p:cond delay="1338"/>
                                          </p:stCondLst>
                                        </p:cTn>
                                        <p:tgtEl>
                                          <p:spTgt spid="5127"/>
                                        </p:tgtEl>
                                      </p:cBhvr>
                                      <p:to x="100000" y="100000"/>
                                    </p:animScale>
                                    <p:animScale>
                                      <p:cBhvr>
                                        <p:cTn id="31" dur="26">
                                          <p:stCondLst>
                                            <p:cond delay="1642"/>
                                          </p:stCondLst>
                                        </p:cTn>
                                        <p:tgtEl>
                                          <p:spTgt spid="5127"/>
                                        </p:tgtEl>
                                      </p:cBhvr>
                                      <p:to x="100000" y="90000"/>
                                    </p:animScale>
                                    <p:animScale>
                                      <p:cBhvr>
                                        <p:cTn id="32" dur="166" decel="50000">
                                          <p:stCondLst>
                                            <p:cond delay="1668"/>
                                          </p:stCondLst>
                                        </p:cTn>
                                        <p:tgtEl>
                                          <p:spTgt spid="5127"/>
                                        </p:tgtEl>
                                      </p:cBhvr>
                                      <p:to x="100000" y="100000"/>
                                    </p:animScale>
                                    <p:animScale>
                                      <p:cBhvr>
                                        <p:cTn id="33" dur="26">
                                          <p:stCondLst>
                                            <p:cond delay="1808"/>
                                          </p:stCondLst>
                                        </p:cTn>
                                        <p:tgtEl>
                                          <p:spTgt spid="5127"/>
                                        </p:tgtEl>
                                      </p:cBhvr>
                                      <p:to x="100000" y="95000"/>
                                    </p:animScale>
                                    <p:animScale>
                                      <p:cBhvr>
                                        <p:cTn id="34" dur="166" decel="50000">
                                          <p:stCondLst>
                                            <p:cond delay="1834"/>
                                          </p:stCondLst>
                                        </p:cTn>
                                        <p:tgtEl>
                                          <p:spTgt spid="512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nimBg="1"/>
      <p:bldP spid="5126" grpId="0" animBg="1"/>
      <p:bldP spid="51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fld id="{BF1D4D1F-3487-426E-9380-8E47DBEAD00E}" type="slidenum">
              <a:rPr lang="en-US" altLang="zh-CN"/>
              <a:pPr/>
              <a:t>5</a:t>
            </a:fld>
            <a:endParaRPr lang="en-US" altLang="zh-CN"/>
          </a:p>
        </p:txBody>
      </p:sp>
      <p:sp>
        <p:nvSpPr>
          <p:cNvPr id="7175" name="Oval 7"/>
          <p:cNvSpPr>
            <a:spLocks noChangeArrowheads="1"/>
          </p:cNvSpPr>
          <p:nvPr/>
        </p:nvSpPr>
        <p:spPr bwMode="auto">
          <a:xfrm>
            <a:off x="2438400" y="3124200"/>
            <a:ext cx="6400800" cy="3352800"/>
          </a:xfrm>
          <a:prstGeom prst="ellipse">
            <a:avLst/>
          </a:prstGeom>
          <a:solidFill>
            <a:schemeClr val="accent1"/>
          </a:solidFill>
          <a:ln w="3810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FF0000"/>
                </a:solidFill>
                <a:latin typeface="Arial Narrow" panose="020B0606020202030204" pitchFamily="34" charset="0"/>
              </a:rPr>
              <a:t>PlaySound()</a:t>
            </a:r>
          </a:p>
          <a:p>
            <a:pPr algn="ctr"/>
            <a:endParaRPr lang="en-US" altLang="zh-CN" sz="2800" b="1">
              <a:solidFill>
                <a:schemeClr val="bg1"/>
              </a:solidFill>
              <a:latin typeface="Arial Narrow" panose="020B0606020202030204" pitchFamily="34" charset="0"/>
            </a:endParaRPr>
          </a:p>
          <a:p>
            <a:pPr algn="ctr"/>
            <a:endParaRPr lang="en-US" altLang="zh-CN" sz="2800" b="1">
              <a:solidFill>
                <a:schemeClr val="bg1"/>
              </a:solidFill>
              <a:latin typeface="Arial Narrow" panose="020B0606020202030204" pitchFamily="34" charset="0"/>
            </a:endParaRPr>
          </a:p>
          <a:p>
            <a:pPr algn="ctr"/>
            <a:endParaRPr lang="en-US" altLang="zh-CN" sz="2800" b="1">
              <a:solidFill>
                <a:schemeClr val="bg1"/>
              </a:solidFill>
              <a:latin typeface="Arial Narrow" panose="020B0606020202030204" pitchFamily="34" charset="0"/>
            </a:endParaRPr>
          </a:p>
          <a:p>
            <a:pPr algn="ctr"/>
            <a:endParaRPr lang="en-US" altLang="zh-CN" sz="2800" b="1">
              <a:solidFill>
                <a:schemeClr val="bg1"/>
              </a:solidFill>
              <a:latin typeface="Arial Narrow" panose="020B0606020202030204" pitchFamily="34" charset="0"/>
            </a:endParaRPr>
          </a:p>
        </p:txBody>
      </p:sp>
      <p:sp>
        <p:nvSpPr>
          <p:cNvPr id="7174" name="Oval 6"/>
          <p:cNvSpPr>
            <a:spLocks noChangeArrowheads="1"/>
          </p:cNvSpPr>
          <p:nvPr/>
        </p:nvSpPr>
        <p:spPr bwMode="auto">
          <a:xfrm>
            <a:off x="3886200" y="4419600"/>
            <a:ext cx="3810000" cy="2057400"/>
          </a:xfrm>
          <a:prstGeom prst="ellipse">
            <a:avLst/>
          </a:prstGeom>
          <a:solidFill>
            <a:schemeClr val="accent1"/>
          </a:soli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chemeClr val="bg1"/>
                </a:solidFill>
                <a:latin typeface="Arial Narrow" panose="020B0606020202030204" pitchFamily="34" charset="0"/>
              </a:rPr>
              <a:t>sndPlaySound()</a:t>
            </a:r>
          </a:p>
          <a:p>
            <a:pPr algn="ctr"/>
            <a:endParaRPr lang="en-US" altLang="zh-CN" sz="2800" b="1">
              <a:solidFill>
                <a:schemeClr val="bg1"/>
              </a:solidFill>
              <a:latin typeface="Arial Narrow" panose="020B0606020202030204" pitchFamily="34" charset="0"/>
            </a:endParaRPr>
          </a:p>
          <a:p>
            <a:pPr algn="ctr"/>
            <a:endParaRPr lang="en-US" altLang="zh-CN" sz="2800" b="1">
              <a:solidFill>
                <a:schemeClr val="bg1"/>
              </a:solidFill>
              <a:latin typeface="Arial Narrow" panose="020B0606020202030204" pitchFamily="34" charset="0"/>
            </a:endParaRPr>
          </a:p>
        </p:txBody>
      </p:sp>
      <p:sp>
        <p:nvSpPr>
          <p:cNvPr id="7170" name="Rectangle 2"/>
          <p:cNvSpPr>
            <a:spLocks noGrp="1" noChangeArrowheads="1"/>
          </p:cNvSpPr>
          <p:nvPr>
            <p:ph type="title"/>
          </p:nvPr>
        </p:nvSpPr>
        <p:spPr>
          <a:xfrm>
            <a:off x="762000" y="304800"/>
            <a:ext cx="7772400" cy="685800"/>
          </a:xfrm>
        </p:spPr>
        <p:txBody>
          <a:bodyPr/>
          <a:lstStyle/>
          <a:p>
            <a:r>
              <a:rPr lang="en-US" altLang="zh-CN" b="1" smtClean="0"/>
              <a:t>11.1.2 </a:t>
            </a:r>
            <a:r>
              <a:rPr lang="zh-CN" altLang="en-US" b="1" dirty="0">
                <a:latin typeface="宋体" panose="02010600030101010101" pitchFamily="2" charset="-122"/>
              </a:rPr>
              <a:t>几个常用的音频函数</a:t>
            </a:r>
            <a:r>
              <a:rPr lang="zh-CN" altLang="en-US" b="1" dirty="0"/>
              <a:t> </a:t>
            </a:r>
          </a:p>
        </p:txBody>
      </p:sp>
      <p:sp>
        <p:nvSpPr>
          <p:cNvPr id="7171" name="Rectangle 3"/>
          <p:cNvSpPr>
            <a:spLocks noGrp="1" noChangeArrowheads="1"/>
          </p:cNvSpPr>
          <p:nvPr>
            <p:ph type="body" idx="1"/>
          </p:nvPr>
        </p:nvSpPr>
        <p:spPr>
          <a:xfrm>
            <a:off x="685800" y="1295400"/>
            <a:ext cx="8153400" cy="1828800"/>
          </a:xfrm>
        </p:spPr>
        <p:txBody>
          <a:bodyPr/>
          <a:lstStyle/>
          <a:p>
            <a:pPr marL="609600" indent="-609600">
              <a:buFontTx/>
              <a:buAutoNum type="arabicParenBoth"/>
            </a:pPr>
            <a:r>
              <a:rPr lang="en-US" altLang="zh-CN" b="1" dirty="0" err="1"/>
              <a:t>MessageBeep</a:t>
            </a:r>
            <a:r>
              <a:rPr lang="en-US" altLang="zh-CN" b="1" dirty="0"/>
              <a:t>()</a:t>
            </a:r>
            <a:r>
              <a:rPr lang="zh-CN" altLang="en-US" b="1" dirty="0">
                <a:latin typeface="宋体" panose="02010600030101010101" pitchFamily="2" charset="-122"/>
              </a:rPr>
              <a:t>函数</a:t>
            </a:r>
            <a:r>
              <a:rPr lang="en-US" altLang="zh-CN" b="1" dirty="0">
                <a:latin typeface="宋体" panose="02010600030101010101" pitchFamily="2" charset="-122"/>
              </a:rPr>
              <a:t>:</a:t>
            </a:r>
            <a:r>
              <a:rPr lang="zh-CN" altLang="en-US" b="1" dirty="0">
                <a:latin typeface="宋体" panose="02010600030101010101" pitchFamily="2" charset="-122"/>
                <a:cs typeface="Times New Roman" panose="02020603050405020304" pitchFamily="18" charset="0"/>
              </a:rPr>
              <a:t>用来播放系统提示音</a:t>
            </a:r>
            <a:r>
              <a:rPr lang="zh-CN" altLang="en-US" b="1" dirty="0">
                <a:latin typeface="宋体" panose="02010600030101010101" pitchFamily="2" charset="-122"/>
              </a:rPr>
              <a:t> </a:t>
            </a:r>
          </a:p>
          <a:p>
            <a:pPr marL="609600" indent="-609600">
              <a:buFontTx/>
              <a:buAutoNum type="arabicParenBoth"/>
            </a:pPr>
            <a:r>
              <a:rPr lang="en-US" altLang="zh-CN" b="1" dirty="0" err="1"/>
              <a:t>sndPlaySound</a:t>
            </a:r>
            <a:r>
              <a:rPr lang="en-US" altLang="zh-CN" b="1" dirty="0"/>
              <a:t>()</a:t>
            </a:r>
            <a:r>
              <a:rPr lang="zh-CN" altLang="en-US" b="1" dirty="0">
                <a:latin typeface="宋体" panose="02010600030101010101" pitchFamily="2" charset="-122"/>
              </a:rPr>
              <a:t>函数</a:t>
            </a:r>
            <a:r>
              <a:rPr lang="en-US" altLang="zh-CN" b="1" dirty="0"/>
              <a:t>:</a:t>
            </a:r>
            <a:r>
              <a:rPr lang="zh-CN" altLang="en-US" b="1" dirty="0">
                <a:latin typeface="宋体" panose="02010600030101010101" pitchFamily="2" charset="-122"/>
              </a:rPr>
              <a:t>播放</a:t>
            </a:r>
            <a:r>
              <a:rPr lang="en-US" altLang="zh-CN" b="1" dirty="0">
                <a:latin typeface="宋体" panose="02010600030101010101" pitchFamily="2" charset="-122"/>
              </a:rPr>
              <a:t>wav</a:t>
            </a:r>
            <a:r>
              <a:rPr lang="zh-CN" altLang="en-US" b="1" dirty="0">
                <a:latin typeface="宋体" panose="02010600030101010101" pitchFamily="2" charset="-122"/>
              </a:rPr>
              <a:t>音频</a:t>
            </a:r>
            <a:r>
              <a:rPr lang="zh-CN" altLang="en-US" b="1" dirty="0"/>
              <a:t> </a:t>
            </a:r>
          </a:p>
          <a:p>
            <a:pPr marL="609600" indent="-609600">
              <a:buFontTx/>
              <a:buAutoNum type="arabicParenBoth"/>
            </a:pPr>
            <a:r>
              <a:rPr lang="en-US" altLang="zh-CN" b="1" dirty="0" err="1"/>
              <a:t>PlaySound</a:t>
            </a:r>
            <a:r>
              <a:rPr lang="en-US" altLang="zh-CN" b="1" dirty="0"/>
              <a:t>()</a:t>
            </a:r>
            <a:r>
              <a:rPr lang="zh-CN" altLang="en-US" b="1" dirty="0">
                <a:latin typeface="宋体" panose="02010600030101010101" pitchFamily="2" charset="-122"/>
              </a:rPr>
              <a:t>函数</a:t>
            </a:r>
            <a:r>
              <a:rPr lang="en-US" altLang="zh-CN" b="1" dirty="0"/>
              <a:t>:</a:t>
            </a:r>
            <a:r>
              <a:rPr lang="zh-CN" altLang="en-US" b="1" dirty="0">
                <a:latin typeface="宋体" panose="02010600030101010101" pitchFamily="2" charset="-122"/>
              </a:rPr>
              <a:t>播放来自资源中的声音</a:t>
            </a:r>
            <a:endParaRPr lang="zh-CN" altLang="en-US" b="1" dirty="0"/>
          </a:p>
        </p:txBody>
      </p:sp>
      <p:sp>
        <p:nvSpPr>
          <p:cNvPr id="7173" name="Oval 5"/>
          <p:cNvSpPr>
            <a:spLocks noChangeArrowheads="1"/>
          </p:cNvSpPr>
          <p:nvPr/>
        </p:nvSpPr>
        <p:spPr bwMode="auto">
          <a:xfrm>
            <a:off x="4343400" y="5410200"/>
            <a:ext cx="2743200" cy="1066800"/>
          </a:xfrm>
          <a:prstGeom prst="ellipse">
            <a:avLst/>
          </a:prstGeom>
          <a:solidFill>
            <a:schemeClr val="accent1"/>
          </a:solidFill>
          <a:ln w="38100">
            <a:solidFill>
              <a:srgbClr val="FF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rgbClr val="FF00FF"/>
                </a:solidFill>
                <a:latin typeface="Arial Narrow" panose="020B0606020202030204" pitchFamily="34" charset="0"/>
              </a:rPr>
              <a:t>MessageBeep()</a:t>
            </a:r>
          </a:p>
        </p:txBody>
      </p:sp>
      <p:sp>
        <p:nvSpPr>
          <p:cNvPr id="7176" name="AutoShape 8"/>
          <p:cNvSpPr>
            <a:spLocks noChangeArrowheads="1"/>
          </p:cNvSpPr>
          <p:nvPr/>
        </p:nvSpPr>
        <p:spPr bwMode="auto">
          <a:xfrm>
            <a:off x="457200" y="3657600"/>
            <a:ext cx="1828800" cy="1219200"/>
          </a:xfrm>
          <a:prstGeom prst="wedgeRoundRectCallout">
            <a:avLst>
              <a:gd name="adj1" fmla="val 58333"/>
              <a:gd name="adj2" fmla="val 64324"/>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3200" b="1">
                <a:solidFill>
                  <a:schemeClr val="bg1"/>
                </a:solidFill>
              </a:rPr>
              <a:t>功能包含关系</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93660"/>
            <a:ext cx="7772400" cy="790228"/>
          </a:xfrm>
        </p:spPr>
        <p:txBody>
          <a:bodyPr/>
          <a:lstStyle/>
          <a:p>
            <a:r>
              <a:rPr lang="zh-CN" altLang="en-US" b="1" dirty="0" smtClean="0"/>
              <a:t>（</a:t>
            </a:r>
            <a:r>
              <a:rPr lang="en-US" altLang="zh-CN" b="1" dirty="0" smtClean="0"/>
              <a:t>1</a:t>
            </a:r>
            <a:r>
              <a:rPr lang="zh-CN" altLang="en-US" b="1" dirty="0" smtClean="0"/>
              <a:t>）</a:t>
            </a:r>
            <a:r>
              <a:rPr lang="en-US" altLang="zh-CN" b="1" dirty="0" err="1"/>
              <a:t>MessageBeep</a:t>
            </a:r>
            <a:endParaRPr lang="zh-CN" altLang="en-US" b="1" dirty="0"/>
          </a:p>
        </p:txBody>
      </p:sp>
      <p:sp>
        <p:nvSpPr>
          <p:cNvPr id="4" name="灯片编号占位符 3"/>
          <p:cNvSpPr>
            <a:spLocks noGrp="1"/>
          </p:cNvSpPr>
          <p:nvPr>
            <p:ph type="sldNum" sz="quarter" idx="12"/>
          </p:nvPr>
        </p:nvSpPr>
        <p:spPr/>
        <p:txBody>
          <a:bodyPr/>
          <a:lstStyle/>
          <a:p>
            <a:fld id="{8DEB74A0-5DE7-4E14-B252-38BFADF708AE}" type="slidenum">
              <a:rPr lang="en-US" altLang="zh-CN" smtClean="0"/>
              <a:pPr/>
              <a:t>6</a:t>
            </a:fld>
            <a:endParaRPr lang="en-US" altLang="zh-CN"/>
          </a:p>
        </p:txBody>
      </p:sp>
      <p:sp>
        <p:nvSpPr>
          <p:cNvPr id="5" name="Rectangle 1"/>
          <p:cNvSpPr>
            <a:spLocks noGrp="1" noChangeArrowheads="1"/>
          </p:cNvSpPr>
          <p:nvPr>
            <p:ph idx="1"/>
          </p:nvPr>
        </p:nvSpPr>
        <p:spPr bwMode="auto">
          <a:xfrm>
            <a:off x="200055" y="1012649"/>
            <a:ext cx="8820835" cy="1523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indent="0" eaLnBrk="0" hangingPunct="0">
              <a:spcBef>
                <a:spcPct val="0"/>
              </a:spcBef>
              <a:buNone/>
            </a:pPr>
            <a:r>
              <a:rPr kumimoji="0" lang="zh-CN" altLang="en-US" b="1" dirty="0" smtClean="0">
                <a:ea typeface="宋体" panose="02010600030101010101" pitchFamily="2" charset="-122"/>
                <a:cs typeface="Arial Unicode MS" panose="020B0604020202020204" pitchFamily="34" charset="-122"/>
              </a:rPr>
              <a:t>        该函数</a:t>
            </a:r>
            <a:r>
              <a:rPr kumimoji="0" lang="zh-CN" altLang="en-US" b="1" i="0" u="none" strike="noStrike" cap="none" normalizeH="0" baseline="0" dirty="0" smtClean="0">
                <a:ln>
                  <a:noFill/>
                </a:ln>
                <a:solidFill>
                  <a:schemeClr val="tx1"/>
                </a:solidFill>
                <a:effectLst/>
                <a:ea typeface="宋体" panose="02010600030101010101" pitchFamily="2" charset="-122"/>
                <a:cs typeface="Arial Unicode MS" panose="020B0604020202020204" pitchFamily="34" charset="-122"/>
              </a:rPr>
              <a:t>是</a:t>
            </a:r>
            <a:r>
              <a:rPr kumimoji="0" lang="en-US" altLang="zh-CN" b="1" i="0" u="none" strike="noStrike" cap="none" normalizeH="0" baseline="0" dirty="0" smtClean="0">
                <a:ln>
                  <a:noFill/>
                </a:ln>
                <a:solidFill>
                  <a:schemeClr val="tx1"/>
                </a:solidFill>
                <a:effectLst/>
                <a:ea typeface="宋体" panose="02010600030101010101" pitchFamily="2" charset="-122"/>
                <a:cs typeface="Arial Unicode MS" panose="020B0604020202020204" pitchFamily="34" charset="-122"/>
              </a:rPr>
              <a:t>Visual C++</a:t>
            </a:r>
            <a:r>
              <a:rPr kumimoji="0" lang="zh-CN" altLang="en-US" b="1" i="0" u="none" strike="noStrike" cap="none" normalizeH="0" baseline="0" dirty="0" smtClean="0">
                <a:ln>
                  <a:noFill/>
                </a:ln>
                <a:solidFill>
                  <a:schemeClr val="tx1"/>
                </a:solidFill>
                <a:effectLst/>
                <a:ea typeface="宋体" panose="02010600030101010101" pitchFamily="2" charset="-122"/>
                <a:cs typeface="Arial Unicode MS" panose="020B0604020202020204" pitchFamily="34" charset="-122"/>
              </a:rPr>
              <a:t>中最简单的音频函数，但其功能也是最少的，该函数的原型为：</a:t>
            </a:r>
            <a:endParaRPr kumimoji="0" lang="en-US" altLang="zh-CN" b="1" i="0" u="none" strike="noStrike" cap="none" normalizeH="0" baseline="0" dirty="0" smtClean="0">
              <a:ln>
                <a:noFill/>
              </a:ln>
              <a:solidFill>
                <a:schemeClr val="tx1"/>
              </a:solidFill>
              <a:effectLst/>
              <a:ea typeface="宋体" panose="02010600030101010101" pitchFamily="2" charset="-122"/>
              <a:cs typeface="Arial Unicode MS" panose="020B0604020202020204" pitchFamily="34" charset="-122"/>
            </a:endParaRPr>
          </a:p>
          <a:p>
            <a:pPr marL="0" indent="0" algn="ctr" eaLnBrk="0" hangingPunct="0">
              <a:spcBef>
                <a:spcPct val="0"/>
              </a:spcBef>
              <a:buNone/>
            </a:pPr>
            <a:r>
              <a:rPr kumimoji="0" lang="en-US" altLang="zh-CN" b="1" i="0" u="none" strike="noStrike" cap="none" normalizeH="0" baseline="0" dirty="0" smtClean="0">
                <a:ln>
                  <a:noFill/>
                </a:ln>
                <a:solidFill>
                  <a:schemeClr val="tx1"/>
                </a:solidFill>
                <a:effectLst/>
                <a:ea typeface="宋体" panose="02010600030101010101" pitchFamily="2" charset="-122"/>
                <a:cs typeface="Times New Roman" panose="02020603050405020304" pitchFamily="18" charset="0"/>
              </a:rPr>
              <a:t>BOOL </a:t>
            </a:r>
            <a:r>
              <a:rPr kumimoji="0" lang="en-US" altLang="zh-CN" b="1" i="0" u="none" strike="noStrike" cap="none" normalizeH="0" baseline="0" dirty="0" err="1" smtClean="0">
                <a:ln>
                  <a:noFill/>
                </a:ln>
                <a:solidFill>
                  <a:schemeClr val="tx1"/>
                </a:solidFill>
                <a:effectLst/>
                <a:ea typeface="宋体" panose="02010600030101010101" pitchFamily="2" charset="-122"/>
                <a:cs typeface="Times New Roman" panose="02020603050405020304" pitchFamily="18" charset="0"/>
              </a:rPr>
              <a:t>MessageBeep</a:t>
            </a:r>
            <a:r>
              <a:rPr kumimoji="0" lang="en-US" altLang="zh-CN" b="1" i="0" u="none" strike="noStrike" cap="none" normalizeH="0" baseline="0" dirty="0" smtClean="0">
                <a:ln>
                  <a:noFill/>
                </a:ln>
                <a:solidFill>
                  <a:schemeClr val="tx1"/>
                </a:solidFill>
                <a:effectLst/>
                <a:ea typeface="宋体" panose="02010600030101010101" pitchFamily="2" charset="-122"/>
                <a:cs typeface="Times New Roman" panose="02020603050405020304" pitchFamily="18" charset="0"/>
              </a:rPr>
              <a:t>(UINT </a:t>
            </a:r>
            <a:r>
              <a:rPr kumimoji="0" lang="en-US" altLang="zh-CN" b="1" i="1" u="none" strike="noStrike" cap="none" normalizeH="0" baseline="0" dirty="0" err="1" smtClean="0">
                <a:ln>
                  <a:noFill/>
                </a:ln>
                <a:solidFill>
                  <a:schemeClr val="tx1"/>
                </a:solidFill>
                <a:effectLst/>
                <a:ea typeface="宋体" panose="02010600030101010101" pitchFamily="2" charset="-122"/>
                <a:cs typeface="Times New Roman" panose="02020603050405020304" pitchFamily="18" charset="0"/>
              </a:rPr>
              <a:t>uType</a:t>
            </a:r>
            <a:r>
              <a:rPr kumimoji="0" lang="en-US" altLang="zh-CN" b="1" i="0" u="none" strike="noStrike" cap="none" normalizeH="0" baseline="0" dirty="0" smtClean="0">
                <a:ln>
                  <a:noFill/>
                </a:ln>
                <a:solidFill>
                  <a:schemeClr val="tx1"/>
                </a:solidFill>
                <a:effectLst/>
                <a:ea typeface="宋体" panose="02010600030101010101" pitchFamily="2" charset="-122"/>
                <a:cs typeface="Times New Roman" panose="02020603050405020304" pitchFamily="18" charset="0"/>
              </a:rPr>
              <a:t>)</a:t>
            </a:r>
            <a:endParaRPr kumimoji="0" lang="en-US" altLang="zh-CN" b="1" i="0" u="none" strike="noStrike" cap="none" normalizeH="0" baseline="0" dirty="0" smtClean="0">
              <a:ln>
                <a:noFill/>
              </a:ln>
              <a:solidFill>
                <a:schemeClr val="tx1"/>
              </a:solidFill>
              <a:effectLst/>
            </a:endParaRPr>
          </a:p>
        </p:txBody>
      </p:sp>
      <p:graphicFrame>
        <p:nvGraphicFramePr>
          <p:cNvPr id="6" name="表格 5"/>
          <p:cNvGraphicFramePr>
            <a:graphicFrameLocks noGrp="1"/>
          </p:cNvGraphicFramePr>
          <p:nvPr>
            <p:extLst>
              <p:ext uri="{D42A27DB-BD31-4B8C-83A1-F6EECF244321}">
                <p14:modId xmlns:p14="http://schemas.microsoft.com/office/powerpoint/2010/main" val="1375150356"/>
              </p:ext>
            </p:extLst>
          </p:nvPr>
        </p:nvGraphicFramePr>
        <p:xfrm>
          <a:off x="179512" y="2564904"/>
          <a:ext cx="8856984" cy="4156710"/>
        </p:xfrm>
        <a:graphic>
          <a:graphicData uri="http://schemas.openxmlformats.org/drawingml/2006/table">
            <a:tbl>
              <a:tblPr>
                <a:tableStyleId>{5C22544A-7EE6-4342-B048-85BDC9FD1C3A}</a:tableStyleId>
              </a:tblPr>
              <a:tblGrid>
                <a:gridCol w="4180157">
                  <a:extLst>
                    <a:ext uri="{9D8B030D-6E8A-4147-A177-3AD203B41FA5}">
                      <a16:colId xmlns:a16="http://schemas.microsoft.com/office/drawing/2014/main" val="20000"/>
                    </a:ext>
                  </a:extLst>
                </a:gridCol>
                <a:gridCol w="4676827">
                  <a:extLst>
                    <a:ext uri="{9D8B030D-6E8A-4147-A177-3AD203B41FA5}">
                      <a16:colId xmlns:a16="http://schemas.microsoft.com/office/drawing/2014/main" val="20001"/>
                    </a:ext>
                  </a:extLst>
                </a:gridCol>
              </a:tblGrid>
              <a:tr h="0">
                <a:tc>
                  <a:txBody>
                    <a:bodyPr/>
                    <a:lstStyle/>
                    <a:p>
                      <a:pPr algn="ctr">
                        <a:spcAft>
                          <a:spcPts val="0"/>
                        </a:spcAft>
                      </a:pPr>
                      <a:r>
                        <a:rPr kumimoji="0" lang="en-US" altLang="zh-CN" sz="2400" b="1" i="1" u="none" strike="noStrike" cap="none" normalizeH="0" baseline="0" dirty="0" err="1" smtClean="0">
                          <a:ln>
                            <a:noFill/>
                          </a:ln>
                          <a:solidFill>
                            <a:srgbClr val="002060"/>
                          </a:solidFill>
                          <a:effectLst/>
                          <a:ea typeface="宋体" panose="02010600030101010101" pitchFamily="2" charset="-122"/>
                          <a:cs typeface="Times New Roman" panose="02020603050405020304" pitchFamily="18" charset="0"/>
                        </a:rPr>
                        <a:t>uType</a:t>
                      </a:r>
                      <a:r>
                        <a:rPr lang="zh-CN" sz="2400" b="1" kern="100" dirty="0" smtClean="0">
                          <a:solidFill>
                            <a:srgbClr val="002060"/>
                          </a:solidFill>
                          <a:effectLst/>
                        </a:rPr>
                        <a:t>参数</a:t>
                      </a:r>
                      <a:r>
                        <a:rPr lang="zh-CN" sz="2400" b="1" kern="100" dirty="0">
                          <a:solidFill>
                            <a:srgbClr val="002060"/>
                          </a:solidFill>
                          <a:effectLst/>
                        </a:rPr>
                        <a:t>值</a:t>
                      </a:r>
                      <a:endParaRPr lang="zh-CN" sz="2400" b="1" kern="100" dirty="0">
                        <a:solidFill>
                          <a:srgbClr val="002060"/>
                        </a:solidFill>
                        <a:effectLst/>
                        <a:latin typeface="Times New Roman" panose="02020603050405020304" pitchFamily="18" charset="0"/>
                        <a:ea typeface="宋体" panose="02010600030101010101" pitchFamily="2" charset="-122"/>
                      </a:endParaRPr>
                    </a:p>
                  </a:txBody>
                  <a:tcPr marL="9525" marR="9525" marT="9525" marB="9525"/>
                </a:tc>
                <a:tc>
                  <a:txBody>
                    <a:bodyPr/>
                    <a:lstStyle/>
                    <a:p>
                      <a:pPr algn="ctr">
                        <a:spcAft>
                          <a:spcPts val="0"/>
                        </a:spcAft>
                      </a:pPr>
                      <a:r>
                        <a:rPr lang="zh-CN" sz="2400" b="1" kern="100">
                          <a:solidFill>
                            <a:srgbClr val="002060"/>
                          </a:solidFill>
                          <a:effectLst/>
                        </a:rPr>
                        <a:t>说明</a:t>
                      </a:r>
                      <a:endParaRPr lang="zh-CN" sz="2400" b="1" kern="100">
                        <a:solidFill>
                          <a:srgbClr val="002060"/>
                        </a:solidFill>
                        <a:effectLst/>
                        <a:latin typeface="Times New Roman" panose="02020603050405020304" pitchFamily="18" charset="0"/>
                        <a:ea typeface="宋体" panose="02010600030101010101" pitchFamily="2" charset="-122"/>
                      </a:endParaRPr>
                    </a:p>
                  </a:txBody>
                  <a:tcPr marL="9525" marR="9525" marT="9525" marB="9525"/>
                </a:tc>
                <a:extLst>
                  <a:ext uri="{0D108BD9-81ED-4DB2-BD59-A6C34878D82A}">
                    <a16:rowId xmlns:a16="http://schemas.microsoft.com/office/drawing/2014/main" val="10000"/>
                  </a:ext>
                </a:extLst>
              </a:tr>
              <a:tr h="0">
                <a:tc>
                  <a:txBody>
                    <a:bodyPr/>
                    <a:lstStyle/>
                    <a:p>
                      <a:pPr algn="just">
                        <a:spcAft>
                          <a:spcPts val="0"/>
                        </a:spcAft>
                      </a:pPr>
                      <a:r>
                        <a:rPr lang="en-US" sz="2400" b="1" kern="100" dirty="0">
                          <a:solidFill>
                            <a:srgbClr val="002060"/>
                          </a:solidFill>
                          <a:effectLst/>
                        </a:rPr>
                        <a:t>0xFFFFFFFF</a:t>
                      </a:r>
                      <a:endParaRPr lang="zh-CN" sz="2400" b="1" kern="100" dirty="0">
                        <a:solidFill>
                          <a:srgbClr val="002060"/>
                        </a:solidFill>
                        <a:effectLst/>
                        <a:latin typeface="Times New Roman" panose="02020603050405020304" pitchFamily="18" charset="0"/>
                        <a:ea typeface="宋体" panose="02010600030101010101" pitchFamily="2" charset="-122"/>
                      </a:endParaRPr>
                    </a:p>
                  </a:txBody>
                  <a:tcPr marL="9525" marR="9525" marT="9525" marB="9525"/>
                </a:tc>
                <a:tc>
                  <a:txBody>
                    <a:bodyPr/>
                    <a:lstStyle/>
                    <a:p>
                      <a:pPr algn="just">
                        <a:spcAft>
                          <a:spcPts val="0"/>
                        </a:spcAft>
                      </a:pPr>
                      <a:r>
                        <a:rPr lang="zh-CN" sz="2400" b="1" kern="100">
                          <a:solidFill>
                            <a:srgbClr val="002060"/>
                          </a:solidFill>
                          <a:effectLst/>
                        </a:rPr>
                        <a:t>系统默认声音</a:t>
                      </a:r>
                      <a:endParaRPr lang="zh-CN" sz="2400" b="1" kern="100">
                        <a:solidFill>
                          <a:srgbClr val="002060"/>
                        </a:solidFill>
                        <a:effectLst/>
                        <a:latin typeface="Times New Roman" panose="02020603050405020304" pitchFamily="18" charset="0"/>
                        <a:ea typeface="宋体" panose="02010600030101010101" pitchFamily="2" charset="-122"/>
                      </a:endParaRPr>
                    </a:p>
                  </a:txBody>
                  <a:tcPr marL="9525" marR="9525" marT="9525" marB="9525"/>
                </a:tc>
                <a:extLst>
                  <a:ext uri="{0D108BD9-81ED-4DB2-BD59-A6C34878D82A}">
                    <a16:rowId xmlns:a16="http://schemas.microsoft.com/office/drawing/2014/main" val="10001"/>
                  </a:ext>
                </a:extLst>
              </a:tr>
              <a:tr h="0">
                <a:tc>
                  <a:txBody>
                    <a:bodyPr/>
                    <a:lstStyle/>
                    <a:p>
                      <a:pPr algn="just">
                        <a:spcAft>
                          <a:spcPts val="0"/>
                        </a:spcAft>
                      </a:pPr>
                      <a:r>
                        <a:rPr lang="en-US" sz="2400" b="1" kern="100" dirty="0" smtClean="0">
                          <a:solidFill>
                            <a:srgbClr val="002060"/>
                          </a:solidFill>
                          <a:effectLst/>
                        </a:rPr>
                        <a:t>MB_ICONINFORMATION</a:t>
                      </a:r>
                    </a:p>
                    <a:p>
                      <a:pPr algn="just">
                        <a:spcAft>
                          <a:spcPts val="0"/>
                        </a:spcAft>
                      </a:pPr>
                      <a:r>
                        <a:rPr lang="en-US" sz="2400" b="1" kern="100" dirty="0" smtClean="0">
                          <a:solidFill>
                            <a:srgbClr val="002060"/>
                          </a:solidFill>
                          <a:effectLst/>
                        </a:rPr>
                        <a:t>MB_ICONASTERISK</a:t>
                      </a:r>
                      <a:endParaRPr lang="zh-CN" sz="2400" b="1" kern="100" dirty="0">
                        <a:solidFill>
                          <a:srgbClr val="002060"/>
                        </a:solidFill>
                        <a:effectLst/>
                        <a:latin typeface="Times New Roman" panose="02020603050405020304" pitchFamily="18" charset="0"/>
                        <a:ea typeface="宋体" panose="02010600030101010101" pitchFamily="2" charset="-122"/>
                      </a:endParaRPr>
                    </a:p>
                  </a:txBody>
                  <a:tcPr marL="9525" marR="9525" marT="9525" marB="9525"/>
                </a:tc>
                <a:tc>
                  <a:txBody>
                    <a:bodyPr/>
                    <a:lstStyle/>
                    <a:p>
                      <a:pPr algn="just">
                        <a:spcAft>
                          <a:spcPts val="0"/>
                        </a:spcAft>
                      </a:pPr>
                      <a:r>
                        <a:rPr lang="zh-CN" sz="2400" b="1" kern="100" dirty="0">
                          <a:solidFill>
                            <a:srgbClr val="002060"/>
                          </a:solidFill>
                          <a:effectLst/>
                        </a:rPr>
                        <a:t>与出现信息消息框时对应的声音</a:t>
                      </a:r>
                      <a:endParaRPr lang="zh-CN" sz="2400" b="1" kern="100" dirty="0">
                        <a:solidFill>
                          <a:srgbClr val="002060"/>
                        </a:solidFill>
                        <a:effectLst/>
                        <a:latin typeface="Times New Roman" panose="02020603050405020304" pitchFamily="18" charset="0"/>
                        <a:ea typeface="宋体" panose="02010600030101010101" pitchFamily="2" charset="-122"/>
                      </a:endParaRPr>
                    </a:p>
                  </a:txBody>
                  <a:tcPr marL="9525" marR="9525" marT="9525" marB="9525"/>
                </a:tc>
                <a:extLst>
                  <a:ext uri="{0D108BD9-81ED-4DB2-BD59-A6C34878D82A}">
                    <a16:rowId xmlns:a16="http://schemas.microsoft.com/office/drawing/2014/main" val="10002"/>
                  </a:ext>
                </a:extLst>
              </a:tr>
              <a:tr h="0">
                <a:tc>
                  <a:txBody>
                    <a:bodyPr/>
                    <a:lstStyle/>
                    <a:p>
                      <a:pPr algn="just">
                        <a:spcAft>
                          <a:spcPts val="0"/>
                        </a:spcAft>
                      </a:pPr>
                      <a:r>
                        <a:rPr lang="en-US" sz="2400" b="1" kern="100" dirty="0" smtClean="0">
                          <a:solidFill>
                            <a:srgbClr val="002060"/>
                          </a:solidFill>
                          <a:effectLst/>
                        </a:rPr>
                        <a:t>MB_ICONEXCLAMATION</a:t>
                      </a:r>
                    </a:p>
                    <a:p>
                      <a:pPr algn="just">
                        <a:spcAft>
                          <a:spcPts val="0"/>
                        </a:spcAft>
                      </a:pPr>
                      <a:r>
                        <a:rPr lang="en-US" sz="2400" b="1" kern="100" dirty="0" smtClean="0">
                          <a:solidFill>
                            <a:srgbClr val="002060"/>
                          </a:solidFill>
                          <a:effectLst/>
                        </a:rPr>
                        <a:t>MB_ICONWARNING</a:t>
                      </a:r>
                      <a:endParaRPr lang="zh-CN" sz="2400" b="1" kern="100" dirty="0">
                        <a:solidFill>
                          <a:srgbClr val="002060"/>
                        </a:solidFill>
                        <a:effectLst/>
                        <a:latin typeface="Times New Roman" panose="02020603050405020304" pitchFamily="18" charset="0"/>
                        <a:ea typeface="宋体" panose="02010600030101010101" pitchFamily="2" charset="-122"/>
                      </a:endParaRPr>
                    </a:p>
                  </a:txBody>
                  <a:tcPr marL="9525" marR="9525" marT="9525" marB="9525"/>
                </a:tc>
                <a:tc>
                  <a:txBody>
                    <a:bodyPr/>
                    <a:lstStyle/>
                    <a:p>
                      <a:pPr algn="just">
                        <a:spcAft>
                          <a:spcPts val="0"/>
                        </a:spcAft>
                      </a:pPr>
                      <a:r>
                        <a:rPr lang="zh-CN" sz="2400" b="1" kern="100">
                          <a:solidFill>
                            <a:srgbClr val="002060"/>
                          </a:solidFill>
                          <a:effectLst/>
                        </a:rPr>
                        <a:t>与出现警告消息框时对应的声音</a:t>
                      </a:r>
                      <a:endParaRPr lang="zh-CN" sz="2400" b="1" kern="100">
                        <a:solidFill>
                          <a:srgbClr val="002060"/>
                        </a:solidFill>
                        <a:effectLst/>
                        <a:latin typeface="Times New Roman" panose="02020603050405020304" pitchFamily="18" charset="0"/>
                        <a:ea typeface="宋体" panose="02010600030101010101" pitchFamily="2" charset="-122"/>
                      </a:endParaRPr>
                    </a:p>
                  </a:txBody>
                  <a:tcPr marL="9525" marR="9525" marT="9525" marB="9525"/>
                </a:tc>
                <a:extLst>
                  <a:ext uri="{0D108BD9-81ED-4DB2-BD59-A6C34878D82A}">
                    <a16:rowId xmlns:a16="http://schemas.microsoft.com/office/drawing/2014/main" val="10003"/>
                  </a:ext>
                </a:extLst>
              </a:tr>
              <a:tr h="0">
                <a:tc>
                  <a:txBody>
                    <a:bodyPr/>
                    <a:lstStyle/>
                    <a:p>
                      <a:pPr algn="just">
                        <a:spcAft>
                          <a:spcPts val="0"/>
                        </a:spcAft>
                      </a:pPr>
                      <a:r>
                        <a:rPr lang="en-US" sz="2400" b="1" kern="100" dirty="0" smtClean="0">
                          <a:solidFill>
                            <a:srgbClr val="002060"/>
                          </a:solidFill>
                          <a:effectLst/>
                        </a:rPr>
                        <a:t>MB_ICONHAND</a:t>
                      </a:r>
                    </a:p>
                    <a:p>
                      <a:pPr algn="just">
                        <a:spcAft>
                          <a:spcPts val="0"/>
                        </a:spcAft>
                      </a:pPr>
                      <a:r>
                        <a:rPr lang="en-US" sz="2400" b="1" kern="100" dirty="0" smtClean="0">
                          <a:solidFill>
                            <a:srgbClr val="002060"/>
                          </a:solidFill>
                          <a:effectLst/>
                        </a:rPr>
                        <a:t>MB_ICONSTOP</a:t>
                      </a:r>
                    </a:p>
                    <a:p>
                      <a:pPr algn="just">
                        <a:spcAft>
                          <a:spcPts val="0"/>
                        </a:spcAft>
                      </a:pPr>
                      <a:r>
                        <a:rPr lang="en-US" sz="2400" b="1" kern="100" dirty="0" smtClean="0">
                          <a:solidFill>
                            <a:srgbClr val="002060"/>
                          </a:solidFill>
                          <a:effectLst/>
                        </a:rPr>
                        <a:t>MB_ICONERROR</a:t>
                      </a:r>
                      <a:endParaRPr lang="zh-CN" sz="2400" b="1" kern="100" dirty="0">
                        <a:solidFill>
                          <a:srgbClr val="002060"/>
                        </a:solidFill>
                        <a:effectLst/>
                        <a:latin typeface="Times New Roman" panose="02020603050405020304" pitchFamily="18" charset="0"/>
                        <a:ea typeface="宋体" panose="02010600030101010101" pitchFamily="2" charset="-122"/>
                      </a:endParaRPr>
                    </a:p>
                  </a:txBody>
                  <a:tcPr marL="9525" marR="9525" marT="9525" marB="9525"/>
                </a:tc>
                <a:tc>
                  <a:txBody>
                    <a:bodyPr/>
                    <a:lstStyle/>
                    <a:p>
                      <a:pPr algn="just">
                        <a:spcAft>
                          <a:spcPts val="0"/>
                        </a:spcAft>
                      </a:pPr>
                      <a:r>
                        <a:rPr lang="zh-CN" sz="2400" b="1" kern="100">
                          <a:solidFill>
                            <a:srgbClr val="002060"/>
                          </a:solidFill>
                          <a:effectLst/>
                        </a:rPr>
                        <a:t>与出现错误消息框时对应的声音</a:t>
                      </a:r>
                      <a:endParaRPr lang="zh-CN" sz="2400" b="1" kern="100">
                        <a:solidFill>
                          <a:srgbClr val="002060"/>
                        </a:solidFill>
                        <a:effectLst/>
                        <a:latin typeface="Times New Roman" panose="02020603050405020304" pitchFamily="18" charset="0"/>
                        <a:ea typeface="宋体" panose="02010600030101010101" pitchFamily="2" charset="-122"/>
                      </a:endParaRPr>
                    </a:p>
                  </a:txBody>
                  <a:tcPr marL="9525" marR="9525" marT="9525" marB="9525"/>
                </a:tc>
                <a:extLst>
                  <a:ext uri="{0D108BD9-81ED-4DB2-BD59-A6C34878D82A}">
                    <a16:rowId xmlns:a16="http://schemas.microsoft.com/office/drawing/2014/main" val="10004"/>
                  </a:ext>
                </a:extLst>
              </a:tr>
              <a:tr h="0">
                <a:tc>
                  <a:txBody>
                    <a:bodyPr/>
                    <a:lstStyle/>
                    <a:p>
                      <a:pPr algn="just">
                        <a:spcAft>
                          <a:spcPts val="0"/>
                        </a:spcAft>
                      </a:pPr>
                      <a:r>
                        <a:rPr lang="en-US" sz="2400" b="1" kern="100">
                          <a:solidFill>
                            <a:srgbClr val="002060"/>
                          </a:solidFill>
                          <a:effectLst/>
                        </a:rPr>
                        <a:t>MB_ICONQUESTION</a:t>
                      </a:r>
                      <a:endParaRPr lang="zh-CN" sz="2400" b="1" kern="100">
                        <a:solidFill>
                          <a:srgbClr val="002060"/>
                        </a:solidFill>
                        <a:effectLst/>
                        <a:latin typeface="Times New Roman" panose="02020603050405020304" pitchFamily="18" charset="0"/>
                        <a:ea typeface="宋体" panose="02010600030101010101" pitchFamily="2" charset="-122"/>
                      </a:endParaRPr>
                    </a:p>
                  </a:txBody>
                  <a:tcPr marL="9525" marR="9525" marT="9525" marB="9525"/>
                </a:tc>
                <a:tc>
                  <a:txBody>
                    <a:bodyPr/>
                    <a:lstStyle/>
                    <a:p>
                      <a:pPr algn="just">
                        <a:spcAft>
                          <a:spcPts val="0"/>
                        </a:spcAft>
                      </a:pPr>
                      <a:r>
                        <a:rPr lang="zh-CN" sz="2400" b="1" kern="100">
                          <a:solidFill>
                            <a:srgbClr val="002060"/>
                          </a:solidFill>
                          <a:effectLst/>
                        </a:rPr>
                        <a:t>与出现询问消息框时对应的声音</a:t>
                      </a:r>
                      <a:endParaRPr lang="zh-CN" sz="2400" b="1" kern="100">
                        <a:solidFill>
                          <a:srgbClr val="002060"/>
                        </a:solidFill>
                        <a:effectLst/>
                        <a:latin typeface="Times New Roman" panose="02020603050405020304" pitchFamily="18" charset="0"/>
                        <a:ea typeface="宋体" panose="02010600030101010101" pitchFamily="2" charset="-122"/>
                      </a:endParaRPr>
                    </a:p>
                  </a:txBody>
                  <a:tcPr marL="9525" marR="9525" marT="9525" marB="9525"/>
                </a:tc>
                <a:extLst>
                  <a:ext uri="{0D108BD9-81ED-4DB2-BD59-A6C34878D82A}">
                    <a16:rowId xmlns:a16="http://schemas.microsoft.com/office/drawing/2014/main" val="10005"/>
                  </a:ext>
                </a:extLst>
              </a:tr>
              <a:tr h="0">
                <a:tc>
                  <a:txBody>
                    <a:bodyPr/>
                    <a:lstStyle/>
                    <a:p>
                      <a:pPr algn="just">
                        <a:spcAft>
                          <a:spcPts val="0"/>
                        </a:spcAft>
                      </a:pPr>
                      <a:r>
                        <a:rPr lang="en-US" sz="2400" b="1" kern="100">
                          <a:solidFill>
                            <a:srgbClr val="002060"/>
                          </a:solidFill>
                          <a:effectLst/>
                        </a:rPr>
                        <a:t>MB_OK</a:t>
                      </a:r>
                      <a:endParaRPr lang="zh-CN" sz="2400" b="1" kern="100">
                        <a:solidFill>
                          <a:srgbClr val="002060"/>
                        </a:solidFill>
                        <a:effectLst/>
                        <a:latin typeface="Times New Roman" panose="02020603050405020304" pitchFamily="18" charset="0"/>
                        <a:ea typeface="宋体" panose="02010600030101010101" pitchFamily="2" charset="-122"/>
                      </a:endParaRPr>
                    </a:p>
                  </a:txBody>
                  <a:tcPr marL="9525" marR="9525" marT="9525" marB="9525"/>
                </a:tc>
                <a:tc>
                  <a:txBody>
                    <a:bodyPr/>
                    <a:lstStyle/>
                    <a:p>
                      <a:pPr algn="just">
                        <a:spcAft>
                          <a:spcPts val="0"/>
                        </a:spcAft>
                      </a:pPr>
                      <a:r>
                        <a:rPr lang="zh-CN" sz="2400" b="1" kern="100" dirty="0">
                          <a:solidFill>
                            <a:srgbClr val="002060"/>
                          </a:solidFill>
                          <a:effectLst/>
                        </a:rPr>
                        <a:t>系统默认声音</a:t>
                      </a:r>
                      <a:endParaRPr lang="zh-CN" sz="2400" b="1" kern="100" dirty="0">
                        <a:solidFill>
                          <a:srgbClr val="002060"/>
                        </a:solidFill>
                        <a:effectLst/>
                        <a:latin typeface="Times New Roman" panose="02020603050405020304" pitchFamily="18" charset="0"/>
                        <a:ea typeface="宋体" panose="02010600030101010101" pitchFamily="2" charset="-122"/>
                      </a:endParaRPr>
                    </a:p>
                  </a:txBody>
                  <a:tcPr marL="9525" marR="9525" marT="9525" marB="9525"/>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98327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03" y="188640"/>
            <a:ext cx="7772400" cy="659160"/>
          </a:xfrm>
        </p:spPr>
        <p:txBody>
          <a:bodyPr/>
          <a:lstStyle/>
          <a:p>
            <a:r>
              <a:rPr lang="en-US" altLang="zh-CN" b="1" dirty="0" smtClean="0"/>
              <a:t>(2) </a:t>
            </a:r>
            <a:r>
              <a:rPr lang="en-US" altLang="zh-CN" b="1" dirty="0" err="1"/>
              <a:t>sndPlaySound</a:t>
            </a:r>
            <a:r>
              <a:rPr lang="en-US" altLang="zh-CN" b="1" dirty="0"/>
              <a:t>()</a:t>
            </a:r>
            <a:r>
              <a:rPr lang="zh-CN" altLang="zh-CN" b="1" dirty="0"/>
              <a:t>函数</a:t>
            </a:r>
            <a:endParaRPr lang="zh-CN" altLang="en-US" b="1" dirty="0"/>
          </a:p>
        </p:txBody>
      </p:sp>
      <p:sp>
        <p:nvSpPr>
          <p:cNvPr id="4" name="灯片编号占位符 3"/>
          <p:cNvSpPr>
            <a:spLocks noGrp="1"/>
          </p:cNvSpPr>
          <p:nvPr>
            <p:ph type="sldNum" sz="quarter" idx="12"/>
          </p:nvPr>
        </p:nvSpPr>
        <p:spPr/>
        <p:txBody>
          <a:bodyPr/>
          <a:lstStyle/>
          <a:p>
            <a:fld id="{8DEB74A0-5DE7-4E14-B252-38BFADF708AE}" type="slidenum">
              <a:rPr lang="en-US" altLang="zh-CN" smtClean="0"/>
              <a:pPr/>
              <a:t>7</a:t>
            </a:fld>
            <a:endParaRPr lang="en-US" altLang="zh-CN"/>
          </a:p>
        </p:txBody>
      </p:sp>
      <p:sp>
        <p:nvSpPr>
          <p:cNvPr id="5" name="Rectangle 1"/>
          <p:cNvSpPr>
            <a:spLocks noGrp="1" noChangeArrowheads="1"/>
          </p:cNvSpPr>
          <p:nvPr>
            <p:ph idx="1"/>
          </p:nvPr>
        </p:nvSpPr>
        <p:spPr bwMode="auto">
          <a:xfrm>
            <a:off x="188731" y="1052736"/>
            <a:ext cx="8775757" cy="1277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lvl1pPr indent="266700"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spcBef>
                <a:spcPct val="0"/>
              </a:spcBef>
              <a:buNone/>
            </a:pPr>
            <a:r>
              <a:rPr kumimoji="0" lang="zh-CN" altLang="en-US"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anose="020B0604020202020204" pitchFamily="34" charset="-122"/>
              </a:rPr>
              <a:t>    该函数可通过指定文件名或指定在注册表中注册了的条目来播放</a:t>
            </a:r>
            <a:r>
              <a:rPr kumimoji="0" lang="en-US" altLang="zh-CN"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anose="020B0604020202020204" pitchFamily="34" charset="-122"/>
              </a:rPr>
              <a:t>wav</a:t>
            </a:r>
            <a:r>
              <a:rPr kumimoji="0" lang="zh-CN" altLang="en-US"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anose="020B0604020202020204" pitchFamily="34" charset="-122"/>
              </a:rPr>
              <a:t>音频。该函数的原型如下：</a:t>
            </a:r>
            <a:endParaRPr kumimoji="0" lang="en-US" altLang="zh-CN" sz="28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cs typeface="Arial Unicode MS" panose="020B0604020202020204" pitchFamily="34" charset="-122"/>
            </a:endParaRPr>
          </a:p>
          <a:p>
            <a:pPr marL="0" indent="0" algn="ctr">
              <a:spcBef>
                <a:spcPct val="0"/>
              </a:spcBef>
              <a:buNone/>
            </a:pP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BOOL </a:t>
            </a:r>
            <a:r>
              <a:rPr kumimoji="0" lang="en-US" altLang="zh-CN" sz="24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sndPlaySound</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(LPCSTR </a:t>
            </a:r>
            <a:r>
              <a:rPr kumimoji="0" lang="en-US" altLang="zh-CN" sz="24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lpszSound,UINT</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2400" b="1" i="0" u="none" strike="noStrike" cap="none" normalizeH="0" baseline="0" dirty="0" err="1"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fuSound</a:t>
            </a:r>
            <a:r>
              <a:rPr kumimoji="0" lang="en-US" altLang="zh-CN" sz="24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800" b="1" i="0" u="none" strike="noStrike" cap="none" normalizeH="0" baseline="0" dirty="0" smtClean="0">
              <a:ln>
                <a:noFill/>
              </a:ln>
              <a:solidFill>
                <a:schemeClr val="tx1"/>
              </a:solidFill>
              <a:effectLst/>
            </a:endParaRPr>
          </a:p>
        </p:txBody>
      </p:sp>
      <p:graphicFrame>
        <p:nvGraphicFramePr>
          <p:cNvPr id="6" name="表格 5"/>
          <p:cNvGraphicFramePr>
            <a:graphicFrameLocks noGrp="1"/>
          </p:cNvGraphicFramePr>
          <p:nvPr>
            <p:extLst>
              <p:ext uri="{D42A27DB-BD31-4B8C-83A1-F6EECF244321}">
                <p14:modId xmlns:p14="http://schemas.microsoft.com/office/powerpoint/2010/main" val="998661577"/>
              </p:ext>
            </p:extLst>
          </p:nvPr>
        </p:nvGraphicFramePr>
        <p:xfrm>
          <a:off x="107504" y="2564904"/>
          <a:ext cx="8955269" cy="4095750"/>
        </p:xfrm>
        <a:graphic>
          <a:graphicData uri="http://schemas.openxmlformats.org/drawingml/2006/table">
            <a:tbl>
              <a:tblPr>
                <a:tableStyleId>{5C22544A-7EE6-4342-B048-85BDC9FD1C3A}</a:tableStyleId>
              </a:tblPr>
              <a:tblGrid>
                <a:gridCol w="2232248">
                  <a:extLst>
                    <a:ext uri="{9D8B030D-6E8A-4147-A177-3AD203B41FA5}">
                      <a16:colId xmlns:a16="http://schemas.microsoft.com/office/drawing/2014/main" val="20000"/>
                    </a:ext>
                  </a:extLst>
                </a:gridCol>
                <a:gridCol w="6723021">
                  <a:extLst>
                    <a:ext uri="{9D8B030D-6E8A-4147-A177-3AD203B41FA5}">
                      <a16:colId xmlns:a16="http://schemas.microsoft.com/office/drawing/2014/main" val="20001"/>
                    </a:ext>
                  </a:extLst>
                </a:gridCol>
              </a:tblGrid>
              <a:tr h="0">
                <a:tc>
                  <a:txBody>
                    <a:bodyPr/>
                    <a:lstStyle/>
                    <a:p>
                      <a:pPr algn="ctr">
                        <a:spcAft>
                          <a:spcPts val="0"/>
                        </a:spcAft>
                      </a:pPr>
                      <a:r>
                        <a:rPr kumimoji="0" lang="en-US" altLang="zh-CN" sz="2000" b="1" i="0" u="none" strike="noStrike" cap="none" normalizeH="0" baseline="0" dirty="0" err="1" smtClean="0">
                          <a:ln>
                            <a:noFill/>
                          </a:ln>
                          <a:solidFill>
                            <a:srgbClr val="002060"/>
                          </a:solidFill>
                          <a:effectLst/>
                          <a:latin typeface="Times New Roman" panose="02020603050405020304" pitchFamily="18" charset="0"/>
                          <a:ea typeface="宋体" panose="02010600030101010101" pitchFamily="2" charset="-122"/>
                          <a:cs typeface="Times New Roman" panose="02020603050405020304" pitchFamily="18" charset="0"/>
                        </a:rPr>
                        <a:t>fuSound</a:t>
                      </a:r>
                      <a:r>
                        <a:rPr lang="zh-CN" sz="2000" b="1" kern="100" dirty="0" smtClean="0">
                          <a:solidFill>
                            <a:srgbClr val="002060"/>
                          </a:solidFill>
                          <a:effectLst/>
                        </a:rPr>
                        <a:t>参数</a:t>
                      </a:r>
                      <a:r>
                        <a:rPr lang="zh-CN" sz="2000" b="1" kern="100" dirty="0">
                          <a:solidFill>
                            <a:srgbClr val="002060"/>
                          </a:solidFill>
                          <a:effectLst/>
                        </a:rPr>
                        <a:t>值</a:t>
                      </a:r>
                      <a:endParaRPr lang="zh-CN" sz="2000" b="1" kern="100" dirty="0">
                        <a:solidFill>
                          <a:srgbClr val="002060"/>
                        </a:solidFill>
                        <a:effectLst/>
                        <a:latin typeface="Times New Roman" panose="02020603050405020304" pitchFamily="18" charset="0"/>
                        <a:ea typeface="宋体" panose="02010600030101010101" pitchFamily="2" charset="-122"/>
                      </a:endParaRPr>
                    </a:p>
                  </a:txBody>
                  <a:tcPr marL="9525" marR="9525" marT="9525" marB="9525"/>
                </a:tc>
                <a:tc>
                  <a:txBody>
                    <a:bodyPr/>
                    <a:lstStyle/>
                    <a:p>
                      <a:pPr algn="ctr">
                        <a:spcAft>
                          <a:spcPts val="0"/>
                        </a:spcAft>
                      </a:pPr>
                      <a:r>
                        <a:rPr lang="zh-CN" sz="2000" b="1" kern="100">
                          <a:solidFill>
                            <a:srgbClr val="002060"/>
                          </a:solidFill>
                          <a:effectLst/>
                        </a:rPr>
                        <a:t>说明</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9525" marR="9525" marT="9525" marB="9525"/>
                </a:tc>
                <a:extLst>
                  <a:ext uri="{0D108BD9-81ED-4DB2-BD59-A6C34878D82A}">
                    <a16:rowId xmlns:a16="http://schemas.microsoft.com/office/drawing/2014/main" val="10000"/>
                  </a:ext>
                </a:extLst>
              </a:tr>
              <a:tr h="695325">
                <a:tc>
                  <a:txBody>
                    <a:bodyPr/>
                    <a:lstStyle/>
                    <a:p>
                      <a:pPr algn="just">
                        <a:spcAft>
                          <a:spcPts val="0"/>
                        </a:spcAft>
                      </a:pPr>
                      <a:r>
                        <a:rPr lang="en-US" sz="2000" b="1" kern="100">
                          <a:solidFill>
                            <a:srgbClr val="002060"/>
                          </a:solidFill>
                          <a:effectLst/>
                        </a:rPr>
                        <a:t>SND_ASYNC</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9525" marR="9525" marT="9525" marB="9525"/>
                </a:tc>
                <a:tc>
                  <a:txBody>
                    <a:bodyPr/>
                    <a:lstStyle/>
                    <a:p>
                      <a:pPr algn="just">
                        <a:spcAft>
                          <a:spcPts val="0"/>
                        </a:spcAft>
                      </a:pPr>
                      <a:r>
                        <a:rPr lang="zh-CN" sz="2000" b="1" kern="100" dirty="0">
                          <a:solidFill>
                            <a:srgbClr val="002060"/>
                          </a:solidFill>
                          <a:effectLst/>
                        </a:rPr>
                        <a:t>采用异步播放的方式播放声音，在声音播放后函数立即返回。如要终止时通过再次调用这个函数，在第一个参数处写入文件名，第二个参数处为</a:t>
                      </a:r>
                      <a:r>
                        <a:rPr lang="en-US" sz="2000" b="1" kern="100" dirty="0">
                          <a:solidFill>
                            <a:srgbClr val="002060"/>
                          </a:solidFill>
                          <a:effectLst/>
                        </a:rPr>
                        <a:t>NULL</a:t>
                      </a:r>
                      <a:r>
                        <a:rPr lang="zh-CN" sz="2000" b="1" kern="100" dirty="0">
                          <a:solidFill>
                            <a:srgbClr val="002060"/>
                          </a:solidFill>
                          <a:effectLst/>
                        </a:rPr>
                        <a:t>。本章开始时的例子就是这种播放方式，如要终止则可执行语句</a:t>
                      </a:r>
                      <a:r>
                        <a:rPr lang="zh-CN" sz="2000" b="1" kern="100" dirty="0" smtClean="0">
                          <a:solidFill>
                            <a:srgbClr val="002060"/>
                          </a:solidFill>
                          <a:effectLst/>
                        </a:rPr>
                        <a:t>：</a:t>
                      </a:r>
                      <a:endParaRPr lang="en-US" altLang="zh-CN" sz="2000" b="1" kern="100" dirty="0" smtClean="0">
                        <a:solidFill>
                          <a:srgbClr val="002060"/>
                        </a:solidFill>
                        <a:effectLst/>
                      </a:endParaRPr>
                    </a:p>
                    <a:p>
                      <a:pPr algn="just">
                        <a:spcAft>
                          <a:spcPts val="0"/>
                        </a:spcAft>
                      </a:pPr>
                      <a:r>
                        <a:rPr lang="en-US" sz="2000" b="1" kern="100" dirty="0" smtClean="0">
                          <a:solidFill>
                            <a:srgbClr val="002060"/>
                          </a:solidFill>
                          <a:effectLst/>
                        </a:rPr>
                        <a:t> </a:t>
                      </a:r>
                      <a:r>
                        <a:rPr lang="en-US" sz="2000" b="1" kern="100" dirty="0" err="1">
                          <a:solidFill>
                            <a:srgbClr val="002060"/>
                          </a:solidFill>
                          <a:effectLst/>
                        </a:rPr>
                        <a:t>sndPlaySound</a:t>
                      </a:r>
                      <a:r>
                        <a:rPr lang="en-US" sz="2000" b="1" kern="100" dirty="0">
                          <a:solidFill>
                            <a:srgbClr val="002060"/>
                          </a:solidFill>
                          <a:effectLst/>
                        </a:rPr>
                        <a:t>("</a:t>
                      </a:r>
                      <a:r>
                        <a:rPr lang="en-US" sz="2000" b="1" kern="100" dirty="0" err="1">
                          <a:solidFill>
                            <a:srgbClr val="002060"/>
                          </a:solidFill>
                          <a:effectLst/>
                        </a:rPr>
                        <a:t>SystemStart</a:t>
                      </a:r>
                      <a:r>
                        <a:rPr lang="en-US" sz="2000" b="1" kern="100" dirty="0">
                          <a:solidFill>
                            <a:srgbClr val="002060"/>
                          </a:solidFill>
                          <a:effectLst/>
                        </a:rPr>
                        <a:t>",NULL);</a:t>
                      </a:r>
                      <a:endParaRPr lang="zh-CN" sz="2000" b="1" kern="100" dirty="0">
                        <a:solidFill>
                          <a:srgbClr val="002060"/>
                        </a:solidFill>
                        <a:effectLst/>
                        <a:latin typeface="Times New Roman" panose="02020603050405020304" pitchFamily="18" charset="0"/>
                        <a:ea typeface="宋体" panose="02010600030101010101" pitchFamily="2" charset="-122"/>
                      </a:endParaRPr>
                    </a:p>
                  </a:txBody>
                  <a:tcPr marL="9525" marR="9525" marT="9525" marB="9525"/>
                </a:tc>
                <a:extLst>
                  <a:ext uri="{0D108BD9-81ED-4DB2-BD59-A6C34878D82A}">
                    <a16:rowId xmlns:a16="http://schemas.microsoft.com/office/drawing/2014/main" val="10001"/>
                  </a:ext>
                </a:extLst>
              </a:tr>
              <a:tr h="0">
                <a:tc>
                  <a:txBody>
                    <a:bodyPr/>
                    <a:lstStyle/>
                    <a:p>
                      <a:pPr algn="just">
                        <a:spcAft>
                          <a:spcPts val="0"/>
                        </a:spcAft>
                      </a:pPr>
                      <a:r>
                        <a:rPr lang="en-US" sz="2000" b="1" kern="100" dirty="0">
                          <a:solidFill>
                            <a:srgbClr val="002060"/>
                          </a:solidFill>
                          <a:effectLst/>
                        </a:rPr>
                        <a:t>SND_LOOP</a:t>
                      </a:r>
                      <a:endParaRPr lang="zh-CN" sz="2000" b="1" kern="100" dirty="0">
                        <a:solidFill>
                          <a:srgbClr val="002060"/>
                        </a:solidFill>
                        <a:effectLst/>
                        <a:latin typeface="Times New Roman" panose="02020603050405020304" pitchFamily="18" charset="0"/>
                        <a:ea typeface="宋体" panose="02010600030101010101" pitchFamily="2" charset="-122"/>
                      </a:endParaRPr>
                    </a:p>
                  </a:txBody>
                  <a:tcPr marL="9525" marR="9525" marT="9525" marB="9525"/>
                </a:tc>
                <a:tc>
                  <a:txBody>
                    <a:bodyPr/>
                    <a:lstStyle/>
                    <a:p>
                      <a:pPr algn="just">
                        <a:spcAft>
                          <a:spcPts val="0"/>
                        </a:spcAft>
                      </a:pPr>
                      <a:r>
                        <a:rPr lang="zh-CN" sz="2000" b="1" kern="100" dirty="0">
                          <a:solidFill>
                            <a:srgbClr val="002060"/>
                          </a:solidFill>
                          <a:effectLst/>
                        </a:rPr>
                        <a:t>循环播放声音，必须与参数</a:t>
                      </a:r>
                      <a:r>
                        <a:rPr lang="en-US" sz="2000" b="1" kern="100" dirty="0">
                          <a:solidFill>
                            <a:srgbClr val="002060"/>
                          </a:solidFill>
                          <a:effectLst/>
                        </a:rPr>
                        <a:t>SND_ASYNC</a:t>
                      </a:r>
                      <a:r>
                        <a:rPr lang="zh-CN" sz="2000" b="1" kern="100" dirty="0">
                          <a:solidFill>
                            <a:srgbClr val="002060"/>
                          </a:solidFill>
                          <a:effectLst/>
                        </a:rPr>
                        <a:t>同时使用（</a:t>
                      </a:r>
                      <a:r>
                        <a:rPr lang="en-US" sz="2000" b="1" kern="100" dirty="0">
                          <a:solidFill>
                            <a:srgbClr val="002060"/>
                          </a:solidFill>
                          <a:effectLst/>
                        </a:rPr>
                        <a:t>SND_ASYNC|SND_LOOP</a:t>
                      </a:r>
                      <a:r>
                        <a:rPr lang="zh-CN" sz="2000" b="1" kern="100" dirty="0">
                          <a:solidFill>
                            <a:srgbClr val="002060"/>
                          </a:solidFill>
                          <a:effectLst/>
                        </a:rPr>
                        <a:t>），停止方法与上面同</a:t>
                      </a:r>
                      <a:endParaRPr lang="zh-CN" sz="2000" b="1" kern="100" dirty="0">
                        <a:solidFill>
                          <a:srgbClr val="002060"/>
                        </a:solidFill>
                        <a:effectLst/>
                        <a:latin typeface="Times New Roman" panose="02020603050405020304" pitchFamily="18" charset="0"/>
                        <a:ea typeface="宋体" panose="02010600030101010101" pitchFamily="2" charset="-122"/>
                      </a:endParaRPr>
                    </a:p>
                  </a:txBody>
                  <a:tcPr marL="9525" marR="9525" marT="9525" marB="9525"/>
                </a:tc>
                <a:extLst>
                  <a:ext uri="{0D108BD9-81ED-4DB2-BD59-A6C34878D82A}">
                    <a16:rowId xmlns:a16="http://schemas.microsoft.com/office/drawing/2014/main" val="10002"/>
                  </a:ext>
                </a:extLst>
              </a:tr>
              <a:tr h="0">
                <a:tc>
                  <a:txBody>
                    <a:bodyPr/>
                    <a:lstStyle/>
                    <a:p>
                      <a:pPr algn="just">
                        <a:spcAft>
                          <a:spcPts val="0"/>
                        </a:spcAft>
                      </a:pPr>
                      <a:r>
                        <a:rPr lang="en-US" sz="2000" b="1" kern="100">
                          <a:solidFill>
                            <a:srgbClr val="002060"/>
                          </a:solidFill>
                          <a:effectLst/>
                        </a:rPr>
                        <a:t>SND_MEMORY</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9525" marR="9525" marT="9525" marB="9525"/>
                </a:tc>
                <a:tc>
                  <a:txBody>
                    <a:bodyPr/>
                    <a:lstStyle/>
                    <a:p>
                      <a:pPr algn="just">
                        <a:spcAft>
                          <a:spcPts val="0"/>
                        </a:spcAft>
                      </a:pPr>
                      <a:r>
                        <a:rPr lang="zh-CN" sz="2000" b="1" kern="100">
                          <a:solidFill>
                            <a:srgbClr val="002060"/>
                          </a:solidFill>
                          <a:effectLst/>
                        </a:rPr>
                        <a:t>说明第一个参数指定的是</a:t>
                      </a:r>
                      <a:r>
                        <a:rPr lang="en-US" sz="2000" b="1" kern="100">
                          <a:solidFill>
                            <a:srgbClr val="002060"/>
                          </a:solidFill>
                          <a:effectLst/>
                        </a:rPr>
                        <a:t>wav</a:t>
                      </a:r>
                      <a:r>
                        <a:rPr lang="zh-CN" sz="2000" b="1" kern="100">
                          <a:solidFill>
                            <a:srgbClr val="002060"/>
                          </a:solidFill>
                          <a:effectLst/>
                        </a:rPr>
                        <a:t>声音在内存中的映象</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9525" marR="9525" marT="9525" marB="9525"/>
                </a:tc>
                <a:extLst>
                  <a:ext uri="{0D108BD9-81ED-4DB2-BD59-A6C34878D82A}">
                    <a16:rowId xmlns:a16="http://schemas.microsoft.com/office/drawing/2014/main" val="10003"/>
                  </a:ext>
                </a:extLst>
              </a:tr>
              <a:tr h="0">
                <a:tc>
                  <a:txBody>
                    <a:bodyPr/>
                    <a:lstStyle/>
                    <a:p>
                      <a:pPr algn="just">
                        <a:spcAft>
                          <a:spcPts val="0"/>
                        </a:spcAft>
                      </a:pPr>
                      <a:r>
                        <a:rPr lang="en-US" sz="2000" b="1" kern="100">
                          <a:solidFill>
                            <a:srgbClr val="002060"/>
                          </a:solidFill>
                          <a:effectLst/>
                        </a:rPr>
                        <a:t>SND_NODEFAULT</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9525" marR="9525" marT="9525" marB="9525"/>
                </a:tc>
                <a:tc>
                  <a:txBody>
                    <a:bodyPr/>
                    <a:lstStyle/>
                    <a:p>
                      <a:pPr algn="just">
                        <a:spcAft>
                          <a:spcPts val="0"/>
                        </a:spcAft>
                      </a:pPr>
                      <a:r>
                        <a:rPr lang="zh-CN" sz="2000" b="1" kern="100">
                          <a:solidFill>
                            <a:srgbClr val="002060"/>
                          </a:solidFill>
                          <a:effectLst/>
                        </a:rPr>
                        <a:t>当无法正常播放声音时，不播放系统默认声音</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9525" marR="9525" marT="9525" marB="9525"/>
                </a:tc>
                <a:extLst>
                  <a:ext uri="{0D108BD9-81ED-4DB2-BD59-A6C34878D82A}">
                    <a16:rowId xmlns:a16="http://schemas.microsoft.com/office/drawing/2014/main" val="10004"/>
                  </a:ext>
                </a:extLst>
              </a:tr>
              <a:tr h="0">
                <a:tc>
                  <a:txBody>
                    <a:bodyPr/>
                    <a:lstStyle/>
                    <a:p>
                      <a:pPr algn="just">
                        <a:spcAft>
                          <a:spcPts val="0"/>
                        </a:spcAft>
                      </a:pPr>
                      <a:r>
                        <a:rPr lang="en-US" sz="2000" b="1" kern="100">
                          <a:solidFill>
                            <a:srgbClr val="002060"/>
                          </a:solidFill>
                          <a:effectLst/>
                        </a:rPr>
                        <a:t>SND_NOSTOP</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9525" marR="9525" marT="9525" marB="9525"/>
                </a:tc>
                <a:tc>
                  <a:txBody>
                    <a:bodyPr/>
                    <a:lstStyle/>
                    <a:p>
                      <a:pPr algn="just">
                        <a:spcAft>
                          <a:spcPts val="0"/>
                        </a:spcAft>
                      </a:pPr>
                      <a:r>
                        <a:rPr lang="zh-CN" sz="2000" b="1" kern="100">
                          <a:solidFill>
                            <a:srgbClr val="002060"/>
                          </a:solidFill>
                          <a:effectLst/>
                        </a:rPr>
                        <a:t>如果有声音正在播放，则函数立即返回</a:t>
                      </a:r>
                      <a:r>
                        <a:rPr lang="en-US" sz="2000" b="1" kern="100">
                          <a:solidFill>
                            <a:srgbClr val="002060"/>
                          </a:solidFill>
                          <a:effectLst/>
                        </a:rPr>
                        <a:t>FALSE</a:t>
                      </a:r>
                      <a:r>
                        <a:rPr lang="zh-CN" sz="2000" b="1" kern="100">
                          <a:solidFill>
                            <a:srgbClr val="002060"/>
                          </a:solidFill>
                          <a:effectLst/>
                        </a:rPr>
                        <a:t>，终止运行。</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9525" marR="9525" marT="9525" marB="9525"/>
                </a:tc>
                <a:extLst>
                  <a:ext uri="{0D108BD9-81ED-4DB2-BD59-A6C34878D82A}">
                    <a16:rowId xmlns:a16="http://schemas.microsoft.com/office/drawing/2014/main" val="10005"/>
                  </a:ext>
                </a:extLst>
              </a:tr>
              <a:tr h="0">
                <a:tc>
                  <a:txBody>
                    <a:bodyPr/>
                    <a:lstStyle/>
                    <a:p>
                      <a:pPr algn="just">
                        <a:spcAft>
                          <a:spcPts val="0"/>
                        </a:spcAft>
                      </a:pPr>
                      <a:r>
                        <a:rPr lang="en-US" sz="2000" b="1" kern="100">
                          <a:solidFill>
                            <a:srgbClr val="002060"/>
                          </a:solidFill>
                          <a:effectLst/>
                        </a:rPr>
                        <a:t>SND_SYNC</a:t>
                      </a:r>
                      <a:endParaRPr lang="zh-CN" sz="2000" b="1" kern="100">
                        <a:solidFill>
                          <a:srgbClr val="002060"/>
                        </a:solidFill>
                        <a:effectLst/>
                        <a:latin typeface="Times New Roman" panose="02020603050405020304" pitchFamily="18" charset="0"/>
                        <a:ea typeface="宋体" panose="02010600030101010101" pitchFamily="2" charset="-122"/>
                      </a:endParaRPr>
                    </a:p>
                  </a:txBody>
                  <a:tcPr marL="9525" marR="9525" marT="9525" marB="9525"/>
                </a:tc>
                <a:tc>
                  <a:txBody>
                    <a:bodyPr/>
                    <a:lstStyle/>
                    <a:p>
                      <a:pPr algn="just">
                        <a:spcAft>
                          <a:spcPts val="0"/>
                        </a:spcAft>
                      </a:pPr>
                      <a:r>
                        <a:rPr lang="zh-CN" sz="2000" b="1" kern="100" dirty="0">
                          <a:solidFill>
                            <a:srgbClr val="002060"/>
                          </a:solidFill>
                          <a:effectLst/>
                        </a:rPr>
                        <a:t>采用同步播放的方式播放声音，只有在声音播放完成后函数才返回。</a:t>
                      </a:r>
                      <a:endParaRPr lang="zh-CN" sz="2000" b="1" kern="100" dirty="0">
                        <a:solidFill>
                          <a:srgbClr val="002060"/>
                        </a:solidFill>
                        <a:effectLst/>
                        <a:latin typeface="Times New Roman" panose="02020603050405020304" pitchFamily="18" charset="0"/>
                        <a:ea typeface="宋体" panose="02010600030101010101" pitchFamily="2" charset="-122"/>
                      </a:endParaRPr>
                    </a:p>
                  </a:txBody>
                  <a:tcPr marL="9525" marR="9525" marT="9525" marB="9525"/>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60912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19517"/>
            <a:ext cx="7772400" cy="833219"/>
          </a:xfrm>
        </p:spPr>
        <p:txBody>
          <a:bodyPr/>
          <a:lstStyle/>
          <a:p>
            <a:r>
              <a:rPr lang="en-US" altLang="zh-CN" b="1" dirty="0" smtClean="0"/>
              <a:t>(3) </a:t>
            </a:r>
            <a:r>
              <a:rPr lang="en-US" altLang="zh-CN" b="1" dirty="0" err="1"/>
              <a:t>PlaySound</a:t>
            </a:r>
            <a:r>
              <a:rPr lang="en-US" altLang="zh-CN" b="1" dirty="0"/>
              <a:t>()</a:t>
            </a:r>
            <a:r>
              <a:rPr lang="zh-CN" altLang="zh-CN" b="1" dirty="0"/>
              <a:t>函数</a:t>
            </a:r>
            <a:endParaRPr lang="zh-CN" altLang="en-US" b="1" dirty="0"/>
          </a:p>
        </p:txBody>
      </p:sp>
      <p:sp>
        <p:nvSpPr>
          <p:cNvPr id="3" name="内容占位符 2"/>
          <p:cNvSpPr>
            <a:spLocks noGrp="1"/>
          </p:cNvSpPr>
          <p:nvPr>
            <p:ph idx="1"/>
          </p:nvPr>
        </p:nvSpPr>
        <p:spPr>
          <a:xfrm>
            <a:off x="72008" y="1052736"/>
            <a:ext cx="9036496" cy="1080120"/>
          </a:xfrm>
        </p:spPr>
        <p:txBody>
          <a:bodyPr/>
          <a:lstStyle/>
          <a:p>
            <a:pPr marL="0" indent="0">
              <a:buNone/>
            </a:pPr>
            <a:r>
              <a:rPr lang="zh-CN" altLang="zh-CN" b="1" dirty="0"/>
              <a:t>该函数的原型如下：</a:t>
            </a:r>
          </a:p>
          <a:p>
            <a:pPr marL="0" indent="0">
              <a:buNone/>
            </a:pPr>
            <a:r>
              <a:rPr lang="en-US" altLang="zh-CN" sz="2000" b="1" dirty="0" smtClean="0"/>
              <a:t>BOOL </a:t>
            </a:r>
            <a:r>
              <a:rPr lang="en-US" altLang="zh-CN" sz="2000" b="1" dirty="0" err="1"/>
              <a:t>PlaySound</a:t>
            </a:r>
            <a:r>
              <a:rPr lang="en-US" altLang="zh-CN" sz="2000" b="1" dirty="0"/>
              <a:t>(</a:t>
            </a:r>
            <a:r>
              <a:rPr lang="en-US" altLang="zh-CN" sz="2000" b="1" dirty="0">
                <a:solidFill>
                  <a:srgbClr val="00FF00"/>
                </a:solidFill>
              </a:rPr>
              <a:t>LPCSTR </a:t>
            </a:r>
            <a:r>
              <a:rPr lang="en-US" altLang="zh-CN" sz="2000" b="1" dirty="0" err="1">
                <a:solidFill>
                  <a:srgbClr val="00FF00"/>
                </a:solidFill>
              </a:rPr>
              <a:t>pszSound</a:t>
            </a:r>
            <a:r>
              <a:rPr lang="en-US" altLang="zh-CN" sz="2000" b="1" dirty="0" err="1"/>
              <a:t>,</a:t>
            </a:r>
            <a:r>
              <a:rPr lang="en-US" altLang="zh-CN" sz="2000" b="1" dirty="0" err="1">
                <a:solidFill>
                  <a:srgbClr val="CCFFFF"/>
                </a:solidFill>
              </a:rPr>
              <a:t>HMODULE</a:t>
            </a:r>
            <a:r>
              <a:rPr lang="en-US" altLang="zh-CN" sz="2000" b="1" dirty="0">
                <a:solidFill>
                  <a:srgbClr val="CCFFFF"/>
                </a:solidFill>
              </a:rPr>
              <a:t> </a:t>
            </a:r>
            <a:r>
              <a:rPr lang="en-US" altLang="zh-CN" sz="2000" b="1" dirty="0" err="1">
                <a:solidFill>
                  <a:srgbClr val="CCFFFF"/>
                </a:solidFill>
              </a:rPr>
              <a:t>hmod</a:t>
            </a:r>
            <a:r>
              <a:rPr lang="en-US" altLang="zh-CN" sz="2000" b="1" dirty="0" err="1"/>
              <a:t>,DWORD</a:t>
            </a:r>
            <a:r>
              <a:rPr lang="en-US" altLang="zh-CN" sz="2000" b="1" dirty="0"/>
              <a:t> </a:t>
            </a:r>
            <a:r>
              <a:rPr lang="en-US" altLang="zh-CN" sz="2000" b="1" dirty="0" err="1"/>
              <a:t>fdwSound</a:t>
            </a:r>
            <a:r>
              <a:rPr lang="en-US" altLang="zh-CN" sz="2000" b="1" dirty="0"/>
              <a:t>);</a:t>
            </a:r>
            <a:endParaRPr lang="zh-CN" altLang="zh-CN" sz="2000" b="1" dirty="0"/>
          </a:p>
          <a:p>
            <a:pPr marL="0" indent="0">
              <a:buNone/>
            </a:pPr>
            <a:endParaRPr lang="zh-CN" altLang="en-US" b="1" dirty="0"/>
          </a:p>
        </p:txBody>
      </p:sp>
      <p:sp>
        <p:nvSpPr>
          <p:cNvPr id="4" name="灯片编号占位符 3"/>
          <p:cNvSpPr>
            <a:spLocks noGrp="1"/>
          </p:cNvSpPr>
          <p:nvPr>
            <p:ph type="sldNum" sz="quarter" idx="12"/>
          </p:nvPr>
        </p:nvSpPr>
        <p:spPr/>
        <p:txBody>
          <a:bodyPr/>
          <a:lstStyle/>
          <a:p>
            <a:fld id="{8DEB74A0-5DE7-4E14-B252-38BFADF708AE}" type="slidenum">
              <a:rPr lang="en-US" altLang="zh-CN" smtClean="0"/>
              <a:pPr/>
              <a:t>8</a:t>
            </a:fld>
            <a:endParaRPr lang="en-US" altLang="zh-CN"/>
          </a:p>
        </p:txBody>
      </p:sp>
      <p:sp>
        <p:nvSpPr>
          <p:cNvPr id="5" name="矩形 4"/>
          <p:cNvSpPr/>
          <p:nvPr/>
        </p:nvSpPr>
        <p:spPr>
          <a:xfrm>
            <a:off x="72008" y="2302817"/>
            <a:ext cx="8424936" cy="4154984"/>
          </a:xfrm>
          <a:prstGeom prst="rect">
            <a:avLst/>
          </a:prstGeom>
        </p:spPr>
        <p:txBody>
          <a:bodyPr wrap="square">
            <a:spAutoFit/>
          </a:bodyPr>
          <a:lstStyle/>
          <a:p>
            <a:pPr marL="342900" indent="-342900" algn="just">
              <a:spcAft>
                <a:spcPts val="0"/>
              </a:spcAft>
              <a:buFont typeface="Arial" panose="020B0604020202020204" pitchFamily="34" charset="0"/>
              <a:buChar char="•"/>
            </a:pPr>
            <a:r>
              <a:rPr lang="en-US" altLang="zh-CN" b="1" kern="100" dirty="0" err="1" smtClean="0">
                <a:solidFill>
                  <a:srgbClr val="00FF00"/>
                </a:solidFill>
              </a:rPr>
              <a:t>pszSound</a:t>
            </a:r>
            <a:r>
              <a:rPr lang="zh-CN" altLang="zh-CN" b="1" kern="100" dirty="0">
                <a:solidFill>
                  <a:srgbClr val="00FF00"/>
                </a:solidFill>
              </a:rPr>
              <a:t>为指定播放的声音，它可以是文件名、注册条目或资源标识，播放声音的来源通过参数</a:t>
            </a:r>
            <a:r>
              <a:rPr lang="en-US" altLang="zh-CN" b="1" kern="100" dirty="0" err="1">
                <a:solidFill>
                  <a:srgbClr val="00FF00"/>
                </a:solidFill>
              </a:rPr>
              <a:t>fdwSound</a:t>
            </a:r>
            <a:r>
              <a:rPr lang="zh-CN" altLang="zh-CN" b="1" kern="100" dirty="0">
                <a:solidFill>
                  <a:srgbClr val="00FF00"/>
                </a:solidFill>
              </a:rPr>
              <a:t>来决定。如果没有指定，则首先在注册表中寻找，如果没有找到，则认为指定的是一个文件名。如果这个参数为</a:t>
            </a:r>
            <a:r>
              <a:rPr lang="en-US" altLang="zh-CN" b="1" kern="100" dirty="0">
                <a:solidFill>
                  <a:srgbClr val="00FF00"/>
                </a:solidFill>
              </a:rPr>
              <a:t>NULL</a:t>
            </a:r>
            <a:r>
              <a:rPr lang="zh-CN" altLang="zh-CN" b="1" kern="100" dirty="0">
                <a:solidFill>
                  <a:srgbClr val="00FF00"/>
                </a:solidFill>
              </a:rPr>
              <a:t>，则停止任何当前正在播放的</a:t>
            </a:r>
            <a:r>
              <a:rPr lang="en-US" altLang="zh-CN" b="1" kern="100" dirty="0">
                <a:solidFill>
                  <a:srgbClr val="00FF00"/>
                </a:solidFill>
              </a:rPr>
              <a:t>wav</a:t>
            </a:r>
            <a:r>
              <a:rPr lang="zh-CN" altLang="zh-CN" b="1" kern="100" dirty="0">
                <a:solidFill>
                  <a:srgbClr val="00FF00"/>
                </a:solidFill>
              </a:rPr>
              <a:t>声音；而要想停止非</a:t>
            </a:r>
            <a:r>
              <a:rPr lang="en-US" altLang="zh-CN" b="1" kern="100" dirty="0">
                <a:solidFill>
                  <a:srgbClr val="00FF00"/>
                </a:solidFill>
              </a:rPr>
              <a:t>wav</a:t>
            </a:r>
            <a:r>
              <a:rPr lang="zh-CN" altLang="zh-CN" b="1" kern="100" dirty="0">
                <a:solidFill>
                  <a:srgbClr val="00FF00"/>
                </a:solidFill>
              </a:rPr>
              <a:t>声音，必须在第三个参数中加入</a:t>
            </a:r>
            <a:r>
              <a:rPr lang="en-US" altLang="zh-CN" b="1" kern="100" dirty="0">
                <a:solidFill>
                  <a:srgbClr val="00FF00"/>
                </a:solidFill>
              </a:rPr>
              <a:t>SND_PURGE</a:t>
            </a:r>
            <a:r>
              <a:rPr lang="zh-CN" altLang="zh-CN" b="1" kern="100" dirty="0" smtClean="0">
                <a:solidFill>
                  <a:srgbClr val="00FF00"/>
                </a:solidFill>
              </a:rPr>
              <a:t>；</a:t>
            </a:r>
            <a:endParaRPr lang="en-US" altLang="zh-CN" b="1" kern="100" dirty="0" smtClean="0">
              <a:solidFill>
                <a:srgbClr val="00FF00"/>
              </a:solidFill>
            </a:endParaRPr>
          </a:p>
          <a:p>
            <a:pPr marL="342900" indent="-342900" algn="just">
              <a:spcAft>
                <a:spcPts val="0"/>
              </a:spcAft>
              <a:buFont typeface="Arial" panose="020B0604020202020204" pitchFamily="34" charset="0"/>
              <a:buChar char="•"/>
            </a:pPr>
            <a:r>
              <a:rPr lang="en-US" altLang="zh-CN" b="1" kern="100" dirty="0" err="1" smtClean="0">
                <a:solidFill>
                  <a:srgbClr val="66FFFF"/>
                </a:solidFill>
              </a:rPr>
              <a:t>hmod</a:t>
            </a:r>
            <a:r>
              <a:rPr lang="zh-CN" altLang="zh-CN" b="1" kern="100" dirty="0">
                <a:solidFill>
                  <a:srgbClr val="66FFFF"/>
                </a:solidFill>
              </a:rPr>
              <a:t>为包含被加载资源的文件的句柄。当第三个参数中没有</a:t>
            </a:r>
            <a:r>
              <a:rPr lang="en-US" altLang="zh-CN" b="1" kern="100" dirty="0">
                <a:solidFill>
                  <a:srgbClr val="66FFFF"/>
                </a:solidFill>
              </a:rPr>
              <a:t>SND_RESOURCE</a:t>
            </a:r>
            <a:r>
              <a:rPr lang="zh-CN" altLang="zh-CN" b="1" kern="100" dirty="0">
                <a:solidFill>
                  <a:srgbClr val="66FFFF"/>
                </a:solidFill>
              </a:rPr>
              <a:t>时，这个参数必须为</a:t>
            </a:r>
            <a:r>
              <a:rPr lang="en-US" altLang="zh-CN" b="1" kern="100" dirty="0" smtClean="0">
                <a:solidFill>
                  <a:srgbClr val="66FFFF"/>
                </a:solidFill>
              </a:rPr>
              <a:t>NULL</a:t>
            </a:r>
            <a:r>
              <a:rPr lang="zh-CN" altLang="en-US" b="1" kern="100" dirty="0" smtClean="0">
                <a:solidFill>
                  <a:srgbClr val="66FFFF"/>
                </a:solidFill>
              </a:rPr>
              <a:t>；</a:t>
            </a:r>
            <a:r>
              <a:rPr lang="zh-CN" altLang="zh-CN" b="1" kern="100" dirty="0" smtClean="0">
                <a:solidFill>
                  <a:srgbClr val="66FFFF"/>
                </a:solidFill>
              </a:rPr>
              <a:t> </a:t>
            </a:r>
            <a:endParaRPr lang="en-US" altLang="zh-CN" b="1" kern="100" dirty="0">
              <a:solidFill>
                <a:srgbClr val="66FFFF"/>
              </a:solidFill>
            </a:endParaRPr>
          </a:p>
          <a:p>
            <a:pPr marL="342900" indent="-342900" algn="just">
              <a:spcAft>
                <a:spcPts val="0"/>
              </a:spcAft>
              <a:buFont typeface="Arial" panose="020B0604020202020204" pitchFamily="34" charset="0"/>
              <a:buChar char="•"/>
            </a:pPr>
            <a:r>
              <a:rPr lang="en-US" altLang="zh-CN" b="1" dirty="0" err="1" smtClean="0"/>
              <a:t>fdwSound</a:t>
            </a:r>
            <a:r>
              <a:rPr lang="zh-CN" altLang="zh-CN" b="1" kern="100" dirty="0" smtClean="0"/>
              <a:t>为</a:t>
            </a:r>
            <a:r>
              <a:rPr lang="zh-CN" altLang="zh-CN" b="1" kern="100" dirty="0"/>
              <a:t>播放声音的标识</a:t>
            </a:r>
            <a:r>
              <a:rPr lang="zh-CN" altLang="zh-CN" b="1" kern="100" dirty="0" smtClean="0"/>
              <a:t>，</a:t>
            </a:r>
            <a:r>
              <a:rPr lang="en-US" altLang="zh-CN" b="1" kern="100" dirty="0" err="1" smtClean="0"/>
              <a:t>sndPlaySound</a:t>
            </a:r>
            <a:r>
              <a:rPr lang="en-US" altLang="zh-CN" b="1" kern="100" dirty="0"/>
              <a:t>()</a:t>
            </a:r>
            <a:r>
              <a:rPr lang="zh-CN" altLang="zh-CN" b="1" kern="100" dirty="0"/>
              <a:t>函数中的参数值在</a:t>
            </a:r>
            <a:r>
              <a:rPr lang="en-US" altLang="zh-CN" b="1" kern="100" dirty="0" err="1"/>
              <a:t>PlaySound</a:t>
            </a:r>
            <a:r>
              <a:rPr lang="en-US" altLang="zh-CN" b="1" kern="100" dirty="0"/>
              <a:t>()</a:t>
            </a:r>
            <a:r>
              <a:rPr lang="zh-CN" altLang="zh-CN" b="1" kern="100" dirty="0"/>
              <a:t>中全部可用。除此以外，</a:t>
            </a:r>
            <a:r>
              <a:rPr lang="en-US" altLang="zh-CN" b="1" kern="100" dirty="0" err="1"/>
              <a:t>PlaySound</a:t>
            </a:r>
            <a:r>
              <a:rPr lang="en-US" altLang="zh-CN" b="1" kern="100" dirty="0"/>
              <a:t>()</a:t>
            </a:r>
            <a:r>
              <a:rPr lang="zh-CN" altLang="zh-CN" b="1" kern="100" dirty="0"/>
              <a:t>函数还增加有许多参数值，</a:t>
            </a:r>
            <a:r>
              <a:rPr lang="zh-CN" altLang="zh-CN" b="1" kern="100" dirty="0" smtClean="0"/>
              <a:t>如</a:t>
            </a:r>
            <a:r>
              <a:rPr lang="zh-CN" altLang="en-US" b="1" kern="100" dirty="0" smtClean="0"/>
              <a:t>下</a:t>
            </a:r>
            <a:r>
              <a:rPr lang="zh-CN" altLang="zh-CN" b="1" kern="100" dirty="0" smtClean="0"/>
              <a:t>表所</a:t>
            </a:r>
            <a:r>
              <a:rPr lang="zh-CN" altLang="zh-CN" b="1" kern="100" dirty="0"/>
              <a:t>示。</a:t>
            </a:r>
          </a:p>
        </p:txBody>
      </p:sp>
    </p:spTree>
    <p:extLst>
      <p:ext uri="{BB962C8B-B14F-4D97-AF65-F5344CB8AC3E}">
        <p14:creationId xmlns:p14="http://schemas.microsoft.com/office/powerpoint/2010/main" val="13890665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8DEB74A0-5DE7-4E14-B252-38BFADF708AE}" type="slidenum">
              <a:rPr lang="en-US" altLang="zh-CN" smtClean="0"/>
              <a:pPr/>
              <a:t>9</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3748601364"/>
              </p:ext>
            </p:extLst>
          </p:nvPr>
        </p:nvGraphicFramePr>
        <p:xfrm>
          <a:off x="251520" y="980728"/>
          <a:ext cx="8640960" cy="3992880"/>
        </p:xfrm>
        <a:graphic>
          <a:graphicData uri="http://schemas.openxmlformats.org/drawingml/2006/table">
            <a:tbl>
              <a:tblPr>
                <a:tableStyleId>{5C22544A-7EE6-4342-B048-85BDC9FD1C3A}</a:tableStyleId>
              </a:tblPr>
              <a:tblGrid>
                <a:gridCol w="3528392">
                  <a:extLst>
                    <a:ext uri="{9D8B030D-6E8A-4147-A177-3AD203B41FA5}">
                      <a16:colId xmlns:a16="http://schemas.microsoft.com/office/drawing/2014/main" val="20000"/>
                    </a:ext>
                  </a:extLst>
                </a:gridCol>
                <a:gridCol w="5112568">
                  <a:extLst>
                    <a:ext uri="{9D8B030D-6E8A-4147-A177-3AD203B41FA5}">
                      <a16:colId xmlns:a16="http://schemas.microsoft.com/office/drawing/2014/main" val="20001"/>
                    </a:ext>
                  </a:extLst>
                </a:gridCol>
              </a:tblGrid>
              <a:tr h="0">
                <a:tc>
                  <a:txBody>
                    <a:bodyPr/>
                    <a:lstStyle/>
                    <a:p>
                      <a:pPr algn="ctr">
                        <a:spcAft>
                          <a:spcPts val="0"/>
                        </a:spcAft>
                      </a:pPr>
                      <a:r>
                        <a:rPr lang="en-US" altLang="zh-CN" sz="2800" b="1" dirty="0" err="1" smtClean="0">
                          <a:solidFill>
                            <a:srgbClr val="002060"/>
                          </a:solidFill>
                        </a:rPr>
                        <a:t>fdwSound</a:t>
                      </a:r>
                      <a:r>
                        <a:rPr lang="zh-CN" sz="2800" b="1" kern="100" dirty="0" smtClean="0">
                          <a:solidFill>
                            <a:srgbClr val="002060"/>
                          </a:solidFill>
                          <a:effectLst/>
                        </a:rPr>
                        <a:t>参数</a:t>
                      </a:r>
                      <a:r>
                        <a:rPr lang="zh-CN" sz="2800" b="1" kern="100" dirty="0">
                          <a:solidFill>
                            <a:srgbClr val="002060"/>
                          </a:solidFill>
                          <a:effectLst/>
                        </a:rPr>
                        <a:t>值</a:t>
                      </a:r>
                      <a:endParaRPr lang="zh-CN" sz="2800" b="1" kern="100" dirty="0">
                        <a:solidFill>
                          <a:srgbClr val="002060"/>
                        </a:solidFill>
                        <a:effectLst/>
                        <a:latin typeface="Times New Roman" panose="02020603050405020304" pitchFamily="18" charset="0"/>
                        <a:ea typeface="宋体" panose="02010600030101010101" pitchFamily="2" charset="-122"/>
                      </a:endParaRPr>
                    </a:p>
                  </a:txBody>
                  <a:tcPr marL="9525" marR="9525" marT="9525" marB="9525"/>
                </a:tc>
                <a:tc>
                  <a:txBody>
                    <a:bodyPr/>
                    <a:lstStyle/>
                    <a:p>
                      <a:pPr algn="ctr">
                        <a:spcAft>
                          <a:spcPts val="0"/>
                        </a:spcAft>
                      </a:pPr>
                      <a:r>
                        <a:rPr lang="zh-CN" sz="2800" b="1" kern="100">
                          <a:solidFill>
                            <a:srgbClr val="002060"/>
                          </a:solidFill>
                          <a:effectLst/>
                        </a:rPr>
                        <a:t>说明</a:t>
                      </a:r>
                      <a:endParaRPr lang="zh-CN" sz="2800" b="1" kern="100">
                        <a:solidFill>
                          <a:srgbClr val="002060"/>
                        </a:solidFill>
                        <a:effectLst/>
                        <a:latin typeface="Times New Roman" panose="02020603050405020304" pitchFamily="18" charset="0"/>
                        <a:ea typeface="宋体" panose="02010600030101010101" pitchFamily="2" charset="-122"/>
                      </a:endParaRPr>
                    </a:p>
                  </a:txBody>
                  <a:tcPr marL="9525" marR="9525" marT="9525" marB="9525"/>
                </a:tc>
                <a:extLst>
                  <a:ext uri="{0D108BD9-81ED-4DB2-BD59-A6C34878D82A}">
                    <a16:rowId xmlns:a16="http://schemas.microsoft.com/office/drawing/2014/main" val="10000"/>
                  </a:ext>
                </a:extLst>
              </a:tr>
              <a:tr h="0">
                <a:tc>
                  <a:txBody>
                    <a:bodyPr/>
                    <a:lstStyle/>
                    <a:p>
                      <a:pPr algn="just">
                        <a:spcAft>
                          <a:spcPts val="0"/>
                        </a:spcAft>
                      </a:pPr>
                      <a:r>
                        <a:rPr lang="en-US" sz="2800" b="1" kern="100">
                          <a:solidFill>
                            <a:srgbClr val="002060"/>
                          </a:solidFill>
                          <a:effectLst/>
                        </a:rPr>
                        <a:t>SND_ALIAS</a:t>
                      </a:r>
                      <a:endParaRPr lang="zh-CN" sz="2800" b="1" kern="100">
                        <a:solidFill>
                          <a:srgbClr val="002060"/>
                        </a:solidFill>
                        <a:effectLst/>
                        <a:latin typeface="Times New Roman" panose="02020603050405020304" pitchFamily="18" charset="0"/>
                        <a:ea typeface="宋体" panose="02010600030101010101" pitchFamily="2" charset="-122"/>
                      </a:endParaRPr>
                    </a:p>
                  </a:txBody>
                  <a:tcPr marL="9525" marR="9525" marT="9525" marB="9525"/>
                </a:tc>
                <a:tc>
                  <a:txBody>
                    <a:bodyPr/>
                    <a:lstStyle/>
                    <a:p>
                      <a:pPr algn="just">
                        <a:spcAft>
                          <a:spcPts val="0"/>
                        </a:spcAft>
                      </a:pPr>
                      <a:r>
                        <a:rPr lang="zh-CN" sz="2800" b="1" kern="100">
                          <a:solidFill>
                            <a:srgbClr val="002060"/>
                          </a:solidFill>
                          <a:effectLst/>
                        </a:rPr>
                        <a:t>播放的声音来源为注册条目</a:t>
                      </a:r>
                      <a:endParaRPr lang="zh-CN" sz="2800" b="1" kern="100">
                        <a:solidFill>
                          <a:srgbClr val="002060"/>
                        </a:solidFill>
                        <a:effectLst/>
                        <a:latin typeface="Times New Roman" panose="02020603050405020304" pitchFamily="18" charset="0"/>
                        <a:ea typeface="宋体" panose="02010600030101010101" pitchFamily="2" charset="-122"/>
                      </a:endParaRPr>
                    </a:p>
                  </a:txBody>
                  <a:tcPr marL="9525" marR="9525" marT="9525" marB="9525"/>
                </a:tc>
                <a:extLst>
                  <a:ext uri="{0D108BD9-81ED-4DB2-BD59-A6C34878D82A}">
                    <a16:rowId xmlns:a16="http://schemas.microsoft.com/office/drawing/2014/main" val="10001"/>
                  </a:ext>
                </a:extLst>
              </a:tr>
              <a:tr h="0">
                <a:tc>
                  <a:txBody>
                    <a:bodyPr/>
                    <a:lstStyle/>
                    <a:p>
                      <a:pPr algn="just">
                        <a:spcAft>
                          <a:spcPts val="0"/>
                        </a:spcAft>
                      </a:pPr>
                      <a:r>
                        <a:rPr lang="en-US" sz="2800" b="1" kern="100">
                          <a:solidFill>
                            <a:srgbClr val="002060"/>
                          </a:solidFill>
                          <a:effectLst/>
                        </a:rPr>
                        <a:t>SND_RESOURCE</a:t>
                      </a:r>
                      <a:endParaRPr lang="zh-CN" sz="2800" b="1" kern="100">
                        <a:solidFill>
                          <a:srgbClr val="002060"/>
                        </a:solidFill>
                        <a:effectLst/>
                        <a:latin typeface="Times New Roman" panose="02020603050405020304" pitchFamily="18" charset="0"/>
                        <a:ea typeface="宋体" panose="02010600030101010101" pitchFamily="2" charset="-122"/>
                      </a:endParaRPr>
                    </a:p>
                  </a:txBody>
                  <a:tcPr marL="9525" marR="9525" marT="9525" marB="9525"/>
                </a:tc>
                <a:tc>
                  <a:txBody>
                    <a:bodyPr/>
                    <a:lstStyle/>
                    <a:p>
                      <a:pPr algn="just">
                        <a:spcAft>
                          <a:spcPts val="0"/>
                        </a:spcAft>
                      </a:pPr>
                      <a:r>
                        <a:rPr lang="zh-CN" sz="2800" b="1" kern="100">
                          <a:solidFill>
                            <a:srgbClr val="002060"/>
                          </a:solidFill>
                          <a:effectLst/>
                        </a:rPr>
                        <a:t>播放的声音来源为资源</a:t>
                      </a:r>
                      <a:endParaRPr lang="zh-CN" sz="2800" b="1" kern="100">
                        <a:solidFill>
                          <a:srgbClr val="002060"/>
                        </a:solidFill>
                        <a:effectLst/>
                        <a:latin typeface="Times New Roman" panose="02020603050405020304" pitchFamily="18" charset="0"/>
                        <a:ea typeface="宋体" panose="02010600030101010101" pitchFamily="2" charset="-122"/>
                      </a:endParaRPr>
                    </a:p>
                  </a:txBody>
                  <a:tcPr marL="9525" marR="9525" marT="9525" marB="9525"/>
                </a:tc>
                <a:extLst>
                  <a:ext uri="{0D108BD9-81ED-4DB2-BD59-A6C34878D82A}">
                    <a16:rowId xmlns:a16="http://schemas.microsoft.com/office/drawing/2014/main" val="10002"/>
                  </a:ext>
                </a:extLst>
              </a:tr>
              <a:tr h="0">
                <a:tc>
                  <a:txBody>
                    <a:bodyPr/>
                    <a:lstStyle/>
                    <a:p>
                      <a:pPr algn="just">
                        <a:spcAft>
                          <a:spcPts val="0"/>
                        </a:spcAft>
                      </a:pPr>
                      <a:r>
                        <a:rPr lang="en-US" sz="2800" b="1" kern="100">
                          <a:solidFill>
                            <a:srgbClr val="002060"/>
                          </a:solidFill>
                          <a:effectLst/>
                        </a:rPr>
                        <a:t>SND_FILENAME</a:t>
                      </a:r>
                      <a:endParaRPr lang="zh-CN" sz="2800" b="1" kern="100">
                        <a:solidFill>
                          <a:srgbClr val="002060"/>
                        </a:solidFill>
                        <a:effectLst/>
                        <a:latin typeface="Times New Roman" panose="02020603050405020304" pitchFamily="18" charset="0"/>
                        <a:ea typeface="宋体" panose="02010600030101010101" pitchFamily="2" charset="-122"/>
                      </a:endParaRPr>
                    </a:p>
                  </a:txBody>
                  <a:tcPr marL="9525" marR="9525" marT="9525" marB="9525"/>
                </a:tc>
                <a:tc>
                  <a:txBody>
                    <a:bodyPr/>
                    <a:lstStyle/>
                    <a:p>
                      <a:pPr algn="just">
                        <a:spcAft>
                          <a:spcPts val="0"/>
                        </a:spcAft>
                      </a:pPr>
                      <a:r>
                        <a:rPr lang="zh-CN" sz="2800" b="1" kern="100" dirty="0">
                          <a:solidFill>
                            <a:srgbClr val="002060"/>
                          </a:solidFill>
                          <a:effectLst/>
                        </a:rPr>
                        <a:t>播放的声音来源为文件名</a:t>
                      </a:r>
                      <a:endParaRPr lang="zh-CN" sz="2800" b="1" kern="100" dirty="0">
                        <a:solidFill>
                          <a:srgbClr val="002060"/>
                        </a:solidFill>
                        <a:effectLst/>
                        <a:latin typeface="Times New Roman" panose="02020603050405020304" pitchFamily="18" charset="0"/>
                        <a:ea typeface="宋体" panose="02010600030101010101" pitchFamily="2" charset="-122"/>
                      </a:endParaRPr>
                    </a:p>
                  </a:txBody>
                  <a:tcPr marL="9525" marR="9525" marT="9525" marB="9525"/>
                </a:tc>
                <a:extLst>
                  <a:ext uri="{0D108BD9-81ED-4DB2-BD59-A6C34878D82A}">
                    <a16:rowId xmlns:a16="http://schemas.microsoft.com/office/drawing/2014/main" val="10003"/>
                  </a:ext>
                </a:extLst>
              </a:tr>
              <a:tr h="0">
                <a:tc>
                  <a:txBody>
                    <a:bodyPr/>
                    <a:lstStyle/>
                    <a:p>
                      <a:pPr algn="just">
                        <a:spcAft>
                          <a:spcPts val="0"/>
                        </a:spcAft>
                      </a:pPr>
                      <a:r>
                        <a:rPr lang="en-US" sz="2800" b="1" kern="100">
                          <a:solidFill>
                            <a:srgbClr val="002060"/>
                          </a:solidFill>
                          <a:effectLst/>
                        </a:rPr>
                        <a:t>SND_NOWAIT</a:t>
                      </a:r>
                      <a:endParaRPr lang="zh-CN" sz="2800" b="1" kern="100">
                        <a:solidFill>
                          <a:srgbClr val="002060"/>
                        </a:solidFill>
                        <a:effectLst/>
                        <a:latin typeface="Times New Roman" panose="02020603050405020304" pitchFamily="18" charset="0"/>
                        <a:ea typeface="宋体" panose="02010600030101010101" pitchFamily="2" charset="-122"/>
                      </a:endParaRPr>
                    </a:p>
                  </a:txBody>
                  <a:tcPr marL="9525" marR="9525" marT="9525" marB="9525"/>
                </a:tc>
                <a:tc>
                  <a:txBody>
                    <a:bodyPr/>
                    <a:lstStyle/>
                    <a:p>
                      <a:pPr algn="just">
                        <a:spcAft>
                          <a:spcPts val="0"/>
                        </a:spcAft>
                      </a:pPr>
                      <a:r>
                        <a:rPr lang="zh-CN" sz="2800" b="1" kern="100" dirty="0">
                          <a:solidFill>
                            <a:srgbClr val="002060"/>
                          </a:solidFill>
                          <a:effectLst/>
                        </a:rPr>
                        <a:t>如果设备正被使用，立即返回不再播放</a:t>
                      </a:r>
                      <a:endParaRPr lang="zh-CN" sz="2800" b="1" kern="100" dirty="0">
                        <a:solidFill>
                          <a:srgbClr val="002060"/>
                        </a:solidFill>
                        <a:effectLst/>
                        <a:latin typeface="Times New Roman" panose="02020603050405020304" pitchFamily="18" charset="0"/>
                        <a:ea typeface="宋体" panose="02010600030101010101" pitchFamily="2" charset="-122"/>
                      </a:endParaRPr>
                    </a:p>
                  </a:txBody>
                  <a:tcPr marL="9525" marR="9525" marT="9525" marB="9525"/>
                </a:tc>
                <a:extLst>
                  <a:ext uri="{0D108BD9-81ED-4DB2-BD59-A6C34878D82A}">
                    <a16:rowId xmlns:a16="http://schemas.microsoft.com/office/drawing/2014/main" val="10004"/>
                  </a:ext>
                </a:extLst>
              </a:tr>
              <a:tr h="0">
                <a:tc>
                  <a:txBody>
                    <a:bodyPr/>
                    <a:lstStyle/>
                    <a:p>
                      <a:pPr algn="just">
                        <a:spcAft>
                          <a:spcPts val="0"/>
                        </a:spcAft>
                      </a:pPr>
                      <a:r>
                        <a:rPr lang="en-US" sz="2800" b="1" kern="100" dirty="0">
                          <a:solidFill>
                            <a:srgbClr val="002060"/>
                          </a:solidFill>
                          <a:effectLst/>
                        </a:rPr>
                        <a:t>SND_APPLICATION</a:t>
                      </a:r>
                      <a:endParaRPr lang="zh-CN" sz="2800" b="1" kern="100" dirty="0">
                        <a:solidFill>
                          <a:srgbClr val="002060"/>
                        </a:solidFill>
                        <a:effectLst/>
                        <a:latin typeface="Times New Roman" panose="02020603050405020304" pitchFamily="18" charset="0"/>
                        <a:ea typeface="宋体" panose="02010600030101010101" pitchFamily="2" charset="-122"/>
                      </a:endParaRPr>
                    </a:p>
                  </a:txBody>
                  <a:tcPr marL="9525" marR="9525" marT="9525" marB="9525"/>
                </a:tc>
                <a:tc>
                  <a:txBody>
                    <a:bodyPr/>
                    <a:lstStyle/>
                    <a:p>
                      <a:pPr algn="just">
                        <a:spcAft>
                          <a:spcPts val="0"/>
                        </a:spcAft>
                      </a:pPr>
                      <a:r>
                        <a:rPr lang="zh-CN" sz="2800" b="1" kern="100" dirty="0">
                          <a:solidFill>
                            <a:srgbClr val="002060"/>
                          </a:solidFill>
                          <a:effectLst/>
                        </a:rPr>
                        <a:t>使用应用程序指定的音频</a:t>
                      </a:r>
                      <a:endParaRPr lang="zh-CN" sz="2800" b="1" kern="100" dirty="0">
                        <a:solidFill>
                          <a:srgbClr val="002060"/>
                        </a:solidFill>
                        <a:effectLst/>
                        <a:latin typeface="Times New Roman" panose="02020603050405020304" pitchFamily="18" charset="0"/>
                        <a:ea typeface="宋体" panose="02010600030101010101" pitchFamily="2" charset="-122"/>
                      </a:endParaRPr>
                    </a:p>
                  </a:txBody>
                  <a:tcPr marL="9525" marR="9525" marT="9525" marB="9525"/>
                </a:tc>
                <a:extLst>
                  <a:ext uri="{0D108BD9-81ED-4DB2-BD59-A6C34878D82A}">
                    <a16:rowId xmlns:a16="http://schemas.microsoft.com/office/drawing/2014/main" val="10005"/>
                  </a:ext>
                </a:extLst>
              </a:tr>
              <a:tr h="0">
                <a:tc>
                  <a:txBody>
                    <a:bodyPr/>
                    <a:lstStyle/>
                    <a:p>
                      <a:pPr algn="just">
                        <a:spcAft>
                          <a:spcPts val="0"/>
                        </a:spcAft>
                      </a:pPr>
                      <a:r>
                        <a:rPr lang="en-US" sz="2800" b="1" kern="100" dirty="0">
                          <a:solidFill>
                            <a:srgbClr val="002060"/>
                          </a:solidFill>
                          <a:effectLst/>
                        </a:rPr>
                        <a:t>SND_PURGE</a:t>
                      </a:r>
                      <a:endParaRPr lang="zh-CN" sz="2800" b="1" kern="100" dirty="0">
                        <a:solidFill>
                          <a:srgbClr val="002060"/>
                        </a:solidFill>
                        <a:effectLst/>
                        <a:latin typeface="Times New Roman" panose="02020603050405020304" pitchFamily="18" charset="0"/>
                        <a:ea typeface="宋体" panose="02010600030101010101" pitchFamily="2" charset="-122"/>
                      </a:endParaRPr>
                    </a:p>
                  </a:txBody>
                  <a:tcPr marL="9525" marR="9525" marT="9525" marB="9525"/>
                </a:tc>
                <a:tc>
                  <a:txBody>
                    <a:bodyPr/>
                    <a:lstStyle/>
                    <a:p>
                      <a:pPr algn="just">
                        <a:spcAft>
                          <a:spcPts val="0"/>
                        </a:spcAft>
                      </a:pPr>
                      <a:r>
                        <a:rPr lang="zh-CN" sz="2800" b="1" kern="100" dirty="0">
                          <a:solidFill>
                            <a:srgbClr val="002060"/>
                          </a:solidFill>
                          <a:effectLst/>
                        </a:rPr>
                        <a:t>停止声音播放</a:t>
                      </a:r>
                      <a:endParaRPr lang="zh-CN" sz="2800" b="1" kern="100" dirty="0">
                        <a:solidFill>
                          <a:srgbClr val="002060"/>
                        </a:solidFill>
                        <a:effectLst/>
                        <a:latin typeface="Times New Roman" panose="02020603050405020304" pitchFamily="18" charset="0"/>
                        <a:ea typeface="宋体" panose="02010600030101010101" pitchFamily="2" charset="-122"/>
                      </a:endParaRPr>
                    </a:p>
                  </a:txBody>
                  <a:tcPr marL="9525" marR="9525" marT="9525" marB="9525"/>
                </a:tc>
                <a:extLst>
                  <a:ext uri="{0D108BD9-81ED-4DB2-BD59-A6C34878D82A}">
                    <a16:rowId xmlns:a16="http://schemas.microsoft.com/office/drawing/2014/main" val="10006"/>
                  </a:ext>
                </a:extLst>
              </a:tr>
              <a:tr h="0">
                <a:tc>
                  <a:txBody>
                    <a:bodyPr/>
                    <a:lstStyle/>
                    <a:p>
                      <a:pPr algn="just">
                        <a:spcAft>
                          <a:spcPts val="0"/>
                        </a:spcAft>
                      </a:pPr>
                      <a:r>
                        <a:rPr lang="en-US" sz="2800" b="1" kern="100" dirty="0">
                          <a:solidFill>
                            <a:srgbClr val="002060"/>
                          </a:solidFill>
                          <a:effectLst/>
                        </a:rPr>
                        <a:t>SND_ALIAS_ID</a:t>
                      </a:r>
                      <a:endParaRPr lang="zh-CN" sz="2800" b="1" kern="100" dirty="0">
                        <a:solidFill>
                          <a:srgbClr val="002060"/>
                        </a:solidFill>
                        <a:effectLst/>
                        <a:latin typeface="Times New Roman" panose="02020603050405020304" pitchFamily="18" charset="0"/>
                        <a:ea typeface="宋体" panose="02010600030101010101" pitchFamily="2" charset="-122"/>
                      </a:endParaRPr>
                    </a:p>
                  </a:txBody>
                  <a:tcPr marL="9525" marR="9525" marT="9525" marB="9525"/>
                </a:tc>
                <a:tc>
                  <a:txBody>
                    <a:bodyPr/>
                    <a:lstStyle/>
                    <a:p>
                      <a:pPr algn="just">
                        <a:spcAft>
                          <a:spcPts val="0"/>
                        </a:spcAft>
                      </a:pPr>
                      <a:r>
                        <a:rPr lang="zh-CN" sz="2800" b="1" kern="100" dirty="0">
                          <a:solidFill>
                            <a:srgbClr val="002060"/>
                          </a:solidFill>
                          <a:effectLst/>
                        </a:rPr>
                        <a:t>预先确定的声音标识</a:t>
                      </a:r>
                      <a:endParaRPr lang="zh-CN" sz="2800" b="1" kern="100" dirty="0">
                        <a:solidFill>
                          <a:srgbClr val="002060"/>
                        </a:solidFill>
                        <a:effectLst/>
                        <a:latin typeface="Times New Roman" panose="02020603050405020304" pitchFamily="18" charset="0"/>
                        <a:ea typeface="宋体" panose="02010600030101010101" pitchFamily="2" charset="-122"/>
                      </a:endParaRPr>
                    </a:p>
                  </a:txBody>
                  <a:tcPr marL="9525" marR="9525" marT="9525" marB="9525"/>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263572350"/>
      </p:ext>
    </p:extLst>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
      <a:dk1>
        <a:srgbClr val="808080"/>
      </a:dk1>
      <a:lt1>
        <a:srgbClr val="FFFF00"/>
      </a:lt1>
      <a:dk2>
        <a:srgbClr val="000099"/>
      </a:dk2>
      <a:lt2>
        <a:srgbClr val="FFFF00"/>
      </a:lt2>
      <a:accent1>
        <a:srgbClr val="FFFFFF"/>
      </a:accent1>
      <a:accent2>
        <a:srgbClr val="3333CC"/>
      </a:accent2>
      <a:accent3>
        <a:srgbClr val="AAAACA"/>
      </a:accent3>
      <a:accent4>
        <a:srgbClr val="DADA00"/>
      </a:accent4>
      <a:accent5>
        <a:srgbClr val="FFFFFF"/>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2805</TotalTime>
  <Words>4087</Words>
  <Application>Microsoft Office PowerPoint</Application>
  <PresentationFormat>全屏显示(4:3)</PresentationFormat>
  <Paragraphs>509</Paragraphs>
  <Slides>38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38</vt:i4>
      </vt:variant>
    </vt:vector>
  </HeadingPairs>
  <TitlesOfParts>
    <vt:vector size="44" baseType="lpstr">
      <vt:lpstr>Arial Unicode MS</vt:lpstr>
      <vt:lpstr>宋体</vt:lpstr>
      <vt:lpstr>Arial</vt:lpstr>
      <vt:lpstr>Arial Narrow</vt:lpstr>
      <vt:lpstr>Times New Roman</vt:lpstr>
      <vt:lpstr>默认设计模板</vt:lpstr>
      <vt:lpstr>第11章 多媒体应用程序的设计 </vt:lpstr>
      <vt:lpstr>PowerPoint 演示文稿</vt:lpstr>
      <vt:lpstr>11.1 利用音频函数实现多媒体程序设计 </vt:lpstr>
      <vt:lpstr>11.1.1 一个简单的应用实例 </vt:lpstr>
      <vt:lpstr>11.1.2 几个常用的音频函数 </vt:lpstr>
      <vt:lpstr>（1）MessageBeep</vt:lpstr>
      <vt:lpstr>(2) sndPlaySound()函数</vt:lpstr>
      <vt:lpstr>(3) PlaySound()函数</vt:lpstr>
      <vt:lpstr>PowerPoint 演示文稿</vt:lpstr>
      <vt:lpstr>11.1.3 用MCI控制波形声音的播放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11.2 利用Windows Media Player控件实现多媒体程序设计 </vt:lpstr>
      <vt:lpstr>PowerPoint 演示文稿</vt:lpstr>
      <vt:lpstr>PowerPoint 演示文稿</vt:lpstr>
      <vt:lpstr>PowerPoint 演示文稿</vt:lpstr>
      <vt:lpstr>11.3常见格式图片的显示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Tsinghua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Huangwt</dc:creator>
  <cp:lastModifiedBy>guan</cp:lastModifiedBy>
  <cp:revision>529</cp:revision>
  <dcterms:created xsi:type="dcterms:W3CDTF">2004-02-29T00:17:09Z</dcterms:created>
  <dcterms:modified xsi:type="dcterms:W3CDTF">2021-05-31T12:43:59Z</dcterms:modified>
</cp:coreProperties>
</file>